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ink/ink4.xml" ContentType="application/inkml+xml"/>
  <Override PartName="/ppt/ink/ink5.xml" ContentType="application/inkml+xml"/>
  <Override PartName="/ppt/ink/ink6.xml" ContentType="application/inkml+xml"/>
  <Override PartName="/ppt/tags/tag2.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3.xml" ContentType="application/vnd.openxmlformats-officedocument.presentationml.tags+xml"/>
  <Override PartName="/ppt/tags/tag4.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xml" ContentType="application/vnd.openxmlformats-officedocument.theme+xml"/>
  <Override PartName="/ppt/ink/ink13.xml" ContentType="application/inkml+xml"/>
  <Override PartName="/ppt/ink/ink14.xml" ContentType="application/inkml+xml"/>
  <Override PartName="/ppt/ink/ink15.xml" ContentType="application/inkml+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6" r:id="rId1"/>
    <p:sldMasterId id="2147483804" r:id="rId2"/>
    <p:sldMasterId id="2147483852" r:id="rId3"/>
    <p:sldMasterId id="2147483899" r:id="rId4"/>
  </p:sldMasterIdLst>
  <p:notesMasterIdLst>
    <p:notesMasterId r:id="rId37"/>
  </p:notesMasterIdLst>
  <p:sldIdLst>
    <p:sldId id="256" r:id="rId5"/>
    <p:sldId id="257" r:id="rId6"/>
    <p:sldId id="277" r:id="rId7"/>
    <p:sldId id="682003677" r:id="rId8"/>
    <p:sldId id="682003669" r:id="rId9"/>
    <p:sldId id="2147307395" r:id="rId10"/>
    <p:sldId id="682003681" r:id="rId11"/>
    <p:sldId id="259" r:id="rId12"/>
    <p:sldId id="2147307389" r:id="rId13"/>
    <p:sldId id="261" r:id="rId14"/>
    <p:sldId id="262" r:id="rId15"/>
    <p:sldId id="2147307423" r:id="rId16"/>
    <p:sldId id="2147307425" r:id="rId17"/>
    <p:sldId id="2147307424" r:id="rId18"/>
    <p:sldId id="267" r:id="rId19"/>
    <p:sldId id="269" r:id="rId20"/>
    <p:sldId id="2147307401" r:id="rId21"/>
    <p:sldId id="2147307402" r:id="rId22"/>
    <p:sldId id="2147307403" r:id="rId23"/>
    <p:sldId id="2147307404" r:id="rId24"/>
    <p:sldId id="682003682" r:id="rId25"/>
    <p:sldId id="682003683" r:id="rId26"/>
    <p:sldId id="682003684" r:id="rId27"/>
    <p:sldId id="682003685" r:id="rId28"/>
    <p:sldId id="270" r:id="rId29"/>
    <p:sldId id="271" r:id="rId30"/>
    <p:sldId id="272" r:id="rId31"/>
    <p:sldId id="273" r:id="rId32"/>
    <p:sldId id="2147307392" r:id="rId33"/>
    <p:sldId id="2147307394" r:id="rId34"/>
    <p:sldId id="4155" r:id="rId35"/>
    <p:sldId id="2147307390" r:id="rId36"/>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cCord" initials="JM" lastIdx="12" clrIdx="0">
    <p:extLst>
      <p:ext uri="{19B8F6BF-5375-455C-9EA6-DF929625EA0E}">
        <p15:presenceInfo xmlns:p15="http://schemas.microsoft.com/office/powerpoint/2012/main" userId="S::mccordj@vmware.com::fcaca965-68e4-4e0f-878d-501ff4bcfbca" providerId="AD"/>
      </p:ext>
    </p:extLst>
  </p:cmAuthor>
  <p:cmAuthor id="2" name="Dan Rawle" initials="DR" lastIdx="12" clrIdx="1">
    <p:extLst>
      <p:ext uri="{19B8F6BF-5375-455C-9EA6-DF929625EA0E}">
        <p15:presenceInfo xmlns:p15="http://schemas.microsoft.com/office/powerpoint/2012/main" userId="S::Dan.Rawle@brands2life.com::8c4375ed-053e-4ab9-a282-b1a1bcc4d4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0F855-09B2-5242-8824-1162A4F08781}" v="8" dt="2020-10-29T00:45:18.552"/>
  </p1510:revLst>
</p1510:revInfo>
</file>

<file path=ppt/tableStyles.xml><?xml version="1.0" encoding="utf-8"?>
<a:tblStyleLst xmlns:a="http://schemas.openxmlformats.org/drawingml/2006/main" def="{FC03D4D9-1039-4C5C-82DA-D38C78BD9C43}">
  <a:tblStyle styleId="{FC03D4D9-1039-4C5C-82DA-D38C78BD9C43}" styleName="Table_0">
    <a:wholeTbl>
      <a:tcTxStyle b="off" i="off">
        <a:font>
          <a:latin typeface="Metropolis"/>
          <a:ea typeface="Metropolis"/>
          <a:cs typeface="Metropoli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CFCFC"/>
          </a:solidFill>
        </a:fill>
      </a:tcStyle>
    </a:band1H>
    <a:band2H>
      <a:tcTxStyle/>
      <a:tcStyle>
        <a:tcBdr/>
      </a:tcStyle>
    </a:band2H>
    <a:band1V>
      <a:tcTxStyle/>
      <a:tcStyle>
        <a:tcBdr/>
        <a:fill>
          <a:solidFill>
            <a:srgbClr val="FCFCFC"/>
          </a:solidFill>
        </a:fill>
      </a:tcStyle>
    </a:band1V>
    <a:band2V>
      <a:tcTxStyle/>
      <a:tcStyle>
        <a:tcBdr/>
      </a:tcStyle>
    </a:band2V>
    <a:lastCol>
      <a:tcTxStyle b="on" i="off">
        <a:font>
          <a:latin typeface="Metropolis"/>
          <a:ea typeface="Metropolis"/>
          <a:cs typeface="Metropolis"/>
        </a:font>
        <a:schemeClr val="lt1"/>
      </a:tcTxStyle>
      <a:tcStyle>
        <a:tcBdr/>
        <a:fill>
          <a:solidFill>
            <a:schemeClr val="accent4"/>
          </a:solidFill>
        </a:fill>
      </a:tcStyle>
    </a:lastCol>
    <a:firstCol>
      <a:tcTxStyle b="on" i="off">
        <a:font>
          <a:latin typeface="Metropolis"/>
          <a:ea typeface="Metropolis"/>
          <a:cs typeface="Metropolis"/>
        </a:font>
        <a:schemeClr val="lt1"/>
      </a:tcTxStyle>
      <a:tcStyle>
        <a:tcBdr/>
        <a:fill>
          <a:solidFill>
            <a:schemeClr val="accent4"/>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Metropolis"/>
          <a:ea typeface="Metropolis"/>
          <a:cs typeface="Metropolis"/>
        </a:font>
        <a:schemeClr val="dk1"/>
      </a:tcTxStyle>
      <a:tcStyle>
        <a:tcBdr/>
      </a:tcStyle>
    </a:seCell>
    <a:swCell>
      <a:tcTxStyle b="on" i="off">
        <a:font>
          <a:latin typeface="Metropolis"/>
          <a:ea typeface="Metropolis"/>
          <a:cs typeface="Metropolis"/>
        </a:font>
        <a:schemeClr val="dk1"/>
      </a:tcTxStyle>
      <a:tcStyle>
        <a:tcBdr/>
      </a:tcStyle>
    </a:swCell>
    <a:firstRow>
      <a:tcTxStyle b="on" i="off">
        <a:font>
          <a:latin typeface="Metropolis"/>
          <a:ea typeface="Metropolis"/>
          <a:cs typeface="Metropolis"/>
        </a:font>
        <a:schemeClr val="lt1"/>
      </a:tcTxStyle>
      <a:tcStyle>
        <a:tcBdr>
          <a:bottom>
            <a:ln w="25400" cap="flat" cmpd="sng">
              <a:solidFill>
                <a:schemeClr val="dk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00770AA1-C45E-40C2-84D3-8632BBBCC3C5}" styleName="Table_1">
    <a:wholeTbl>
      <a:tcTxStyle b="off" i="off">
        <a:font>
          <a:latin typeface="Metropolis"/>
          <a:ea typeface="Metropolis"/>
          <a:cs typeface="Metropoli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CFCFC"/>
          </a:solidFill>
        </a:fill>
      </a:tcStyle>
    </a:band1H>
    <a:band2H>
      <a:tcTxStyle/>
      <a:tcStyle>
        <a:tcBdr/>
      </a:tcStyle>
    </a:band2H>
    <a:band1V>
      <a:tcTxStyle/>
      <a:tcStyle>
        <a:tcBdr/>
        <a:fill>
          <a:solidFill>
            <a:srgbClr val="FCFCFC"/>
          </a:solidFill>
        </a:fill>
      </a:tcStyle>
    </a:band1V>
    <a:band2V>
      <a:tcTxStyle/>
      <a:tcStyle>
        <a:tcBdr/>
      </a:tcStyle>
    </a:band2V>
    <a:lastCol>
      <a:tcTxStyle b="on" i="off">
        <a:font>
          <a:latin typeface="Metropolis"/>
          <a:ea typeface="Metropolis"/>
          <a:cs typeface="Metropolis"/>
        </a:font>
        <a:schemeClr val="lt1"/>
      </a:tcTxStyle>
      <a:tcStyle>
        <a:tcBdr/>
        <a:fill>
          <a:solidFill>
            <a:schemeClr val="accent1"/>
          </a:solidFill>
        </a:fill>
      </a:tcStyle>
    </a:lastCol>
    <a:firstCol>
      <a:tcTxStyle b="on" i="off">
        <a:font>
          <a:latin typeface="Metropolis"/>
          <a:ea typeface="Metropolis"/>
          <a:cs typeface="Metropolis"/>
        </a:font>
        <a:schemeClr val="lt1"/>
      </a:tcTxStyle>
      <a:tcStyle>
        <a:tcBdr/>
        <a:fill>
          <a:solidFill>
            <a:schemeClr val="accent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Metropolis"/>
          <a:ea typeface="Metropolis"/>
          <a:cs typeface="Metropolis"/>
        </a:font>
        <a:schemeClr val="dk1"/>
      </a:tcTxStyle>
      <a:tcStyle>
        <a:tcBdr/>
      </a:tcStyle>
    </a:seCell>
    <a:swCell>
      <a:tcTxStyle b="on" i="off">
        <a:font>
          <a:latin typeface="Metropolis"/>
          <a:ea typeface="Metropolis"/>
          <a:cs typeface="Metropolis"/>
        </a:font>
        <a:schemeClr val="dk1"/>
      </a:tcTxStyle>
      <a:tcStyle>
        <a:tcBdr/>
      </a:tcStyle>
    </a:swCell>
    <a:firstRow>
      <a:tcTxStyle b="on" i="off">
        <a:font>
          <a:latin typeface="Metropolis"/>
          <a:ea typeface="Metropolis"/>
          <a:cs typeface="Metropolis"/>
        </a:font>
        <a:schemeClr val="lt1"/>
      </a:tcTxStyle>
      <a:tcStyle>
        <a:tcBdr>
          <a:bottom>
            <a:ln w="25400" cap="flat" cmpd="sng">
              <a:solidFill>
                <a:schemeClr val="dk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7"/>
    <p:restoredTop sz="92910"/>
  </p:normalViewPr>
  <p:slideViewPr>
    <p:cSldViewPr snapToGrid="0">
      <p:cViewPr varScale="1">
        <p:scale>
          <a:sx n="128" d="100"/>
          <a:sy n="128" d="100"/>
        </p:scale>
        <p:origin x="1368" y="184"/>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ali Desai" userId="45d0177f-082f-48e6-bef1-303dbae5c7fc" providerId="ADAL" clId="{6D050C24-18C4-C547-8EC2-7032E38CD1B3}"/>
    <pc:docChg chg="undo custSel addSld delSld modSld sldOrd">
      <pc:chgData name="Sonali Desai" userId="45d0177f-082f-48e6-bef1-303dbae5c7fc" providerId="ADAL" clId="{6D050C24-18C4-C547-8EC2-7032E38CD1B3}" dt="2020-08-28T16:42:10.875" v="560" actId="20577"/>
      <pc:docMkLst>
        <pc:docMk/>
      </pc:docMkLst>
      <pc:sldChg chg="modSp mod ord">
        <pc:chgData name="Sonali Desai" userId="45d0177f-082f-48e6-bef1-303dbae5c7fc" providerId="ADAL" clId="{6D050C24-18C4-C547-8EC2-7032E38CD1B3}" dt="2020-08-24T15:58:20.453" v="500" actId="1076"/>
        <pc:sldMkLst>
          <pc:docMk/>
          <pc:sldMk cId="0" sldId="258"/>
        </pc:sldMkLst>
        <pc:spChg chg="mod">
          <ac:chgData name="Sonali Desai" userId="45d0177f-082f-48e6-bef1-303dbae5c7fc" providerId="ADAL" clId="{6D050C24-18C4-C547-8EC2-7032E38CD1B3}" dt="2020-08-24T15:58:20.453" v="500" actId="1076"/>
          <ac:spMkLst>
            <pc:docMk/>
            <pc:sldMk cId="0" sldId="258"/>
            <ac:spMk id="1384" creationId="{00000000-0000-0000-0000-000000000000}"/>
          </ac:spMkLst>
        </pc:spChg>
        <pc:spChg chg="mod">
          <ac:chgData name="Sonali Desai" userId="45d0177f-082f-48e6-bef1-303dbae5c7fc" providerId="ADAL" clId="{6D050C24-18C4-C547-8EC2-7032E38CD1B3}" dt="2020-08-24T15:57:35.829" v="427" actId="20577"/>
          <ac:spMkLst>
            <pc:docMk/>
            <pc:sldMk cId="0" sldId="258"/>
            <ac:spMk id="1385" creationId="{00000000-0000-0000-0000-000000000000}"/>
          </ac:spMkLst>
        </pc:spChg>
      </pc:sldChg>
      <pc:sldChg chg="modSp mod">
        <pc:chgData name="Sonali Desai" userId="45d0177f-082f-48e6-bef1-303dbae5c7fc" providerId="ADAL" clId="{6D050C24-18C4-C547-8EC2-7032E38CD1B3}" dt="2020-08-25T18:21:23.532" v="559" actId="20577"/>
        <pc:sldMkLst>
          <pc:docMk/>
          <pc:sldMk cId="0" sldId="262"/>
        </pc:sldMkLst>
        <pc:spChg chg="mod">
          <ac:chgData name="Sonali Desai" userId="45d0177f-082f-48e6-bef1-303dbae5c7fc" providerId="ADAL" clId="{6D050C24-18C4-C547-8EC2-7032E38CD1B3}" dt="2020-08-25T18:21:23.532" v="559" actId="20577"/>
          <ac:spMkLst>
            <pc:docMk/>
            <pc:sldMk cId="0" sldId="262"/>
            <ac:spMk id="1549" creationId="{00000000-0000-0000-0000-000000000000}"/>
          </ac:spMkLst>
        </pc:spChg>
      </pc:sldChg>
      <pc:sldChg chg="del">
        <pc:chgData name="Sonali Desai" userId="45d0177f-082f-48e6-bef1-303dbae5c7fc" providerId="ADAL" clId="{6D050C24-18C4-C547-8EC2-7032E38CD1B3}" dt="2020-08-20T22:16:05.722" v="15" actId="2696"/>
        <pc:sldMkLst>
          <pc:docMk/>
          <pc:sldMk cId="0" sldId="263"/>
        </pc:sldMkLst>
      </pc:sldChg>
      <pc:sldChg chg="modSp mod">
        <pc:chgData name="Sonali Desai" userId="45d0177f-082f-48e6-bef1-303dbae5c7fc" providerId="ADAL" clId="{6D050C24-18C4-C547-8EC2-7032E38CD1B3}" dt="2020-08-20T22:53:35.378" v="368" actId="1076"/>
        <pc:sldMkLst>
          <pc:docMk/>
          <pc:sldMk cId="0" sldId="264"/>
        </pc:sldMkLst>
        <pc:spChg chg="mod">
          <ac:chgData name="Sonali Desai" userId="45d0177f-082f-48e6-bef1-303dbae5c7fc" providerId="ADAL" clId="{6D050C24-18C4-C547-8EC2-7032E38CD1B3}" dt="2020-08-20T22:53:35.378" v="368" actId="1076"/>
          <ac:spMkLst>
            <pc:docMk/>
            <pc:sldMk cId="0" sldId="264"/>
            <ac:spMk id="1612" creationId="{00000000-0000-0000-0000-000000000000}"/>
          </ac:spMkLst>
        </pc:spChg>
      </pc:sldChg>
      <pc:sldChg chg="del">
        <pc:chgData name="Sonali Desai" userId="45d0177f-082f-48e6-bef1-303dbae5c7fc" providerId="ADAL" clId="{6D050C24-18C4-C547-8EC2-7032E38CD1B3}" dt="2020-08-20T22:31:13.916" v="221" actId="2696"/>
        <pc:sldMkLst>
          <pc:docMk/>
          <pc:sldMk cId="0" sldId="265"/>
        </pc:sldMkLst>
      </pc:sldChg>
      <pc:sldChg chg="ord">
        <pc:chgData name="Sonali Desai" userId="45d0177f-082f-48e6-bef1-303dbae5c7fc" providerId="ADAL" clId="{6D050C24-18C4-C547-8EC2-7032E38CD1B3}" dt="2020-08-20T22:40:56.420" v="248"/>
        <pc:sldMkLst>
          <pc:docMk/>
          <pc:sldMk cId="0" sldId="266"/>
        </pc:sldMkLst>
      </pc:sldChg>
      <pc:sldChg chg="addSp delSp modSp mod ord">
        <pc:chgData name="Sonali Desai" userId="45d0177f-082f-48e6-bef1-303dbae5c7fc" providerId="ADAL" clId="{6D050C24-18C4-C547-8EC2-7032E38CD1B3}" dt="2020-08-20T22:40:56.420" v="248"/>
        <pc:sldMkLst>
          <pc:docMk/>
          <pc:sldMk cId="0" sldId="267"/>
        </pc:sldMkLst>
        <pc:spChg chg="add del">
          <ac:chgData name="Sonali Desai" userId="45d0177f-082f-48e6-bef1-303dbae5c7fc" providerId="ADAL" clId="{6D050C24-18C4-C547-8EC2-7032E38CD1B3}" dt="2020-08-20T22:38:48.052" v="227" actId="478"/>
          <ac:spMkLst>
            <pc:docMk/>
            <pc:sldMk cId="0" sldId="267"/>
            <ac:spMk id="83" creationId="{FB3308B4-2A9A-4341-9FC0-2D98A4817459}"/>
          </ac:spMkLst>
        </pc:spChg>
        <pc:spChg chg="mod">
          <ac:chgData name="Sonali Desai" userId="45d0177f-082f-48e6-bef1-303dbae5c7fc" providerId="ADAL" clId="{6D050C24-18C4-C547-8EC2-7032E38CD1B3}" dt="2020-08-20T22:40:19.112" v="247" actId="404"/>
          <ac:spMkLst>
            <pc:docMk/>
            <pc:sldMk cId="0" sldId="267"/>
            <ac:spMk id="1698" creationId="{00000000-0000-0000-0000-000000000000}"/>
          </ac:spMkLst>
        </pc:spChg>
      </pc:sldChg>
      <pc:sldChg chg="del ord">
        <pc:chgData name="Sonali Desai" userId="45d0177f-082f-48e6-bef1-303dbae5c7fc" providerId="ADAL" clId="{6D050C24-18C4-C547-8EC2-7032E38CD1B3}" dt="2020-08-24T16:17:52.645" v="551" actId="2696"/>
        <pc:sldMkLst>
          <pc:docMk/>
          <pc:sldMk cId="0" sldId="268"/>
        </pc:sldMkLst>
      </pc:sldChg>
      <pc:sldChg chg="ord">
        <pc:chgData name="Sonali Desai" userId="45d0177f-082f-48e6-bef1-303dbae5c7fc" providerId="ADAL" clId="{6D050C24-18C4-C547-8EC2-7032E38CD1B3}" dt="2020-08-20T22:40:56.420" v="248"/>
        <pc:sldMkLst>
          <pc:docMk/>
          <pc:sldMk cId="0" sldId="269"/>
        </pc:sldMkLst>
      </pc:sldChg>
      <pc:sldChg chg="del">
        <pc:chgData name="Sonali Desai" userId="45d0177f-082f-48e6-bef1-303dbae5c7fc" providerId="ADAL" clId="{6D050C24-18C4-C547-8EC2-7032E38CD1B3}" dt="2020-08-20T22:22:03.296" v="19" actId="2696"/>
        <pc:sldMkLst>
          <pc:docMk/>
          <pc:sldMk cId="0" sldId="274"/>
        </pc:sldMkLst>
      </pc:sldChg>
      <pc:sldChg chg="del">
        <pc:chgData name="Sonali Desai" userId="45d0177f-082f-48e6-bef1-303dbae5c7fc" providerId="ADAL" clId="{6D050C24-18C4-C547-8EC2-7032E38CD1B3}" dt="2020-08-20T22:22:03.321" v="20" actId="2696"/>
        <pc:sldMkLst>
          <pc:docMk/>
          <pc:sldMk cId="0" sldId="275"/>
        </pc:sldMkLst>
      </pc:sldChg>
      <pc:sldChg chg="del">
        <pc:chgData name="Sonali Desai" userId="45d0177f-082f-48e6-bef1-303dbae5c7fc" providerId="ADAL" clId="{6D050C24-18C4-C547-8EC2-7032E38CD1B3}" dt="2020-08-20T22:22:03.347" v="21" actId="2696"/>
        <pc:sldMkLst>
          <pc:docMk/>
          <pc:sldMk cId="0" sldId="276"/>
        </pc:sldMkLst>
      </pc:sldChg>
      <pc:sldChg chg="modSp mod">
        <pc:chgData name="Sonali Desai" userId="45d0177f-082f-48e6-bef1-303dbae5c7fc" providerId="ADAL" clId="{6D050C24-18C4-C547-8EC2-7032E38CD1B3}" dt="2020-08-20T22:50:15" v="289" actId="1076"/>
        <pc:sldMkLst>
          <pc:docMk/>
          <pc:sldMk cId="2070836956" sldId="277"/>
        </pc:sldMkLst>
        <pc:spChg chg="mod">
          <ac:chgData name="Sonali Desai" userId="45d0177f-082f-48e6-bef1-303dbae5c7fc" providerId="ADAL" clId="{6D050C24-18C4-C547-8EC2-7032E38CD1B3}" dt="2020-08-20T22:48:43.031" v="273" actId="948"/>
          <ac:spMkLst>
            <pc:docMk/>
            <pc:sldMk cId="2070836956" sldId="277"/>
            <ac:spMk id="3" creationId="{00000000-0000-0000-0000-000000000000}"/>
          </ac:spMkLst>
        </pc:spChg>
        <pc:spChg chg="mod">
          <ac:chgData name="Sonali Desai" userId="45d0177f-082f-48e6-bef1-303dbae5c7fc" providerId="ADAL" clId="{6D050C24-18C4-C547-8EC2-7032E38CD1B3}" dt="2020-08-20T22:50:08.719" v="288" actId="948"/>
          <ac:spMkLst>
            <pc:docMk/>
            <pc:sldMk cId="2070836956" sldId="277"/>
            <ac:spMk id="7"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60"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61"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62"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63"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1344"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1345" creationId="{00000000-0000-0000-0000-000000000000}"/>
          </ac:spMkLst>
        </pc:spChg>
        <pc:spChg chg="mod">
          <ac:chgData name="Sonali Desai" userId="45d0177f-082f-48e6-bef1-303dbae5c7fc" providerId="ADAL" clId="{6D050C24-18C4-C547-8EC2-7032E38CD1B3}" dt="2020-08-20T22:50:15" v="289" actId="1076"/>
          <ac:spMkLst>
            <pc:docMk/>
            <pc:sldMk cId="2070836956" sldId="277"/>
            <ac:spMk id="1346" creationId="{00000000-0000-0000-0000-000000000000}"/>
          </ac:spMkLst>
        </pc:spChg>
        <pc:spChg chg="mod">
          <ac:chgData name="Sonali Desai" userId="45d0177f-082f-48e6-bef1-303dbae5c7fc" providerId="ADAL" clId="{6D050C24-18C4-C547-8EC2-7032E38CD1B3}" dt="2020-08-20T22:49:42.219" v="284" actId="1076"/>
          <ac:spMkLst>
            <pc:docMk/>
            <pc:sldMk cId="2070836956" sldId="277"/>
            <ac:spMk id="1355" creationId="{00000000-0000-0000-0000-000000000000}"/>
          </ac:spMkLst>
        </pc:spChg>
        <pc:spChg chg="mod">
          <ac:chgData name="Sonali Desai" userId="45d0177f-082f-48e6-bef1-303dbae5c7fc" providerId="ADAL" clId="{6D050C24-18C4-C547-8EC2-7032E38CD1B3}" dt="2020-08-20T22:49:42.219" v="284" actId="1076"/>
          <ac:spMkLst>
            <pc:docMk/>
            <pc:sldMk cId="2070836956" sldId="277"/>
            <ac:spMk id="1356" creationId="{00000000-0000-0000-0000-000000000000}"/>
          </ac:spMkLst>
        </pc:spChg>
        <pc:spChg chg="mod">
          <ac:chgData name="Sonali Desai" userId="45d0177f-082f-48e6-bef1-303dbae5c7fc" providerId="ADAL" clId="{6D050C24-18C4-C547-8EC2-7032E38CD1B3}" dt="2020-08-20T22:49:42.219" v="284" actId="1076"/>
          <ac:spMkLst>
            <pc:docMk/>
            <pc:sldMk cId="2070836956" sldId="277"/>
            <ac:spMk id="1357" creationId="{00000000-0000-0000-0000-000000000000}"/>
          </ac:spMkLst>
        </pc:spChg>
        <pc:spChg chg="mod">
          <ac:chgData name="Sonali Desai" userId="45d0177f-082f-48e6-bef1-303dbae5c7fc" providerId="ADAL" clId="{6D050C24-18C4-C547-8EC2-7032E38CD1B3}" dt="2020-08-20T22:49:42.219" v="284" actId="1076"/>
          <ac:spMkLst>
            <pc:docMk/>
            <pc:sldMk cId="2070836956" sldId="277"/>
            <ac:spMk id="1358" creationId="{00000000-0000-0000-0000-000000000000}"/>
          </ac:spMkLst>
        </pc:spChg>
        <pc:spChg chg="mod">
          <ac:chgData name="Sonali Desai" userId="45d0177f-082f-48e6-bef1-303dbae5c7fc" providerId="ADAL" clId="{6D050C24-18C4-C547-8EC2-7032E38CD1B3}" dt="2020-08-20T22:15:25.492" v="13" actId="20577"/>
          <ac:spMkLst>
            <pc:docMk/>
            <pc:sldMk cId="2070836956" sldId="277"/>
            <ac:spMk id="1371" creationId="{00000000-0000-0000-0000-000000000000}"/>
          </ac:spMkLst>
        </pc:spChg>
        <pc:grpChg chg="mod">
          <ac:chgData name="Sonali Desai" userId="45d0177f-082f-48e6-bef1-303dbae5c7fc" providerId="ADAL" clId="{6D050C24-18C4-C547-8EC2-7032E38CD1B3}" dt="2020-08-20T22:50:15" v="289" actId="1076"/>
          <ac:grpSpMkLst>
            <pc:docMk/>
            <pc:sldMk cId="2070836956" sldId="277"/>
            <ac:grpSpMk id="1347" creationId="{00000000-0000-0000-0000-000000000000}"/>
          </ac:grpSpMkLst>
        </pc:grpChg>
        <pc:grpChg chg="mod">
          <ac:chgData name="Sonali Desai" userId="45d0177f-082f-48e6-bef1-303dbae5c7fc" providerId="ADAL" clId="{6D050C24-18C4-C547-8EC2-7032E38CD1B3}" dt="2020-08-20T22:49:42.219" v="284" actId="1076"/>
          <ac:grpSpMkLst>
            <pc:docMk/>
            <pc:sldMk cId="2070836956" sldId="277"/>
            <ac:grpSpMk id="1359" creationId="{00000000-0000-0000-0000-000000000000}"/>
          </ac:grpSpMkLst>
        </pc:grpChg>
        <pc:grpChg chg="mod">
          <ac:chgData name="Sonali Desai" userId="45d0177f-082f-48e6-bef1-303dbae5c7fc" providerId="ADAL" clId="{6D050C24-18C4-C547-8EC2-7032E38CD1B3}" dt="2020-08-20T22:48:30.918" v="271" actId="1076"/>
          <ac:grpSpMkLst>
            <pc:docMk/>
            <pc:sldMk cId="2070836956" sldId="277"/>
            <ac:grpSpMk id="1365" creationId="{00000000-0000-0000-0000-000000000000}"/>
          </ac:grpSpMkLst>
        </pc:grpChg>
      </pc:sldChg>
      <pc:sldChg chg="add del">
        <pc:chgData name="Sonali Desai" userId="45d0177f-082f-48e6-bef1-303dbae5c7fc" providerId="ADAL" clId="{6D050C24-18C4-C547-8EC2-7032E38CD1B3}" dt="2020-08-20T22:21:59.232" v="17"/>
        <pc:sldMkLst>
          <pc:docMk/>
          <pc:sldMk cId="1092072492" sldId="4155"/>
        </pc:sldMkLst>
      </pc:sldChg>
      <pc:sldChg chg="add">
        <pc:chgData name="Sonali Desai" userId="45d0177f-082f-48e6-bef1-303dbae5c7fc" providerId="ADAL" clId="{6D050C24-18C4-C547-8EC2-7032E38CD1B3}" dt="2020-08-20T22:21:59.473" v="18"/>
        <pc:sldMkLst>
          <pc:docMk/>
          <pc:sldMk cId="2936252736" sldId="4155"/>
        </pc:sldMkLst>
      </pc:sldChg>
      <pc:sldChg chg="modSp add mod ord">
        <pc:chgData name="Sonali Desai" userId="45d0177f-082f-48e6-bef1-303dbae5c7fc" providerId="ADAL" clId="{6D050C24-18C4-C547-8EC2-7032E38CD1B3}" dt="2020-08-20T22:29:11.533" v="214" actId="20577"/>
        <pc:sldMkLst>
          <pc:docMk/>
          <pc:sldMk cId="3735785734" sldId="230716875"/>
        </pc:sldMkLst>
        <pc:spChg chg="mod">
          <ac:chgData name="Sonali Desai" userId="45d0177f-082f-48e6-bef1-303dbae5c7fc" providerId="ADAL" clId="{6D050C24-18C4-C547-8EC2-7032E38CD1B3}" dt="2020-08-20T22:29:11.533" v="214" actId="20577"/>
          <ac:spMkLst>
            <pc:docMk/>
            <pc:sldMk cId="3735785734" sldId="230716875"/>
            <ac:spMk id="30" creationId="{81B971F9-1561-431B-BE82-420DE89C7FC0}"/>
          </ac:spMkLst>
        </pc:spChg>
        <pc:spChg chg="mod">
          <ac:chgData name="Sonali Desai" userId="45d0177f-082f-48e6-bef1-303dbae5c7fc" providerId="ADAL" clId="{6D050C24-18C4-C547-8EC2-7032E38CD1B3}" dt="2020-08-20T22:28:09.559" v="163"/>
          <ac:spMkLst>
            <pc:docMk/>
            <pc:sldMk cId="3735785734" sldId="230716875"/>
            <ac:spMk id="33" creationId="{14B919B7-D311-9143-BA42-C3C295484C20}"/>
          </ac:spMkLst>
        </pc:spChg>
        <pc:spChg chg="mod">
          <ac:chgData name="Sonali Desai" userId="45d0177f-082f-48e6-bef1-303dbae5c7fc" providerId="ADAL" clId="{6D050C24-18C4-C547-8EC2-7032E38CD1B3}" dt="2020-08-20T22:27:31.487" v="154" actId="20577"/>
          <ac:spMkLst>
            <pc:docMk/>
            <pc:sldMk cId="3735785734" sldId="230716875"/>
            <ac:spMk id="34" creationId="{14B919B7-D311-9143-BA42-C3C295484C20}"/>
          </ac:spMkLst>
        </pc:spChg>
      </pc:sldChg>
      <pc:sldChg chg="modSp add mod ord">
        <pc:chgData name="Sonali Desai" userId="45d0177f-082f-48e6-bef1-303dbae5c7fc" providerId="ADAL" clId="{6D050C24-18C4-C547-8EC2-7032E38CD1B3}" dt="2020-08-28T16:42:10.875" v="560" actId="20577"/>
        <pc:sldMkLst>
          <pc:docMk/>
          <pc:sldMk cId="2302921880" sldId="230716876"/>
        </pc:sldMkLst>
        <pc:spChg chg="mod">
          <ac:chgData name="Sonali Desai" userId="45d0177f-082f-48e6-bef1-303dbae5c7fc" providerId="ADAL" clId="{6D050C24-18C4-C547-8EC2-7032E38CD1B3}" dt="2020-08-28T16:42:10.875" v="560" actId="20577"/>
          <ac:spMkLst>
            <pc:docMk/>
            <pc:sldMk cId="2302921880" sldId="230716876"/>
            <ac:spMk id="30" creationId="{03CC4EFD-5370-4614-A7CC-4BCB580256ED}"/>
          </ac:spMkLst>
        </pc:spChg>
        <pc:spChg chg="mod">
          <ac:chgData name="Sonali Desai" userId="45d0177f-082f-48e6-bef1-303dbae5c7fc" providerId="ADAL" clId="{6D050C24-18C4-C547-8EC2-7032E38CD1B3}" dt="2020-08-24T16:06:58.824" v="541" actId="20577"/>
          <ac:spMkLst>
            <pc:docMk/>
            <pc:sldMk cId="2302921880" sldId="230716876"/>
            <ac:spMk id="71" creationId="{14B919B7-D311-9143-BA42-C3C295484C20}"/>
          </ac:spMkLst>
        </pc:spChg>
        <pc:grpChg chg="mod">
          <ac:chgData name="Sonali Desai" userId="45d0177f-082f-48e6-bef1-303dbae5c7fc" providerId="ADAL" clId="{6D050C24-18C4-C547-8EC2-7032E38CD1B3}" dt="2020-08-24T16:07:24.726" v="544" actId="1076"/>
          <ac:grpSpMkLst>
            <pc:docMk/>
            <pc:sldMk cId="2302921880" sldId="230716876"/>
            <ac:grpSpMk id="5" creationId="{00000000-0000-0000-0000-000000000000}"/>
          </ac:grpSpMkLst>
        </pc:grpChg>
        <pc:grpChg chg="mod">
          <ac:chgData name="Sonali Desai" userId="45d0177f-082f-48e6-bef1-303dbae5c7fc" providerId="ADAL" clId="{6D050C24-18C4-C547-8EC2-7032E38CD1B3}" dt="2020-08-24T16:07:24.726" v="544" actId="1076"/>
          <ac:grpSpMkLst>
            <pc:docMk/>
            <pc:sldMk cId="2302921880" sldId="230716876"/>
            <ac:grpSpMk id="6" creationId="{00000000-0000-0000-0000-000000000000}"/>
          </ac:grpSpMkLst>
        </pc:grpChg>
        <pc:grpChg chg="mod">
          <ac:chgData name="Sonali Desai" userId="45d0177f-082f-48e6-bef1-303dbae5c7fc" providerId="ADAL" clId="{6D050C24-18C4-C547-8EC2-7032E38CD1B3}" dt="2020-08-24T16:07:24.726" v="544" actId="1076"/>
          <ac:grpSpMkLst>
            <pc:docMk/>
            <pc:sldMk cId="2302921880" sldId="230716876"/>
            <ac:grpSpMk id="29" creationId="{9A3FB488-BB44-4B6B-ABA8-998D78271402}"/>
          </ac:grpSpMkLst>
        </pc:grpChg>
        <pc:grpChg chg="mod">
          <ac:chgData name="Sonali Desai" userId="45d0177f-082f-48e6-bef1-303dbae5c7fc" providerId="ADAL" clId="{6D050C24-18C4-C547-8EC2-7032E38CD1B3}" dt="2020-08-24T16:07:24.726" v="544" actId="1076"/>
          <ac:grpSpMkLst>
            <pc:docMk/>
            <pc:sldMk cId="2302921880" sldId="230716876"/>
            <ac:grpSpMk id="32" creationId="{E6E44892-C8E6-9E4E-B188-A21955B5419F}"/>
          </ac:grpSpMkLst>
        </pc:grpChg>
      </pc:sldChg>
      <pc:sldChg chg="add">
        <pc:chgData name="Sonali Desai" userId="45d0177f-082f-48e6-bef1-303dbae5c7fc" providerId="ADAL" clId="{6D050C24-18C4-C547-8EC2-7032E38CD1B3}" dt="2020-08-20T22:22:26.872" v="22"/>
        <pc:sldMkLst>
          <pc:docMk/>
          <pc:sldMk cId="188761087" sldId="230716877"/>
        </pc:sldMkLst>
      </pc:sldChg>
      <pc:sldChg chg="add">
        <pc:chgData name="Sonali Desai" userId="45d0177f-082f-48e6-bef1-303dbae5c7fc" providerId="ADAL" clId="{6D050C24-18C4-C547-8EC2-7032E38CD1B3}" dt="2020-08-24T16:17:50.011" v="550"/>
        <pc:sldMkLst>
          <pc:docMk/>
          <pc:sldMk cId="3366775854" sldId="230716880"/>
        </pc:sldMkLst>
      </pc:sldChg>
      <pc:sldChg chg="add del">
        <pc:chgData name="Sonali Desai" userId="45d0177f-082f-48e6-bef1-303dbae5c7fc" providerId="ADAL" clId="{6D050C24-18C4-C547-8EC2-7032E38CD1B3}" dt="2020-08-20T22:31:11.455" v="219"/>
        <pc:sldMkLst>
          <pc:docMk/>
          <pc:sldMk cId="1518769194" sldId="682003624"/>
        </pc:sldMkLst>
      </pc:sldChg>
      <pc:sldChg chg="add del">
        <pc:chgData name="Sonali Desai" userId="45d0177f-082f-48e6-bef1-303dbae5c7fc" providerId="ADAL" clId="{6D050C24-18C4-C547-8EC2-7032E38CD1B3}" dt="2020-08-24T16:10:03.458" v="545" actId="2696"/>
        <pc:sldMkLst>
          <pc:docMk/>
          <pc:sldMk cId="2542889078" sldId="682003624"/>
        </pc:sldMkLst>
      </pc:sldChg>
      <pc:sldChg chg="add del">
        <pc:chgData name="Sonali Desai" userId="45d0177f-082f-48e6-bef1-303dbae5c7fc" providerId="ADAL" clId="{6D050C24-18C4-C547-8EC2-7032E38CD1B3}" dt="2020-08-24T16:10:03.505" v="546" actId="2696"/>
        <pc:sldMkLst>
          <pc:docMk/>
          <pc:sldMk cId="2539343191" sldId="682003630"/>
        </pc:sldMkLst>
      </pc:sldChg>
      <pc:sldChg chg="add del">
        <pc:chgData name="Sonali Desai" userId="45d0177f-082f-48e6-bef1-303dbae5c7fc" providerId="ADAL" clId="{6D050C24-18C4-C547-8EC2-7032E38CD1B3}" dt="2020-08-20T22:31:11.455" v="219"/>
        <pc:sldMkLst>
          <pc:docMk/>
          <pc:sldMk cId="3382292296" sldId="682003630"/>
        </pc:sldMkLst>
      </pc:sldChg>
      <pc:sldChg chg="add del">
        <pc:chgData name="Sonali Desai" userId="45d0177f-082f-48e6-bef1-303dbae5c7fc" providerId="ADAL" clId="{6D050C24-18C4-C547-8EC2-7032E38CD1B3}" dt="2020-08-24T16:10:03.548" v="547" actId="2696"/>
        <pc:sldMkLst>
          <pc:docMk/>
          <pc:sldMk cId="2274898011" sldId="682003632"/>
        </pc:sldMkLst>
      </pc:sldChg>
      <pc:sldChg chg="add del">
        <pc:chgData name="Sonali Desai" userId="45d0177f-082f-48e6-bef1-303dbae5c7fc" providerId="ADAL" clId="{6D050C24-18C4-C547-8EC2-7032E38CD1B3}" dt="2020-08-20T22:31:11.455" v="219"/>
        <pc:sldMkLst>
          <pc:docMk/>
          <pc:sldMk cId="3537843433" sldId="682003632"/>
        </pc:sldMkLst>
      </pc:sldChg>
      <pc:sldChg chg="add del">
        <pc:chgData name="Sonali Desai" userId="45d0177f-082f-48e6-bef1-303dbae5c7fc" providerId="ADAL" clId="{6D050C24-18C4-C547-8EC2-7032E38CD1B3}" dt="2020-08-24T16:10:03.588" v="548" actId="2696"/>
        <pc:sldMkLst>
          <pc:docMk/>
          <pc:sldMk cId="2127774514" sldId="682003634"/>
        </pc:sldMkLst>
      </pc:sldChg>
      <pc:sldChg chg="add del">
        <pc:chgData name="Sonali Desai" userId="45d0177f-082f-48e6-bef1-303dbae5c7fc" providerId="ADAL" clId="{6D050C24-18C4-C547-8EC2-7032E38CD1B3}" dt="2020-08-20T22:31:11.455" v="219"/>
        <pc:sldMkLst>
          <pc:docMk/>
          <pc:sldMk cId="3255855657" sldId="682003634"/>
        </pc:sldMkLst>
      </pc:sldChg>
      <pc:sldChg chg="add del">
        <pc:chgData name="Sonali Desai" userId="45d0177f-082f-48e6-bef1-303dbae5c7fc" providerId="ADAL" clId="{6D050C24-18C4-C547-8EC2-7032E38CD1B3}" dt="2020-08-20T22:31:11.455" v="219"/>
        <pc:sldMkLst>
          <pc:docMk/>
          <pc:sldMk cId="1376121489" sldId="682003663"/>
        </pc:sldMkLst>
      </pc:sldChg>
      <pc:sldChg chg="add del">
        <pc:chgData name="Sonali Desai" userId="45d0177f-082f-48e6-bef1-303dbae5c7fc" providerId="ADAL" clId="{6D050C24-18C4-C547-8EC2-7032E38CD1B3}" dt="2020-08-24T16:10:03.645" v="549" actId="2696"/>
        <pc:sldMkLst>
          <pc:docMk/>
          <pc:sldMk cId="2938780657" sldId="682003663"/>
        </pc:sldMkLst>
      </pc:sldChg>
      <pc:sldChg chg="add">
        <pc:chgData name="Sonali Desai" userId="45d0177f-082f-48e6-bef1-303dbae5c7fc" providerId="ADAL" clId="{6D050C24-18C4-C547-8EC2-7032E38CD1B3}" dt="2020-08-20T22:51:07.788" v="292"/>
        <pc:sldMkLst>
          <pc:docMk/>
          <pc:sldMk cId="52773764" sldId="682003669"/>
        </pc:sldMkLst>
      </pc:sldChg>
      <pc:sldChg chg="add del setBg">
        <pc:chgData name="Sonali Desai" userId="45d0177f-082f-48e6-bef1-303dbae5c7fc" providerId="ADAL" clId="{6D050C24-18C4-C547-8EC2-7032E38CD1B3}" dt="2020-08-20T22:51:07.623" v="291"/>
        <pc:sldMkLst>
          <pc:docMk/>
          <pc:sldMk cId="3991389923" sldId="682003669"/>
        </pc:sldMkLst>
      </pc:sldChg>
      <pc:sldChg chg="add del">
        <pc:chgData name="Sonali Desai" userId="45d0177f-082f-48e6-bef1-303dbae5c7fc" providerId="ADAL" clId="{6D050C24-18C4-C547-8EC2-7032E38CD1B3}" dt="2020-08-20T22:51:07.623" v="291"/>
        <pc:sldMkLst>
          <pc:docMk/>
          <pc:sldMk cId="433507122" sldId="682003677"/>
        </pc:sldMkLst>
      </pc:sldChg>
      <pc:sldChg chg="add">
        <pc:chgData name="Sonali Desai" userId="45d0177f-082f-48e6-bef1-303dbae5c7fc" providerId="ADAL" clId="{6D050C24-18C4-C547-8EC2-7032E38CD1B3}" dt="2020-08-20T22:51:07.788" v="292"/>
        <pc:sldMkLst>
          <pc:docMk/>
          <pc:sldMk cId="809597619" sldId="682003677"/>
        </pc:sldMkLst>
      </pc:sldChg>
      <pc:sldChg chg="add">
        <pc:chgData name="Sonali Desai" userId="45d0177f-082f-48e6-bef1-303dbae5c7fc" providerId="ADAL" clId="{6D050C24-18C4-C547-8EC2-7032E38CD1B3}" dt="2020-08-20T22:51:07.788" v="292"/>
        <pc:sldMkLst>
          <pc:docMk/>
          <pc:sldMk cId="3752556394" sldId="682003681"/>
        </pc:sldMkLst>
      </pc:sldChg>
      <pc:sldChg chg="add del">
        <pc:chgData name="Sonali Desai" userId="45d0177f-082f-48e6-bef1-303dbae5c7fc" providerId="ADAL" clId="{6D050C24-18C4-C547-8EC2-7032E38CD1B3}" dt="2020-08-20T22:51:07.623" v="291"/>
        <pc:sldMkLst>
          <pc:docMk/>
          <pc:sldMk cId="4092707894" sldId="682003681"/>
        </pc:sldMkLst>
      </pc:sldChg>
      <pc:sldChg chg="add del">
        <pc:chgData name="Sonali Desai" userId="45d0177f-082f-48e6-bef1-303dbae5c7fc" providerId="ADAL" clId="{6D050C24-18C4-C547-8EC2-7032E38CD1B3}" dt="2020-08-20T22:30:47.561" v="216"/>
        <pc:sldMkLst>
          <pc:docMk/>
          <pc:sldMk cId="427438184" sldId="682003682"/>
        </pc:sldMkLst>
      </pc:sldChg>
      <pc:sldChg chg="add">
        <pc:chgData name="Sonali Desai" userId="45d0177f-082f-48e6-bef1-303dbae5c7fc" providerId="ADAL" clId="{6D050C24-18C4-C547-8EC2-7032E38CD1B3}" dt="2020-08-20T22:30:47.801" v="217"/>
        <pc:sldMkLst>
          <pc:docMk/>
          <pc:sldMk cId="2256401367" sldId="682003682"/>
        </pc:sldMkLst>
      </pc:sldChg>
      <pc:sldChg chg="add">
        <pc:chgData name="Sonali Desai" userId="45d0177f-082f-48e6-bef1-303dbae5c7fc" providerId="ADAL" clId="{6D050C24-18C4-C547-8EC2-7032E38CD1B3}" dt="2020-08-20T22:30:47.801" v="217"/>
        <pc:sldMkLst>
          <pc:docMk/>
          <pc:sldMk cId="1086831909" sldId="682003683"/>
        </pc:sldMkLst>
      </pc:sldChg>
      <pc:sldChg chg="add del">
        <pc:chgData name="Sonali Desai" userId="45d0177f-082f-48e6-bef1-303dbae5c7fc" providerId="ADAL" clId="{6D050C24-18C4-C547-8EC2-7032E38CD1B3}" dt="2020-08-20T22:30:47.561" v="216"/>
        <pc:sldMkLst>
          <pc:docMk/>
          <pc:sldMk cId="2063385363" sldId="682003683"/>
        </pc:sldMkLst>
      </pc:sldChg>
      <pc:sldChg chg="add">
        <pc:chgData name="Sonali Desai" userId="45d0177f-082f-48e6-bef1-303dbae5c7fc" providerId="ADAL" clId="{6D050C24-18C4-C547-8EC2-7032E38CD1B3}" dt="2020-08-20T22:30:47.801" v="217"/>
        <pc:sldMkLst>
          <pc:docMk/>
          <pc:sldMk cId="190525056" sldId="682003684"/>
        </pc:sldMkLst>
      </pc:sldChg>
      <pc:sldChg chg="add del">
        <pc:chgData name="Sonali Desai" userId="45d0177f-082f-48e6-bef1-303dbae5c7fc" providerId="ADAL" clId="{6D050C24-18C4-C547-8EC2-7032E38CD1B3}" dt="2020-08-20T22:30:47.561" v="216"/>
        <pc:sldMkLst>
          <pc:docMk/>
          <pc:sldMk cId="2376484660" sldId="682003684"/>
        </pc:sldMkLst>
      </pc:sldChg>
      <pc:sldChg chg="add del setBg">
        <pc:chgData name="Sonali Desai" userId="45d0177f-082f-48e6-bef1-303dbae5c7fc" providerId="ADAL" clId="{6D050C24-18C4-C547-8EC2-7032E38CD1B3}" dt="2020-08-20T22:30:47.561" v="216"/>
        <pc:sldMkLst>
          <pc:docMk/>
          <pc:sldMk cId="3831193714" sldId="682003685"/>
        </pc:sldMkLst>
      </pc:sldChg>
      <pc:sldChg chg="add">
        <pc:chgData name="Sonali Desai" userId="45d0177f-082f-48e6-bef1-303dbae5c7fc" providerId="ADAL" clId="{6D050C24-18C4-C547-8EC2-7032E38CD1B3}" dt="2020-08-20T22:30:47.801" v="217"/>
        <pc:sldMkLst>
          <pc:docMk/>
          <pc:sldMk cId="4019280985" sldId="682003685"/>
        </pc:sldMkLst>
      </pc:sldChg>
      <pc:sldChg chg="add del">
        <pc:chgData name="Sonali Desai" userId="45d0177f-082f-48e6-bef1-303dbae5c7fc" providerId="ADAL" clId="{6D050C24-18C4-C547-8EC2-7032E38CD1B3}" dt="2020-08-20T22:21:59.232" v="17"/>
        <pc:sldMkLst>
          <pc:docMk/>
          <pc:sldMk cId="1461609507" sldId="2147307390"/>
        </pc:sldMkLst>
      </pc:sldChg>
      <pc:sldChg chg="add">
        <pc:chgData name="Sonali Desai" userId="45d0177f-082f-48e6-bef1-303dbae5c7fc" providerId="ADAL" clId="{6D050C24-18C4-C547-8EC2-7032E38CD1B3}" dt="2020-08-20T22:21:59.473" v="18"/>
        <pc:sldMkLst>
          <pc:docMk/>
          <pc:sldMk cId="3036645929" sldId="2147307390"/>
        </pc:sldMkLst>
      </pc:sldChg>
      <pc:sldChg chg="modSp add">
        <pc:chgData name="Sonali Desai" userId="45d0177f-082f-48e6-bef1-303dbae5c7fc" providerId="ADAL" clId="{6D050C24-18C4-C547-8EC2-7032E38CD1B3}" dt="2020-08-20T22:52:20.382" v="330" actId="207"/>
        <pc:sldMkLst>
          <pc:docMk/>
          <pc:sldMk cId="3648355483" sldId="2147307391"/>
        </pc:sldMkLst>
        <pc:spChg chg="mod">
          <ac:chgData name="Sonali Desai" userId="45d0177f-082f-48e6-bef1-303dbae5c7fc" providerId="ADAL" clId="{6D050C24-18C4-C547-8EC2-7032E38CD1B3}" dt="2020-08-20T22:52:20.382" v="330" actId="207"/>
          <ac:spMkLst>
            <pc:docMk/>
            <pc:sldMk cId="3648355483" sldId="2147307391"/>
            <ac:spMk id="19" creationId="{FA116B3D-6BA3-C44E-A0A8-232C2D17AACE}"/>
          </ac:spMkLst>
        </pc:spChg>
      </pc:sldChg>
      <pc:sldChg chg="add del">
        <pc:chgData name="Sonali Desai" userId="45d0177f-082f-48e6-bef1-303dbae5c7fc" providerId="ADAL" clId="{6D050C24-18C4-C547-8EC2-7032E38CD1B3}" dt="2020-08-20T22:21:59.232" v="17"/>
        <pc:sldMkLst>
          <pc:docMk/>
          <pc:sldMk cId="3359662890" sldId="2147307392"/>
        </pc:sldMkLst>
      </pc:sldChg>
      <pc:sldChg chg="add">
        <pc:chgData name="Sonali Desai" userId="45d0177f-082f-48e6-bef1-303dbae5c7fc" providerId="ADAL" clId="{6D050C24-18C4-C547-8EC2-7032E38CD1B3}" dt="2020-08-20T22:21:59.473" v="18"/>
        <pc:sldMkLst>
          <pc:docMk/>
          <pc:sldMk cId="4222803091" sldId="2147307392"/>
        </pc:sldMkLst>
      </pc:sldChg>
      <pc:sldChg chg="add del">
        <pc:chgData name="Sonali Desai" userId="45d0177f-082f-48e6-bef1-303dbae5c7fc" providerId="ADAL" clId="{6D050C24-18C4-C547-8EC2-7032E38CD1B3}" dt="2020-08-20T22:21:59.232" v="17"/>
        <pc:sldMkLst>
          <pc:docMk/>
          <pc:sldMk cId="106501366" sldId="2147307394"/>
        </pc:sldMkLst>
      </pc:sldChg>
      <pc:sldChg chg="add mod modShow">
        <pc:chgData name="Sonali Desai" userId="45d0177f-082f-48e6-bef1-303dbae5c7fc" providerId="ADAL" clId="{6D050C24-18C4-C547-8EC2-7032E38CD1B3}" dt="2020-08-24T22:05:26.125" v="552" actId="729"/>
        <pc:sldMkLst>
          <pc:docMk/>
          <pc:sldMk cId="1680569786" sldId="2147307394"/>
        </pc:sldMkLst>
      </pc:sldChg>
    </pc:docChg>
  </pc:docChgLst>
  <pc:docChgLst>
    <pc:chgData name="Sonali Desai" userId="45d0177f-082f-48e6-bef1-303dbae5c7fc" providerId="ADAL" clId="{5AD0F855-09B2-5242-8824-1162A4F08781}"/>
    <pc:docChg chg="custSel addSld delSld modSld sldOrd modMainMaster">
      <pc:chgData name="Sonali Desai" userId="45d0177f-082f-48e6-bef1-303dbae5c7fc" providerId="ADAL" clId="{5AD0F855-09B2-5242-8824-1162A4F08781}" dt="2020-10-29T00:45:21.939" v="58" actId="207"/>
      <pc:docMkLst>
        <pc:docMk/>
      </pc:docMkLst>
      <pc:sldChg chg="del">
        <pc:chgData name="Sonali Desai" userId="45d0177f-082f-48e6-bef1-303dbae5c7fc" providerId="ADAL" clId="{5AD0F855-09B2-5242-8824-1162A4F08781}" dt="2020-10-29T00:41:35.539" v="18" actId="2696"/>
        <pc:sldMkLst>
          <pc:docMk/>
          <pc:sldMk cId="0" sldId="258"/>
        </pc:sldMkLst>
      </pc:sldChg>
      <pc:sldChg chg="del">
        <pc:chgData name="Sonali Desai" userId="45d0177f-082f-48e6-bef1-303dbae5c7fc" providerId="ADAL" clId="{5AD0F855-09B2-5242-8824-1162A4F08781}" dt="2020-10-29T00:41:40.330" v="19" actId="2696"/>
        <pc:sldMkLst>
          <pc:docMk/>
          <pc:sldMk cId="0" sldId="260"/>
        </pc:sldMkLst>
      </pc:sldChg>
      <pc:sldChg chg="modSp mod">
        <pc:chgData name="Sonali Desai" userId="45d0177f-082f-48e6-bef1-303dbae5c7fc" providerId="ADAL" clId="{5AD0F855-09B2-5242-8824-1162A4F08781}" dt="2020-10-29T00:42:13.518" v="37" actId="20577"/>
        <pc:sldMkLst>
          <pc:docMk/>
          <pc:sldMk cId="0" sldId="261"/>
        </pc:sldMkLst>
        <pc:spChg chg="mod">
          <ac:chgData name="Sonali Desai" userId="45d0177f-082f-48e6-bef1-303dbae5c7fc" providerId="ADAL" clId="{5AD0F855-09B2-5242-8824-1162A4F08781}" dt="2020-10-29T00:42:13.518" v="37" actId="20577"/>
          <ac:spMkLst>
            <pc:docMk/>
            <pc:sldMk cId="0" sldId="261"/>
            <ac:spMk id="1526" creationId="{00000000-0000-0000-0000-000000000000}"/>
          </ac:spMkLst>
        </pc:spChg>
      </pc:sldChg>
      <pc:sldChg chg="del">
        <pc:chgData name="Sonali Desai" userId="45d0177f-082f-48e6-bef1-303dbae5c7fc" providerId="ADAL" clId="{5AD0F855-09B2-5242-8824-1162A4F08781}" dt="2020-10-29T00:45:04.238" v="56" actId="2696"/>
        <pc:sldMkLst>
          <pc:docMk/>
          <pc:sldMk cId="0" sldId="264"/>
        </pc:sldMkLst>
      </pc:sldChg>
      <pc:sldChg chg="del">
        <pc:chgData name="Sonali Desai" userId="45d0177f-082f-48e6-bef1-303dbae5c7fc" providerId="ADAL" clId="{5AD0F855-09B2-5242-8824-1162A4F08781}" dt="2020-10-29T00:43:17.995" v="49" actId="2696"/>
        <pc:sldMkLst>
          <pc:docMk/>
          <pc:sldMk cId="0" sldId="266"/>
        </pc:sldMkLst>
      </pc:sldChg>
      <pc:sldChg chg="del">
        <pc:chgData name="Sonali Desai" userId="45d0177f-082f-48e6-bef1-303dbae5c7fc" providerId="ADAL" clId="{5AD0F855-09B2-5242-8824-1162A4F08781}" dt="2020-10-29T00:45:04.238" v="56" actId="2696"/>
        <pc:sldMkLst>
          <pc:docMk/>
          <pc:sldMk cId="3735785734" sldId="230716875"/>
        </pc:sldMkLst>
      </pc:sldChg>
      <pc:sldChg chg="del">
        <pc:chgData name="Sonali Desai" userId="45d0177f-082f-48e6-bef1-303dbae5c7fc" providerId="ADAL" clId="{5AD0F855-09B2-5242-8824-1162A4F08781}" dt="2020-10-29T00:45:04.238" v="56" actId="2696"/>
        <pc:sldMkLst>
          <pc:docMk/>
          <pc:sldMk cId="2302921880" sldId="230716876"/>
        </pc:sldMkLst>
      </pc:sldChg>
      <pc:sldChg chg="del">
        <pc:chgData name="Sonali Desai" userId="45d0177f-082f-48e6-bef1-303dbae5c7fc" providerId="ADAL" clId="{5AD0F855-09B2-5242-8824-1162A4F08781}" dt="2020-10-29T00:45:04.238" v="56" actId="2696"/>
        <pc:sldMkLst>
          <pc:docMk/>
          <pc:sldMk cId="188761087" sldId="230716877"/>
        </pc:sldMkLst>
      </pc:sldChg>
      <pc:sldChg chg="del">
        <pc:chgData name="Sonali Desai" userId="45d0177f-082f-48e6-bef1-303dbae5c7fc" providerId="ADAL" clId="{5AD0F855-09B2-5242-8824-1162A4F08781}" dt="2020-10-29T00:42:33.382" v="41" actId="2696"/>
        <pc:sldMkLst>
          <pc:docMk/>
          <pc:sldMk cId="3366775854" sldId="230716880"/>
        </pc:sldMkLst>
      </pc:sldChg>
      <pc:sldChg chg="addSp modSp mod">
        <pc:chgData name="Sonali Desai" userId="45d0177f-082f-48e6-bef1-303dbae5c7fc" providerId="ADAL" clId="{5AD0F855-09B2-5242-8824-1162A4F08781}" dt="2020-10-29T00:45:21.939" v="58" actId="207"/>
        <pc:sldMkLst>
          <pc:docMk/>
          <pc:sldMk cId="190525056" sldId="682003684"/>
        </pc:sldMkLst>
        <pc:spChg chg="add mod">
          <ac:chgData name="Sonali Desai" userId="45d0177f-082f-48e6-bef1-303dbae5c7fc" providerId="ADAL" clId="{5AD0F855-09B2-5242-8824-1162A4F08781}" dt="2020-10-29T00:45:21.939" v="58" actId="207"/>
          <ac:spMkLst>
            <pc:docMk/>
            <pc:sldMk cId="190525056" sldId="682003684"/>
            <ac:spMk id="5" creationId="{45E77BB8-CC25-CB48-ACFC-B43D9BFD0E32}"/>
          </ac:spMkLst>
        </pc:spChg>
      </pc:sldChg>
      <pc:sldChg chg="add ord">
        <pc:chgData name="Sonali Desai" userId="45d0177f-082f-48e6-bef1-303dbae5c7fc" providerId="ADAL" clId="{5AD0F855-09B2-5242-8824-1162A4F08781}" dt="2020-10-29T00:41:52.510" v="21" actId="20578"/>
        <pc:sldMkLst>
          <pc:docMk/>
          <pc:sldMk cId="4137019053" sldId="2147307389"/>
        </pc:sldMkLst>
      </pc:sldChg>
      <pc:sldChg chg="del">
        <pc:chgData name="Sonali Desai" userId="45d0177f-082f-48e6-bef1-303dbae5c7fc" providerId="ADAL" clId="{5AD0F855-09B2-5242-8824-1162A4F08781}" dt="2020-10-29T00:43:02.186" v="45" actId="2696"/>
        <pc:sldMkLst>
          <pc:docMk/>
          <pc:sldMk cId="3648355483" sldId="2147307391"/>
        </pc:sldMkLst>
      </pc:sldChg>
      <pc:sldChg chg="modSp add mod">
        <pc:chgData name="Sonali Desai" userId="45d0177f-082f-48e6-bef1-303dbae5c7fc" providerId="ADAL" clId="{5AD0F855-09B2-5242-8824-1162A4F08781}" dt="2020-10-29T00:41:28.042" v="17" actId="20577"/>
        <pc:sldMkLst>
          <pc:docMk/>
          <pc:sldMk cId="659547007" sldId="2147307395"/>
        </pc:sldMkLst>
        <pc:spChg chg="mod">
          <ac:chgData name="Sonali Desai" userId="45d0177f-082f-48e6-bef1-303dbae5c7fc" providerId="ADAL" clId="{5AD0F855-09B2-5242-8824-1162A4F08781}" dt="2020-10-29T00:41:28.042" v="17" actId="20577"/>
          <ac:spMkLst>
            <pc:docMk/>
            <pc:sldMk cId="659547007" sldId="2147307395"/>
            <ac:spMk id="1399" creationId="{00000000-0000-0000-0000-000000000000}"/>
          </ac:spMkLst>
        </pc:spChg>
      </pc:sldChg>
      <pc:sldChg chg="add">
        <pc:chgData name="Sonali Desai" userId="45d0177f-082f-48e6-bef1-303dbae5c7fc" providerId="ADAL" clId="{5AD0F855-09B2-5242-8824-1162A4F08781}" dt="2020-10-29T00:43:44.648" v="50"/>
        <pc:sldMkLst>
          <pc:docMk/>
          <pc:sldMk cId="692079383" sldId="2147307401"/>
        </pc:sldMkLst>
      </pc:sldChg>
      <pc:sldChg chg="add">
        <pc:chgData name="Sonali Desai" userId="45d0177f-082f-48e6-bef1-303dbae5c7fc" providerId="ADAL" clId="{5AD0F855-09B2-5242-8824-1162A4F08781}" dt="2020-10-29T00:43:44.648" v="50"/>
        <pc:sldMkLst>
          <pc:docMk/>
          <pc:sldMk cId="3948762593" sldId="2147307402"/>
        </pc:sldMkLst>
      </pc:sldChg>
      <pc:sldChg chg="add">
        <pc:chgData name="Sonali Desai" userId="45d0177f-082f-48e6-bef1-303dbae5c7fc" providerId="ADAL" clId="{5AD0F855-09B2-5242-8824-1162A4F08781}" dt="2020-10-29T00:43:44.648" v="50"/>
        <pc:sldMkLst>
          <pc:docMk/>
          <pc:sldMk cId="2889547523" sldId="2147307403"/>
        </pc:sldMkLst>
      </pc:sldChg>
      <pc:sldChg chg="modSp add mod">
        <pc:chgData name="Sonali Desai" userId="45d0177f-082f-48e6-bef1-303dbae5c7fc" providerId="ADAL" clId="{5AD0F855-09B2-5242-8824-1162A4F08781}" dt="2020-10-29T00:44:54.948" v="55" actId="14100"/>
        <pc:sldMkLst>
          <pc:docMk/>
          <pc:sldMk cId="3708417289" sldId="2147307404"/>
        </pc:sldMkLst>
        <pc:spChg chg="mod">
          <ac:chgData name="Sonali Desai" userId="45d0177f-082f-48e6-bef1-303dbae5c7fc" providerId="ADAL" clId="{5AD0F855-09B2-5242-8824-1162A4F08781}" dt="2020-10-29T00:44:50.580" v="54" actId="1076"/>
          <ac:spMkLst>
            <pc:docMk/>
            <pc:sldMk cId="3708417289" sldId="2147307404"/>
            <ac:spMk id="18" creationId="{539CE7E0-99F3-4195-8C3A-2194BAC53413}"/>
          </ac:spMkLst>
        </pc:spChg>
        <pc:spChg chg="mod">
          <ac:chgData name="Sonali Desai" userId="45d0177f-082f-48e6-bef1-303dbae5c7fc" providerId="ADAL" clId="{5AD0F855-09B2-5242-8824-1162A4F08781}" dt="2020-10-29T00:44:54.948" v="55" actId="14100"/>
          <ac:spMkLst>
            <pc:docMk/>
            <pc:sldMk cId="3708417289" sldId="2147307404"/>
            <ac:spMk id="19" creationId="{438B2270-49AD-4ACA-B838-F04F4377CABB}"/>
          </ac:spMkLst>
        </pc:spChg>
        <pc:picChg chg="mod">
          <ac:chgData name="Sonali Desai" userId="45d0177f-082f-48e6-bef1-303dbae5c7fc" providerId="ADAL" clId="{5AD0F855-09B2-5242-8824-1162A4F08781}" dt="2020-10-29T00:44:20.276" v="53" actId="167"/>
          <ac:picMkLst>
            <pc:docMk/>
            <pc:sldMk cId="3708417289" sldId="2147307404"/>
            <ac:picMk id="2" creationId="{1493A805-9A21-43A3-96BC-2D4DB1FCE4FD}"/>
          </ac:picMkLst>
        </pc:picChg>
      </pc:sldChg>
      <pc:sldChg chg="add ord">
        <pc:chgData name="Sonali Desai" userId="45d0177f-082f-48e6-bef1-303dbae5c7fc" providerId="ADAL" clId="{5AD0F855-09B2-5242-8824-1162A4F08781}" dt="2020-10-29T00:42:31.599" v="40" actId="20578"/>
        <pc:sldMkLst>
          <pc:docMk/>
          <pc:sldMk cId="1543738457" sldId="2147307423"/>
        </pc:sldMkLst>
      </pc:sldChg>
      <pc:sldChg chg="add ord">
        <pc:chgData name="Sonali Desai" userId="45d0177f-082f-48e6-bef1-303dbae5c7fc" providerId="ADAL" clId="{5AD0F855-09B2-5242-8824-1162A4F08781}" dt="2020-10-29T00:43:15.634" v="48" actId="20578"/>
        <pc:sldMkLst>
          <pc:docMk/>
          <pc:sldMk cId="1137797621" sldId="2147307424"/>
        </pc:sldMkLst>
      </pc:sldChg>
      <pc:sldChg chg="add del">
        <pc:chgData name="Sonali Desai" userId="45d0177f-082f-48e6-bef1-303dbae5c7fc" providerId="ADAL" clId="{5AD0F855-09B2-5242-8824-1162A4F08781}" dt="2020-10-29T00:42:59.326" v="43"/>
        <pc:sldMkLst>
          <pc:docMk/>
          <pc:sldMk cId="72066002" sldId="2147307425"/>
        </pc:sldMkLst>
      </pc:sldChg>
      <pc:sldChg chg="add">
        <pc:chgData name="Sonali Desai" userId="45d0177f-082f-48e6-bef1-303dbae5c7fc" providerId="ADAL" clId="{5AD0F855-09B2-5242-8824-1162A4F08781}" dt="2020-10-29T00:42:59.465" v="44"/>
        <pc:sldMkLst>
          <pc:docMk/>
          <pc:sldMk cId="2872775619" sldId="2147307425"/>
        </pc:sldMkLst>
      </pc:sldChg>
      <pc:sldMasterChg chg="modSldLayout">
        <pc:chgData name="Sonali Desai" userId="45d0177f-082f-48e6-bef1-303dbae5c7fc" providerId="ADAL" clId="{5AD0F855-09B2-5242-8824-1162A4F08781}" dt="2020-10-29T00:41:58.333" v="22" actId="478"/>
        <pc:sldMasterMkLst>
          <pc:docMk/>
          <pc:sldMasterMk cId="3233867107" sldId="2147483899"/>
        </pc:sldMasterMkLst>
        <pc:sldLayoutChg chg="delSp mod">
          <pc:chgData name="Sonali Desai" userId="45d0177f-082f-48e6-bef1-303dbae5c7fc" providerId="ADAL" clId="{5AD0F855-09B2-5242-8824-1162A4F08781}" dt="2020-10-29T00:41:58.333" v="22" actId="478"/>
          <pc:sldLayoutMkLst>
            <pc:docMk/>
            <pc:sldMasterMk cId="3233867107" sldId="2147483899"/>
            <pc:sldLayoutMk cId="94363959" sldId="2147483932"/>
          </pc:sldLayoutMkLst>
          <pc:spChg chg="del">
            <ac:chgData name="Sonali Desai" userId="45d0177f-082f-48e6-bef1-303dbae5c7fc" providerId="ADAL" clId="{5AD0F855-09B2-5242-8824-1162A4F08781}" dt="2020-10-29T00:41:58.333" v="22" actId="478"/>
            <ac:spMkLst>
              <pc:docMk/>
              <pc:sldMasterMk cId="3233867107" sldId="2147483899"/>
              <pc:sldLayoutMk cId="94363959" sldId="2147483932"/>
              <ac:spMk id="20" creationId="{473426A1-35AB-43B6-9A41-2142ACF3ACC4}"/>
            </ac:spMkLst>
          </pc:spChg>
        </pc:sldLayoutChg>
      </pc:sldMasterChg>
    </pc:docChg>
  </pc:docChgLst>
  <pc:docChgLst>
    <pc:chgData name="Sonali Desai" userId="45d0177f-082f-48e6-bef1-303dbae5c7fc" providerId="ADAL" clId="{51F311D3-C6E0-4444-AB16-5085DFDD8F81}"/>
    <pc:docChg chg="modSld">
      <pc:chgData name="Sonali Desai" userId="45d0177f-082f-48e6-bef1-303dbae5c7fc" providerId="ADAL" clId="{51F311D3-C6E0-4444-AB16-5085DFDD8F81}" dt="2020-09-18T22:57:05.237" v="136" actId="14100"/>
      <pc:docMkLst>
        <pc:docMk/>
      </pc:docMkLst>
      <pc:sldChg chg="modSp mod">
        <pc:chgData name="Sonali Desai" userId="45d0177f-082f-48e6-bef1-303dbae5c7fc" providerId="ADAL" clId="{51F311D3-C6E0-4444-AB16-5085DFDD8F81}" dt="2020-09-18T22:57:05.237" v="136" actId="14100"/>
        <pc:sldMkLst>
          <pc:docMk/>
          <pc:sldMk cId="0" sldId="264"/>
        </pc:sldMkLst>
        <pc:spChg chg="mod">
          <ac:chgData name="Sonali Desai" userId="45d0177f-082f-48e6-bef1-303dbae5c7fc" providerId="ADAL" clId="{51F311D3-C6E0-4444-AB16-5085DFDD8F81}" dt="2020-09-18T22:55:59.327" v="131" actId="20577"/>
          <ac:spMkLst>
            <pc:docMk/>
            <pc:sldMk cId="0" sldId="264"/>
            <ac:spMk id="1618" creationId="{00000000-0000-0000-0000-000000000000}"/>
          </ac:spMkLst>
        </pc:spChg>
        <pc:spChg chg="mod">
          <ac:chgData name="Sonali Desai" userId="45d0177f-082f-48e6-bef1-303dbae5c7fc" providerId="ADAL" clId="{51F311D3-C6E0-4444-AB16-5085DFDD8F81}" dt="2020-09-18T22:57:05.237" v="136" actId="14100"/>
          <ac:spMkLst>
            <pc:docMk/>
            <pc:sldMk cId="0" sldId="264"/>
            <ac:spMk id="1623" creationId="{00000000-0000-0000-0000-000000000000}"/>
          </ac:spMkLst>
        </pc:spChg>
      </pc:sldChg>
      <pc:sldChg chg="modSp mod">
        <pc:chgData name="Sonali Desai" userId="45d0177f-082f-48e6-bef1-303dbae5c7fc" providerId="ADAL" clId="{51F311D3-C6E0-4444-AB16-5085DFDD8F81}" dt="2020-09-18T22:55:25.706" v="78" actId="20577"/>
        <pc:sldMkLst>
          <pc:docMk/>
          <pc:sldMk cId="2302921880" sldId="230716876"/>
        </pc:sldMkLst>
        <pc:spChg chg="mod">
          <ac:chgData name="Sonali Desai" userId="45d0177f-082f-48e6-bef1-303dbae5c7fc" providerId="ADAL" clId="{51F311D3-C6E0-4444-AB16-5085DFDD8F81}" dt="2020-09-18T22:55:25.706" v="78" actId="20577"/>
          <ac:spMkLst>
            <pc:docMk/>
            <pc:sldMk cId="2302921880" sldId="230716876"/>
            <ac:spMk id="72" creationId="{14B919B7-D311-9143-BA42-C3C295484C20}"/>
          </ac:spMkLst>
        </pc:spChg>
      </pc:sldChg>
      <pc:sldChg chg="modSp mod">
        <pc:chgData name="Sonali Desai" userId="45d0177f-082f-48e6-bef1-303dbae5c7fc" providerId="ADAL" clId="{51F311D3-C6E0-4444-AB16-5085DFDD8F81}" dt="2020-09-18T22:51:39.499" v="34" actId="1076"/>
        <pc:sldMkLst>
          <pc:docMk/>
          <pc:sldMk cId="188761087" sldId="230716877"/>
        </pc:sldMkLst>
        <pc:spChg chg="mod">
          <ac:chgData name="Sonali Desai" userId="45d0177f-082f-48e6-bef1-303dbae5c7fc" providerId="ADAL" clId="{51F311D3-C6E0-4444-AB16-5085DFDD8F81}" dt="2020-09-18T22:50:07.870" v="26" actId="20577"/>
          <ac:spMkLst>
            <pc:docMk/>
            <pc:sldMk cId="188761087" sldId="230716877"/>
            <ac:spMk id="44" creationId="{14B919B7-D311-9143-BA42-C3C295484C20}"/>
          </ac:spMkLst>
        </pc:spChg>
        <pc:spChg chg="mod">
          <ac:chgData name="Sonali Desai" userId="45d0177f-082f-48e6-bef1-303dbae5c7fc" providerId="ADAL" clId="{51F311D3-C6E0-4444-AB16-5085DFDD8F81}" dt="2020-09-18T22:51:31.128" v="33" actId="20577"/>
          <ac:spMkLst>
            <pc:docMk/>
            <pc:sldMk cId="188761087" sldId="230716877"/>
            <ac:spMk id="71" creationId="{14B919B7-D311-9143-BA42-C3C295484C20}"/>
          </ac:spMkLst>
        </pc:spChg>
        <pc:grpChg chg="mod">
          <ac:chgData name="Sonali Desai" userId="45d0177f-082f-48e6-bef1-303dbae5c7fc" providerId="ADAL" clId="{51F311D3-C6E0-4444-AB16-5085DFDD8F81}" dt="2020-09-18T22:51:39.499" v="34" actId="1076"/>
          <ac:grpSpMkLst>
            <pc:docMk/>
            <pc:sldMk cId="188761087" sldId="230716877"/>
            <ac:grpSpMk id="7" creationId="{00000000-0000-0000-0000-000000000000}"/>
          </ac:grpSpMkLst>
        </pc:gr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7-23T17:22:32.435" idx="11">
    <p:pos x="10" y="10"/>
    <p:text>I think we can do more here and make it more appealing, it's a great case study so please could you take things from the resources provided and improve this slide.</p:text>
    <p:extLst>
      <p:ext uri="{C676402C-5697-4E1C-873F-D02D1690AC5C}">
        <p15:threadingInfo xmlns:p15="http://schemas.microsoft.com/office/powerpoint/2012/main" timeZoneBias="-60"/>
      </p:ext>
    </p:extLst>
  </p:cm>
  <p:cm authorId="2" dt="2020-07-30T12:49:43.229" idx="11">
    <p:pos x="10" y="146"/>
    <p:text>Amended [build added to drip feed info]</p:text>
    <p:extLst>
      <p:ext uri="{C676402C-5697-4E1C-873F-D02D1690AC5C}">
        <p15:threadingInfo xmlns:p15="http://schemas.microsoft.com/office/powerpoint/2012/main" timeZoneBias="-60">
          <p15:parentCm authorId="1" idx="11"/>
        </p15:threadingInfo>
      </p:ext>
    </p:extLst>
  </p:cm>
  <p:cm authorId="1" dt="2020-07-23T17:23:36.947" idx="12">
    <p:pos x="146" y="146"/>
    <p:text>Is there another quote we can use?  such as highlighting the outcomes/benefits?</p:text>
    <p:extLst>
      <p:ext uri="{C676402C-5697-4E1C-873F-D02D1690AC5C}">
        <p15:threadingInfo xmlns:p15="http://schemas.microsoft.com/office/powerpoint/2012/main" timeZoneBias="-60"/>
      </p:ext>
    </p:extLst>
  </p:cm>
  <p:cm authorId="2" dt="2020-07-30T12:49:50.599" idx="12">
    <p:pos x="146" y="282"/>
    <p:text>Edited/added to slide 17</p:text>
    <p:extLst>
      <p:ext uri="{C676402C-5697-4E1C-873F-D02D1690AC5C}">
        <p15:threadingInfo xmlns:p15="http://schemas.microsoft.com/office/powerpoint/2012/main" timeZoneBias="-60">
          <p15:parentCm authorId="1" idx="12"/>
        </p15:threadingInfo>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10T22:01:21.038"/>
    </inkml:context>
    <inkml:brush xml:id="br0">
      <inkml:brushProperty name="width" value="0.03333" units="cm"/>
      <inkml:brushProperty name="height" value="0.03333" units="cm"/>
    </inkml:brush>
  </inkml:definitions>
  <inkml:trace contextRef="#ctx0" brushRef="#br0">13866 7577 4258 0 0,'0'0'-944'0'0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10T22:01:21.039"/>
    </inkml:context>
    <inkml:brush xml:id="br0">
      <inkml:brushProperty name="width" value="0.03333" units="cm"/>
      <inkml:brushProperty name="height" value="0.03333" units="cm"/>
    </inkml:brush>
  </inkml:definitions>
  <inkml:trace contextRef="#ctx0" brushRef="#br0">13866 7577 4258 0 0,'0'0'-944'0'0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10T22:01:21.037"/>
    </inkml:context>
    <inkml:brush xml:id="br0">
      <inkml:brushProperty name="width" value="0.03333" units="cm"/>
      <inkml:brushProperty name="height" value="0.03333" units="cm"/>
    </inkml:brush>
  </inkml:definitions>
  <inkml:trace contextRef="#ctx0" brushRef="#br0">13866 7577 4258 0 0,'0'0'-944'0'0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etropolis" panose="00000500000000000000" pitchFamily="2" charset="0"/>
                <a:ea typeface="Metropolis" panose="00000500000000000000"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etropolis" panose="00000500000000000000" pitchFamily="2" charset="0"/>
                <a:ea typeface="Metropolis" panose="00000500000000000000"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etropolis" panose="00000500000000000000" pitchFamily="2" charset="0"/>
                <a:ea typeface="Metropolis" panose="00000500000000000000"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a:latin typeface="Metropolis" panose="00000500000000000000" pitchFamily="2"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tropolis" panose="00000500000000000000" pitchFamily="2" charset="0"/>
        <a:ea typeface="Metropolis"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latin typeface="Metropolis" panose="00000500000000000000" pitchFamily="2" charset="0"/>
            </a:endParaRPr>
          </a:p>
        </p:txBody>
      </p:sp>
      <p:sp>
        <p:nvSpPr>
          <p:cNvPr id="1359" name="Google Shape;1359;p1: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6: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p6: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US" sz="1200" dirty="0">
                <a:solidFill>
                  <a:srgbClr val="595959"/>
                </a:solidFill>
                <a:latin typeface="Metropolis" panose="00000500000000000000" pitchFamily="2" charset="0"/>
              </a:rPr>
              <a:t>VMware Cloud on AWS delivers proven enterprise capabilities on the world’s most popular public cloud.</a:t>
            </a:r>
            <a:endParaRPr dirty="0">
              <a:latin typeface="Metropolis" panose="00000500000000000000" pitchFamily="2" charset="0"/>
            </a:endParaRPr>
          </a:p>
          <a:p>
            <a:pPr marL="342900" marR="0" lvl="0" indent="-266700" algn="l" rtl="0">
              <a:lnSpc>
                <a:spcPct val="115000"/>
              </a:lnSpc>
              <a:spcBef>
                <a:spcPts val="1000"/>
              </a:spcBef>
              <a:spcAft>
                <a:spcPts val="0"/>
              </a:spcAft>
              <a:buClr>
                <a:schemeClr val="dk1"/>
              </a:buClr>
              <a:buSzPts val="1200"/>
              <a:buFont typeface="Arial"/>
              <a:buNone/>
            </a:pPr>
            <a:endParaRPr sz="1200" dirty="0">
              <a:solidFill>
                <a:srgbClr val="595959"/>
              </a:solidFill>
              <a:latin typeface="Metropolis" panose="00000500000000000000" pitchFamily="2" charset="0"/>
            </a:endParaRPr>
          </a:p>
          <a:p>
            <a:pPr marL="342900" marR="0" lvl="0" indent="-34290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It has the benefit of all the VMware SDDC technologies that you know and trust delivered on the world’s most popular public cloud, as a cloud service</a:t>
            </a:r>
            <a:endParaRPr sz="1800" dirty="0">
              <a:latin typeface="Metropolis" panose="00000500000000000000" pitchFamily="2" charset="0"/>
            </a:endParaRPr>
          </a:p>
          <a:p>
            <a:pPr marL="342900" marR="0" lvl="0" indent="-34290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And that allows you to take advantage of a rich set of benefits with rapid time to value, including</a:t>
            </a:r>
            <a:endParaRPr dirty="0">
              <a:latin typeface="Metropolis" panose="00000500000000000000" pitchFamily="2" charset="0"/>
            </a:endParaRPr>
          </a:p>
          <a:p>
            <a:pPr marL="742950" marR="0" lvl="1" indent="-285750" algn="l" rtl="0">
              <a:lnSpc>
                <a:spcPct val="115000"/>
              </a:lnSpc>
              <a:spcBef>
                <a:spcPts val="0"/>
              </a:spcBef>
              <a:spcAft>
                <a:spcPts val="0"/>
              </a:spcAft>
              <a:buClr>
                <a:srgbClr val="595959"/>
              </a:buClr>
              <a:buSzPts val="1200"/>
              <a:buFont typeface="Arial"/>
              <a:buChar char="•"/>
            </a:pPr>
            <a:r>
              <a:rPr lang="en-US" sz="1200" b="0" i="0" dirty="0">
                <a:solidFill>
                  <a:srgbClr val="595959"/>
                </a:solidFill>
                <a:latin typeface="Metropolis" panose="00000500000000000000" pitchFamily="2" charset="0"/>
                <a:sym typeface="Arial"/>
              </a:rPr>
              <a:t>Fast, cost-effective and low risk migration to the cloud</a:t>
            </a:r>
            <a:endParaRPr dirty="0">
              <a:latin typeface="Metropolis" panose="00000500000000000000" pitchFamily="2" charset="0"/>
            </a:endParaRPr>
          </a:p>
          <a:p>
            <a:pPr marL="742950" marR="0" lvl="1" indent="-285750" algn="l" rtl="0">
              <a:lnSpc>
                <a:spcPct val="115000"/>
              </a:lnSpc>
              <a:spcBef>
                <a:spcPts val="0"/>
              </a:spcBef>
              <a:spcAft>
                <a:spcPts val="0"/>
              </a:spcAft>
              <a:buClr>
                <a:srgbClr val="595959"/>
              </a:buClr>
              <a:buSzPts val="1200"/>
              <a:buFont typeface="Arial"/>
              <a:buChar char="•"/>
            </a:pPr>
            <a:r>
              <a:rPr lang="en-US" sz="1200" b="0" i="0" dirty="0">
                <a:solidFill>
                  <a:srgbClr val="595959"/>
                </a:solidFill>
                <a:latin typeface="Metropolis" panose="00000500000000000000" pitchFamily="2" charset="0"/>
                <a:sym typeface="Arial"/>
              </a:rPr>
              <a:t>Rich VMware SDDC delivered as a cloud service on AWS</a:t>
            </a:r>
            <a:endParaRPr dirty="0">
              <a:latin typeface="Metropolis" panose="00000500000000000000" pitchFamily="2" charset="0"/>
            </a:endParaRPr>
          </a:p>
          <a:p>
            <a:pPr marL="742950" marR="0" lvl="1" indent="-285750" algn="l" rtl="0">
              <a:lnSpc>
                <a:spcPct val="115000"/>
              </a:lnSpc>
              <a:spcBef>
                <a:spcPts val="0"/>
              </a:spcBef>
              <a:spcAft>
                <a:spcPts val="0"/>
              </a:spcAft>
              <a:buClr>
                <a:srgbClr val="595959"/>
              </a:buClr>
              <a:buSzPts val="1200"/>
              <a:buFont typeface="Arial"/>
              <a:buChar char="•"/>
            </a:pPr>
            <a:r>
              <a:rPr lang="en-US" sz="1200" b="0" i="0" dirty="0">
                <a:solidFill>
                  <a:srgbClr val="595959"/>
                </a:solidFill>
                <a:latin typeface="Metropolis" panose="00000500000000000000" pitchFamily="2" charset="0"/>
                <a:sym typeface="Arial"/>
              </a:rPr>
              <a:t>Consistency and familiarity of VMware technologies</a:t>
            </a:r>
            <a:endParaRPr dirty="0">
              <a:latin typeface="Metropolis" panose="00000500000000000000" pitchFamily="2" charset="0"/>
            </a:endParaRPr>
          </a:p>
          <a:p>
            <a:pPr marL="742950" marR="0" lvl="1" indent="-2857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Easy workload portability and hybrid capabilities</a:t>
            </a:r>
            <a:endParaRPr sz="1800" dirty="0">
              <a:latin typeface="Metropolis" panose="00000500000000000000" pitchFamily="2" charset="0"/>
            </a:endParaRPr>
          </a:p>
          <a:p>
            <a:pPr marL="742950" marR="0" lvl="1" indent="-2857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Single platform to run modern composite apps that can be a combination of existing traditional applications, Kubernetes orchestrated containers, and AWS services</a:t>
            </a:r>
            <a:endParaRPr sz="1800" dirty="0">
              <a:latin typeface="Metropolis" panose="00000500000000000000" pitchFamily="2" charset="0"/>
            </a:endParaRPr>
          </a:p>
          <a:p>
            <a:pPr marL="0" marR="0" lvl="0" indent="0" algn="l" rtl="0">
              <a:lnSpc>
                <a:spcPct val="115000"/>
              </a:lnSpc>
              <a:spcBef>
                <a:spcPts val="0"/>
              </a:spcBef>
              <a:spcAft>
                <a:spcPts val="0"/>
              </a:spcAft>
              <a:buNone/>
            </a:pPr>
            <a:endParaRPr sz="1800" dirty="0">
              <a:latin typeface="Metropolis" panose="00000500000000000000" pitchFamily="2" charset="0"/>
            </a:endParaRPr>
          </a:p>
        </p:txBody>
      </p:sp>
      <p:sp>
        <p:nvSpPr>
          <p:cNvPr id="1523" name="Google Shape;152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u="none" strike="noStrike" cap="none">
                <a:solidFill>
                  <a:srgbClr val="717074"/>
                </a:solidFill>
              </a:rPr>
              <a:t>10</a:t>
            </a:fld>
            <a:endParaRPr sz="1200" u="none" strike="noStrike" cap="none" dirty="0">
              <a:solidFill>
                <a:srgbClr val="717074"/>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7: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7: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US" sz="930" dirty="0">
                <a:latin typeface="Metropolis" panose="00000500000000000000" pitchFamily="2" charset="0"/>
              </a:rPr>
              <a:t>VMware Cloud on AWS together with VMware Hybrid Cloud Extension enables customers to accelerate their cloud migration in the simplest, fastest and lowest risk way with compelling TCO.</a:t>
            </a:r>
            <a:endParaRPr dirty="0">
              <a:latin typeface="Metropolis" panose="00000500000000000000" pitchFamily="2" charset="0"/>
            </a:endParaRPr>
          </a:p>
          <a:p>
            <a:pPr marL="0" lvl="0" indent="0" algn="l" rtl="0">
              <a:lnSpc>
                <a:spcPct val="80000"/>
              </a:lnSpc>
              <a:spcBef>
                <a:spcPts val="0"/>
              </a:spcBef>
              <a:spcAft>
                <a:spcPts val="0"/>
              </a:spcAft>
              <a:buNone/>
            </a:pPr>
            <a:endParaRPr sz="930" dirty="0">
              <a:latin typeface="Metropolis" panose="00000500000000000000" pitchFamily="2" charset="0"/>
            </a:endParaRPr>
          </a:p>
          <a:p>
            <a:pPr marL="0" lvl="0" indent="0" algn="l" rtl="0">
              <a:lnSpc>
                <a:spcPct val="80000"/>
              </a:lnSpc>
              <a:spcBef>
                <a:spcPts val="0"/>
              </a:spcBef>
              <a:spcAft>
                <a:spcPts val="0"/>
              </a:spcAft>
              <a:buNone/>
            </a:pPr>
            <a:r>
              <a:rPr lang="en-US" sz="930" dirty="0">
                <a:solidFill>
                  <a:schemeClr val="dk1"/>
                </a:solidFill>
                <a:latin typeface="Metropolis" panose="00000500000000000000" pitchFamily="2" charset="0"/>
              </a:rPr>
              <a:t>VMware </a:t>
            </a:r>
            <a:r>
              <a:rPr lang="en-US" sz="930" dirty="0" err="1">
                <a:solidFill>
                  <a:schemeClr val="dk1"/>
                </a:solidFill>
                <a:latin typeface="Metropolis" panose="00000500000000000000" pitchFamily="2" charset="0"/>
              </a:rPr>
              <a:t>Cloud</a:t>
            </a:r>
            <a:r>
              <a:rPr lang="en-US" sz="930" baseline="30000" dirty="0" err="1">
                <a:solidFill>
                  <a:schemeClr val="dk1"/>
                </a:solidFill>
                <a:latin typeface="Metropolis" panose="00000500000000000000" pitchFamily="2" charset="0"/>
              </a:rPr>
              <a:t>TM</a:t>
            </a:r>
            <a:r>
              <a:rPr lang="en-US" sz="930" dirty="0">
                <a:solidFill>
                  <a:schemeClr val="dk1"/>
                </a:solidFill>
                <a:latin typeface="Metropolis" panose="00000500000000000000" pitchFamily="2" charset="0"/>
              </a:rPr>
              <a:t> on AWS brings VMware’s enterprise class Software-Defined Data Center software to the AWS Cloud, and enables customers to run production applications across VMware vSphere®-based private, public and hybrid cloud environments, with optimized access to AWS services. Delivered, sold and supported by VMware and its partners as an on-demand service, VMware Cloud on AWS enables IT teams to manage their cloud-based resources with familiar VMware tools – without the hassles of learning new skills or utilizing new tools. VMware Cloud on AWS integrates VMware’s flagship compute, storage and network virtualization products (VMware vSphere®, VMware </a:t>
            </a:r>
            <a:r>
              <a:rPr lang="en-US" sz="930" dirty="0" err="1">
                <a:solidFill>
                  <a:schemeClr val="dk1"/>
                </a:solidFill>
                <a:latin typeface="Metropolis" panose="00000500000000000000" pitchFamily="2" charset="0"/>
              </a:rPr>
              <a:t>vSAN</a:t>
            </a:r>
            <a:r>
              <a:rPr lang="en-US" sz="930" baseline="30000" dirty="0" err="1">
                <a:solidFill>
                  <a:schemeClr val="dk1"/>
                </a:solidFill>
                <a:latin typeface="Metropolis" panose="00000500000000000000" pitchFamily="2" charset="0"/>
              </a:rPr>
              <a:t>TM</a:t>
            </a:r>
            <a:r>
              <a:rPr lang="en-US" sz="930" dirty="0">
                <a:solidFill>
                  <a:schemeClr val="dk1"/>
                </a:solidFill>
                <a:latin typeface="Metropolis" panose="00000500000000000000" pitchFamily="2" charset="0"/>
              </a:rPr>
              <a:t> and VMware NSX®) along with VMware </a:t>
            </a:r>
            <a:r>
              <a:rPr lang="en-US" sz="930" dirty="0" err="1">
                <a:solidFill>
                  <a:schemeClr val="dk1"/>
                </a:solidFill>
                <a:latin typeface="Metropolis" panose="00000500000000000000" pitchFamily="2" charset="0"/>
              </a:rPr>
              <a:t>vCenter</a:t>
            </a:r>
            <a:r>
              <a:rPr lang="en-US" sz="930" dirty="0">
                <a:solidFill>
                  <a:schemeClr val="dk1"/>
                </a:solidFill>
                <a:latin typeface="Metropolis" panose="00000500000000000000" pitchFamily="2" charset="0"/>
              </a:rPr>
              <a:t>® management and robust disaster protection, and optimizes it to run on dedicated, elastic, Amazon EC2 bare-metal infrastructure that is fully integrated as part of the AWS Cloud. With the same architecture and operational experience on-</a:t>
            </a:r>
            <a:r>
              <a:rPr lang="en-US" sz="930" dirty="0" err="1">
                <a:solidFill>
                  <a:schemeClr val="dk1"/>
                </a:solidFill>
                <a:latin typeface="Metropolis" panose="00000500000000000000" pitchFamily="2" charset="0"/>
              </a:rPr>
              <a:t>premisess</a:t>
            </a:r>
            <a:r>
              <a:rPr lang="en-US" sz="930" dirty="0">
                <a:solidFill>
                  <a:schemeClr val="dk1"/>
                </a:solidFill>
                <a:latin typeface="Metropolis" panose="00000500000000000000" pitchFamily="2" charset="0"/>
              </a:rPr>
              <a:t> and in the cloud, IT teams can now quickly derive instant business value from use of the AWS and VMware hybrid cloud experience.</a:t>
            </a:r>
            <a:endParaRPr dirty="0">
              <a:latin typeface="Metropolis" panose="00000500000000000000" pitchFamily="2" charset="0"/>
            </a:endParaRPr>
          </a:p>
          <a:p>
            <a:pPr marL="285750" lvl="0" indent="-285750" algn="l" rtl="0">
              <a:lnSpc>
                <a:spcPct val="80000"/>
              </a:lnSpc>
              <a:spcBef>
                <a:spcPts val="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VMware SDDC running on AWS bare metal</a:t>
            </a:r>
            <a:endParaRPr dirty="0">
              <a:latin typeface="Metropolis" panose="00000500000000000000" pitchFamily="2" charset="0"/>
            </a:endParaRPr>
          </a:p>
          <a:p>
            <a:pPr marL="285750" lvl="0" indent="-285750" algn="l" rtl="0">
              <a:lnSpc>
                <a:spcPct val="80000"/>
              </a:lnSpc>
              <a:spcBef>
                <a:spcPts val="1200"/>
              </a:spcBef>
              <a:spcAft>
                <a:spcPts val="0"/>
              </a:spcAft>
              <a:buClr>
                <a:schemeClr val="dk1"/>
              </a:buClr>
              <a:buSzPts val="930"/>
              <a:buFont typeface="Noto Sans Symbols"/>
              <a:buChar char="▪"/>
            </a:pPr>
            <a:r>
              <a:rPr lang="en-US" sz="930" dirty="0">
                <a:latin typeface="Metropolis" panose="00000500000000000000" pitchFamily="2" charset="0"/>
              </a:rPr>
              <a:t>Delivered, operated, supported by VMware</a:t>
            </a:r>
            <a:endParaRPr dirty="0">
              <a:latin typeface="Metropolis" panose="00000500000000000000" pitchFamily="2" charset="0"/>
            </a:endParaRPr>
          </a:p>
          <a:p>
            <a:pPr marL="285750" lvl="0" indent="-285750" algn="l" rtl="0">
              <a:lnSpc>
                <a:spcPct val="80000"/>
              </a:lnSpc>
              <a:spcBef>
                <a:spcPts val="120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On-demand capacity &amp; flexible consumption</a:t>
            </a:r>
            <a:endParaRPr dirty="0">
              <a:latin typeface="Metropolis" panose="00000500000000000000" pitchFamily="2" charset="0"/>
            </a:endParaRPr>
          </a:p>
          <a:p>
            <a:pPr marL="285750" lvl="0" indent="-285750" algn="l" rtl="0">
              <a:lnSpc>
                <a:spcPct val="80000"/>
              </a:lnSpc>
              <a:spcBef>
                <a:spcPts val="120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Full operational consistency with on-</a:t>
            </a:r>
            <a:r>
              <a:rPr lang="en-US" sz="930" dirty="0" err="1">
                <a:solidFill>
                  <a:srgbClr val="7F7F7F"/>
                </a:solidFill>
                <a:latin typeface="Metropolis" panose="00000500000000000000" pitchFamily="2" charset="0"/>
              </a:rPr>
              <a:t>premisess</a:t>
            </a:r>
            <a:r>
              <a:rPr lang="en-US" sz="930" dirty="0">
                <a:solidFill>
                  <a:srgbClr val="7F7F7F"/>
                </a:solidFill>
                <a:latin typeface="Metropolis" panose="00000500000000000000" pitchFamily="2" charset="0"/>
              </a:rPr>
              <a:t> SDDC</a:t>
            </a:r>
            <a:endParaRPr dirty="0">
              <a:latin typeface="Metropolis" panose="00000500000000000000" pitchFamily="2" charset="0"/>
            </a:endParaRPr>
          </a:p>
          <a:p>
            <a:pPr marL="285750" lvl="0" indent="-285750" algn="l" rtl="0">
              <a:lnSpc>
                <a:spcPct val="80000"/>
              </a:lnSpc>
              <a:spcBef>
                <a:spcPts val="120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Seamless workload portability and hybrid operations</a:t>
            </a:r>
            <a:endParaRPr dirty="0">
              <a:latin typeface="Metropolis" panose="00000500000000000000" pitchFamily="2" charset="0"/>
            </a:endParaRPr>
          </a:p>
          <a:p>
            <a:pPr marL="285750" lvl="0" indent="-285750" algn="l" rtl="0">
              <a:lnSpc>
                <a:spcPct val="80000"/>
              </a:lnSpc>
              <a:spcBef>
                <a:spcPts val="120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Global AWS footprint, reach, availability</a:t>
            </a:r>
            <a:endParaRPr dirty="0">
              <a:latin typeface="Metropolis" panose="00000500000000000000" pitchFamily="2" charset="0"/>
            </a:endParaRPr>
          </a:p>
          <a:p>
            <a:pPr marL="285750" lvl="0" indent="-285750" algn="l" rtl="0">
              <a:lnSpc>
                <a:spcPct val="80000"/>
              </a:lnSpc>
              <a:spcBef>
                <a:spcPts val="1200"/>
              </a:spcBef>
              <a:spcAft>
                <a:spcPts val="0"/>
              </a:spcAft>
              <a:buClr>
                <a:srgbClr val="7F7F7F"/>
              </a:buClr>
              <a:buSzPts val="930"/>
              <a:buFont typeface="Noto Sans Symbols"/>
              <a:buChar char="▪"/>
            </a:pPr>
            <a:r>
              <a:rPr lang="en-US" sz="930" dirty="0">
                <a:solidFill>
                  <a:srgbClr val="7F7F7F"/>
                </a:solidFill>
                <a:latin typeface="Metropolis" panose="00000500000000000000" pitchFamily="2" charset="0"/>
              </a:rPr>
              <a:t>Direct access to native AWS services</a:t>
            </a:r>
            <a:endParaRPr sz="930" dirty="0">
              <a:solidFill>
                <a:schemeClr val="dk1"/>
              </a:solidFill>
              <a:latin typeface="Metropolis" panose="00000500000000000000" pitchFamily="2" charset="0"/>
            </a:endParaRPr>
          </a:p>
          <a:p>
            <a:pPr marL="0" lvl="0" indent="0" algn="l" rtl="0">
              <a:lnSpc>
                <a:spcPct val="80000"/>
              </a:lnSpc>
              <a:spcBef>
                <a:spcPts val="1200"/>
              </a:spcBef>
              <a:spcAft>
                <a:spcPts val="0"/>
              </a:spcAft>
              <a:buNone/>
            </a:pPr>
            <a:endParaRPr sz="930" dirty="0">
              <a:solidFill>
                <a:schemeClr val="dk1"/>
              </a:solidFill>
              <a:latin typeface="Metropolis" panose="00000500000000000000" pitchFamily="2" charset="0"/>
            </a:endParaRPr>
          </a:p>
          <a:p>
            <a:pPr marL="0" lvl="0" indent="0" algn="l" rtl="0">
              <a:lnSpc>
                <a:spcPct val="80000"/>
              </a:lnSpc>
              <a:spcBef>
                <a:spcPts val="0"/>
              </a:spcBef>
              <a:spcAft>
                <a:spcPts val="0"/>
              </a:spcAft>
              <a:buNone/>
            </a:pPr>
            <a:endParaRPr sz="930" dirty="0">
              <a:solidFill>
                <a:schemeClr val="dk1"/>
              </a:solidFill>
              <a:latin typeface="Metropolis" panose="00000500000000000000" pitchFamily="2" charset="0"/>
            </a:endParaRPr>
          </a:p>
          <a:p>
            <a:pPr marL="0" lvl="0" indent="0" algn="l" rtl="0">
              <a:lnSpc>
                <a:spcPct val="80000"/>
              </a:lnSpc>
              <a:spcBef>
                <a:spcPts val="0"/>
              </a:spcBef>
              <a:spcAft>
                <a:spcPts val="0"/>
              </a:spcAft>
              <a:buNone/>
            </a:pPr>
            <a:r>
              <a:rPr lang="en-US" sz="930" dirty="0">
                <a:solidFill>
                  <a:schemeClr val="dk1"/>
                </a:solidFill>
                <a:latin typeface="Metropolis" panose="00000500000000000000" pitchFamily="2" charset="0"/>
              </a:rPr>
              <a:t>VMware Hybrid Cloud Extension (HCX) provides application migration and infrastructure hybridity without application downtime or infrastructure retrofit. The VMware HCX service offers bi-directional application landscape mobility and datacenter extension capabilities between any vSphere version. HCX includes capabilities to support VMware vSphere® </a:t>
            </a:r>
            <a:r>
              <a:rPr lang="en-US" sz="930" dirty="0" err="1">
                <a:solidFill>
                  <a:schemeClr val="dk1"/>
                </a:solidFill>
                <a:latin typeface="Metropolis" panose="00000500000000000000" pitchFamily="2" charset="0"/>
              </a:rPr>
              <a:t>vMotion</a:t>
            </a:r>
            <a:r>
              <a:rPr lang="en-US" sz="930" dirty="0">
                <a:solidFill>
                  <a:schemeClr val="dk1"/>
                </a:solidFill>
                <a:latin typeface="Metropolis" panose="00000500000000000000" pitchFamily="2" charset="0"/>
              </a:rPr>
              <a:t>®, Bulk Migration, High Throughput Network Extension, WAN optimization, automated VPN with Strong Encryption (Suite B) and secured datacenter interconnectivity with built-in vSphere protocol proxies. VMware HCX enables cloud on-boarding without retrofitting source infrastructure supporting migration from vSphere 5.0+ to VMware Cloud on AWS without introducing application risk and complex migration assessments. </a:t>
            </a:r>
            <a:endParaRPr dirty="0">
              <a:latin typeface="Metropolis" panose="00000500000000000000" pitchFamily="2" charset="0"/>
            </a:endParaRPr>
          </a:p>
          <a:p>
            <a:pPr marL="0" lvl="0" indent="0" algn="l" rtl="0">
              <a:lnSpc>
                <a:spcPct val="80000"/>
              </a:lnSpc>
              <a:spcBef>
                <a:spcPts val="0"/>
              </a:spcBef>
              <a:spcAft>
                <a:spcPts val="0"/>
              </a:spcAft>
              <a:buNone/>
            </a:pPr>
            <a:endParaRPr sz="930" dirty="0">
              <a:latin typeface="Metropolis" panose="00000500000000000000" pitchFamily="2" charset="0"/>
            </a:endParaRPr>
          </a:p>
        </p:txBody>
      </p:sp>
      <p:sp>
        <p:nvSpPr>
          <p:cNvPr id="1545" name="Google Shape;154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u="none" strike="noStrike" cap="none">
                <a:solidFill>
                  <a:srgbClr val="717074"/>
                </a:solidFill>
              </a:rPr>
              <a:t>11</a:t>
            </a:fld>
            <a:endParaRPr sz="1200" u="none" strike="noStrike" cap="none" dirty="0">
              <a:solidFill>
                <a:srgbClr val="717074"/>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ea typeface="metropolis" panose="020F0502020204030204" pitchFamily="34" charset="0"/>
                <a:cs typeface="metropolis" panose="02020603050405020304" pitchFamily="18" charset="0"/>
              </a:rPr>
              <a:t>Rapid accelerated roll out plan of VMware Cloud on AWS</a:t>
            </a:r>
          </a:p>
          <a:p>
            <a:pPr marL="0" marR="0">
              <a:lnSpc>
                <a:spcPct val="115000"/>
              </a:lnSpc>
              <a:spcBef>
                <a:spcPts val="0"/>
              </a:spcBef>
              <a:spcAft>
                <a:spcPts val="1000"/>
              </a:spcAft>
            </a:pPr>
            <a:endParaRPr lang="en-US" sz="1800" dirty="0">
              <a:effectLst/>
              <a:ea typeface="metropolis" panose="020F0502020204030204" pitchFamily="34" charset="0"/>
              <a:cs typeface="metropolis" panose="02020603050405020304" pitchFamily="18" charset="0"/>
            </a:endParaRPr>
          </a:p>
          <a:p>
            <a:pPr lvl="1"/>
            <a:r>
              <a:rPr lang="en-US" sz="1200" kern="1200" dirty="0">
                <a:solidFill>
                  <a:schemeClr val="tx1"/>
                </a:solidFill>
                <a:effectLst/>
                <a:ea typeface="+mn-ea"/>
                <a:cs typeface="+mn-cs"/>
              </a:rPr>
              <a:t>VMware and AWS are committed to delivering a cloud service that adopts industry best practices in order to meet a comprehensive set of international and industry-specific security and compliance standards. VMware and AWS adhere to rigorous security standards and is expanding coverage for various industry-specific security and compliance measures. VMware and AWS make independent third-party examination and audit reports available to customers that will satisfy a wide range of customer-specific compliance requirements.</a:t>
            </a:r>
            <a:endParaRPr lang="en-US" sz="2000" kern="1200" dirty="0">
              <a:solidFill>
                <a:schemeClr val="tx1"/>
              </a:solidFill>
              <a:effectLst/>
              <a:ea typeface="+mn-ea"/>
              <a:cs typeface="+mn-cs"/>
            </a:endParaRPr>
          </a:p>
          <a:p>
            <a:pPr lvl="1"/>
            <a:r>
              <a:rPr lang="en-US" sz="1200" kern="1200" dirty="0">
                <a:solidFill>
                  <a:schemeClr val="tx1"/>
                </a:solidFill>
                <a:effectLst/>
                <a:ea typeface="+mn-ea"/>
                <a:cs typeface="+mn-cs"/>
              </a:rPr>
              <a:t>Regulatory and industry certifications: VMware Cloud on AWS service now complies with General Data Protection Regulation (GDPR) and introduces major compliance certifications that include SOC 1/2/3, HIPAA BAA, ISO 27001/17/18.</a:t>
            </a:r>
            <a:endParaRPr lang="en-US" sz="2000" kern="1200" dirty="0">
              <a:solidFill>
                <a:schemeClr val="tx1"/>
              </a:solidFill>
              <a:effectLst/>
              <a:ea typeface="+mn-ea"/>
              <a:cs typeface="+mn-cs"/>
            </a:endParaRPr>
          </a:p>
          <a:p>
            <a:pPr lvl="0"/>
            <a:endParaRPr lang="en-US" sz="1200" kern="1200" dirty="0">
              <a:solidFill>
                <a:schemeClr val="tx1"/>
              </a:solidFill>
              <a:effectLst/>
              <a:ea typeface="+mn-ea"/>
              <a:cs typeface="+mn-cs"/>
            </a:endParaRPr>
          </a:p>
          <a:p>
            <a:endParaRPr lang="en-US" dirty="0"/>
          </a:p>
          <a:p>
            <a:pPr marL="0" marR="0">
              <a:lnSpc>
                <a:spcPct val="115000"/>
              </a:lnSpc>
              <a:spcBef>
                <a:spcPts val="0"/>
              </a:spcBef>
              <a:spcAft>
                <a:spcPts val="1000"/>
              </a:spcAft>
            </a:pPr>
            <a:endParaRPr lang="en-US" sz="1800" dirty="0">
              <a:effectLst/>
              <a:ea typeface="metropolis" panose="020F0502020204030204" pitchFamily="34" charset="0"/>
              <a:cs typeface="metropolis"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u="none" strike="noStrike" kern="1200" cap="none" spc="0" normalizeH="0" baseline="0" noProof="0" smtClean="0">
                <a:ln>
                  <a:noFill/>
                </a:ln>
                <a:solidFill>
                  <a:srgbClr val="717074"/>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srgbClr val="717074"/>
              </a:solidFill>
              <a:effectLst/>
              <a:uLnTx/>
              <a:uFillTx/>
              <a:ea typeface="+mn-ea"/>
              <a:cs typeface="+mn-cs"/>
            </a:endParaRPr>
          </a:p>
        </p:txBody>
      </p:sp>
    </p:spTree>
    <p:extLst>
      <p:ext uri="{BB962C8B-B14F-4D97-AF65-F5344CB8AC3E}">
        <p14:creationId xmlns:p14="http://schemas.microsoft.com/office/powerpoint/2010/main" val="356510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961837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1: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11: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dirty="0">
              <a:latin typeface="Metropolis" panose="00000500000000000000" pitchFamily="2" charset="0"/>
            </a:endParaRPr>
          </a:p>
        </p:txBody>
      </p:sp>
      <p:sp>
        <p:nvSpPr>
          <p:cNvPr id="1650" name="Google Shape;165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2048853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12: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p12: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dirty="0">
                <a:solidFill>
                  <a:schemeClr val="accent2"/>
                </a:solidFill>
                <a:latin typeface="Metropolis" panose="00000500000000000000" pitchFamily="2" charset="0"/>
                <a:sym typeface="Arial"/>
              </a:rPr>
              <a:t>Zero refactoring:</a:t>
            </a:r>
            <a:endParaRPr dirty="0">
              <a:latin typeface="Metropolis" panose="00000500000000000000" pitchFamily="2" charset="0"/>
            </a:endParaRPr>
          </a:p>
          <a:p>
            <a:pPr marL="0" lvl="0" indent="0" algn="l" rtl="0">
              <a:spcBef>
                <a:spcPts val="0"/>
              </a:spcBef>
              <a:spcAft>
                <a:spcPts val="0"/>
              </a:spcAft>
              <a:buNone/>
            </a:pPr>
            <a:r>
              <a:rPr lang="en-US" sz="1200" dirty="0">
                <a:solidFill>
                  <a:schemeClr val="dk2"/>
                </a:solidFill>
                <a:latin typeface="Metropolis" panose="00000500000000000000" pitchFamily="2" charset="0"/>
              </a:rPr>
              <a:t>Due to consistency in infrastructure between on-premises and the cloud</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a:p>
            <a:pPr marL="0" lvl="0" indent="0" algn="l" rtl="0">
              <a:spcBef>
                <a:spcPts val="0"/>
              </a:spcBef>
              <a:spcAft>
                <a:spcPts val="0"/>
              </a:spcAft>
              <a:buNone/>
            </a:pPr>
            <a:r>
              <a:rPr lang="en-US" sz="1600" dirty="0">
                <a:solidFill>
                  <a:schemeClr val="accent1"/>
                </a:solidFill>
                <a:latin typeface="Metropolis" panose="00000500000000000000" pitchFamily="2" charset="0"/>
                <a:sym typeface="Arial"/>
              </a:rPr>
              <a:t>Existing skills:</a:t>
            </a:r>
            <a:endParaRPr sz="1600" baseline="30000" dirty="0">
              <a:solidFill>
                <a:schemeClr val="dk2"/>
              </a:solidFill>
              <a:latin typeface="Metropolis" panose="00000500000000000000" pitchFamily="2" charset="0"/>
            </a:endParaRPr>
          </a:p>
          <a:p>
            <a:pPr marL="0" lvl="0" indent="0" algn="l" rtl="0">
              <a:spcBef>
                <a:spcPts val="0"/>
              </a:spcBef>
              <a:spcAft>
                <a:spcPts val="0"/>
              </a:spcAft>
              <a:buNone/>
            </a:pPr>
            <a:r>
              <a:rPr lang="en-US" sz="1200" dirty="0">
                <a:solidFill>
                  <a:schemeClr val="dk2"/>
                </a:solidFill>
                <a:latin typeface="Metropolis" panose="00000500000000000000" pitchFamily="2" charset="0"/>
              </a:rPr>
              <a:t>Due to consistency in operations between on-premises and the cloud</a:t>
            </a:r>
            <a:endParaRPr dirty="0">
              <a:latin typeface="Metropolis" panose="00000500000000000000" pitchFamily="2" charset="0"/>
            </a:endParaRPr>
          </a:p>
          <a:p>
            <a:pPr marL="0" lvl="0" indent="0" algn="l" rtl="0">
              <a:spcBef>
                <a:spcPts val="0"/>
              </a:spcBef>
              <a:spcAft>
                <a:spcPts val="0"/>
              </a:spcAft>
              <a:buNone/>
            </a:pPr>
            <a:endParaRPr sz="1200" dirty="0">
              <a:solidFill>
                <a:schemeClr val="dk2"/>
              </a:solidFill>
              <a:latin typeface="Metropolis" panose="00000500000000000000" pitchFamily="2" charset="0"/>
            </a:endParaRPr>
          </a:p>
          <a:p>
            <a:pPr marL="0" lvl="0" indent="0" algn="l" rtl="0">
              <a:spcBef>
                <a:spcPts val="0"/>
              </a:spcBef>
              <a:spcAft>
                <a:spcPts val="0"/>
              </a:spcAft>
              <a:buNone/>
            </a:pPr>
            <a:r>
              <a:rPr lang="en-US" sz="1600" dirty="0">
                <a:solidFill>
                  <a:schemeClr val="accent3"/>
                </a:solidFill>
                <a:latin typeface="Metropolis" panose="00000500000000000000" pitchFamily="2" charset="0"/>
                <a:sym typeface="Arial"/>
              </a:rPr>
              <a:t>Maximum flexibility:</a:t>
            </a:r>
            <a:endParaRPr sz="1400" dirty="0">
              <a:solidFill>
                <a:schemeClr val="accent3"/>
              </a:solidFill>
              <a:latin typeface="Metropolis" panose="00000500000000000000" pitchFamily="2" charset="0"/>
              <a:sym typeface="Arial"/>
            </a:endParaRPr>
          </a:p>
          <a:p>
            <a:pPr marL="0" lvl="0" indent="0" algn="l" rtl="0">
              <a:spcBef>
                <a:spcPts val="0"/>
              </a:spcBef>
              <a:spcAft>
                <a:spcPts val="0"/>
              </a:spcAft>
              <a:buNone/>
            </a:pPr>
            <a:r>
              <a:rPr lang="en-US" sz="1200" dirty="0">
                <a:solidFill>
                  <a:schemeClr val="dk2"/>
                </a:solidFill>
                <a:latin typeface="Metropolis" panose="00000500000000000000" pitchFamily="2" charset="0"/>
              </a:rPr>
              <a:t>With the ability to relocate workloads to the environment that best suits their needs</a:t>
            </a:r>
            <a:endParaRPr dirty="0">
              <a:latin typeface="Metropolis" panose="00000500000000000000" pitchFamily="2" charset="0"/>
            </a:endParaRPr>
          </a:p>
          <a:p>
            <a:pPr marL="0" lvl="0" indent="0" algn="l" rtl="0">
              <a:spcBef>
                <a:spcPts val="0"/>
              </a:spcBef>
              <a:spcAft>
                <a:spcPts val="0"/>
              </a:spcAft>
              <a:buNone/>
            </a:pPr>
            <a:endParaRPr sz="1200" dirty="0">
              <a:solidFill>
                <a:schemeClr val="dk2"/>
              </a:solidFill>
              <a:latin typeface="Metropolis" panose="00000500000000000000" pitchFamily="2" charset="0"/>
            </a:endParaRPr>
          </a:p>
          <a:p>
            <a:pPr marL="0" lvl="0" indent="0" algn="l" rtl="0">
              <a:spcBef>
                <a:spcPts val="0"/>
              </a:spcBef>
              <a:spcAft>
                <a:spcPts val="0"/>
              </a:spcAft>
              <a:buNone/>
            </a:pPr>
            <a:r>
              <a:rPr lang="en-US" sz="1200" dirty="0">
                <a:solidFill>
                  <a:schemeClr val="accent4"/>
                </a:solidFill>
                <a:latin typeface="Metropolis" panose="00000500000000000000" pitchFamily="2" charset="0"/>
                <a:sym typeface="Arial"/>
              </a:rPr>
              <a:t>Operational efficiency:</a:t>
            </a:r>
            <a:endParaRPr sz="1200" baseline="30000" dirty="0">
              <a:solidFill>
                <a:schemeClr val="dk2"/>
              </a:solidFill>
              <a:latin typeface="Metropolis" panose="00000500000000000000" pitchFamily="2" charset="0"/>
            </a:endParaRPr>
          </a:p>
          <a:p>
            <a:pPr marL="0" lvl="0" indent="0" algn="l" rtl="0">
              <a:spcBef>
                <a:spcPts val="0"/>
              </a:spcBef>
              <a:spcAft>
                <a:spcPts val="0"/>
              </a:spcAft>
              <a:buNone/>
            </a:pPr>
            <a:r>
              <a:rPr lang="en-US" sz="1050" dirty="0">
                <a:solidFill>
                  <a:schemeClr val="dk2"/>
                </a:solidFill>
                <a:latin typeface="Metropolis" panose="00000500000000000000" pitchFamily="2" charset="0"/>
              </a:rPr>
              <a:t>With VMware managing your infrastructure lifecycle</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p:txBody>
      </p:sp>
      <p:sp>
        <p:nvSpPr>
          <p:cNvPr id="1694" name="Google Shape;169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p14: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latin typeface="Metropolis" panose="00000500000000000000" pitchFamily="2" charset="0"/>
            </a:endParaRPr>
          </a:p>
        </p:txBody>
      </p:sp>
      <p:sp>
        <p:nvSpPr>
          <p:cNvPr id="1802" name="Google Shape;1802;p14: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9:notes"/>
          <p:cNvSpPr txBox="1">
            <a:spLocks noGrp="1"/>
          </p:cNvSpPr>
          <p:nvPr>
            <p:ph type="body" idx="1"/>
          </p:nvPr>
        </p:nvSpPr>
        <p:spPr>
          <a:xfrm>
            <a:off x="457200" y="3810000"/>
            <a:ext cx="5943600" cy="487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latin typeface="Metropolis" panose="00000500000000000000" pitchFamily="2" charset="0"/>
            </a:endParaRPr>
          </a:p>
        </p:txBody>
      </p:sp>
      <p:sp>
        <p:nvSpPr>
          <p:cNvPr id="1610" name="Google Shape;1610;p9: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639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423C13-BB31-40FF-AB73-7FF3C9C34FEA}" type="slidenum">
              <a:rPr lang="en-GB" smtClean="0"/>
              <a:t>18</a:t>
            </a:fld>
            <a:endParaRPr lang="en-GB"/>
          </a:p>
        </p:txBody>
      </p:sp>
    </p:spTree>
    <p:extLst>
      <p:ext uri="{BB962C8B-B14F-4D97-AF65-F5344CB8AC3E}">
        <p14:creationId xmlns:p14="http://schemas.microsoft.com/office/powerpoint/2010/main" val="4007089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423C13-BB31-40FF-AB73-7FF3C9C34FEA}" type="slidenum">
              <a:rPr lang="en-GB" smtClean="0"/>
              <a:t>19</a:t>
            </a:fld>
            <a:endParaRPr lang="en-GB"/>
          </a:p>
        </p:txBody>
      </p:sp>
    </p:spTree>
    <p:extLst>
      <p:ext uri="{BB962C8B-B14F-4D97-AF65-F5344CB8AC3E}">
        <p14:creationId xmlns:p14="http://schemas.microsoft.com/office/powerpoint/2010/main" val="239373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2: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2: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Metropolis" panose="00000500000000000000" pitchFamily="2" charset="0"/>
              </a:rPr>
              <a:t>Everyone’s business is constantly transforming – and modern applications are at the heart of these transformations. These modern applications drive business outcomes.</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p:txBody>
      </p:sp>
      <p:sp>
        <p:nvSpPr>
          <p:cNvPr id="1369" name="Google Shape;136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b="0" i="0" u="none" strike="noStrike" cap="none">
                <a:solidFill>
                  <a:srgbClr val="717074"/>
                </a:solidFill>
                <a:sym typeface="Arial"/>
              </a:rPr>
              <a:t>2</a:t>
            </a:fld>
            <a:endParaRPr sz="1200" b="0" i="0" u="none" strike="noStrike" cap="none" dirty="0">
              <a:solidFill>
                <a:srgbClr val="717074"/>
              </a:solidFil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Background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NHS Digital maintains and develops the mission-critical IT infrastructure that underpins the UK’s National Health Service (NHS) and social care.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Its systems and information are helping the NHS to build a digitally-ready workforce and provide the best possible care and health outcomes to patients across the UK.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User base comprises 1.4 million NHS staff and 1.5 million social care staff </a:t>
            </a:r>
          </a:p>
          <a:p>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517BD-8843-40B4-AC6C-2C6021B67F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6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lumMod val="10000"/>
                  </a:schemeClr>
                </a:solidFill>
                <a:latin typeface="Metropolis Semi Bold" panose="00000700000000000000" pitchFamily="50" charset="0"/>
              </a:rPr>
              <a:t>NHS Digital’s ‘Public Cloud First’ strategy </a:t>
            </a:r>
            <a:r>
              <a:rPr lang="en-US" sz="1200" dirty="0">
                <a:solidFill>
                  <a:schemeClr val="tx1">
                    <a:lumMod val="10000"/>
                  </a:schemeClr>
                </a:solidFill>
                <a:latin typeface="Metropolis Semi Bold" panose="00000700000000000000" pitchFamily="50" charset="0"/>
              </a:rPr>
              <a:t>- </a:t>
            </a:r>
            <a:r>
              <a:rPr lang="en-US" dirty="0"/>
              <a:t>The Dept of Health &amp; Social Care have a strategy to adopt Public Cloud, both for new services and ultimately to migrate existing platforms and solution from on-premise into Public Cloud. </a:t>
            </a:r>
          </a:p>
          <a:p>
            <a:pPr marL="171450" indent="-171450">
              <a:buFont typeface="Arial" panose="020B0604020202020204" pitchFamily="34" charset="0"/>
              <a:buChar char="•"/>
            </a:pPr>
            <a:r>
              <a:rPr lang="en-US" b="1" dirty="0"/>
              <a:t>Expand NHS Digital Service offerings - </a:t>
            </a:r>
            <a:r>
              <a:rPr lang="en-US" dirty="0"/>
              <a:t>NHS Digital have a desire to expand their service portfolio and offerings to their customers across the NHS and social sector with a key goal of demonstrably driving cost savings and efficiencies across the NHS. </a:t>
            </a:r>
          </a:p>
          <a:p>
            <a:pPr marL="0" indent="0">
              <a:buFont typeface="Arial" panose="020B0604020202020204" pitchFamily="34" charset="0"/>
              <a:buNone/>
            </a:pPr>
            <a:r>
              <a:rPr lang="en-US" b="1" dirty="0"/>
              <a:t>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727175"/>
                </a:solidFill>
                <a:effectLst/>
                <a:latin typeface="Metropolis" panose="00000500000000000000" pitchFamily="50" charset="0"/>
              </a:rPr>
              <a:t>VMware Cloud on AWS has enabled NHS Digital to create a new commercial model </a:t>
            </a:r>
            <a:r>
              <a:rPr lang="en-US" dirty="0"/>
              <a:t>under the VMWare Cloud Provider Program (VCPP) </a:t>
            </a:r>
            <a:r>
              <a:rPr lang="en-US" b="0" i="0" dirty="0">
                <a:solidFill>
                  <a:srgbClr val="727175"/>
                </a:solidFill>
                <a:effectLst/>
                <a:latin typeface="Metropolis" panose="00000500000000000000" pitchFamily="50" charset="0"/>
              </a:rPr>
              <a:t>to act as a single cloud service broker to organizations across NHS and the UK public sector. </a:t>
            </a:r>
          </a:p>
          <a:p>
            <a:pPr marL="171450" indent="-171450">
              <a:buFont typeface="Arial" panose="020B0604020202020204" pitchFamily="34" charset="0"/>
              <a:buChar char="•"/>
            </a:pPr>
            <a:r>
              <a:rPr lang="en-US" b="0" i="0" dirty="0">
                <a:solidFill>
                  <a:srgbClr val="727175"/>
                </a:solidFill>
                <a:effectLst/>
                <a:latin typeface="Metropolis" panose="00000500000000000000" pitchFamily="50" charset="0"/>
              </a:rPr>
              <a:t>This model will provide better economies of scale and help facilitate a move to cloud across the NHS. This has a</a:t>
            </a:r>
            <a:r>
              <a:rPr lang="en-US" dirty="0"/>
              <a:t>llowed them to get access to VMWare Cloud on AWS without the cost penalty of perpetual licenses</a:t>
            </a:r>
          </a:p>
          <a:p>
            <a:pPr marL="171450" indent="-171450">
              <a:buFont typeface="Arial" panose="020B0604020202020204" pitchFamily="34" charset="0"/>
              <a:buChar char="•"/>
            </a:pPr>
            <a:r>
              <a:rPr lang="en-US" b="0" i="0" dirty="0">
                <a:solidFill>
                  <a:srgbClr val="727175"/>
                </a:solidFill>
                <a:effectLst/>
                <a:latin typeface="Metropolis" panose="00000500000000000000" pitchFamily="50" charset="0"/>
              </a:rPr>
              <a:t>Applications require no re-architecting, existing policies and IP addresses are maintained and IT can manage the cloud resource with existing skillset.</a:t>
            </a:r>
            <a:endParaRPr lang="en-US" dirty="0"/>
          </a:p>
          <a:p>
            <a:br>
              <a:rPr lang="en-US" dirty="0"/>
            </a:br>
            <a:endParaRPr lang="en-US" b="0" i="0" dirty="0">
              <a:solidFill>
                <a:srgbClr val="727175"/>
              </a:solidFill>
              <a:effectLst/>
              <a:latin typeface="Metropolis" panose="00000500000000000000" pitchFamily="50" charset="0"/>
            </a:endParaRPr>
          </a:p>
          <a:p>
            <a:br>
              <a:rPr lang="en-US" dirty="0"/>
            </a:br>
            <a:endParaRPr lang="en-GB" b="1" dirty="0"/>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23C13-BB31-40FF-AB73-7FF3C9C34F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26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NHS Digital has ongoing access to VMWare Cloud on AWS without the cost penalty of perpetual licenses</a:t>
            </a:r>
          </a:p>
          <a:p>
            <a:pPr marL="0" indent="0">
              <a:buFont typeface="Arial" panose="020B0604020202020204" pitchFamily="34" charset="0"/>
              <a:buNone/>
            </a:pPr>
            <a:r>
              <a:rPr lang="en-US" dirty="0"/>
              <a:t>NHS Digital are committed to working with VMWare to expand their service portfolio and offerings to their customers and leverage the power of VMware.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23C13-BB31-40FF-AB73-7FF3C9C34F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797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517BD-8843-40B4-AC6C-2C6021B67F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8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15: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p15: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dirty="0">
              <a:latin typeface="Metropolis" panose="00000500000000000000" pitchFamily="2" charset="0"/>
            </a:endParaRPr>
          </a:p>
        </p:txBody>
      </p:sp>
      <p:sp>
        <p:nvSpPr>
          <p:cNvPr id="1878" name="Google Shape;187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u="none" strike="noStrike" cap="none">
                <a:solidFill>
                  <a:srgbClr val="717074"/>
                </a:solidFill>
              </a:rPr>
              <a:t>25</a:t>
            </a:fld>
            <a:endParaRPr sz="1200" u="none" strike="noStrike" cap="none" dirty="0">
              <a:solidFill>
                <a:srgbClr val="717074"/>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p16: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7" name="Google Shape;1937;p16: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latin typeface="Metropolis" panose="00000500000000000000" pitchFamily="2" charset="0"/>
              </a:rPr>
              <a:t>Visit our VMware Cloud Marketplace for single-click deployment of many solutions and a listing of VMware validated or partner ready solutions</a:t>
            </a:r>
            <a:endParaRPr dirty="0">
              <a:latin typeface="Metropolis" panose="00000500000000000000" pitchFamily="2" charset="0"/>
            </a:endParaRPr>
          </a:p>
        </p:txBody>
      </p:sp>
      <p:sp>
        <p:nvSpPr>
          <p:cNvPr id="1938" name="Google Shape;193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p17: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2" name="Google Shape;2062;p17: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dirty="0">
                <a:latin typeface="Metropolis" panose="00000500000000000000" pitchFamily="2" charset="0"/>
              </a:rPr>
              <a:t>Customer concerns extend well beyond VMC features and capabilities to include:</a:t>
            </a:r>
            <a:endParaRPr dirty="0">
              <a:latin typeface="Metropolis" panose="00000500000000000000" pitchFamily="2" charset="0"/>
            </a:endParaRPr>
          </a:p>
          <a:p>
            <a:pPr marL="0" lvl="0" indent="0" algn="l" rtl="0">
              <a:lnSpc>
                <a:spcPct val="90000"/>
              </a:lnSpc>
              <a:spcBef>
                <a:spcPts val="0"/>
              </a:spcBef>
              <a:spcAft>
                <a:spcPts val="0"/>
              </a:spcAft>
              <a:buNone/>
            </a:pPr>
            <a:endParaRPr dirty="0">
              <a:latin typeface="Metropolis" panose="00000500000000000000" pitchFamily="2" charset="0"/>
            </a:endParaRPr>
          </a:p>
          <a:p>
            <a:pPr marL="228600" lvl="0" indent="-228600" algn="l" rtl="0">
              <a:lnSpc>
                <a:spcPct val="90000"/>
              </a:lnSpc>
              <a:spcBef>
                <a:spcPts val="0"/>
              </a:spcBef>
              <a:spcAft>
                <a:spcPts val="0"/>
              </a:spcAft>
              <a:buClr>
                <a:schemeClr val="dk1"/>
              </a:buClr>
              <a:buSzPts val="1200"/>
              <a:buFont typeface="Arial"/>
              <a:buAutoNum type="arabicParenBoth"/>
            </a:pPr>
            <a:r>
              <a:rPr lang="en-US" dirty="0">
                <a:latin typeface="Metropolis" panose="00000500000000000000" pitchFamily="2" charset="0"/>
              </a:rPr>
              <a:t>Am I ready?</a:t>
            </a:r>
            <a:endParaRPr dirty="0">
              <a:latin typeface="Metropolis" panose="00000500000000000000" pitchFamily="2" charset="0"/>
            </a:endParaRPr>
          </a:p>
          <a:p>
            <a:pPr marL="285750" lvl="0" indent="-285750" algn="l" rtl="0">
              <a:lnSpc>
                <a:spcPct val="90000"/>
              </a:lnSpc>
              <a:spcBef>
                <a:spcPts val="0"/>
              </a:spcBef>
              <a:spcAft>
                <a:spcPts val="0"/>
              </a:spcAft>
              <a:buClr>
                <a:schemeClr val="dk1"/>
              </a:buClr>
              <a:buSzPts val="1600"/>
              <a:buFont typeface="Arial"/>
              <a:buChar char="-"/>
            </a:pPr>
            <a:r>
              <a:rPr lang="en-US" sz="1600" dirty="0">
                <a:latin typeface="Metropolis" panose="00000500000000000000" pitchFamily="2" charset="0"/>
              </a:rPr>
              <a:t>Is my TECHNOLOGY stack ready for hybrid cloud?</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600"/>
              <a:buFont typeface="Arial"/>
              <a:buChar char="-"/>
            </a:pPr>
            <a:r>
              <a:rPr lang="en-US" sz="1600" dirty="0">
                <a:latin typeface="Metropolis" panose="00000500000000000000" pitchFamily="2" charset="0"/>
              </a:rPr>
              <a:t>Are my PROCESSES ready for Day 2 cloud ops?</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600"/>
              <a:buFont typeface="Arial"/>
              <a:buChar char="-"/>
            </a:pPr>
            <a:r>
              <a:rPr lang="en-US" sz="1600" dirty="0">
                <a:latin typeface="Metropolis" panose="00000500000000000000" pitchFamily="2" charset="0"/>
              </a:rPr>
              <a:t>Do my PEOPLE have required capabilities?</a:t>
            </a:r>
            <a:endParaRPr dirty="0">
              <a:latin typeface="Metropolis" panose="00000500000000000000" pitchFamily="2" charset="0"/>
            </a:endParaRPr>
          </a:p>
          <a:p>
            <a:pPr marL="285750" lvl="0" indent="-184150" algn="l" rtl="0">
              <a:lnSpc>
                <a:spcPct val="90000"/>
              </a:lnSpc>
              <a:spcBef>
                <a:spcPts val="600"/>
              </a:spcBef>
              <a:spcAft>
                <a:spcPts val="0"/>
              </a:spcAft>
              <a:buClr>
                <a:schemeClr val="dk1"/>
              </a:buClr>
              <a:buSzPts val="1600"/>
              <a:buFont typeface="Arial"/>
              <a:buNone/>
            </a:pPr>
            <a:endParaRPr sz="1600" dirty="0">
              <a:latin typeface="Metropolis" panose="00000500000000000000" pitchFamily="2" charset="0"/>
            </a:endParaRPr>
          </a:p>
          <a:p>
            <a:pPr marL="0" lvl="0" indent="0" algn="l" rtl="0">
              <a:lnSpc>
                <a:spcPct val="90000"/>
              </a:lnSpc>
              <a:spcBef>
                <a:spcPts val="600"/>
              </a:spcBef>
              <a:spcAft>
                <a:spcPts val="0"/>
              </a:spcAft>
              <a:buClr>
                <a:schemeClr val="dk1"/>
              </a:buClr>
              <a:buSzPts val="1600"/>
              <a:buFont typeface="Arial"/>
              <a:buNone/>
            </a:pPr>
            <a:r>
              <a:rPr lang="en-US" sz="1600" dirty="0">
                <a:latin typeface="Metropolis" panose="00000500000000000000" pitchFamily="2" charset="0"/>
              </a:rPr>
              <a:t>(2) </a:t>
            </a:r>
            <a:r>
              <a:rPr lang="en-US" dirty="0">
                <a:latin typeface="Metropolis" panose="00000500000000000000" pitchFamily="2" charset="0"/>
              </a:rPr>
              <a:t>What do I have to move?</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What apps move and in what order?</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What stays and why (regulation/policy)?</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What networks and storage will I need?</a:t>
            </a:r>
            <a:endParaRPr dirty="0">
              <a:latin typeface="Metropolis" panose="00000500000000000000" pitchFamily="2" charset="0"/>
            </a:endParaRPr>
          </a:p>
          <a:p>
            <a:pPr marL="0" lvl="0" indent="0" algn="l" rtl="0">
              <a:lnSpc>
                <a:spcPct val="90000"/>
              </a:lnSpc>
              <a:spcBef>
                <a:spcPts val="600"/>
              </a:spcBef>
              <a:spcAft>
                <a:spcPts val="0"/>
              </a:spcAft>
              <a:buClr>
                <a:schemeClr val="dk1"/>
              </a:buClr>
              <a:buSzPts val="1200"/>
              <a:buFont typeface="Arial"/>
              <a:buNone/>
            </a:pPr>
            <a:endParaRPr dirty="0">
              <a:latin typeface="Metropolis" panose="00000500000000000000" pitchFamily="2" charset="0"/>
            </a:endParaRPr>
          </a:p>
          <a:p>
            <a:pPr marL="0" lvl="0" indent="0" algn="l" rtl="0">
              <a:lnSpc>
                <a:spcPct val="90000"/>
              </a:lnSpc>
              <a:spcBef>
                <a:spcPts val="600"/>
              </a:spcBef>
              <a:spcAft>
                <a:spcPts val="0"/>
              </a:spcAft>
              <a:buClr>
                <a:schemeClr val="dk1"/>
              </a:buClr>
              <a:buSzPts val="1200"/>
              <a:buFont typeface="Arial"/>
              <a:buNone/>
            </a:pPr>
            <a:r>
              <a:rPr lang="en-US" dirty="0">
                <a:latin typeface="Metropolis" panose="00000500000000000000" pitchFamily="2" charset="0"/>
              </a:rPr>
              <a:t>(3) Where do I place workloads?</a:t>
            </a:r>
            <a:endParaRPr dirty="0">
              <a:latin typeface="Metropolis" panose="00000500000000000000" pitchFamily="2" charset="0"/>
            </a:endParaRPr>
          </a:p>
          <a:p>
            <a:pPr marL="285750" lvl="0" indent="-285750" algn="l" rtl="0">
              <a:lnSpc>
                <a:spcPct val="90000"/>
              </a:lnSpc>
              <a:spcBef>
                <a:spcPts val="0"/>
              </a:spcBef>
              <a:spcAft>
                <a:spcPts val="0"/>
              </a:spcAft>
              <a:buClr>
                <a:schemeClr val="dk1"/>
              </a:buClr>
              <a:buSzPts val="1200"/>
              <a:buFont typeface="Arial"/>
              <a:buChar char="-"/>
            </a:pPr>
            <a:r>
              <a:rPr lang="en-US" sz="1200" dirty="0">
                <a:latin typeface="Metropolis" panose="00000500000000000000" pitchFamily="2" charset="0"/>
              </a:rPr>
              <a:t>Which VMware solution do I choose?</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When do I integrate native AWS, like S3?</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Where is my disaster recovery site located?</a:t>
            </a:r>
            <a:endParaRPr dirty="0">
              <a:latin typeface="Metropolis" panose="00000500000000000000" pitchFamily="2" charset="0"/>
            </a:endParaRPr>
          </a:p>
          <a:p>
            <a:pPr marL="0" lvl="0" indent="0" algn="l" rtl="0">
              <a:lnSpc>
                <a:spcPct val="90000"/>
              </a:lnSpc>
              <a:spcBef>
                <a:spcPts val="600"/>
              </a:spcBef>
              <a:spcAft>
                <a:spcPts val="0"/>
              </a:spcAft>
              <a:buClr>
                <a:schemeClr val="dk1"/>
              </a:buClr>
              <a:buSzPts val="1200"/>
              <a:buFont typeface="Arial"/>
              <a:buNone/>
            </a:pPr>
            <a:endParaRPr dirty="0">
              <a:latin typeface="Metropolis" panose="00000500000000000000" pitchFamily="2" charset="0"/>
            </a:endParaRPr>
          </a:p>
          <a:p>
            <a:pPr marL="0" lvl="0" indent="0" algn="l" rtl="0">
              <a:lnSpc>
                <a:spcPct val="90000"/>
              </a:lnSpc>
              <a:spcBef>
                <a:spcPts val="0"/>
              </a:spcBef>
              <a:spcAft>
                <a:spcPts val="0"/>
              </a:spcAft>
              <a:buClr>
                <a:schemeClr val="dk1"/>
              </a:buClr>
              <a:buSzPts val="1200"/>
              <a:buFont typeface="Arial"/>
              <a:buNone/>
            </a:pPr>
            <a:r>
              <a:rPr lang="en-US" dirty="0">
                <a:latin typeface="Metropolis" panose="00000500000000000000" pitchFamily="2" charset="0"/>
              </a:rPr>
              <a:t>(4) How do I execute?</a:t>
            </a:r>
            <a:endParaRPr dirty="0">
              <a:latin typeface="Metropolis" panose="00000500000000000000" pitchFamily="2" charset="0"/>
            </a:endParaRPr>
          </a:p>
          <a:p>
            <a:pPr marL="285750" lvl="0" indent="-285750" algn="l" rtl="0">
              <a:lnSpc>
                <a:spcPct val="90000"/>
              </a:lnSpc>
              <a:spcBef>
                <a:spcPts val="0"/>
              </a:spcBef>
              <a:spcAft>
                <a:spcPts val="0"/>
              </a:spcAft>
              <a:buClr>
                <a:schemeClr val="dk1"/>
              </a:buClr>
              <a:buSzPts val="1200"/>
              <a:buFont typeface="Arial"/>
              <a:buChar char="-"/>
            </a:pPr>
            <a:r>
              <a:rPr lang="en-US" sz="1200" dirty="0">
                <a:latin typeface="Metropolis" panose="00000500000000000000" pitchFamily="2" charset="0"/>
              </a:rPr>
              <a:t>How do I set up Hybrid Cloud Extension (HCX)?</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How do I execute and manage the change?</a:t>
            </a:r>
            <a:endParaRPr dirty="0">
              <a:latin typeface="Metropolis" panose="00000500000000000000" pitchFamily="2" charset="0"/>
            </a:endParaRPr>
          </a:p>
          <a:p>
            <a:pPr marL="285750" lvl="0" indent="-285750" algn="l" rtl="0">
              <a:lnSpc>
                <a:spcPct val="90000"/>
              </a:lnSpc>
              <a:spcBef>
                <a:spcPts val="600"/>
              </a:spcBef>
              <a:spcAft>
                <a:spcPts val="0"/>
              </a:spcAft>
              <a:buClr>
                <a:schemeClr val="dk1"/>
              </a:buClr>
              <a:buSzPts val="1200"/>
              <a:buFont typeface="Arial"/>
              <a:buChar char="-"/>
            </a:pPr>
            <a:r>
              <a:rPr lang="en-US" sz="1200" dirty="0">
                <a:latin typeface="Metropolis" panose="00000500000000000000" pitchFamily="2" charset="0"/>
              </a:rPr>
              <a:t>How do I automate and monitor hybrid cloud?</a:t>
            </a:r>
            <a:endParaRPr dirty="0">
              <a:latin typeface="Metropolis" panose="00000500000000000000" pitchFamily="2" charset="0"/>
            </a:endParaRPr>
          </a:p>
          <a:p>
            <a:pPr marL="0" lvl="0" indent="0" algn="l" rtl="0">
              <a:lnSpc>
                <a:spcPct val="90000"/>
              </a:lnSpc>
              <a:spcBef>
                <a:spcPts val="600"/>
              </a:spcBef>
              <a:spcAft>
                <a:spcPts val="0"/>
              </a:spcAft>
              <a:buClr>
                <a:schemeClr val="dk1"/>
              </a:buClr>
              <a:buSzPts val="1200"/>
              <a:buFont typeface="Arial"/>
              <a:buNone/>
            </a:pPr>
            <a:endParaRPr dirty="0">
              <a:latin typeface="Metropolis" panose="00000500000000000000" pitchFamily="2" charset="0"/>
            </a:endParaRPr>
          </a:p>
          <a:p>
            <a:pPr marL="0" lvl="0" indent="0" algn="l" rtl="0">
              <a:lnSpc>
                <a:spcPct val="90000"/>
              </a:lnSpc>
              <a:spcBef>
                <a:spcPts val="0"/>
              </a:spcBef>
              <a:spcAft>
                <a:spcPts val="0"/>
              </a:spcAft>
              <a:buNone/>
            </a:pPr>
            <a:endParaRPr dirty="0">
              <a:latin typeface="Metropolis" panose="00000500000000000000" pitchFamily="2" charset="0"/>
            </a:endParaRPr>
          </a:p>
        </p:txBody>
      </p:sp>
      <p:sp>
        <p:nvSpPr>
          <p:cNvPr id="2063" name="Google Shape;206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18: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18: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US" sz="930" dirty="0">
                <a:solidFill>
                  <a:srgbClr val="595959"/>
                </a:solidFill>
                <a:latin typeface="Metropolis" panose="00000500000000000000" pitchFamily="2" charset="0"/>
              </a:rPr>
              <a:t>The best-in-class hybrid answer to your IT and business imperatives</a:t>
            </a:r>
            <a:endParaRPr sz="1395" dirty="0">
              <a:latin typeface="Metropolis" panose="00000500000000000000" pitchFamily="2" charset="0"/>
            </a:endParaRPr>
          </a:p>
          <a:p>
            <a:pPr marL="0" marR="0" lvl="0" indent="0" algn="l" rtl="0">
              <a:lnSpc>
                <a:spcPct val="95000"/>
              </a:lnSpc>
              <a:spcBef>
                <a:spcPts val="1000"/>
              </a:spcBef>
              <a:spcAft>
                <a:spcPts val="0"/>
              </a:spcAft>
              <a:buNone/>
            </a:pPr>
            <a:r>
              <a:rPr lang="en-US" sz="930" dirty="0">
                <a:solidFill>
                  <a:srgbClr val="595959"/>
                </a:solidFill>
                <a:latin typeface="Metropolis" panose="00000500000000000000" pitchFamily="2" charset="0"/>
              </a:rPr>
              <a:t> </a:t>
            </a:r>
            <a:endParaRPr sz="1395" dirty="0">
              <a:latin typeface="Metropolis" panose="00000500000000000000" pitchFamily="2" charset="0"/>
            </a:endParaRPr>
          </a:p>
          <a:p>
            <a:pPr marL="0" marR="0" lvl="0" indent="0" algn="l" rtl="0">
              <a:lnSpc>
                <a:spcPct val="95000"/>
              </a:lnSpc>
              <a:spcBef>
                <a:spcPts val="1000"/>
              </a:spcBef>
              <a:spcAft>
                <a:spcPts val="0"/>
              </a:spcAft>
              <a:buNone/>
            </a:pPr>
            <a:r>
              <a:rPr lang="en-US" sz="930" dirty="0">
                <a:solidFill>
                  <a:srgbClr val="595959"/>
                </a:solidFill>
                <a:latin typeface="Metropolis" panose="00000500000000000000" pitchFamily="2" charset="0"/>
              </a:rPr>
              <a:t>KEY TAKEAWAY</a:t>
            </a:r>
            <a:endParaRPr sz="1395" dirty="0">
              <a:latin typeface="Metropolis" panose="00000500000000000000" pitchFamily="2" charset="0"/>
            </a:endParaRPr>
          </a:p>
          <a:p>
            <a:pPr marL="342900" marR="0" lvl="0" indent="-342900" algn="l" rtl="0">
              <a:lnSpc>
                <a:spcPct val="95000"/>
              </a:lnSpc>
              <a:spcBef>
                <a:spcPts val="1000"/>
              </a:spcBef>
              <a:spcAft>
                <a:spcPts val="0"/>
              </a:spcAft>
              <a:buClr>
                <a:srgbClr val="595959"/>
              </a:buClr>
              <a:buSzPts val="930"/>
              <a:buFont typeface="Arial"/>
              <a:buChar char="•"/>
            </a:pPr>
            <a:r>
              <a:rPr lang="en-US" sz="930" dirty="0">
                <a:solidFill>
                  <a:srgbClr val="595959"/>
                </a:solidFill>
                <a:latin typeface="Metropolis" panose="00000500000000000000" pitchFamily="2" charset="0"/>
              </a:rPr>
              <a:t>This slide is a way to show how VMware Cloud on AWS can answer customers’ need for speed, innovation, and cost optimization.</a:t>
            </a:r>
            <a:endParaRPr sz="1395" dirty="0">
              <a:latin typeface="Metropolis" panose="00000500000000000000" pitchFamily="2" charset="0"/>
            </a:endParaRPr>
          </a:p>
          <a:p>
            <a:pPr marL="342900" marR="0" lvl="0" indent="-342900" algn="l" rtl="0">
              <a:lnSpc>
                <a:spcPct val="95000"/>
              </a:lnSpc>
              <a:spcBef>
                <a:spcPts val="1000"/>
              </a:spcBef>
              <a:spcAft>
                <a:spcPts val="0"/>
              </a:spcAft>
              <a:buClr>
                <a:srgbClr val="595959"/>
              </a:buClr>
              <a:buSzPts val="930"/>
              <a:buFont typeface="Arial"/>
              <a:buChar char="•"/>
            </a:pPr>
            <a:r>
              <a:rPr lang="en-US" sz="930" dirty="0">
                <a:solidFill>
                  <a:srgbClr val="595959"/>
                </a:solidFill>
                <a:latin typeface="Metropolis" panose="00000500000000000000" pitchFamily="2" charset="0"/>
              </a:rPr>
              <a:t>It’s a way to position the solution as the answer to their business imperatives.</a:t>
            </a:r>
            <a:endParaRPr sz="1395" dirty="0">
              <a:latin typeface="Metropolis" panose="00000500000000000000" pitchFamily="2" charset="0"/>
            </a:endParaRPr>
          </a:p>
          <a:p>
            <a:pPr marL="0" marR="0" lvl="0" indent="0" algn="l" rtl="0">
              <a:lnSpc>
                <a:spcPct val="95000"/>
              </a:lnSpc>
              <a:spcBef>
                <a:spcPts val="1000"/>
              </a:spcBef>
              <a:spcAft>
                <a:spcPts val="0"/>
              </a:spcAft>
              <a:buNone/>
            </a:pPr>
            <a:r>
              <a:rPr lang="en-US" sz="930" dirty="0">
                <a:solidFill>
                  <a:srgbClr val="595959"/>
                </a:solidFill>
                <a:latin typeface="Metropolis" panose="00000500000000000000" pitchFamily="2" charset="0"/>
              </a:rPr>
              <a:t> </a:t>
            </a:r>
            <a:endParaRPr sz="1395" dirty="0">
              <a:latin typeface="Metropolis" panose="00000500000000000000" pitchFamily="2" charset="0"/>
            </a:endParaRPr>
          </a:p>
          <a:p>
            <a:pPr marL="0" marR="0" lvl="0" indent="0" algn="l" rtl="0">
              <a:lnSpc>
                <a:spcPct val="95000"/>
              </a:lnSpc>
              <a:spcBef>
                <a:spcPts val="1000"/>
              </a:spcBef>
              <a:spcAft>
                <a:spcPts val="0"/>
              </a:spcAft>
              <a:buNone/>
            </a:pPr>
            <a:r>
              <a:rPr lang="en-US" sz="930" dirty="0">
                <a:solidFill>
                  <a:srgbClr val="595959"/>
                </a:solidFill>
                <a:latin typeface="Metropolis" panose="00000500000000000000" pitchFamily="2" charset="0"/>
              </a:rPr>
              <a:t>TALKING POINTS</a:t>
            </a:r>
            <a:endParaRPr sz="1395" dirty="0">
              <a:latin typeface="Metropolis" panose="00000500000000000000" pitchFamily="2" charset="0"/>
            </a:endParaRPr>
          </a:p>
          <a:p>
            <a:pPr marL="342900" marR="0" lvl="0" indent="-342900" algn="l" rtl="0">
              <a:lnSpc>
                <a:spcPct val="95000"/>
              </a:lnSpc>
              <a:spcBef>
                <a:spcPts val="1000"/>
              </a:spcBef>
              <a:spcAft>
                <a:spcPts val="0"/>
              </a:spcAft>
              <a:buClr>
                <a:srgbClr val="595959"/>
              </a:buClr>
              <a:buSzPts val="930"/>
              <a:buFont typeface="Arial"/>
              <a:buChar char="•"/>
            </a:pPr>
            <a:r>
              <a:rPr lang="en-US" sz="930" dirty="0">
                <a:solidFill>
                  <a:srgbClr val="595959"/>
                </a:solidFill>
                <a:latin typeface="Metropolis" panose="00000500000000000000" pitchFamily="2" charset="0"/>
              </a:rPr>
              <a:t>VMware Cloud on AWS provides a seamlessly integrated hybrid cloud offering to answer your business imperatives. </a:t>
            </a:r>
            <a:endParaRPr sz="1395" dirty="0">
              <a:latin typeface="Metropolis" panose="00000500000000000000" pitchFamily="2" charset="0"/>
            </a:endParaRPr>
          </a:p>
          <a:p>
            <a:pPr marL="342900" marR="0" lvl="0" indent="-342900" algn="l" rtl="0">
              <a:lnSpc>
                <a:spcPct val="95000"/>
              </a:lnSpc>
              <a:spcBef>
                <a:spcPts val="1000"/>
              </a:spcBef>
              <a:spcAft>
                <a:spcPts val="0"/>
              </a:spcAft>
              <a:buClr>
                <a:srgbClr val="595959"/>
              </a:buClr>
              <a:buSzPts val="930"/>
              <a:buFont typeface="Arial"/>
              <a:buChar char="•"/>
            </a:pPr>
            <a:r>
              <a:rPr lang="en-US" sz="930" dirty="0">
                <a:solidFill>
                  <a:srgbClr val="595959"/>
                </a:solidFill>
                <a:latin typeface="Metropolis" panose="00000500000000000000" pitchFamily="2" charset="0"/>
              </a:rPr>
              <a:t>These range from being able to accelerate innovation to compete better and serve your customers better, and enable you to act on changing market dynamics faster and more reliably or optimizing costs to align them to your business needs. </a:t>
            </a:r>
            <a:endParaRPr sz="1395" dirty="0">
              <a:solidFill>
                <a:schemeClr val="dk1"/>
              </a:solidFill>
              <a:latin typeface="Metropolis" panose="00000500000000000000" pitchFamily="2" charset="0"/>
            </a:endParaRPr>
          </a:p>
          <a:p>
            <a:pPr marL="800100" marR="0" lvl="1" indent="-342900" algn="l" rtl="0">
              <a:lnSpc>
                <a:spcPct val="95000"/>
              </a:lnSpc>
              <a:spcBef>
                <a:spcPts val="1000"/>
              </a:spcBef>
              <a:spcAft>
                <a:spcPts val="0"/>
              </a:spcAft>
              <a:buClr>
                <a:schemeClr val="dk1"/>
              </a:buClr>
              <a:buSzPts val="930"/>
              <a:buFont typeface="Arial"/>
              <a:buChar char="•"/>
            </a:pPr>
            <a:r>
              <a:rPr lang="en-US" sz="930" dirty="0">
                <a:solidFill>
                  <a:schemeClr val="dk1"/>
                </a:solidFill>
                <a:latin typeface="Metropolis" panose="00000500000000000000" pitchFamily="2" charset="0"/>
              </a:rPr>
              <a:t>When you look at accelerating innovation, the examples could be the need to quickly build and test new applications or modernize existing applications to maintain or gain competitive edge, serve customers better. It could also be about being able to deliver dynamic capacity for high-churn environments such as data analytics or being able to handle seasonal demands.</a:t>
            </a:r>
            <a:endParaRPr dirty="0">
              <a:latin typeface="Metropolis" panose="00000500000000000000" pitchFamily="2" charset="0"/>
            </a:endParaRPr>
          </a:p>
          <a:p>
            <a:pPr marL="800100" marR="0" lvl="1" indent="-342900" algn="l" rtl="0">
              <a:lnSpc>
                <a:spcPct val="95000"/>
              </a:lnSpc>
              <a:spcBef>
                <a:spcPts val="1000"/>
              </a:spcBef>
              <a:spcAft>
                <a:spcPts val="0"/>
              </a:spcAft>
              <a:buClr>
                <a:schemeClr val="dk1"/>
              </a:buClr>
              <a:buSzPts val="930"/>
              <a:buFont typeface="Arial"/>
              <a:buChar char="•"/>
            </a:pPr>
            <a:r>
              <a:rPr lang="en-US" sz="930" dirty="0">
                <a:solidFill>
                  <a:schemeClr val="dk1"/>
                </a:solidFill>
                <a:latin typeface="Metropolis" panose="00000500000000000000" pitchFamily="2" charset="0"/>
              </a:rPr>
              <a:t>Responding to change faster could mean reacting to situations that require unifying disparate resources due to mergers, acquisitions, spin-offs or the need for addressing data sovereignty requirements, closeness to end-user or just simply new capacity needed to scale the business faster. It could also mean the need to improve continuity of operations</a:t>
            </a:r>
            <a:endParaRPr dirty="0">
              <a:latin typeface="Metropolis" panose="00000500000000000000" pitchFamily="2" charset="0"/>
            </a:endParaRPr>
          </a:p>
          <a:p>
            <a:pPr marL="800100" marR="0" lvl="1" indent="-342900" algn="l" rtl="0">
              <a:lnSpc>
                <a:spcPct val="95000"/>
              </a:lnSpc>
              <a:spcBef>
                <a:spcPts val="1000"/>
              </a:spcBef>
              <a:spcAft>
                <a:spcPts val="0"/>
              </a:spcAft>
              <a:buClr>
                <a:schemeClr val="dk1"/>
              </a:buClr>
              <a:buSzPts val="930"/>
              <a:buFont typeface="Arial"/>
              <a:buChar char="•"/>
            </a:pPr>
            <a:r>
              <a:rPr lang="en-US" sz="930" dirty="0">
                <a:solidFill>
                  <a:schemeClr val="dk1"/>
                </a:solidFill>
                <a:latin typeface="Metropolis" panose="00000500000000000000" pitchFamily="2" charset="0"/>
              </a:rPr>
              <a:t>Optimizing costs examples could be about cloud mandate from the top and therefore the need to reduce data center footprint, shifting to a subscription model or the need to have the portability of their applications between environments</a:t>
            </a:r>
            <a:endParaRPr sz="930" dirty="0">
              <a:solidFill>
                <a:schemeClr val="dk1"/>
              </a:solidFill>
              <a:latin typeface="Metropolis" panose="00000500000000000000" pitchFamily="2" charset="0"/>
            </a:endParaRPr>
          </a:p>
        </p:txBody>
      </p:sp>
      <p:sp>
        <p:nvSpPr>
          <p:cNvPr id="2123" name="Google Shape;212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u="none" strike="noStrike" cap="none">
                <a:solidFill>
                  <a:srgbClr val="717074"/>
                </a:solidFill>
              </a:rPr>
              <a:t>28</a:t>
            </a:fld>
            <a:endParaRPr sz="1200" u="none" strike="noStrike" cap="none" dirty="0">
              <a:solidFill>
                <a:srgbClr val="717074"/>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a:solidFill>
                  <a:srgbClr val="595959"/>
                </a:solidFill>
                <a:effectLst/>
                <a:ea typeface="metropolis" panose="020F0502020204030204" pitchFamily="34" charset="0"/>
                <a:cs typeface="metropolis" panose="02020603050405020304" pitchFamily="18" charset="0"/>
              </a:rPr>
              <a:t>How can you get ready for the hybrid cloud? </a:t>
            </a:r>
            <a:endParaRPr lang="en-US" sz="1800">
              <a:effectLst/>
              <a:ea typeface="metropolis" panose="020F0502020204030204" pitchFamily="34" charset="0"/>
              <a:cs typeface="metropolis" panose="02020603050405020304" pitchFamily="18" charset="0"/>
            </a:endParaRPr>
          </a:p>
          <a:p>
            <a:pPr marL="0" marR="0">
              <a:lnSpc>
                <a:spcPct val="115000"/>
              </a:lnSpc>
              <a:spcBef>
                <a:spcPts val="0"/>
              </a:spcBef>
              <a:spcAft>
                <a:spcPts val="1000"/>
              </a:spcAft>
            </a:pPr>
            <a:r>
              <a:rPr lang="en-US" sz="1200">
                <a:solidFill>
                  <a:srgbClr val="595959"/>
                </a:solidFill>
                <a:effectLst/>
                <a:ea typeface="metropolis" panose="020F0502020204030204" pitchFamily="34" charset="0"/>
                <a:cs typeface="metropolis" panose="02020603050405020304" pitchFamily="18" charset="0"/>
              </a:rPr>
              <a:t> </a:t>
            </a:r>
            <a:endParaRPr lang="en-US" sz="1800">
              <a:effectLst/>
              <a:ea typeface="metropolis" panose="020F0502020204030204" pitchFamily="34" charset="0"/>
              <a:cs typeface="metropolis" panose="02020603050405020304" pitchFamily="18" charset="0"/>
            </a:endParaRPr>
          </a:p>
          <a:p>
            <a:pPr marL="0" marR="0">
              <a:lnSpc>
                <a:spcPct val="115000"/>
              </a:lnSpc>
              <a:spcBef>
                <a:spcPts val="0"/>
              </a:spcBef>
              <a:spcAft>
                <a:spcPts val="1000"/>
              </a:spcAft>
            </a:pPr>
            <a:r>
              <a:rPr lang="en-US" sz="1200">
                <a:solidFill>
                  <a:srgbClr val="595959"/>
                </a:solidFill>
                <a:effectLst/>
                <a:ea typeface="metropolis" panose="020F0502020204030204" pitchFamily="34" charset="0"/>
                <a:cs typeface="metropolis" panose="02020603050405020304" pitchFamily="18" charset="0"/>
              </a:rPr>
              <a:t>KEY TAKEAWAY</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1000"/>
              </a:spcAft>
              <a:buFont typeface="+mj-lt"/>
              <a:buAutoNum type="arabicPeriod"/>
              <a:tabLst>
                <a:tab pos="457200" algn="l"/>
              </a:tabLst>
            </a:pPr>
            <a:r>
              <a:rPr lang="en-US" sz="1200">
                <a:solidFill>
                  <a:srgbClr val="595959"/>
                </a:solidFill>
                <a:effectLst/>
                <a:ea typeface="metropolis" panose="020F0502020204030204" pitchFamily="34" charset="0"/>
                <a:cs typeface="metropolis" panose="02020603050405020304" pitchFamily="18" charset="0"/>
              </a:rPr>
              <a:t>Hybrid cloud is a strategy, and it takes planning and action to get there. </a:t>
            </a:r>
            <a:endParaRPr lang="en-US" sz="1800">
              <a:effectLst/>
              <a:ea typeface="metropolis" panose="020F0502020204030204" pitchFamily="34" charset="0"/>
              <a:cs typeface="metropolis" panose="02020603050405020304" pitchFamily="18" charset="0"/>
            </a:endParaRPr>
          </a:p>
          <a:p>
            <a:pPr marL="0" marR="0">
              <a:lnSpc>
                <a:spcPct val="115000"/>
              </a:lnSpc>
              <a:spcBef>
                <a:spcPts val="0"/>
              </a:spcBef>
              <a:spcAft>
                <a:spcPts val="1000"/>
              </a:spcAft>
            </a:pPr>
            <a:r>
              <a:rPr lang="en-US" sz="1200">
                <a:solidFill>
                  <a:srgbClr val="595959"/>
                </a:solidFill>
                <a:effectLst/>
                <a:ea typeface="metropolis" panose="020F0502020204030204" pitchFamily="34" charset="0"/>
                <a:cs typeface="metropolis" panose="02020603050405020304" pitchFamily="18" charset="0"/>
              </a:rPr>
              <a:t> </a:t>
            </a:r>
            <a:endParaRPr lang="en-US" sz="1800">
              <a:effectLst/>
              <a:ea typeface="metropolis" panose="020F0502020204030204" pitchFamily="34" charset="0"/>
              <a:cs typeface="metropolis" panose="02020603050405020304" pitchFamily="18" charset="0"/>
            </a:endParaRPr>
          </a:p>
          <a:p>
            <a:pPr marL="0" marR="0">
              <a:lnSpc>
                <a:spcPct val="115000"/>
              </a:lnSpc>
              <a:spcBef>
                <a:spcPts val="0"/>
              </a:spcBef>
              <a:spcAft>
                <a:spcPts val="1000"/>
              </a:spcAft>
            </a:pPr>
            <a:r>
              <a:rPr lang="en-US" sz="1200">
                <a:solidFill>
                  <a:srgbClr val="595959"/>
                </a:solidFill>
                <a:effectLst/>
                <a:ea typeface="metropolis" panose="020F0502020204030204" pitchFamily="34" charset="0"/>
                <a:cs typeface="metropolis" panose="02020603050405020304" pitchFamily="18" charset="0"/>
              </a:rPr>
              <a:t>TALKING POINTS</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pPr>
            <a:r>
              <a:rPr lang="en-US" sz="1200">
                <a:solidFill>
                  <a:srgbClr val="595959"/>
                </a:solidFill>
                <a:effectLst/>
                <a:ea typeface="metropolis" panose="020F0502020204030204" pitchFamily="34" charset="0"/>
                <a:cs typeface="metropolis" panose="02020603050405020304" pitchFamily="18" charset="0"/>
              </a:rPr>
              <a:t>Hybrid cloud is a strategy to supercharge organizations on their journey to digital business.</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pPr>
            <a:r>
              <a:rPr lang="en-US" sz="1200">
                <a:solidFill>
                  <a:srgbClr val="595959"/>
                </a:solidFill>
                <a:effectLst/>
                <a:ea typeface="metropolis" panose="020F0502020204030204" pitchFamily="34" charset="0"/>
                <a:cs typeface="metropolis" panose="02020603050405020304" pitchFamily="18" charset="0"/>
              </a:rPr>
              <a:t>How can you get ready for the hybrid cloud? </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pPr>
            <a:r>
              <a:rPr lang="en-US" sz="1200">
                <a:solidFill>
                  <a:srgbClr val="595959"/>
                </a:solidFill>
                <a:effectLst/>
                <a:ea typeface="metropolis" panose="020F0502020204030204" pitchFamily="34" charset="0"/>
                <a:cs typeface="metropolis" panose="02020603050405020304" pitchFamily="18" charset="0"/>
              </a:rPr>
              <a:t>1) Identify the business value of VMware Cloud on AWS and plan your long term cloud strategy.</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pPr>
            <a:r>
              <a:rPr lang="en-US" sz="1200">
                <a:solidFill>
                  <a:srgbClr val="595959"/>
                </a:solidFill>
                <a:effectLst/>
                <a:ea typeface="metropolis" panose="020F0502020204030204" pitchFamily="34" charset="0"/>
                <a:cs typeface="metropolis" panose="02020603050405020304" pitchFamily="18" charset="0"/>
              </a:rPr>
              <a:t>2) Have a conversation with your VMware account team or partner about VMware Cloud on AWS</a:t>
            </a:r>
            <a:endParaRPr lang="en-US" sz="180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1000"/>
              </a:spcAft>
              <a:buFont typeface="metropolis" panose="020B0604020202020204" pitchFamily="34" charset="0"/>
              <a:buChar char="•"/>
            </a:pPr>
            <a:r>
              <a:rPr lang="en-US" sz="1200">
                <a:solidFill>
                  <a:srgbClr val="595959"/>
                </a:solidFill>
                <a:effectLst/>
                <a:ea typeface="metropolis" panose="020F0502020204030204" pitchFamily="34" charset="0"/>
                <a:cs typeface="metropolis" panose="02020603050405020304" pitchFamily="18" charset="0"/>
              </a:rPr>
              <a:t>3) Get your</a:t>
            </a:r>
            <a:r>
              <a:rPr lang="en-US" sz="1200" baseline="0">
                <a:solidFill>
                  <a:srgbClr val="595959"/>
                </a:solidFill>
                <a:effectLst/>
                <a:ea typeface="metropolis" panose="020F0502020204030204" pitchFamily="34" charset="0"/>
                <a:cs typeface="metropolis" panose="02020603050405020304" pitchFamily="18" charset="0"/>
              </a:rPr>
              <a:t> environment </a:t>
            </a:r>
            <a:r>
              <a:rPr lang="en-US" sz="1200">
                <a:solidFill>
                  <a:srgbClr val="595959"/>
                </a:solidFill>
                <a:effectLst/>
                <a:ea typeface="metropolis" panose="020F0502020204030204" pitchFamily="34" charset="0"/>
                <a:cs typeface="metropolis" panose="02020603050405020304" pitchFamily="18" charset="0"/>
              </a:rPr>
              <a:t>ready, e.g., getting upgraded to vSphere 6.5, getting to as close to fully software-defined with VMware technologies on-</a:t>
            </a:r>
            <a:r>
              <a:rPr lang="en-US" sz="1200" err="1">
                <a:solidFill>
                  <a:srgbClr val="595959"/>
                </a:solidFill>
                <a:effectLst/>
                <a:ea typeface="metropolis" panose="020F0502020204030204" pitchFamily="34" charset="0"/>
                <a:cs typeface="metropolis" panose="02020603050405020304" pitchFamily="18" charset="0"/>
              </a:rPr>
              <a:t>premisess</a:t>
            </a:r>
            <a:r>
              <a:rPr lang="en-US" sz="1200">
                <a:solidFill>
                  <a:srgbClr val="595959"/>
                </a:solidFill>
                <a:effectLst/>
                <a:ea typeface="metropolis" panose="020F0502020204030204" pitchFamily="34" charset="0"/>
                <a:cs typeface="metropolis" panose="02020603050405020304" pitchFamily="18" charset="0"/>
              </a:rPr>
              <a:t> so as to unlock maximum value out of VMware Cloud on AWS. Understanding</a:t>
            </a:r>
            <a:r>
              <a:rPr lang="en-US" sz="1200" baseline="0">
                <a:solidFill>
                  <a:srgbClr val="595959"/>
                </a:solidFill>
                <a:effectLst/>
                <a:ea typeface="metropolis" panose="020F0502020204030204" pitchFamily="34" charset="0"/>
                <a:cs typeface="metropolis" panose="02020603050405020304" pitchFamily="18" charset="0"/>
              </a:rPr>
              <a:t> which applications you would move and run on VMware Cloud on AWS</a:t>
            </a:r>
            <a:endParaRPr lang="en-US" sz="1800">
              <a:effectLst/>
              <a:ea typeface="metropolis" panose="020F0502020204030204" pitchFamily="34" charset="0"/>
              <a:cs typeface="metropolis"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71707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0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95156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2: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2: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Metropolis" panose="00000500000000000000" pitchFamily="2" charset="0"/>
              </a:rPr>
              <a:t>Everyone’s business is constantly transforming – and modern applications are at the heart of these transformations. These modern applications drive business outcomes.</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p:txBody>
      </p:sp>
      <p:sp>
        <p:nvSpPr>
          <p:cNvPr id="1369" name="Google Shape;136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b="0" i="0" u="none" strike="noStrike" cap="none">
                <a:solidFill>
                  <a:srgbClr val="717074"/>
                </a:solidFill>
                <a:sym typeface="Arial"/>
              </a:rPr>
              <a:t>3</a:t>
            </a:fld>
            <a:endParaRPr sz="1200" b="0" i="0" u="none" strike="noStrike" cap="none" dirty="0">
              <a:solidFill>
                <a:srgbClr val="717074"/>
              </a:solidFill>
              <a:sym typeface="Arial"/>
            </a:endParaRPr>
          </a:p>
        </p:txBody>
      </p:sp>
    </p:spTree>
    <p:extLst>
      <p:ext uri="{BB962C8B-B14F-4D97-AF65-F5344CB8AC3E}">
        <p14:creationId xmlns:p14="http://schemas.microsoft.com/office/powerpoint/2010/main" val="2682418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17736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[Avoid explicit mention of COVID-19 but also to be mentioned: maintaining agility, flexibility and continuity in the face of disruption a constantly changing landscape of restrictions, social distancing and economic uncertainty]</a:t>
            </a:r>
          </a:p>
          <a:p>
            <a:pPr marL="171450" indent="-171450">
              <a:buFont typeface="Arial" panose="020B0604020202020204" pitchFamily="34" charset="0"/>
              <a:buChar char="•"/>
            </a:pPr>
            <a:r>
              <a:rPr lang="en-US" sz="1200" b="1" dirty="0"/>
              <a:t>Private sector competition </a:t>
            </a:r>
            <a:r>
              <a:rPr lang="en-US" sz="1200" dirty="0"/>
              <a:t>- There is now the expectation that healthcare institutions should provide patients with intuitive, flexible and scalable digital experiences. To do that, they need to deliver applications that meet those requirements, which in turn demand environments that can support both the applications and the data they create, capture and share. However, more often than not, Government </a:t>
            </a:r>
            <a:r>
              <a:rPr lang="en-US" sz="1200" dirty="0" err="1"/>
              <a:t>departmemts</a:t>
            </a:r>
            <a:r>
              <a:rPr lang="en-US" sz="1200" dirty="0"/>
              <a:t> are being run off legacy technology that are a few years behind commercial and private enterprises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Legacy IT </a:t>
            </a:r>
            <a:r>
              <a:rPr lang="en-US" sz="1200" dirty="0"/>
              <a:t>- Couple that with the fact existing platforms, which may have been in place for 30 years, are often managed by employees who are also nearing the end of their working lives. For IT departments, this presents a potentially significant knowledge and skills gap, </a:t>
            </a:r>
            <a:r>
              <a:rPr lang="en-GB" sz="1200" kern="1200" dirty="0">
                <a:solidFill>
                  <a:schemeClr val="tx1"/>
                </a:solidFill>
                <a:effectLst/>
                <a:latin typeface="+mn-lt"/>
                <a:ea typeface="+mn-ea"/>
                <a:cs typeface="+mn-cs"/>
              </a:rPr>
              <a:t>and the economic case for training other employees to fulfil this role rarely adds up</a:t>
            </a:r>
          </a:p>
          <a:p>
            <a:pPr marL="171450" indent="-171450">
              <a:buFont typeface="Arial" panose="020B0604020202020204" pitchFamily="34" charset="0"/>
              <a:buChar char="•"/>
            </a:pPr>
            <a:r>
              <a:rPr lang="en-US" sz="1200" b="1" dirty="0">
                <a:latin typeface="Metropolis Semi Bold" panose="00000700000000000000" pitchFamily="50" charset="0"/>
              </a:rPr>
              <a:t>Staff shortages </a:t>
            </a:r>
            <a:r>
              <a:rPr lang="en-US" sz="1200" dirty="0">
                <a:latin typeface="Metropolis Semi Bold" panose="00000700000000000000" pitchFamily="50" charset="0"/>
              </a:rPr>
              <a:t>- A rising shortage of 5 million healthcare workers </a:t>
            </a:r>
            <a:r>
              <a:rPr lang="en-US" sz="1200" kern="1200" dirty="0">
                <a:solidFill>
                  <a:schemeClr val="tx1"/>
                </a:solidFill>
                <a:latin typeface="+mn-lt"/>
                <a:ea typeface="+mn-ea"/>
                <a:cs typeface="+mn-cs"/>
              </a:rPr>
              <a:t>is being</a:t>
            </a:r>
            <a:r>
              <a:rPr lang="en-US" sz="1200" dirty="0"/>
              <a:t> driven by an increase in chronic conditions and an ageing population.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Investment</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Healthcare organisations are under intense scrutiny both within organisations and from the public to ensure ROI on technology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Regulatory compliance </a:t>
            </a:r>
            <a:r>
              <a:rPr lang="en-US" sz="1200" dirty="0"/>
              <a:t>- The healthcare sector faces a complex cybersecurity environment, with systems and data typically distributed across a huge number of different locations, as well as the highly sensitive nature of healthcare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23C13-BB31-40FF-AB73-7FF3C9C34F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65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is a greater recognition and appreciation of how technology can help transform healthcare and those operating within it, to deliver better, more </a:t>
            </a:r>
            <a:r>
              <a:rPr lang="en-GB" sz="1200" dirty="0"/>
              <a:t>personalised</a:t>
            </a:r>
            <a:r>
              <a:rPr lang="en-US" sz="1200" dirty="0"/>
              <a:t> experiences and bring products to market more quickly.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23C13-BB31-40FF-AB73-7FF3C9C34F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23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3:notes"/>
          <p:cNvSpPr>
            <a:spLocks noGrp="1" noRot="1" noChangeAspect="1"/>
          </p:cNvSpPr>
          <p:nvPr>
            <p:ph type="sldImg" idx="2"/>
          </p:nvPr>
        </p:nvSpPr>
        <p:spPr>
          <a:xfrm>
            <a:off x="787400" y="609600"/>
            <a:ext cx="5283200"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3: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dirty="0">
                <a:latin typeface="Metropolis" panose="00000500000000000000" pitchFamily="2" charset="0"/>
              </a:rPr>
              <a:t>These modern applications are a combination of your existing applications and new applications that you are building. When we talk to customers, many of them are going through a rationalization exercise and deciding how they are going to transform their application landscape. Whether it is to re-platform existing applications to a modern cloud-based infrastructure model, re-factoring into </a:t>
            </a:r>
            <a:r>
              <a:rPr lang="en-US" dirty="0" err="1">
                <a:latin typeface="Metropolis" panose="00000500000000000000" pitchFamily="2" charset="0"/>
              </a:rPr>
              <a:t>microservices</a:t>
            </a:r>
            <a:r>
              <a:rPr lang="en-US" dirty="0">
                <a:latin typeface="Metropolis" panose="00000500000000000000" pitchFamily="2" charset="0"/>
              </a:rPr>
              <a:t> or containerizing them, deploying multi-tier hybrid applications, building completely cloud-native applications or replacing with a SaaS-based application. Each of these decision points around the transformation requires a conscious infrastructure and management choice. Many enterprises are choosing a hybrid cloud infrastructure to support the needs of their applications – in fact according to a recent ESG study, 93% of organizations are committed to or are showing an interest in hybrid cloud as a long-term strategy - </a:t>
            </a:r>
            <a:r>
              <a:rPr lang="en-US" sz="1200" dirty="0">
                <a:latin typeface="Metropolis" panose="00000500000000000000" pitchFamily="2" charset="0"/>
              </a:rPr>
              <a:t>Hybrid Cloud Trends Survey, Enterprise Strategy Group, March 2019 (N=358).</a:t>
            </a:r>
            <a:endParaRPr dirty="0">
              <a:latin typeface="Metropolis" panose="00000500000000000000" pitchFamily="2" charset="0"/>
            </a:endParaRPr>
          </a:p>
        </p:txBody>
      </p:sp>
      <p:sp>
        <p:nvSpPr>
          <p:cNvPr id="1377" name="Google Shape;137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388608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600"/>
              </a:spcAft>
              <a:buFont typeface="Arial" panose="020B0604020202020204" pitchFamily="34" charset="0"/>
              <a:buChar char="•"/>
            </a:pPr>
            <a:r>
              <a:rPr lang="en-GB" sz="1200" b="1" dirty="0"/>
              <a:t>Consistency</a:t>
            </a:r>
            <a:r>
              <a:rPr lang="en-GB" sz="1200" dirty="0"/>
              <a:t> – Facilitate greater consistency for healthcare staff working across centralised and field-based locations via software platforms with equal accessibility remotely or on-premise, with a consistent, reliable and highly-available hybrid cloud environment</a:t>
            </a:r>
          </a:p>
          <a:p>
            <a:pPr marL="171450" indent="-171450">
              <a:spcBef>
                <a:spcPts val="0"/>
              </a:spcBef>
              <a:spcAft>
                <a:spcPts val="600"/>
              </a:spcAft>
              <a:buFont typeface="Arial" panose="020B0604020202020204" pitchFamily="34" charset="0"/>
              <a:buChar char="•"/>
            </a:pPr>
            <a:r>
              <a:rPr lang="en-GB" sz="1200" b="1" dirty="0"/>
              <a:t>Innovation</a:t>
            </a:r>
            <a:r>
              <a:rPr lang="en-GB" sz="1200" dirty="0"/>
              <a:t> – Develop, deploy, test and evaluate new tools to deliver highly engaging digital experiences to patients, akin to those they will be used to from the private sector. </a:t>
            </a:r>
          </a:p>
          <a:p>
            <a:pPr marL="171450" indent="-171450">
              <a:spcBef>
                <a:spcPts val="0"/>
              </a:spcBef>
              <a:spcAft>
                <a:spcPts val="600"/>
              </a:spcAft>
              <a:buFont typeface="Arial" panose="020B0604020202020204" pitchFamily="34" charset="0"/>
              <a:buChar char="•"/>
            </a:pPr>
            <a:r>
              <a:rPr lang="en-GB" sz="1200" b="1" dirty="0"/>
              <a:t>Security</a:t>
            </a:r>
            <a:r>
              <a:rPr lang="en-GB" sz="1200" dirty="0"/>
              <a:t> – Healthcare organisations hold a wealth of sensitive data – personal identifiers, patient history, research data, etc. – all of which requires intrinsic security. Content filtering and firewall parameters also keep staff and patients from falling victim to ransomware or other cybersecurity attacks. </a:t>
            </a:r>
          </a:p>
          <a:p>
            <a:pPr marL="171450" indent="-171450">
              <a:spcBef>
                <a:spcPts val="0"/>
              </a:spcBef>
              <a:spcAft>
                <a:spcPts val="600"/>
              </a:spcAft>
              <a:buFont typeface="Arial" panose="020B0604020202020204" pitchFamily="34" charset="0"/>
              <a:buChar char="•"/>
            </a:pPr>
            <a:r>
              <a:rPr lang="en-GB" sz="1200" b="1" dirty="0"/>
              <a:t>Scalability</a:t>
            </a:r>
            <a:r>
              <a:rPr lang="en-GB" sz="1200" dirty="0"/>
              <a:t> – Digital transformation inevitably creates more demand on central IT to deploy and manage new digital services. Hybrid cloud provides an infrastructure provisioning model which allows healthcare organisations to scale IT to where they need it, without the significant up front costs of a physical IT upgrade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b="1" dirty="0"/>
              <a:t>Interoperability</a:t>
            </a:r>
            <a:r>
              <a:rPr lang="en-GB" sz="1200" dirty="0"/>
              <a:t> – A </a:t>
            </a:r>
            <a:r>
              <a:rPr lang="en-US" sz="1200" dirty="0"/>
              <a:t>consistent set of tools, workflows, configurations, and policies to operate infrastructure and applications across </a:t>
            </a:r>
            <a:r>
              <a:rPr lang="en-GB" sz="1200" dirty="0"/>
              <a:t>a multitude of devices; </a:t>
            </a:r>
            <a:r>
              <a:rPr lang="en-US" sz="1200" dirty="0"/>
              <a:t>give staff with BYO devices specialized applications thru a unified application catalog with conditional access policies to maintain compliance</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23C13-BB31-40FF-AB73-7FF3C9C34F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22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4: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4" name="Google Shape;1444;p4: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595959"/>
              </a:buClr>
              <a:buSzPts val="1200"/>
              <a:buFont typeface="Arial"/>
              <a:buNone/>
            </a:pPr>
            <a:r>
              <a:rPr lang="en-US" sz="1200" dirty="0">
                <a:solidFill>
                  <a:srgbClr val="595959"/>
                </a:solidFill>
                <a:latin typeface="Metropolis" panose="00000500000000000000" pitchFamily="2" charset="0"/>
              </a:rPr>
              <a:t>Now, if an organization wanted to harness the power of the hybrid cloud, there are several challenges and therefore requirements that need to be met – </a:t>
            </a:r>
            <a:endParaRPr dirty="0">
              <a:latin typeface="Metropolis" panose="00000500000000000000" pitchFamily="2" charset="0"/>
            </a:endParaRPr>
          </a:p>
          <a:p>
            <a:pPr marL="628650" marR="0" lvl="1" indent="-1714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Ensuring operational consistency</a:t>
            </a:r>
            <a:endParaRPr dirty="0">
              <a:latin typeface="Metropolis" panose="00000500000000000000" pitchFamily="2" charset="0"/>
            </a:endParaRPr>
          </a:p>
          <a:p>
            <a:pPr marL="628650" marR="0" lvl="1" indent="-1714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Maximizing usage of existing skill sets and tools that they have built over the years</a:t>
            </a:r>
            <a:endParaRPr dirty="0">
              <a:latin typeface="Metropolis" panose="00000500000000000000" pitchFamily="2" charset="0"/>
            </a:endParaRPr>
          </a:p>
          <a:p>
            <a:pPr marL="628650" marR="0" lvl="1" indent="-1714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Ensuring consistency in how IT controls, manages and secures these environments</a:t>
            </a:r>
            <a:endParaRPr dirty="0">
              <a:latin typeface="Metropolis" panose="00000500000000000000" pitchFamily="2" charset="0"/>
            </a:endParaRPr>
          </a:p>
          <a:p>
            <a:pPr marL="628650" marR="0" lvl="1" indent="-1714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Ensuring delivery of enterprise-class SLA, consistently across these environments</a:t>
            </a:r>
            <a:endParaRPr dirty="0">
              <a:latin typeface="Metropolis" panose="00000500000000000000" pitchFamily="2" charset="0"/>
            </a:endParaRPr>
          </a:p>
          <a:p>
            <a:pPr marL="628650" marR="0" lvl="1" indent="-171450" algn="l" rtl="0">
              <a:lnSpc>
                <a:spcPct val="115000"/>
              </a:lnSpc>
              <a:spcBef>
                <a:spcPts val="0"/>
              </a:spcBef>
              <a:spcAft>
                <a:spcPts val="0"/>
              </a:spcAft>
              <a:buClr>
                <a:srgbClr val="595959"/>
              </a:buClr>
              <a:buSzPts val="1200"/>
              <a:buFont typeface="Arial"/>
              <a:buChar char="•"/>
            </a:pPr>
            <a:r>
              <a:rPr lang="en-US" sz="1200" dirty="0">
                <a:solidFill>
                  <a:srgbClr val="595959"/>
                </a:solidFill>
                <a:latin typeface="Metropolis" panose="00000500000000000000" pitchFamily="2" charset="0"/>
              </a:rPr>
              <a:t>Delivering application compatibility across these environments </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a:p>
            <a:pPr marL="0" marR="0" lvl="0" indent="0" algn="l" rtl="0">
              <a:lnSpc>
                <a:spcPct val="100000"/>
              </a:lnSpc>
              <a:spcBef>
                <a:spcPts val="0"/>
              </a:spcBef>
              <a:spcAft>
                <a:spcPts val="0"/>
              </a:spcAft>
              <a:buClr>
                <a:schemeClr val="dk1"/>
              </a:buClr>
              <a:buSzPts val="1200"/>
              <a:buFont typeface="Arial"/>
              <a:buNone/>
            </a:pPr>
            <a:r>
              <a:rPr lang="en-US" dirty="0">
                <a:latin typeface="Metropolis" panose="00000500000000000000" pitchFamily="2" charset="0"/>
              </a:rPr>
              <a:t>If these challenges are not alleviated, it decreases agility, increases risks and costs</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a:p>
            <a:pPr marL="0" lvl="0" indent="0" algn="l" rtl="0">
              <a:spcBef>
                <a:spcPts val="0"/>
              </a:spcBef>
              <a:spcAft>
                <a:spcPts val="0"/>
              </a:spcAft>
              <a:buNone/>
            </a:pPr>
            <a:r>
              <a:rPr lang="en-US" sz="1200" dirty="0">
                <a:latin typeface="Metropolis" panose="00000500000000000000" pitchFamily="2" charset="0"/>
              </a:rPr>
              <a:t>1. </a:t>
            </a:r>
            <a:r>
              <a:rPr lang="en-US" dirty="0">
                <a:latin typeface="Metropolis" panose="00000500000000000000" pitchFamily="2" charset="0"/>
              </a:rPr>
              <a:t>7.4 years to refactor and migrate 100 applications to the cloud - </a:t>
            </a:r>
            <a:r>
              <a:rPr lang="en-US" sz="1200" dirty="0">
                <a:latin typeface="Metropolis" panose="00000500000000000000" pitchFamily="2" charset="0"/>
              </a:rPr>
              <a:t>Hybrid Cloud Trends Survey, The Enterprise Strategy Group, March 2019 (N=309) </a:t>
            </a:r>
            <a:endParaRPr dirty="0">
              <a:latin typeface="Metropolis" panose="00000500000000000000" pitchFamily="2" charset="0"/>
            </a:endParaRPr>
          </a:p>
          <a:p>
            <a:pPr marL="0" lvl="0" indent="0" algn="l" rtl="0">
              <a:spcBef>
                <a:spcPts val="600"/>
              </a:spcBef>
              <a:spcAft>
                <a:spcPts val="0"/>
              </a:spcAft>
              <a:buNone/>
            </a:pPr>
            <a:r>
              <a:rPr lang="en-US" sz="1200" dirty="0">
                <a:latin typeface="Metropolis" panose="00000500000000000000" pitchFamily="2" charset="0"/>
              </a:rPr>
              <a:t>2. </a:t>
            </a:r>
            <a:r>
              <a:rPr lang="en-US" dirty="0">
                <a:latin typeface="Metropolis" panose="00000500000000000000" pitchFamily="2" charset="0"/>
              </a:rPr>
              <a:t>90% reported skills shortages in cloud-related disciplines- </a:t>
            </a:r>
            <a:r>
              <a:rPr lang="en-US" sz="1200" dirty="0">
                <a:latin typeface="Metropolis" panose="00000500000000000000" pitchFamily="2" charset="0"/>
              </a:rPr>
              <a:t>451 Research, (Nov 2018) 2019 Trends in Cloud Transformation (N=547)</a:t>
            </a:r>
            <a:endParaRPr dirty="0">
              <a:latin typeface="Metropolis" panose="00000500000000000000" pitchFamily="2" charset="0"/>
            </a:endParaRPr>
          </a:p>
          <a:p>
            <a:pPr marL="0" lvl="0" indent="0" algn="l" rtl="0">
              <a:spcBef>
                <a:spcPts val="0"/>
              </a:spcBef>
              <a:spcAft>
                <a:spcPts val="0"/>
              </a:spcAft>
              <a:buNone/>
            </a:pPr>
            <a:r>
              <a:rPr lang="en-US" sz="1200" dirty="0">
                <a:latin typeface="Metropolis" panose="00000500000000000000" pitchFamily="2" charset="0"/>
              </a:rPr>
              <a:t>3. </a:t>
            </a:r>
            <a:r>
              <a:rPr lang="en-US" dirty="0">
                <a:latin typeface="Metropolis" panose="00000500000000000000" pitchFamily="2" charset="0"/>
              </a:rPr>
              <a:t>Higher costs due to the need to refactor and revalidate apps</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a:p>
            <a:pPr marL="0" lvl="0" indent="0" algn="l" rtl="0">
              <a:spcBef>
                <a:spcPts val="0"/>
              </a:spcBef>
              <a:spcAft>
                <a:spcPts val="0"/>
              </a:spcAft>
              <a:buNone/>
            </a:pPr>
            <a:r>
              <a:rPr lang="en-US" dirty="0">
                <a:latin typeface="Metropolis" panose="00000500000000000000" pitchFamily="2" charset="0"/>
              </a:rPr>
              <a:t>A hybrid cloud with consistent infrastructure and operations alleviates these challenges.</a:t>
            </a:r>
            <a:endParaRPr dirty="0">
              <a:latin typeface="Metropolis" panose="00000500000000000000" pitchFamily="2" charset="0"/>
            </a:endParaRPr>
          </a:p>
          <a:p>
            <a:pPr marL="0" lvl="0" indent="0" algn="l" rtl="0">
              <a:spcBef>
                <a:spcPts val="0"/>
              </a:spcBef>
              <a:spcAft>
                <a:spcPts val="0"/>
              </a:spcAft>
              <a:buNone/>
            </a:pPr>
            <a:endParaRPr dirty="0">
              <a:latin typeface="Metropolis" panose="00000500000000000000" pitchFamily="2" charset="0"/>
            </a:endParaRPr>
          </a:p>
        </p:txBody>
      </p:sp>
      <p:sp>
        <p:nvSpPr>
          <p:cNvPr id="1445" name="Google Shape;14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15000"/>
              </a:lnSpc>
              <a:spcBef>
                <a:spcPts val="0"/>
              </a:spcBef>
              <a:spcAft>
                <a:spcPts val="0"/>
              </a:spcAft>
              <a:buFont typeface="metropolis" panose="020B0604020202020204" pitchFamily="34" charset="0"/>
              <a:buNone/>
              <a:tabLst>
                <a:tab pos="457200" algn="l"/>
              </a:tabLst>
            </a:pPr>
            <a:r>
              <a:rPr lang="en-US" sz="1200" dirty="0">
                <a:solidFill>
                  <a:srgbClr val="595959"/>
                </a:solidFill>
                <a:effectLst/>
                <a:ea typeface="metropolis" panose="020F0502020204030204" pitchFamily="34" charset="0"/>
                <a:cs typeface="metropolis" panose="02020603050405020304" pitchFamily="18" charset="0"/>
              </a:rPr>
              <a:t>Talking points:</a:t>
            </a:r>
          </a:p>
          <a:p>
            <a:pPr marL="342900" marR="0" lvl="0" indent="-342900">
              <a:lnSpc>
                <a:spcPct val="115000"/>
              </a:lnSpc>
              <a:spcBef>
                <a:spcPts val="0"/>
              </a:spcBef>
              <a:spcAft>
                <a:spcPts val="0"/>
              </a:spcAft>
              <a:buFont typeface="metropolis" panose="020B0604020202020204" pitchFamily="34" charset="0"/>
              <a:buChar char="•"/>
              <a:tabLst>
                <a:tab pos="457200" algn="l"/>
              </a:tabLst>
            </a:pPr>
            <a:r>
              <a:rPr lang="en-US" sz="1200" dirty="0">
                <a:solidFill>
                  <a:srgbClr val="595959"/>
                </a:solidFill>
                <a:effectLst/>
                <a:ea typeface="metropolis" panose="020F0502020204030204" pitchFamily="34" charset="0"/>
                <a:cs typeface="metropolis" panose="02020603050405020304" pitchFamily="18" charset="0"/>
              </a:rPr>
              <a:t>Two powerhouses and leaders in private and public cloud, VMware and Amazon Web Services bring a truly differentiated and compelling solution to customers. </a:t>
            </a:r>
            <a:endParaRPr lang="en-US" sz="1800" dirty="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tabLst>
                <a:tab pos="457200" algn="l"/>
              </a:tabLst>
            </a:pPr>
            <a:r>
              <a:rPr lang="en-US" sz="1200" dirty="0">
                <a:solidFill>
                  <a:srgbClr val="595959"/>
                </a:solidFill>
                <a:effectLst/>
                <a:ea typeface="metropolis" panose="020F0502020204030204" pitchFamily="34" charset="0"/>
                <a:cs typeface="metropolis" panose="02020603050405020304" pitchFamily="18" charset="0"/>
              </a:rPr>
              <a:t>Jointly engineered, it delivers the best of both companies.</a:t>
            </a:r>
            <a:endParaRPr lang="en-US" sz="1800" dirty="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tabLst>
                <a:tab pos="457200" algn="l"/>
              </a:tabLst>
            </a:pPr>
            <a:r>
              <a:rPr lang="en-US" sz="1200" dirty="0">
                <a:solidFill>
                  <a:srgbClr val="595959"/>
                </a:solidFill>
                <a:effectLst/>
                <a:ea typeface="metropolis" panose="020F0502020204030204" pitchFamily="34" charset="0"/>
                <a:cs typeface="metropolis" panose="02020603050405020304" pitchFamily="18" charset="0"/>
              </a:rPr>
              <a:t>VMware is:</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The leader in compute, storage, and network virtualization</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The de-facto standard for the enterprise data center</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Supports a broad range of workloads</a:t>
            </a:r>
            <a:endParaRPr lang="en-US" sz="1800" dirty="0">
              <a:effectLst/>
              <a:ea typeface="metropolis" panose="020F0502020204030204" pitchFamily="34" charset="0"/>
              <a:cs typeface="metropolis" panose="02020603050405020304" pitchFamily="18" charset="0"/>
            </a:endParaRPr>
          </a:p>
          <a:p>
            <a:pPr marL="342900" marR="0" lvl="0" indent="-342900">
              <a:lnSpc>
                <a:spcPct val="115000"/>
              </a:lnSpc>
              <a:spcBef>
                <a:spcPts val="0"/>
              </a:spcBef>
              <a:spcAft>
                <a:spcPts val="0"/>
              </a:spcAft>
              <a:buFont typeface="metropolis" panose="020B0604020202020204" pitchFamily="34" charset="0"/>
              <a:buChar char="•"/>
              <a:tabLst>
                <a:tab pos="457200" algn="l"/>
              </a:tabLst>
            </a:pPr>
            <a:r>
              <a:rPr lang="en-US" sz="1200" dirty="0">
                <a:solidFill>
                  <a:srgbClr val="595959"/>
                </a:solidFill>
                <a:effectLst/>
                <a:ea typeface="metropolis" panose="020F0502020204030204" pitchFamily="34" charset="0"/>
                <a:cs typeface="metropolis" panose="02020603050405020304" pitchFamily="18" charset="0"/>
              </a:rPr>
              <a:t>Amazon Web Services (AWS) provides:</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Flexible consumption economics</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Broadest set of cloud services</a:t>
            </a:r>
            <a:endParaRPr lang="en-US" sz="1800" dirty="0">
              <a:effectLst/>
              <a:ea typeface="metropolis" panose="020F0502020204030204" pitchFamily="34" charset="0"/>
              <a:cs typeface="metropolis" panose="02020603050405020304" pitchFamily="18" charset="0"/>
            </a:endParaRPr>
          </a:p>
          <a:p>
            <a:pPr marL="742950" marR="0" lvl="1" indent="-285750">
              <a:lnSpc>
                <a:spcPct val="115000"/>
              </a:lnSpc>
              <a:spcBef>
                <a:spcPts val="0"/>
              </a:spcBef>
              <a:spcAft>
                <a:spcPts val="0"/>
              </a:spcAft>
              <a:buFont typeface="metropolis" panose="020B0604020202020204" pitchFamily="34" charset="0"/>
              <a:buChar char="•"/>
              <a:tabLst>
                <a:tab pos="914400" algn="l"/>
              </a:tabLst>
            </a:pPr>
            <a:r>
              <a:rPr lang="en-US" sz="1200" dirty="0">
                <a:solidFill>
                  <a:srgbClr val="595959"/>
                </a:solidFill>
                <a:effectLst/>
                <a:ea typeface="metropolis" panose="020F0502020204030204" pitchFamily="34" charset="0"/>
                <a:cs typeface="metropolis" panose="02020603050405020304" pitchFamily="18" charset="0"/>
              </a:rPr>
              <a:t>Global scale and reach</a:t>
            </a:r>
            <a:endParaRPr lang="en-US" sz="1800" dirty="0">
              <a:effectLst/>
              <a:ea typeface="metropolis" panose="020F0502020204030204" pitchFamily="34" charset="0"/>
              <a:cs typeface="metropolis" panose="02020603050405020304" pitchFamily="18" charset="0"/>
            </a:endParaRPr>
          </a:p>
          <a:p>
            <a:pPr marL="0" marR="0">
              <a:lnSpc>
                <a:spcPct val="115000"/>
              </a:lnSpc>
              <a:spcBef>
                <a:spcPts val="0"/>
              </a:spcBef>
              <a:spcAft>
                <a:spcPts val="0"/>
              </a:spcAft>
            </a:pPr>
            <a:r>
              <a:rPr lang="en-US" sz="1200" dirty="0">
                <a:solidFill>
                  <a:srgbClr val="595959"/>
                </a:solidFill>
                <a:effectLst/>
                <a:ea typeface="metropolis" panose="020F0502020204030204" pitchFamily="34" charset="0"/>
                <a:cs typeface="metropolis" panose="02020603050405020304" pitchFamily="18" charset="0"/>
              </a:rPr>
              <a:t> </a:t>
            </a:r>
            <a:endParaRPr lang="en-US" sz="1800" dirty="0">
              <a:solidFill>
                <a:srgbClr val="595959"/>
              </a:solidFill>
              <a:effectLst/>
              <a:ea typeface="metropolis" panose="020F0502020204030204" pitchFamily="34" charset="0"/>
              <a:cs typeface="metropolis" panose="02020603050405020304" pitchFamily="18" charset="0"/>
            </a:endParaRPr>
          </a:p>
          <a:p>
            <a:pPr marL="0" marR="0">
              <a:lnSpc>
                <a:spcPct val="115000"/>
              </a:lnSpc>
              <a:spcBef>
                <a:spcPts val="0"/>
              </a:spcBef>
              <a:spcAft>
                <a:spcPts val="0"/>
              </a:spcAft>
            </a:pPr>
            <a:r>
              <a:rPr lang="en-US" sz="1800" dirty="0">
                <a:solidFill>
                  <a:srgbClr val="595959"/>
                </a:solidFill>
                <a:effectLst/>
                <a:ea typeface="metropolis" panose="020F0502020204030204" pitchFamily="34" charset="0"/>
                <a:cs typeface="metropolis" panose="02020603050405020304" pitchFamily="18" charset="0"/>
              </a:rPr>
              <a:t>This partnership has deepened over time.</a:t>
            </a:r>
            <a:endParaRPr lang="en-US" sz="1800" dirty="0">
              <a:effectLst/>
              <a:ea typeface="metropolis" panose="020F0502020204030204" pitchFamily="34" charset="0"/>
              <a:cs typeface="metropolis"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pPr/>
              <a:t>9</a:t>
            </a:fld>
            <a:endParaRPr lang="en-US" dirty="0"/>
          </a:p>
        </p:txBody>
      </p:sp>
    </p:spTree>
    <p:extLst>
      <p:ext uri="{BB962C8B-B14F-4D97-AF65-F5344CB8AC3E}">
        <p14:creationId xmlns:p14="http://schemas.microsoft.com/office/powerpoint/2010/main" val="2021556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3.xml"/><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4.xml"/><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5.xml"/><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customXml" Target="../ink/ink3.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4.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5.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6.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customXml" Target="../ink/ink7.xml"/><Relationship Id="rId1" Type="http://schemas.openxmlformats.org/officeDocument/2006/relationships/slideMaster" Target="../slideMasters/slideMaster3.xml"/><Relationship Id="rId6" Type="http://schemas.openxmlformats.org/officeDocument/2006/relationships/image" Target="../media/image211.png"/><Relationship Id="rId5" Type="http://schemas.openxmlformats.org/officeDocument/2006/relationships/customXml" Target="../ink/ink8.xml"/><Relationship Id="rId4" Type="http://schemas.openxmlformats.org/officeDocument/2006/relationships/image" Target="../media/image210.png"/></Relationships>
</file>

<file path=ppt/slideLayouts/_rels/slideLayout89.xml.rels><?xml version="1.0" encoding="UTF-8" standalone="yes"?>
<Relationships xmlns="http://schemas.openxmlformats.org/package/2006/relationships"><Relationship Id="rId2" Type="http://schemas.openxmlformats.org/officeDocument/2006/relationships/customXml" Target="../ink/ink9.xml"/><Relationship Id="rId1" Type="http://schemas.openxmlformats.org/officeDocument/2006/relationships/slideMaster" Target="../slideMasters/slideMaster3.xml"/><Relationship Id="rId6" Type="http://schemas.openxmlformats.org/officeDocument/2006/relationships/image" Target="../media/image211.png"/><Relationship Id="rId5" Type="http://schemas.openxmlformats.org/officeDocument/2006/relationships/customXml" Target="../ink/ink10.xml"/><Relationship Id="rId4" Type="http://schemas.openxmlformats.org/officeDocument/2006/relationships/image" Target="../media/image2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customXml" Target="../ink/ink11.xml"/><Relationship Id="rId1" Type="http://schemas.openxmlformats.org/officeDocument/2006/relationships/slideMaster" Target="../slideMasters/slideMaster3.xml"/><Relationship Id="rId6" Type="http://schemas.openxmlformats.org/officeDocument/2006/relationships/image" Target="../media/image211.png"/><Relationship Id="rId5" Type="http://schemas.openxmlformats.org/officeDocument/2006/relationships/customXml" Target="../ink/ink12.xml"/><Relationship Id="rId4" Type="http://schemas.openxmlformats.org/officeDocument/2006/relationships/image" Target="../media/image21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15340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364241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42096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9568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5986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209752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Box 8">
            <a:extLst>
              <a:ext uri="{FF2B5EF4-FFF2-40B4-BE49-F238E27FC236}">
                <a16:creationId xmlns:a16="http://schemas.microsoft.com/office/drawing/2014/main" id="{427E3E8B-0F66-4996-9785-6E9531D89A5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399749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5229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US" dirty="0"/>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p:txBody>
      </p:sp>
    </p:spTree>
    <p:extLst>
      <p:ext uri="{BB962C8B-B14F-4D97-AF65-F5344CB8AC3E}">
        <p14:creationId xmlns:p14="http://schemas.microsoft.com/office/powerpoint/2010/main" val="135247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Eighth level</a:t>
            </a:r>
          </a:p>
          <a:p>
            <a:pPr lvl="8"/>
            <a:r>
              <a:rPr lang="en-US" dirty="0"/>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Box 9">
            <a:extLst>
              <a:ext uri="{FF2B5EF4-FFF2-40B4-BE49-F238E27FC236}">
                <a16:creationId xmlns:a16="http://schemas.microsoft.com/office/drawing/2014/main" id="{B6A9629E-98B5-43F5-8323-C894B734208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9465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dirty="0"/>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dirty="0"/>
              <a:t>Click to add header</a:t>
            </a:r>
          </a:p>
        </p:txBody>
      </p:sp>
      <p:sp>
        <p:nvSpPr>
          <p:cNvPr id="12" name="TextBox 11">
            <a:extLst>
              <a:ext uri="{FF2B5EF4-FFF2-40B4-BE49-F238E27FC236}">
                <a16:creationId xmlns:a16="http://schemas.microsoft.com/office/drawing/2014/main" id="{192176E5-FE3D-4EA5-BF24-8ABF8BFBF668}"/>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2447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75039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12478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Box 9">
            <a:extLst>
              <a:ext uri="{FF2B5EF4-FFF2-40B4-BE49-F238E27FC236}">
                <a16:creationId xmlns:a16="http://schemas.microsoft.com/office/drawing/2014/main" id="{CDE1D12F-78DF-4A32-BDDB-1E22FB9CA5D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 level</a:t>
            </a:r>
          </a:p>
          <a:p>
            <a:pPr lvl="8"/>
            <a:r>
              <a:rPr lang="en-US" dirty="0"/>
              <a:t>Ninth level</a:t>
            </a:r>
          </a:p>
        </p:txBody>
      </p:sp>
    </p:spTree>
    <p:extLst>
      <p:ext uri="{BB962C8B-B14F-4D97-AF65-F5344CB8AC3E}">
        <p14:creationId xmlns:p14="http://schemas.microsoft.com/office/powerpoint/2010/main" val="20738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a:t>
            </a:r>
          </a:p>
          <a:p>
            <a:pPr lvl="7"/>
            <a:r>
              <a:rPr lang="en-US" dirty="0"/>
              <a:t>Level eight</a:t>
            </a:r>
          </a:p>
          <a:p>
            <a:pPr lvl="8"/>
            <a:r>
              <a:rPr lang="en-US" dirty="0"/>
              <a:t>Level Nine</a:t>
            </a:r>
          </a:p>
          <a:p>
            <a:pPr lvl="1"/>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 </a:t>
            </a:r>
          </a:p>
          <a:p>
            <a:pPr lvl="7"/>
            <a:r>
              <a:rPr lang="en-US" dirty="0"/>
              <a:t>Level Eight</a:t>
            </a:r>
          </a:p>
          <a:p>
            <a:pPr lvl="8"/>
            <a:r>
              <a:rPr lang="en-US" dirty="0"/>
              <a:t>Level Nine</a:t>
            </a:r>
          </a:p>
          <a:p>
            <a:pPr lvl="3"/>
            <a:endParaRPr lang="en-US" dirty="0"/>
          </a:p>
          <a:p>
            <a:pPr lvl="1"/>
            <a:endParaRPr lang="en-US" dirty="0"/>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a:p>
            <a:pPr lvl="7"/>
            <a:r>
              <a:rPr lang="en-US" dirty="0"/>
              <a:t>Level Eight</a:t>
            </a:r>
          </a:p>
          <a:p>
            <a:pPr lvl="8"/>
            <a:r>
              <a:rPr lang="en-US" dirty="0"/>
              <a:t>Level Nine</a:t>
            </a:r>
          </a:p>
          <a:p>
            <a:pPr lvl="1"/>
            <a:endParaRPr lang="en-US" dirty="0"/>
          </a:p>
        </p:txBody>
      </p:sp>
      <p:sp>
        <p:nvSpPr>
          <p:cNvPr id="818" name="TextBox 817">
            <a:extLst>
              <a:ext uri="{FF2B5EF4-FFF2-40B4-BE49-F238E27FC236}">
                <a16:creationId xmlns:a16="http://schemas.microsoft.com/office/drawing/2014/main" id="{0B7E1504-B128-423C-AA77-E7FED5DC3B79}"/>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Tree>
    <p:extLst>
      <p:ext uri="{BB962C8B-B14F-4D97-AF65-F5344CB8AC3E}">
        <p14:creationId xmlns:p14="http://schemas.microsoft.com/office/powerpoint/2010/main" val="143489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95604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dirty="0"/>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dirty="0"/>
              <a:t>Benefit</a:t>
            </a:r>
          </a:p>
        </p:txBody>
      </p:sp>
      <p:sp>
        <p:nvSpPr>
          <p:cNvPr id="14" name="TextBox 13">
            <a:extLst>
              <a:ext uri="{FF2B5EF4-FFF2-40B4-BE49-F238E27FC236}">
                <a16:creationId xmlns:a16="http://schemas.microsoft.com/office/drawing/2014/main" id="{DF992B4C-D72B-4160-80E2-5EE05E2DDD3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8" name="Rectangle 17">
            <a:extLst>
              <a:ext uri="{FF2B5EF4-FFF2-40B4-BE49-F238E27FC236}">
                <a16:creationId xmlns:a16="http://schemas.microsoft.com/office/drawing/2014/main" id="{92EE86E2-0F2F-484B-8170-3AEBA1DDEB2D}"/>
              </a:ext>
            </a:extLst>
          </p:cNvPr>
          <p:cNvSpPr/>
          <p:nvPr/>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41056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dirty="0"/>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dirty="0"/>
              <a:t>Challenges</a:t>
            </a:r>
          </a:p>
        </p:txBody>
      </p:sp>
      <p:sp>
        <p:nvSpPr>
          <p:cNvPr id="14" name="TextBox 13">
            <a:extLst>
              <a:ext uri="{FF2B5EF4-FFF2-40B4-BE49-F238E27FC236}">
                <a16:creationId xmlns:a16="http://schemas.microsoft.com/office/drawing/2014/main" id="{DF992B4C-D72B-4160-80E2-5EE05E2DDD3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dirty="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dirty="0"/>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dirty="0"/>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dirty="0"/>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12" name="Rectangle 11">
            <a:extLst>
              <a:ext uri="{FF2B5EF4-FFF2-40B4-BE49-F238E27FC236}">
                <a16:creationId xmlns:a16="http://schemas.microsoft.com/office/drawing/2014/main" id="{8AF7F59A-4C67-4F41-A6E0-906850EDF3F1}"/>
              </a:ext>
            </a:extLst>
          </p:cNvPr>
          <p:cNvSpPr/>
          <p:nvPr/>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dirty="0"/>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Strategic Priorities</a:t>
            </a:r>
          </a:p>
        </p:txBody>
      </p:sp>
      <p:sp>
        <p:nvSpPr>
          <p:cNvPr id="35"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dirty="0"/>
              <a:t>Challenges</a:t>
            </a:r>
          </a:p>
        </p:txBody>
      </p:sp>
    </p:spTree>
    <p:extLst>
      <p:ext uri="{BB962C8B-B14F-4D97-AF65-F5344CB8AC3E}">
        <p14:creationId xmlns:p14="http://schemas.microsoft.com/office/powerpoint/2010/main" val="157741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2"/>
                </a:solidFill>
                <a:latin typeface="+mj-lt"/>
              </a:rPr>
              <a:pPr algn="r">
                <a:lnSpc>
                  <a:spcPct val="90000"/>
                </a:lnSpc>
              </a:pPr>
              <a:t>‹#›</a:t>
            </a:fld>
            <a:endParaRPr lang="en-US" dirty="0">
              <a:solidFill>
                <a:schemeClr val="tx2"/>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A5945F4E-578F-4EE5-B98E-A75643A79F3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pic>
        <p:nvPicPr>
          <p:cNvPr id="25"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1794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Oval 22">
            <a:extLst>
              <a:ext uri="{FF2B5EF4-FFF2-40B4-BE49-F238E27FC236}">
                <a16:creationId xmlns:a16="http://schemas.microsoft.com/office/drawing/2014/main" id="{6FECF9D0-D7A8-43DD-B38D-E1090C0B322F}"/>
              </a:ext>
            </a:extLst>
          </p:cNvPr>
          <p:cNvSpPr/>
          <p:nvPr/>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TextBox 77">
            <a:extLst>
              <a:ext uri="{FF2B5EF4-FFF2-40B4-BE49-F238E27FC236}">
                <a16:creationId xmlns:a16="http://schemas.microsoft.com/office/drawing/2014/main" id="{AD23688F-2550-4740-B5D6-C78F74FDE08D}"/>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54149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a:extLst>
              <a:ext uri="{FF2B5EF4-FFF2-40B4-BE49-F238E27FC236}">
                <a16:creationId xmlns:a16="http://schemas.microsoft.com/office/drawing/2014/main" id="{5670C03F-6336-45E3-A9F4-0CD130D80D1B}"/>
              </a:ext>
            </a:extLst>
          </p:cNvPr>
          <p:cNvSpPr/>
          <p:nvPr/>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7" name="Oval 86">
            <a:extLst>
              <a:ext uri="{FF2B5EF4-FFF2-40B4-BE49-F238E27FC236}">
                <a16:creationId xmlns:a16="http://schemas.microsoft.com/office/drawing/2014/main" id="{45D908EF-1F96-4808-A8DB-F55AB9E8E436}"/>
              </a:ext>
            </a:extLst>
          </p:cNvPr>
          <p:cNvSpPr/>
          <p:nvPr/>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8" name="TextBox 87">
            <a:extLst>
              <a:ext uri="{FF2B5EF4-FFF2-40B4-BE49-F238E27FC236}">
                <a16:creationId xmlns:a16="http://schemas.microsoft.com/office/drawing/2014/main" id="{0AAF357F-A1D5-401D-94D2-9C67E6AEDA09}"/>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5713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Oval 23">
            <a:extLst>
              <a:ext uri="{FF2B5EF4-FFF2-40B4-BE49-F238E27FC236}">
                <a16:creationId xmlns:a16="http://schemas.microsoft.com/office/drawing/2014/main" id="{C551C90A-573F-4E4A-9359-5C7B0F546BF9}"/>
              </a:ext>
            </a:extLst>
          </p:cNvPr>
          <p:cNvSpPr/>
          <p:nvPr/>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3" name="Oval 92">
            <a:extLst>
              <a:ext uri="{FF2B5EF4-FFF2-40B4-BE49-F238E27FC236}">
                <a16:creationId xmlns:a16="http://schemas.microsoft.com/office/drawing/2014/main" id="{026B9B36-08E7-4664-970C-13123F24C793}"/>
              </a:ext>
            </a:extLst>
          </p:cNvPr>
          <p:cNvSpPr/>
          <p:nvPr/>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29601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8046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Box 8">
            <a:extLst>
              <a:ext uri="{FF2B5EF4-FFF2-40B4-BE49-F238E27FC236}">
                <a16:creationId xmlns:a16="http://schemas.microsoft.com/office/drawing/2014/main" id="{427E3E8B-0F66-4996-9785-6E9531D89A5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660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248602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16890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318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36891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420665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dirty="0"/>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21" name="TextBox 20">
            <a:extLst>
              <a:ext uri="{FF2B5EF4-FFF2-40B4-BE49-F238E27FC236}">
                <a16:creationId xmlns:a16="http://schemas.microsoft.com/office/drawing/2014/main" id="{EA6E1A1B-7C56-4DE3-BC90-B387C7F3E67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14886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dirty="0"/>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261736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46806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0D84D398-3251-432F-8986-05570D3BB867}"/>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07096BFD-803A-42D4-BA19-C683E35B0D0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9">
              <a:extLst>
                <a:ext uri="{FF2B5EF4-FFF2-40B4-BE49-F238E27FC236}">
                  <a16:creationId xmlns:a16="http://schemas.microsoft.com/office/drawing/2014/main" id="{089E6840-6882-4279-A152-16C7CCB9BE34}"/>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021DF59C-D6C9-4EC0-90A3-7752F6B7220B}"/>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E4C478B3-2ECE-440E-A04E-B8C84D0416EF}"/>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2190CFD5-6EEA-46D1-AE5E-D69C2E08F3D5}"/>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D479A9FB-8CEE-475F-BF22-3B0B11EB4E81}"/>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13495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464D7FA4-CABA-4E4E-ACCA-68953799CF52}"/>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4EB1261E-CBF9-4479-A018-76C0F24D3B0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8C4A243B-FBF5-4C04-8CD0-8E1C4721D99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F67E765D-8E8B-44F9-BE70-63FC0512FD2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B4614B4-F94A-4053-B179-EC5C3F70A9E7}"/>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E157F005-56AC-4E75-8AA5-582D0D69E23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9473A8DE-DD1F-43EE-8FA2-4C689A038BA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422798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18771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AF202269-FCD9-4D84-82E7-4E6E4F5B7EE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68585838-6A08-43B0-827A-D33942E82F3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AAAE7B3A-0116-4C7F-85A1-4CDFE95B9B5A}"/>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9CA84427-5217-43A1-9C71-25D9E1DFDD85}"/>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A60ADC44-391E-4E50-A7BB-332F2C9E8B4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1DA390D7-F8F5-442A-8A17-9A9EB73BF940}"/>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C31C01D4-7C61-4B0F-8304-87A15AD0126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6" name="Freeform: Shape 25">
            <a:extLst>
              <a:ext uri="{FF2B5EF4-FFF2-40B4-BE49-F238E27FC236}">
                <a16:creationId xmlns:a16="http://schemas.microsoft.com/office/drawing/2014/main" id="{811A168A-1363-4430-87C6-83E5143B39F6}"/>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9149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549AC7DF-BFC1-4044-BB52-C9946AD8A327}"/>
              </a:ext>
            </a:extLst>
          </p:cNvPr>
          <p:cNvSpPr txBox="1">
            <a:spLocks/>
          </p:cNvSpPr>
          <p:nvPr/>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dirty="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dirty="0">
                <a:solidFill>
                  <a:schemeClr val="tx2"/>
                </a:solidFill>
              </a:rPr>
              <a:t>If yes, you are good to go!</a:t>
            </a:r>
          </a:p>
          <a:p>
            <a:pPr>
              <a:lnSpc>
                <a:spcPct val="130000"/>
              </a:lnSpc>
            </a:pPr>
            <a:r>
              <a:rPr lang="en-US" sz="1800" dirty="0">
                <a:solidFill>
                  <a:schemeClr val="tx2"/>
                </a:solidFill>
              </a:rPr>
              <a:t>If the answer is no, you do not have the Metropolis font installed.</a:t>
            </a:r>
          </a:p>
          <a:p>
            <a:pPr>
              <a:lnSpc>
                <a:spcPct val="130000"/>
              </a:lnSpc>
            </a:pPr>
            <a:endParaRPr lang="en-US" sz="1800" dirty="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dirty="0">
                <a:solidFill>
                  <a:schemeClr val="tx2"/>
                </a:solidFill>
                <a:hlinkClick r:id="rId2">
                  <a:extLst>
                    <a:ext uri="{A12FA001-AC4F-418D-AE19-62706E023703}">
                      <ahyp:hlinkClr xmlns:ahyp="http://schemas.microsoft.com/office/drawing/2018/hyperlinkcolor" val="tx"/>
                    </a:ext>
                  </a:extLst>
                </a:hlinkClick>
              </a:rPr>
              <a:t>Click here</a:t>
            </a:r>
            <a:r>
              <a:rPr lang="en-US" sz="1800" dirty="0">
                <a:solidFill>
                  <a:schemeClr val="tx2"/>
                </a:solidFill>
              </a:rPr>
              <a:t> to download the font</a:t>
            </a:r>
            <a:r>
              <a:rPr lang="en-US" sz="1800" baseline="0" dirty="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dirty="0">
                <a:solidFill>
                  <a:schemeClr val="tx2"/>
                </a:solidFill>
              </a:rPr>
              <a:t>Log in with SSO and select the Brand Assets tab in Brand Central</a:t>
            </a:r>
          </a:p>
          <a:p>
            <a:pPr>
              <a:lnSpc>
                <a:spcPct val="130000"/>
              </a:lnSpc>
            </a:pPr>
            <a:r>
              <a:rPr lang="en-US" sz="1800" dirty="0">
                <a:solidFill>
                  <a:schemeClr val="tx2"/>
                </a:solidFill>
              </a:rPr>
              <a:t>Need more information on how to install fonts? </a:t>
            </a:r>
            <a:br>
              <a:rPr lang="en-US" sz="1800" dirty="0">
                <a:solidFill>
                  <a:schemeClr val="tx2"/>
                </a:solidFill>
              </a:rPr>
            </a:br>
            <a:r>
              <a:rPr lang="en-US" sz="1800" dirty="0">
                <a:solidFill>
                  <a:schemeClr val="tx2"/>
                </a:solidFill>
              </a:rPr>
              <a:t>Refer to the quick-start section in the template guidelines or contact Oasis.</a:t>
            </a:r>
          </a:p>
          <a:p>
            <a:pPr>
              <a:lnSpc>
                <a:spcPct val="130000"/>
              </a:lnSpc>
            </a:pPr>
            <a:r>
              <a:rPr lang="en-US" sz="1800" dirty="0">
                <a:solidFill>
                  <a:schemeClr val="tx2"/>
                </a:solidFill>
              </a:rPr>
              <a:t> </a:t>
            </a:r>
            <a:endParaRPr lang="en-US" sz="3200" dirty="0">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grpSp>
        <p:nvGrpSpPr>
          <p:cNvPr id="72" name="Group 71">
            <a:extLst>
              <a:ext uri="{FF2B5EF4-FFF2-40B4-BE49-F238E27FC236}">
                <a16:creationId xmlns:a16="http://schemas.microsoft.com/office/drawing/2014/main" id="{365F6992-4889-4035-986F-E69979C7B028}"/>
              </a:ext>
            </a:extLst>
          </p:cNvPr>
          <p:cNvGrpSpPr/>
          <p:nvPr/>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dirty="0"/>
              <a:t>Metropolis Font Check</a:t>
            </a:r>
          </a:p>
        </p:txBody>
      </p:sp>
      <p:sp>
        <p:nvSpPr>
          <p:cNvPr id="41" name="Rectangle 40">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dirty="0">
              <a:solidFill>
                <a:schemeClr val="bg1"/>
              </a:solidFill>
            </a:endParaRPr>
          </a:p>
        </p:txBody>
      </p:sp>
      <p:sp>
        <p:nvSpPr>
          <p:cNvPr id="46" name="TextBox 45">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dirty="0">
                <a:solidFill>
                  <a:schemeClr val="tx2"/>
                </a:solidFill>
              </a:rPr>
              <a:t>If yes, you are good to go!</a:t>
            </a:r>
          </a:p>
          <a:p>
            <a:pPr>
              <a:lnSpc>
                <a:spcPct val="130000"/>
              </a:lnSpc>
            </a:pPr>
            <a:r>
              <a:rPr lang="en-US" sz="1800" dirty="0">
                <a:solidFill>
                  <a:schemeClr val="tx2"/>
                </a:solidFill>
              </a:rPr>
              <a:t>If the answer is no, you do not have the Metropolis font installed.</a:t>
            </a:r>
          </a:p>
          <a:p>
            <a:pPr>
              <a:lnSpc>
                <a:spcPct val="130000"/>
              </a:lnSpc>
            </a:pPr>
            <a:endParaRPr lang="en-US" sz="1800" dirty="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dirty="0">
                <a:solidFill>
                  <a:schemeClr val="tx2"/>
                </a:solidFill>
                <a:hlinkClick r:id="rId2">
                  <a:extLst>
                    <a:ext uri="{A12FA001-AC4F-418D-AE19-62706E023703}">
                      <ahyp:hlinkClr xmlns:ahyp="http://schemas.microsoft.com/office/drawing/2018/hyperlinkcolor" val="tx"/>
                    </a:ext>
                  </a:extLst>
                </a:hlinkClick>
              </a:rPr>
              <a:t>Click here</a:t>
            </a:r>
            <a:r>
              <a:rPr lang="en-US" sz="1800" dirty="0">
                <a:solidFill>
                  <a:schemeClr val="tx2"/>
                </a:solidFill>
              </a:rPr>
              <a:t> to download the font</a:t>
            </a:r>
            <a:r>
              <a:rPr lang="en-US" sz="1800" baseline="0" dirty="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dirty="0">
                <a:solidFill>
                  <a:schemeClr val="tx2"/>
                </a:solidFill>
              </a:rPr>
              <a:t>Log in with SSO and select the Brand Assets tab in Brand Central</a:t>
            </a:r>
          </a:p>
          <a:p>
            <a:pPr>
              <a:lnSpc>
                <a:spcPct val="130000"/>
              </a:lnSpc>
            </a:pPr>
            <a:r>
              <a:rPr lang="en-US" sz="1800" dirty="0">
                <a:solidFill>
                  <a:schemeClr val="tx2"/>
                </a:solidFill>
              </a:rPr>
              <a:t>Need more information on how to install fonts? </a:t>
            </a:r>
            <a:br>
              <a:rPr lang="en-US" sz="1800" dirty="0">
                <a:solidFill>
                  <a:schemeClr val="tx2"/>
                </a:solidFill>
              </a:rPr>
            </a:br>
            <a:r>
              <a:rPr lang="en-US" sz="1800" dirty="0">
                <a:solidFill>
                  <a:schemeClr val="tx2"/>
                </a:solidFill>
              </a:rPr>
              <a:t>Refer to the quick-start section in the template guidelines or contact Oasis.</a:t>
            </a:r>
          </a:p>
          <a:p>
            <a:pPr>
              <a:lnSpc>
                <a:spcPct val="130000"/>
              </a:lnSpc>
            </a:pPr>
            <a:r>
              <a:rPr lang="en-US" sz="1800" dirty="0">
                <a:solidFill>
                  <a:schemeClr val="tx2"/>
                </a:solidFill>
              </a:rPr>
              <a:t> </a:t>
            </a:r>
            <a:endParaRPr lang="en-US" sz="3200" dirty="0">
              <a:solidFill>
                <a:schemeClr val="tx2"/>
              </a:solidFill>
            </a:endParaRPr>
          </a:p>
        </p:txBody>
      </p:sp>
      <p:sp>
        <p:nvSpPr>
          <p:cNvPr id="47" name="Rectangle 46">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tx2"/>
                </a:solidFill>
              </a:rPr>
              <a:t>Do the fonts in the words below match on your screen?</a:t>
            </a:r>
          </a:p>
        </p:txBody>
      </p:sp>
      <p:cxnSp>
        <p:nvCxnSpPr>
          <p:cNvPr id="48" name="Straight Connector 47">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tx2"/>
          </a:solidFill>
        </p:grpSpPr>
        <p:sp>
          <p:nvSpPr>
            <p:cNvPr id="50"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2"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3"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4"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5"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6"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7"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8"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9"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0"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1"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2"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4"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5"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6"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7"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8"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69" name="Group 68">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a:solidFill>
            <a:schemeClr val="tx2"/>
          </a:solidFill>
        </p:grpSpPr>
        <p:sp>
          <p:nvSpPr>
            <p:cNvPr id="70" name="TextBox 69">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71" name="TextBox 70">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2" name="TextBox 101">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3" name="TextBox 102">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4" name="TextBox 103">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5" name="TextBox 104">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6" name="TextBox 105">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7" name="TextBox 106">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8" name="TextBox 107">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9" name="TextBox 108">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10" name="TextBox 109">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grpSp>
    </p:spTree>
    <p:extLst>
      <p:ext uri="{BB962C8B-B14F-4D97-AF65-F5344CB8AC3E}">
        <p14:creationId xmlns:p14="http://schemas.microsoft.com/office/powerpoint/2010/main" val="22783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16" name="Group 115">
              <a:extLst>
                <a:ext uri="{FF2B5EF4-FFF2-40B4-BE49-F238E27FC236}">
                  <a16:creationId xmlns:a16="http://schemas.microsoft.com/office/drawing/2014/main" id="{BE6A2DD9-2B57-4A6D-BD56-5FD8E2227E9C}"/>
                </a:ext>
              </a:extLst>
            </p:cNvPr>
            <p:cNvGrpSpPr/>
            <p:nvPr/>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2"/>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dirty="0"/>
                  <a:t>Footnote: Lorem ipsum dolor sit amet, consectetur adipiscing elit. Maecenas dui magna, sagittis at feugiat eget, viverra eu libero. Vestibulum a justo mi. Etiam blandit tempus odio. Fusce orci lectus, tincidunt eget hendrerit quis, blandit non</a:t>
                </a:r>
              </a:p>
            </p:txBody>
          </p:sp>
        </p:grpSp>
      </p:grpSp>
      <p:grpSp>
        <p:nvGrpSpPr>
          <p:cNvPr id="60" name="Group 59">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61" name="Group 60">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Rectangle 110">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Rectangle 111">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Rectangle 112">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Rectangle 113">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Rectangle 114">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62" name="Group 61">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dirty="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1979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bg1"/>
                </a:solidFill>
              </a:rPr>
              <a:t>DO NOT USE </a:t>
            </a:r>
          </a:p>
          <a:p>
            <a:pPr algn="ctr">
              <a:lnSpc>
                <a:spcPct val="90000"/>
              </a:lnSpc>
            </a:pPr>
            <a:endParaRPr lang="en-US" sz="5400" spc="300" dirty="0">
              <a:solidFill>
                <a:schemeClr val="bg1"/>
              </a:solidFill>
            </a:endParaRPr>
          </a:p>
          <a:p>
            <a:pPr algn="ctr">
              <a:lnSpc>
                <a:spcPct val="90000"/>
              </a:lnSpc>
            </a:pPr>
            <a:r>
              <a:rPr lang="en-US" sz="5400" spc="300" dirty="0">
                <a:solidFill>
                  <a:schemeClr val="bg1"/>
                </a:solidFill>
              </a:rPr>
              <a:t>ALL LAYOUTS PAST THIS ARE NOT PART OF THIS TEMPLATE</a:t>
            </a:r>
          </a:p>
        </p:txBody>
      </p:sp>
      <p:sp>
        <p:nvSpPr>
          <p:cNvPr id="4" name="Rectangle 3">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sp>
        <p:nvSpPr>
          <p:cNvPr id="7" name="TextBox 6">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bg1"/>
                </a:solidFill>
              </a:rPr>
              <a:t>DO NOT USE </a:t>
            </a:r>
          </a:p>
          <a:p>
            <a:pPr algn="ctr">
              <a:lnSpc>
                <a:spcPct val="90000"/>
              </a:lnSpc>
            </a:pPr>
            <a:endParaRPr lang="en-US" sz="5400" spc="300" dirty="0">
              <a:solidFill>
                <a:schemeClr val="bg1"/>
              </a:solidFill>
            </a:endParaRPr>
          </a:p>
          <a:p>
            <a:pPr algn="ctr">
              <a:lnSpc>
                <a:spcPct val="90000"/>
              </a:lnSpc>
            </a:pPr>
            <a:r>
              <a:rPr lang="en-US" sz="5400" spc="300" dirty="0">
                <a:solidFill>
                  <a:schemeClr val="bg1"/>
                </a:solidFill>
              </a:rPr>
              <a:t>ALL LAYOUTS PAST THIS ARE NOT PART OF THIS TEMPLATE</a:t>
            </a:r>
          </a:p>
        </p:txBody>
      </p:sp>
    </p:spTree>
    <p:extLst>
      <p:ext uri="{BB962C8B-B14F-4D97-AF65-F5344CB8AC3E}">
        <p14:creationId xmlns:p14="http://schemas.microsoft.com/office/powerpoint/2010/main" val="234028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solidFill>
                  <a:schemeClr val="tx2"/>
                </a:solidFill>
              </a:defRPr>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8"/>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34932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8"/>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1900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8"/>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96472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6"/>
            <a:ext cx="1933864" cy="534891"/>
          </a:xfrm>
          <a:prstGeom prst="rect">
            <a:avLst/>
          </a:prstGeom>
          <a:noFill/>
        </p:spPr>
        <p:txBody>
          <a:bodyPr wrap="square" lIns="0" tIns="0" rIns="0" bIns="0" rtlCol="0">
            <a:noAutofit/>
          </a:bodyPr>
          <a:lstStyle/>
          <a:p>
            <a:pPr>
              <a:lnSpc>
                <a:spcPct val="90000"/>
              </a:lnSpc>
            </a:pPr>
            <a:r>
              <a:rPr lang="en-US" sz="3199">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9"/>
            <a:ext cx="7315200" cy="4322783"/>
          </a:xfrm>
        </p:spPr>
        <p:txBody>
          <a:bodyPr anchor="t"/>
          <a:lstStyle>
            <a:lvl1pPr marL="0" indent="0">
              <a:spcBef>
                <a:spcPts val="1799"/>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797" indent="0">
              <a:buFont typeface="Open Sans" panose="020B0606030504020204" pitchFamily="34" charset="0"/>
              <a:buNone/>
              <a:defRPr sz="1799"/>
            </a:lvl3pPr>
            <a:lvl4pPr marL="342797" indent="0">
              <a:buFont typeface="Open Sans" panose="020B0606030504020204" pitchFamily="34" charset="0"/>
              <a:buChar char="​"/>
              <a:tabLst/>
              <a:defRPr sz="1799">
                <a:solidFill>
                  <a:schemeClr val="tx2"/>
                </a:solidFill>
              </a:defRPr>
            </a:lvl4pPr>
            <a:lvl5pPr marL="342797" indent="0">
              <a:buFont typeface="Open Sans" panose="020B0606030504020204" pitchFamily="34" charset="0"/>
              <a:buChar char="​"/>
              <a:tabLst/>
              <a:defRPr sz="1799">
                <a:solidFill>
                  <a:schemeClr val="tx2"/>
                </a:solidFill>
              </a:defRPr>
            </a:lvl5pPr>
            <a:lvl6pPr marL="342797" indent="0">
              <a:buFont typeface="Open Sans" panose="020B0606030504020204" pitchFamily="34" charset="0"/>
              <a:buChar char="​"/>
              <a:defRPr sz="1799">
                <a:solidFill>
                  <a:schemeClr val="tx2"/>
                </a:solidFill>
              </a:defRPr>
            </a:lvl6pPr>
            <a:lvl7pPr marL="342797" indent="0">
              <a:buFont typeface="Open Sans" panose="020B0606030504020204" pitchFamily="34" charset="0"/>
              <a:buChar char="​"/>
              <a:defRPr sz="1799">
                <a:solidFill>
                  <a:schemeClr val="tx2"/>
                </a:solidFill>
              </a:defRPr>
            </a:lvl7pPr>
            <a:lvl8pPr marL="342797" indent="0">
              <a:buFont typeface="Open Sans" panose="020B0606030504020204" pitchFamily="34" charset="0"/>
              <a:buChar char="​"/>
              <a:defRPr sz="1799">
                <a:solidFill>
                  <a:schemeClr val="tx2"/>
                </a:solidFill>
              </a:defRPr>
            </a:lvl8pPr>
            <a:lvl9pPr marL="342797" indent="0">
              <a:buFont typeface="Open Sans" panose="020B0606030504020204" pitchFamily="34" charset="0"/>
              <a:buChar char="​"/>
              <a:defRPr sz="1799">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97749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1018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2085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US" dirty="0"/>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p:txBody>
      </p:sp>
    </p:spTree>
    <p:extLst>
      <p:ext uri="{BB962C8B-B14F-4D97-AF65-F5344CB8AC3E}">
        <p14:creationId xmlns:p14="http://schemas.microsoft.com/office/powerpoint/2010/main" val="36399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19657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7557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C07CCB-5B7E-4580-A30B-270D2C88A6AE}"/>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spTree>
    <p:extLst>
      <p:ext uri="{BB962C8B-B14F-4D97-AF65-F5344CB8AC3E}">
        <p14:creationId xmlns:p14="http://schemas.microsoft.com/office/powerpoint/2010/main" val="39704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2" name="Group 1">
            <a:extLst>
              <a:ext uri="{FF2B5EF4-FFF2-40B4-BE49-F238E27FC236}">
                <a16:creationId xmlns:a16="http://schemas.microsoft.com/office/drawing/2014/main" id="{75E8C4EF-7304-4CE2-80BD-6C5DF21F66CF}"/>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784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33853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257989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9702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161638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385850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4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275811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Eighth level</a:t>
            </a:r>
          </a:p>
          <a:p>
            <a:pPr lvl="8"/>
            <a:r>
              <a:rPr lang="en-US" dirty="0"/>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Box 9">
            <a:extLst>
              <a:ext uri="{FF2B5EF4-FFF2-40B4-BE49-F238E27FC236}">
                <a16:creationId xmlns:a16="http://schemas.microsoft.com/office/drawing/2014/main" id="{B6A9629E-98B5-43F5-8323-C894B734208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3335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7" y="811831"/>
            <a:ext cx="1098794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157572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5257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0" y="1600200"/>
            <a:ext cx="5893593" cy="4572000"/>
          </a:xfrm>
        </p:spPr>
        <p:txBody>
          <a:bodyPr lIns="59436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207434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1"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799"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799">
                <a:solidFill>
                  <a:schemeClr val="tx2"/>
                </a:solidFill>
              </a:defRPr>
            </a:lvl6pPr>
            <a:lvl7pPr>
              <a:buClrTx/>
              <a:defRPr sz="1400">
                <a:solidFill>
                  <a:schemeClr val="tx2"/>
                </a:solidFill>
              </a:defRPr>
            </a:lvl7pPr>
            <a:lvl8pPr>
              <a:buClrTx/>
              <a:defRPr sz="1200">
                <a:solidFill>
                  <a:schemeClr val="tx2"/>
                </a:solidFill>
              </a:defRPr>
            </a:lvl8pPr>
            <a:lvl9pPr>
              <a:buClrTx/>
              <a:defRPr sz="1799">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2" y="1600201"/>
            <a:ext cx="5865445" cy="4572000"/>
          </a:xfrm>
          <a:solidFill>
            <a:srgbClr val="000000">
              <a:alpha val="34902"/>
            </a:srgbClr>
          </a:solidFill>
        </p:spPr>
        <p:txBody>
          <a:bodyPr lIns="457200" tIns="457200" rIns="594360"/>
          <a:lstStyle>
            <a:lvl1pPr>
              <a:spcBef>
                <a:spcPts val="1200"/>
              </a:spcBef>
              <a:defRPr sz="1799">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257438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399"/>
              </a:spcBef>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2" y="1600201"/>
            <a:ext cx="5865445" cy="4572000"/>
          </a:xfrm>
          <a:solidFill>
            <a:srgbClr val="000000">
              <a:alpha val="35000"/>
            </a:srgbClr>
          </a:solidFill>
        </p:spPr>
        <p:txBody>
          <a:bodyPr lIns="548640" tIns="1371600" rIns="548640"/>
          <a:lstStyle>
            <a:lvl1pPr>
              <a:spcBef>
                <a:spcPts val="2399"/>
              </a:spcBef>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1" y="1806124"/>
            <a:ext cx="5637213" cy="911225"/>
          </a:xfrm>
          <a:solidFill>
            <a:schemeClr val="accent4"/>
          </a:solidFill>
        </p:spPr>
        <p:txBody>
          <a:bodyPr vert="horz" lIns="594360" tIns="91440" rIns="457200" bIns="91440" rtlCol="0" anchor="ctr">
            <a:noAutofit/>
          </a:bodyPr>
          <a:lstStyle>
            <a:lvl1pPr>
              <a:defRPr lang="en-US" sz="1999">
                <a:solidFill>
                  <a:schemeClr val="tx2"/>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4"/>
            <a:ext cx="5637212" cy="911225"/>
          </a:xfrm>
          <a:solidFill>
            <a:schemeClr val="accent1"/>
          </a:solidFill>
        </p:spPr>
        <p:txBody>
          <a:bodyPr vert="horz" lIns="338328" tIns="91440" rIns="612648" bIns="91440" rtlCol="0" anchor="ctr">
            <a:noAutofit/>
          </a:bodyPr>
          <a:lstStyle>
            <a:lvl1pPr>
              <a:defRPr lang="en-US" sz="1999">
                <a:solidFill>
                  <a:schemeClr val="tx2"/>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409416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1"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399" indent="-171399">
              <a:buClrTx/>
              <a:defRPr sz="1400">
                <a:solidFill>
                  <a:schemeClr val="tx2"/>
                </a:solidFill>
              </a:defRPr>
            </a:lvl2pPr>
            <a:lvl3pPr marL="342797" indent="-171399">
              <a:buClr>
                <a:schemeClr val="tx2"/>
              </a:buClr>
              <a:defRPr sz="1200">
                <a:solidFill>
                  <a:schemeClr val="tx2"/>
                </a:solidFill>
              </a:defRPr>
            </a:lvl3pPr>
            <a:lvl4pPr marL="514196" indent="-171399">
              <a:buClr>
                <a:schemeClr val="tx2"/>
              </a:buClr>
              <a:defRPr sz="1100">
                <a:solidFill>
                  <a:schemeClr val="tx2"/>
                </a:solidFill>
              </a:defRPr>
            </a:lvl4pPr>
            <a:lvl5pPr marL="742727" indent="-171399">
              <a:buClr>
                <a:schemeClr val="tx2"/>
              </a:buClr>
              <a:defRPr sz="1100">
                <a:solidFill>
                  <a:schemeClr val="tx2"/>
                </a:solidFill>
              </a:defRPr>
            </a:lvl5pPr>
            <a:lvl6pPr>
              <a:buClrTx/>
              <a:defRPr sz="1799">
                <a:solidFill>
                  <a:schemeClr val="tx2"/>
                </a:solidFill>
              </a:defRPr>
            </a:lvl6pPr>
            <a:lvl7pPr>
              <a:buClrTx/>
              <a:defRPr sz="1400">
                <a:solidFill>
                  <a:schemeClr val="tx2"/>
                </a:solidFill>
              </a:defRPr>
            </a:lvl7pPr>
            <a:lvl8pPr>
              <a:buClrTx/>
              <a:defRPr sz="1200">
                <a:solidFill>
                  <a:schemeClr val="tx2"/>
                </a:solidFill>
              </a:defRPr>
            </a:lvl8pPr>
            <a:lvl9pPr>
              <a:buClrTx/>
              <a:defRPr sz="1799">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94846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399" indent="-171399">
              <a:buClrTx/>
              <a:defRPr sz="1400">
                <a:solidFill>
                  <a:schemeClr val="tx2"/>
                </a:solidFill>
              </a:defRPr>
            </a:lvl2pPr>
            <a:lvl3pPr marL="342797" indent="-171399">
              <a:buClrTx/>
              <a:defRPr sz="1200">
                <a:solidFill>
                  <a:schemeClr val="tx2"/>
                </a:solidFill>
              </a:defRPr>
            </a:lvl3pPr>
            <a:lvl4pPr marL="514196" indent="-171399">
              <a:buClrTx/>
              <a:defRPr sz="1100">
                <a:solidFill>
                  <a:schemeClr val="tx2"/>
                </a:solidFill>
              </a:defRPr>
            </a:lvl4pPr>
            <a:lvl5pPr marL="685594" indent="-171399">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340894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505"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19677"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326459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2799">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319112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4"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4"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3"/>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2799">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187320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dirty="0"/>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dirty="0"/>
              <a:t>Click to add header</a:t>
            </a:r>
          </a:p>
        </p:txBody>
      </p:sp>
      <p:sp>
        <p:nvSpPr>
          <p:cNvPr id="12" name="TextBox 11">
            <a:extLst>
              <a:ext uri="{FF2B5EF4-FFF2-40B4-BE49-F238E27FC236}">
                <a16:creationId xmlns:a16="http://schemas.microsoft.com/office/drawing/2014/main" id="{192176E5-FE3D-4EA5-BF24-8ABF8BFBF668}"/>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62463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3"/>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2799">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4"/>
            <a:ext cx="3201848" cy="934931"/>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4"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1022153"/>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1"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1"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4"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sz="140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4"/>
            <a:ext cx="3201848" cy="934931"/>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1022152"/>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1"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1"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2"/>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6"/>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1"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10009" y="5133132"/>
            <a:ext cx="3204753" cy="879645"/>
          </a:xfrm>
          <a:prstGeom prst="rect">
            <a:avLst/>
          </a:prstGeom>
          <a:gradFill>
            <a:gsLst>
              <a:gs pos="0">
                <a:schemeClr val="accent4"/>
              </a:gs>
              <a:gs pos="98000">
                <a:schemeClr val="accent4"/>
              </a:gs>
            </a:gsLst>
            <a:lin ang="5400000" scaled="1"/>
          </a:gradFill>
        </p:spPr>
        <p:txBody>
          <a:bodyPr vert="horz" lIns="594205" tIns="457081" rIns="457081" bIns="457081"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400">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73549" y="5133936"/>
            <a:ext cx="3203893" cy="878840"/>
          </a:xfrm>
          <a:prstGeom prst="rect">
            <a:avLst/>
          </a:prstGeom>
          <a:solidFill>
            <a:schemeClr val="accent1"/>
          </a:solidFill>
        </p:spPr>
        <p:txBody>
          <a:bodyPr vert="horz" lIns="457081" tIns="457081" rIns="594205"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400">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a:xfrm>
            <a:off x="579810" y="412751"/>
            <a:ext cx="9907374" cy="356338"/>
          </a:xfrm>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1"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4363" y="5112583"/>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80344" y="5133936"/>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Strategic Priorities</a:t>
            </a:r>
          </a:p>
        </p:txBody>
      </p:sp>
    </p:spTree>
    <p:extLst>
      <p:ext uri="{BB962C8B-B14F-4D97-AF65-F5344CB8AC3E}">
        <p14:creationId xmlns:p14="http://schemas.microsoft.com/office/powerpoint/2010/main" val="378051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2"/>
                </a:solidFill>
                <a:latin typeface="+mj-lt"/>
              </a:rPr>
              <a:pPr algn="r">
                <a:lnSpc>
                  <a:spcPct val="90000"/>
                </a:lnSpc>
              </a:pPr>
              <a:t>‹#›</a:t>
            </a:fld>
            <a:endParaRPr lang="en-US" sz="1400">
              <a:solidFill>
                <a:schemeClr val="tx2"/>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2"/>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Tree>
    <p:extLst>
      <p:ext uri="{BB962C8B-B14F-4D97-AF65-F5344CB8AC3E}">
        <p14:creationId xmlns:p14="http://schemas.microsoft.com/office/powerpoint/2010/main" val="13837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8" y="2055431"/>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2" y="2055431"/>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5" y="2055431"/>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6"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4"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77284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50" y="2060874"/>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3" y="2060874"/>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1" y="2060874"/>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400"/>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3" y="2060874"/>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400"/>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601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1" y="2064665"/>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4" y="2064665"/>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1" y="2064665"/>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400">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3" y="2064665"/>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400"/>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2" y="2064665"/>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sz="1400">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70606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91441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9436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358254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6"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18681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6"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3322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2041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6"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416751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9"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Tree>
    <p:extLst>
      <p:ext uri="{BB962C8B-B14F-4D97-AF65-F5344CB8AC3E}">
        <p14:creationId xmlns:p14="http://schemas.microsoft.com/office/powerpoint/2010/main" val="179530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1"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1" y="2514601"/>
            <a:ext cx="5027613" cy="1371601"/>
          </a:xfrm>
        </p:spPr>
        <p:txBody>
          <a:bodyPr anchor="ctr"/>
          <a:lstStyle>
            <a:lvl1pPr>
              <a:spcBef>
                <a:spcPts val="0"/>
              </a:spcBef>
              <a:defRPr sz="3599">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3"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1"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7"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10"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9"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Tree>
    <p:extLst>
      <p:ext uri="{BB962C8B-B14F-4D97-AF65-F5344CB8AC3E}">
        <p14:creationId xmlns:p14="http://schemas.microsoft.com/office/powerpoint/2010/main" val="212983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400">
              <a:latin typeface="+mj-lt"/>
            </a:endParaRPr>
          </a:p>
        </p:txBody>
      </p:sp>
    </p:spTree>
    <p:extLst>
      <p:ext uri="{BB962C8B-B14F-4D97-AF65-F5344CB8AC3E}">
        <p14:creationId xmlns:p14="http://schemas.microsoft.com/office/powerpoint/2010/main" val="231210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3"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1163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3060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52022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1"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4999">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6" y="3906062"/>
            <a:ext cx="10962687" cy="2380795"/>
          </a:xfrm>
          <a:prstGeom prst="rect">
            <a:avLst/>
          </a:prstGeom>
          <a:noFill/>
        </p:spPr>
        <p:txBody>
          <a:bodyPr wrap="square" lIns="0" tIns="0" rIns="0" bIns="0" rtlCol="0">
            <a:noAutofit/>
          </a:bodyPr>
          <a:lstStyle/>
          <a:p>
            <a:pPr>
              <a:lnSpc>
                <a:spcPct val="130000"/>
              </a:lnSpc>
            </a:pPr>
            <a:r>
              <a:rPr lang="en-US" sz="1799">
                <a:solidFill>
                  <a:schemeClr val="tx2"/>
                </a:solidFill>
              </a:rPr>
              <a:t>If yes, you are good to go!</a:t>
            </a:r>
          </a:p>
          <a:p>
            <a:pPr>
              <a:lnSpc>
                <a:spcPct val="130000"/>
              </a:lnSpc>
            </a:pPr>
            <a:r>
              <a:rPr lang="en-US" sz="1799">
                <a:solidFill>
                  <a:schemeClr val="tx2"/>
                </a:solidFill>
              </a:rPr>
              <a:t>If the answer is no, you do not have the Metropolis font installed.</a:t>
            </a:r>
          </a:p>
          <a:p>
            <a:pPr>
              <a:lnSpc>
                <a:spcPct val="130000"/>
              </a:lnSpc>
            </a:pPr>
            <a:endParaRPr lang="en-US" sz="1799">
              <a:solidFill>
                <a:schemeClr val="tx2"/>
              </a:solidFill>
            </a:endParaRPr>
          </a:p>
          <a:p>
            <a:pPr marL="0" marR="0" lvl="0" indent="0" algn="l" defTabSz="914126" rtl="0" eaLnBrk="1" fontAlgn="auto" latinLnBrk="0" hangingPunct="1">
              <a:lnSpc>
                <a:spcPct val="130000"/>
              </a:lnSpc>
              <a:spcBef>
                <a:spcPts val="0"/>
              </a:spcBef>
              <a:spcAft>
                <a:spcPts val="0"/>
              </a:spcAft>
              <a:buClrTx/>
              <a:buSzTx/>
              <a:buFontTx/>
              <a:buNone/>
              <a:tabLst/>
              <a:defRPr/>
            </a:pPr>
            <a:r>
              <a:rPr lang="en-US" sz="1799">
                <a:solidFill>
                  <a:schemeClr val="tx2"/>
                </a:solidFill>
                <a:hlinkClick r:id="rId2">
                  <a:extLst>
                    <a:ext uri="{A12FA001-AC4F-418D-AE19-62706E023703}">
                      <ahyp:hlinkClr xmlns:ahyp="http://schemas.microsoft.com/office/drawing/2018/hyperlinkcolor" val="tx"/>
                    </a:ext>
                  </a:extLst>
                </a:hlinkClick>
              </a:rPr>
              <a:t>Click here</a:t>
            </a:r>
            <a:r>
              <a:rPr lang="en-US" sz="1799">
                <a:solidFill>
                  <a:schemeClr val="tx2"/>
                </a:solidFill>
              </a:rPr>
              <a:t> to download the font</a:t>
            </a:r>
            <a:r>
              <a:rPr lang="en-US" sz="1799" baseline="0">
                <a:solidFill>
                  <a:schemeClr val="tx2"/>
                </a:solidFill>
              </a:rPr>
              <a:t>.</a:t>
            </a:r>
          </a:p>
          <a:p>
            <a:pPr marL="399930" marR="0" lvl="0" indent="-226945" algn="l" defTabSz="914126" rtl="0" eaLnBrk="1" fontAlgn="auto" latinLnBrk="0" hangingPunct="1">
              <a:lnSpc>
                <a:spcPct val="130000"/>
              </a:lnSpc>
              <a:spcBef>
                <a:spcPts val="0"/>
              </a:spcBef>
              <a:spcAft>
                <a:spcPts val="0"/>
              </a:spcAft>
              <a:buClrTx/>
              <a:buSzTx/>
              <a:buFont typeface="Arial" charset="0"/>
              <a:buChar char="•"/>
              <a:tabLst/>
              <a:defRPr/>
            </a:pPr>
            <a:r>
              <a:rPr lang="en-US" sz="1400" strike="noStrike" baseline="0">
                <a:solidFill>
                  <a:schemeClr val="tx2"/>
                </a:solidFill>
              </a:rPr>
              <a:t>Log in with SSO and select the Brand Assets tab in Brand Central</a:t>
            </a:r>
          </a:p>
          <a:p>
            <a:pPr>
              <a:lnSpc>
                <a:spcPct val="130000"/>
              </a:lnSpc>
            </a:pPr>
            <a:r>
              <a:rPr lang="en-US" sz="1799">
                <a:solidFill>
                  <a:schemeClr val="tx2"/>
                </a:solidFill>
              </a:rPr>
              <a:t>Need more information on how to install fonts? </a:t>
            </a:r>
            <a:br>
              <a:rPr lang="en-US" sz="1799">
                <a:solidFill>
                  <a:schemeClr val="tx2"/>
                </a:solidFill>
              </a:rPr>
            </a:br>
            <a:r>
              <a:rPr lang="en-US" sz="1799">
                <a:solidFill>
                  <a:schemeClr val="tx2"/>
                </a:solidFill>
              </a:rPr>
              <a:t>Refer to the quick-start section in the template guidelines or contact Oasis.</a:t>
            </a:r>
          </a:p>
          <a:p>
            <a:pPr>
              <a:lnSpc>
                <a:spcPct val="130000"/>
              </a:lnSpc>
            </a:pPr>
            <a:r>
              <a:rPr lang="en-US" sz="1799">
                <a:solidFill>
                  <a:schemeClr val="tx2"/>
                </a:solidFill>
              </a:rPr>
              <a:t> </a:t>
            </a:r>
            <a:endParaRPr lang="en-US" sz="3199">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899">
                <a:solidFill>
                  <a:schemeClr val="tx2"/>
                </a:solidFill>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7" y="838105"/>
            <a:ext cx="10962687" cy="247743"/>
          </a:xfrm>
        </p:spPr>
        <p:txBody>
          <a:bodyPr/>
          <a:lstStyle>
            <a:lvl1pPr marL="0" indent="0" algn="l">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4"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10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899">
                <a:solidFill>
                  <a:schemeClr val="tx2"/>
                </a:solidFill>
                <a:latin typeface="+mj-lt"/>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3"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9"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a:t>Metropolis Font Check</a:t>
            </a:r>
          </a:p>
        </p:txBody>
      </p:sp>
    </p:spTree>
    <p:extLst>
      <p:ext uri="{BB962C8B-B14F-4D97-AF65-F5344CB8AC3E}">
        <p14:creationId xmlns:p14="http://schemas.microsoft.com/office/powerpoint/2010/main" val="210010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9339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1"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2799">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3" y="721895"/>
            <a:ext cx="10876547" cy="4880008"/>
          </a:xfrm>
          <a:prstGeom prst="rect">
            <a:avLst/>
          </a:prstGeom>
          <a:noFill/>
        </p:spPr>
        <p:txBody>
          <a:bodyPr wrap="square" lIns="0" tIns="0" rIns="0" bIns="0" rtlCol="0" anchor="ctr">
            <a:noAutofit/>
          </a:bodyPr>
          <a:lstStyle/>
          <a:p>
            <a:pPr algn="ctr">
              <a:lnSpc>
                <a:spcPct val="90000"/>
              </a:lnSpc>
            </a:pPr>
            <a:r>
              <a:rPr lang="en-US" sz="5398" spc="300">
                <a:solidFill>
                  <a:schemeClr val="bg1"/>
                </a:solidFill>
              </a:rPr>
              <a:t>DO NOT USE </a:t>
            </a:r>
          </a:p>
          <a:p>
            <a:pPr algn="ctr">
              <a:lnSpc>
                <a:spcPct val="90000"/>
              </a:lnSpc>
            </a:pPr>
            <a:endParaRPr lang="en-US" sz="5398" spc="300">
              <a:solidFill>
                <a:schemeClr val="bg1"/>
              </a:solidFill>
            </a:endParaRPr>
          </a:p>
          <a:p>
            <a:pPr algn="ctr">
              <a:lnSpc>
                <a:spcPct val="90000"/>
              </a:lnSpc>
            </a:pPr>
            <a:r>
              <a:rPr lang="en-US" sz="5398" spc="300">
                <a:solidFill>
                  <a:schemeClr val="bg1"/>
                </a:solidFill>
              </a:rPr>
              <a:t>ALL LAYOUTS PAST THIS ARE NOT PART OF THIS TEMPLATE</a:t>
            </a:r>
          </a:p>
        </p:txBody>
      </p:sp>
    </p:spTree>
    <p:extLst>
      <p:ext uri="{BB962C8B-B14F-4D97-AF65-F5344CB8AC3E}">
        <p14:creationId xmlns:p14="http://schemas.microsoft.com/office/powerpoint/2010/main" val="25229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Box 9">
            <a:extLst>
              <a:ext uri="{FF2B5EF4-FFF2-40B4-BE49-F238E27FC236}">
                <a16:creationId xmlns:a16="http://schemas.microsoft.com/office/drawing/2014/main" id="{CDE1D12F-78DF-4A32-BDDB-1E22FB9CA5D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 level</a:t>
            </a:r>
          </a:p>
          <a:p>
            <a:pPr lvl="8"/>
            <a:r>
              <a:rPr lang="en-US" dirty="0"/>
              <a:t>Ninth level</a:t>
            </a:r>
          </a:p>
        </p:txBody>
      </p:sp>
    </p:spTree>
    <p:extLst>
      <p:ext uri="{BB962C8B-B14F-4D97-AF65-F5344CB8AC3E}">
        <p14:creationId xmlns:p14="http://schemas.microsoft.com/office/powerpoint/2010/main" val="389607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_and_Subtitle">
    <p:bg bwMode="lt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04" y="289512"/>
            <a:ext cx="11649322" cy="671065"/>
          </a:xfrm>
        </p:spPr>
        <p:txBody>
          <a:bodyPr lIns="182880" tIns="146304" rIns="182880" bIns="146304"/>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772055D2-C6C9-491F-97FF-B9A772BC8833}"/>
              </a:ext>
            </a:extLst>
          </p:cNvPr>
          <p:cNvSpPr>
            <a:spLocks noGrp="1"/>
          </p:cNvSpPr>
          <p:nvPr>
            <p:ph type="body" sz="quarter" idx="10"/>
          </p:nvPr>
        </p:nvSpPr>
        <p:spPr>
          <a:xfrm>
            <a:off x="269805" y="987468"/>
            <a:ext cx="11649216" cy="457200"/>
          </a:xfrm>
        </p:spPr>
        <p:txBody>
          <a:bodyPr/>
          <a:lstStyle>
            <a:lvl1pPr>
              <a:defRPr sz="1999">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84997194"/>
      </p:ext>
    </p:extLst>
  </p:cSld>
  <p:clrMapOvr>
    <a:masterClrMapping/>
  </p:clrMapOvr>
  <p:transition>
    <p:fade/>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a:t>
            </a:r>
          </a:p>
          <a:p>
            <a:pPr lvl="7"/>
            <a:r>
              <a:rPr lang="en-US" dirty="0"/>
              <a:t>Level eight</a:t>
            </a:r>
          </a:p>
          <a:p>
            <a:pPr lvl="8"/>
            <a:r>
              <a:rPr lang="en-US" dirty="0"/>
              <a:t>Level Nine</a:t>
            </a:r>
          </a:p>
          <a:p>
            <a:pPr lvl="1"/>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 </a:t>
            </a:r>
          </a:p>
          <a:p>
            <a:pPr lvl="7"/>
            <a:r>
              <a:rPr lang="en-US" dirty="0"/>
              <a:t>Level Eight</a:t>
            </a:r>
          </a:p>
          <a:p>
            <a:pPr lvl="8"/>
            <a:r>
              <a:rPr lang="en-US" dirty="0"/>
              <a:t>Level Nine</a:t>
            </a:r>
          </a:p>
          <a:p>
            <a:pPr lvl="3"/>
            <a:endParaRPr lang="en-US" dirty="0"/>
          </a:p>
          <a:p>
            <a:pPr lvl="1"/>
            <a:endParaRPr lang="en-US" dirty="0"/>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a:p>
            <a:pPr lvl="7"/>
            <a:r>
              <a:rPr lang="en-US" dirty="0"/>
              <a:t>Level Eight</a:t>
            </a:r>
          </a:p>
          <a:p>
            <a:pPr lvl="8"/>
            <a:r>
              <a:rPr lang="en-US" dirty="0"/>
              <a:t>Level Nine</a:t>
            </a:r>
          </a:p>
          <a:p>
            <a:pPr lvl="1"/>
            <a:endParaRPr lang="en-US" dirty="0"/>
          </a:p>
        </p:txBody>
      </p:sp>
      <p:sp>
        <p:nvSpPr>
          <p:cNvPr id="818" name="TextBox 817">
            <a:extLst>
              <a:ext uri="{FF2B5EF4-FFF2-40B4-BE49-F238E27FC236}">
                <a16:creationId xmlns:a16="http://schemas.microsoft.com/office/drawing/2014/main" id="{0B7E1504-B128-423C-AA77-E7FED5DC3B79}"/>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Tree>
    <p:extLst>
      <p:ext uri="{BB962C8B-B14F-4D97-AF65-F5344CB8AC3E}">
        <p14:creationId xmlns:p14="http://schemas.microsoft.com/office/powerpoint/2010/main" val="14540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3477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4655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dirty="0"/>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dirty="0"/>
              <a:t>Benefit</a:t>
            </a:r>
          </a:p>
        </p:txBody>
      </p:sp>
      <p:sp>
        <p:nvSpPr>
          <p:cNvPr id="14" name="TextBox 13">
            <a:extLst>
              <a:ext uri="{FF2B5EF4-FFF2-40B4-BE49-F238E27FC236}">
                <a16:creationId xmlns:a16="http://schemas.microsoft.com/office/drawing/2014/main" id="{DF992B4C-D72B-4160-80E2-5EE05E2DDD3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8" name="Rectangle 17">
            <a:extLst>
              <a:ext uri="{FF2B5EF4-FFF2-40B4-BE49-F238E27FC236}">
                <a16:creationId xmlns:a16="http://schemas.microsoft.com/office/drawing/2014/main" id="{92EE86E2-0F2F-484B-8170-3AEBA1DDEB2D}"/>
              </a:ext>
            </a:extLst>
          </p:cNvPr>
          <p:cNvSpPr/>
          <p:nvPr/>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245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dirty="0"/>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dirty="0"/>
              <a:t>Challenges</a:t>
            </a:r>
          </a:p>
        </p:txBody>
      </p:sp>
      <p:sp>
        <p:nvSpPr>
          <p:cNvPr id="14" name="TextBox 13">
            <a:extLst>
              <a:ext uri="{FF2B5EF4-FFF2-40B4-BE49-F238E27FC236}">
                <a16:creationId xmlns:a16="http://schemas.microsoft.com/office/drawing/2014/main" id="{DF992B4C-D72B-4160-80E2-5EE05E2DDD3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dirty="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dirty="0"/>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dirty="0"/>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dirty="0"/>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12" name="Rectangle 11">
            <a:extLst>
              <a:ext uri="{FF2B5EF4-FFF2-40B4-BE49-F238E27FC236}">
                <a16:creationId xmlns:a16="http://schemas.microsoft.com/office/drawing/2014/main" id="{8AF7F59A-4C67-4F41-A6E0-906850EDF3F1}"/>
              </a:ext>
            </a:extLst>
          </p:cNvPr>
          <p:cNvSpPr/>
          <p:nvPr/>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latin typeface="Metropolis" panose="00000500000000000000" pitchFamily="2" charset="0"/>
            </a:endParaRPr>
          </a:p>
        </p:txBody>
      </p:sp>
      <p:sp>
        <p:nvSpPr>
          <p:cNvPr id="152" name="Rectangle 151">
            <a:extLst>
              <a:ext uri="{FF2B5EF4-FFF2-40B4-BE49-F238E27FC236}">
                <a16:creationId xmlns:a16="http://schemas.microsoft.com/office/drawing/2014/main" id="{85779326-D874-4DC4-BA73-C7157B414B05}"/>
              </a:ext>
            </a:extLst>
          </p:cNvPr>
          <p:cNvSpPr/>
          <p:nvPr/>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latin typeface="Metropolis" panose="00000500000000000000" pitchFamily="2" charset="0"/>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dirty="0"/>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Strategic Priorities</a:t>
            </a:r>
          </a:p>
        </p:txBody>
      </p:sp>
    </p:spTree>
    <p:extLst>
      <p:ext uri="{BB962C8B-B14F-4D97-AF65-F5344CB8AC3E}">
        <p14:creationId xmlns:p14="http://schemas.microsoft.com/office/powerpoint/2010/main" val="10182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Oval 22">
            <a:extLst>
              <a:ext uri="{FF2B5EF4-FFF2-40B4-BE49-F238E27FC236}">
                <a16:creationId xmlns:a16="http://schemas.microsoft.com/office/drawing/2014/main" id="{6FECF9D0-D7A8-43DD-B38D-E1090C0B322F}"/>
              </a:ext>
            </a:extLst>
          </p:cNvPr>
          <p:cNvSpPr/>
          <p:nvPr/>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TextBox 77">
            <a:extLst>
              <a:ext uri="{FF2B5EF4-FFF2-40B4-BE49-F238E27FC236}">
                <a16:creationId xmlns:a16="http://schemas.microsoft.com/office/drawing/2014/main" id="{AD23688F-2550-4740-B5D6-C78F74FDE08D}"/>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9490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a:extLst>
              <a:ext uri="{FF2B5EF4-FFF2-40B4-BE49-F238E27FC236}">
                <a16:creationId xmlns:a16="http://schemas.microsoft.com/office/drawing/2014/main" id="{5670C03F-6336-45E3-A9F4-0CD130D80D1B}"/>
              </a:ext>
            </a:extLst>
          </p:cNvPr>
          <p:cNvSpPr/>
          <p:nvPr/>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7" name="Oval 86">
            <a:extLst>
              <a:ext uri="{FF2B5EF4-FFF2-40B4-BE49-F238E27FC236}">
                <a16:creationId xmlns:a16="http://schemas.microsoft.com/office/drawing/2014/main" id="{45D908EF-1F96-4808-A8DB-F55AB9E8E436}"/>
              </a:ext>
            </a:extLst>
          </p:cNvPr>
          <p:cNvSpPr/>
          <p:nvPr/>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8" name="TextBox 87">
            <a:extLst>
              <a:ext uri="{FF2B5EF4-FFF2-40B4-BE49-F238E27FC236}">
                <a16:creationId xmlns:a16="http://schemas.microsoft.com/office/drawing/2014/main" id="{0AAF357F-A1D5-401D-94D2-9C67E6AEDA09}"/>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63588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Oval 23">
            <a:extLst>
              <a:ext uri="{FF2B5EF4-FFF2-40B4-BE49-F238E27FC236}">
                <a16:creationId xmlns:a16="http://schemas.microsoft.com/office/drawing/2014/main" id="{C551C90A-573F-4E4A-9359-5C7B0F546BF9}"/>
              </a:ext>
            </a:extLst>
          </p:cNvPr>
          <p:cNvSpPr/>
          <p:nvPr/>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3" name="Oval 92">
            <a:extLst>
              <a:ext uri="{FF2B5EF4-FFF2-40B4-BE49-F238E27FC236}">
                <a16:creationId xmlns:a16="http://schemas.microsoft.com/office/drawing/2014/main" id="{026B9B36-08E7-4664-970C-13123F24C793}"/>
              </a:ext>
            </a:extLst>
          </p:cNvPr>
          <p:cNvSpPr/>
          <p:nvPr/>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latin typeface="Metropolis" panose="00000500000000000000" pitchFamily="2" charset="0"/>
            </a:endParaRPr>
          </a:p>
        </p:txBody>
      </p:sp>
      <p:sp>
        <p:nvSpPr>
          <p:cNvPr id="94" name="TextBox 93">
            <a:extLst>
              <a:ext uri="{FF2B5EF4-FFF2-40B4-BE49-F238E27FC236}">
                <a16:creationId xmlns:a16="http://schemas.microsoft.com/office/drawing/2014/main" id="{0E19ACAF-9401-49DF-ACFF-2BA2129506AB}"/>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137772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7814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7463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5"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6" name="TextBox 25">
            <a:extLst>
              <a:ext uri="{FF2B5EF4-FFF2-40B4-BE49-F238E27FC236}">
                <a16:creationId xmlns:a16="http://schemas.microsoft.com/office/drawing/2014/main" id="{9C494915-7365-4D9B-82B2-73349D47E724}"/>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247347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390950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58139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355163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21422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dirty="0"/>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21" name="TextBox 20">
            <a:extLst>
              <a:ext uri="{FF2B5EF4-FFF2-40B4-BE49-F238E27FC236}">
                <a16:creationId xmlns:a16="http://schemas.microsoft.com/office/drawing/2014/main" id="{EA6E1A1B-7C56-4DE3-BC90-B387C7F3E670}"/>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65193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dirty="0"/>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3913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58773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7" name="Freeform 7">
              <a:extLst>
                <a:ext uri="{FF2B5EF4-FFF2-40B4-BE49-F238E27FC236}">
                  <a16:creationId xmlns:a16="http://schemas.microsoft.com/office/drawing/2014/main" id="{0D84D398-3251-432F-8986-05570D3BB867}"/>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8">
              <a:extLst>
                <a:ext uri="{FF2B5EF4-FFF2-40B4-BE49-F238E27FC236}">
                  <a16:creationId xmlns:a16="http://schemas.microsoft.com/office/drawing/2014/main" id="{07096BFD-803A-42D4-BA19-C683E35B0D0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0" name="Freeform 9">
              <a:extLst>
                <a:ext uri="{FF2B5EF4-FFF2-40B4-BE49-F238E27FC236}">
                  <a16:creationId xmlns:a16="http://schemas.microsoft.com/office/drawing/2014/main" id="{089E6840-6882-4279-A152-16C7CCB9BE34}"/>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0">
              <a:extLst>
                <a:ext uri="{FF2B5EF4-FFF2-40B4-BE49-F238E27FC236}">
                  <a16:creationId xmlns:a16="http://schemas.microsoft.com/office/drawing/2014/main" id="{021DF59C-D6C9-4EC0-90A3-7752F6B7220B}"/>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1">
              <a:extLst>
                <a:ext uri="{FF2B5EF4-FFF2-40B4-BE49-F238E27FC236}">
                  <a16:creationId xmlns:a16="http://schemas.microsoft.com/office/drawing/2014/main" id="{E4C478B3-2ECE-440E-A04E-B8C84D0416EF}"/>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5" name="Freeform 12">
              <a:extLst>
                <a:ext uri="{FF2B5EF4-FFF2-40B4-BE49-F238E27FC236}">
                  <a16:creationId xmlns:a16="http://schemas.microsoft.com/office/drawing/2014/main" id="{2190CFD5-6EEA-46D1-AE5E-D69C2E08F3D5}"/>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6" name="TextBox 25">
            <a:extLst>
              <a:ext uri="{FF2B5EF4-FFF2-40B4-BE49-F238E27FC236}">
                <a16:creationId xmlns:a16="http://schemas.microsoft.com/office/drawing/2014/main" id="{D479A9FB-8CEE-475F-BF22-3B0B11EB4E81}"/>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16806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7" name="Freeform 7">
              <a:extLst>
                <a:ext uri="{FF2B5EF4-FFF2-40B4-BE49-F238E27FC236}">
                  <a16:creationId xmlns:a16="http://schemas.microsoft.com/office/drawing/2014/main" id="{464D7FA4-CABA-4E4E-ACCA-68953799CF52}"/>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8">
              <a:extLst>
                <a:ext uri="{FF2B5EF4-FFF2-40B4-BE49-F238E27FC236}">
                  <a16:creationId xmlns:a16="http://schemas.microsoft.com/office/drawing/2014/main" id="{4EB1261E-CBF9-4479-A018-76C0F24D3B0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9">
              <a:extLst>
                <a:ext uri="{FF2B5EF4-FFF2-40B4-BE49-F238E27FC236}">
                  <a16:creationId xmlns:a16="http://schemas.microsoft.com/office/drawing/2014/main" id="{8C4A243B-FBF5-4C04-8CD0-8E1C4721D99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10">
              <a:extLst>
                <a:ext uri="{FF2B5EF4-FFF2-40B4-BE49-F238E27FC236}">
                  <a16:creationId xmlns:a16="http://schemas.microsoft.com/office/drawing/2014/main" id="{F67E765D-8E8B-44F9-BE70-63FC0512FD2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1">
              <a:extLst>
                <a:ext uri="{FF2B5EF4-FFF2-40B4-BE49-F238E27FC236}">
                  <a16:creationId xmlns:a16="http://schemas.microsoft.com/office/drawing/2014/main" id="{1B4614B4-F94A-4053-B179-EC5C3F70A9E7}"/>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2">
              <a:extLst>
                <a:ext uri="{FF2B5EF4-FFF2-40B4-BE49-F238E27FC236}">
                  <a16:creationId xmlns:a16="http://schemas.microsoft.com/office/drawing/2014/main" id="{E157F005-56AC-4E75-8AA5-582D0D69E23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5" name="TextBox 24">
            <a:extLst>
              <a:ext uri="{FF2B5EF4-FFF2-40B4-BE49-F238E27FC236}">
                <a16:creationId xmlns:a16="http://schemas.microsoft.com/office/drawing/2014/main" id="{9473A8DE-DD1F-43EE-8FA2-4C689A038BA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233214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7" name="Freeform 7">
              <a:extLst>
                <a:ext uri="{FF2B5EF4-FFF2-40B4-BE49-F238E27FC236}">
                  <a16:creationId xmlns:a16="http://schemas.microsoft.com/office/drawing/2014/main" id="{AF202269-FCD9-4D84-82E7-4E6E4F5B7EE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8">
              <a:extLst>
                <a:ext uri="{FF2B5EF4-FFF2-40B4-BE49-F238E27FC236}">
                  <a16:creationId xmlns:a16="http://schemas.microsoft.com/office/drawing/2014/main" id="{68585838-6A08-43B0-827A-D33942E82F3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9">
              <a:extLst>
                <a:ext uri="{FF2B5EF4-FFF2-40B4-BE49-F238E27FC236}">
                  <a16:creationId xmlns:a16="http://schemas.microsoft.com/office/drawing/2014/main" id="{AAAE7B3A-0116-4C7F-85A1-4CDFE95B9B5A}"/>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10">
              <a:extLst>
                <a:ext uri="{FF2B5EF4-FFF2-40B4-BE49-F238E27FC236}">
                  <a16:creationId xmlns:a16="http://schemas.microsoft.com/office/drawing/2014/main" id="{9CA84427-5217-43A1-9C71-25D9E1DFDD85}"/>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1">
              <a:extLst>
                <a:ext uri="{FF2B5EF4-FFF2-40B4-BE49-F238E27FC236}">
                  <a16:creationId xmlns:a16="http://schemas.microsoft.com/office/drawing/2014/main" id="{A60ADC44-391E-4E50-A7BB-332F2C9E8B4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2">
              <a:extLst>
                <a:ext uri="{FF2B5EF4-FFF2-40B4-BE49-F238E27FC236}">
                  <a16:creationId xmlns:a16="http://schemas.microsoft.com/office/drawing/2014/main" id="{1DA390D7-F8F5-442A-8A17-9A9EB73BF940}"/>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5" name="TextBox 24">
            <a:extLst>
              <a:ext uri="{FF2B5EF4-FFF2-40B4-BE49-F238E27FC236}">
                <a16:creationId xmlns:a16="http://schemas.microsoft.com/office/drawing/2014/main" id="{C31C01D4-7C61-4B0F-8304-87A15AD0126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6" name="Freeform: Shape 25">
            <a:extLst>
              <a:ext uri="{FF2B5EF4-FFF2-40B4-BE49-F238E27FC236}">
                <a16:creationId xmlns:a16="http://schemas.microsoft.com/office/drawing/2014/main" id="{811A168A-1363-4430-87C6-83E5143B39F6}"/>
              </a:ext>
            </a:extLst>
          </p:cNvPr>
          <p:cNvSpPr/>
          <p:nvPr/>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56153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549AC7DF-BFC1-4044-BB52-C9946AD8A327}"/>
              </a:ext>
            </a:extLst>
          </p:cNvPr>
          <p:cNvSpPr txBox="1">
            <a:spLocks/>
          </p:cNvSpPr>
          <p:nvPr/>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dirty="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dirty="0">
                <a:solidFill>
                  <a:schemeClr val="tx2"/>
                </a:solidFill>
                <a:latin typeface="Metropolis" panose="00000500000000000000" pitchFamily="2" charset="0"/>
              </a:rPr>
              <a:t>If yes, you are good to go!</a:t>
            </a:r>
          </a:p>
          <a:p>
            <a:pPr>
              <a:lnSpc>
                <a:spcPct val="130000"/>
              </a:lnSpc>
            </a:pPr>
            <a:r>
              <a:rPr lang="en-US" sz="1800" dirty="0">
                <a:solidFill>
                  <a:schemeClr val="tx2"/>
                </a:solidFill>
                <a:latin typeface="Metropolis" panose="00000500000000000000" pitchFamily="2" charset="0"/>
              </a:rPr>
              <a:t>If the answer is no, you do not have the Metropolis font installed.</a:t>
            </a:r>
          </a:p>
          <a:p>
            <a:pPr>
              <a:lnSpc>
                <a:spcPct val="130000"/>
              </a:lnSpc>
            </a:pPr>
            <a:endParaRPr lang="en-US" sz="1800" dirty="0">
              <a:solidFill>
                <a:schemeClr val="tx2"/>
              </a:solidFill>
              <a:latin typeface="Metropolis" panose="000005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dirty="0">
                <a:solidFill>
                  <a:schemeClr val="tx2"/>
                </a:solidFill>
                <a:latin typeface="Metropolis" panose="00000500000000000000" pitchFamily="2" charset="0"/>
                <a:hlinkClick r:id="rId2">
                  <a:extLst>
                    <a:ext uri="{A12FA001-AC4F-418D-AE19-62706E023703}">
                      <ahyp:hlinkClr xmlns:ahyp="http://schemas.microsoft.com/office/drawing/2018/hyperlinkcolor" val="tx"/>
                    </a:ext>
                  </a:extLst>
                </a:hlinkClick>
              </a:rPr>
              <a:t>Click here</a:t>
            </a:r>
            <a:r>
              <a:rPr lang="en-US" sz="1800" dirty="0">
                <a:solidFill>
                  <a:schemeClr val="tx2"/>
                </a:solidFill>
                <a:latin typeface="Metropolis" panose="00000500000000000000" pitchFamily="2" charset="0"/>
              </a:rPr>
              <a:t> to download the font</a:t>
            </a:r>
            <a:r>
              <a:rPr lang="en-US" sz="1800" baseline="0" dirty="0">
                <a:solidFill>
                  <a:schemeClr val="tx2"/>
                </a:solidFill>
                <a:latin typeface="Metropolis" panose="00000500000000000000" pitchFamily="2" charset="0"/>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dirty="0">
                <a:solidFill>
                  <a:schemeClr val="tx2"/>
                </a:solidFill>
                <a:latin typeface="Metropolis" panose="00000500000000000000" pitchFamily="2" charset="0"/>
              </a:rPr>
              <a:t>Log in with SSO and select the Brand Assets tab in Brand Central</a:t>
            </a:r>
          </a:p>
          <a:p>
            <a:pPr>
              <a:lnSpc>
                <a:spcPct val="130000"/>
              </a:lnSpc>
            </a:pPr>
            <a:r>
              <a:rPr lang="en-US" sz="1800" dirty="0">
                <a:solidFill>
                  <a:schemeClr val="tx2"/>
                </a:solidFill>
                <a:latin typeface="Metropolis" panose="00000500000000000000" pitchFamily="2" charset="0"/>
              </a:rPr>
              <a:t>Need more information on how to install fonts? </a:t>
            </a:r>
            <a:br>
              <a:rPr lang="en-US" sz="1800" dirty="0">
                <a:solidFill>
                  <a:schemeClr val="tx2"/>
                </a:solidFill>
                <a:latin typeface="Metropolis" panose="00000500000000000000" pitchFamily="2" charset="0"/>
              </a:rPr>
            </a:br>
            <a:r>
              <a:rPr lang="en-US" sz="1800" dirty="0">
                <a:solidFill>
                  <a:schemeClr val="tx2"/>
                </a:solidFill>
                <a:latin typeface="Metropolis" panose="00000500000000000000" pitchFamily="2" charset="0"/>
              </a:rPr>
              <a:t>Refer to the quick-start section in the template guidelines or contact Oasis.</a:t>
            </a:r>
          </a:p>
          <a:p>
            <a:pPr>
              <a:lnSpc>
                <a:spcPct val="130000"/>
              </a:lnSpc>
            </a:pPr>
            <a:r>
              <a:rPr lang="en-US" sz="1800" dirty="0">
                <a:solidFill>
                  <a:schemeClr val="tx2"/>
                </a:solidFill>
                <a:latin typeface="Metropolis" panose="00000500000000000000" pitchFamily="2" charset="0"/>
              </a:rPr>
              <a:t> </a:t>
            </a:r>
            <a:endParaRPr lang="en-US" sz="3200" dirty="0">
              <a:solidFill>
                <a:schemeClr val="tx2"/>
              </a:solidFill>
              <a:latin typeface="Metropolis" panose="00000500000000000000" pitchFamily="2" charset="0"/>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grpSp>
        <p:nvGrpSpPr>
          <p:cNvPr id="72" name="Group 71">
            <a:extLst>
              <a:ext uri="{FF2B5EF4-FFF2-40B4-BE49-F238E27FC236}">
                <a16:creationId xmlns:a16="http://schemas.microsoft.com/office/drawing/2014/main" id="{365F6992-4889-4035-986F-E69979C7B028}"/>
              </a:ext>
            </a:extLst>
          </p:cNvPr>
          <p:cNvGrpSpPr/>
          <p:nvPr/>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dirty="0"/>
              <a:t>Metropolis Font Check</a:t>
            </a:r>
          </a:p>
        </p:txBody>
      </p:sp>
    </p:spTree>
    <p:extLst>
      <p:ext uri="{BB962C8B-B14F-4D97-AF65-F5344CB8AC3E}">
        <p14:creationId xmlns:p14="http://schemas.microsoft.com/office/powerpoint/2010/main" val="249452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16" name="Group 115">
              <a:extLst>
                <a:ext uri="{FF2B5EF4-FFF2-40B4-BE49-F238E27FC236}">
                  <a16:creationId xmlns:a16="http://schemas.microsoft.com/office/drawing/2014/main" id="{BE6A2DD9-2B57-4A6D-BD56-5FD8E2227E9C}"/>
                </a:ext>
              </a:extLst>
            </p:cNvPr>
            <p:cNvGrpSpPr/>
            <p:nvPr/>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dirty="0">
                    <a:latin typeface="Metropolis" panose="00000500000000000000" pitchFamily="2" charset="0"/>
                  </a:rPr>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198405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p:nvSpPr>
        <p:spPr>
          <a:xfrm>
            <a:off x="608013" y="1261594"/>
            <a:ext cx="1933864" cy="534891"/>
          </a:xfrm>
          <a:prstGeom prst="rect">
            <a:avLst/>
          </a:prstGeom>
          <a:noFill/>
        </p:spPr>
        <p:txBody>
          <a:bodyPr wrap="square" lIns="0" tIns="0" rIns="0" bIns="0" rtlCol="0">
            <a:noAutofit/>
          </a:bodyPr>
          <a:lstStyle/>
          <a:p>
            <a:pPr>
              <a:lnSpc>
                <a:spcPct val="90000"/>
              </a:lnSpc>
            </a:pPr>
            <a:r>
              <a:rPr lang="en-US" sz="3200" dirty="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83385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bg1"/>
                </a:solidFill>
                <a:latin typeface="Metropolis" panose="00000500000000000000" pitchFamily="2" charset="0"/>
              </a:rPr>
              <a:t>DO NOT USE </a:t>
            </a:r>
          </a:p>
          <a:p>
            <a:pPr algn="ctr">
              <a:lnSpc>
                <a:spcPct val="90000"/>
              </a:lnSpc>
            </a:pPr>
            <a:endParaRPr lang="en-US" sz="5400" spc="300" dirty="0">
              <a:solidFill>
                <a:schemeClr val="bg1"/>
              </a:solidFill>
              <a:latin typeface="Metropolis" panose="00000500000000000000" pitchFamily="2" charset="0"/>
            </a:endParaRPr>
          </a:p>
          <a:p>
            <a:pPr algn="ctr">
              <a:lnSpc>
                <a:spcPct val="90000"/>
              </a:lnSpc>
            </a:pPr>
            <a:r>
              <a:rPr lang="en-US" sz="5400" spc="300" dirty="0">
                <a:solidFill>
                  <a:schemeClr val="bg1"/>
                </a:solidFill>
                <a:latin typeface="Metropolis" panose="00000500000000000000" pitchFamily="2" charset="0"/>
              </a:rPr>
              <a:t>ALL LAYOUTS PAST THIS ARE NOT PART OF THIS TEMPLATE</a:t>
            </a:r>
          </a:p>
        </p:txBody>
      </p:sp>
    </p:spTree>
    <p:extLst>
      <p:ext uri="{BB962C8B-B14F-4D97-AF65-F5344CB8AC3E}">
        <p14:creationId xmlns:p14="http://schemas.microsoft.com/office/powerpoint/2010/main" val="40862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solidFill>
                  <a:schemeClr val="tx2"/>
                </a:solidFill>
              </a:defRPr>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8"/>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4495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8"/>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7804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6"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40"/>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8"/>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7"/>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93098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6"/>
            <a:ext cx="1933864" cy="534891"/>
          </a:xfrm>
          <a:prstGeom prst="rect">
            <a:avLst/>
          </a:prstGeom>
          <a:noFill/>
        </p:spPr>
        <p:txBody>
          <a:bodyPr wrap="square" lIns="0" tIns="0" rIns="0" bIns="0" rtlCol="0">
            <a:noAutofit/>
          </a:bodyPr>
          <a:lstStyle/>
          <a:p>
            <a:pPr>
              <a:lnSpc>
                <a:spcPct val="90000"/>
              </a:lnSpc>
            </a:pPr>
            <a:r>
              <a:rPr lang="en-US" sz="3199">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9"/>
            <a:ext cx="7315200" cy="4322783"/>
          </a:xfrm>
        </p:spPr>
        <p:txBody>
          <a:bodyPr anchor="t"/>
          <a:lstStyle>
            <a:lvl1pPr marL="0" indent="0">
              <a:spcBef>
                <a:spcPts val="1799"/>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797" indent="0">
              <a:buFont typeface="Open Sans" panose="020B0606030504020204" pitchFamily="34" charset="0"/>
              <a:buNone/>
              <a:defRPr sz="1799"/>
            </a:lvl3pPr>
            <a:lvl4pPr marL="342797" indent="0">
              <a:buFont typeface="Open Sans" panose="020B0606030504020204" pitchFamily="34" charset="0"/>
              <a:buChar char="​"/>
              <a:tabLst/>
              <a:defRPr sz="1799">
                <a:solidFill>
                  <a:schemeClr val="tx2"/>
                </a:solidFill>
              </a:defRPr>
            </a:lvl4pPr>
            <a:lvl5pPr marL="342797" indent="0">
              <a:buFont typeface="Open Sans" panose="020B0606030504020204" pitchFamily="34" charset="0"/>
              <a:buChar char="​"/>
              <a:tabLst/>
              <a:defRPr sz="1799">
                <a:solidFill>
                  <a:schemeClr val="tx2"/>
                </a:solidFill>
              </a:defRPr>
            </a:lvl5pPr>
            <a:lvl6pPr marL="342797" indent="0">
              <a:buFont typeface="Open Sans" panose="020B0606030504020204" pitchFamily="34" charset="0"/>
              <a:buChar char="​"/>
              <a:defRPr sz="1799">
                <a:solidFill>
                  <a:schemeClr val="tx2"/>
                </a:solidFill>
              </a:defRPr>
            </a:lvl6pPr>
            <a:lvl7pPr marL="342797" indent="0">
              <a:buFont typeface="Open Sans" panose="020B0606030504020204" pitchFamily="34" charset="0"/>
              <a:buChar char="​"/>
              <a:defRPr sz="1799">
                <a:solidFill>
                  <a:schemeClr val="tx2"/>
                </a:solidFill>
              </a:defRPr>
            </a:lvl7pPr>
            <a:lvl8pPr marL="342797" indent="0">
              <a:buFont typeface="Open Sans" panose="020B0606030504020204" pitchFamily="34" charset="0"/>
              <a:buChar char="​"/>
              <a:defRPr sz="1799">
                <a:solidFill>
                  <a:schemeClr val="tx2"/>
                </a:solidFill>
              </a:defRPr>
            </a:lvl8pPr>
            <a:lvl9pPr marL="342797" indent="0">
              <a:buFont typeface="Open Sans" panose="020B0606030504020204" pitchFamily="34" charset="0"/>
              <a:buChar char="​"/>
              <a:defRPr sz="1799">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25202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4468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80197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8"/>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6610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52467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C07CCB-5B7E-4580-A30B-270D2C88A6AE}"/>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spTree>
    <p:extLst>
      <p:ext uri="{BB962C8B-B14F-4D97-AF65-F5344CB8AC3E}">
        <p14:creationId xmlns:p14="http://schemas.microsoft.com/office/powerpoint/2010/main" val="21275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32295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2" name="Group 1">
            <a:extLst>
              <a:ext uri="{FF2B5EF4-FFF2-40B4-BE49-F238E27FC236}">
                <a16:creationId xmlns:a16="http://schemas.microsoft.com/office/drawing/2014/main" id="{75E8C4EF-7304-4CE2-80BD-6C5DF21F66CF}"/>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599"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3"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382242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325528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12718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8"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2" y="4619335"/>
            <a:ext cx="2740025" cy="1371600"/>
          </a:xfrm>
          <a:noFill/>
        </p:spPr>
        <p:txBody>
          <a:bodyPr anchor="ctr"/>
          <a:lstStyle>
            <a:lvl1pPr algn="ctr">
              <a:defRPr sz="2399"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422473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18288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112404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799">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3"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tx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tx2"/>
                </a:solidFill>
              </a:defRPr>
            </a:lvl1pPr>
          </a:lstStyle>
          <a:p>
            <a:pPr lvl="0"/>
            <a:r>
              <a:rPr lang="en-US"/>
              <a:t>Source Name</a:t>
            </a:r>
          </a:p>
        </p:txBody>
      </p:sp>
    </p:spTree>
    <p:extLst>
      <p:ext uri="{BB962C8B-B14F-4D97-AF65-F5344CB8AC3E}">
        <p14:creationId xmlns:p14="http://schemas.microsoft.com/office/powerpoint/2010/main" val="40934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7" y="811831"/>
            <a:ext cx="1098794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59009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0657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0" y="1600200"/>
            <a:ext cx="5893593" cy="4572000"/>
          </a:xfrm>
        </p:spPr>
        <p:txBody>
          <a:bodyPr lIns="59436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287063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12935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1"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799"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799">
                <a:solidFill>
                  <a:schemeClr val="tx2"/>
                </a:solidFill>
              </a:defRPr>
            </a:lvl6pPr>
            <a:lvl7pPr>
              <a:buClrTx/>
              <a:defRPr sz="1400">
                <a:solidFill>
                  <a:schemeClr val="tx2"/>
                </a:solidFill>
              </a:defRPr>
            </a:lvl7pPr>
            <a:lvl8pPr>
              <a:buClrTx/>
              <a:defRPr sz="1200">
                <a:solidFill>
                  <a:schemeClr val="tx2"/>
                </a:solidFill>
              </a:defRPr>
            </a:lvl8pPr>
            <a:lvl9pPr>
              <a:buClrTx/>
              <a:defRPr sz="1799">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2" y="1600201"/>
            <a:ext cx="5865445" cy="4572000"/>
          </a:xfrm>
          <a:solidFill>
            <a:srgbClr val="000000">
              <a:alpha val="34902"/>
            </a:srgbClr>
          </a:solidFill>
        </p:spPr>
        <p:txBody>
          <a:bodyPr lIns="457200" tIns="457200" rIns="594360"/>
          <a:lstStyle>
            <a:lvl1pPr>
              <a:spcBef>
                <a:spcPts val="1200"/>
              </a:spcBef>
              <a:defRPr sz="1799">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128159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399"/>
              </a:spcBef>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2" y="1600201"/>
            <a:ext cx="5865445" cy="4572000"/>
          </a:xfrm>
          <a:solidFill>
            <a:srgbClr val="000000">
              <a:alpha val="35000"/>
            </a:srgbClr>
          </a:solidFill>
        </p:spPr>
        <p:txBody>
          <a:bodyPr lIns="548640" tIns="1371600" rIns="548640"/>
          <a:lstStyle>
            <a:lvl1pPr>
              <a:spcBef>
                <a:spcPts val="2399"/>
              </a:spcBef>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1" y="1806124"/>
            <a:ext cx="5637213" cy="911225"/>
          </a:xfrm>
          <a:solidFill>
            <a:schemeClr val="accent4"/>
          </a:solidFill>
        </p:spPr>
        <p:txBody>
          <a:bodyPr vert="horz" lIns="594360" tIns="91440" rIns="457200" bIns="91440" rtlCol="0" anchor="ctr">
            <a:noAutofit/>
          </a:bodyPr>
          <a:lstStyle>
            <a:lvl1pPr>
              <a:defRPr lang="en-US" sz="1999">
                <a:solidFill>
                  <a:schemeClr val="tx2"/>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4"/>
            <a:ext cx="5637212" cy="911225"/>
          </a:xfrm>
          <a:solidFill>
            <a:schemeClr val="accent1"/>
          </a:solidFill>
        </p:spPr>
        <p:txBody>
          <a:bodyPr vert="horz" lIns="338328" tIns="91440" rIns="612648" bIns="91440" rtlCol="0" anchor="ctr">
            <a:noAutofit/>
          </a:bodyPr>
          <a:lstStyle>
            <a:lvl1pPr>
              <a:defRPr lang="en-US" sz="1999">
                <a:solidFill>
                  <a:schemeClr val="tx2"/>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407582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1"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399" indent="-171399">
              <a:buClrTx/>
              <a:defRPr sz="1400">
                <a:solidFill>
                  <a:schemeClr val="tx2"/>
                </a:solidFill>
              </a:defRPr>
            </a:lvl2pPr>
            <a:lvl3pPr marL="342797" indent="-171399">
              <a:buClr>
                <a:schemeClr val="tx2"/>
              </a:buClr>
              <a:defRPr sz="1200">
                <a:solidFill>
                  <a:schemeClr val="tx2"/>
                </a:solidFill>
              </a:defRPr>
            </a:lvl3pPr>
            <a:lvl4pPr marL="514196" indent="-171399">
              <a:buClr>
                <a:schemeClr val="tx2"/>
              </a:buClr>
              <a:defRPr sz="1100">
                <a:solidFill>
                  <a:schemeClr val="tx2"/>
                </a:solidFill>
              </a:defRPr>
            </a:lvl4pPr>
            <a:lvl5pPr marL="742727" indent="-171399">
              <a:buClr>
                <a:schemeClr val="tx2"/>
              </a:buClr>
              <a:defRPr sz="1100">
                <a:solidFill>
                  <a:schemeClr val="tx2"/>
                </a:solidFill>
              </a:defRPr>
            </a:lvl5pPr>
            <a:lvl6pPr>
              <a:buClrTx/>
              <a:defRPr sz="1799">
                <a:solidFill>
                  <a:schemeClr val="tx2"/>
                </a:solidFill>
              </a:defRPr>
            </a:lvl6pPr>
            <a:lvl7pPr>
              <a:buClrTx/>
              <a:defRPr sz="1400">
                <a:solidFill>
                  <a:schemeClr val="tx2"/>
                </a:solidFill>
              </a:defRPr>
            </a:lvl7pPr>
            <a:lvl8pPr>
              <a:buClrTx/>
              <a:defRPr sz="1200">
                <a:solidFill>
                  <a:schemeClr val="tx2"/>
                </a:solidFill>
              </a:defRPr>
            </a:lvl8pPr>
            <a:lvl9pPr>
              <a:buClrTx/>
              <a:defRPr sz="1799">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284431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399" indent="-171399">
              <a:buClrTx/>
              <a:defRPr sz="1400">
                <a:solidFill>
                  <a:schemeClr val="tx2"/>
                </a:solidFill>
              </a:defRPr>
            </a:lvl2pPr>
            <a:lvl3pPr marL="342797" indent="-171399">
              <a:buClrTx/>
              <a:defRPr sz="1200">
                <a:solidFill>
                  <a:schemeClr val="tx2"/>
                </a:solidFill>
              </a:defRPr>
            </a:lvl3pPr>
            <a:lvl4pPr marL="514196" indent="-171399">
              <a:buClrTx/>
              <a:defRPr sz="1100">
                <a:solidFill>
                  <a:schemeClr val="tx2"/>
                </a:solidFill>
              </a:defRPr>
            </a:lvl4pPr>
            <a:lvl5pPr marL="685594" indent="-171399">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404004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505"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19677"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799">
                <a:solidFill>
                  <a:schemeClr val="tx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365456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2799">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799"/>
            </a:lvl1pPr>
            <a:lvl2pPr>
              <a:defRPr sz="1600"/>
            </a:lvl2pPr>
            <a:lvl3pPr>
              <a:defRPr sz="1400"/>
            </a:lvl3pPr>
            <a:lvl4pPr>
              <a:defRPr sz="1200"/>
            </a:lvl4pPr>
            <a:lvl5pPr>
              <a:defRPr sz="1200"/>
            </a:lvl5pPr>
            <a:lvl6pPr>
              <a:defRPr sz="1799"/>
            </a:lvl6pPr>
            <a:lvl7pPr>
              <a:defRPr sz="1400"/>
            </a:lvl7pPr>
            <a:lvl8pPr>
              <a:defRPr sz="1200"/>
            </a:lvl8pPr>
            <a:lvl9pPr>
              <a:defRPr sz="1799"/>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53947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4"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4"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3"/>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2799">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Tree>
    <p:extLst>
      <p:ext uri="{BB962C8B-B14F-4D97-AF65-F5344CB8AC3E}">
        <p14:creationId xmlns:p14="http://schemas.microsoft.com/office/powerpoint/2010/main" val="28110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3"/>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2799">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4"/>
            <a:ext cx="3201848" cy="934931"/>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4"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1022153"/>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1"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1"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4"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sz="1799">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4"/>
            <a:ext cx="3201848" cy="934931"/>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1022152"/>
          </a:xfrm>
          <a:noFill/>
        </p:spPr>
        <p:txBody>
          <a:bodyPr vert="horz" lIns="0" tIns="0" rIns="0" bIns="457200" rtlCol="0">
            <a:noAutofit/>
          </a:bodyPr>
          <a:lstStyle>
            <a:lvl1pPr>
              <a:lnSpc>
                <a:spcPct val="100000"/>
              </a:lnSpc>
              <a:spcBef>
                <a:spcPts val="0"/>
              </a:spcBef>
              <a:defRPr lang="en-US" sz="110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1"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1"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2"/>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6"/>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1"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10009" y="5133132"/>
            <a:ext cx="3204753" cy="879645"/>
          </a:xfrm>
          <a:prstGeom prst="rect">
            <a:avLst/>
          </a:prstGeom>
          <a:gradFill>
            <a:gsLst>
              <a:gs pos="0">
                <a:schemeClr val="accent4"/>
              </a:gs>
              <a:gs pos="98000">
                <a:schemeClr val="accent4"/>
              </a:gs>
            </a:gsLst>
            <a:lin ang="5400000" scaled="1"/>
          </a:gradFill>
        </p:spPr>
        <p:txBody>
          <a:bodyPr vert="horz" lIns="594205" tIns="457081" rIns="457081" bIns="457081"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799">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73549" y="5133936"/>
            <a:ext cx="3203893" cy="878840"/>
          </a:xfrm>
          <a:prstGeom prst="rect">
            <a:avLst/>
          </a:prstGeom>
          <a:solidFill>
            <a:schemeClr val="accent1"/>
          </a:solidFill>
        </p:spPr>
        <p:txBody>
          <a:bodyPr vert="horz" lIns="457081" tIns="457081" rIns="594205"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799">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a:xfrm>
            <a:off x="579810" y="412751"/>
            <a:ext cx="9907374" cy="356338"/>
          </a:xfrm>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1"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4363" y="5112583"/>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80344" y="5133936"/>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Strategic Priorities</a:t>
            </a:r>
          </a:p>
        </p:txBody>
      </p:sp>
    </p:spTree>
    <p:extLst>
      <p:ext uri="{BB962C8B-B14F-4D97-AF65-F5344CB8AC3E}">
        <p14:creationId xmlns:p14="http://schemas.microsoft.com/office/powerpoint/2010/main" val="4236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2"/>
                </a:solidFill>
                <a:latin typeface="+mj-lt"/>
              </a:rPr>
              <a:pPr algn="r">
                <a:lnSpc>
                  <a:spcPct val="90000"/>
                </a:lnSpc>
              </a:pPr>
              <a:t>‹#›</a:t>
            </a:fld>
            <a:endParaRPr lang="en-US" sz="1799">
              <a:solidFill>
                <a:schemeClr val="tx2"/>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2"/>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Tree>
    <p:extLst>
      <p:ext uri="{BB962C8B-B14F-4D97-AF65-F5344CB8AC3E}">
        <p14:creationId xmlns:p14="http://schemas.microsoft.com/office/powerpoint/2010/main" val="115809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8" y="2055431"/>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2" y="2055431"/>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5" y="2055431"/>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6"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4" y="4267940"/>
            <a:ext cx="2744788"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43324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63979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50" y="2060874"/>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3" y="2060874"/>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1" y="2060874"/>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3" y="2060874"/>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4" y="4269508"/>
            <a:ext cx="2286000" cy="1458912"/>
          </a:xfrm>
        </p:spPr>
        <p:txBody>
          <a:bodyPr/>
          <a:lstStyle>
            <a:lvl1pPr algn="ctr">
              <a:lnSpc>
                <a:spcPct val="100000"/>
              </a:lnSpc>
              <a:spcBef>
                <a:spcPts val="600"/>
              </a:spcBef>
              <a:defRPr sz="2399">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353686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1" y="2064665"/>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4" y="2064665"/>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1" y="2064665"/>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3" y="2064665"/>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2" y="2064665"/>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sz="1799">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1999">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9044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93283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7397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1"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5"/>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4" y="2057402"/>
            <a:ext cx="5943599" cy="22859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3"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63349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6"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71408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6"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23156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6"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Tree>
    <p:extLst>
      <p:ext uri="{BB962C8B-B14F-4D97-AF65-F5344CB8AC3E}">
        <p14:creationId xmlns:p14="http://schemas.microsoft.com/office/powerpoint/2010/main" val="41385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9"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lvl1pPr>
            <a:lvl2pPr marL="272968"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Tree>
    <p:extLst>
      <p:ext uri="{BB962C8B-B14F-4D97-AF65-F5344CB8AC3E}">
        <p14:creationId xmlns:p14="http://schemas.microsoft.com/office/powerpoint/2010/main" val="53514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1"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1" y="2514601"/>
            <a:ext cx="5027613" cy="1371601"/>
          </a:xfrm>
        </p:spPr>
        <p:txBody>
          <a:bodyPr anchor="ctr"/>
          <a:lstStyle>
            <a:lvl1pPr>
              <a:spcBef>
                <a:spcPts val="0"/>
              </a:spcBef>
              <a:defRPr sz="3599">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3"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1"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7"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10"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9"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Tree>
    <p:extLst>
      <p:ext uri="{BB962C8B-B14F-4D97-AF65-F5344CB8AC3E}">
        <p14:creationId xmlns:p14="http://schemas.microsoft.com/office/powerpoint/2010/main" val="378732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l="12861" t="37153" r="14750" b="6910"/>
          <a:stretch/>
        </p:blipFill>
        <p:spPr>
          <a:xfrm>
            <a:off x="342058" y="0"/>
            <a:ext cx="11840977" cy="6858000"/>
          </a:xfrm>
          <a:prstGeom prst="rect">
            <a:avLst/>
          </a:prstGeom>
        </p:spPr>
      </p:pic>
      <p:grpSp>
        <p:nvGrpSpPr>
          <p:cNvPr id="3" name="Group 2">
            <a:extLst>
              <a:ext uri="{FF2B5EF4-FFF2-40B4-BE49-F238E27FC236}">
                <a16:creationId xmlns:a16="http://schemas.microsoft.com/office/drawing/2014/main" id="{0779AAFF-4863-41EA-9251-AE90AB043916}"/>
              </a:ext>
            </a:extLst>
          </p:cNvPr>
          <p:cNvGrpSpPr/>
          <p:nvPr/>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1" name="Freeform 7">
              <a:extLst>
                <a:ext uri="{FF2B5EF4-FFF2-40B4-BE49-F238E27FC236}">
                  <a16:creationId xmlns:a16="http://schemas.microsoft.com/office/drawing/2014/main" id="{F727B63B-9DDF-4464-B305-91E2F1F53A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2" name="Freeform 8">
              <a:extLst>
                <a:ext uri="{FF2B5EF4-FFF2-40B4-BE49-F238E27FC236}">
                  <a16:creationId xmlns:a16="http://schemas.microsoft.com/office/drawing/2014/main" id="{BE99358C-EF1D-4887-8E23-C6B6EFECC05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3" name="Freeform 9">
              <a:extLst>
                <a:ext uri="{FF2B5EF4-FFF2-40B4-BE49-F238E27FC236}">
                  <a16:creationId xmlns:a16="http://schemas.microsoft.com/office/drawing/2014/main" id="{AB115210-A643-4048-8CE2-AE858AA6D28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4" name="Freeform 10">
              <a:extLst>
                <a:ext uri="{FF2B5EF4-FFF2-40B4-BE49-F238E27FC236}">
                  <a16:creationId xmlns:a16="http://schemas.microsoft.com/office/drawing/2014/main" id="{DADAB024-3024-4445-96A4-008D5EBBB3F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5" name="Freeform 11">
              <a:extLst>
                <a:ext uri="{FF2B5EF4-FFF2-40B4-BE49-F238E27FC236}">
                  <a16:creationId xmlns:a16="http://schemas.microsoft.com/office/drawing/2014/main" id="{8C49FA45-007B-4A99-BFB8-737C3A292BE4}"/>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6" name="Freeform 12">
              <a:extLst>
                <a:ext uri="{FF2B5EF4-FFF2-40B4-BE49-F238E27FC236}">
                  <a16:creationId xmlns:a16="http://schemas.microsoft.com/office/drawing/2014/main" id="{6AD6968C-6030-4061-9BA9-3E345BE073BA}"/>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27" name="TextBox 26">
            <a:extLst>
              <a:ext uri="{FF2B5EF4-FFF2-40B4-BE49-F238E27FC236}">
                <a16:creationId xmlns:a16="http://schemas.microsoft.com/office/drawing/2014/main" id="{9267F80E-E3AF-43A3-AA96-C701371ACCD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54155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Tree>
    <p:extLst>
      <p:ext uri="{BB962C8B-B14F-4D97-AF65-F5344CB8AC3E}">
        <p14:creationId xmlns:p14="http://schemas.microsoft.com/office/powerpoint/2010/main" val="33736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3"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248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59840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7"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5117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1"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4999">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6" y="3906062"/>
            <a:ext cx="10962687" cy="2380795"/>
          </a:xfrm>
          <a:prstGeom prst="rect">
            <a:avLst/>
          </a:prstGeom>
          <a:noFill/>
        </p:spPr>
        <p:txBody>
          <a:bodyPr wrap="square" lIns="0" tIns="0" rIns="0" bIns="0" rtlCol="0">
            <a:noAutofit/>
          </a:bodyPr>
          <a:lstStyle/>
          <a:p>
            <a:pPr>
              <a:lnSpc>
                <a:spcPct val="130000"/>
              </a:lnSpc>
            </a:pPr>
            <a:r>
              <a:rPr lang="en-US" sz="1799">
                <a:solidFill>
                  <a:schemeClr val="tx2"/>
                </a:solidFill>
              </a:rPr>
              <a:t>If yes, you are good to go!</a:t>
            </a:r>
          </a:p>
          <a:p>
            <a:pPr>
              <a:lnSpc>
                <a:spcPct val="130000"/>
              </a:lnSpc>
            </a:pPr>
            <a:r>
              <a:rPr lang="en-US" sz="1799">
                <a:solidFill>
                  <a:schemeClr val="tx2"/>
                </a:solidFill>
              </a:rPr>
              <a:t>If the answer is no, you do not have the Metropolis font installed.</a:t>
            </a:r>
          </a:p>
          <a:p>
            <a:pPr>
              <a:lnSpc>
                <a:spcPct val="130000"/>
              </a:lnSpc>
            </a:pPr>
            <a:endParaRPr lang="en-US" sz="1799">
              <a:solidFill>
                <a:schemeClr val="tx2"/>
              </a:solidFill>
            </a:endParaRPr>
          </a:p>
          <a:p>
            <a:pPr marL="0" marR="0" lvl="0" indent="0" algn="l" defTabSz="914126" rtl="0" eaLnBrk="1" fontAlgn="auto" latinLnBrk="0" hangingPunct="1">
              <a:lnSpc>
                <a:spcPct val="130000"/>
              </a:lnSpc>
              <a:spcBef>
                <a:spcPts val="0"/>
              </a:spcBef>
              <a:spcAft>
                <a:spcPts val="0"/>
              </a:spcAft>
              <a:buClrTx/>
              <a:buSzTx/>
              <a:buFontTx/>
              <a:buNone/>
              <a:tabLst/>
              <a:defRPr/>
            </a:pPr>
            <a:r>
              <a:rPr lang="en-US" sz="1799">
                <a:solidFill>
                  <a:schemeClr val="tx2"/>
                </a:solidFill>
                <a:hlinkClick r:id="rId2">
                  <a:extLst>
                    <a:ext uri="{A12FA001-AC4F-418D-AE19-62706E023703}">
                      <ahyp:hlinkClr xmlns:ahyp="http://schemas.microsoft.com/office/drawing/2018/hyperlinkcolor" val="tx"/>
                    </a:ext>
                  </a:extLst>
                </a:hlinkClick>
              </a:rPr>
              <a:t>Click here</a:t>
            </a:r>
            <a:r>
              <a:rPr lang="en-US" sz="1799">
                <a:solidFill>
                  <a:schemeClr val="tx2"/>
                </a:solidFill>
              </a:rPr>
              <a:t> to download the font</a:t>
            </a:r>
            <a:r>
              <a:rPr lang="en-US" sz="1799" baseline="0">
                <a:solidFill>
                  <a:schemeClr val="tx2"/>
                </a:solidFill>
              </a:rPr>
              <a:t>.</a:t>
            </a:r>
          </a:p>
          <a:p>
            <a:pPr marL="399930" marR="0" lvl="0" indent="-226945" algn="l" defTabSz="914126" rtl="0" eaLnBrk="1" fontAlgn="auto" latinLnBrk="0" hangingPunct="1">
              <a:lnSpc>
                <a:spcPct val="130000"/>
              </a:lnSpc>
              <a:spcBef>
                <a:spcPts val="0"/>
              </a:spcBef>
              <a:spcAft>
                <a:spcPts val="0"/>
              </a:spcAft>
              <a:buClrTx/>
              <a:buSzTx/>
              <a:buFont typeface="Arial" charset="0"/>
              <a:buChar char="•"/>
              <a:tabLst/>
              <a:defRPr/>
            </a:pPr>
            <a:r>
              <a:rPr lang="en-US" sz="1799" strike="noStrike" baseline="0">
                <a:solidFill>
                  <a:schemeClr val="tx2"/>
                </a:solidFill>
              </a:rPr>
              <a:t>Log in with SSO and select the Brand Assets tab in Brand Central</a:t>
            </a:r>
          </a:p>
          <a:p>
            <a:pPr>
              <a:lnSpc>
                <a:spcPct val="130000"/>
              </a:lnSpc>
            </a:pPr>
            <a:r>
              <a:rPr lang="en-US" sz="1799">
                <a:solidFill>
                  <a:schemeClr val="tx2"/>
                </a:solidFill>
              </a:rPr>
              <a:t>Need more information on how to install fonts? </a:t>
            </a:r>
            <a:br>
              <a:rPr lang="en-US" sz="1799">
                <a:solidFill>
                  <a:schemeClr val="tx2"/>
                </a:solidFill>
              </a:rPr>
            </a:br>
            <a:r>
              <a:rPr lang="en-US" sz="1799">
                <a:solidFill>
                  <a:schemeClr val="tx2"/>
                </a:solidFill>
              </a:rPr>
              <a:t>Refer to the quick-start section in the template guidelines or contact Oasis.</a:t>
            </a:r>
          </a:p>
          <a:p>
            <a:pPr>
              <a:lnSpc>
                <a:spcPct val="130000"/>
              </a:lnSpc>
            </a:pPr>
            <a:r>
              <a:rPr lang="en-US" sz="1799">
                <a:solidFill>
                  <a:schemeClr val="tx2"/>
                </a:solidFill>
              </a:rPr>
              <a:t> </a:t>
            </a:r>
            <a:endParaRPr lang="en-US" sz="3199">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899">
                <a:solidFill>
                  <a:schemeClr val="tx2"/>
                </a:solidFill>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7" y="838105"/>
            <a:ext cx="10962687" cy="247743"/>
          </a:xfrm>
        </p:spPr>
        <p:txBody>
          <a:bodyPr/>
          <a:lstStyle>
            <a:lvl1pPr marL="0" indent="0" algn="l">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4"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10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899">
                <a:solidFill>
                  <a:schemeClr val="tx2"/>
                </a:solidFill>
                <a:latin typeface="+mj-lt"/>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3"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9"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899"/>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a:t>Metropolis Font Check</a:t>
            </a:r>
          </a:p>
        </p:txBody>
      </p:sp>
    </p:spTree>
    <p:extLst>
      <p:ext uri="{BB962C8B-B14F-4D97-AF65-F5344CB8AC3E}">
        <p14:creationId xmlns:p14="http://schemas.microsoft.com/office/powerpoint/2010/main" val="42858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42194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1"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2799">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3" y="721895"/>
            <a:ext cx="10876547" cy="4880008"/>
          </a:xfrm>
          <a:prstGeom prst="rect">
            <a:avLst/>
          </a:prstGeom>
          <a:noFill/>
        </p:spPr>
        <p:txBody>
          <a:bodyPr wrap="square" lIns="0" tIns="0" rIns="0" bIns="0" rtlCol="0" anchor="ctr">
            <a:noAutofit/>
          </a:bodyPr>
          <a:lstStyle/>
          <a:p>
            <a:pPr algn="ctr">
              <a:lnSpc>
                <a:spcPct val="90000"/>
              </a:lnSpc>
            </a:pPr>
            <a:r>
              <a:rPr lang="en-US" sz="5398" spc="300">
                <a:solidFill>
                  <a:schemeClr val="bg1"/>
                </a:solidFill>
              </a:rPr>
              <a:t>DO NOT USE </a:t>
            </a:r>
          </a:p>
          <a:p>
            <a:pPr algn="ctr">
              <a:lnSpc>
                <a:spcPct val="90000"/>
              </a:lnSpc>
            </a:pPr>
            <a:endParaRPr lang="en-US" sz="5398" spc="300">
              <a:solidFill>
                <a:schemeClr val="bg1"/>
              </a:solidFill>
            </a:endParaRPr>
          </a:p>
          <a:p>
            <a:pPr algn="ctr">
              <a:lnSpc>
                <a:spcPct val="90000"/>
              </a:lnSpc>
            </a:pPr>
            <a:r>
              <a:rPr lang="en-US" sz="5398" spc="300">
                <a:solidFill>
                  <a:schemeClr val="bg1"/>
                </a:solidFill>
              </a:rPr>
              <a:t>ALL LAYOUTS PAST THIS ARE NOT PART OF THIS TEMPLATE</a:t>
            </a:r>
          </a:p>
        </p:txBody>
      </p:sp>
    </p:spTree>
    <p:extLst>
      <p:ext uri="{BB962C8B-B14F-4D97-AF65-F5344CB8AC3E}">
        <p14:creationId xmlns:p14="http://schemas.microsoft.com/office/powerpoint/2010/main" val="14309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_and_Subtitle">
    <p:bg bwMode="lt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04" y="289512"/>
            <a:ext cx="11649322" cy="671065"/>
          </a:xfrm>
        </p:spPr>
        <p:txBody>
          <a:bodyPr lIns="182880" tIns="146304" rIns="182880" bIns="146304"/>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772055D2-C6C9-491F-97FF-B9A772BC8833}"/>
              </a:ext>
            </a:extLst>
          </p:cNvPr>
          <p:cNvSpPr>
            <a:spLocks noGrp="1"/>
          </p:cNvSpPr>
          <p:nvPr>
            <p:ph type="body" sz="quarter" idx="10"/>
          </p:nvPr>
        </p:nvSpPr>
        <p:spPr>
          <a:xfrm>
            <a:off x="269805" y="987468"/>
            <a:ext cx="11649216" cy="457200"/>
          </a:xfrm>
        </p:spPr>
        <p:txBody>
          <a:bodyPr/>
          <a:lstStyle>
            <a:lvl1pPr>
              <a:defRPr sz="1999">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22393258"/>
      </p:ext>
    </p:extLst>
  </p:cSld>
  <p:clrMapOvr>
    <a:masterClrMapping/>
  </p:clrMapOvr>
  <p:transition>
    <p:fade/>
  </p:transition>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 name="Ink 36">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6"/>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22672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6"/>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60179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Metropolis" panose="00000500000000000000" pitchFamily="2" charset="0"/>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27739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6"/>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96615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p:nvSpPr>
        <p:spPr>
          <a:xfrm>
            <a:off x="608013" y="1261594"/>
            <a:ext cx="1933864" cy="534891"/>
          </a:xfrm>
          <a:prstGeom prst="rect">
            <a:avLst/>
          </a:prstGeom>
          <a:noFill/>
        </p:spPr>
        <p:txBody>
          <a:bodyPr wrap="square" lIns="0" tIns="0" rIns="0" bIns="0" rtlCol="0">
            <a:noAutofit/>
          </a:bodyPr>
          <a:lstStyle/>
          <a:p>
            <a:pPr>
              <a:lnSpc>
                <a:spcPct val="90000"/>
              </a:lnSpc>
            </a:pPr>
            <a:r>
              <a:rPr lang="en-US" sz="3200" dirty="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
        <p:nvSpPr>
          <p:cNvPr id="5" name="TextBox 4">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dirty="0">
                <a:solidFill>
                  <a:schemeClr val="tx2"/>
                </a:solidFill>
                <a:latin typeface="+mj-lt"/>
              </a:rPr>
              <a:t>Agenda</a:t>
            </a:r>
          </a:p>
        </p:txBody>
      </p:sp>
      <p:sp>
        <p:nvSpPr>
          <p:cNvPr id="6" name="TextBox 5">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Tree>
    <p:extLst>
      <p:ext uri="{BB962C8B-B14F-4D97-AF65-F5344CB8AC3E}">
        <p14:creationId xmlns:p14="http://schemas.microsoft.com/office/powerpoint/2010/main" val="10147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31602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920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82371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42217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C07CCB-5B7E-4580-A30B-270D2C88A6AE}"/>
              </a:ext>
            </a:extLst>
          </p:cNvPr>
          <p:cNvGrpSpPr/>
          <p:nvPr/>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8" name="Freeform: Shape 27">
              <a:extLst>
                <a:ext uri="{FF2B5EF4-FFF2-40B4-BE49-F238E27FC236}">
                  <a16:creationId xmlns:a16="http://schemas.microsoft.com/office/drawing/2014/main" id="{046FCD12-70AD-43E4-97A5-E350476D993C}"/>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Isosceles Triangle 15">
              <a:extLst>
                <a:ext uri="{FF2B5EF4-FFF2-40B4-BE49-F238E27FC236}">
                  <a16:creationId xmlns:a16="http://schemas.microsoft.com/office/drawing/2014/main" id="{1B9CF672-C886-4A4A-B8C7-6054BDA7C6F8}"/>
                </a:ext>
              </a:extLst>
            </p:cNvPr>
            <p:cNvSpPr/>
            <p:nvPr/>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279CBF5F-64CA-43B4-BB06-18EC3F20B58A}"/>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Tree>
    <p:extLst>
      <p:ext uri="{BB962C8B-B14F-4D97-AF65-F5344CB8AC3E}">
        <p14:creationId xmlns:p14="http://schemas.microsoft.com/office/powerpoint/2010/main" val="182051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B634BC28-ECEA-4006-A436-B22F54417FE9}"/>
              </a:ext>
            </a:extLst>
          </p:cNvPr>
          <p:cNvSpPr/>
          <p:nvPr/>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2" name="Group 1">
            <a:extLst>
              <a:ext uri="{FF2B5EF4-FFF2-40B4-BE49-F238E27FC236}">
                <a16:creationId xmlns:a16="http://schemas.microsoft.com/office/drawing/2014/main" id="{75E8C4EF-7304-4CE2-80BD-6C5DF21F66CF}"/>
              </a:ext>
            </a:extLst>
          </p:cNvPr>
          <p:cNvGrpSpPr/>
          <p:nvPr/>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16" name="Isosceles Triangle 15">
              <a:extLst>
                <a:ext uri="{FF2B5EF4-FFF2-40B4-BE49-F238E27FC236}">
                  <a16:creationId xmlns:a16="http://schemas.microsoft.com/office/drawing/2014/main" id="{3782B963-3DE7-4086-92ED-CD92BCC38428}"/>
                </a:ext>
              </a:extLst>
            </p:cNvPr>
            <p:cNvSpPr/>
            <p:nvPr/>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269657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238949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92149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image" Target="../media/image6.svg"/><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image" Target="../media/image5.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theme" Target="../theme/theme3.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slideLayout" Target="../slideLayouts/slideLayout116.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image" Target="../media/image2.svg"/><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image" Target="../media/image1.png"/><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50" Type="http://schemas.openxmlformats.org/officeDocument/2006/relationships/image" Target="../media/image6.svg"/><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image" Target="../media/image5.png"/><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theme" Target="../theme/theme4.xml"/><Relationship Id="rId8" Type="http://schemas.openxmlformats.org/officeDocument/2006/relationships/slideLayout" Target="../slideLayouts/slideLayout14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tropolis" panose="00000500000000000000" pitchFamily="2" charset="0"/>
              </a:defRPr>
            </a:lvl1pPr>
          </a:lstStyle>
          <a:p>
            <a:endParaRPr lang="en-US" dirty="0"/>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latin typeface="Metropolis" panose="00000500000000000000" pitchFamily="2" charset="0"/>
              </a:defRPr>
            </a:lvl1pPr>
          </a:lstStyle>
          <a:p>
            <a:fld id="{00000000-1234-1234-1234-123412341234}" type="slidenum">
              <a:rPr lang="en-US" smtClean="0"/>
              <a:pPr/>
              <a:t>‹#›</a:t>
            </a:fld>
            <a:endParaRPr lang="en-US" dirty="0"/>
          </a:p>
        </p:txBody>
      </p:sp>
      <p:grpSp>
        <p:nvGrpSpPr>
          <p:cNvPr id="18" name="Group 17">
            <a:extLst>
              <a:ext uri="{FF2B5EF4-FFF2-40B4-BE49-F238E27FC236}">
                <a16:creationId xmlns:a16="http://schemas.microsoft.com/office/drawing/2014/main" id="{3485A9D7-B248-4F26-9897-A1C7A54FAF89}"/>
              </a:ext>
            </a:extLst>
          </p:cNvPr>
          <p:cNvGrpSpPr/>
          <p:nvPr/>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8" name="Freeform 7">
              <a:extLst>
                <a:ext uri="{FF2B5EF4-FFF2-40B4-BE49-F238E27FC236}">
                  <a16:creationId xmlns:a16="http://schemas.microsoft.com/office/drawing/2014/main" id="{4D7DC1A2-819A-4366-8BE9-387CC000905C}"/>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29" name="Freeform 8">
              <a:extLst>
                <a:ext uri="{FF2B5EF4-FFF2-40B4-BE49-F238E27FC236}">
                  <a16:creationId xmlns:a16="http://schemas.microsoft.com/office/drawing/2014/main" id="{0373EF47-4DA1-4EF4-AE4F-54BCB38FC20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30" name="Freeform 9">
              <a:extLst>
                <a:ext uri="{FF2B5EF4-FFF2-40B4-BE49-F238E27FC236}">
                  <a16:creationId xmlns:a16="http://schemas.microsoft.com/office/drawing/2014/main" id="{ABC15050-D5E4-4FBD-806D-1CEC1AF606F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31" name="Freeform 10">
              <a:extLst>
                <a:ext uri="{FF2B5EF4-FFF2-40B4-BE49-F238E27FC236}">
                  <a16:creationId xmlns:a16="http://schemas.microsoft.com/office/drawing/2014/main" id="{953BA047-B60F-46CD-AFCB-49101F4D74C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32" name="Freeform 11">
              <a:extLst>
                <a:ext uri="{FF2B5EF4-FFF2-40B4-BE49-F238E27FC236}">
                  <a16:creationId xmlns:a16="http://schemas.microsoft.com/office/drawing/2014/main" id="{E5E07D7E-E36B-4549-9FB3-3BA1E225948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sp>
          <p:nvSpPr>
            <p:cNvPr id="33" name="Freeform 12">
              <a:extLst>
                <a:ext uri="{FF2B5EF4-FFF2-40B4-BE49-F238E27FC236}">
                  <a16:creationId xmlns:a16="http://schemas.microsoft.com/office/drawing/2014/main" id="{3352F97F-F3A2-4B3E-9917-55B62713FDC5}"/>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latin typeface="Metropolis" panose="00000500000000000000" pitchFamily="2" charset="0"/>
              </a:endParaRPr>
            </a:p>
          </p:txBody>
        </p:sp>
      </p:grpSp>
      <p:sp>
        <p:nvSpPr>
          <p:cNvPr id="34" name="TextBox 33">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1035840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803" r:id="rId8"/>
    <p:sldLayoutId id="2147483767" r:id="rId9"/>
    <p:sldLayoutId id="2147483768" r:id="rId10"/>
    <p:sldLayoutId id="2147483769"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1" y="6766562"/>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2"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3"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19099373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51"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2799" b="0" kern="1200">
          <a:solidFill>
            <a:schemeClr val="tx2"/>
          </a:solidFill>
          <a:latin typeface="+mj-lt"/>
          <a:ea typeface="+mj-ea"/>
          <a:cs typeface="+mj-cs"/>
        </a:defRPr>
      </a:lvl1pPr>
    </p:titleStyle>
    <p:bodyStyle>
      <a:lvl1pPr marL="0" indent="0" algn="l" defTabSz="914126" rtl="0" eaLnBrk="1" latinLnBrk="0" hangingPunct="1">
        <a:lnSpc>
          <a:spcPct val="100000"/>
        </a:lnSpc>
        <a:spcBef>
          <a:spcPts val="1799"/>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300"/>
        </a:spcBef>
        <a:buClr>
          <a:schemeClr val="tx2"/>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531" indent="-228531" algn="l" defTabSz="914126" rtl="0" eaLnBrk="1" latinLnBrk="0" hangingPunct="1">
        <a:lnSpc>
          <a:spcPct val="100000"/>
        </a:lnSpc>
        <a:spcBef>
          <a:spcPts val="1799"/>
        </a:spcBef>
        <a:buClr>
          <a:schemeClr val="tx2"/>
        </a:buClr>
        <a:buSzPct val="90000"/>
        <a:buFont typeface="+mj-lt"/>
        <a:buAutoNum type="arabicPeriod"/>
        <a:defRPr sz="1999" kern="1200">
          <a:solidFill>
            <a:schemeClr val="tx2"/>
          </a:solidFill>
          <a:latin typeface="+mn-lt"/>
          <a:ea typeface="+mn-ea"/>
          <a:cs typeface="+mn-cs"/>
        </a:defRPr>
      </a:lvl6pPr>
      <a:lvl7pPr marL="512609" indent="-228531" algn="l" defTabSz="914126"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141" indent="-166638" algn="l" defTabSz="914126"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078" indent="-284078" algn="l" defTabSz="914126" rtl="0" eaLnBrk="1" latinLnBrk="0" hangingPunct="1">
        <a:lnSpc>
          <a:spcPct val="100000"/>
        </a:lnSpc>
        <a:spcBef>
          <a:spcPts val="1799"/>
        </a:spcBef>
        <a:buClr>
          <a:schemeClr val="tx2"/>
        </a:buClr>
        <a:buSzPct val="90000"/>
        <a:buFont typeface="+mj-lt"/>
        <a:buAutoNum type="alphaUcPeriod"/>
        <a:defRPr sz="1999"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2">
          <p15:clr>
            <a:srgbClr val="F26B43"/>
          </p15:clr>
        </p15:guide>
        <p15:guide id="19" pos="3264">
          <p15:clr>
            <a:srgbClr val="F26B43"/>
          </p15:clr>
        </p15:guide>
        <p15:guide id="20" pos="2976">
          <p15:clr>
            <a:srgbClr val="F26B43"/>
          </p15:clr>
        </p15:guide>
        <p15:guide id="21" pos="2688">
          <p15:clr>
            <a:srgbClr val="F26B43"/>
          </p15:clr>
        </p15:guide>
        <p15:guide id="22" pos="2400">
          <p15:clr>
            <a:srgbClr val="F26B43"/>
          </p15:clr>
        </p15:guide>
        <p15:guide id="23" pos="2112">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8">
          <p15:clr>
            <a:srgbClr val="F26B43"/>
          </p15:clr>
        </p15:guide>
        <p15:guide id="31" pos="4416">
          <p15:clr>
            <a:srgbClr val="F26B43"/>
          </p15:clr>
        </p15:guide>
        <p15:guide id="32" pos="4704">
          <p15:clr>
            <a:srgbClr val="F26B43"/>
          </p15:clr>
        </p15:guide>
        <p15:guide id="33" pos="4992">
          <p15:clr>
            <a:srgbClr val="F26B43"/>
          </p15:clr>
        </p15:guide>
        <p15:guide id="34" pos="5280">
          <p15:clr>
            <a:srgbClr val="F26B43"/>
          </p15:clr>
        </p15:guide>
        <p15:guide id="35" pos="5568">
          <p15:clr>
            <a:srgbClr val="F26B43"/>
          </p15:clr>
        </p15:guide>
        <p15:guide id="36" pos="5857">
          <p15:clr>
            <a:srgbClr val="F26B43"/>
          </p15:clr>
        </p15:guide>
        <p15:guide id="37" pos="6145">
          <p15:clr>
            <a:srgbClr val="F26B43"/>
          </p15:clr>
        </p15:guide>
        <p15:guide id="38" pos="6433">
          <p15:clr>
            <a:srgbClr val="F26B43"/>
          </p15:clr>
        </p15:guide>
        <p15:guide id="39" pos="6721">
          <p15:clr>
            <a:srgbClr val="F26B43"/>
          </p15:clr>
        </p15:guide>
        <p15:guide id="40" pos="7009">
          <p15:clr>
            <a:srgbClr val="F26B43"/>
          </p15:clr>
        </p15:guide>
        <p15:guide id="41" pos="7297">
          <p15:clr>
            <a:srgbClr val="F26B43"/>
          </p15:clr>
        </p15:guide>
        <p15:guide id="42" pos="7680">
          <p15:clr>
            <a:srgbClr val="F26B43"/>
          </p15:clr>
        </p15:guide>
        <p15:guide id="43" orient="horz" pos="4320">
          <p15:clr>
            <a:srgbClr val="F26B43"/>
          </p15:clr>
        </p15:guide>
        <p15:guide id="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8" name="Freeform 7">
              <a:extLst>
                <a:ext uri="{FF2B5EF4-FFF2-40B4-BE49-F238E27FC236}">
                  <a16:creationId xmlns:a16="http://schemas.microsoft.com/office/drawing/2014/main" id="{4D7DC1A2-819A-4366-8BE9-387CC000905C}"/>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9" name="Freeform 8">
              <a:extLst>
                <a:ext uri="{FF2B5EF4-FFF2-40B4-BE49-F238E27FC236}">
                  <a16:creationId xmlns:a16="http://schemas.microsoft.com/office/drawing/2014/main" id="{0373EF47-4DA1-4EF4-AE4F-54BCB38FC20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0" name="Freeform 9">
              <a:extLst>
                <a:ext uri="{FF2B5EF4-FFF2-40B4-BE49-F238E27FC236}">
                  <a16:creationId xmlns:a16="http://schemas.microsoft.com/office/drawing/2014/main" id="{ABC15050-D5E4-4FBD-806D-1CEC1AF606F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1" name="Freeform 10">
              <a:extLst>
                <a:ext uri="{FF2B5EF4-FFF2-40B4-BE49-F238E27FC236}">
                  <a16:creationId xmlns:a16="http://schemas.microsoft.com/office/drawing/2014/main" id="{953BA047-B60F-46CD-AFCB-49101F4D74C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2" name="Freeform 11">
              <a:extLst>
                <a:ext uri="{FF2B5EF4-FFF2-40B4-BE49-F238E27FC236}">
                  <a16:creationId xmlns:a16="http://schemas.microsoft.com/office/drawing/2014/main" id="{E5E07D7E-E36B-4549-9FB3-3BA1E225948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3" name="Freeform 12">
              <a:extLst>
                <a:ext uri="{FF2B5EF4-FFF2-40B4-BE49-F238E27FC236}">
                  <a16:creationId xmlns:a16="http://schemas.microsoft.com/office/drawing/2014/main" id="{3352F97F-F3A2-4B3E-9917-55B62713FDC5}"/>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34" name="TextBox 33">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pic>
        <p:nvPicPr>
          <p:cNvPr id="1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32521249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1" y="6766562"/>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2"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3"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400"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323386710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2799" b="0" kern="1200">
          <a:solidFill>
            <a:schemeClr val="tx2"/>
          </a:solidFill>
          <a:latin typeface="+mj-lt"/>
          <a:ea typeface="+mj-ea"/>
          <a:cs typeface="+mj-cs"/>
        </a:defRPr>
      </a:lvl1pPr>
    </p:titleStyle>
    <p:bodyStyle>
      <a:lvl1pPr marL="0" indent="0" algn="l" defTabSz="914126" rtl="0" eaLnBrk="1" latinLnBrk="0" hangingPunct="1">
        <a:lnSpc>
          <a:spcPct val="100000"/>
        </a:lnSpc>
        <a:spcBef>
          <a:spcPts val="1799"/>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300"/>
        </a:spcBef>
        <a:buClr>
          <a:schemeClr val="tx2"/>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531" indent="-228531" algn="l" defTabSz="914126" rtl="0" eaLnBrk="1" latinLnBrk="0" hangingPunct="1">
        <a:lnSpc>
          <a:spcPct val="100000"/>
        </a:lnSpc>
        <a:spcBef>
          <a:spcPts val="1799"/>
        </a:spcBef>
        <a:buClr>
          <a:schemeClr val="tx2"/>
        </a:buClr>
        <a:buSzPct val="90000"/>
        <a:buFont typeface="+mj-lt"/>
        <a:buAutoNum type="arabicPeriod"/>
        <a:defRPr sz="1999" kern="1200">
          <a:solidFill>
            <a:schemeClr val="tx2"/>
          </a:solidFill>
          <a:latin typeface="+mn-lt"/>
          <a:ea typeface="+mn-ea"/>
          <a:cs typeface="+mn-cs"/>
        </a:defRPr>
      </a:lvl6pPr>
      <a:lvl7pPr marL="512609" indent="-228531" algn="l" defTabSz="914126"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141" indent="-166638" algn="l" defTabSz="914126"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078" indent="-284078" algn="l" defTabSz="914126" rtl="0" eaLnBrk="1" latinLnBrk="0" hangingPunct="1">
        <a:lnSpc>
          <a:spcPct val="100000"/>
        </a:lnSpc>
        <a:spcBef>
          <a:spcPts val="1799"/>
        </a:spcBef>
        <a:buClr>
          <a:schemeClr val="tx2"/>
        </a:buClr>
        <a:buSzPct val="90000"/>
        <a:buFont typeface="+mj-lt"/>
        <a:buAutoNum type="alphaUcPeriod"/>
        <a:defRPr sz="1999"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2">
          <p15:clr>
            <a:srgbClr val="F26B43"/>
          </p15:clr>
        </p15:guide>
        <p15:guide id="19" pos="3264">
          <p15:clr>
            <a:srgbClr val="F26B43"/>
          </p15:clr>
        </p15:guide>
        <p15:guide id="20" pos="2976">
          <p15:clr>
            <a:srgbClr val="F26B43"/>
          </p15:clr>
        </p15:guide>
        <p15:guide id="21" pos="2688">
          <p15:clr>
            <a:srgbClr val="F26B43"/>
          </p15:clr>
        </p15:guide>
        <p15:guide id="22" pos="2400">
          <p15:clr>
            <a:srgbClr val="F26B43"/>
          </p15:clr>
        </p15:guide>
        <p15:guide id="23" pos="2112">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8">
          <p15:clr>
            <a:srgbClr val="F26B43"/>
          </p15:clr>
        </p15:guide>
        <p15:guide id="31" pos="4416">
          <p15:clr>
            <a:srgbClr val="F26B43"/>
          </p15:clr>
        </p15:guide>
        <p15:guide id="32" pos="4704">
          <p15:clr>
            <a:srgbClr val="F26B43"/>
          </p15:clr>
        </p15:guide>
        <p15:guide id="33" pos="4992">
          <p15:clr>
            <a:srgbClr val="F26B43"/>
          </p15:clr>
        </p15:guide>
        <p15:guide id="34" pos="5280">
          <p15:clr>
            <a:srgbClr val="F26B43"/>
          </p15:clr>
        </p15:guide>
        <p15:guide id="35" pos="5568">
          <p15:clr>
            <a:srgbClr val="F26B43"/>
          </p15:clr>
        </p15:guide>
        <p15:guide id="36" pos="5857">
          <p15:clr>
            <a:srgbClr val="F26B43"/>
          </p15:clr>
        </p15:guide>
        <p15:guide id="37" pos="6145">
          <p15:clr>
            <a:srgbClr val="F26B43"/>
          </p15:clr>
        </p15:guide>
        <p15:guide id="38" pos="6433">
          <p15:clr>
            <a:srgbClr val="F26B43"/>
          </p15:clr>
        </p15:guide>
        <p15:guide id="39" pos="6721">
          <p15:clr>
            <a:srgbClr val="F26B43"/>
          </p15:clr>
        </p15:guide>
        <p15:guide id="40" pos="7009">
          <p15:clr>
            <a:srgbClr val="F26B43"/>
          </p15:clr>
        </p15:guide>
        <p15:guide id="41" pos="7297">
          <p15:clr>
            <a:srgbClr val="F26B43"/>
          </p15:clr>
        </p15:guide>
        <p15:guide id="42" pos="7680">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5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hyperlink" Target="https://marketplace.fedramp.gov/#/product/vmware-cloud-on-aws-govcloud-vmc"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vmware.com/content/dam/digitalmarketing/vmware/en/pdf/support/vmw-cloud-aws-service-level-agreement.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cloud.vmware.com/log-insight-cloud/pricing" TargetMode="External"/><Relationship Id="rId4" Type="http://schemas.openxmlformats.org/officeDocument/2006/relationships/hyperlink" Target="https://docs.vmware.com/en/VMware-HCX/services/user-guide/GUID-32AF32BD-DE0B-4441-95B3-DF6A27733EED.html#GUID-32AF32BD-DE0B-4441-95B3-DF6A27733E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7.sv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0.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73.sv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notesSlide" Target="../notesSlides/notesSlide21.xml"/><Relationship Id="rId1" Type="http://schemas.openxmlformats.org/officeDocument/2006/relationships/slideLayout" Target="../slideLayouts/slideLayout150.xml"/><Relationship Id="rId6" Type="http://schemas.openxmlformats.org/officeDocument/2006/relationships/image" Target="../media/image78.jpg"/><Relationship Id="rId5" Type="http://schemas.openxmlformats.org/officeDocument/2006/relationships/image" Target="../media/image77.png"/><Relationship Id="rId10" Type="http://schemas.openxmlformats.org/officeDocument/2006/relationships/comments" Target="../comments/comment1.xml"/><Relationship Id="rId4" Type="http://schemas.openxmlformats.org/officeDocument/2006/relationships/image" Target="../media/image76.png"/><Relationship Id="rId9"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hyperlink" Target="https://blogs.vmware.com/emea/en/2019/05/nhs-digital-accelerates-roll-out-of-digitally-enabled-care-with-vmware-cloud-on-aws/" TargetMode="External"/><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hyperlink" Target="https://cloud.vmware.com/vmc-aws/partners#solution-providers" TargetMode="External"/><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33" Type="http://schemas.openxmlformats.org/officeDocument/2006/relationships/image" Target="../media/image112.png"/><Relationship Id="rId2" Type="http://schemas.openxmlformats.org/officeDocument/2006/relationships/notesSlide" Target="../notesSlides/notesSlide24.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png"/><Relationship Id="rId1" Type="http://schemas.openxmlformats.org/officeDocument/2006/relationships/slideLayout" Target="../slideLayouts/slideLayout18.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32" Type="http://schemas.openxmlformats.org/officeDocument/2006/relationships/image" Target="../media/image111.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10.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 Id="rId8" Type="http://schemas.openxmlformats.org/officeDocument/2006/relationships/image" Target="../media/image87.png"/></Relationships>
</file>

<file path=ppt/slides/_rels/slide26.xml.rels><?xml version="1.0" encoding="UTF-8" standalone="yes"?>
<Relationships xmlns="http://schemas.openxmlformats.org/package/2006/relationships"><Relationship Id="rId26" Type="http://schemas.openxmlformats.org/officeDocument/2006/relationships/image" Target="../media/image135.png"/><Relationship Id="rId21" Type="http://schemas.openxmlformats.org/officeDocument/2006/relationships/image" Target="../media/image130.png"/><Relationship Id="rId42" Type="http://schemas.openxmlformats.org/officeDocument/2006/relationships/image" Target="../media/image151.png"/><Relationship Id="rId47" Type="http://schemas.openxmlformats.org/officeDocument/2006/relationships/image" Target="../media/image156.png"/><Relationship Id="rId63" Type="http://schemas.openxmlformats.org/officeDocument/2006/relationships/image" Target="../media/image172.png"/><Relationship Id="rId68" Type="http://schemas.openxmlformats.org/officeDocument/2006/relationships/image" Target="../media/image177.png"/><Relationship Id="rId84" Type="http://schemas.openxmlformats.org/officeDocument/2006/relationships/image" Target="../media/image193.png"/><Relationship Id="rId16" Type="http://schemas.openxmlformats.org/officeDocument/2006/relationships/image" Target="../media/image125.png"/><Relationship Id="rId11" Type="http://schemas.openxmlformats.org/officeDocument/2006/relationships/image" Target="../media/image120.png"/><Relationship Id="rId32" Type="http://schemas.openxmlformats.org/officeDocument/2006/relationships/image" Target="../media/image141.png"/><Relationship Id="rId37" Type="http://schemas.openxmlformats.org/officeDocument/2006/relationships/image" Target="../media/image146.png"/><Relationship Id="rId53" Type="http://schemas.openxmlformats.org/officeDocument/2006/relationships/image" Target="../media/image162.png"/><Relationship Id="rId58" Type="http://schemas.openxmlformats.org/officeDocument/2006/relationships/image" Target="../media/image167.png"/><Relationship Id="rId74" Type="http://schemas.openxmlformats.org/officeDocument/2006/relationships/image" Target="../media/image183.png"/><Relationship Id="rId79" Type="http://schemas.openxmlformats.org/officeDocument/2006/relationships/image" Target="../media/image188.png"/><Relationship Id="rId5" Type="http://schemas.openxmlformats.org/officeDocument/2006/relationships/image" Target="../media/image114.png"/><Relationship Id="rId19" Type="http://schemas.openxmlformats.org/officeDocument/2006/relationships/image" Target="../media/image12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 Id="rId35" Type="http://schemas.openxmlformats.org/officeDocument/2006/relationships/image" Target="../media/image144.png"/><Relationship Id="rId43" Type="http://schemas.openxmlformats.org/officeDocument/2006/relationships/image" Target="../media/image152.png"/><Relationship Id="rId48" Type="http://schemas.openxmlformats.org/officeDocument/2006/relationships/image" Target="../media/image157.png"/><Relationship Id="rId56" Type="http://schemas.openxmlformats.org/officeDocument/2006/relationships/image" Target="../media/image165.png"/><Relationship Id="rId64" Type="http://schemas.openxmlformats.org/officeDocument/2006/relationships/image" Target="../media/image173.png"/><Relationship Id="rId69" Type="http://schemas.openxmlformats.org/officeDocument/2006/relationships/image" Target="../media/image178.png"/><Relationship Id="rId77" Type="http://schemas.openxmlformats.org/officeDocument/2006/relationships/image" Target="../media/image186.png"/><Relationship Id="rId8" Type="http://schemas.openxmlformats.org/officeDocument/2006/relationships/image" Target="../media/image117.png"/><Relationship Id="rId51" Type="http://schemas.openxmlformats.org/officeDocument/2006/relationships/image" Target="../media/image160.png"/><Relationship Id="rId72" Type="http://schemas.openxmlformats.org/officeDocument/2006/relationships/image" Target="../media/image181.png"/><Relationship Id="rId80" Type="http://schemas.openxmlformats.org/officeDocument/2006/relationships/image" Target="../media/image189.png"/><Relationship Id="rId85" Type="http://schemas.openxmlformats.org/officeDocument/2006/relationships/image" Target="../media/image194.png"/><Relationship Id="rId3" Type="http://schemas.openxmlformats.org/officeDocument/2006/relationships/hyperlink" Target="https://marketplace.cloud.vmware.com/services/?deployment-platforms=vmc" TargetMode="External"/><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2.png"/><Relationship Id="rId38" Type="http://schemas.openxmlformats.org/officeDocument/2006/relationships/image" Target="../media/image147.png"/><Relationship Id="rId46" Type="http://schemas.openxmlformats.org/officeDocument/2006/relationships/image" Target="../media/image155.png"/><Relationship Id="rId59" Type="http://schemas.openxmlformats.org/officeDocument/2006/relationships/image" Target="../media/image168.png"/><Relationship Id="rId67" Type="http://schemas.openxmlformats.org/officeDocument/2006/relationships/image" Target="../media/image176.png"/><Relationship Id="rId20" Type="http://schemas.openxmlformats.org/officeDocument/2006/relationships/image" Target="../media/image129.png"/><Relationship Id="rId41" Type="http://schemas.openxmlformats.org/officeDocument/2006/relationships/image" Target="../media/image150.png"/><Relationship Id="rId54" Type="http://schemas.openxmlformats.org/officeDocument/2006/relationships/image" Target="../media/image163.png"/><Relationship Id="rId62" Type="http://schemas.openxmlformats.org/officeDocument/2006/relationships/image" Target="../media/image171.png"/><Relationship Id="rId70" Type="http://schemas.openxmlformats.org/officeDocument/2006/relationships/image" Target="../media/image179.png"/><Relationship Id="rId75" Type="http://schemas.openxmlformats.org/officeDocument/2006/relationships/image" Target="../media/image184.png"/><Relationship Id="rId83" Type="http://schemas.openxmlformats.org/officeDocument/2006/relationships/image" Target="../media/image192.png"/><Relationship Id="rId1" Type="http://schemas.openxmlformats.org/officeDocument/2006/relationships/slideLayout" Target="../slideLayouts/slideLayout18.xml"/><Relationship Id="rId6" Type="http://schemas.openxmlformats.org/officeDocument/2006/relationships/image" Target="../media/image115.pn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png"/><Relationship Id="rId36" Type="http://schemas.openxmlformats.org/officeDocument/2006/relationships/image" Target="../media/image145.png"/><Relationship Id="rId49" Type="http://schemas.openxmlformats.org/officeDocument/2006/relationships/image" Target="../media/image158.png"/><Relationship Id="rId57" Type="http://schemas.openxmlformats.org/officeDocument/2006/relationships/image" Target="../media/image166.png"/><Relationship Id="rId10" Type="http://schemas.openxmlformats.org/officeDocument/2006/relationships/image" Target="../media/image119.png"/><Relationship Id="rId31" Type="http://schemas.openxmlformats.org/officeDocument/2006/relationships/image" Target="../media/image140.png"/><Relationship Id="rId44" Type="http://schemas.openxmlformats.org/officeDocument/2006/relationships/image" Target="../media/image153.png"/><Relationship Id="rId52" Type="http://schemas.openxmlformats.org/officeDocument/2006/relationships/image" Target="../media/image161.png"/><Relationship Id="rId60" Type="http://schemas.openxmlformats.org/officeDocument/2006/relationships/image" Target="../media/image169.png"/><Relationship Id="rId65" Type="http://schemas.openxmlformats.org/officeDocument/2006/relationships/image" Target="../media/image174.png"/><Relationship Id="rId73" Type="http://schemas.openxmlformats.org/officeDocument/2006/relationships/image" Target="../media/image182.png"/><Relationship Id="rId78" Type="http://schemas.openxmlformats.org/officeDocument/2006/relationships/image" Target="../media/image187.png"/><Relationship Id="rId81" Type="http://schemas.openxmlformats.org/officeDocument/2006/relationships/image" Target="../media/image190.png"/><Relationship Id="rId86" Type="http://schemas.openxmlformats.org/officeDocument/2006/relationships/image" Target="../media/image195.png"/><Relationship Id="rId4" Type="http://schemas.openxmlformats.org/officeDocument/2006/relationships/image" Target="../media/image113.png"/><Relationship Id="rId9"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9" Type="http://schemas.openxmlformats.org/officeDocument/2006/relationships/image" Target="../media/image148.png"/><Relationship Id="rId34" Type="http://schemas.openxmlformats.org/officeDocument/2006/relationships/image" Target="../media/image143.png"/><Relationship Id="rId50" Type="http://schemas.openxmlformats.org/officeDocument/2006/relationships/image" Target="../media/image159.png"/><Relationship Id="rId55" Type="http://schemas.openxmlformats.org/officeDocument/2006/relationships/image" Target="../media/image164.png"/><Relationship Id="rId76" Type="http://schemas.openxmlformats.org/officeDocument/2006/relationships/image" Target="../media/image185.png"/><Relationship Id="rId7" Type="http://schemas.openxmlformats.org/officeDocument/2006/relationships/image" Target="../media/image116.png"/><Relationship Id="rId71" Type="http://schemas.openxmlformats.org/officeDocument/2006/relationships/image" Target="../media/image180.png"/><Relationship Id="rId2" Type="http://schemas.openxmlformats.org/officeDocument/2006/relationships/notesSlide" Target="../notesSlides/notesSlide25.xml"/><Relationship Id="rId29" Type="http://schemas.openxmlformats.org/officeDocument/2006/relationships/image" Target="../media/image138.png"/><Relationship Id="rId24" Type="http://schemas.openxmlformats.org/officeDocument/2006/relationships/image" Target="../media/image133.png"/><Relationship Id="rId40" Type="http://schemas.openxmlformats.org/officeDocument/2006/relationships/image" Target="../media/image149.png"/><Relationship Id="rId45" Type="http://schemas.openxmlformats.org/officeDocument/2006/relationships/image" Target="../media/image154.png"/><Relationship Id="rId66" Type="http://schemas.openxmlformats.org/officeDocument/2006/relationships/image" Target="../media/image175.png"/><Relationship Id="rId61" Type="http://schemas.openxmlformats.org/officeDocument/2006/relationships/image" Target="../media/image170.png"/><Relationship Id="rId82" Type="http://schemas.openxmlformats.org/officeDocument/2006/relationships/image" Target="../media/image19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bit.ly/39XDaSm" TargetMode="External"/><Relationship Id="rId2" Type="http://schemas.openxmlformats.org/officeDocument/2006/relationships/notesSlide" Target="../notesSlides/notesSlide28.xml"/><Relationship Id="rId1" Type="http://schemas.openxmlformats.org/officeDocument/2006/relationships/slideLayout" Target="../slideLayouts/slideLayout69.xml"/><Relationship Id="rId5" Type="http://schemas.openxmlformats.org/officeDocument/2006/relationships/hyperlink" Target="https://cloud.vmware.com/vmc-aws/get-started" TargetMode="External"/><Relationship Id="rId4" Type="http://schemas.openxmlformats.org/officeDocument/2006/relationships/hyperlink" Target="https://bit.ly/2xJTOa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vmw.re/vmc-getting-started" TargetMode="External"/><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197.png"/><Relationship Id="rId4" Type="http://schemas.openxmlformats.org/officeDocument/2006/relationships/image" Target="../media/image196.jpg"/></Relationships>
</file>

<file path=ppt/slides/_rels/slide31.xml.rels><?xml version="1.0" encoding="UTF-8" standalone="yes"?>
<Relationships xmlns="http://schemas.openxmlformats.org/package/2006/relationships"><Relationship Id="rId8" Type="http://schemas.openxmlformats.org/officeDocument/2006/relationships/hyperlink" Target="https://vmc.techzone.vmware.com/vmc-hol" TargetMode="External"/><Relationship Id="rId13" Type="http://schemas.openxmlformats.org/officeDocument/2006/relationships/image" Target="../media/image200.svg"/><Relationship Id="rId3" Type="http://schemas.openxmlformats.org/officeDocument/2006/relationships/hyperlink" Target="https://vmware.com/go/vmc-aws" TargetMode="External"/><Relationship Id="rId7" Type="http://schemas.openxmlformats.org/officeDocument/2006/relationships/hyperlink" Target="https://vmc.techzone.vmware.com/" TargetMode="External"/><Relationship Id="rId12" Type="http://schemas.openxmlformats.org/officeDocument/2006/relationships/image" Target="../media/image199.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hyperlink" Target="https://vmwa.re/vmc-video" TargetMode="External"/><Relationship Id="rId11" Type="http://schemas.openxmlformats.org/officeDocument/2006/relationships/image" Target="../media/image198.png"/><Relationship Id="rId5" Type="http://schemas.openxmlformats.org/officeDocument/2006/relationships/hyperlink" Target="https://vmc.techzone.vmware.com/podcast" TargetMode="External"/><Relationship Id="rId10" Type="http://schemas.openxmlformats.org/officeDocument/2006/relationships/hyperlink" Target="https://twitter.com/search?q=%23VMWonAWS" TargetMode="External"/><Relationship Id="rId4" Type="http://schemas.openxmlformats.org/officeDocument/2006/relationships/hyperlink" Target="https://vmwa.re/vmc-blog" TargetMode="External"/><Relationship Id="rId9" Type="http://schemas.openxmlformats.org/officeDocument/2006/relationships/hyperlink" Target="https://twitter.com/vmwarecloudaws" TargetMode="External"/><Relationship Id="rId14" Type="http://schemas.openxmlformats.org/officeDocument/2006/relationships/hyperlink" Target="https://vmc.techzone.vmware.com/quick-start"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vmware.com/go/vmc-aws" TargetMode="Externa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5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50.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97"/>
          <p:cNvSpPr txBox="1">
            <a:spLocks noGrp="1"/>
          </p:cNvSpPr>
          <p:nvPr>
            <p:ph type="title"/>
          </p:nvPr>
        </p:nvSpPr>
        <p:spPr>
          <a:xfrm>
            <a:off x="5832811" y="2158894"/>
            <a:ext cx="6142150" cy="1234440"/>
          </a:xfrm>
        </p:spPr>
        <p:txBody>
          <a:bodyPr/>
          <a:lstStyle/>
          <a:p>
            <a:pPr lvl="0"/>
            <a:r>
              <a:rPr lang="en-US"/>
              <a:t>VMware Cloud on AWS</a:t>
            </a:r>
            <a:endParaRPr lang="en-US" dirty="0"/>
          </a:p>
        </p:txBody>
      </p:sp>
      <p:sp>
        <p:nvSpPr>
          <p:cNvPr id="1362" name="Google Shape;1362;p97"/>
          <p:cNvSpPr txBox="1">
            <a:spLocks noGrp="1"/>
          </p:cNvSpPr>
          <p:nvPr>
            <p:ph type="subTitle" idx="10"/>
          </p:nvPr>
        </p:nvSpPr>
        <p:spPr>
          <a:xfrm>
            <a:off x="5832811" y="3540733"/>
            <a:ext cx="5116452" cy="416403"/>
          </a:xfrm>
        </p:spPr>
        <p:txBody>
          <a:bodyPr/>
          <a:lstStyle/>
          <a:p>
            <a:pPr lvl="0"/>
            <a:r>
              <a:rPr lang="en-US" dirty="0"/>
              <a:t>Helping healthcare organizations in their IT modernization journey </a:t>
            </a:r>
          </a:p>
        </p:txBody>
      </p:sp>
      <p:sp>
        <p:nvSpPr>
          <p:cNvPr id="1363" name="Google Shape;1363;p97"/>
          <p:cNvSpPr txBox="1">
            <a:spLocks noGrp="1"/>
          </p:cNvSpPr>
          <p:nvPr>
            <p:ph type="body" sz="quarter" idx="11"/>
          </p:nvPr>
        </p:nvSpPr>
        <p:spPr>
          <a:xfrm>
            <a:off x="5832811" y="4488043"/>
            <a:ext cx="3657600" cy="355601"/>
          </a:xfrm>
        </p:spPr>
        <p:txBody>
          <a:bodyPr/>
          <a:lstStyle/>
          <a:p>
            <a:pPr lvl="0"/>
            <a:r>
              <a:rPr lang="en-US"/>
              <a:t>August 2020</a:t>
            </a:r>
            <a:endParaRPr lang="en-US" dirty="0"/>
          </a:p>
        </p:txBody>
      </p:sp>
      <p:sp>
        <p:nvSpPr>
          <p:cNvPr id="9" name="Text Placeholder 8"/>
          <p:cNvSpPr>
            <a:spLocks noGrp="1"/>
          </p:cNvSpPr>
          <p:nvPr>
            <p:ph type="body" sz="quarter" idx="12"/>
          </p:nvPr>
        </p:nvSpPr>
        <p:spPr>
          <a:xfrm>
            <a:off x="5832811" y="4889363"/>
            <a:ext cx="3657600" cy="355601"/>
          </a:xfrm>
        </p:spPr>
        <p:txBody>
          <a:bodyPr/>
          <a:lstStyle/>
          <a:p>
            <a:endParaRPr lang="en-US" dirty="0"/>
          </a:p>
        </p:txBody>
      </p:sp>
      <p:sp>
        <p:nvSpPr>
          <p:cNvPr id="10" name="Text Placeholder 9"/>
          <p:cNvSpPr>
            <a:spLocks noGrp="1"/>
          </p:cNvSpPr>
          <p:nvPr>
            <p:ph type="body" sz="quarter" idx="13"/>
          </p:nvPr>
        </p:nvSpPr>
        <p:spPr>
          <a:xfrm>
            <a:off x="5832811" y="5244964"/>
            <a:ext cx="3657600" cy="267221"/>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102"/>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VMware Cloud on AWS</a:t>
            </a:r>
            <a:endParaRPr/>
          </a:p>
        </p:txBody>
      </p:sp>
      <p:sp>
        <p:nvSpPr>
          <p:cNvPr id="1526" name="Google Shape;1526;p102"/>
          <p:cNvSpPr txBox="1">
            <a:spLocks noGrp="1"/>
          </p:cNvSpPr>
          <p:nvPr>
            <p:ph type="subTitle" idx="10"/>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dirty="0"/>
              <a:t>Delivering proven enterprise capabilities for healthcare on the world's most popular public cloud</a:t>
            </a:r>
            <a:endParaRPr dirty="0"/>
          </a:p>
        </p:txBody>
      </p:sp>
      <p:sp>
        <p:nvSpPr>
          <p:cNvPr id="1527" name="Google Shape;1527;p102"/>
          <p:cNvSpPr txBox="1">
            <a:spLocks noGrp="1"/>
          </p:cNvSpPr>
          <p:nvPr>
            <p:ph type="body" sz="quarter" idx="19"/>
          </p:nvPr>
        </p:nvSpPr>
        <p:spPr>
          <a:xfrm>
            <a:off x="610850" y="4543013"/>
            <a:ext cx="1828800" cy="1458912"/>
          </a:xfrm>
          <a:prstGeom prst="rect">
            <a:avLst/>
          </a:prstGeom>
          <a:noFill/>
          <a:ln>
            <a:noFill/>
          </a:ln>
        </p:spPr>
        <p:txBody>
          <a:bodyPr spcFirstLastPara="1" wrap="square" lIns="0" tIns="0" rIns="0" bIns="0" anchor="t" anchorCtr="0">
            <a:noAutofit/>
          </a:bodyPr>
          <a:lstStyle/>
          <a:p>
            <a:pPr marL="0" lvl="0" indent="-80010" algn="ctr" rtl="0">
              <a:lnSpc>
                <a:spcPct val="100000"/>
              </a:lnSpc>
              <a:spcBef>
                <a:spcPts val="0"/>
              </a:spcBef>
              <a:spcAft>
                <a:spcPts val="0"/>
              </a:spcAft>
              <a:buSzPts val="1260"/>
              <a:buChar char="​"/>
            </a:pPr>
            <a:r>
              <a:rPr lang="en-US" sz="1400" dirty="0">
                <a:solidFill>
                  <a:schemeClr val="dk2"/>
                </a:solidFill>
              </a:rPr>
              <a:t>Fast, cost effective and low risk migration to the cloud</a:t>
            </a:r>
            <a:endParaRPr dirty="0"/>
          </a:p>
        </p:txBody>
      </p:sp>
      <p:sp>
        <p:nvSpPr>
          <p:cNvPr id="1528" name="Google Shape;1528;p102"/>
          <p:cNvSpPr txBox="1">
            <a:spLocks noGrp="1"/>
          </p:cNvSpPr>
          <p:nvPr>
            <p:ph type="body" sz="quarter" idx="20"/>
          </p:nvPr>
        </p:nvSpPr>
        <p:spPr>
          <a:xfrm>
            <a:off x="2894013" y="4543013"/>
            <a:ext cx="1828800" cy="1458912"/>
          </a:xfrm>
          <a:prstGeom prst="rect">
            <a:avLst/>
          </a:prstGeom>
          <a:noFill/>
          <a:ln>
            <a:noFill/>
          </a:ln>
        </p:spPr>
        <p:txBody>
          <a:bodyPr spcFirstLastPara="1" wrap="square" lIns="0" tIns="0" rIns="0" bIns="0" anchor="t" anchorCtr="0">
            <a:noAutofit/>
          </a:bodyPr>
          <a:lstStyle/>
          <a:p>
            <a:pPr marL="0" lvl="0" indent="-80010" algn="ctr" rtl="0">
              <a:lnSpc>
                <a:spcPct val="100000"/>
              </a:lnSpc>
              <a:spcBef>
                <a:spcPts val="0"/>
              </a:spcBef>
              <a:spcAft>
                <a:spcPts val="0"/>
              </a:spcAft>
              <a:buSzPts val="1260"/>
              <a:buChar char="​"/>
            </a:pPr>
            <a:r>
              <a:rPr lang="en-US" sz="1400" dirty="0">
                <a:solidFill>
                  <a:schemeClr val="dk2"/>
                </a:solidFill>
              </a:rPr>
              <a:t>Rich VMware SDDC delivered as a cloud service on AWS</a:t>
            </a:r>
            <a:endParaRPr dirty="0"/>
          </a:p>
          <a:p>
            <a:pPr marL="0" lvl="0" indent="0" algn="ctr" rtl="0">
              <a:lnSpc>
                <a:spcPct val="100000"/>
              </a:lnSpc>
              <a:spcBef>
                <a:spcPts val="600"/>
              </a:spcBef>
              <a:spcAft>
                <a:spcPts val="0"/>
              </a:spcAft>
              <a:buSzPts val="1260"/>
              <a:buNone/>
            </a:pPr>
            <a:endParaRPr sz="1400" dirty="0">
              <a:solidFill>
                <a:schemeClr val="dk2"/>
              </a:solidFill>
            </a:endParaRPr>
          </a:p>
        </p:txBody>
      </p:sp>
      <p:sp>
        <p:nvSpPr>
          <p:cNvPr id="1529" name="Google Shape;1529;p102"/>
          <p:cNvSpPr txBox="1">
            <a:spLocks noGrp="1"/>
          </p:cNvSpPr>
          <p:nvPr>
            <p:ph type="body" sz="quarter" idx="21"/>
          </p:nvPr>
        </p:nvSpPr>
        <p:spPr>
          <a:xfrm>
            <a:off x="5185093" y="4543013"/>
            <a:ext cx="1828800" cy="1458912"/>
          </a:xfrm>
          <a:prstGeom prst="rect">
            <a:avLst/>
          </a:prstGeom>
          <a:noFill/>
          <a:ln>
            <a:noFill/>
          </a:ln>
        </p:spPr>
        <p:txBody>
          <a:bodyPr spcFirstLastPara="1" wrap="square" lIns="0" tIns="0" rIns="0" bIns="0" anchor="t" anchorCtr="0">
            <a:noAutofit/>
          </a:bodyPr>
          <a:lstStyle/>
          <a:p>
            <a:pPr marL="0" lvl="0" indent="-80010" algn="ctr" rtl="0">
              <a:lnSpc>
                <a:spcPct val="100000"/>
              </a:lnSpc>
              <a:spcBef>
                <a:spcPts val="0"/>
              </a:spcBef>
              <a:spcAft>
                <a:spcPts val="0"/>
              </a:spcAft>
              <a:buSzPts val="1260"/>
              <a:buChar char="​"/>
            </a:pPr>
            <a:r>
              <a:rPr lang="en-US" sz="1400">
                <a:solidFill>
                  <a:schemeClr val="dk2"/>
                </a:solidFill>
              </a:rPr>
              <a:t>Consistency and familiarity of VMware technologies</a:t>
            </a:r>
            <a:endParaRPr/>
          </a:p>
          <a:p>
            <a:pPr marL="0" lvl="0" indent="0" algn="ctr" rtl="0">
              <a:lnSpc>
                <a:spcPct val="100000"/>
              </a:lnSpc>
              <a:spcBef>
                <a:spcPts val="600"/>
              </a:spcBef>
              <a:spcAft>
                <a:spcPts val="0"/>
              </a:spcAft>
              <a:buSzPts val="1260"/>
              <a:buNone/>
            </a:pPr>
            <a:endParaRPr sz="1400">
              <a:solidFill>
                <a:schemeClr val="dk2"/>
              </a:solidFill>
            </a:endParaRPr>
          </a:p>
        </p:txBody>
      </p:sp>
      <p:sp>
        <p:nvSpPr>
          <p:cNvPr id="1530" name="Google Shape;1530;p102"/>
          <p:cNvSpPr txBox="1">
            <a:spLocks noGrp="1"/>
          </p:cNvSpPr>
          <p:nvPr>
            <p:ph type="body" sz="quarter" idx="22"/>
          </p:nvPr>
        </p:nvSpPr>
        <p:spPr>
          <a:xfrm>
            <a:off x="7470001" y="4543013"/>
            <a:ext cx="1828800" cy="1458912"/>
          </a:xfrm>
          <a:prstGeom prst="rect">
            <a:avLst/>
          </a:prstGeom>
          <a:noFill/>
          <a:ln>
            <a:noFill/>
          </a:ln>
        </p:spPr>
        <p:txBody>
          <a:bodyPr spcFirstLastPara="1" wrap="square" lIns="0" tIns="0" rIns="0" bIns="0" anchor="t" anchorCtr="0">
            <a:noAutofit/>
          </a:bodyPr>
          <a:lstStyle/>
          <a:p>
            <a:pPr marL="0" lvl="0" indent="-80010" algn="ctr" rtl="0">
              <a:lnSpc>
                <a:spcPct val="100000"/>
              </a:lnSpc>
              <a:spcBef>
                <a:spcPts val="0"/>
              </a:spcBef>
              <a:spcAft>
                <a:spcPts val="0"/>
              </a:spcAft>
              <a:buSzPts val="1260"/>
              <a:buChar char="​"/>
            </a:pPr>
            <a:r>
              <a:rPr lang="en-US" sz="1400">
                <a:solidFill>
                  <a:schemeClr val="dk2"/>
                </a:solidFill>
              </a:rPr>
              <a:t>Easy workload portability and hybrid capabilities</a:t>
            </a:r>
            <a:endParaRPr/>
          </a:p>
          <a:p>
            <a:pPr marL="0" lvl="0" indent="0" algn="ctr" rtl="0">
              <a:lnSpc>
                <a:spcPct val="100000"/>
              </a:lnSpc>
              <a:spcBef>
                <a:spcPts val="600"/>
              </a:spcBef>
              <a:spcAft>
                <a:spcPts val="0"/>
              </a:spcAft>
              <a:buSzPts val="1260"/>
              <a:buNone/>
            </a:pPr>
            <a:endParaRPr sz="1400">
              <a:solidFill>
                <a:schemeClr val="dk2"/>
              </a:solidFill>
            </a:endParaRPr>
          </a:p>
        </p:txBody>
      </p:sp>
      <p:sp>
        <p:nvSpPr>
          <p:cNvPr id="1531" name="Google Shape;1531;p102"/>
          <p:cNvSpPr txBox="1">
            <a:spLocks noGrp="1"/>
          </p:cNvSpPr>
          <p:nvPr>
            <p:ph type="body" sz="quarter" idx="23"/>
          </p:nvPr>
        </p:nvSpPr>
        <p:spPr>
          <a:xfrm>
            <a:off x="9752013" y="4543013"/>
            <a:ext cx="1828800" cy="145891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260"/>
              <a:buNone/>
            </a:pPr>
            <a:r>
              <a:rPr lang="en-US" sz="1400" dirty="0">
                <a:solidFill>
                  <a:schemeClr val="dk2"/>
                </a:solidFill>
              </a:rPr>
              <a:t>Kubernetes, containers, virtual machines support and access to AWS services</a:t>
            </a:r>
            <a:endParaRPr dirty="0"/>
          </a:p>
          <a:p>
            <a:pPr marL="0" lvl="0" indent="0" algn="ctr" rtl="0">
              <a:lnSpc>
                <a:spcPct val="100000"/>
              </a:lnSpc>
              <a:spcBef>
                <a:spcPts val="600"/>
              </a:spcBef>
              <a:spcAft>
                <a:spcPts val="0"/>
              </a:spcAft>
              <a:buSzPts val="1260"/>
              <a:buNone/>
            </a:pPr>
            <a:endParaRPr sz="1400" dirty="0">
              <a:solidFill>
                <a:schemeClr val="dk2"/>
              </a:solidFill>
            </a:endParaRPr>
          </a:p>
        </p:txBody>
      </p:sp>
      <p:sp>
        <p:nvSpPr>
          <p:cNvPr id="1532" name="Google Shape;1532;p102"/>
          <p:cNvSpPr/>
          <p:nvPr/>
        </p:nvSpPr>
        <p:spPr>
          <a:xfrm>
            <a:off x="3258939" y="2664877"/>
            <a:ext cx="1098949" cy="582860"/>
          </a:xfrm>
          <a:custGeom>
            <a:avLst/>
            <a:gdLst/>
            <a:ahLst/>
            <a:cxnLst/>
            <a:rect l="l" t="t" r="r" b="b"/>
            <a:pathLst>
              <a:path w="385" h="204" extrusionOk="0">
                <a:moveTo>
                  <a:pt x="44" y="118"/>
                </a:moveTo>
                <a:cubicBezTo>
                  <a:pt x="42" y="119"/>
                  <a:pt x="39" y="119"/>
                  <a:pt x="35" y="119"/>
                </a:cubicBezTo>
                <a:cubicBezTo>
                  <a:pt x="16" y="119"/>
                  <a:pt x="0" y="103"/>
                  <a:pt x="1" y="83"/>
                </a:cubicBezTo>
                <a:cubicBezTo>
                  <a:pt x="1" y="64"/>
                  <a:pt x="18" y="49"/>
                  <a:pt x="37" y="49"/>
                </a:cubicBezTo>
                <a:cubicBezTo>
                  <a:pt x="37" y="49"/>
                  <a:pt x="38" y="49"/>
                  <a:pt x="38" y="49"/>
                </a:cubicBezTo>
                <a:cubicBezTo>
                  <a:pt x="45" y="34"/>
                  <a:pt x="60" y="23"/>
                  <a:pt x="78" y="24"/>
                </a:cubicBezTo>
                <a:cubicBezTo>
                  <a:pt x="81" y="24"/>
                  <a:pt x="85" y="24"/>
                  <a:pt x="88" y="25"/>
                </a:cubicBezTo>
                <a:cubicBezTo>
                  <a:pt x="97" y="9"/>
                  <a:pt x="113" y="0"/>
                  <a:pt x="130" y="0"/>
                </a:cubicBezTo>
                <a:cubicBezTo>
                  <a:pt x="152" y="1"/>
                  <a:pt x="171" y="17"/>
                  <a:pt x="176" y="39"/>
                </a:cubicBezTo>
                <a:cubicBezTo>
                  <a:pt x="171" y="43"/>
                  <a:pt x="166" y="48"/>
                  <a:pt x="162" y="53"/>
                </a:cubicBezTo>
                <a:cubicBezTo>
                  <a:pt x="161" y="48"/>
                  <a:pt x="161" y="48"/>
                  <a:pt x="161" y="48"/>
                </a:cubicBezTo>
                <a:cubicBezTo>
                  <a:pt x="160" y="30"/>
                  <a:pt x="146" y="17"/>
                  <a:pt x="130" y="16"/>
                </a:cubicBezTo>
                <a:cubicBezTo>
                  <a:pt x="129" y="16"/>
                  <a:pt x="129" y="16"/>
                  <a:pt x="129" y="16"/>
                </a:cubicBezTo>
                <a:cubicBezTo>
                  <a:pt x="116" y="16"/>
                  <a:pt x="104" y="25"/>
                  <a:pt x="99" y="38"/>
                </a:cubicBezTo>
                <a:cubicBezTo>
                  <a:pt x="96" y="46"/>
                  <a:pt x="96" y="46"/>
                  <a:pt x="96" y="46"/>
                </a:cubicBezTo>
                <a:cubicBezTo>
                  <a:pt x="88" y="42"/>
                  <a:pt x="88" y="42"/>
                  <a:pt x="88" y="42"/>
                </a:cubicBezTo>
                <a:cubicBezTo>
                  <a:pt x="85" y="41"/>
                  <a:pt x="82" y="40"/>
                  <a:pt x="78" y="40"/>
                </a:cubicBezTo>
                <a:cubicBezTo>
                  <a:pt x="65" y="39"/>
                  <a:pt x="54" y="48"/>
                  <a:pt x="51" y="60"/>
                </a:cubicBezTo>
                <a:cubicBezTo>
                  <a:pt x="50" y="68"/>
                  <a:pt x="50" y="68"/>
                  <a:pt x="50" y="68"/>
                </a:cubicBezTo>
                <a:cubicBezTo>
                  <a:pt x="41" y="66"/>
                  <a:pt x="41" y="66"/>
                  <a:pt x="41" y="66"/>
                </a:cubicBezTo>
                <a:cubicBezTo>
                  <a:pt x="40" y="66"/>
                  <a:pt x="38" y="65"/>
                  <a:pt x="37" y="65"/>
                </a:cubicBezTo>
                <a:cubicBezTo>
                  <a:pt x="36" y="65"/>
                  <a:pt x="36" y="65"/>
                  <a:pt x="36" y="65"/>
                </a:cubicBezTo>
                <a:cubicBezTo>
                  <a:pt x="26" y="65"/>
                  <a:pt x="17" y="74"/>
                  <a:pt x="17" y="84"/>
                </a:cubicBezTo>
                <a:cubicBezTo>
                  <a:pt x="17" y="94"/>
                  <a:pt x="25" y="103"/>
                  <a:pt x="36" y="103"/>
                </a:cubicBezTo>
                <a:cubicBezTo>
                  <a:pt x="39" y="103"/>
                  <a:pt x="42" y="102"/>
                  <a:pt x="45" y="101"/>
                </a:cubicBezTo>
                <a:cubicBezTo>
                  <a:pt x="50" y="98"/>
                  <a:pt x="50" y="98"/>
                  <a:pt x="50" y="98"/>
                </a:cubicBezTo>
                <a:cubicBezTo>
                  <a:pt x="54" y="103"/>
                  <a:pt x="54" y="103"/>
                  <a:pt x="54" y="103"/>
                </a:cubicBezTo>
                <a:cubicBezTo>
                  <a:pt x="55" y="103"/>
                  <a:pt x="56" y="104"/>
                  <a:pt x="57" y="105"/>
                </a:cubicBezTo>
                <a:cubicBezTo>
                  <a:pt x="52" y="108"/>
                  <a:pt x="48" y="113"/>
                  <a:pt x="44" y="118"/>
                </a:cubicBezTo>
                <a:close/>
                <a:moveTo>
                  <a:pt x="361" y="67"/>
                </a:moveTo>
                <a:cubicBezTo>
                  <a:pt x="357" y="47"/>
                  <a:pt x="340" y="32"/>
                  <a:pt x="320" y="31"/>
                </a:cubicBezTo>
                <a:cubicBezTo>
                  <a:pt x="304" y="31"/>
                  <a:pt x="290" y="39"/>
                  <a:pt x="282" y="53"/>
                </a:cubicBezTo>
                <a:cubicBezTo>
                  <a:pt x="279" y="52"/>
                  <a:pt x="276" y="52"/>
                  <a:pt x="274" y="52"/>
                </a:cubicBezTo>
                <a:cubicBezTo>
                  <a:pt x="271" y="52"/>
                  <a:pt x="269" y="52"/>
                  <a:pt x="267" y="52"/>
                </a:cubicBezTo>
                <a:cubicBezTo>
                  <a:pt x="271" y="57"/>
                  <a:pt x="274" y="63"/>
                  <a:pt x="276" y="68"/>
                </a:cubicBezTo>
                <a:cubicBezTo>
                  <a:pt x="278" y="69"/>
                  <a:pt x="280" y="69"/>
                  <a:pt x="282" y="70"/>
                </a:cubicBezTo>
                <a:cubicBezTo>
                  <a:pt x="290" y="74"/>
                  <a:pt x="290" y="74"/>
                  <a:pt x="290" y="74"/>
                </a:cubicBezTo>
                <a:cubicBezTo>
                  <a:pt x="293" y="66"/>
                  <a:pt x="293" y="66"/>
                  <a:pt x="293" y="66"/>
                </a:cubicBezTo>
                <a:cubicBezTo>
                  <a:pt x="298" y="54"/>
                  <a:pt x="308" y="47"/>
                  <a:pt x="319" y="47"/>
                </a:cubicBezTo>
                <a:cubicBezTo>
                  <a:pt x="319" y="47"/>
                  <a:pt x="319" y="47"/>
                  <a:pt x="319" y="47"/>
                </a:cubicBezTo>
                <a:cubicBezTo>
                  <a:pt x="333" y="48"/>
                  <a:pt x="345" y="59"/>
                  <a:pt x="346" y="75"/>
                </a:cubicBezTo>
                <a:cubicBezTo>
                  <a:pt x="347" y="81"/>
                  <a:pt x="347" y="81"/>
                  <a:pt x="347" y="81"/>
                </a:cubicBezTo>
                <a:cubicBezTo>
                  <a:pt x="353" y="82"/>
                  <a:pt x="353" y="82"/>
                  <a:pt x="353" y="82"/>
                </a:cubicBezTo>
                <a:cubicBezTo>
                  <a:pt x="362" y="83"/>
                  <a:pt x="369" y="92"/>
                  <a:pt x="369" y="103"/>
                </a:cubicBezTo>
                <a:cubicBezTo>
                  <a:pt x="369" y="109"/>
                  <a:pt x="366" y="115"/>
                  <a:pt x="362" y="119"/>
                </a:cubicBezTo>
                <a:cubicBezTo>
                  <a:pt x="360" y="121"/>
                  <a:pt x="356" y="123"/>
                  <a:pt x="351" y="123"/>
                </a:cubicBezTo>
                <a:cubicBezTo>
                  <a:pt x="349" y="123"/>
                  <a:pt x="347" y="122"/>
                  <a:pt x="344" y="121"/>
                </a:cubicBezTo>
                <a:cubicBezTo>
                  <a:pt x="338" y="117"/>
                  <a:pt x="338" y="117"/>
                  <a:pt x="338" y="117"/>
                </a:cubicBezTo>
                <a:cubicBezTo>
                  <a:pt x="333" y="124"/>
                  <a:pt x="333" y="124"/>
                  <a:pt x="333" y="124"/>
                </a:cubicBezTo>
                <a:cubicBezTo>
                  <a:pt x="330" y="129"/>
                  <a:pt x="325" y="132"/>
                  <a:pt x="319" y="133"/>
                </a:cubicBezTo>
                <a:cubicBezTo>
                  <a:pt x="319" y="134"/>
                  <a:pt x="319" y="135"/>
                  <a:pt x="319" y="136"/>
                </a:cubicBezTo>
                <a:cubicBezTo>
                  <a:pt x="319" y="140"/>
                  <a:pt x="318" y="145"/>
                  <a:pt x="317" y="149"/>
                </a:cubicBezTo>
                <a:cubicBezTo>
                  <a:pt x="327" y="149"/>
                  <a:pt x="336" y="145"/>
                  <a:pt x="343" y="138"/>
                </a:cubicBezTo>
                <a:cubicBezTo>
                  <a:pt x="345" y="139"/>
                  <a:pt x="348" y="139"/>
                  <a:pt x="351" y="139"/>
                </a:cubicBezTo>
                <a:cubicBezTo>
                  <a:pt x="359" y="139"/>
                  <a:pt x="367" y="136"/>
                  <a:pt x="373" y="130"/>
                </a:cubicBezTo>
                <a:cubicBezTo>
                  <a:pt x="380" y="123"/>
                  <a:pt x="385" y="114"/>
                  <a:pt x="385" y="103"/>
                </a:cubicBezTo>
                <a:cubicBezTo>
                  <a:pt x="385" y="86"/>
                  <a:pt x="375" y="72"/>
                  <a:pt x="361" y="67"/>
                </a:cubicBezTo>
                <a:close/>
                <a:moveTo>
                  <a:pt x="313" y="138"/>
                </a:moveTo>
                <a:cubicBezTo>
                  <a:pt x="312" y="153"/>
                  <a:pt x="306" y="167"/>
                  <a:pt x="296" y="176"/>
                </a:cubicBezTo>
                <a:cubicBezTo>
                  <a:pt x="288" y="185"/>
                  <a:pt x="276" y="189"/>
                  <a:pt x="265" y="189"/>
                </a:cubicBezTo>
                <a:cubicBezTo>
                  <a:pt x="260" y="189"/>
                  <a:pt x="255" y="188"/>
                  <a:pt x="251" y="186"/>
                </a:cubicBezTo>
                <a:cubicBezTo>
                  <a:pt x="241" y="197"/>
                  <a:pt x="227" y="204"/>
                  <a:pt x="212" y="204"/>
                </a:cubicBezTo>
                <a:cubicBezTo>
                  <a:pt x="212" y="204"/>
                  <a:pt x="211" y="204"/>
                  <a:pt x="211" y="204"/>
                </a:cubicBezTo>
                <a:cubicBezTo>
                  <a:pt x="199" y="204"/>
                  <a:pt x="188" y="200"/>
                  <a:pt x="179" y="192"/>
                </a:cubicBezTo>
                <a:cubicBezTo>
                  <a:pt x="170" y="197"/>
                  <a:pt x="158" y="200"/>
                  <a:pt x="145" y="200"/>
                </a:cubicBezTo>
                <a:cubicBezTo>
                  <a:pt x="129" y="199"/>
                  <a:pt x="114" y="194"/>
                  <a:pt x="104" y="185"/>
                </a:cubicBezTo>
                <a:cubicBezTo>
                  <a:pt x="98" y="187"/>
                  <a:pt x="93" y="188"/>
                  <a:pt x="87" y="188"/>
                </a:cubicBezTo>
                <a:cubicBezTo>
                  <a:pt x="62" y="187"/>
                  <a:pt x="42" y="166"/>
                  <a:pt x="43" y="142"/>
                </a:cubicBezTo>
                <a:cubicBezTo>
                  <a:pt x="44" y="117"/>
                  <a:pt x="64" y="98"/>
                  <a:pt x="89" y="98"/>
                </a:cubicBezTo>
                <a:cubicBezTo>
                  <a:pt x="90" y="98"/>
                  <a:pt x="92" y="98"/>
                  <a:pt x="93" y="99"/>
                </a:cubicBezTo>
                <a:cubicBezTo>
                  <a:pt x="101" y="77"/>
                  <a:pt x="122" y="63"/>
                  <a:pt x="145" y="63"/>
                </a:cubicBezTo>
                <a:cubicBezTo>
                  <a:pt x="150" y="63"/>
                  <a:pt x="155" y="64"/>
                  <a:pt x="160" y="65"/>
                </a:cubicBezTo>
                <a:cubicBezTo>
                  <a:pt x="171" y="44"/>
                  <a:pt x="193" y="31"/>
                  <a:pt x="216" y="31"/>
                </a:cubicBezTo>
                <a:cubicBezTo>
                  <a:pt x="246" y="32"/>
                  <a:pt x="271" y="55"/>
                  <a:pt x="277" y="86"/>
                </a:cubicBezTo>
                <a:cubicBezTo>
                  <a:pt x="298" y="91"/>
                  <a:pt x="313" y="113"/>
                  <a:pt x="313" y="138"/>
                </a:cubicBezTo>
                <a:close/>
                <a:moveTo>
                  <a:pt x="297" y="137"/>
                </a:moveTo>
                <a:cubicBezTo>
                  <a:pt x="297" y="118"/>
                  <a:pt x="285" y="102"/>
                  <a:pt x="269" y="101"/>
                </a:cubicBezTo>
                <a:cubicBezTo>
                  <a:pt x="262" y="100"/>
                  <a:pt x="262" y="100"/>
                  <a:pt x="262" y="100"/>
                </a:cubicBezTo>
                <a:cubicBezTo>
                  <a:pt x="262" y="93"/>
                  <a:pt x="262" y="93"/>
                  <a:pt x="262" y="93"/>
                </a:cubicBezTo>
                <a:cubicBezTo>
                  <a:pt x="259" y="68"/>
                  <a:pt x="240" y="48"/>
                  <a:pt x="216" y="47"/>
                </a:cubicBezTo>
                <a:cubicBezTo>
                  <a:pt x="216" y="47"/>
                  <a:pt x="216" y="47"/>
                  <a:pt x="216" y="47"/>
                </a:cubicBezTo>
                <a:cubicBezTo>
                  <a:pt x="216" y="47"/>
                  <a:pt x="215" y="47"/>
                  <a:pt x="215" y="47"/>
                </a:cubicBezTo>
                <a:cubicBezTo>
                  <a:pt x="196" y="47"/>
                  <a:pt x="179" y="59"/>
                  <a:pt x="172" y="79"/>
                </a:cubicBezTo>
                <a:cubicBezTo>
                  <a:pt x="168" y="87"/>
                  <a:pt x="168" y="87"/>
                  <a:pt x="168" y="87"/>
                </a:cubicBezTo>
                <a:cubicBezTo>
                  <a:pt x="161" y="83"/>
                  <a:pt x="161" y="83"/>
                  <a:pt x="161" y="83"/>
                </a:cubicBezTo>
                <a:cubicBezTo>
                  <a:pt x="156" y="81"/>
                  <a:pt x="151" y="79"/>
                  <a:pt x="145" y="79"/>
                </a:cubicBezTo>
                <a:cubicBezTo>
                  <a:pt x="126" y="79"/>
                  <a:pt x="110" y="91"/>
                  <a:pt x="106" y="109"/>
                </a:cubicBezTo>
                <a:cubicBezTo>
                  <a:pt x="104" y="118"/>
                  <a:pt x="104" y="118"/>
                  <a:pt x="104" y="118"/>
                </a:cubicBezTo>
                <a:cubicBezTo>
                  <a:pt x="96" y="115"/>
                  <a:pt x="96" y="115"/>
                  <a:pt x="96" y="115"/>
                </a:cubicBezTo>
                <a:cubicBezTo>
                  <a:pt x="94" y="115"/>
                  <a:pt x="92" y="114"/>
                  <a:pt x="89" y="114"/>
                </a:cubicBezTo>
                <a:cubicBezTo>
                  <a:pt x="89" y="114"/>
                  <a:pt x="88" y="114"/>
                  <a:pt x="88" y="114"/>
                </a:cubicBezTo>
                <a:cubicBezTo>
                  <a:pt x="72" y="114"/>
                  <a:pt x="59" y="127"/>
                  <a:pt x="59" y="142"/>
                </a:cubicBezTo>
                <a:cubicBezTo>
                  <a:pt x="59" y="158"/>
                  <a:pt x="71" y="171"/>
                  <a:pt x="88" y="172"/>
                </a:cubicBezTo>
                <a:cubicBezTo>
                  <a:pt x="93" y="172"/>
                  <a:pt x="97" y="171"/>
                  <a:pt x="102" y="168"/>
                </a:cubicBezTo>
                <a:cubicBezTo>
                  <a:pt x="107" y="166"/>
                  <a:pt x="107" y="166"/>
                  <a:pt x="107" y="166"/>
                </a:cubicBezTo>
                <a:cubicBezTo>
                  <a:pt x="111" y="170"/>
                  <a:pt x="111" y="170"/>
                  <a:pt x="111" y="170"/>
                </a:cubicBezTo>
                <a:cubicBezTo>
                  <a:pt x="119" y="178"/>
                  <a:pt x="132" y="183"/>
                  <a:pt x="146" y="184"/>
                </a:cubicBezTo>
                <a:cubicBezTo>
                  <a:pt x="157" y="184"/>
                  <a:pt x="168" y="181"/>
                  <a:pt x="176" y="176"/>
                </a:cubicBezTo>
                <a:cubicBezTo>
                  <a:pt x="182" y="172"/>
                  <a:pt x="182" y="172"/>
                  <a:pt x="182" y="172"/>
                </a:cubicBezTo>
                <a:cubicBezTo>
                  <a:pt x="187" y="177"/>
                  <a:pt x="187" y="177"/>
                  <a:pt x="187" y="177"/>
                </a:cubicBezTo>
                <a:cubicBezTo>
                  <a:pt x="193" y="184"/>
                  <a:pt x="202" y="188"/>
                  <a:pt x="211" y="188"/>
                </a:cubicBezTo>
                <a:cubicBezTo>
                  <a:pt x="223" y="189"/>
                  <a:pt x="235" y="182"/>
                  <a:pt x="241" y="172"/>
                </a:cubicBezTo>
                <a:cubicBezTo>
                  <a:pt x="246" y="165"/>
                  <a:pt x="246" y="165"/>
                  <a:pt x="246" y="165"/>
                </a:cubicBezTo>
                <a:cubicBezTo>
                  <a:pt x="252" y="169"/>
                  <a:pt x="252" y="169"/>
                  <a:pt x="252" y="169"/>
                </a:cubicBezTo>
                <a:cubicBezTo>
                  <a:pt x="256" y="171"/>
                  <a:pt x="261" y="173"/>
                  <a:pt x="265" y="173"/>
                </a:cubicBezTo>
                <a:cubicBezTo>
                  <a:pt x="273" y="173"/>
                  <a:pt x="280" y="170"/>
                  <a:pt x="285" y="165"/>
                </a:cubicBezTo>
                <a:cubicBezTo>
                  <a:pt x="292" y="158"/>
                  <a:pt x="297" y="148"/>
                  <a:pt x="297" y="1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33" name="Google Shape;1533;p102"/>
          <p:cNvSpPr/>
          <p:nvPr/>
        </p:nvSpPr>
        <p:spPr>
          <a:xfrm>
            <a:off x="5539586" y="2505597"/>
            <a:ext cx="1119815" cy="976535"/>
          </a:xfrm>
          <a:custGeom>
            <a:avLst/>
            <a:gdLst/>
            <a:ahLst/>
            <a:cxnLst/>
            <a:rect l="l" t="t" r="r" b="b"/>
            <a:pathLst>
              <a:path w="392" h="342" extrusionOk="0">
                <a:moveTo>
                  <a:pt x="392" y="342"/>
                </a:moveTo>
                <a:cubicBezTo>
                  <a:pt x="0" y="342"/>
                  <a:pt x="0" y="342"/>
                  <a:pt x="0" y="342"/>
                </a:cubicBezTo>
                <a:cubicBezTo>
                  <a:pt x="0" y="235"/>
                  <a:pt x="0" y="235"/>
                  <a:pt x="0" y="235"/>
                </a:cubicBezTo>
                <a:cubicBezTo>
                  <a:pt x="392" y="235"/>
                  <a:pt x="392" y="235"/>
                  <a:pt x="392" y="235"/>
                </a:cubicBezTo>
                <a:lnTo>
                  <a:pt x="392" y="342"/>
                </a:lnTo>
                <a:close/>
                <a:moveTo>
                  <a:pt x="16" y="326"/>
                </a:moveTo>
                <a:cubicBezTo>
                  <a:pt x="376" y="326"/>
                  <a:pt x="376" y="326"/>
                  <a:pt x="376" y="326"/>
                </a:cubicBezTo>
                <a:cubicBezTo>
                  <a:pt x="376" y="251"/>
                  <a:pt x="376" y="251"/>
                  <a:pt x="376" y="251"/>
                </a:cubicBezTo>
                <a:cubicBezTo>
                  <a:pt x="16" y="251"/>
                  <a:pt x="16" y="251"/>
                  <a:pt x="16" y="251"/>
                </a:cubicBezTo>
                <a:lnTo>
                  <a:pt x="16" y="326"/>
                </a:lnTo>
                <a:close/>
                <a:moveTo>
                  <a:pt x="323" y="260"/>
                </a:moveTo>
                <a:cubicBezTo>
                  <a:pt x="307" y="260"/>
                  <a:pt x="307" y="260"/>
                  <a:pt x="307" y="260"/>
                </a:cubicBezTo>
                <a:cubicBezTo>
                  <a:pt x="307" y="318"/>
                  <a:pt x="307" y="318"/>
                  <a:pt x="307" y="318"/>
                </a:cubicBezTo>
                <a:cubicBezTo>
                  <a:pt x="323" y="318"/>
                  <a:pt x="323" y="318"/>
                  <a:pt x="323" y="318"/>
                </a:cubicBezTo>
                <a:lnTo>
                  <a:pt x="323" y="260"/>
                </a:lnTo>
                <a:close/>
                <a:moveTo>
                  <a:pt x="346" y="260"/>
                </a:moveTo>
                <a:cubicBezTo>
                  <a:pt x="330" y="260"/>
                  <a:pt x="330" y="260"/>
                  <a:pt x="330" y="260"/>
                </a:cubicBezTo>
                <a:cubicBezTo>
                  <a:pt x="330" y="318"/>
                  <a:pt x="330" y="318"/>
                  <a:pt x="330" y="318"/>
                </a:cubicBezTo>
                <a:cubicBezTo>
                  <a:pt x="346" y="318"/>
                  <a:pt x="346" y="318"/>
                  <a:pt x="346" y="318"/>
                </a:cubicBezTo>
                <a:lnTo>
                  <a:pt x="346" y="260"/>
                </a:lnTo>
                <a:close/>
                <a:moveTo>
                  <a:pt x="369" y="260"/>
                </a:moveTo>
                <a:cubicBezTo>
                  <a:pt x="353" y="260"/>
                  <a:pt x="353" y="260"/>
                  <a:pt x="353" y="260"/>
                </a:cubicBezTo>
                <a:cubicBezTo>
                  <a:pt x="353" y="318"/>
                  <a:pt x="353" y="318"/>
                  <a:pt x="353" y="318"/>
                </a:cubicBezTo>
                <a:cubicBezTo>
                  <a:pt x="369" y="318"/>
                  <a:pt x="369" y="318"/>
                  <a:pt x="369" y="318"/>
                </a:cubicBezTo>
                <a:lnTo>
                  <a:pt x="369" y="260"/>
                </a:lnTo>
                <a:close/>
                <a:moveTo>
                  <a:pt x="38" y="260"/>
                </a:moveTo>
                <a:cubicBezTo>
                  <a:pt x="22" y="260"/>
                  <a:pt x="22" y="260"/>
                  <a:pt x="22" y="260"/>
                </a:cubicBezTo>
                <a:cubicBezTo>
                  <a:pt x="22" y="318"/>
                  <a:pt x="22" y="318"/>
                  <a:pt x="22" y="318"/>
                </a:cubicBezTo>
                <a:cubicBezTo>
                  <a:pt x="38" y="318"/>
                  <a:pt x="38" y="318"/>
                  <a:pt x="38" y="318"/>
                </a:cubicBezTo>
                <a:lnTo>
                  <a:pt x="38" y="260"/>
                </a:lnTo>
                <a:close/>
                <a:moveTo>
                  <a:pt x="62" y="260"/>
                </a:moveTo>
                <a:cubicBezTo>
                  <a:pt x="46" y="260"/>
                  <a:pt x="46" y="260"/>
                  <a:pt x="46" y="260"/>
                </a:cubicBezTo>
                <a:cubicBezTo>
                  <a:pt x="46" y="318"/>
                  <a:pt x="46" y="318"/>
                  <a:pt x="46" y="318"/>
                </a:cubicBezTo>
                <a:cubicBezTo>
                  <a:pt x="62" y="318"/>
                  <a:pt x="62" y="318"/>
                  <a:pt x="62" y="318"/>
                </a:cubicBezTo>
                <a:lnTo>
                  <a:pt x="62" y="260"/>
                </a:lnTo>
                <a:close/>
                <a:moveTo>
                  <a:pt x="85" y="260"/>
                </a:moveTo>
                <a:cubicBezTo>
                  <a:pt x="69" y="260"/>
                  <a:pt x="69" y="260"/>
                  <a:pt x="69" y="260"/>
                </a:cubicBezTo>
                <a:cubicBezTo>
                  <a:pt x="69" y="318"/>
                  <a:pt x="69" y="318"/>
                  <a:pt x="69" y="318"/>
                </a:cubicBezTo>
                <a:cubicBezTo>
                  <a:pt x="85" y="318"/>
                  <a:pt x="85" y="318"/>
                  <a:pt x="85" y="318"/>
                </a:cubicBezTo>
                <a:lnTo>
                  <a:pt x="85" y="260"/>
                </a:lnTo>
                <a:close/>
                <a:moveTo>
                  <a:pt x="196" y="322"/>
                </a:moveTo>
                <a:cubicBezTo>
                  <a:pt x="178" y="322"/>
                  <a:pt x="163" y="307"/>
                  <a:pt x="163" y="289"/>
                </a:cubicBezTo>
                <a:cubicBezTo>
                  <a:pt x="163" y="271"/>
                  <a:pt x="178" y="256"/>
                  <a:pt x="196" y="256"/>
                </a:cubicBezTo>
                <a:cubicBezTo>
                  <a:pt x="214" y="256"/>
                  <a:pt x="229" y="271"/>
                  <a:pt x="229" y="289"/>
                </a:cubicBezTo>
                <a:cubicBezTo>
                  <a:pt x="229" y="307"/>
                  <a:pt x="214" y="322"/>
                  <a:pt x="196" y="322"/>
                </a:cubicBezTo>
                <a:close/>
                <a:moveTo>
                  <a:pt x="196" y="272"/>
                </a:moveTo>
                <a:cubicBezTo>
                  <a:pt x="187" y="272"/>
                  <a:pt x="179" y="279"/>
                  <a:pt x="179" y="289"/>
                </a:cubicBezTo>
                <a:cubicBezTo>
                  <a:pt x="179" y="298"/>
                  <a:pt x="187" y="306"/>
                  <a:pt x="196" y="306"/>
                </a:cubicBezTo>
                <a:cubicBezTo>
                  <a:pt x="205" y="306"/>
                  <a:pt x="213" y="298"/>
                  <a:pt x="213" y="289"/>
                </a:cubicBezTo>
                <a:cubicBezTo>
                  <a:pt x="213" y="279"/>
                  <a:pt x="205" y="272"/>
                  <a:pt x="196" y="272"/>
                </a:cubicBezTo>
                <a:close/>
                <a:moveTo>
                  <a:pt x="392" y="231"/>
                </a:moveTo>
                <a:cubicBezTo>
                  <a:pt x="0" y="231"/>
                  <a:pt x="0" y="231"/>
                  <a:pt x="0" y="231"/>
                </a:cubicBezTo>
                <a:cubicBezTo>
                  <a:pt x="0" y="124"/>
                  <a:pt x="0" y="124"/>
                  <a:pt x="0" y="124"/>
                </a:cubicBezTo>
                <a:cubicBezTo>
                  <a:pt x="392" y="124"/>
                  <a:pt x="392" y="124"/>
                  <a:pt x="392" y="124"/>
                </a:cubicBezTo>
                <a:lnTo>
                  <a:pt x="392" y="231"/>
                </a:lnTo>
                <a:close/>
                <a:moveTo>
                  <a:pt x="16" y="215"/>
                </a:moveTo>
                <a:cubicBezTo>
                  <a:pt x="376" y="215"/>
                  <a:pt x="376" y="215"/>
                  <a:pt x="376" y="215"/>
                </a:cubicBezTo>
                <a:cubicBezTo>
                  <a:pt x="376" y="140"/>
                  <a:pt x="376" y="140"/>
                  <a:pt x="376" y="140"/>
                </a:cubicBezTo>
                <a:cubicBezTo>
                  <a:pt x="16" y="140"/>
                  <a:pt x="16" y="140"/>
                  <a:pt x="16" y="140"/>
                </a:cubicBezTo>
                <a:lnTo>
                  <a:pt x="16" y="215"/>
                </a:lnTo>
                <a:close/>
                <a:moveTo>
                  <a:pt x="323" y="148"/>
                </a:moveTo>
                <a:cubicBezTo>
                  <a:pt x="307" y="148"/>
                  <a:pt x="307" y="148"/>
                  <a:pt x="307" y="148"/>
                </a:cubicBezTo>
                <a:cubicBezTo>
                  <a:pt x="307" y="207"/>
                  <a:pt x="307" y="207"/>
                  <a:pt x="307" y="207"/>
                </a:cubicBezTo>
                <a:cubicBezTo>
                  <a:pt x="323" y="207"/>
                  <a:pt x="323" y="207"/>
                  <a:pt x="323" y="207"/>
                </a:cubicBezTo>
                <a:lnTo>
                  <a:pt x="323" y="148"/>
                </a:lnTo>
                <a:close/>
                <a:moveTo>
                  <a:pt x="346" y="148"/>
                </a:moveTo>
                <a:cubicBezTo>
                  <a:pt x="330" y="148"/>
                  <a:pt x="330" y="148"/>
                  <a:pt x="330" y="148"/>
                </a:cubicBezTo>
                <a:cubicBezTo>
                  <a:pt x="330" y="207"/>
                  <a:pt x="330" y="207"/>
                  <a:pt x="330" y="207"/>
                </a:cubicBezTo>
                <a:cubicBezTo>
                  <a:pt x="346" y="207"/>
                  <a:pt x="346" y="207"/>
                  <a:pt x="346" y="207"/>
                </a:cubicBezTo>
                <a:lnTo>
                  <a:pt x="346" y="148"/>
                </a:lnTo>
                <a:close/>
                <a:moveTo>
                  <a:pt x="369" y="148"/>
                </a:moveTo>
                <a:cubicBezTo>
                  <a:pt x="353" y="148"/>
                  <a:pt x="353" y="148"/>
                  <a:pt x="353" y="148"/>
                </a:cubicBezTo>
                <a:cubicBezTo>
                  <a:pt x="353" y="207"/>
                  <a:pt x="353" y="207"/>
                  <a:pt x="353" y="207"/>
                </a:cubicBezTo>
                <a:cubicBezTo>
                  <a:pt x="369" y="207"/>
                  <a:pt x="369" y="207"/>
                  <a:pt x="369" y="207"/>
                </a:cubicBezTo>
                <a:lnTo>
                  <a:pt x="369" y="148"/>
                </a:lnTo>
                <a:close/>
                <a:moveTo>
                  <a:pt x="38" y="148"/>
                </a:moveTo>
                <a:cubicBezTo>
                  <a:pt x="22" y="148"/>
                  <a:pt x="22" y="148"/>
                  <a:pt x="22" y="148"/>
                </a:cubicBezTo>
                <a:cubicBezTo>
                  <a:pt x="22" y="207"/>
                  <a:pt x="22" y="207"/>
                  <a:pt x="22" y="207"/>
                </a:cubicBezTo>
                <a:cubicBezTo>
                  <a:pt x="38" y="207"/>
                  <a:pt x="38" y="207"/>
                  <a:pt x="38" y="207"/>
                </a:cubicBezTo>
                <a:lnTo>
                  <a:pt x="38" y="148"/>
                </a:lnTo>
                <a:close/>
                <a:moveTo>
                  <a:pt x="62" y="148"/>
                </a:moveTo>
                <a:cubicBezTo>
                  <a:pt x="46" y="148"/>
                  <a:pt x="46" y="148"/>
                  <a:pt x="46" y="148"/>
                </a:cubicBezTo>
                <a:cubicBezTo>
                  <a:pt x="46" y="207"/>
                  <a:pt x="46" y="207"/>
                  <a:pt x="46" y="207"/>
                </a:cubicBezTo>
                <a:cubicBezTo>
                  <a:pt x="62" y="207"/>
                  <a:pt x="62" y="207"/>
                  <a:pt x="62" y="207"/>
                </a:cubicBezTo>
                <a:lnTo>
                  <a:pt x="62" y="148"/>
                </a:lnTo>
                <a:close/>
                <a:moveTo>
                  <a:pt x="85" y="148"/>
                </a:moveTo>
                <a:cubicBezTo>
                  <a:pt x="69" y="148"/>
                  <a:pt x="69" y="148"/>
                  <a:pt x="69" y="148"/>
                </a:cubicBezTo>
                <a:cubicBezTo>
                  <a:pt x="69" y="207"/>
                  <a:pt x="69" y="207"/>
                  <a:pt x="69" y="207"/>
                </a:cubicBezTo>
                <a:cubicBezTo>
                  <a:pt x="85" y="207"/>
                  <a:pt x="85" y="207"/>
                  <a:pt x="85" y="207"/>
                </a:cubicBezTo>
                <a:lnTo>
                  <a:pt x="85" y="148"/>
                </a:lnTo>
                <a:close/>
                <a:moveTo>
                  <a:pt x="196" y="210"/>
                </a:moveTo>
                <a:cubicBezTo>
                  <a:pt x="178" y="210"/>
                  <a:pt x="163" y="196"/>
                  <a:pt x="163" y="177"/>
                </a:cubicBezTo>
                <a:cubicBezTo>
                  <a:pt x="163" y="159"/>
                  <a:pt x="178" y="145"/>
                  <a:pt x="196" y="145"/>
                </a:cubicBezTo>
                <a:cubicBezTo>
                  <a:pt x="214" y="145"/>
                  <a:pt x="229" y="159"/>
                  <a:pt x="229" y="177"/>
                </a:cubicBezTo>
                <a:cubicBezTo>
                  <a:pt x="229" y="196"/>
                  <a:pt x="214" y="210"/>
                  <a:pt x="196" y="210"/>
                </a:cubicBezTo>
                <a:close/>
                <a:moveTo>
                  <a:pt x="196" y="161"/>
                </a:moveTo>
                <a:cubicBezTo>
                  <a:pt x="187" y="161"/>
                  <a:pt x="179" y="168"/>
                  <a:pt x="179" y="177"/>
                </a:cubicBezTo>
                <a:cubicBezTo>
                  <a:pt x="179" y="187"/>
                  <a:pt x="187" y="194"/>
                  <a:pt x="196" y="194"/>
                </a:cubicBezTo>
                <a:cubicBezTo>
                  <a:pt x="205" y="194"/>
                  <a:pt x="213" y="187"/>
                  <a:pt x="213" y="177"/>
                </a:cubicBezTo>
                <a:cubicBezTo>
                  <a:pt x="213" y="168"/>
                  <a:pt x="205" y="161"/>
                  <a:pt x="196" y="161"/>
                </a:cubicBezTo>
                <a:close/>
                <a:moveTo>
                  <a:pt x="119" y="118"/>
                </a:moveTo>
                <a:cubicBezTo>
                  <a:pt x="1" y="118"/>
                  <a:pt x="1" y="118"/>
                  <a:pt x="1" y="118"/>
                </a:cubicBezTo>
                <a:cubicBezTo>
                  <a:pt x="1" y="0"/>
                  <a:pt x="1" y="0"/>
                  <a:pt x="1" y="0"/>
                </a:cubicBezTo>
                <a:cubicBezTo>
                  <a:pt x="119" y="0"/>
                  <a:pt x="119" y="0"/>
                  <a:pt x="119" y="0"/>
                </a:cubicBezTo>
                <a:lnTo>
                  <a:pt x="119" y="118"/>
                </a:lnTo>
                <a:close/>
                <a:moveTo>
                  <a:pt x="17" y="102"/>
                </a:moveTo>
                <a:cubicBezTo>
                  <a:pt x="103" y="102"/>
                  <a:pt x="103" y="102"/>
                  <a:pt x="103" y="102"/>
                </a:cubicBezTo>
                <a:cubicBezTo>
                  <a:pt x="103" y="16"/>
                  <a:pt x="103" y="16"/>
                  <a:pt x="103" y="16"/>
                </a:cubicBezTo>
                <a:cubicBezTo>
                  <a:pt x="17" y="16"/>
                  <a:pt x="17" y="16"/>
                  <a:pt x="17" y="16"/>
                </a:cubicBezTo>
                <a:lnTo>
                  <a:pt x="17" y="102"/>
                </a:lnTo>
                <a:close/>
                <a:moveTo>
                  <a:pt x="40" y="72"/>
                </a:moveTo>
                <a:cubicBezTo>
                  <a:pt x="41" y="72"/>
                  <a:pt x="43" y="71"/>
                  <a:pt x="43" y="69"/>
                </a:cubicBezTo>
                <a:cubicBezTo>
                  <a:pt x="43" y="69"/>
                  <a:pt x="43" y="69"/>
                  <a:pt x="51" y="50"/>
                </a:cubicBezTo>
                <a:cubicBezTo>
                  <a:pt x="51" y="50"/>
                  <a:pt x="52" y="49"/>
                  <a:pt x="52" y="49"/>
                </a:cubicBezTo>
                <a:cubicBezTo>
                  <a:pt x="52" y="47"/>
                  <a:pt x="50" y="46"/>
                  <a:pt x="49" y="46"/>
                </a:cubicBezTo>
                <a:cubicBezTo>
                  <a:pt x="47" y="46"/>
                  <a:pt x="47" y="47"/>
                  <a:pt x="46" y="48"/>
                </a:cubicBezTo>
                <a:cubicBezTo>
                  <a:pt x="46" y="48"/>
                  <a:pt x="46" y="48"/>
                  <a:pt x="40" y="65"/>
                </a:cubicBezTo>
                <a:cubicBezTo>
                  <a:pt x="40" y="65"/>
                  <a:pt x="40" y="65"/>
                  <a:pt x="33" y="48"/>
                </a:cubicBezTo>
                <a:cubicBezTo>
                  <a:pt x="33" y="47"/>
                  <a:pt x="32" y="46"/>
                  <a:pt x="31" y="46"/>
                </a:cubicBezTo>
                <a:cubicBezTo>
                  <a:pt x="29" y="46"/>
                  <a:pt x="28" y="47"/>
                  <a:pt x="28" y="49"/>
                </a:cubicBezTo>
                <a:cubicBezTo>
                  <a:pt x="28" y="49"/>
                  <a:pt x="28" y="50"/>
                  <a:pt x="28" y="50"/>
                </a:cubicBezTo>
                <a:cubicBezTo>
                  <a:pt x="28" y="50"/>
                  <a:pt x="28" y="50"/>
                  <a:pt x="36" y="69"/>
                </a:cubicBezTo>
                <a:cubicBezTo>
                  <a:pt x="37" y="71"/>
                  <a:pt x="38" y="72"/>
                  <a:pt x="40" y="72"/>
                </a:cubicBezTo>
                <a:cubicBezTo>
                  <a:pt x="40" y="72"/>
                  <a:pt x="40" y="72"/>
                  <a:pt x="40" y="72"/>
                </a:cubicBezTo>
                <a:close/>
                <a:moveTo>
                  <a:pt x="56" y="49"/>
                </a:moveTo>
                <a:cubicBezTo>
                  <a:pt x="56" y="49"/>
                  <a:pt x="56" y="49"/>
                  <a:pt x="56" y="49"/>
                </a:cubicBezTo>
                <a:cubicBezTo>
                  <a:pt x="56" y="69"/>
                  <a:pt x="56" y="69"/>
                  <a:pt x="56" y="69"/>
                </a:cubicBezTo>
                <a:cubicBezTo>
                  <a:pt x="56" y="70"/>
                  <a:pt x="58" y="72"/>
                  <a:pt x="59" y="72"/>
                </a:cubicBezTo>
                <a:cubicBezTo>
                  <a:pt x="61" y="72"/>
                  <a:pt x="62" y="70"/>
                  <a:pt x="62" y="69"/>
                </a:cubicBezTo>
                <a:cubicBezTo>
                  <a:pt x="62" y="69"/>
                  <a:pt x="62" y="69"/>
                  <a:pt x="62" y="57"/>
                </a:cubicBezTo>
                <a:cubicBezTo>
                  <a:pt x="62" y="54"/>
                  <a:pt x="64" y="51"/>
                  <a:pt x="67" y="51"/>
                </a:cubicBezTo>
                <a:cubicBezTo>
                  <a:pt x="70" y="51"/>
                  <a:pt x="72" y="53"/>
                  <a:pt x="72" y="57"/>
                </a:cubicBezTo>
                <a:cubicBezTo>
                  <a:pt x="72" y="57"/>
                  <a:pt x="72" y="57"/>
                  <a:pt x="72" y="69"/>
                </a:cubicBezTo>
                <a:cubicBezTo>
                  <a:pt x="72" y="70"/>
                  <a:pt x="73" y="72"/>
                  <a:pt x="75" y="72"/>
                </a:cubicBezTo>
                <a:cubicBezTo>
                  <a:pt x="77" y="72"/>
                  <a:pt x="78" y="70"/>
                  <a:pt x="78" y="69"/>
                </a:cubicBezTo>
                <a:cubicBezTo>
                  <a:pt x="78" y="69"/>
                  <a:pt x="78" y="69"/>
                  <a:pt x="78" y="57"/>
                </a:cubicBezTo>
                <a:cubicBezTo>
                  <a:pt x="78" y="53"/>
                  <a:pt x="80" y="51"/>
                  <a:pt x="83" y="51"/>
                </a:cubicBezTo>
                <a:cubicBezTo>
                  <a:pt x="86" y="51"/>
                  <a:pt x="88" y="53"/>
                  <a:pt x="88" y="57"/>
                </a:cubicBezTo>
                <a:cubicBezTo>
                  <a:pt x="88" y="57"/>
                  <a:pt x="88" y="57"/>
                  <a:pt x="88" y="69"/>
                </a:cubicBezTo>
                <a:cubicBezTo>
                  <a:pt x="88" y="70"/>
                  <a:pt x="89" y="72"/>
                  <a:pt x="91" y="72"/>
                </a:cubicBezTo>
                <a:cubicBezTo>
                  <a:pt x="93" y="72"/>
                  <a:pt x="94" y="70"/>
                  <a:pt x="94" y="69"/>
                </a:cubicBezTo>
                <a:cubicBezTo>
                  <a:pt x="94" y="69"/>
                  <a:pt x="94" y="69"/>
                  <a:pt x="94" y="55"/>
                </a:cubicBezTo>
                <a:cubicBezTo>
                  <a:pt x="94" y="49"/>
                  <a:pt x="91" y="46"/>
                  <a:pt x="85" y="46"/>
                </a:cubicBezTo>
                <a:cubicBezTo>
                  <a:pt x="81" y="46"/>
                  <a:pt x="79" y="48"/>
                  <a:pt x="77" y="50"/>
                </a:cubicBezTo>
                <a:cubicBezTo>
                  <a:pt x="76" y="48"/>
                  <a:pt x="73" y="46"/>
                  <a:pt x="69" y="46"/>
                </a:cubicBezTo>
                <a:cubicBezTo>
                  <a:pt x="66" y="46"/>
                  <a:pt x="64" y="48"/>
                  <a:pt x="62" y="50"/>
                </a:cubicBezTo>
                <a:cubicBezTo>
                  <a:pt x="62" y="50"/>
                  <a:pt x="62" y="50"/>
                  <a:pt x="62" y="49"/>
                </a:cubicBezTo>
                <a:cubicBezTo>
                  <a:pt x="62" y="48"/>
                  <a:pt x="61" y="46"/>
                  <a:pt x="59" y="46"/>
                </a:cubicBezTo>
                <a:cubicBezTo>
                  <a:pt x="57" y="46"/>
                  <a:pt x="56" y="48"/>
                  <a:pt x="56" y="49"/>
                </a:cubicBezTo>
                <a:close/>
                <a:moveTo>
                  <a:pt x="390" y="118"/>
                </a:moveTo>
                <a:cubicBezTo>
                  <a:pt x="273" y="118"/>
                  <a:pt x="273" y="118"/>
                  <a:pt x="273" y="118"/>
                </a:cubicBezTo>
                <a:cubicBezTo>
                  <a:pt x="273" y="0"/>
                  <a:pt x="273" y="0"/>
                  <a:pt x="273" y="0"/>
                </a:cubicBezTo>
                <a:cubicBezTo>
                  <a:pt x="390" y="0"/>
                  <a:pt x="390" y="0"/>
                  <a:pt x="390" y="0"/>
                </a:cubicBezTo>
                <a:lnTo>
                  <a:pt x="390" y="118"/>
                </a:lnTo>
                <a:close/>
                <a:moveTo>
                  <a:pt x="289" y="102"/>
                </a:moveTo>
                <a:cubicBezTo>
                  <a:pt x="374" y="102"/>
                  <a:pt x="374" y="102"/>
                  <a:pt x="374" y="102"/>
                </a:cubicBezTo>
                <a:cubicBezTo>
                  <a:pt x="374" y="16"/>
                  <a:pt x="374" y="16"/>
                  <a:pt x="374" y="16"/>
                </a:cubicBezTo>
                <a:cubicBezTo>
                  <a:pt x="289" y="16"/>
                  <a:pt x="289" y="16"/>
                  <a:pt x="289" y="16"/>
                </a:cubicBezTo>
                <a:lnTo>
                  <a:pt x="289" y="102"/>
                </a:lnTo>
                <a:close/>
                <a:moveTo>
                  <a:pt x="311" y="72"/>
                </a:moveTo>
                <a:cubicBezTo>
                  <a:pt x="313" y="72"/>
                  <a:pt x="314" y="71"/>
                  <a:pt x="314" y="69"/>
                </a:cubicBezTo>
                <a:cubicBezTo>
                  <a:pt x="314" y="69"/>
                  <a:pt x="314" y="69"/>
                  <a:pt x="323" y="50"/>
                </a:cubicBezTo>
                <a:cubicBezTo>
                  <a:pt x="323" y="50"/>
                  <a:pt x="323" y="49"/>
                  <a:pt x="323" y="49"/>
                </a:cubicBezTo>
                <a:cubicBezTo>
                  <a:pt x="323" y="47"/>
                  <a:pt x="322" y="46"/>
                  <a:pt x="320" y="46"/>
                </a:cubicBezTo>
                <a:cubicBezTo>
                  <a:pt x="319" y="46"/>
                  <a:pt x="318" y="47"/>
                  <a:pt x="318" y="48"/>
                </a:cubicBezTo>
                <a:cubicBezTo>
                  <a:pt x="318" y="48"/>
                  <a:pt x="318" y="48"/>
                  <a:pt x="311" y="65"/>
                </a:cubicBezTo>
                <a:cubicBezTo>
                  <a:pt x="311" y="65"/>
                  <a:pt x="311" y="65"/>
                  <a:pt x="305" y="48"/>
                </a:cubicBezTo>
                <a:cubicBezTo>
                  <a:pt x="304" y="47"/>
                  <a:pt x="304" y="46"/>
                  <a:pt x="302" y="46"/>
                </a:cubicBezTo>
                <a:cubicBezTo>
                  <a:pt x="300" y="46"/>
                  <a:pt x="299" y="47"/>
                  <a:pt x="299" y="49"/>
                </a:cubicBezTo>
                <a:cubicBezTo>
                  <a:pt x="299" y="49"/>
                  <a:pt x="299" y="50"/>
                  <a:pt x="300" y="50"/>
                </a:cubicBezTo>
                <a:cubicBezTo>
                  <a:pt x="300" y="50"/>
                  <a:pt x="300" y="50"/>
                  <a:pt x="308" y="69"/>
                </a:cubicBezTo>
                <a:cubicBezTo>
                  <a:pt x="308" y="71"/>
                  <a:pt x="309" y="72"/>
                  <a:pt x="311" y="72"/>
                </a:cubicBezTo>
                <a:cubicBezTo>
                  <a:pt x="311" y="72"/>
                  <a:pt x="311" y="72"/>
                  <a:pt x="311" y="72"/>
                </a:cubicBezTo>
                <a:close/>
                <a:moveTo>
                  <a:pt x="328" y="49"/>
                </a:moveTo>
                <a:cubicBezTo>
                  <a:pt x="328" y="49"/>
                  <a:pt x="328" y="49"/>
                  <a:pt x="328" y="49"/>
                </a:cubicBezTo>
                <a:cubicBezTo>
                  <a:pt x="328" y="69"/>
                  <a:pt x="328" y="69"/>
                  <a:pt x="328" y="69"/>
                </a:cubicBezTo>
                <a:cubicBezTo>
                  <a:pt x="328" y="70"/>
                  <a:pt x="329" y="72"/>
                  <a:pt x="330" y="72"/>
                </a:cubicBezTo>
                <a:cubicBezTo>
                  <a:pt x="332" y="72"/>
                  <a:pt x="333" y="70"/>
                  <a:pt x="333" y="69"/>
                </a:cubicBezTo>
                <a:cubicBezTo>
                  <a:pt x="333" y="69"/>
                  <a:pt x="333" y="69"/>
                  <a:pt x="333" y="57"/>
                </a:cubicBezTo>
                <a:cubicBezTo>
                  <a:pt x="333" y="54"/>
                  <a:pt x="335" y="51"/>
                  <a:pt x="339" y="51"/>
                </a:cubicBezTo>
                <a:cubicBezTo>
                  <a:pt x="342" y="51"/>
                  <a:pt x="344" y="53"/>
                  <a:pt x="344" y="57"/>
                </a:cubicBezTo>
                <a:cubicBezTo>
                  <a:pt x="344" y="57"/>
                  <a:pt x="344" y="57"/>
                  <a:pt x="344" y="69"/>
                </a:cubicBezTo>
                <a:cubicBezTo>
                  <a:pt x="344" y="70"/>
                  <a:pt x="345" y="72"/>
                  <a:pt x="346" y="72"/>
                </a:cubicBezTo>
                <a:cubicBezTo>
                  <a:pt x="348" y="72"/>
                  <a:pt x="349" y="70"/>
                  <a:pt x="349" y="69"/>
                </a:cubicBezTo>
                <a:cubicBezTo>
                  <a:pt x="349" y="69"/>
                  <a:pt x="349" y="69"/>
                  <a:pt x="349" y="57"/>
                </a:cubicBezTo>
                <a:cubicBezTo>
                  <a:pt x="349" y="53"/>
                  <a:pt x="351" y="51"/>
                  <a:pt x="354" y="51"/>
                </a:cubicBezTo>
                <a:cubicBezTo>
                  <a:pt x="358" y="51"/>
                  <a:pt x="359" y="53"/>
                  <a:pt x="359" y="57"/>
                </a:cubicBezTo>
                <a:cubicBezTo>
                  <a:pt x="359" y="57"/>
                  <a:pt x="359" y="57"/>
                  <a:pt x="359" y="69"/>
                </a:cubicBezTo>
                <a:cubicBezTo>
                  <a:pt x="359" y="70"/>
                  <a:pt x="361" y="72"/>
                  <a:pt x="362" y="72"/>
                </a:cubicBezTo>
                <a:cubicBezTo>
                  <a:pt x="364" y="72"/>
                  <a:pt x="365" y="70"/>
                  <a:pt x="365" y="69"/>
                </a:cubicBezTo>
                <a:cubicBezTo>
                  <a:pt x="365" y="69"/>
                  <a:pt x="365" y="69"/>
                  <a:pt x="365" y="55"/>
                </a:cubicBezTo>
                <a:cubicBezTo>
                  <a:pt x="365" y="49"/>
                  <a:pt x="362" y="46"/>
                  <a:pt x="356" y="46"/>
                </a:cubicBezTo>
                <a:cubicBezTo>
                  <a:pt x="353" y="46"/>
                  <a:pt x="350" y="48"/>
                  <a:pt x="348" y="50"/>
                </a:cubicBezTo>
                <a:cubicBezTo>
                  <a:pt x="347" y="48"/>
                  <a:pt x="344" y="46"/>
                  <a:pt x="341" y="46"/>
                </a:cubicBezTo>
                <a:cubicBezTo>
                  <a:pt x="337" y="46"/>
                  <a:pt x="335" y="48"/>
                  <a:pt x="333" y="50"/>
                </a:cubicBezTo>
                <a:cubicBezTo>
                  <a:pt x="333" y="50"/>
                  <a:pt x="333" y="50"/>
                  <a:pt x="333" y="49"/>
                </a:cubicBezTo>
                <a:cubicBezTo>
                  <a:pt x="333" y="48"/>
                  <a:pt x="332" y="46"/>
                  <a:pt x="330" y="46"/>
                </a:cubicBezTo>
                <a:cubicBezTo>
                  <a:pt x="329" y="46"/>
                  <a:pt x="328" y="48"/>
                  <a:pt x="328" y="49"/>
                </a:cubicBezTo>
                <a:close/>
                <a:moveTo>
                  <a:pt x="255" y="118"/>
                </a:moveTo>
                <a:cubicBezTo>
                  <a:pt x="137" y="118"/>
                  <a:pt x="137" y="118"/>
                  <a:pt x="137" y="118"/>
                </a:cubicBezTo>
                <a:cubicBezTo>
                  <a:pt x="137" y="0"/>
                  <a:pt x="137" y="0"/>
                  <a:pt x="137" y="0"/>
                </a:cubicBezTo>
                <a:cubicBezTo>
                  <a:pt x="255" y="0"/>
                  <a:pt x="255" y="0"/>
                  <a:pt x="255" y="0"/>
                </a:cubicBezTo>
                <a:lnTo>
                  <a:pt x="255" y="118"/>
                </a:lnTo>
                <a:close/>
                <a:moveTo>
                  <a:pt x="153" y="102"/>
                </a:moveTo>
                <a:cubicBezTo>
                  <a:pt x="239" y="102"/>
                  <a:pt x="239" y="102"/>
                  <a:pt x="239" y="102"/>
                </a:cubicBezTo>
                <a:cubicBezTo>
                  <a:pt x="239" y="16"/>
                  <a:pt x="239" y="16"/>
                  <a:pt x="239" y="16"/>
                </a:cubicBezTo>
                <a:cubicBezTo>
                  <a:pt x="153" y="16"/>
                  <a:pt x="153" y="16"/>
                  <a:pt x="153" y="16"/>
                </a:cubicBezTo>
                <a:lnTo>
                  <a:pt x="153" y="102"/>
                </a:lnTo>
                <a:close/>
                <a:moveTo>
                  <a:pt x="176" y="72"/>
                </a:moveTo>
                <a:cubicBezTo>
                  <a:pt x="177" y="72"/>
                  <a:pt x="178" y="71"/>
                  <a:pt x="179" y="69"/>
                </a:cubicBezTo>
                <a:cubicBezTo>
                  <a:pt x="179" y="69"/>
                  <a:pt x="179" y="69"/>
                  <a:pt x="187" y="50"/>
                </a:cubicBezTo>
                <a:cubicBezTo>
                  <a:pt x="187" y="50"/>
                  <a:pt x="187" y="49"/>
                  <a:pt x="187" y="49"/>
                </a:cubicBezTo>
                <a:cubicBezTo>
                  <a:pt x="187" y="47"/>
                  <a:pt x="186" y="46"/>
                  <a:pt x="185" y="46"/>
                </a:cubicBezTo>
                <a:cubicBezTo>
                  <a:pt x="183" y="46"/>
                  <a:pt x="182" y="47"/>
                  <a:pt x="182" y="48"/>
                </a:cubicBezTo>
                <a:cubicBezTo>
                  <a:pt x="182" y="48"/>
                  <a:pt x="182" y="48"/>
                  <a:pt x="176" y="65"/>
                </a:cubicBezTo>
                <a:cubicBezTo>
                  <a:pt x="176" y="65"/>
                  <a:pt x="176" y="65"/>
                  <a:pt x="169" y="48"/>
                </a:cubicBezTo>
                <a:cubicBezTo>
                  <a:pt x="169" y="47"/>
                  <a:pt x="168" y="46"/>
                  <a:pt x="166" y="46"/>
                </a:cubicBezTo>
                <a:cubicBezTo>
                  <a:pt x="165" y="46"/>
                  <a:pt x="163" y="47"/>
                  <a:pt x="163" y="49"/>
                </a:cubicBezTo>
                <a:cubicBezTo>
                  <a:pt x="163" y="49"/>
                  <a:pt x="164" y="50"/>
                  <a:pt x="164" y="50"/>
                </a:cubicBezTo>
                <a:cubicBezTo>
                  <a:pt x="164" y="50"/>
                  <a:pt x="164" y="50"/>
                  <a:pt x="172" y="69"/>
                </a:cubicBezTo>
                <a:cubicBezTo>
                  <a:pt x="173" y="71"/>
                  <a:pt x="174" y="72"/>
                  <a:pt x="175" y="72"/>
                </a:cubicBezTo>
                <a:cubicBezTo>
                  <a:pt x="175" y="72"/>
                  <a:pt x="175" y="72"/>
                  <a:pt x="176" y="72"/>
                </a:cubicBezTo>
                <a:close/>
                <a:moveTo>
                  <a:pt x="192" y="49"/>
                </a:moveTo>
                <a:cubicBezTo>
                  <a:pt x="192" y="49"/>
                  <a:pt x="192" y="49"/>
                  <a:pt x="192" y="49"/>
                </a:cubicBezTo>
                <a:cubicBezTo>
                  <a:pt x="192" y="69"/>
                  <a:pt x="192" y="69"/>
                  <a:pt x="192" y="69"/>
                </a:cubicBezTo>
                <a:cubicBezTo>
                  <a:pt x="192" y="70"/>
                  <a:pt x="193" y="72"/>
                  <a:pt x="195" y="72"/>
                </a:cubicBezTo>
                <a:cubicBezTo>
                  <a:pt x="196" y="72"/>
                  <a:pt x="198" y="70"/>
                  <a:pt x="198" y="69"/>
                </a:cubicBezTo>
                <a:cubicBezTo>
                  <a:pt x="198" y="69"/>
                  <a:pt x="198" y="69"/>
                  <a:pt x="198" y="57"/>
                </a:cubicBezTo>
                <a:cubicBezTo>
                  <a:pt x="198" y="54"/>
                  <a:pt x="200" y="51"/>
                  <a:pt x="203" y="51"/>
                </a:cubicBezTo>
                <a:cubicBezTo>
                  <a:pt x="206" y="51"/>
                  <a:pt x="208" y="53"/>
                  <a:pt x="208" y="57"/>
                </a:cubicBezTo>
                <a:cubicBezTo>
                  <a:pt x="208" y="57"/>
                  <a:pt x="208" y="57"/>
                  <a:pt x="208" y="69"/>
                </a:cubicBezTo>
                <a:cubicBezTo>
                  <a:pt x="208" y="70"/>
                  <a:pt x="209" y="72"/>
                  <a:pt x="211" y="72"/>
                </a:cubicBezTo>
                <a:cubicBezTo>
                  <a:pt x="212" y="72"/>
                  <a:pt x="214" y="70"/>
                  <a:pt x="214" y="69"/>
                </a:cubicBezTo>
                <a:cubicBezTo>
                  <a:pt x="214" y="69"/>
                  <a:pt x="214" y="69"/>
                  <a:pt x="214" y="57"/>
                </a:cubicBezTo>
                <a:cubicBezTo>
                  <a:pt x="214" y="53"/>
                  <a:pt x="216" y="51"/>
                  <a:pt x="219" y="51"/>
                </a:cubicBezTo>
                <a:cubicBezTo>
                  <a:pt x="222" y="51"/>
                  <a:pt x="224" y="53"/>
                  <a:pt x="224" y="57"/>
                </a:cubicBezTo>
                <a:cubicBezTo>
                  <a:pt x="224" y="57"/>
                  <a:pt x="224" y="57"/>
                  <a:pt x="224" y="69"/>
                </a:cubicBezTo>
                <a:cubicBezTo>
                  <a:pt x="224" y="70"/>
                  <a:pt x="225" y="72"/>
                  <a:pt x="227" y="72"/>
                </a:cubicBezTo>
                <a:cubicBezTo>
                  <a:pt x="228" y="72"/>
                  <a:pt x="229" y="70"/>
                  <a:pt x="229" y="69"/>
                </a:cubicBezTo>
                <a:cubicBezTo>
                  <a:pt x="229" y="69"/>
                  <a:pt x="229" y="69"/>
                  <a:pt x="229" y="55"/>
                </a:cubicBezTo>
                <a:cubicBezTo>
                  <a:pt x="229" y="49"/>
                  <a:pt x="226" y="46"/>
                  <a:pt x="221" y="46"/>
                </a:cubicBezTo>
                <a:cubicBezTo>
                  <a:pt x="217" y="46"/>
                  <a:pt x="214" y="48"/>
                  <a:pt x="212" y="50"/>
                </a:cubicBezTo>
                <a:cubicBezTo>
                  <a:pt x="211" y="48"/>
                  <a:pt x="209" y="46"/>
                  <a:pt x="205" y="46"/>
                </a:cubicBezTo>
                <a:cubicBezTo>
                  <a:pt x="201" y="46"/>
                  <a:pt x="199" y="48"/>
                  <a:pt x="198" y="50"/>
                </a:cubicBezTo>
                <a:cubicBezTo>
                  <a:pt x="198" y="50"/>
                  <a:pt x="198" y="50"/>
                  <a:pt x="198" y="49"/>
                </a:cubicBezTo>
                <a:cubicBezTo>
                  <a:pt x="198" y="48"/>
                  <a:pt x="196" y="46"/>
                  <a:pt x="195" y="46"/>
                </a:cubicBezTo>
                <a:cubicBezTo>
                  <a:pt x="193" y="46"/>
                  <a:pt x="192" y="48"/>
                  <a:pt x="192" y="4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34" name="Google Shape;1534;p102"/>
          <p:cNvSpPr/>
          <p:nvPr/>
        </p:nvSpPr>
        <p:spPr>
          <a:xfrm>
            <a:off x="7832840" y="2468039"/>
            <a:ext cx="1103122" cy="1051653"/>
          </a:xfrm>
          <a:custGeom>
            <a:avLst/>
            <a:gdLst/>
            <a:ahLst/>
            <a:cxnLst/>
            <a:rect l="l" t="t" r="r" b="b"/>
            <a:pathLst>
              <a:path w="386" h="368" extrusionOk="0">
                <a:moveTo>
                  <a:pt x="243" y="244"/>
                </a:moveTo>
                <a:cubicBezTo>
                  <a:pt x="243" y="228"/>
                  <a:pt x="243" y="228"/>
                  <a:pt x="243" y="228"/>
                </a:cubicBezTo>
                <a:cubicBezTo>
                  <a:pt x="261" y="228"/>
                  <a:pt x="278" y="218"/>
                  <a:pt x="288" y="202"/>
                </a:cubicBezTo>
                <a:cubicBezTo>
                  <a:pt x="292" y="195"/>
                  <a:pt x="292" y="195"/>
                  <a:pt x="292" y="195"/>
                </a:cubicBezTo>
                <a:cubicBezTo>
                  <a:pt x="299" y="200"/>
                  <a:pt x="299" y="200"/>
                  <a:pt x="299" y="200"/>
                </a:cubicBezTo>
                <a:cubicBezTo>
                  <a:pt x="306" y="203"/>
                  <a:pt x="313" y="206"/>
                  <a:pt x="320" y="206"/>
                </a:cubicBezTo>
                <a:cubicBezTo>
                  <a:pt x="331" y="206"/>
                  <a:pt x="342" y="201"/>
                  <a:pt x="351" y="193"/>
                </a:cubicBezTo>
                <a:cubicBezTo>
                  <a:pt x="362" y="183"/>
                  <a:pt x="369" y="167"/>
                  <a:pt x="369" y="151"/>
                </a:cubicBezTo>
                <a:cubicBezTo>
                  <a:pt x="370" y="121"/>
                  <a:pt x="351" y="96"/>
                  <a:pt x="325" y="94"/>
                </a:cubicBezTo>
                <a:cubicBezTo>
                  <a:pt x="319" y="93"/>
                  <a:pt x="319" y="93"/>
                  <a:pt x="319" y="93"/>
                </a:cubicBezTo>
                <a:cubicBezTo>
                  <a:pt x="318" y="86"/>
                  <a:pt x="318" y="86"/>
                  <a:pt x="318" y="86"/>
                </a:cubicBezTo>
                <a:cubicBezTo>
                  <a:pt x="314" y="47"/>
                  <a:pt x="284" y="17"/>
                  <a:pt x="248" y="16"/>
                </a:cubicBezTo>
                <a:cubicBezTo>
                  <a:pt x="219" y="16"/>
                  <a:pt x="192" y="34"/>
                  <a:pt x="180" y="64"/>
                </a:cubicBezTo>
                <a:cubicBezTo>
                  <a:pt x="177" y="72"/>
                  <a:pt x="177" y="72"/>
                  <a:pt x="177" y="72"/>
                </a:cubicBezTo>
                <a:cubicBezTo>
                  <a:pt x="170" y="68"/>
                  <a:pt x="170" y="68"/>
                  <a:pt x="170" y="68"/>
                </a:cubicBezTo>
                <a:cubicBezTo>
                  <a:pt x="162" y="65"/>
                  <a:pt x="154" y="63"/>
                  <a:pt x="145" y="63"/>
                </a:cubicBezTo>
                <a:cubicBezTo>
                  <a:pt x="117" y="62"/>
                  <a:pt x="91" y="81"/>
                  <a:pt x="85" y="109"/>
                </a:cubicBezTo>
                <a:cubicBezTo>
                  <a:pt x="84" y="117"/>
                  <a:pt x="84" y="117"/>
                  <a:pt x="84" y="117"/>
                </a:cubicBezTo>
                <a:cubicBezTo>
                  <a:pt x="75" y="115"/>
                  <a:pt x="75" y="115"/>
                  <a:pt x="75" y="115"/>
                </a:cubicBezTo>
                <a:cubicBezTo>
                  <a:pt x="72" y="114"/>
                  <a:pt x="68" y="114"/>
                  <a:pt x="64" y="114"/>
                </a:cubicBezTo>
                <a:cubicBezTo>
                  <a:pt x="39" y="113"/>
                  <a:pt x="18" y="133"/>
                  <a:pt x="17" y="158"/>
                </a:cubicBezTo>
                <a:cubicBezTo>
                  <a:pt x="16" y="182"/>
                  <a:pt x="37" y="203"/>
                  <a:pt x="62" y="204"/>
                </a:cubicBezTo>
                <a:cubicBezTo>
                  <a:pt x="70" y="204"/>
                  <a:pt x="77" y="202"/>
                  <a:pt x="84" y="199"/>
                </a:cubicBezTo>
                <a:cubicBezTo>
                  <a:pt x="89" y="196"/>
                  <a:pt x="89" y="196"/>
                  <a:pt x="89" y="196"/>
                </a:cubicBezTo>
                <a:cubicBezTo>
                  <a:pt x="93" y="200"/>
                  <a:pt x="93" y="200"/>
                  <a:pt x="93" y="200"/>
                </a:cubicBezTo>
                <a:cubicBezTo>
                  <a:pt x="106" y="213"/>
                  <a:pt x="125" y="221"/>
                  <a:pt x="146" y="221"/>
                </a:cubicBezTo>
                <a:cubicBezTo>
                  <a:pt x="146" y="237"/>
                  <a:pt x="146" y="237"/>
                  <a:pt x="146" y="237"/>
                </a:cubicBezTo>
                <a:cubicBezTo>
                  <a:pt x="123" y="237"/>
                  <a:pt x="101" y="229"/>
                  <a:pt x="86" y="215"/>
                </a:cubicBezTo>
                <a:cubicBezTo>
                  <a:pt x="78" y="218"/>
                  <a:pt x="70" y="220"/>
                  <a:pt x="62" y="220"/>
                </a:cubicBezTo>
                <a:cubicBezTo>
                  <a:pt x="27" y="219"/>
                  <a:pt x="0" y="191"/>
                  <a:pt x="1" y="157"/>
                </a:cubicBezTo>
                <a:cubicBezTo>
                  <a:pt x="2" y="124"/>
                  <a:pt x="30" y="98"/>
                  <a:pt x="63" y="98"/>
                </a:cubicBezTo>
                <a:cubicBezTo>
                  <a:pt x="63" y="98"/>
                  <a:pt x="64" y="98"/>
                  <a:pt x="64" y="98"/>
                </a:cubicBezTo>
                <a:cubicBezTo>
                  <a:pt x="67" y="98"/>
                  <a:pt x="69" y="98"/>
                  <a:pt x="72" y="98"/>
                </a:cubicBezTo>
                <a:cubicBezTo>
                  <a:pt x="82" y="67"/>
                  <a:pt x="112" y="46"/>
                  <a:pt x="146" y="47"/>
                </a:cubicBezTo>
                <a:cubicBezTo>
                  <a:pt x="154" y="47"/>
                  <a:pt x="162" y="48"/>
                  <a:pt x="169" y="51"/>
                </a:cubicBezTo>
                <a:cubicBezTo>
                  <a:pt x="184" y="19"/>
                  <a:pt x="215" y="0"/>
                  <a:pt x="249" y="0"/>
                </a:cubicBezTo>
                <a:cubicBezTo>
                  <a:pt x="291" y="1"/>
                  <a:pt x="326" y="35"/>
                  <a:pt x="333" y="79"/>
                </a:cubicBezTo>
                <a:cubicBezTo>
                  <a:pt x="364" y="85"/>
                  <a:pt x="386" y="116"/>
                  <a:pt x="385" y="151"/>
                </a:cubicBezTo>
                <a:cubicBezTo>
                  <a:pt x="385" y="172"/>
                  <a:pt x="376" y="191"/>
                  <a:pt x="362" y="205"/>
                </a:cubicBezTo>
                <a:cubicBezTo>
                  <a:pt x="350" y="216"/>
                  <a:pt x="335" y="222"/>
                  <a:pt x="319" y="222"/>
                </a:cubicBezTo>
                <a:cubicBezTo>
                  <a:pt x="312" y="222"/>
                  <a:pt x="305" y="220"/>
                  <a:pt x="298" y="217"/>
                </a:cubicBezTo>
                <a:cubicBezTo>
                  <a:pt x="285" y="234"/>
                  <a:pt x="265" y="244"/>
                  <a:pt x="243" y="244"/>
                </a:cubicBezTo>
                <a:close/>
                <a:moveTo>
                  <a:pt x="183" y="285"/>
                </a:moveTo>
                <a:cubicBezTo>
                  <a:pt x="183" y="162"/>
                  <a:pt x="183" y="162"/>
                  <a:pt x="183" y="162"/>
                </a:cubicBezTo>
                <a:cubicBezTo>
                  <a:pt x="199" y="178"/>
                  <a:pt x="199" y="178"/>
                  <a:pt x="199" y="178"/>
                </a:cubicBezTo>
                <a:cubicBezTo>
                  <a:pt x="210" y="167"/>
                  <a:pt x="210" y="167"/>
                  <a:pt x="210" y="167"/>
                </a:cubicBezTo>
                <a:cubicBezTo>
                  <a:pt x="174" y="131"/>
                  <a:pt x="174" y="131"/>
                  <a:pt x="174" y="131"/>
                </a:cubicBezTo>
                <a:cubicBezTo>
                  <a:pt x="137" y="167"/>
                  <a:pt x="137" y="167"/>
                  <a:pt x="137" y="167"/>
                </a:cubicBezTo>
                <a:cubicBezTo>
                  <a:pt x="149" y="178"/>
                  <a:pt x="149" y="178"/>
                  <a:pt x="149" y="178"/>
                </a:cubicBezTo>
                <a:cubicBezTo>
                  <a:pt x="167" y="160"/>
                  <a:pt x="167" y="160"/>
                  <a:pt x="167" y="160"/>
                </a:cubicBezTo>
                <a:cubicBezTo>
                  <a:pt x="167" y="301"/>
                  <a:pt x="167" y="301"/>
                  <a:pt x="167" y="301"/>
                </a:cubicBezTo>
                <a:lnTo>
                  <a:pt x="183" y="285"/>
                </a:lnTo>
                <a:close/>
                <a:moveTo>
                  <a:pt x="241" y="320"/>
                </a:moveTo>
                <a:cubicBezTo>
                  <a:pt x="223" y="338"/>
                  <a:pt x="223" y="338"/>
                  <a:pt x="223" y="338"/>
                </a:cubicBezTo>
                <a:cubicBezTo>
                  <a:pt x="223" y="196"/>
                  <a:pt x="223" y="196"/>
                  <a:pt x="223" y="196"/>
                </a:cubicBezTo>
                <a:cubicBezTo>
                  <a:pt x="207" y="212"/>
                  <a:pt x="207" y="212"/>
                  <a:pt x="207" y="212"/>
                </a:cubicBezTo>
                <a:cubicBezTo>
                  <a:pt x="207" y="337"/>
                  <a:pt x="207" y="337"/>
                  <a:pt x="207" y="337"/>
                </a:cubicBezTo>
                <a:cubicBezTo>
                  <a:pt x="190" y="320"/>
                  <a:pt x="190" y="320"/>
                  <a:pt x="190" y="320"/>
                </a:cubicBezTo>
                <a:cubicBezTo>
                  <a:pt x="179" y="331"/>
                  <a:pt x="179" y="331"/>
                  <a:pt x="179" y="331"/>
                </a:cubicBezTo>
                <a:cubicBezTo>
                  <a:pt x="216" y="368"/>
                  <a:pt x="216" y="368"/>
                  <a:pt x="216" y="368"/>
                </a:cubicBezTo>
                <a:cubicBezTo>
                  <a:pt x="252" y="331"/>
                  <a:pt x="252" y="331"/>
                  <a:pt x="252" y="331"/>
                </a:cubicBezTo>
                <a:lnTo>
                  <a:pt x="241" y="32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35" name="Google Shape;1535;p102"/>
          <p:cNvSpPr txBox="1"/>
          <p:nvPr/>
        </p:nvSpPr>
        <p:spPr>
          <a:xfrm>
            <a:off x="304468" y="4151925"/>
            <a:ext cx="2441564"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dirty="0">
                <a:solidFill>
                  <a:schemeClr val="accent4"/>
                </a:solidFill>
                <a:latin typeface="Metropolis" panose="00000500000000000000" pitchFamily="2" charset="0"/>
                <a:sym typeface="Arial"/>
              </a:rPr>
              <a:t>Seamless migration</a:t>
            </a:r>
            <a:endParaRPr sz="1600" dirty="0">
              <a:latin typeface="Metropolis" panose="00000500000000000000" pitchFamily="2" charset="0"/>
            </a:endParaRPr>
          </a:p>
        </p:txBody>
      </p:sp>
      <p:sp>
        <p:nvSpPr>
          <p:cNvPr id="1536" name="Google Shape;1536;p102"/>
          <p:cNvSpPr txBox="1"/>
          <p:nvPr/>
        </p:nvSpPr>
        <p:spPr>
          <a:xfrm>
            <a:off x="3037425" y="4151913"/>
            <a:ext cx="1541975" cy="24622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dirty="0">
                <a:solidFill>
                  <a:schemeClr val="accent6"/>
                </a:solidFill>
                <a:latin typeface="Metropolis" panose="00000500000000000000" pitchFamily="2" charset="0"/>
                <a:sym typeface="Arial"/>
              </a:rPr>
              <a:t>As-a-Service</a:t>
            </a:r>
            <a:endParaRPr sz="1600" dirty="0">
              <a:latin typeface="Metropolis" panose="00000500000000000000" pitchFamily="2" charset="0"/>
            </a:endParaRPr>
          </a:p>
        </p:txBody>
      </p:sp>
      <p:sp>
        <p:nvSpPr>
          <p:cNvPr id="1537" name="Google Shape;1537;p102"/>
          <p:cNvSpPr txBox="1"/>
          <p:nvPr/>
        </p:nvSpPr>
        <p:spPr>
          <a:xfrm>
            <a:off x="5416574" y="4151925"/>
            <a:ext cx="1339925" cy="246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dirty="0">
                <a:solidFill>
                  <a:schemeClr val="accent1"/>
                </a:solidFill>
                <a:latin typeface="Metropolis" panose="00000500000000000000" pitchFamily="2" charset="0"/>
                <a:sym typeface="Arial"/>
              </a:rPr>
              <a:t>Consistent</a:t>
            </a:r>
            <a:endParaRPr sz="1600" dirty="0">
              <a:latin typeface="Metropolis" panose="00000500000000000000" pitchFamily="2" charset="0"/>
            </a:endParaRPr>
          </a:p>
        </p:txBody>
      </p:sp>
      <p:sp>
        <p:nvSpPr>
          <p:cNvPr id="1538" name="Google Shape;1538;p102"/>
          <p:cNvSpPr txBox="1"/>
          <p:nvPr/>
        </p:nvSpPr>
        <p:spPr>
          <a:xfrm>
            <a:off x="7796524" y="4151913"/>
            <a:ext cx="1186706" cy="24622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dirty="0">
                <a:solidFill>
                  <a:schemeClr val="accent3"/>
                </a:solidFill>
                <a:latin typeface="Metropolis" panose="00000500000000000000" pitchFamily="2" charset="0"/>
                <a:sym typeface="Arial"/>
              </a:rPr>
              <a:t>Portable</a:t>
            </a:r>
            <a:endParaRPr sz="1600" dirty="0">
              <a:latin typeface="Metropolis" panose="00000500000000000000" pitchFamily="2" charset="0"/>
            </a:endParaRPr>
          </a:p>
        </p:txBody>
      </p:sp>
      <p:sp>
        <p:nvSpPr>
          <p:cNvPr id="1539" name="Google Shape;1539;p102"/>
          <p:cNvSpPr txBox="1"/>
          <p:nvPr/>
        </p:nvSpPr>
        <p:spPr>
          <a:xfrm>
            <a:off x="9842988" y="4151913"/>
            <a:ext cx="1646849" cy="24622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dirty="0">
                <a:solidFill>
                  <a:schemeClr val="accent5"/>
                </a:solidFill>
                <a:latin typeface="Metropolis" panose="00000500000000000000" pitchFamily="2" charset="0"/>
                <a:sym typeface="Arial"/>
              </a:rPr>
              <a:t>Modern apps</a:t>
            </a:r>
            <a:endParaRPr sz="1600" dirty="0">
              <a:latin typeface="Metropolis" panose="00000500000000000000" pitchFamily="2" charset="0"/>
            </a:endParaRPr>
          </a:p>
        </p:txBody>
      </p:sp>
      <p:pic>
        <p:nvPicPr>
          <p:cNvPr id="1540" name="Google Shape;1540;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2094" y="2642703"/>
            <a:ext cx="1405821" cy="634887"/>
          </a:xfrm>
          <a:prstGeom prst="rect">
            <a:avLst/>
          </a:prstGeom>
          <a:noFill/>
          <a:ln>
            <a:noFill/>
          </a:ln>
        </p:spPr>
      </p:pic>
      <p:pic>
        <p:nvPicPr>
          <p:cNvPr id="1541" name="Google Shape;1541;p1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093792" y="2418987"/>
            <a:ext cx="1149344" cy="11493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103"/>
          <p:cNvSpPr/>
          <p:nvPr/>
        </p:nvSpPr>
        <p:spPr>
          <a:xfrm>
            <a:off x="7109899" y="1522361"/>
            <a:ext cx="1451005" cy="46802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u="none" strike="noStrike" cap="none" dirty="0">
              <a:solidFill>
                <a:srgbClr val="FFFFFF"/>
              </a:solidFill>
              <a:latin typeface="Metropolis" panose="00000500000000000000" pitchFamily="2" charset="0"/>
              <a:sym typeface="Arial"/>
            </a:endParaRPr>
          </a:p>
        </p:txBody>
      </p:sp>
      <p:sp>
        <p:nvSpPr>
          <p:cNvPr id="1548" name="Google Shape;1548;p103"/>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dirty="0"/>
              <a:t>VMware Cloud on AWS: Jointly Engineered Cloud Service</a:t>
            </a:r>
            <a:endParaRPr dirty="0"/>
          </a:p>
        </p:txBody>
      </p:sp>
      <p:sp>
        <p:nvSpPr>
          <p:cNvPr id="1549" name="Google Shape;1549;p103"/>
          <p:cNvSpPr txBox="1">
            <a:spLocks noGrp="1"/>
          </p:cNvSpPr>
          <p:nvPr>
            <p:ph type="body" sz="quarter" idx="17"/>
          </p:nvPr>
        </p:nvSpPr>
        <p:spPr>
          <a:xfrm>
            <a:off x="7531600" y="1459780"/>
            <a:ext cx="4269875" cy="4572000"/>
          </a:xfrm>
          <a:prstGeom prst="rect">
            <a:avLst/>
          </a:prstGeom>
          <a:noFill/>
          <a:ln>
            <a:noFill/>
          </a:ln>
        </p:spPr>
        <p:txBody>
          <a:bodyPr spcFirstLastPara="1" wrap="square" lIns="0" tIns="457200" rIns="0" bIns="457200" anchor="t" anchorCtr="0">
            <a:noAutofit/>
          </a:bodyPr>
          <a:lstStyle/>
          <a:p>
            <a:pPr marL="457200" lvl="1" indent="-184150" algn="l" rtl="0">
              <a:lnSpc>
                <a:spcPct val="100000"/>
              </a:lnSpc>
              <a:spcBef>
                <a:spcPts val="0"/>
              </a:spcBef>
              <a:spcAft>
                <a:spcPts val="0"/>
              </a:spcAft>
              <a:buSzPts val="1440"/>
              <a:buChar char="•"/>
            </a:pPr>
            <a:r>
              <a:rPr lang="en-US" dirty="0"/>
              <a:t>VMware SDDC running on AWS </a:t>
            </a:r>
            <a:br>
              <a:rPr lang="en-US" dirty="0"/>
            </a:br>
            <a:r>
              <a:rPr lang="en-US" dirty="0"/>
              <a:t>bare metal</a:t>
            </a:r>
            <a:endParaRPr dirty="0"/>
          </a:p>
          <a:p>
            <a:pPr marL="457200" lvl="1" indent="-184150" algn="l" rtl="0">
              <a:lnSpc>
                <a:spcPct val="100000"/>
              </a:lnSpc>
              <a:spcBef>
                <a:spcPts val="1200"/>
              </a:spcBef>
              <a:spcAft>
                <a:spcPts val="0"/>
              </a:spcAft>
              <a:buSzPts val="1440"/>
              <a:buChar char="•"/>
            </a:pPr>
            <a:r>
              <a:rPr lang="en-US" dirty="0"/>
              <a:t>Delivered, operated, supported by VMware</a:t>
            </a:r>
            <a:endParaRPr dirty="0"/>
          </a:p>
          <a:p>
            <a:pPr marL="457200" lvl="1" indent="-184150" algn="l" rtl="0">
              <a:lnSpc>
                <a:spcPct val="100000"/>
              </a:lnSpc>
              <a:spcBef>
                <a:spcPts val="1200"/>
              </a:spcBef>
              <a:spcAft>
                <a:spcPts val="0"/>
              </a:spcAft>
              <a:buSzPts val="1440"/>
              <a:buChar char="•"/>
            </a:pPr>
            <a:r>
              <a:rPr lang="en-US" dirty="0"/>
              <a:t>On-demand capacity and flexible consumption</a:t>
            </a:r>
            <a:endParaRPr dirty="0"/>
          </a:p>
          <a:p>
            <a:pPr marL="457200" lvl="1" indent="-184150" algn="l" rtl="0">
              <a:lnSpc>
                <a:spcPct val="100000"/>
              </a:lnSpc>
              <a:spcBef>
                <a:spcPts val="1200"/>
              </a:spcBef>
              <a:spcAft>
                <a:spcPts val="0"/>
              </a:spcAft>
              <a:buSzPts val="1440"/>
              <a:buChar char="•"/>
            </a:pPr>
            <a:r>
              <a:rPr lang="en-US"/>
              <a:t>Operational </a:t>
            </a:r>
            <a:r>
              <a:rPr lang="en-US" dirty="0"/>
              <a:t>consistency with </a:t>
            </a:r>
            <a:br>
              <a:rPr lang="en-US" dirty="0"/>
            </a:br>
            <a:r>
              <a:rPr lang="en-US" dirty="0"/>
              <a:t>on-premises</a:t>
            </a:r>
            <a:endParaRPr dirty="0"/>
          </a:p>
          <a:p>
            <a:pPr marL="457200" lvl="1" indent="-184150" algn="l" rtl="0">
              <a:lnSpc>
                <a:spcPct val="100000"/>
              </a:lnSpc>
              <a:spcBef>
                <a:spcPts val="1200"/>
              </a:spcBef>
              <a:spcAft>
                <a:spcPts val="0"/>
              </a:spcAft>
              <a:buSzPts val="1440"/>
              <a:buChar char="•"/>
            </a:pPr>
            <a:r>
              <a:rPr lang="en-US" dirty="0"/>
              <a:t>Seamless, large-scale workload portability and hybrid ops</a:t>
            </a:r>
            <a:endParaRPr dirty="0"/>
          </a:p>
          <a:p>
            <a:pPr marL="457200" lvl="1" indent="-184150" algn="l" rtl="0">
              <a:lnSpc>
                <a:spcPct val="100000"/>
              </a:lnSpc>
              <a:spcBef>
                <a:spcPts val="1200"/>
              </a:spcBef>
              <a:spcAft>
                <a:spcPts val="0"/>
              </a:spcAft>
              <a:buSzPts val="1440"/>
              <a:buChar char="•"/>
            </a:pPr>
            <a:r>
              <a:rPr lang="en-US" dirty="0"/>
              <a:t>Global AWS footprint, reach, availability</a:t>
            </a:r>
            <a:endParaRPr dirty="0"/>
          </a:p>
          <a:p>
            <a:pPr marL="457200" lvl="1" indent="-184150" algn="l" rtl="0">
              <a:lnSpc>
                <a:spcPct val="100000"/>
              </a:lnSpc>
              <a:spcBef>
                <a:spcPts val="1200"/>
              </a:spcBef>
              <a:spcAft>
                <a:spcPts val="0"/>
              </a:spcAft>
              <a:buSzPts val="1440"/>
              <a:buChar char="•"/>
            </a:pPr>
            <a:r>
              <a:rPr lang="en-US" dirty="0"/>
              <a:t>Direct access to native AWS services</a:t>
            </a:r>
            <a:endParaRPr dirty="0"/>
          </a:p>
          <a:p>
            <a:pPr marL="0" lvl="0" indent="0" algn="l" rtl="0">
              <a:lnSpc>
                <a:spcPct val="100000"/>
              </a:lnSpc>
              <a:spcBef>
                <a:spcPts val="2400"/>
              </a:spcBef>
              <a:spcAft>
                <a:spcPts val="0"/>
              </a:spcAft>
              <a:buSzPts val="1440"/>
              <a:buNone/>
            </a:pPr>
            <a:endParaRPr sz="1600" dirty="0"/>
          </a:p>
        </p:txBody>
      </p:sp>
      <p:sp>
        <p:nvSpPr>
          <p:cNvPr id="1550" name="Google Shape;1550;p103"/>
          <p:cNvSpPr/>
          <p:nvPr/>
        </p:nvSpPr>
        <p:spPr>
          <a:xfrm>
            <a:off x="2560672" y="2494290"/>
            <a:ext cx="2430382" cy="2625735"/>
          </a:xfrm>
          <a:prstGeom prst="rect">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u="none" strike="noStrike" cap="none" dirty="0">
              <a:solidFill>
                <a:srgbClr val="FFFFFF"/>
              </a:solidFill>
              <a:latin typeface="Metropolis" panose="00000500000000000000" pitchFamily="2" charset="0"/>
              <a:sym typeface="Arial"/>
            </a:endParaRPr>
          </a:p>
        </p:txBody>
      </p:sp>
      <p:sp>
        <p:nvSpPr>
          <p:cNvPr id="1551" name="Google Shape;1551;p103"/>
          <p:cNvSpPr/>
          <p:nvPr/>
        </p:nvSpPr>
        <p:spPr>
          <a:xfrm>
            <a:off x="2560671" y="5191126"/>
            <a:ext cx="4232550" cy="411300"/>
          </a:xfrm>
          <a:prstGeom prst="rect">
            <a:avLst/>
          </a:prstGeom>
          <a:solidFill>
            <a:srgbClr val="F8981E"/>
          </a:solidFill>
          <a:ln w="38100" cap="sq" cmpd="sng">
            <a:solidFill>
              <a:srgbClr val="F8981E"/>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FFFFFF"/>
              </a:buClr>
              <a:buSzPts val="1200"/>
              <a:buFont typeface="Arial"/>
              <a:buNone/>
            </a:pPr>
            <a:r>
              <a:rPr lang="en-US" sz="1200" u="none" strike="noStrike" cap="none" dirty="0">
                <a:solidFill>
                  <a:srgbClr val="FFFFFF"/>
                </a:solidFill>
                <a:latin typeface="Metropolis" panose="00000500000000000000" pitchFamily="2" charset="0"/>
                <a:sym typeface="Arial"/>
              </a:rPr>
              <a:t>AWS Global Infrastructure</a:t>
            </a:r>
            <a:endParaRPr dirty="0">
              <a:latin typeface="Metropolis" panose="00000500000000000000" pitchFamily="2" charset="0"/>
            </a:endParaRPr>
          </a:p>
        </p:txBody>
      </p:sp>
      <p:sp>
        <p:nvSpPr>
          <p:cNvPr id="1552" name="Google Shape;1552;p103"/>
          <p:cNvSpPr/>
          <p:nvPr/>
        </p:nvSpPr>
        <p:spPr>
          <a:xfrm>
            <a:off x="733325" y="5191127"/>
            <a:ext cx="1749269" cy="411299"/>
          </a:xfrm>
          <a:prstGeom prst="rect">
            <a:avLst/>
          </a:prstGeom>
          <a:solidFill>
            <a:schemeClr val="accent1"/>
          </a:solidFill>
          <a:ln w="38100" cap="flat" cmpd="sng">
            <a:solidFill>
              <a:schemeClr val="accent1"/>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F2F2F2"/>
              </a:buClr>
              <a:buSzPts val="1200"/>
              <a:buFont typeface="Arial"/>
              <a:buNone/>
            </a:pPr>
            <a:r>
              <a:rPr lang="en-US" sz="1200" u="none" strike="noStrike" cap="none" dirty="0">
                <a:solidFill>
                  <a:srgbClr val="F2F2F2"/>
                </a:solidFill>
                <a:latin typeface="Metropolis" panose="00000500000000000000" pitchFamily="2" charset="0"/>
                <a:sym typeface="Arial"/>
              </a:rPr>
              <a:t>Customer data Center</a:t>
            </a:r>
            <a:endParaRPr dirty="0">
              <a:latin typeface="Metropolis" panose="00000500000000000000" pitchFamily="2" charset="0"/>
            </a:endParaRPr>
          </a:p>
        </p:txBody>
      </p:sp>
      <p:sp>
        <p:nvSpPr>
          <p:cNvPr id="1553" name="Google Shape;1553;p103"/>
          <p:cNvSpPr/>
          <p:nvPr/>
        </p:nvSpPr>
        <p:spPr>
          <a:xfrm>
            <a:off x="733324" y="2494290"/>
            <a:ext cx="1755237" cy="2625735"/>
          </a:xfrm>
          <a:prstGeom prst="rect">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u="none" strike="noStrike" cap="none" dirty="0">
              <a:solidFill>
                <a:srgbClr val="FFFFFF"/>
              </a:solidFill>
              <a:latin typeface="Metropolis" panose="00000500000000000000" pitchFamily="2" charset="0"/>
              <a:sym typeface="Arial"/>
            </a:endParaRPr>
          </a:p>
        </p:txBody>
      </p:sp>
      <p:sp>
        <p:nvSpPr>
          <p:cNvPr id="1554" name="Google Shape;1554;p103"/>
          <p:cNvSpPr txBox="1"/>
          <p:nvPr/>
        </p:nvSpPr>
        <p:spPr>
          <a:xfrm>
            <a:off x="2673149" y="3820238"/>
            <a:ext cx="702192"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b="0" u="none" strike="noStrike" cap="none" dirty="0">
                <a:solidFill>
                  <a:schemeClr val="dk1"/>
                </a:solidFill>
                <a:latin typeface="Metropolis" panose="00000500000000000000" pitchFamily="2" charset="0"/>
                <a:sym typeface="Arial"/>
              </a:rPr>
              <a:t>vSphere</a:t>
            </a:r>
            <a:endParaRPr dirty="0">
              <a:latin typeface="Metropolis" panose="00000500000000000000" pitchFamily="2" charset="0"/>
            </a:endParaRPr>
          </a:p>
        </p:txBody>
      </p:sp>
      <p:sp>
        <p:nvSpPr>
          <p:cNvPr id="1555" name="Google Shape;1555;p103"/>
          <p:cNvSpPr txBox="1"/>
          <p:nvPr/>
        </p:nvSpPr>
        <p:spPr>
          <a:xfrm>
            <a:off x="3282547" y="3820238"/>
            <a:ext cx="864288"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u="none" strike="noStrike" cap="none" dirty="0" err="1">
                <a:solidFill>
                  <a:schemeClr val="dk1"/>
                </a:solidFill>
                <a:latin typeface="Metropolis" panose="00000500000000000000" pitchFamily="2" charset="0"/>
                <a:sym typeface="Arial"/>
              </a:rPr>
              <a:t>vSAN</a:t>
            </a:r>
            <a:endParaRPr dirty="0">
              <a:latin typeface="Metropolis" panose="00000500000000000000" pitchFamily="2" charset="0"/>
            </a:endParaRPr>
          </a:p>
        </p:txBody>
      </p:sp>
      <p:sp>
        <p:nvSpPr>
          <p:cNvPr id="1556" name="Google Shape;1556;p103"/>
          <p:cNvSpPr txBox="1"/>
          <p:nvPr/>
        </p:nvSpPr>
        <p:spPr>
          <a:xfrm>
            <a:off x="3995674" y="3820238"/>
            <a:ext cx="864288"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u="none" strike="noStrike" cap="none" dirty="0">
                <a:solidFill>
                  <a:schemeClr val="dk1"/>
                </a:solidFill>
                <a:latin typeface="Metropolis" panose="00000500000000000000" pitchFamily="2" charset="0"/>
                <a:sym typeface="Arial"/>
              </a:rPr>
              <a:t>NSX</a:t>
            </a:r>
            <a:endParaRPr dirty="0">
              <a:latin typeface="Metropolis" panose="00000500000000000000" pitchFamily="2" charset="0"/>
            </a:endParaRPr>
          </a:p>
        </p:txBody>
      </p:sp>
      <p:sp>
        <p:nvSpPr>
          <p:cNvPr id="1557" name="Google Shape;1557;p103"/>
          <p:cNvSpPr/>
          <p:nvPr/>
        </p:nvSpPr>
        <p:spPr>
          <a:xfrm>
            <a:off x="794481" y="3069167"/>
            <a:ext cx="4145818" cy="338584"/>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545357"/>
              </a:solidFill>
              <a:latin typeface="Metropolis" panose="00000500000000000000" pitchFamily="2" charset="0"/>
              <a:sym typeface="Arial"/>
            </a:endParaRPr>
          </a:p>
        </p:txBody>
      </p:sp>
      <p:sp>
        <p:nvSpPr>
          <p:cNvPr id="1558" name="Google Shape;1558;p103"/>
          <p:cNvSpPr/>
          <p:nvPr/>
        </p:nvSpPr>
        <p:spPr>
          <a:xfrm>
            <a:off x="747898" y="2506203"/>
            <a:ext cx="174103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dirty="0">
                <a:solidFill>
                  <a:schemeClr val="dk1"/>
                </a:solidFill>
                <a:latin typeface="Metropolis" panose="00000500000000000000" pitchFamily="2" charset="0"/>
                <a:sym typeface="Arial"/>
              </a:rPr>
              <a:t>vSphere-based environment</a:t>
            </a:r>
            <a:endParaRPr dirty="0">
              <a:latin typeface="Metropolis" panose="00000500000000000000" pitchFamily="2" charset="0"/>
            </a:endParaRPr>
          </a:p>
        </p:txBody>
      </p:sp>
      <p:sp>
        <p:nvSpPr>
          <p:cNvPr id="1559" name="Google Shape;1559;p103"/>
          <p:cNvSpPr/>
          <p:nvPr/>
        </p:nvSpPr>
        <p:spPr>
          <a:xfrm>
            <a:off x="5063165" y="2494290"/>
            <a:ext cx="1730056" cy="2625735"/>
          </a:xfrm>
          <a:prstGeom prst="rect">
            <a:avLst/>
          </a:prstGeom>
          <a:solidFill>
            <a:schemeClr val="lt1"/>
          </a:solidFill>
          <a:ln w="25400" cap="flat" cmpd="sng">
            <a:solidFill>
              <a:srgbClr val="F8981D"/>
            </a:solidFill>
            <a:prstDash val="solid"/>
            <a:miter lim="800000"/>
            <a:headEnd type="none" w="sm" len="sm"/>
            <a:tailEnd type="none" w="sm" len="sm"/>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u="none" strike="noStrike" cap="none" dirty="0">
              <a:solidFill>
                <a:srgbClr val="FFFFFF"/>
              </a:solidFill>
              <a:latin typeface="Metropolis" panose="00000500000000000000" pitchFamily="2" charset="0"/>
              <a:sym typeface="Arial"/>
            </a:endParaRPr>
          </a:p>
        </p:txBody>
      </p:sp>
      <p:sp>
        <p:nvSpPr>
          <p:cNvPr id="1560" name="Google Shape;1560;p103"/>
          <p:cNvSpPr/>
          <p:nvPr/>
        </p:nvSpPr>
        <p:spPr>
          <a:xfrm>
            <a:off x="5513018" y="2614753"/>
            <a:ext cx="1238033"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Metropolis" panose="00000500000000000000" pitchFamily="2" charset="0"/>
                <a:sym typeface="Arial"/>
              </a:rPr>
              <a:t>AWS services</a:t>
            </a:r>
            <a:endParaRPr dirty="0">
              <a:latin typeface="Metropolis" panose="00000500000000000000" pitchFamily="2" charset="0"/>
            </a:endParaRPr>
          </a:p>
        </p:txBody>
      </p:sp>
      <p:sp>
        <p:nvSpPr>
          <p:cNvPr id="1561" name="Google Shape;1561;p103"/>
          <p:cNvSpPr/>
          <p:nvPr/>
        </p:nvSpPr>
        <p:spPr>
          <a:xfrm>
            <a:off x="733325" y="2124181"/>
            <a:ext cx="4257729" cy="320417"/>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185225" tIns="91400" rIns="185225" bIns="91400" anchor="ctr" anchorCtr="0">
            <a:noAutofit/>
          </a:bodyPr>
          <a:lstStyle/>
          <a:p>
            <a:pPr marL="0" marR="0" lvl="0" indent="0" algn="ctr" rtl="0">
              <a:lnSpc>
                <a:spcPct val="90000"/>
              </a:lnSpc>
              <a:spcBef>
                <a:spcPts val="0"/>
              </a:spcBef>
              <a:spcAft>
                <a:spcPts val="0"/>
              </a:spcAft>
              <a:buClr>
                <a:srgbClr val="F2F2F2"/>
              </a:buClr>
              <a:buSzPts val="1200"/>
              <a:buFont typeface="Arial"/>
              <a:buNone/>
            </a:pPr>
            <a:r>
              <a:rPr lang="en-US" sz="1200" u="none" strike="noStrike" cap="none" dirty="0" err="1">
                <a:solidFill>
                  <a:srgbClr val="F2F2F2"/>
                </a:solidFill>
                <a:latin typeface="Metropolis" panose="00000500000000000000" pitchFamily="2" charset="0"/>
                <a:sym typeface="Arial"/>
              </a:rPr>
              <a:t>vRealize</a:t>
            </a:r>
            <a:r>
              <a:rPr lang="en-US" sz="1200" u="none" strike="noStrike" cap="none" dirty="0">
                <a:solidFill>
                  <a:srgbClr val="F2F2F2"/>
                </a:solidFill>
                <a:latin typeface="Metropolis" panose="00000500000000000000" pitchFamily="2" charset="0"/>
                <a:sym typeface="Arial"/>
              </a:rPr>
              <a:t> Suite, 3</a:t>
            </a:r>
            <a:r>
              <a:rPr lang="en-US" sz="1200" u="none" strike="noStrike" cap="none" baseline="30000" dirty="0">
                <a:solidFill>
                  <a:srgbClr val="F2F2F2"/>
                </a:solidFill>
                <a:latin typeface="Metropolis" panose="00000500000000000000" pitchFamily="2" charset="0"/>
                <a:sym typeface="Arial"/>
              </a:rPr>
              <a:t>rd</a:t>
            </a:r>
            <a:r>
              <a:rPr lang="en-US" sz="1200" u="none" strike="noStrike" cap="none" dirty="0">
                <a:solidFill>
                  <a:srgbClr val="F2F2F2"/>
                </a:solidFill>
                <a:latin typeface="Metropolis" panose="00000500000000000000" pitchFamily="2" charset="0"/>
                <a:sym typeface="Arial"/>
              </a:rPr>
              <a:t> party ISV ecosystem </a:t>
            </a:r>
            <a:endParaRPr dirty="0">
              <a:latin typeface="Metropolis" panose="00000500000000000000" pitchFamily="2" charset="0"/>
            </a:endParaRPr>
          </a:p>
        </p:txBody>
      </p:sp>
      <p:sp>
        <p:nvSpPr>
          <p:cNvPr id="1562" name="Google Shape;1562;p103"/>
          <p:cNvSpPr txBox="1"/>
          <p:nvPr/>
        </p:nvSpPr>
        <p:spPr>
          <a:xfrm>
            <a:off x="3305516" y="3170259"/>
            <a:ext cx="818351"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u="none" strike="noStrike" cap="none" dirty="0" err="1">
                <a:solidFill>
                  <a:schemeClr val="dk1"/>
                </a:solidFill>
                <a:latin typeface="Metropolis" panose="00000500000000000000" pitchFamily="2" charset="0"/>
                <a:sym typeface="Arial"/>
              </a:rPr>
              <a:t>vCenter</a:t>
            </a:r>
            <a:endParaRPr dirty="0">
              <a:latin typeface="Metropolis" panose="00000500000000000000" pitchFamily="2" charset="0"/>
            </a:endParaRPr>
          </a:p>
        </p:txBody>
      </p:sp>
      <p:sp>
        <p:nvSpPr>
          <p:cNvPr id="1563" name="Google Shape;1563;p103"/>
          <p:cNvSpPr txBox="1"/>
          <p:nvPr/>
        </p:nvSpPr>
        <p:spPr>
          <a:xfrm>
            <a:off x="1091170" y="3154003"/>
            <a:ext cx="818351"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u="none" strike="noStrike" cap="none" dirty="0" err="1">
                <a:solidFill>
                  <a:schemeClr val="dk1"/>
                </a:solidFill>
                <a:latin typeface="Metropolis" panose="00000500000000000000" pitchFamily="2" charset="0"/>
                <a:sym typeface="Arial"/>
              </a:rPr>
              <a:t>vCenter</a:t>
            </a:r>
            <a:endParaRPr dirty="0">
              <a:latin typeface="Metropolis" panose="00000500000000000000" pitchFamily="2" charset="0"/>
            </a:endParaRPr>
          </a:p>
        </p:txBody>
      </p:sp>
      <p:sp>
        <p:nvSpPr>
          <p:cNvPr id="1564" name="Google Shape;1564;p103"/>
          <p:cNvSpPr/>
          <p:nvPr/>
        </p:nvSpPr>
        <p:spPr>
          <a:xfrm>
            <a:off x="2822251" y="4068343"/>
            <a:ext cx="403988" cy="400609"/>
          </a:xfrm>
          <a:custGeom>
            <a:avLst/>
            <a:gdLst/>
            <a:ahLst/>
            <a:cxnLst/>
            <a:rect l="l" t="t" r="r" b="b"/>
            <a:pathLst>
              <a:path w="384" h="384" extrusionOk="0">
                <a:moveTo>
                  <a:pt x="0" y="0"/>
                </a:moveTo>
                <a:cubicBezTo>
                  <a:pt x="0" y="109"/>
                  <a:pt x="0" y="109"/>
                  <a:pt x="0" y="109"/>
                </a:cubicBezTo>
                <a:cubicBezTo>
                  <a:pt x="384" y="109"/>
                  <a:pt x="384" y="109"/>
                  <a:pt x="384" y="109"/>
                </a:cubicBezTo>
                <a:cubicBezTo>
                  <a:pt x="384" y="0"/>
                  <a:pt x="384" y="0"/>
                  <a:pt x="384" y="0"/>
                </a:cubicBezTo>
                <a:lnTo>
                  <a:pt x="0" y="0"/>
                </a:lnTo>
                <a:close/>
                <a:moveTo>
                  <a:pt x="368" y="93"/>
                </a:moveTo>
                <a:cubicBezTo>
                  <a:pt x="16" y="93"/>
                  <a:pt x="16" y="93"/>
                  <a:pt x="16" y="93"/>
                </a:cubicBezTo>
                <a:cubicBezTo>
                  <a:pt x="16" y="16"/>
                  <a:pt x="16" y="16"/>
                  <a:pt x="16" y="16"/>
                </a:cubicBezTo>
                <a:cubicBezTo>
                  <a:pt x="368" y="16"/>
                  <a:pt x="368" y="16"/>
                  <a:pt x="368" y="16"/>
                </a:cubicBezTo>
                <a:lnTo>
                  <a:pt x="368" y="93"/>
                </a:lnTo>
                <a:close/>
                <a:moveTo>
                  <a:pt x="0" y="247"/>
                </a:moveTo>
                <a:cubicBezTo>
                  <a:pt x="384" y="247"/>
                  <a:pt x="384" y="247"/>
                  <a:pt x="384" y="247"/>
                </a:cubicBezTo>
                <a:cubicBezTo>
                  <a:pt x="384" y="138"/>
                  <a:pt x="384" y="138"/>
                  <a:pt x="384" y="138"/>
                </a:cubicBezTo>
                <a:cubicBezTo>
                  <a:pt x="0" y="138"/>
                  <a:pt x="0" y="138"/>
                  <a:pt x="0" y="138"/>
                </a:cubicBezTo>
                <a:lnTo>
                  <a:pt x="0" y="247"/>
                </a:lnTo>
                <a:close/>
                <a:moveTo>
                  <a:pt x="16" y="154"/>
                </a:moveTo>
                <a:cubicBezTo>
                  <a:pt x="368" y="154"/>
                  <a:pt x="368" y="154"/>
                  <a:pt x="368" y="154"/>
                </a:cubicBezTo>
                <a:cubicBezTo>
                  <a:pt x="368" y="231"/>
                  <a:pt x="368" y="231"/>
                  <a:pt x="368" y="231"/>
                </a:cubicBezTo>
                <a:cubicBezTo>
                  <a:pt x="16" y="231"/>
                  <a:pt x="16" y="231"/>
                  <a:pt x="16" y="231"/>
                </a:cubicBezTo>
                <a:lnTo>
                  <a:pt x="16" y="154"/>
                </a:lnTo>
                <a:close/>
                <a:moveTo>
                  <a:pt x="0" y="384"/>
                </a:moveTo>
                <a:cubicBezTo>
                  <a:pt x="384" y="384"/>
                  <a:pt x="384" y="384"/>
                  <a:pt x="384" y="384"/>
                </a:cubicBezTo>
                <a:cubicBezTo>
                  <a:pt x="384" y="275"/>
                  <a:pt x="384" y="275"/>
                  <a:pt x="384" y="275"/>
                </a:cubicBezTo>
                <a:cubicBezTo>
                  <a:pt x="0" y="275"/>
                  <a:pt x="0" y="275"/>
                  <a:pt x="0" y="275"/>
                </a:cubicBezTo>
                <a:lnTo>
                  <a:pt x="0" y="384"/>
                </a:lnTo>
                <a:close/>
                <a:moveTo>
                  <a:pt x="16" y="291"/>
                </a:moveTo>
                <a:cubicBezTo>
                  <a:pt x="368" y="291"/>
                  <a:pt x="368" y="291"/>
                  <a:pt x="368" y="291"/>
                </a:cubicBezTo>
                <a:cubicBezTo>
                  <a:pt x="368" y="368"/>
                  <a:pt x="368" y="368"/>
                  <a:pt x="368" y="368"/>
                </a:cubicBezTo>
                <a:cubicBezTo>
                  <a:pt x="16" y="368"/>
                  <a:pt x="16" y="368"/>
                  <a:pt x="16" y="368"/>
                </a:cubicBezTo>
                <a:lnTo>
                  <a:pt x="16" y="291"/>
                </a:lnTo>
                <a:close/>
                <a:moveTo>
                  <a:pt x="346" y="82"/>
                </a:moveTo>
                <a:cubicBezTo>
                  <a:pt x="330" y="82"/>
                  <a:pt x="330" y="82"/>
                  <a:pt x="330" y="82"/>
                </a:cubicBezTo>
                <a:cubicBezTo>
                  <a:pt x="330" y="27"/>
                  <a:pt x="330" y="27"/>
                  <a:pt x="330" y="27"/>
                </a:cubicBezTo>
                <a:cubicBezTo>
                  <a:pt x="346" y="27"/>
                  <a:pt x="346" y="27"/>
                  <a:pt x="346" y="27"/>
                </a:cubicBezTo>
                <a:lnTo>
                  <a:pt x="346" y="82"/>
                </a:lnTo>
                <a:close/>
                <a:moveTo>
                  <a:pt x="315" y="82"/>
                </a:moveTo>
                <a:cubicBezTo>
                  <a:pt x="299" y="82"/>
                  <a:pt x="299" y="82"/>
                  <a:pt x="299" y="82"/>
                </a:cubicBezTo>
                <a:cubicBezTo>
                  <a:pt x="299" y="27"/>
                  <a:pt x="299" y="27"/>
                  <a:pt x="299" y="27"/>
                </a:cubicBezTo>
                <a:cubicBezTo>
                  <a:pt x="315" y="27"/>
                  <a:pt x="315" y="27"/>
                  <a:pt x="315" y="27"/>
                </a:cubicBezTo>
                <a:lnTo>
                  <a:pt x="315" y="82"/>
                </a:lnTo>
                <a:close/>
                <a:moveTo>
                  <a:pt x="284" y="82"/>
                </a:moveTo>
                <a:cubicBezTo>
                  <a:pt x="268" y="82"/>
                  <a:pt x="268" y="82"/>
                  <a:pt x="268" y="82"/>
                </a:cubicBezTo>
                <a:cubicBezTo>
                  <a:pt x="268" y="27"/>
                  <a:pt x="268" y="27"/>
                  <a:pt x="268" y="27"/>
                </a:cubicBezTo>
                <a:cubicBezTo>
                  <a:pt x="284" y="27"/>
                  <a:pt x="284" y="27"/>
                  <a:pt x="284" y="27"/>
                </a:cubicBezTo>
                <a:lnTo>
                  <a:pt x="284" y="82"/>
                </a:lnTo>
                <a:close/>
                <a:moveTo>
                  <a:pt x="268" y="165"/>
                </a:moveTo>
                <a:cubicBezTo>
                  <a:pt x="284" y="165"/>
                  <a:pt x="284" y="165"/>
                  <a:pt x="284" y="165"/>
                </a:cubicBezTo>
                <a:cubicBezTo>
                  <a:pt x="284" y="219"/>
                  <a:pt x="284" y="219"/>
                  <a:pt x="284" y="219"/>
                </a:cubicBezTo>
                <a:cubicBezTo>
                  <a:pt x="268" y="219"/>
                  <a:pt x="268" y="219"/>
                  <a:pt x="268" y="219"/>
                </a:cubicBezTo>
                <a:lnTo>
                  <a:pt x="268" y="165"/>
                </a:lnTo>
                <a:close/>
                <a:moveTo>
                  <a:pt x="253" y="82"/>
                </a:moveTo>
                <a:cubicBezTo>
                  <a:pt x="237" y="82"/>
                  <a:pt x="237" y="82"/>
                  <a:pt x="237" y="82"/>
                </a:cubicBezTo>
                <a:cubicBezTo>
                  <a:pt x="237" y="27"/>
                  <a:pt x="237" y="27"/>
                  <a:pt x="237" y="27"/>
                </a:cubicBezTo>
                <a:cubicBezTo>
                  <a:pt x="253" y="27"/>
                  <a:pt x="253" y="27"/>
                  <a:pt x="253" y="27"/>
                </a:cubicBezTo>
                <a:lnTo>
                  <a:pt x="253" y="82"/>
                </a:lnTo>
                <a:close/>
                <a:moveTo>
                  <a:pt x="237" y="165"/>
                </a:moveTo>
                <a:cubicBezTo>
                  <a:pt x="253" y="165"/>
                  <a:pt x="253" y="165"/>
                  <a:pt x="253" y="165"/>
                </a:cubicBezTo>
                <a:cubicBezTo>
                  <a:pt x="253" y="219"/>
                  <a:pt x="253" y="219"/>
                  <a:pt x="253" y="219"/>
                </a:cubicBezTo>
                <a:cubicBezTo>
                  <a:pt x="237" y="219"/>
                  <a:pt x="237" y="219"/>
                  <a:pt x="237" y="219"/>
                </a:cubicBezTo>
                <a:lnTo>
                  <a:pt x="237" y="165"/>
                </a:lnTo>
                <a:close/>
                <a:moveTo>
                  <a:pt x="45" y="53"/>
                </a:moveTo>
                <a:cubicBezTo>
                  <a:pt x="45" y="43"/>
                  <a:pt x="54" y="35"/>
                  <a:pt x="64" y="35"/>
                </a:cubicBezTo>
                <a:cubicBezTo>
                  <a:pt x="74" y="35"/>
                  <a:pt x="82" y="43"/>
                  <a:pt x="82" y="53"/>
                </a:cubicBezTo>
                <a:cubicBezTo>
                  <a:pt x="82" y="63"/>
                  <a:pt x="74" y="71"/>
                  <a:pt x="64" y="71"/>
                </a:cubicBezTo>
                <a:cubicBezTo>
                  <a:pt x="54" y="71"/>
                  <a:pt x="45" y="63"/>
                  <a:pt x="45" y="53"/>
                </a:cubicBezTo>
                <a:close/>
                <a:moveTo>
                  <a:pt x="330" y="165"/>
                </a:moveTo>
                <a:cubicBezTo>
                  <a:pt x="346" y="165"/>
                  <a:pt x="346" y="165"/>
                  <a:pt x="346" y="165"/>
                </a:cubicBezTo>
                <a:cubicBezTo>
                  <a:pt x="346" y="219"/>
                  <a:pt x="346" y="219"/>
                  <a:pt x="346" y="219"/>
                </a:cubicBezTo>
                <a:cubicBezTo>
                  <a:pt x="330" y="219"/>
                  <a:pt x="330" y="219"/>
                  <a:pt x="330" y="219"/>
                </a:cubicBezTo>
                <a:lnTo>
                  <a:pt x="330" y="165"/>
                </a:lnTo>
                <a:close/>
                <a:moveTo>
                  <a:pt x="299" y="165"/>
                </a:moveTo>
                <a:cubicBezTo>
                  <a:pt x="315" y="165"/>
                  <a:pt x="315" y="165"/>
                  <a:pt x="315" y="165"/>
                </a:cubicBezTo>
                <a:cubicBezTo>
                  <a:pt x="315" y="219"/>
                  <a:pt x="315" y="219"/>
                  <a:pt x="315" y="219"/>
                </a:cubicBezTo>
                <a:cubicBezTo>
                  <a:pt x="299" y="219"/>
                  <a:pt x="299" y="219"/>
                  <a:pt x="299" y="219"/>
                </a:cubicBezTo>
                <a:lnTo>
                  <a:pt x="299" y="165"/>
                </a:lnTo>
                <a:close/>
                <a:moveTo>
                  <a:pt x="82" y="191"/>
                </a:moveTo>
                <a:cubicBezTo>
                  <a:pt x="82" y="201"/>
                  <a:pt x="74" y="209"/>
                  <a:pt x="64" y="209"/>
                </a:cubicBezTo>
                <a:cubicBezTo>
                  <a:pt x="54" y="209"/>
                  <a:pt x="45" y="201"/>
                  <a:pt x="45" y="191"/>
                </a:cubicBezTo>
                <a:cubicBezTo>
                  <a:pt x="45" y="180"/>
                  <a:pt x="54" y="172"/>
                  <a:pt x="64" y="172"/>
                </a:cubicBezTo>
                <a:cubicBezTo>
                  <a:pt x="74" y="172"/>
                  <a:pt x="82" y="180"/>
                  <a:pt x="82" y="191"/>
                </a:cubicBezTo>
                <a:close/>
                <a:moveTo>
                  <a:pt x="330" y="302"/>
                </a:moveTo>
                <a:cubicBezTo>
                  <a:pt x="346" y="302"/>
                  <a:pt x="346" y="302"/>
                  <a:pt x="346" y="302"/>
                </a:cubicBezTo>
                <a:cubicBezTo>
                  <a:pt x="346" y="357"/>
                  <a:pt x="346" y="357"/>
                  <a:pt x="346" y="357"/>
                </a:cubicBezTo>
                <a:cubicBezTo>
                  <a:pt x="330" y="357"/>
                  <a:pt x="330" y="357"/>
                  <a:pt x="330" y="357"/>
                </a:cubicBezTo>
                <a:lnTo>
                  <a:pt x="330" y="302"/>
                </a:lnTo>
                <a:close/>
                <a:moveTo>
                  <a:pt x="299" y="302"/>
                </a:moveTo>
                <a:cubicBezTo>
                  <a:pt x="315" y="302"/>
                  <a:pt x="315" y="302"/>
                  <a:pt x="315" y="302"/>
                </a:cubicBezTo>
                <a:cubicBezTo>
                  <a:pt x="315" y="357"/>
                  <a:pt x="315" y="357"/>
                  <a:pt x="315" y="357"/>
                </a:cubicBezTo>
                <a:cubicBezTo>
                  <a:pt x="299" y="357"/>
                  <a:pt x="299" y="357"/>
                  <a:pt x="299" y="357"/>
                </a:cubicBezTo>
                <a:lnTo>
                  <a:pt x="299" y="302"/>
                </a:lnTo>
                <a:close/>
                <a:moveTo>
                  <a:pt x="268" y="302"/>
                </a:moveTo>
                <a:cubicBezTo>
                  <a:pt x="284" y="302"/>
                  <a:pt x="284" y="302"/>
                  <a:pt x="284" y="302"/>
                </a:cubicBezTo>
                <a:cubicBezTo>
                  <a:pt x="284" y="357"/>
                  <a:pt x="284" y="357"/>
                  <a:pt x="284" y="357"/>
                </a:cubicBezTo>
                <a:cubicBezTo>
                  <a:pt x="268" y="357"/>
                  <a:pt x="268" y="357"/>
                  <a:pt x="268" y="357"/>
                </a:cubicBezTo>
                <a:lnTo>
                  <a:pt x="268" y="302"/>
                </a:lnTo>
                <a:close/>
                <a:moveTo>
                  <a:pt x="237" y="302"/>
                </a:moveTo>
                <a:cubicBezTo>
                  <a:pt x="253" y="302"/>
                  <a:pt x="253" y="302"/>
                  <a:pt x="253" y="302"/>
                </a:cubicBezTo>
                <a:cubicBezTo>
                  <a:pt x="253" y="357"/>
                  <a:pt x="253" y="357"/>
                  <a:pt x="253" y="357"/>
                </a:cubicBezTo>
                <a:cubicBezTo>
                  <a:pt x="237" y="357"/>
                  <a:pt x="237" y="357"/>
                  <a:pt x="237" y="357"/>
                </a:cubicBezTo>
                <a:lnTo>
                  <a:pt x="237" y="302"/>
                </a:lnTo>
                <a:close/>
                <a:moveTo>
                  <a:pt x="82" y="328"/>
                </a:moveTo>
                <a:cubicBezTo>
                  <a:pt x="82" y="338"/>
                  <a:pt x="74" y="346"/>
                  <a:pt x="64" y="346"/>
                </a:cubicBezTo>
                <a:cubicBezTo>
                  <a:pt x="54" y="346"/>
                  <a:pt x="45" y="338"/>
                  <a:pt x="45" y="328"/>
                </a:cubicBezTo>
                <a:cubicBezTo>
                  <a:pt x="45" y="318"/>
                  <a:pt x="54" y="310"/>
                  <a:pt x="64" y="310"/>
                </a:cubicBezTo>
                <a:cubicBezTo>
                  <a:pt x="74" y="310"/>
                  <a:pt x="82" y="318"/>
                  <a:pt x="82" y="3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65" name="Google Shape;1565;p103"/>
          <p:cNvSpPr/>
          <p:nvPr/>
        </p:nvSpPr>
        <p:spPr>
          <a:xfrm>
            <a:off x="3559297" y="4070557"/>
            <a:ext cx="300942" cy="400609"/>
          </a:xfrm>
          <a:custGeom>
            <a:avLst/>
            <a:gdLst/>
            <a:ahLst/>
            <a:cxnLst/>
            <a:rect l="l" t="t" r="r" b="b"/>
            <a:pathLst>
              <a:path w="286" h="384" extrusionOk="0">
                <a:moveTo>
                  <a:pt x="143" y="0"/>
                </a:moveTo>
                <a:cubicBezTo>
                  <a:pt x="74" y="0"/>
                  <a:pt x="0" y="13"/>
                  <a:pt x="0" y="43"/>
                </a:cubicBezTo>
                <a:cubicBezTo>
                  <a:pt x="0" y="341"/>
                  <a:pt x="0" y="341"/>
                  <a:pt x="0" y="341"/>
                </a:cubicBezTo>
                <a:cubicBezTo>
                  <a:pt x="0" y="371"/>
                  <a:pt x="74" y="384"/>
                  <a:pt x="143" y="384"/>
                </a:cubicBezTo>
                <a:cubicBezTo>
                  <a:pt x="212" y="384"/>
                  <a:pt x="286" y="371"/>
                  <a:pt x="286" y="341"/>
                </a:cubicBezTo>
                <a:cubicBezTo>
                  <a:pt x="286" y="43"/>
                  <a:pt x="286" y="43"/>
                  <a:pt x="286" y="43"/>
                </a:cubicBezTo>
                <a:cubicBezTo>
                  <a:pt x="286" y="13"/>
                  <a:pt x="212" y="0"/>
                  <a:pt x="143" y="0"/>
                </a:cubicBezTo>
                <a:close/>
                <a:moveTo>
                  <a:pt x="143" y="16"/>
                </a:moveTo>
                <a:cubicBezTo>
                  <a:pt x="227" y="16"/>
                  <a:pt x="270" y="35"/>
                  <a:pt x="270" y="43"/>
                </a:cubicBezTo>
                <a:cubicBezTo>
                  <a:pt x="270" y="51"/>
                  <a:pt x="227" y="69"/>
                  <a:pt x="143" y="69"/>
                </a:cubicBezTo>
                <a:cubicBezTo>
                  <a:pt x="59" y="69"/>
                  <a:pt x="16" y="51"/>
                  <a:pt x="16" y="43"/>
                </a:cubicBezTo>
                <a:cubicBezTo>
                  <a:pt x="16" y="35"/>
                  <a:pt x="59" y="16"/>
                  <a:pt x="143" y="16"/>
                </a:cubicBezTo>
                <a:close/>
                <a:moveTo>
                  <a:pt x="270" y="341"/>
                </a:moveTo>
                <a:cubicBezTo>
                  <a:pt x="270" y="351"/>
                  <a:pt x="225" y="368"/>
                  <a:pt x="143" y="368"/>
                </a:cubicBezTo>
                <a:cubicBezTo>
                  <a:pt x="61" y="368"/>
                  <a:pt x="16" y="351"/>
                  <a:pt x="16" y="341"/>
                </a:cubicBezTo>
                <a:cubicBezTo>
                  <a:pt x="16" y="263"/>
                  <a:pt x="16" y="263"/>
                  <a:pt x="16" y="263"/>
                </a:cubicBezTo>
                <a:cubicBezTo>
                  <a:pt x="42" y="278"/>
                  <a:pt x="94" y="285"/>
                  <a:pt x="144" y="285"/>
                </a:cubicBezTo>
                <a:cubicBezTo>
                  <a:pt x="196" y="285"/>
                  <a:pt x="244" y="276"/>
                  <a:pt x="270" y="262"/>
                </a:cubicBezTo>
                <a:lnTo>
                  <a:pt x="270" y="341"/>
                </a:lnTo>
                <a:close/>
                <a:moveTo>
                  <a:pt x="270" y="243"/>
                </a:moveTo>
                <a:cubicBezTo>
                  <a:pt x="254" y="256"/>
                  <a:pt x="204" y="269"/>
                  <a:pt x="144" y="269"/>
                </a:cubicBezTo>
                <a:cubicBezTo>
                  <a:pt x="60" y="269"/>
                  <a:pt x="16" y="250"/>
                  <a:pt x="16" y="242"/>
                </a:cubicBezTo>
                <a:cubicBezTo>
                  <a:pt x="16" y="163"/>
                  <a:pt x="16" y="163"/>
                  <a:pt x="16" y="163"/>
                </a:cubicBezTo>
                <a:cubicBezTo>
                  <a:pt x="42" y="178"/>
                  <a:pt x="94" y="185"/>
                  <a:pt x="143" y="185"/>
                </a:cubicBezTo>
                <a:cubicBezTo>
                  <a:pt x="192" y="185"/>
                  <a:pt x="244" y="178"/>
                  <a:pt x="270" y="163"/>
                </a:cubicBezTo>
                <a:lnTo>
                  <a:pt x="270" y="243"/>
                </a:lnTo>
                <a:close/>
                <a:moveTo>
                  <a:pt x="143" y="169"/>
                </a:moveTo>
                <a:cubicBezTo>
                  <a:pt x="61" y="169"/>
                  <a:pt x="16" y="151"/>
                  <a:pt x="16" y="142"/>
                </a:cubicBezTo>
                <a:cubicBezTo>
                  <a:pt x="16" y="64"/>
                  <a:pt x="16" y="64"/>
                  <a:pt x="16" y="64"/>
                </a:cubicBezTo>
                <a:cubicBezTo>
                  <a:pt x="42" y="79"/>
                  <a:pt x="94" y="85"/>
                  <a:pt x="143" y="85"/>
                </a:cubicBezTo>
                <a:cubicBezTo>
                  <a:pt x="192" y="85"/>
                  <a:pt x="244" y="79"/>
                  <a:pt x="270" y="64"/>
                </a:cubicBezTo>
                <a:cubicBezTo>
                  <a:pt x="270" y="142"/>
                  <a:pt x="270" y="142"/>
                  <a:pt x="270" y="142"/>
                </a:cubicBezTo>
                <a:cubicBezTo>
                  <a:pt x="270" y="151"/>
                  <a:pt x="225" y="169"/>
                  <a:pt x="143" y="1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grpSp>
        <p:nvGrpSpPr>
          <p:cNvPr id="1566" name="Google Shape;1566;p103"/>
          <p:cNvGrpSpPr/>
          <p:nvPr/>
        </p:nvGrpSpPr>
        <p:grpSpPr>
          <a:xfrm>
            <a:off x="4208091" y="4057131"/>
            <a:ext cx="418593" cy="400609"/>
            <a:chOff x="2159140" y="7009631"/>
            <a:chExt cx="4501800" cy="4503600"/>
          </a:xfrm>
        </p:grpSpPr>
        <p:sp>
          <p:nvSpPr>
            <p:cNvPr id="1567" name="Google Shape;1567;p103"/>
            <p:cNvSpPr/>
            <p:nvPr/>
          </p:nvSpPr>
          <p:spPr>
            <a:xfrm>
              <a:off x="2159140" y="7009631"/>
              <a:ext cx="4501800" cy="4503600"/>
            </a:xfrm>
            <a:custGeom>
              <a:avLst/>
              <a:gdLst/>
              <a:ahLst/>
              <a:cxnLst/>
              <a:rect l="l" t="t" r="r" b="b"/>
              <a:pathLst>
                <a:path w="12506" h="12511" extrusionOk="0">
                  <a:moveTo>
                    <a:pt x="11985" y="521"/>
                  </a:moveTo>
                  <a:lnTo>
                    <a:pt x="11985" y="11990"/>
                  </a:lnTo>
                  <a:lnTo>
                    <a:pt x="517" y="11990"/>
                  </a:lnTo>
                  <a:lnTo>
                    <a:pt x="517" y="521"/>
                  </a:lnTo>
                  <a:close/>
                  <a:moveTo>
                    <a:pt x="12506" y="0"/>
                  </a:moveTo>
                  <a:lnTo>
                    <a:pt x="0" y="0"/>
                  </a:lnTo>
                  <a:lnTo>
                    <a:pt x="0" y="12511"/>
                  </a:lnTo>
                  <a:lnTo>
                    <a:pt x="12506" y="125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68" name="Google Shape;1568;p103"/>
            <p:cNvSpPr/>
            <p:nvPr/>
          </p:nvSpPr>
          <p:spPr>
            <a:xfrm>
              <a:off x="2739820" y="8364671"/>
              <a:ext cx="3336120" cy="914400"/>
            </a:xfrm>
            <a:custGeom>
              <a:avLst/>
              <a:gdLst/>
              <a:ahLst/>
              <a:cxnLst/>
              <a:rect l="l" t="t" r="r" b="b"/>
              <a:pathLst>
                <a:path w="9268" h="2541" extrusionOk="0">
                  <a:moveTo>
                    <a:pt x="0" y="1269"/>
                  </a:moveTo>
                  <a:lnTo>
                    <a:pt x="1272" y="2541"/>
                  </a:lnTo>
                  <a:lnTo>
                    <a:pt x="1272" y="1848"/>
                  </a:lnTo>
                  <a:lnTo>
                    <a:pt x="9268" y="1848"/>
                  </a:lnTo>
                  <a:lnTo>
                    <a:pt x="9268" y="694"/>
                  </a:lnTo>
                  <a:lnTo>
                    <a:pt x="1272" y="694"/>
                  </a:lnTo>
                  <a:lnTo>
                    <a:pt x="1272"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69" name="Google Shape;1569;p103"/>
            <p:cNvSpPr/>
            <p:nvPr/>
          </p:nvSpPr>
          <p:spPr>
            <a:xfrm>
              <a:off x="2739820" y="10077192"/>
              <a:ext cx="3336120" cy="914400"/>
            </a:xfrm>
            <a:custGeom>
              <a:avLst/>
              <a:gdLst/>
              <a:ahLst/>
              <a:cxnLst/>
              <a:rect l="l" t="t" r="r" b="b"/>
              <a:pathLst>
                <a:path w="9268" h="2541" extrusionOk="0">
                  <a:moveTo>
                    <a:pt x="0" y="1273"/>
                  </a:moveTo>
                  <a:lnTo>
                    <a:pt x="1272" y="2541"/>
                  </a:lnTo>
                  <a:lnTo>
                    <a:pt x="1272" y="1847"/>
                  </a:lnTo>
                  <a:lnTo>
                    <a:pt x="9268" y="1847"/>
                  </a:lnTo>
                  <a:lnTo>
                    <a:pt x="9268" y="694"/>
                  </a:lnTo>
                  <a:lnTo>
                    <a:pt x="1272" y="694"/>
                  </a:lnTo>
                  <a:lnTo>
                    <a:pt x="1272"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70" name="Google Shape;1570;p103"/>
            <p:cNvSpPr/>
            <p:nvPr/>
          </p:nvSpPr>
          <p:spPr>
            <a:xfrm>
              <a:off x="2739820" y="9220392"/>
              <a:ext cx="3336120" cy="914400"/>
            </a:xfrm>
            <a:custGeom>
              <a:avLst/>
              <a:gdLst/>
              <a:ahLst/>
              <a:cxnLst/>
              <a:rect l="l" t="t" r="r" b="b"/>
              <a:pathLst>
                <a:path w="9268" h="2541" extrusionOk="0">
                  <a:moveTo>
                    <a:pt x="9268" y="1273"/>
                  </a:moveTo>
                  <a:lnTo>
                    <a:pt x="7995" y="0"/>
                  </a:lnTo>
                  <a:lnTo>
                    <a:pt x="7995" y="694"/>
                  </a:lnTo>
                  <a:lnTo>
                    <a:pt x="0" y="694"/>
                  </a:lnTo>
                  <a:lnTo>
                    <a:pt x="0" y="1852"/>
                  </a:lnTo>
                  <a:lnTo>
                    <a:pt x="7995" y="1852"/>
                  </a:lnTo>
                  <a:lnTo>
                    <a:pt x="7995" y="25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1571" name="Google Shape;1571;p103"/>
            <p:cNvSpPr/>
            <p:nvPr/>
          </p:nvSpPr>
          <p:spPr>
            <a:xfrm>
              <a:off x="2739820" y="7507512"/>
              <a:ext cx="3336120" cy="914400"/>
            </a:xfrm>
            <a:custGeom>
              <a:avLst/>
              <a:gdLst/>
              <a:ahLst/>
              <a:cxnLst/>
              <a:rect l="l" t="t" r="r" b="b"/>
              <a:pathLst>
                <a:path w="9268" h="2541" extrusionOk="0">
                  <a:moveTo>
                    <a:pt x="9268" y="1273"/>
                  </a:moveTo>
                  <a:lnTo>
                    <a:pt x="7995" y="0"/>
                  </a:lnTo>
                  <a:lnTo>
                    <a:pt x="7995" y="694"/>
                  </a:lnTo>
                  <a:lnTo>
                    <a:pt x="0" y="694"/>
                  </a:lnTo>
                  <a:lnTo>
                    <a:pt x="0" y="1848"/>
                  </a:lnTo>
                  <a:lnTo>
                    <a:pt x="7995" y="1848"/>
                  </a:lnTo>
                  <a:lnTo>
                    <a:pt x="7995" y="25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grpSp>
      <p:sp>
        <p:nvSpPr>
          <p:cNvPr id="1572" name="Google Shape;1572;p103"/>
          <p:cNvSpPr/>
          <p:nvPr/>
        </p:nvSpPr>
        <p:spPr>
          <a:xfrm>
            <a:off x="1208355" y="3833979"/>
            <a:ext cx="634602" cy="629293"/>
          </a:xfrm>
          <a:custGeom>
            <a:avLst/>
            <a:gdLst/>
            <a:ahLst/>
            <a:cxnLst/>
            <a:rect l="l" t="t" r="r" b="b"/>
            <a:pathLst>
              <a:path w="788" h="788" extrusionOk="0">
                <a:moveTo>
                  <a:pt x="788" y="213"/>
                </a:moveTo>
                <a:lnTo>
                  <a:pt x="788" y="788"/>
                </a:lnTo>
                <a:lnTo>
                  <a:pt x="605" y="788"/>
                </a:lnTo>
                <a:lnTo>
                  <a:pt x="605" y="756"/>
                </a:lnTo>
                <a:lnTo>
                  <a:pt x="755" y="756"/>
                </a:lnTo>
                <a:lnTo>
                  <a:pt x="755" y="246"/>
                </a:lnTo>
                <a:lnTo>
                  <a:pt x="605" y="246"/>
                </a:lnTo>
                <a:lnTo>
                  <a:pt x="605" y="213"/>
                </a:lnTo>
                <a:lnTo>
                  <a:pt x="788" y="213"/>
                </a:lnTo>
                <a:close/>
                <a:moveTo>
                  <a:pt x="32" y="246"/>
                </a:moveTo>
                <a:lnTo>
                  <a:pt x="182" y="246"/>
                </a:lnTo>
                <a:lnTo>
                  <a:pt x="182" y="213"/>
                </a:lnTo>
                <a:lnTo>
                  <a:pt x="0" y="213"/>
                </a:lnTo>
                <a:lnTo>
                  <a:pt x="0" y="788"/>
                </a:lnTo>
                <a:lnTo>
                  <a:pt x="182" y="788"/>
                </a:lnTo>
                <a:lnTo>
                  <a:pt x="182" y="756"/>
                </a:lnTo>
                <a:lnTo>
                  <a:pt x="32" y="756"/>
                </a:lnTo>
                <a:lnTo>
                  <a:pt x="32" y="246"/>
                </a:lnTo>
                <a:close/>
                <a:moveTo>
                  <a:pt x="217" y="0"/>
                </a:moveTo>
                <a:lnTo>
                  <a:pt x="570" y="0"/>
                </a:lnTo>
                <a:lnTo>
                  <a:pt x="570" y="788"/>
                </a:lnTo>
                <a:lnTo>
                  <a:pt x="217" y="788"/>
                </a:lnTo>
                <a:lnTo>
                  <a:pt x="217" y="0"/>
                </a:lnTo>
                <a:close/>
                <a:moveTo>
                  <a:pt x="250" y="756"/>
                </a:moveTo>
                <a:lnTo>
                  <a:pt x="537" y="756"/>
                </a:lnTo>
                <a:lnTo>
                  <a:pt x="537" y="32"/>
                </a:lnTo>
                <a:lnTo>
                  <a:pt x="250" y="32"/>
                </a:lnTo>
                <a:lnTo>
                  <a:pt x="250" y="756"/>
                </a:lnTo>
                <a:close/>
                <a:moveTo>
                  <a:pt x="605" y="704"/>
                </a:moveTo>
                <a:lnTo>
                  <a:pt x="738" y="704"/>
                </a:lnTo>
                <a:lnTo>
                  <a:pt x="738" y="671"/>
                </a:lnTo>
                <a:lnTo>
                  <a:pt x="605" y="671"/>
                </a:lnTo>
                <a:lnTo>
                  <a:pt x="605" y="704"/>
                </a:lnTo>
                <a:close/>
                <a:moveTo>
                  <a:pt x="605" y="618"/>
                </a:moveTo>
                <a:lnTo>
                  <a:pt x="738" y="618"/>
                </a:lnTo>
                <a:lnTo>
                  <a:pt x="738" y="585"/>
                </a:lnTo>
                <a:lnTo>
                  <a:pt x="605" y="585"/>
                </a:lnTo>
                <a:lnTo>
                  <a:pt x="605" y="618"/>
                </a:lnTo>
                <a:close/>
                <a:moveTo>
                  <a:pt x="605" y="517"/>
                </a:moveTo>
                <a:lnTo>
                  <a:pt x="738" y="517"/>
                </a:lnTo>
                <a:lnTo>
                  <a:pt x="738" y="484"/>
                </a:lnTo>
                <a:lnTo>
                  <a:pt x="605" y="484"/>
                </a:lnTo>
                <a:lnTo>
                  <a:pt x="605" y="517"/>
                </a:lnTo>
                <a:close/>
                <a:moveTo>
                  <a:pt x="605" y="429"/>
                </a:moveTo>
                <a:lnTo>
                  <a:pt x="738" y="429"/>
                </a:lnTo>
                <a:lnTo>
                  <a:pt x="738" y="396"/>
                </a:lnTo>
                <a:lnTo>
                  <a:pt x="605" y="396"/>
                </a:lnTo>
                <a:lnTo>
                  <a:pt x="605" y="429"/>
                </a:lnTo>
                <a:close/>
                <a:moveTo>
                  <a:pt x="738" y="297"/>
                </a:moveTo>
                <a:lnTo>
                  <a:pt x="605" y="297"/>
                </a:lnTo>
                <a:lnTo>
                  <a:pt x="605" y="330"/>
                </a:lnTo>
                <a:lnTo>
                  <a:pt x="738" y="330"/>
                </a:lnTo>
                <a:lnTo>
                  <a:pt x="738" y="297"/>
                </a:lnTo>
                <a:close/>
                <a:moveTo>
                  <a:pt x="49" y="704"/>
                </a:moveTo>
                <a:lnTo>
                  <a:pt x="182" y="704"/>
                </a:lnTo>
                <a:lnTo>
                  <a:pt x="182" y="671"/>
                </a:lnTo>
                <a:lnTo>
                  <a:pt x="49" y="671"/>
                </a:lnTo>
                <a:lnTo>
                  <a:pt x="49" y="704"/>
                </a:lnTo>
                <a:close/>
                <a:moveTo>
                  <a:pt x="49" y="618"/>
                </a:moveTo>
                <a:lnTo>
                  <a:pt x="182" y="618"/>
                </a:lnTo>
                <a:lnTo>
                  <a:pt x="182" y="585"/>
                </a:lnTo>
                <a:lnTo>
                  <a:pt x="49" y="585"/>
                </a:lnTo>
                <a:lnTo>
                  <a:pt x="49" y="618"/>
                </a:lnTo>
                <a:close/>
                <a:moveTo>
                  <a:pt x="49" y="517"/>
                </a:moveTo>
                <a:lnTo>
                  <a:pt x="182" y="517"/>
                </a:lnTo>
                <a:lnTo>
                  <a:pt x="182" y="484"/>
                </a:lnTo>
                <a:lnTo>
                  <a:pt x="49" y="484"/>
                </a:lnTo>
                <a:lnTo>
                  <a:pt x="49" y="517"/>
                </a:lnTo>
                <a:close/>
                <a:moveTo>
                  <a:pt x="49" y="429"/>
                </a:moveTo>
                <a:lnTo>
                  <a:pt x="182" y="429"/>
                </a:lnTo>
                <a:lnTo>
                  <a:pt x="182" y="396"/>
                </a:lnTo>
                <a:lnTo>
                  <a:pt x="49" y="396"/>
                </a:lnTo>
                <a:lnTo>
                  <a:pt x="49" y="429"/>
                </a:lnTo>
                <a:close/>
                <a:moveTo>
                  <a:pt x="49" y="330"/>
                </a:moveTo>
                <a:lnTo>
                  <a:pt x="182" y="330"/>
                </a:lnTo>
                <a:lnTo>
                  <a:pt x="182" y="297"/>
                </a:lnTo>
                <a:lnTo>
                  <a:pt x="49" y="297"/>
                </a:lnTo>
                <a:lnTo>
                  <a:pt x="49" y="330"/>
                </a:lnTo>
                <a:close/>
                <a:moveTo>
                  <a:pt x="279" y="692"/>
                </a:moveTo>
                <a:lnTo>
                  <a:pt x="508" y="692"/>
                </a:lnTo>
                <a:lnTo>
                  <a:pt x="508" y="659"/>
                </a:lnTo>
                <a:lnTo>
                  <a:pt x="279" y="659"/>
                </a:lnTo>
                <a:lnTo>
                  <a:pt x="279" y="692"/>
                </a:lnTo>
                <a:close/>
                <a:moveTo>
                  <a:pt x="279" y="614"/>
                </a:moveTo>
                <a:lnTo>
                  <a:pt x="508" y="614"/>
                </a:lnTo>
                <a:lnTo>
                  <a:pt x="508" y="581"/>
                </a:lnTo>
                <a:lnTo>
                  <a:pt x="279" y="581"/>
                </a:lnTo>
                <a:lnTo>
                  <a:pt x="279" y="614"/>
                </a:lnTo>
                <a:close/>
                <a:moveTo>
                  <a:pt x="279" y="536"/>
                </a:moveTo>
                <a:lnTo>
                  <a:pt x="508" y="536"/>
                </a:lnTo>
                <a:lnTo>
                  <a:pt x="508" y="503"/>
                </a:lnTo>
                <a:lnTo>
                  <a:pt x="279" y="503"/>
                </a:lnTo>
                <a:lnTo>
                  <a:pt x="279" y="536"/>
                </a:lnTo>
                <a:close/>
                <a:moveTo>
                  <a:pt x="279" y="456"/>
                </a:moveTo>
                <a:lnTo>
                  <a:pt x="508" y="456"/>
                </a:lnTo>
                <a:lnTo>
                  <a:pt x="508" y="423"/>
                </a:lnTo>
                <a:lnTo>
                  <a:pt x="279" y="423"/>
                </a:lnTo>
                <a:lnTo>
                  <a:pt x="279" y="456"/>
                </a:lnTo>
                <a:close/>
                <a:moveTo>
                  <a:pt x="279" y="378"/>
                </a:moveTo>
                <a:lnTo>
                  <a:pt x="508" y="378"/>
                </a:lnTo>
                <a:lnTo>
                  <a:pt x="508" y="345"/>
                </a:lnTo>
                <a:lnTo>
                  <a:pt x="279" y="345"/>
                </a:lnTo>
                <a:lnTo>
                  <a:pt x="279" y="378"/>
                </a:lnTo>
                <a:close/>
                <a:moveTo>
                  <a:pt x="279" y="300"/>
                </a:moveTo>
                <a:lnTo>
                  <a:pt x="508" y="300"/>
                </a:lnTo>
                <a:lnTo>
                  <a:pt x="508" y="267"/>
                </a:lnTo>
                <a:lnTo>
                  <a:pt x="279" y="267"/>
                </a:lnTo>
                <a:lnTo>
                  <a:pt x="279" y="300"/>
                </a:lnTo>
                <a:close/>
                <a:moveTo>
                  <a:pt x="279" y="219"/>
                </a:moveTo>
                <a:lnTo>
                  <a:pt x="508" y="219"/>
                </a:lnTo>
                <a:lnTo>
                  <a:pt x="508" y="187"/>
                </a:lnTo>
                <a:lnTo>
                  <a:pt x="279" y="187"/>
                </a:lnTo>
                <a:lnTo>
                  <a:pt x="279" y="219"/>
                </a:lnTo>
                <a:close/>
                <a:moveTo>
                  <a:pt x="279" y="141"/>
                </a:moveTo>
                <a:lnTo>
                  <a:pt x="508" y="141"/>
                </a:lnTo>
                <a:lnTo>
                  <a:pt x="508" y="108"/>
                </a:lnTo>
                <a:lnTo>
                  <a:pt x="279" y="108"/>
                </a:lnTo>
                <a:lnTo>
                  <a:pt x="279" y="14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cxnSp>
        <p:nvCxnSpPr>
          <p:cNvPr id="1573" name="Google Shape;1573;p103"/>
          <p:cNvCxnSpPr/>
          <p:nvPr/>
        </p:nvCxnSpPr>
        <p:spPr>
          <a:xfrm>
            <a:off x="2294569" y="3247477"/>
            <a:ext cx="460289"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574" name="Google Shape;1574;p103"/>
          <p:cNvCxnSpPr/>
          <p:nvPr/>
        </p:nvCxnSpPr>
        <p:spPr>
          <a:xfrm>
            <a:off x="4859962" y="3849339"/>
            <a:ext cx="453412" cy="0"/>
          </a:xfrm>
          <a:prstGeom prst="straightConnector1">
            <a:avLst/>
          </a:prstGeom>
          <a:noFill/>
          <a:ln w="28575" cap="flat" cmpd="sng">
            <a:solidFill>
              <a:schemeClr val="dk1"/>
            </a:solidFill>
            <a:prstDash val="solid"/>
            <a:miter lim="800000"/>
            <a:headEnd type="triangle" w="med" len="med"/>
            <a:tailEnd type="triangle" w="med" len="med"/>
          </a:ln>
        </p:spPr>
      </p:cxnSp>
      <p:sp>
        <p:nvSpPr>
          <p:cNvPr id="1575" name="Google Shape;1575;p103"/>
          <p:cNvSpPr/>
          <p:nvPr/>
        </p:nvSpPr>
        <p:spPr>
          <a:xfrm>
            <a:off x="2635033" y="2557507"/>
            <a:ext cx="2184040" cy="3847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dirty="0">
                <a:solidFill>
                  <a:schemeClr val="dk1"/>
                </a:solidFill>
                <a:latin typeface="Metropolis" panose="00000500000000000000" pitchFamily="2" charset="0"/>
                <a:sym typeface="Arial"/>
              </a:rPr>
              <a:t>VMware </a:t>
            </a:r>
            <a:r>
              <a:rPr lang="en-US" sz="1200" u="none" strike="noStrike" cap="none" dirty="0" err="1">
                <a:solidFill>
                  <a:schemeClr val="dk1"/>
                </a:solidFill>
                <a:latin typeface="Metropolis" panose="00000500000000000000" pitchFamily="2" charset="0"/>
                <a:sym typeface="Arial"/>
              </a:rPr>
              <a:t>Cloud</a:t>
            </a:r>
            <a:r>
              <a:rPr lang="en-US" sz="1000" u="none" strike="noStrike" cap="none" baseline="30000" dirty="0" err="1">
                <a:solidFill>
                  <a:schemeClr val="dk1"/>
                </a:solidFill>
                <a:latin typeface="Metropolis" panose="00000500000000000000" pitchFamily="2" charset="0"/>
                <a:sym typeface="Arial"/>
              </a:rPr>
              <a:t>TM</a:t>
            </a:r>
            <a:r>
              <a:rPr lang="en-US" sz="1200" u="none" strike="noStrike" cap="none" dirty="0">
                <a:solidFill>
                  <a:schemeClr val="dk1"/>
                </a:solidFill>
                <a:latin typeface="Metropolis" panose="00000500000000000000" pitchFamily="2" charset="0"/>
                <a:sym typeface="Arial"/>
              </a:rPr>
              <a:t> on AWS</a:t>
            </a:r>
            <a:br>
              <a:rPr lang="en-US" sz="1400" u="none" strike="noStrike" cap="none" dirty="0">
                <a:solidFill>
                  <a:schemeClr val="dk1"/>
                </a:solidFill>
                <a:latin typeface="Metropolis" panose="00000500000000000000" pitchFamily="2" charset="0"/>
                <a:sym typeface="Arial"/>
              </a:rPr>
            </a:br>
            <a:r>
              <a:rPr lang="en-US" sz="700" b="0" i="0" u="none" strike="noStrike" cap="none" dirty="0">
                <a:solidFill>
                  <a:schemeClr val="dk1"/>
                </a:solidFill>
                <a:latin typeface="Metropolis" panose="00000500000000000000" pitchFamily="2" charset="0"/>
                <a:sym typeface="Arial"/>
              </a:rPr>
              <a:t>Powered by VMware Cloud Foundation</a:t>
            </a:r>
            <a:endParaRPr sz="1400" b="0" i="0" u="none" strike="noStrike" cap="none" dirty="0">
              <a:solidFill>
                <a:schemeClr val="dk1"/>
              </a:solidFill>
              <a:latin typeface="Metropolis" panose="00000500000000000000" pitchFamily="2" charset="0"/>
              <a:sym typeface="Arial"/>
            </a:endParaRPr>
          </a:p>
        </p:txBody>
      </p:sp>
      <p:cxnSp>
        <p:nvCxnSpPr>
          <p:cNvPr id="1576" name="Google Shape;1576;p103"/>
          <p:cNvCxnSpPr/>
          <p:nvPr/>
        </p:nvCxnSpPr>
        <p:spPr>
          <a:xfrm>
            <a:off x="1131304" y="4820034"/>
            <a:ext cx="3007458" cy="0"/>
          </a:xfrm>
          <a:prstGeom prst="straightConnector1">
            <a:avLst/>
          </a:prstGeom>
          <a:noFill/>
          <a:ln w="28575" cap="flat" cmpd="sng">
            <a:solidFill>
              <a:schemeClr val="dk1"/>
            </a:solidFill>
            <a:prstDash val="solid"/>
            <a:miter lim="800000"/>
            <a:headEnd type="triangle" w="med" len="med"/>
            <a:tailEnd type="triangle" w="med" len="med"/>
          </a:ln>
        </p:spPr>
      </p:cxnSp>
      <p:sp>
        <p:nvSpPr>
          <p:cNvPr id="1577" name="Google Shape;1577;p103"/>
          <p:cNvSpPr/>
          <p:nvPr/>
        </p:nvSpPr>
        <p:spPr>
          <a:xfrm>
            <a:off x="1398611" y="4724757"/>
            <a:ext cx="2531340" cy="190553"/>
          </a:xfrm>
          <a:prstGeom prst="homePlate">
            <a:avLst>
              <a:gd name="adj" fmla="val 0"/>
            </a:avLst>
          </a:prstGeom>
          <a:solidFill>
            <a:srgbClr val="656468"/>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US" sz="1050" u="none" strike="noStrike" cap="none" dirty="0">
                <a:solidFill>
                  <a:schemeClr val="dk1"/>
                </a:solidFill>
                <a:latin typeface="Metropolis" panose="00000500000000000000" pitchFamily="2" charset="0"/>
                <a:sym typeface="Arial"/>
              </a:rPr>
              <a:t>Large-scale application migration</a:t>
            </a:r>
            <a:endParaRPr dirty="0">
              <a:latin typeface="Metropolis" panose="00000500000000000000" pitchFamily="2" charset="0"/>
            </a:endParaRPr>
          </a:p>
        </p:txBody>
      </p:sp>
      <p:pic>
        <p:nvPicPr>
          <p:cNvPr id="1578" name="Google Shape;1578;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93145" y="3241780"/>
            <a:ext cx="359832" cy="359832"/>
          </a:xfrm>
          <a:prstGeom prst="rect">
            <a:avLst/>
          </a:prstGeom>
          <a:noFill/>
          <a:ln>
            <a:noFill/>
          </a:ln>
        </p:spPr>
      </p:pic>
      <p:sp>
        <p:nvSpPr>
          <p:cNvPr id="1579" name="Google Shape;1579;p103"/>
          <p:cNvSpPr txBox="1"/>
          <p:nvPr/>
        </p:nvSpPr>
        <p:spPr>
          <a:xfrm>
            <a:off x="5124773" y="3660335"/>
            <a:ext cx="479493"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a:solidFill>
                  <a:schemeClr val="dk1"/>
                </a:solidFill>
                <a:latin typeface="Metropolis" panose="00000500000000000000" pitchFamily="2" charset="0"/>
                <a:sym typeface="Arial"/>
              </a:rPr>
              <a:t>S3</a:t>
            </a:r>
            <a:endParaRPr dirty="0">
              <a:latin typeface="Metropolis" panose="00000500000000000000" pitchFamily="2" charset="0"/>
            </a:endParaRPr>
          </a:p>
        </p:txBody>
      </p:sp>
      <p:pic>
        <p:nvPicPr>
          <p:cNvPr id="1580" name="Google Shape;1580;p1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35898" y="3237127"/>
            <a:ext cx="369399" cy="369399"/>
          </a:xfrm>
          <a:prstGeom prst="rect">
            <a:avLst/>
          </a:prstGeom>
          <a:noFill/>
          <a:ln>
            <a:noFill/>
          </a:ln>
        </p:spPr>
      </p:pic>
      <p:sp>
        <p:nvSpPr>
          <p:cNvPr id="1581" name="Google Shape;1581;p103"/>
          <p:cNvSpPr txBox="1"/>
          <p:nvPr/>
        </p:nvSpPr>
        <p:spPr>
          <a:xfrm>
            <a:off x="5611116" y="3660335"/>
            <a:ext cx="634154"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a:solidFill>
                  <a:schemeClr val="dk1"/>
                </a:solidFill>
                <a:latin typeface="Metropolis" panose="00000500000000000000" pitchFamily="2" charset="0"/>
                <a:sym typeface="Arial"/>
              </a:rPr>
              <a:t>Lambda</a:t>
            </a:r>
            <a:endParaRPr dirty="0">
              <a:latin typeface="Metropolis" panose="00000500000000000000" pitchFamily="2" charset="0"/>
            </a:endParaRPr>
          </a:p>
        </p:txBody>
      </p:sp>
      <p:pic>
        <p:nvPicPr>
          <p:cNvPr id="1582" name="Google Shape;1582;p1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27258" y="3228967"/>
            <a:ext cx="382336" cy="382336"/>
          </a:xfrm>
          <a:prstGeom prst="rect">
            <a:avLst/>
          </a:prstGeom>
          <a:noFill/>
          <a:ln>
            <a:noFill/>
          </a:ln>
        </p:spPr>
      </p:pic>
      <p:sp>
        <p:nvSpPr>
          <p:cNvPr id="1583" name="Google Shape;1583;p103"/>
          <p:cNvSpPr txBox="1"/>
          <p:nvPr/>
        </p:nvSpPr>
        <p:spPr>
          <a:xfrm>
            <a:off x="6188154" y="3660335"/>
            <a:ext cx="634154"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a:solidFill>
                  <a:schemeClr val="dk1"/>
                </a:solidFill>
                <a:latin typeface="Metropolis" panose="00000500000000000000" pitchFamily="2" charset="0"/>
                <a:sym typeface="Arial"/>
              </a:rPr>
              <a:t>Redshift</a:t>
            </a:r>
            <a:endParaRPr dirty="0">
              <a:latin typeface="Metropolis" panose="00000500000000000000" pitchFamily="2" charset="0"/>
            </a:endParaRPr>
          </a:p>
        </p:txBody>
      </p:sp>
      <p:pic>
        <p:nvPicPr>
          <p:cNvPr id="1584" name="Google Shape;1584;p10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63165" y="2494290"/>
            <a:ext cx="500418" cy="500418"/>
          </a:xfrm>
          <a:prstGeom prst="rect">
            <a:avLst/>
          </a:prstGeom>
          <a:noFill/>
          <a:ln>
            <a:noFill/>
          </a:ln>
        </p:spPr>
      </p:pic>
      <p:pic>
        <p:nvPicPr>
          <p:cNvPr id="1585" name="Google Shape;1585;p10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59482" y="3978600"/>
            <a:ext cx="358848" cy="358848"/>
          </a:xfrm>
          <a:prstGeom prst="rect">
            <a:avLst/>
          </a:prstGeom>
          <a:noFill/>
          <a:ln>
            <a:noFill/>
          </a:ln>
        </p:spPr>
      </p:pic>
      <p:sp>
        <p:nvSpPr>
          <p:cNvPr id="1586" name="Google Shape;1586;p103"/>
          <p:cNvSpPr txBox="1"/>
          <p:nvPr/>
        </p:nvSpPr>
        <p:spPr>
          <a:xfrm>
            <a:off x="5099159" y="4404256"/>
            <a:ext cx="479493"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a:solidFill>
                  <a:schemeClr val="dk1"/>
                </a:solidFill>
                <a:latin typeface="Metropolis" panose="00000500000000000000" pitchFamily="2" charset="0"/>
                <a:sym typeface="Arial"/>
              </a:rPr>
              <a:t>ELB</a:t>
            </a:r>
            <a:endParaRPr dirty="0">
              <a:latin typeface="Metropolis" panose="00000500000000000000" pitchFamily="2" charset="0"/>
            </a:endParaRPr>
          </a:p>
        </p:txBody>
      </p:sp>
      <p:pic>
        <p:nvPicPr>
          <p:cNvPr id="1587" name="Google Shape;1587;p10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35180" y="3989499"/>
            <a:ext cx="358848" cy="358848"/>
          </a:xfrm>
          <a:prstGeom prst="rect">
            <a:avLst/>
          </a:prstGeom>
          <a:noFill/>
          <a:ln>
            <a:noFill/>
          </a:ln>
        </p:spPr>
      </p:pic>
      <p:sp>
        <p:nvSpPr>
          <p:cNvPr id="1588" name="Google Shape;1588;p103"/>
          <p:cNvSpPr txBox="1"/>
          <p:nvPr/>
        </p:nvSpPr>
        <p:spPr>
          <a:xfrm>
            <a:off x="5630940" y="4416441"/>
            <a:ext cx="634154"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err="1">
                <a:solidFill>
                  <a:schemeClr val="dk1"/>
                </a:solidFill>
                <a:latin typeface="Metropolis" panose="00000500000000000000" pitchFamily="2" charset="0"/>
                <a:sym typeface="Arial"/>
              </a:rPr>
              <a:t>CodeBuild</a:t>
            </a:r>
            <a:endParaRPr dirty="0">
              <a:latin typeface="Metropolis" panose="00000500000000000000" pitchFamily="2" charset="0"/>
            </a:endParaRPr>
          </a:p>
        </p:txBody>
      </p:sp>
      <p:pic>
        <p:nvPicPr>
          <p:cNvPr id="1589" name="Google Shape;1589;p10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227622" y="3975615"/>
            <a:ext cx="358848" cy="358848"/>
          </a:xfrm>
          <a:prstGeom prst="rect">
            <a:avLst/>
          </a:prstGeom>
          <a:noFill/>
          <a:ln>
            <a:noFill/>
          </a:ln>
        </p:spPr>
      </p:pic>
      <p:sp>
        <p:nvSpPr>
          <p:cNvPr id="1590" name="Google Shape;1590;p103"/>
          <p:cNvSpPr txBox="1"/>
          <p:nvPr/>
        </p:nvSpPr>
        <p:spPr>
          <a:xfrm>
            <a:off x="6159812" y="4410541"/>
            <a:ext cx="634154" cy="17089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dirty="0">
                <a:solidFill>
                  <a:schemeClr val="dk1"/>
                </a:solidFill>
                <a:latin typeface="Metropolis" panose="00000500000000000000" pitchFamily="2" charset="0"/>
                <a:sym typeface="Arial"/>
              </a:rPr>
              <a:t>KMS</a:t>
            </a:r>
            <a:endParaRPr dirty="0">
              <a:latin typeface="Metropolis" panose="00000500000000000000" pitchFamily="2" charset="0"/>
            </a:endParaRPr>
          </a:p>
        </p:txBody>
      </p:sp>
      <p:sp>
        <p:nvSpPr>
          <p:cNvPr id="1591" name="Google Shape;1591;p103"/>
          <p:cNvSpPr txBox="1"/>
          <p:nvPr/>
        </p:nvSpPr>
        <p:spPr>
          <a:xfrm>
            <a:off x="5501806" y="4373727"/>
            <a:ext cx="430512" cy="710964"/>
          </a:xfrm>
          <a:prstGeom prst="rect">
            <a:avLst/>
          </a:prstGeom>
          <a:noFill/>
          <a:ln>
            <a:noFill/>
          </a:ln>
        </p:spPr>
        <p:txBody>
          <a:bodyPr spcFirstLastPara="1" wrap="square" lIns="182875" tIns="146300" rIns="182875" bIns="146300" anchor="t" anchorCtr="0">
            <a:noAutofit/>
          </a:bodyPr>
          <a:lstStyle/>
          <a:p>
            <a:pPr marL="0" marR="0" lvl="0" indent="0" algn="l" rtl="0">
              <a:lnSpc>
                <a:spcPct val="90000"/>
              </a:lnSpc>
              <a:spcBef>
                <a:spcPts val="0"/>
              </a:spcBef>
              <a:spcAft>
                <a:spcPts val="0"/>
              </a:spcAft>
              <a:buNone/>
            </a:pPr>
            <a:r>
              <a:rPr lang="en-US" sz="3000" dirty="0">
                <a:solidFill>
                  <a:schemeClr val="dk1"/>
                </a:solidFill>
                <a:latin typeface="Metropolis" panose="00000500000000000000" pitchFamily="2" charset="0"/>
                <a:sym typeface="Arial"/>
              </a:rPr>
              <a:t>…</a:t>
            </a:r>
            <a:endParaRPr dirty="0">
              <a:latin typeface="Metropolis" panose="00000500000000000000" pitchFamily="2" charset="0"/>
            </a:endParaRPr>
          </a:p>
        </p:txBody>
      </p:sp>
      <p:cxnSp>
        <p:nvCxnSpPr>
          <p:cNvPr id="1592" name="Google Shape;1592;p103"/>
          <p:cNvCxnSpPr/>
          <p:nvPr/>
        </p:nvCxnSpPr>
        <p:spPr>
          <a:xfrm>
            <a:off x="7781925" y="1608721"/>
            <a:ext cx="4264660" cy="0"/>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2D7C754C-51D5-4738-AC11-108F126D76EF}"/>
              </a:ext>
            </a:extLst>
          </p:cNvPr>
          <p:cNvSpPr/>
          <p:nvPr/>
        </p:nvSpPr>
        <p:spPr>
          <a:xfrm>
            <a:off x="531288" y="925234"/>
            <a:ext cx="280994" cy="280994"/>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4" name="Title 3"/>
          <p:cNvSpPr>
            <a:spLocks noGrp="1"/>
          </p:cNvSpPr>
          <p:nvPr>
            <p:ph type="title"/>
          </p:nvPr>
        </p:nvSpPr>
        <p:spPr/>
        <p:txBody>
          <a:bodyPr/>
          <a:lstStyle/>
          <a:p>
            <a:r>
              <a:rPr lang="en-US" dirty="0"/>
              <a:t>Available in AWS Regions Worldwide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910" y="1023363"/>
            <a:ext cx="7819924" cy="3861064"/>
          </a:xfrm>
          <a:prstGeom prst="rect">
            <a:avLst/>
          </a:prstGeom>
        </p:spPr>
      </p:pic>
      <p:sp>
        <p:nvSpPr>
          <p:cNvPr id="54" name="Oval 53">
            <a:extLst>
              <a:ext uri="{FF2B5EF4-FFF2-40B4-BE49-F238E27FC236}">
                <a16:creationId xmlns:a16="http://schemas.microsoft.com/office/drawing/2014/main" id="{53766535-5832-4867-843A-ED7AA6480E25}"/>
              </a:ext>
            </a:extLst>
          </p:cNvPr>
          <p:cNvSpPr/>
          <p:nvPr/>
        </p:nvSpPr>
        <p:spPr>
          <a:xfrm>
            <a:off x="6465311" y="2053364"/>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56" name="Oval 55">
            <a:extLst>
              <a:ext uri="{FF2B5EF4-FFF2-40B4-BE49-F238E27FC236}">
                <a16:creationId xmlns:a16="http://schemas.microsoft.com/office/drawing/2014/main" id="{F2281B0D-8374-4B31-BB7E-21B7714664BB}"/>
              </a:ext>
            </a:extLst>
          </p:cNvPr>
          <p:cNvSpPr/>
          <p:nvPr/>
        </p:nvSpPr>
        <p:spPr>
          <a:xfrm>
            <a:off x="4060559" y="2668657"/>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57" name="Oval 56">
            <a:extLst>
              <a:ext uri="{FF2B5EF4-FFF2-40B4-BE49-F238E27FC236}">
                <a16:creationId xmlns:a16="http://schemas.microsoft.com/office/drawing/2014/main" id="{B4404334-1122-4A2F-84E6-87D12467916C}"/>
              </a:ext>
            </a:extLst>
          </p:cNvPr>
          <p:cNvSpPr/>
          <p:nvPr/>
        </p:nvSpPr>
        <p:spPr>
          <a:xfrm>
            <a:off x="9674571" y="2450921"/>
            <a:ext cx="228075" cy="228075"/>
          </a:xfrm>
          <a:prstGeom prst="ellipse">
            <a:avLst/>
          </a:prstGeom>
          <a:solidFill>
            <a:srgbClr val="90C56D">
              <a:alpha val="76000"/>
            </a:srgb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58" name="Oval 57">
            <a:extLst>
              <a:ext uri="{FF2B5EF4-FFF2-40B4-BE49-F238E27FC236}">
                <a16:creationId xmlns:a16="http://schemas.microsoft.com/office/drawing/2014/main" id="{40BDD440-5215-4C25-AD68-21022B2B1DA5}"/>
              </a:ext>
            </a:extLst>
          </p:cNvPr>
          <p:cNvSpPr/>
          <p:nvPr/>
        </p:nvSpPr>
        <p:spPr>
          <a:xfrm>
            <a:off x="4843869" y="2410779"/>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3" name="Oval 62">
            <a:extLst>
              <a:ext uri="{FF2B5EF4-FFF2-40B4-BE49-F238E27FC236}">
                <a16:creationId xmlns:a16="http://schemas.microsoft.com/office/drawing/2014/main" id="{08388D17-FEF0-4E33-ADD0-F7A38B41CCF2}"/>
              </a:ext>
            </a:extLst>
          </p:cNvPr>
          <p:cNvSpPr/>
          <p:nvPr/>
        </p:nvSpPr>
        <p:spPr>
          <a:xfrm>
            <a:off x="4122648" y="2496172"/>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6" name="Oval 65">
            <a:extLst>
              <a:ext uri="{FF2B5EF4-FFF2-40B4-BE49-F238E27FC236}">
                <a16:creationId xmlns:a16="http://schemas.microsoft.com/office/drawing/2014/main" id="{8E81983F-C72B-4252-86B0-E8D02CDB6C1C}"/>
              </a:ext>
            </a:extLst>
          </p:cNvPr>
          <p:cNvSpPr/>
          <p:nvPr/>
        </p:nvSpPr>
        <p:spPr>
          <a:xfrm>
            <a:off x="3954604" y="2462016"/>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7" name="Oval 66">
            <a:extLst>
              <a:ext uri="{FF2B5EF4-FFF2-40B4-BE49-F238E27FC236}">
                <a16:creationId xmlns:a16="http://schemas.microsoft.com/office/drawing/2014/main" id="{08EEF539-C46E-467C-B7C3-40A2E69F06E5}"/>
              </a:ext>
            </a:extLst>
          </p:cNvPr>
          <p:cNvSpPr/>
          <p:nvPr/>
        </p:nvSpPr>
        <p:spPr>
          <a:xfrm>
            <a:off x="4894720" y="2595619"/>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8" name="Oval 67">
            <a:extLst>
              <a:ext uri="{FF2B5EF4-FFF2-40B4-BE49-F238E27FC236}">
                <a16:creationId xmlns:a16="http://schemas.microsoft.com/office/drawing/2014/main" id="{20B62383-469F-478E-97AC-413BB731A1FF}"/>
              </a:ext>
            </a:extLst>
          </p:cNvPr>
          <p:cNvSpPr/>
          <p:nvPr/>
        </p:nvSpPr>
        <p:spPr>
          <a:xfrm>
            <a:off x="5489453" y="3955953"/>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9" name="Oval 68">
            <a:extLst>
              <a:ext uri="{FF2B5EF4-FFF2-40B4-BE49-F238E27FC236}">
                <a16:creationId xmlns:a16="http://schemas.microsoft.com/office/drawing/2014/main" id="{8447D29D-F2DF-40B4-A955-C39C663A6968}"/>
              </a:ext>
            </a:extLst>
          </p:cNvPr>
          <p:cNvSpPr/>
          <p:nvPr/>
        </p:nvSpPr>
        <p:spPr>
          <a:xfrm>
            <a:off x="6575447" y="2184342"/>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70" name="Oval 69">
            <a:extLst>
              <a:ext uri="{FF2B5EF4-FFF2-40B4-BE49-F238E27FC236}">
                <a16:creationId xmlns:a16="http://schemas.microsoft.com/office/drawing/2014/main" id="{5EC6CACD-C217-4865-A897-3EE196195E2F}"/>
              </a:ext>
            </a:extLst>
          </p:cNvPr>
          <p:cNvSpPr/>
          <p:nvPr/>
        </p:nvSpPr>
        <p:spPr>
          <a:xfrm>
            <a:off x="6757807" y="2191698"/>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79" name="Oval 78">
            <a:extLst>
              <a:ext uri="{FF2B5EF4-FFF2-40B4-BE49-F238E27FC236}">
                <a16:creationId xmlns:a16="http://schemas.microsoft.com/office/drawing/2014/main" id="{BBAB4FA3-70FA-4708-A0B3-4D6BA24C5389}"/>
              </a:ext>
            </a:extLst>
          </p:cNvPr>
          <p:cNvSpPr/>
          <p:nvPr/>
        </p:nvSpPr>
        <p:spPr>
          <a:xfrm>
            <a:off x="9888512" y="4159099"/>
            <a:ext cx="228075" cy="228075"/>
          </a:xfrm>
          <a:prstGeom prst="ellipse">
            <a:avLst/>
          </a:prstGeom>
          <a:solidFill>
            <a:srgbClr val="90C56D">
              <a:alpha val="76000"/>
            </a:srgb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38" name="Oval 37">
            <a:extLst>
              <a:ext uri="{FF2B5EF4-FFF2-40B4-BE49-F238E27FC236}">
                <a16:creationId xmlns:a16="http://schemas.microsoft.com/office/drawing/2014/main" id="{3C41B87C-9B38-4C3F-9B43-C4B72D1E92E6}"/>
              </a:ext>
            </a:extLst>
          </p:cNvPr>
          <p:cNvSpPr/>
          <p:nvPr/>
        </p:nvSpPr>
        <p:spPr>
          <a:xfrm>
            <a:off x="5000390" y="2385130"/>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39" name="Oval 38">
            <a:extLst>
              <a:ext uri="{FF2B5EF4-FFF2-40B4-BE49-F238E27FC236}">
                <a16:creationId xmlns:a16="http://schemas.microsoft.com/office/drawing/2014/main" id="{C94B51B4-2DCA-43A1-B3F0-86B6F79398AC}"/>
              </a:ext>
            </a:extLst>
          </p:cNvPr>
          <p:cNvSpPr/>
          <p:nvPr/>
        </p:nvSpPr>
        <p:spPr>
          <a:xfrm>
            <a:off x="6644395" y="2356247"/>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2" name="Oval 61">
            <a:extLst>
              <a:ext uri="{FF2B5EF4-FFF2-40B4-BE49-F238E27FC236}">
                <a16:creationId xmlns:a16="http://schemas.microsoft.com/office/drawing/2014/main" id="{C97A6B70-98C4-468E-A96A-23E29581B9B8}"/>
              </a:ext>
            </a:extLst>
          </p:cNvPr>
          <p:cNvSpPr/>
          <p:nvPr/>
        </p:nvSpPr>
        <p:spPr>
          <a:xfrm>
            <a:off x="8290276" y="2967047"/>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64" name="Oval 63">
            <a:extLst>
              <a:ext uri="{FF2B5EF4-FFF2-40B4-BE49-F238E27FC236}">
                <a16:creationId xmlns:a16="http://schemas.microsoft.com/office/drawing/2014/main" id="{7D5E6BBF-9147-4E3C-AF81-3162F411A16A}"/>
              </a:ext>
            </a:extLst>
          </p:cNvPr>
          <p:cNvSpPr/>
          <p:nvPr/>
        </p:nvSpPr>
        <p:spPr>
          <a:xfrm>
            <a:off x="8803164" y="3312994"/>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73" name="Oval 72">
            <a:extLst>
              <a:ext uri="{FF2B5EF4-FFF2-40B4-BE49-F238E27FC236}">
                <a16:creationId xmlns:a16="http://schemas.microsoft.com/office/drawing/2014/main" id="{8861B736-A5A6-4C08-B02F-79C87E78D100}"/>
              </a:ext>
            </a:extLst>
          </p:cNvPr>
          <p:cNvSpPr/>
          <p:nvPr/>
        </p:nvSpPr>
        <p:spPr>
          <a:xfrm>
            <a:off x="9333211" y="2542357"/>
            <a:ext cx="228075" cy="228075"/>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sp>
        <p:nvSpPr>
          <p:cNvPr id="2" name="Rectangle 1">
            <a:extLst>
              <a:ext uri="{FF2B5EF4-FFF2-40B4-BE49-F238E27FC236}">
                <a16:creationId xmlns:a16="http://schemas.microsoft.com/office/drawing/2014/main" id="{170E5458-6C68-4182-94F9-4CD37A8F2D95}"/>
              </a:ext>
            </a:extLst>
          </p:cNvPr>
          <p:cNvSpPr/>
          <p:nvPr/>
        </p:nvSpPr>
        <p:spPr>
          <a:xfrm>
            <a:off x="484326" y="4717174"/>
            <a:ext cx="4784166" cy="215388"/>
          </a:xfrm>
          <a:prstGeom prst="rect">
            <a:avLst/>
          </a:prstGeom>
        </p:spPr>
        <p:txBody>
          <a:bodyPr wrap="square">
            <a:spAutoFit/>
          </a:bodyPr>
          <a:lstStyle/>
          <a:p>
            <a:pPr lvl="0">
              <a:defRPr/>
            </a:pPr>
            <a:r>
              <a:rPr lang="en-US" sz="800" dirty="0">
                <a:solidFill>
                  <a:schemeClr val="tx2"/>
                </a:solidFill>
                <a:latin typeface="Metropolis" pitchFamily="2" charset="77"/>
              </a:rPr>
              <a:t>* Stretched cluster not supported </a:t>
            </a:r>
          </a:p>
        </p:txBody>
      </p:sp>
      <p:sp>
        <p:nvSpPr>
          <p:cNvPr id="5" name="TextBox 4">
            <a:extLst>
              <a:ext uri="{FF2B5EF4-FFF2-40B4-BE49-F238E27FC236}">
                <a16:creationId xmlns:a16="http://schemas.microsoft.com/office/drawing/2014/main" id="{EB5BFC65-D6EA-4EB0-B8BE-727D0D846D9E}"/>
              </a:ext>
            </a:extLst>
          </p:cNvPr>
          <p:cNvSpPr txBox="1"/>
          <p:nvPr/>
        </p:nvSpPr>
        <p:spPr>
          <a:xfrm>
            <a:off x="9465401" y="4689012"/>
            <a:ext cx="2275950" cy="161541"/>
          </a:xfrm>
          <a:prstGeom prst="rect">
            <a:avLst/>
          </a:prstGeom>
        </p:spPr>
        <p:txBody>
          <a:bodyPr wrap="square" lIns="0" tIns="0" rIns="0" bIns="0" rtlCol="0">
            <a:spAutoFit/>
          </a:bodyPr>
          <a:lstStyle/>
          <a:p>
            <a:pPr algn="r">
              <a:spcAft>
                <a:spcPts val="600"/>
              </a:spcAft>
            </a:pPr>
            <a:r>
              <a:rPr lang="en-US" sz="1050" dirty="0">
                <a:solidFill>
                  <a:schemeClr val="tx2"/>
                </a:solidFill>
                <a:latin typeface="Metropolis" pitchFamily="2" charset="77"/>
              </a:rPr>
              <a:t>Last updated: Oct, 2020</a:t>
            </a:r>
          </a:p>
        </p:txBody>
      </p:sp>
      <p:cxnSp>
        <p:nvCxnSpPr>
          <p:cNvPr id="8" name="Straight Connector 7"/>
          <p:cNvCxnSpPr/>
          <p:nvPr/>
        </p:nvCxnSpPr>
        <p:spPr bwMode="gray">
          <a:xfrm>
            <a:off x="581245" y="4977195"/>
            <a:ext cx="11160105"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9FBDB76-A584-4BE3-AC3B-51F43DBBE007}"/>
              </a:ext>
            </a:extLst>
          </p:cNvPr>
          <p:cNvGrpSpPr/>
          <p:nvPr/>
        </p:nvGrpSpPr>
        <p:grpSpPr>
          <a:xfrm>
            <a:off x="4198986" y="5098172"/>
            <a:ext cx="2532884" cy="524608"/>
            <a:chOff x="719842" y="5177788"/>
            <a:chExt cx="4331819" cy="897202"/>
          </a:xfrm>
        </p:grpSpPr>
        <p:sp>
          <p:nvSpPr>
            <p:cNvPr id="29" name="Rectangle 28"/>
            <p:cNvSpPr/>
            <p:nvPr/>
          </p:nvSpPr>
          <p:spPr>
            <a:xfrm>
              <a:off x="1940975" y="5463040"/>
              <a:ext cx="3110686" cy="420985"/>
            </a:xfrm>
            <a:prstGeom prst="rect">
              <a:avLst/>
            </a:prstGeom>
          </p:spPr>
          <p:txBody>
            <a:bodyPr wrap="square">
              <a:spAutoFit/>
            </a:bodyPr>
            <a:lstStyle/>
            <a:p>
              <a:pPr fontAlgn="ctr">
                <a:defRPr/>
              </a:pPr>
              <a:r>
                <a:rPr lang="en-US" sz="1000" dirty="0">
                  <a:solidFill>
                    <a:schemeClr val="tx2"/>
                  </a:solidFill>
                  <a:latin typeface="Metropolis" pitchFamily="2" charset="77"/>
                </a:rPr>
                <a:t>SOC 2</a:t>
              </a:r>
            </a:p>
          </p:txBody>
        </p:sp>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842" y="5177788"/>
              <a:ext cx="1144932" cy="897202"/>
            </a:xfrm>
            <a:prstGeom prst="rect">
              <a:avLst/>
            </a:prstGeom>
          </p:spPr>
        </p:pic>
      </p:grpSp>
      <p:grpSp>
        <p:nvGrpSpPr>
          <p:cNvPr id="31" name="Group 30">
            <a:extLst>
              <a:ext uri="{FF2B5EF4-FFF2-40B4-BE49-F238E27FC236}">
                <a16:creationId xmlns:a16="http://schemas.microsoft.com/office/drawing/2014/main" id="{F0CA4D53-F753-471F-951E-B92B27FBEADD}"/>
              </a:ext>
            </a:extLst>
          </p:cNvPr>
          <p:cNvGrpSpPr/>
          <p:nvPr/>
        </p:nvGrpSpPr>
        <p:grpSpPr>
          <a:xfrm>
            <a:off x="7810346" y="5153908"/>
            <a:ext cx="2369005" cy="445616"/>
            <a:chOff x="7085012" y="1351911"/>
            <a:chExt cx="4051547" cy="762107"/>
          </a:xfrm>
        </p:grpSpPr>
        <p:sp>
          <p:nvSpPr>
            <p:cNvPr id="32" name="Rectangle 31"/>
            <p:cNvSpPr/>
            <p:nvPr/>
          </p:nvSpPr>
          <p:spPr>
            <a:xfrm>
              <a:off x="8447999" y="1563687"/>
              <a:ext cx="2688560" cy="420986"/>
            </a:xfrm>
            <a:prstGeom prst="rect">
              <a:avLst/>
            </a:prstGeom>
          </p:spPr>
          <p:txBody>
            <a:bodyPr wrap="square">
              <a:spAutoFit/>
            </a:bodyPr>
            <a:lstStyle/>
            <a:p>
              <a:pPr fontAlgn="ctr">
                <a:defRPr/>
              </a:pPr>
              <a:r>
                <a:rPr lang="en-US" sz="1000" dirty="0">
                  <a:solidFill>
                    <a:schemeClr val="tx2"/>
                  </a:solidFill>
                  <a:latin typeface="Metropolis" pitchFamily="2" charset="77"/>
                </a:rPr>
                <a:t>HIPAA BAA</a:t>
              </a:r>
            </a:p>
          </p:txBody>
        </p:sp>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5012" y="1351911"/>
              <a:ext cx="1479961" cy="762107"/>
            </a:xfrm>
            <a:prstGeom prst="rect">
              <a:avLst/>
            </a:prstGeom>
          </p:spPr>
        </p:pic>
      </p:grpSp>
      <p:grpSp>
        <p:nvGrpSpPr>
          <p:cNvPr id="34" name="Group 33">
            <a:extLst>
              <a:ext uri="{FF2B5EF4-FFF2-40B4-BE49-F238E27FC236}">
                <a16:creationId xmlns:a16="http://schemas.microsoft.com/office/drawing/2014/main" id="{0F1C1354-210B-4160-B235-6FCA0B2F042D}"/>
              </a:ext>
            </a:extLst>
          </p:cNvPr>
          <p:cNvGrpSpPr/>
          <p:nvPr/>
        </p:nvGrpSpPr>
        <p:grpSpPr>
          <a:xfrm>
            <a:off x="2847403" y="5780360"/>
            <a:ext cx="2288326" cy="553848"/>
            <a:chOff x="710599" y="1470712"/>
            <a:chExt cx="3913566" cy="947206"/>
          </a:xfrm>
        </p:grpSpPr>
        <p:sp>
          <p:nvSpPr>
            <p:cNvPr id="36" name="Rectangle 35"/>
            <p:cNvSpPr/>
            <p:nvPr/>
          </p:nvSpPr>
          <p:spPr>
            <a:xfrm>
              <a:off x="2405082" y="1470712"/>
              <a:ext cx="2219083" cy="947206"/>
            </a:xfrm>
            <a:prstGeom prst="rect">
              <a:avLst/>
            </a:prstGeom>
          </p:spPr>
          <p:txBody>
            <a:bodyPr wrap="square" lIns="91408" tIns="45705" rIns="91408" bIns="45705">
              <a:spAutoFit/>
            </a:bodyPr>
            <a:lstStyle/>
            <a:p>
              <a:pPr fontAlgn="ctr">
                <a:defRPr/>
              </a:pPr>
              <a:br>
                <a:rPr lang="en-US" sz="1000" dirty="0">
                  <a:solidFill>
                    <a:schemeClr val="tx2"/>
                  </a:solidFill>
                  <a:latin typeface="Metropolis" pitchFamily="2" charset="77"/>
                </a:rPr>
              </a:br>
              <a:r>
                <a:rPr lang="en-US" sz="1000" dirty="0">
                  <a:solidFill>
                    <a:schemeClr val="tx2"/>
                  </a:solidFill>
                  <a:latin typeface="Metropolis" pitchFamily="2" charset="77"/>
                </a:rPr>
                <a:t>CSA STAR Self-Assessment</a:t>
              </a:r>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599" y="1523893"/>
              <a:ext cx="1694483" cy="651436"/>
            </a:xfrm>
            <a:prstGeom prst="rect">
              <a:avLst/>
            </a:prstGeom>
          </p:spPr>
        </p:pic>
      </p:grpSp>
      <p:grpSp>
        <p:nvGrpSpPr>
          <p:cNvPr id="40" name="Group 39">
            <a:extLst>
              <a:ext uri="{FF2B5EF4-FFF2-40B4-BE49-F238E27FC236}">
                <a16:creationId xmlns:a16="http://schemas.microsoft.com/office/drawing/2014/main" id="{4A9FB54F-FAD0-4341-933C-694F3874C022}"/>
              </a:ext>
            </a:extLst>
          </p:cNvPr>
          <p:cNvGrpSpPr/>
          <p:nvPr/>
        </p:nvGrpSpPr>
        <p:grpSpPr>
          <a:xfrm>
            <a:off x="582266" y="5135502"/>
            <a:ext cx="3517230" cy="534308"/>
            <a:chOff x="684212" y="3823979"/>
            <a:chExt cx="6015279" cy="913790"/>
          </a:xfrm>
        </p:grpSpPr>
        <p:sp>
          <p:nvSpPr>
            <p:cNvPr id="41" name="Rectangle 40"/>
            <p:cNvSpPr/>
            <p:nvPr/>
          </p:nvSpPr>
          <p:spPr>
            <a:xfrm>
              <a:off x="3839900" y="4111594"/>
              <a:ext cx="2859591" cy="420985"/>
            </a:xfrm>
            <a:prstGeom prst="rect">
              <a:avLst/>
            </a:prstGeom>
          </p:spPr>
          <p:txBody>
            <a:bodyPr wrap="square">
              <a:spAutoFit/>
            </a:bodyPr>
            <a:lstStyle/>
            <a:p>
              <a:pPr fontAlgn="ctr">
                <a:defRPr/>
              </a:pPr>
              <a:r>
                <a:rPr lang="en-US" sz="1000" dirty="0">
                  <a:solidFill>
                    <a:schemeClr val="tx2"/>
                  </a:solidFill>
                  <a:latin typeface="Metropolis" pitchFamily="2" charset="77"/>
                </a:rPr>
                <a:t>ISO 27001, 27017, 27018</a:t>
              </a:r>
            </a:p>
          </p:txBody>
        </p:sp>
        <p:grpSp>
          <p:nvGrpSpPr>
            <p:cNvPr id="42" name="Group 41"/>
            <p:cNvGrpSpPr/>
            <p:nvPr/>
          </p:nvGrpSpPr>
          <p:grpSpPr>
            <a:xfrm>
              <a:off x="684212" y="3823979"/>
              <a:ext cx="2965141" cy="913790"/>
              <a:chOff x="721733" y="3051945"/>
              <a:chExt cx="2726686" cy="801212"/>
            </a:xfrm>
          </p:grpSpPr>
          <p:pic>
            <p:nvPicPr>
              <p:cNvPr id="43" name="Picture 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33" y="3072237"/>
                <a:ext cx="823168" cy="760628"/>
              </a:xfrm>
              <a:prstGeom prst="rect">
                <a:avLst/>
              </a:prstGeom>
            </p:spPr>
          </p:pic>
          <p:pic>
            <p:nvPicPr>
              <p:cNvPr id="44" name="Picture 2" descr="Image result for ISO 27017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98846" y="3055343"/>
                <a:ext cx="794416" cy="7944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ISO 27018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47207" y="3051945"/>
                <a:ext cx="801212" cy="80121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6" name="Group 45">
            <a:extLst>
              <a:ext uri="{FF2B5EF4-FFF2-40B4-BE49-F238E27FC236}">
                <a16:creationId xmlns:a16="http://schemas.microsoft.com/office/drawing/2014/main" id="{4D882E0A-1029-4059-9CF0-742FB9E0860C}"/>
              </a:ext>
            </a:extLst>
          </p:cNvPr>
          <p:cNvGrpSpPr/>
          <p:nvPr/>
        </p:nvGrpSpPr>
        <p:grpSpPr>
          <a:xfrm>
            <a:off x="5822437" y="5124873"/>
            <a:ext cx="2150553" cy="452287"/>
            <a:chOff x="799403" y="2579284"/>
            <a:chExt cx="3677944" cy="773516"/>
          </a:xfrm>
        </p:grpSpPr>
        <p:sp>
          <p:nvSpPr>
            <p:cNvPr id="47" name="Oval 46"/>
            <p:cNvSpPr/>
            <p:nvPr/>
          </p:nvSpPr>
          <p:spPr>
            <a:xfrm>
              <a:off x="799403" y="2579284"/>
              <a:ext cx="806920" cy="773516"/>
            </a:xfrm>
            <a:prstGeom prst="ellipse">
              <a:avLst/>
            </a:prstGeom>
            <a:blipFill dpi="0" rotWithShape="1">
              <a:blip r:embed="rId10" cstate="screen">
                <a:extLst>
                  <a:ext uri="{28A0092B-C50C-407E-A947-70E740481C1C}">
                    <a14:useLocalDpi xmlns:a14="http://schemas.microsoft.com/office/drawing/2010/main"/>
                  </a:ext>
                </a:extLst>
              </a:blip>
              <a:srcRect/>
              <a:stretch>
                <a:fillRect t="1050" b="1050"/>
              </a:stretch>
            </a:blipFill>
            <a:ln>
              <a:noFill/>
            </a:ln>
          </p:spPr>
          <p:style>
            <a:lnRef idx="1">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48" name="Rectangle 47"/>
            <p:cNvSpPr/>
            <p:nvPr/>
          </p:nvSpPr>
          <p:spPr>
            <a:xfrm>
              <a:off x="1617756" y="2799510"/>
              <a:ext cx="2859591" cy="420975"/>
            </a:xfrm>
            <a:prstGeom prst="rect">
              <a:avLst/>
            </a:prstGeom>
          </p:spPr>
          <p:txBody>
            <a:bodyPr wrap="square" lIns="91408" tIns="45705" rIns="91408" bIns="45705">
              <a:spAutoFit/>
            </a:bodyPr>
            <a:lstStyle/>
            <a:p>
              <a:pPr fontAlgn="ctr">
                <a:defRPr/>
              </a:pPr>
              <a:r>
                <a:rPr lang="en-US" sz="1000" dirty="0">
                  <a:solidFill>
                    <a:schemeClr val="tx2"/>
                  </a:solidFill>
                  <a:latin typeface="Metropolis" pitchFamily="2" charset="77"/>
                </a:rPr>
                <a:t>GDPR compliance</a:t>
              </a:r>
            </a:p>
          </p:txBody>
        </p:sp>
      </p:grpSp>
      <p:sp>
        <p:nvSpPr>
          <p:cNvPr id="49" name="Rectangle 48">
            <a:extLst>
              <a:ext uri="{FF2B5EF4-FFF2-40B4-BE49-F238E27FC236}">
                <a16:creationId xmlns:a16="http://schemas.microsoft.com/office/drawing/2014/main" id="{9E9B8052-CE9A-CA40-9D29-13BF82D91756}"/>
              </a:ext>
            </a:extLst>
          </p:cNvPr>
          <p:cNvSpPr/>
          <p:nvPr/>
        </p:nvSpPr>
        <p:spPr>
          <a:xfrm>
            <a:off x="6085971" y="5711161"/>
            <a:ext cx="1866419" cy="553848"/>
          </a:xfrm>
          <a:prstGeom prst="rect">
            <a:avLst/>
          </a:prstGeom>
        </p:spPr>
        <p:txBody>
          <a:bodyPr wrap="square" lIns="91408" tIns="45705" rIns="91408" bIns="45705">
            <a:spAutoFit/>
          </a:bodyPr>
          <a:lstStyle/>
          <a:p>
            <a:pPr fontAlgn="ctr">
              <a:defRPr/>
            </a:pPr>
            <a:br>
              <a:rPr lang="en-US" sz="1000" dirty="0">
                <a:solidFill>
                  <a:schemeClr val="tx2"/>
                </a:solidFill>
                <a:latin typeface="Metropolis" pitchFamily="2" charset="77"/>
              </a:rPr>
            </a:br>
            <a:r>
              <a:rPr lang="en-US" sz="1000" dirty="0">
                <a:solidFill>
                  <a:schemeClr val="tx2"/>
                </a:solidFill>
                <a:latin typeface="Metropolis" pitchFamily="2" charset="77"/>
              </a:rPr>
              <a:t>Financial Industry Information Systems</a:t>
            </a:r>
          </a:p>
        </p:txBody>
      </p:sp>
      <p:pic>
        <p:nvPicPr>
          <p:cNvPr id="51" name="Picture 50" descr="A drawing of a person&#10;&#10;Description automatically generated">
            <a:extLst>
              <a:ext uri="{FF2B5EF4-FFF2-40B4-BE49-F238E27FC236}">
                <a16:creationId xmlns:a16="http://schemas.microsoft.com/office/drawing/2014/main" id="{57665EEC-5540-F140-9671-2B4C67AE2F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80089" y="5812721"/>
            <a:ext cx="817159" cy="452288"/>
          </a:xfrm>
          <a:prstGeom prst="rect">
            <a:avLst/>
          </a:prstGeom>
        </p:spPr>
      </p:pic>
      <p:sp>
        <p:nvSpPr>
          <p:cNvPr id="52" name="Rectangle 51">
            <a:extLst>
              <a:ext uri="{FF2B5EF4-FFF2-40B4-BE49-F238E27FC236}">
                <a16:creationId xmlns:a16="http://schemas.microsoft.com/office/drawing/2014/main" id="{7935EA8B-EB88-6A4A-B37E-86F7DB1B4B4A}"/>
              </a:ext>
            </a:extLst>
          </p:cNvPr>
          <p:cNvSpPr/>
          <p:nvPr/>
        </p:nvSpPr>
        <p:spPr>
          <a:xfrm>
            <a:off x="1062870" y="5833848"/>
            <a:ext cx="1572045" cy="400006"/>
          </a:xfrm>
          <a:prstGeom prst="rect">
            <a:avLst/>
          </a:prstGeom>
        </p:spPr>
        <p:txBody>
          <a:bodyPr wrap="square">
            <a:spAutoFit/>
          </a:bodyPr>
          <a:lstStyle/>
          <a:p>
            <a:pPr fontAlgn="ctr">
              <a:defRPr/>
            </a:pPr>
            <a:r>
              <a:rPr lang="en-US" sz="1000" dirty="0">
                <a:solidFill>
                  <a:schemeClr val="tx2"/>
                </a:solidFill>
                <a:latin typeface="Metropolis" pitchFamily="2" charset="77"/>
              </a:rPr>
              <a:t>CYBER ESSENTIALS PLUS</a:t>
            </a:r>
          </a:p>
        </p:txBody>
      </p:sp>
      <p:sp>
        <p:nvSpPr>
          <p:cNvPr id="88" name="Oval 87">
            <a:extLst>
              <a:ext uri="{FF2B5EF4-FFF2-40B4-BE49-F238E27FC236}">
                <a16:creationId xmlns:a16="http://schemas.microsoft.com/office/drawing/2014/main" id="{80AC19CA-74C3-4063-977D-6A1642136365}"/>
              </a:ext>
            </a:extLst>
          </p:cNvPr>
          <p:cNvSpPr/>
          <p:nvPr/>
        </p:nvSpPr>
        <p:spPr>
          <a:xfrm>
            <a:off x="6973494" y="1772372"/>
            <a:ext cx="280994" cy="280994"/>
          </a:xfrm>
          <a:prstGeom prst="ellipse">
            <a:avLst/>
          </a:prstGeom>
          <a:solidFill>
            <a:schemeClr val="accent4">
              <a:alpha val="76000"/>
            </a:schemeClr>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white"/>
              </a:solidFill>
              <a:latin typeface="Metropolis" pitchFamily="2" charset="77"/>
            </a:endParaRPr>
          </a:p>
        </p:txBody>
      </p:sp>
      <p:graphicFrame>
        <p:nvGraphicFramePr>
          <p:cNvPr id="89" name="Table 9">
            <a:extLst>
              <a:ext uri="{FF2B5EF4-FFF2-40B4-BE49-F238E27FC236}">
                <a16:creationId xmlns:a16="http://schemas.microsoft.com/office/drawing/2014/main" id="{2DD89F82-8F3E-4A20-9DBF-7CBC09129EB3}"/>
              </a:ext>
            </a:extLst>
          </p:cNvPr>
          <p:cNvGraphicFramePr>
            <a:graphicFrameLocks/>
          </p:cNvGraphicFramePr>
          <p:nvPr/>
        </p:nvGraphicFramePr>
        <p:xfrm>
          <a:off x="959300" y="925844"/>
          <a:ext cx="1958188" cy="3769678"/>
        </p:xfrm>
        <a:graphic>
          <a:graphicData uri="http://schemas.openxmlformats.org/drawingml/2006/table">
            <a:tbl>
              <a:tblPr>
                <a:tableStyleId>{EB9631B5-78F2-41C9-869B-9F39066F8104}</a:tableStyleId>
              </a:tblPr>
              <a:tblGrid>
                <a:gridCol w="1958188">
                  <a:extLst>
                    <a:ext uri="{9D8B030D-6E8A-4147-A177-3AD203B41FA5}">
                      <a16:colId xmlns:a16="http://schemas.microsoft.com/office/drawing/2014/main" val="1207357887"/>
                    </a:ext>
                  </a:extLst>
                </a:gridCol>
              </a:tblGrid>
              <a:tr h="356430">
                <a:tc>
                  <a:txBody>
                    <a:bodyPr/>
                    <a:lstStyle/>
                    <a:p>
                      <a:pPr algn="l">
                        <a:buNone/>
                      </a:pPr>
                      <a:r>
                        <a:rPr lang="en-US" sz="1200" b="0" dirty="0">
                          <a:solidFill>
                            <a:schemeClr val="accent4"/>
                          </a:solidFill>
                          <a:latin typeface="Metropolis" panose="00000500000000000000" pitchFamily="2" charset="0"/>
                        </a:rPr>
                        <a:t>Available Regions</a:t>
                      </a:r>
                    </a:p>
                  </a:txBody>
                  <a:tcPr marL="45696" marR="0" marT="18278" marB="18278">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17738994"/>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etropolis" pitchFamily="2" charset="77"/>
                        </a:rPr>
                        <a:t>US West (Oregon)</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60876956"/>
                  </a:ext>
                </a:extLst>
              </a:tr>
              <a:tr h="196535">
                <a:tc>
                  <a:txBody>
                    <a:bodyPr/>
                    <a:lstStyle/>
                    <a:p>
                      <a:pPr algn="l">
                        <a:buNone/>
                      </a:pPr>
                      <a:r>
                        <a:rPr lang="en-US" sz="1000" b="0" i="0" dirty="0">
                          <a:solidFill>
                            <a:schemeClr val="tx2"/>
                          </a:solidFill>
                          <a:latin typeface="Metropolis" pitchFamily="2" charset="77"/>
                        </a:rPr>
                        <a:t>US East (N. Virginia)</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71679841"/>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US West (N. California)*</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1126693"/>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US East (Ohio) </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85718968"/>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GovCloud US-West</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15803912"/>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Canada (Central)*</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86240767"/>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South America (Sao Paulo)</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3796900"/>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etropolis" pitchFamily="2" charset="77"/>
                        </a:rPr>
                        <a:t>Europe (London)  </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1021437"/>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Europe </a:t>
                      </a:r>
                      <a:r>
                        <a:rPr lang="en-US" sz="1000" b="0" dirty="0">
                          <a:solidFill>
                            <a:schemeClr val="tx2"/>
                          </a:solidFill>
                        </a:rPr>
                        <a:t>(</a:t>
                      </a:r>
                      <a:r>
                        <a:rPr lang="en-US" sz="1000" b="0" i="0" kern="1200" dirty="0">
                          <a:solidFill>
                            <a:schemeClr val="tx2"/>
                          </a:solidFill>
                          <a:latin typeface="Metropolis" pitchFamily="2" charset="77"/>
                          <a:ea typeface="+mn-ea"/>
                          <a:cs typeface="+mn-cs"/>
                        </a:rPr>
                        <a:t>Frankfurt)</a:t>
                      </a:r>
                    </a:p>
                  </a:txBody>
                  <a:tcPr marL="45696" marR="0" marT="18278" marB="1827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07950404"/>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Europe (Ireland)</a:t>
                      </a:r>
                      <a:endParaRPr lang="en-US" sz="1000" b="0" dirty="0">
                        <a:solidFill>
                          <a:schemeClr val="tx2"/>
                        </a:solidFill>
                      </a:endParaRP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01325322"/>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Europe (Paris)</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27558013"/>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Europe (Stockholm)</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70675067"/>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2"/>
                          </a:solidFill>
                          <a:latin typeface="Metropolis" pitchFamily="2" charset="77"/>
                        </a:rPr>
                        <a:t>Asia Pacific (Sydney)</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75798335"/>
                  </a:ext>
                </a:extLst>
              </a:tr>
              <a:tr h="196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Asia Pacific (Tokyo) </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94910911"/>
                  </a:ext>
                </a:extLst>
              </a:tr>
              <a:tr h="196535">
                <a:tc>
                  <a:txBody>
                    <a:bodyPr/>
                    <a:lstStyle/>
                    <a:p>
                      <a:pPr algn="l">
                        <a:buNone/>
                      </a:pPr>
                      <a:r>
                        <a:rPr lang="en-US" sz="1000" b="0" i="0" kern="1200" dirty="0">
                          <a:solidFill>
                            <a:schemeClr val="tx2"/>
                          </a:solidFill>
                          <a:latin typeface="Metropolis" pitchFamily="2" charset="77"/>
                          <a:ea typeface="+mn-ea"/>
                          <a:cs typeface="+mn-cs"/>
                        </a:rPr>
                        <a:t>Asia Pacific (Singapore)</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70460536"/>
                  </a:ext>
                </a:extLst>
              </a:tr>
              <a:tr h="196535">
                <a:tc>
                  <a:txBody>
                    <a:bodyPr/>
                    <a:lstStyle/>
                    <a:p>
                      <a:pPr marL="0" marR="0" lvl="0" indent="0" algn="l" defTabSz="914323"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Asia Pacific (Seoul)</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827836936"/>
                  </a:ext>
                </a:extLst>
              </a:tr>
              <a:tr h="2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2"/>
                          </a:solidFill>
                          <a:latin typeface="Metropolis" pitchFamily="2" charset="77"/>
                          <a:ea typeface="+mn-ea"/>
                          <a:cs typeface="+mn-cs"/>
                        </a:rPr>
                        <a:t>Asia Pacific (Mumbai)</a:t>
                      </a:r>
                    </a:p>
                  </a:txBody>
                  <a:tcPr marL="45696" marR="0" marT="18278" marB="18278">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363592101"/>
                  </a:ext>
                </a:extLst>
              </a:tr>
            </a:tbl>
          </a:graphicData>
        </a:graphic>
      </p:graphicFrame>
      <p:pic>
        <p:nvPicPr>
          <p:cNvPr id="53" name="Picture 71">
            <a:extLst>
              <a:ext uri="{FF2B5EF4-FFF2-40B4-BE49-F238E27FC236}">
                <a16:creationId xmlns:a16="http://schemas.microsoft.com/office/drawing/2014/main" id="{515E5E27-762F-BF4A-AE3A-E1D48161F73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61286" y="5057524"/>
            <a:ext cx="2107937" cy="697769"/>
          </a:xfrm>
          <a:prstGeom prst="rect">
            <a:avLst/>
          </a:prstGeom>
          <a:solidFill>
            <a:schemeClr val="tx2"/>
          </a:solidFill>
          <a:ln>
            <a:noFill/>
          </a:ln>
        </p:spPr>
      </p:pic>
      <p:pic>
        <p:nvPicPr>
          <p:cNvPr id="55" name="Picture 48" descr="A sign on the side of a building&#10;&#10;Description generated with very high confidence">
            <a:extLst>
              <a:ext uri="{FF2B5EF4-FFF2-40B4-BE49-F238E27FC236}">
                <a16:creationId xmlns:a16="http://schemas.microsoft.com/office/drawing/2014/main" id="{3020C02E-0372-CB42-A6A8-4D858DA081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0171" y="5760070"/>
            <a:ext cx="1417348" cy="566997"/>
          </a:xfrm>
          <a:prstGeom prst="rect">
            <a:avLst/>
          </a:prstGeom>
        </p:spPr>
      </p:pic>
      <p:grpSp>
        <p:nvGrpSpPr>
          <p:cNvPr id="59" name="Group 58">
            <a:extLst>
              <a:ext uri="{FF2B5EF4-FFF2-40B4-BE49-F238E27FC236}">
                <a16:creationId xmlns:a16="http://schemas.microsoft.com/office/drawing/2014/main" id="{BAA516F9-6519-D346-8084-885598A22F0A}"/>
              </a:ext>
            </a:extLst>
          </p:cNvPr>
          <p:cNvGrpSpPr/>
          <p:nvPr/>
        </p:nvGrpSpPr>
        <p:grpSpPr>
          <a:xfrm>
            <a:off x="9788609" y="5799417"/>
            <a:ext cx="1254103" cy="508996"/>
            <a:chOff x="6115865" y="4739737"/>
            <a:chExt cx="1558693" cy="468319"/>
          </a:xfrm>
          <a:solidFill>
            <a:schemeClr val="tx2"/>
          </a:solidFill>
        </p:grpSpPr>
        <p:sp>
          <p:nvSpPr>
            <p:cNvPr id="60" name="TextBox 59">
              <a:extLst>
                <a:ext uri="{FF2B5EF4-FFF2-40B4-BE49-F238E27FC236}">
                  <a16:creationId xmlns:a16="http://schemas.microsoft.com/office/drawing/2014/main" id="{11175223-5F85-7148-9016-1C5590C15D6B}"/>
                </a:ext>
              </a:extLst>
            </p:cNvPr>
            <p:cNvSpPr txBox="1"/>
            <p:nvPr/>
          </p:nvSpPr>
          <p:spPr>
            <a:xfrm>
              <a:off x="6115865" y="5108969"/>
              <a:ext cx="1558693" cy="99087"/>
            </a:xfrm>
            <a:prstGeom prst="rect">
              <a:avLst/>
            </a:prstGeom>
            <a:grpFill/>
            <a:ln>
              <a:noFill/>
            </a:ln>
          </p:spPr>
          <p:txBody>
            <a:bodyPr wrap="square" lIns="0" tIns="0" rIns="0" bIns="0" rtlCol="0">
              <a:spAutoFit/>
            </a:bodyPr>
            <a:lstStyle/>
            <a:p>
              <a:pPr algn="ctr">
                <a:spcAft>
                  <a:spcPts val="600"/>
                </a:spcAft>
              </a:pPr>
              <a:r>
                <a:rPr lang="en-US" sz="700" b="1" dirty="0">
                  <a:solidFill>
                    <a:schemeClr val="tx1">
                      <a:lumMod val="50000"/>
                    </a:schemeClr>
                  </a:solidFill>
                </a:rPr>
                <a:t>UK NCSC 14 Principles </a:t>
              </a:r>
            </a:p>
          </p:txBody>
        </p:sp>
        <p:pic>
          <p:nvPicPr>
            <p:cNvPr id="61" name="Picture 60">
              <a:extLst>
                <a:ext uri="{FF2B5EF4-FFF2-40B4-BE49-F238E27FC236}">
                  <a16:creationId xmlns:a16="http://schemas.microsoft.com/office/drawing/2014/main" id="{FEC3E850-6C91-A649-ABAE-A9E25A844AE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8478" y="4739737"/>
              <a:ext cx="1553467" cy="389851"/>
            </a:xfrm>
            <a:prstGeom prst="rect">
              <a:avLst/>
            </a:prstGeom>
            <a:grpFill/>
            <a:ln>
              <a:noFill/>
            </a:ln>
          </p:spPr>
        </p:pic>
      </p:grpSp>
      <p:pic>
        <p:nvPicPr>
          <p:cNvPr id="71" name="Picture 35" descr="A close up of a sign&#10;&#10;Description generated with very high confidence">
            <a:extLst>
              <a:ext uri="{FF2B5EF4-FFF2-40B4-BE49-F238E27FC236}">
                <a16:creationId xmlns:a16="http://schemas.microsoft.com/office/drawing/2014/main" id="{C15CF1C9-1FC5-664D-85E6-F42E95B45D1B}"/>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90510" y="5776641"/>
            <a:ext cx="506924" cy="506920"/>
          </a:xfrm>
          <a:prstGeom prst="rect">
            <a:avLst/>
          </a:prstGeom>
        </p:spPr>
      </p:pic>
    </p:spTree>
    <p:extLst>
      <p:ext uri="{BB962C8B-B14F-4D97-AF65-F5344CB8AC3E}">
        <p14:creationId xmlns:p14="http://schemas.microsoft.com/office/powerpoint/2010/main" val="15437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0332020-65D9-4885-97DB-A3500609547D}"/>
              </a:ext>
            </a:extLst>
          </p:cNvPr>
          <p:cNvSpPr>
            <a:spLocks noGrp="1"/>
          </p:cNvSpPr>
          <p:nvPr>
            <p:ph sz="quarter" idx="14"/>
          </p:nvPr>
        </p:nvSpPr>
        <p:spPr>
          <a:xfrm>
            <a:off x="581245" y="1820866"/>
            <a:ext cx="6585785" cy="3493169"/>
          </a:xfrm>
        </p:spPr>
        <p:txBody>
          <a:bodyPr/>
          <a:lstStyle/>
          <a:p>
            <a:pPr marL="184040" lvl="1">
              <a:spcBef>
                <a:spcPts val="600"/>
              </a:spcBef>
              <a:spcAft>
                <a:spcPts val="600"/>
              </a:spcAft>
            </a:pPr>
            <a:r>
              <a:rPr lang="en-US" dirty="0">
                <a:latin typeface="Metropolis" pitchFamily="2" charset="77"/>
                <a:cs typeface="Calibri" panose="020F0502020204030204" pitchFamily="34" charset="0"/>
              </a:rPr>
              <a:t>VMware </a:t>
            </a:r>
            <a:r>
              <a:rPr lang="en-US" dirty="0" err="1">
                <a:latin typeface="Metropolis" pitchFamily="2" charset="77"/>
                <a:cs typeface="Calibri" panose="020F0502020204030204" pitchFamily="34" charset="0"/>
              </a:rPr>
              <a:t>Cloud</a:t>
            </a:r>
            <a:r>
              <a:rPr lang="en-US" baseline="30000" dirty="0" err="1">
                <a:latin typeface="Metropolis" pitchFamily="2" charset="77"/>
                <a:cs typeface="Calibri" panose="020F0502020204030204" pitchFamily="34" charset="0"/>
              </a:rPr>
              <a:t>TM</a:t>
            </a:r>
            <a:r>
              <a:rPr lang="en-US" dirty="0">
                <a:latin typeface="Metropolis" pitchFamily="2" charset="77"/>
                <a:cs typeface="Calibri" panose="020F0502020204030204" pitchFamily="34" charset="0"/>
              </a:rPr>
              <a:t> on AWS GovCloud (US) is a jointly engineered secure, on-demand cloud service that brings VMware’s rich</a:t>
            </a:r>
            <a:br>
              <a:rPr lang="en-US" dirty="0">
                <a:latin typeface="Metropolis" pitchFamily="2" charset="77"/>
                <a:cs typeface="Calibri" panose="020F0502020204030204" pitchFamily="34" charset="0"/>
              </a:rPr>
            </a:br>
            <a:r>
              <a:rPr lang="en-US" dirty="0">
                <a:latin typeface="Metropolis" pitchFamily="2" charset="77"/>
                <a:cs typeface="Calibri" panose="020F0502020204030204" pitchFamily="34" charset="0"/>
              </a:rPr>
              <a:t>Software-Defined Data Center software to the AWS GovCloud (US-West) Region </a:t>
            </a:r>
          </a:p>
          <a:p>
            <a:pPr marL="184040" lvl="1">
              <a:spcBef>
                <a:spcPts val="600"/>
              </a:spcBef>
              <a:spcAft>
                <a:spcPts val="600"/>
              </a:spcAft>
            </a:pPr>
            <a:r>
              <a:rPr lang="en-US" dirty="0">
                <a:latin typeface="Metropolis" pitchFamily="2" charset="77"/>
                <a:cs typeface="Calibri" panose="020F0502020204030204" pitchFamily="34" charset="0"/>
              </a:rPr>
              <a:t>Achieved FedRAMP Ready High status with the JAB</a:t>
            </a:r>
          </a:p>
          <a:p>
            <a:pPr marL="184040" lvl="1">
              <a:spcBef>
                <a:spcPts val="600"/>
              </a:spcBef>
              <a:spcAft>
                <a:spcPts val="600"/>
              </a:spcAft>
            </a:pPr>
            <a:r>
              <a:rPr lang="en-US" dirty="0">
                <a:latin typeface="Metropolis" pitchFamily="2" charset="77"/>
                <a:cs typeface="Calibri" panose="020F0502020204030204" pitchFamily="34" charset="0"/>
              </a:rPr>
              <a:t>In-process of achieving FedRAMP High impact level Agency Authorization to Operate (ATO) and DoD IL5. </a:t>
            </a:r>
          </a:p>
          <a:p>
            <a:pPr marL="184040" lvl="1">
              <a:spcBef>
                <a:spcPts val="600"/>
              </a:spcBef>
              <a:spcAft>
                <a:spcPts val="600"/>
              </a:spcAft>
            </a:pPr>
            <a:r>
              <a:rPr lang="en-US" dirty="0">
                <a:latin typeface="Metropolis" pitchFamily="2" charset="77"/>
                <a:cs typeface="Calibri" panose="020F0502020204030204" pitchFamily="34" charset="0"/>
              </a:rPr>
              <a:t>Operated by VMware employees who are U.S. citizens on U.S. soil </a:t>
            </a:r>
          </a:p>
        </p:txBody>
      </p:sp>
      <p:sp>
        <p:nvSpPr>
          <p:cNvPr id="4" name="Subtitle 3">
            <a:extLst>
              <a:ext uri="{FF2B5EF4-FFF2-40B4-BE49-F238E27FC236}">
                <a16:creationId xmlns:a16="http://schemas.microsoft.com/office/drawing/2014/main" id="{00DA5EA7-5CD4-4FA6-B3B0-C70C03095FEB}"/>
              </a:ext>
            </a:extLst>
          </p:cNvPr>
          <p:cNvSpPr>
            <a:spLocks noGrp="1"/>
          </p:cNvSpPr>
          <p:nvPr>
            <p:ph type="subTitle" idx="10"/>
          </p:nvPr>
        </p:nvSpPr>
        <p:spPr/>
        <p:txBody>
          <a:bodyPr/>
          <a:lstStyle/>
          <a:p>
            <a:r>
              <a:rPr lang="en-US" dirty="0"/>
              <a:t>To meet the high security requirements for sensitive workloads</a:t>
            </a:r>
          </a:p>
        </p:txBody>
      </p:sp>
      <p:sp>
        <p:nvSpPr>
          <p:cNvPr id="2" name="Title 1">
            <a:extLst>
              <a:ext uri="{FF2B5EF4-FFF2-40B4-BE49-F238E27FC236}">
                <a16:creationId xmlns:a16="http://schemas.microsoft.com/office/drawing/2014/main" id="{513C0937-F43D-436C-A22A-F4987EBE04F2}"/>
              </a:ext>
            </a:extLst>
          </p:cNvPr>
          <p:cNvSpPr>
            <a:spLocks noGrp="1"/>
          </p:cNvSpPr>
          <p:nvPr>
            <p:ph type="title"/>
          </p:nvPr>
        </p:nvSpPr>
        <p:spPr/>
        <p:txBody>
          <a:bodyPr/>
          <a:lstStyle/>
          <a:p>
            <a:r>
              <a:rPr lang="en-US" dirty="0"/>
              <a:t>VMware Cloud on AWS GovCloud (US)</a:t>
            </a:r>
            <a:endParaRPr lang="en-US" dirty="0">
              <a:solidFill>
                <a:srgbClr val="FF0000"/>
              </a:solidFill>
            </a:endParaRPr>
          </a:p>
        </p:txBody>
      </p:sp>
      <p:sp>
        <p:nvSpPr>
          <p:cNvPr id="6" name="Rectangle 5">
            <a:extLst>
              <a:ext uri="{FF2B5EF4-FFF2-40B4-BE49-F238E27FC236}">
                <a16:creationId xmlns:a16="http://schemas.microsoft.com/office/drawing/2014/main" id="{94157708-0102-4501-A1C8-14CA09CAE4DA}"/>
              </a:ext>
            </a:extLst>
          </p:cNvPr>
          <p:cNvSpPr/>
          <p:nvPr/>
        </p:nvSpPr>
        <p:spPr>
          <a:xfrm>
            <a:off x="592866" y="5405822"/>
            <a:ext cx="6356248" cy="27685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074"/>
                </a:solidFill>
                <a:effectLst/>
                <a:uLnTx/>
                <a:uFillTx/>
                <a:latin typeface="Metropolis"/>
                <a:ea typeface="+mn-lt"/>
                <a:cs typeface="+mn-lt"/>
                <a:hlinkClick r:id="rId3"/>
              </a:rPr>
              <a:t>https://marketplace.fedramp.gov/#/product/vmware-cloud-on-aws-govcloud-vmc</a:t>
            </a:r>
            <a:endParaRPr kumimoji="0" lang="en-US" sz="1798" b="0" i="0" u="none" strike="noStrike" kern="1200" cap="none" spc="0" normalizeH="0" baseline="0" noProof="0" dirty="0">
              <a:ln>
                <a:noFill/>
              </a:ln>
              <a:solidFill>
                <a:srgbClr val="717074"/>
              </a:solidFill>
              <a:effectLst/>
              <a:uLnTx/>
              <a:uFillTx/>
              <a:latin typeface="Metropolis"/>
              <a:ea typeface="+mn-lt"/>
              <a:cs typeface="+mn-lt"/>
              <a:hlinkClick r:id="rId3"/>
            </a:endParaRPr>
          </a:p>
        </p:txBody>
      </p:sp>
      <p:pic>
        <p:nvPicPr>
          <p:cNvPr id="5" name="Picture 4" descr="Logo, company name&#10;&#10;Description automatically generated">
            <a:extLst>
              <a:ext uri="{FF2B5EF4-FFF2-40B4-BE49-F238E27FC236}">
                <a16:creationId xmlns:a16="http://schemas.microsoft.com/office/drawing/2014/main" id="{25CB02EC-5EBC-0F41-8886-24872A3D38F8}"/>
              </a:ext>
            </a:extLst>
          </p:cNvPr>
          <p:cNvPicPr>
            <a:picLocks noChangeAspect="1"/>
          </p:cNvPicPr>
          <p:nvPr/>
        </p:nvPicPr>
        <p:blipFill>
          <a:blip r:embed="rId4"/>
          <a:stretch>
            <a:fillRect/>
          </a:stretch>
        </p:blipFill>
        <p:spPr>
          <a:xfrm>
            <a:off x="7254996" y="1820866"/>
            <a:ext cx="4572000" cy="3149600"/>
          </a:xfrm>
          <a:prstGeom prst="rect">
            <a:avLst/>
          </a:prstGeom>
        </p:spPr>
      </p:pic>
    </p:spTree>
    <p:extLst>
      <p:ext uri="{BB962C8B-B14F-4D97-AF65-F5344CB8AC3E}">
        <p14:creationId xmlns:p14="http://schemas.microsoft.com/office/powerpoint/2010/main" val="287277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07"/>
          <p:cNvSpPr/>
          <p:nvPr/>
        </p:nvSpPr>
        <p:spPr>
          <a:xfrm rot="5400000">
            <a:off x="1171643" y="1078413"/>
            <a:ext cx="4422443" cy="5362121"/>
          </a:xfrm>
          <a:prstGeom prst="rect">
            <a:avLst/>
          </a:prstGeom>
          <a:solidFill>
            <a:srgbClr val="00486D"/>
          </a:solidFill>
          <a:ln>
            <a:noFill/>
          </a:ln>
        </p:spPr>
        <p:txBody>
          <a:bodyPr spcFirstLastPara="1" wrap="square" lIns="91376" tIns="45663" rIns="91376" bIns="45663" anchor="t" anchorCtr="0">
            <a:noAutofit/>
          </a:bodyPr>
          <a:lstStyle/>
          <a:p>
            <a:endParaRPr sz="1798" dirty="0">
              <a:solidFill>
                <a:srgbClr val="F2F2F2"/>
              </a:solidFill>
              <a:latin typeface="Metropolis" panose="00000500000000000000" pitchFamily="2" charset="0"/>
            </a:endParaRPr>
          </a:p>
        </p:txBody>
      </p:sp>
      <p:sp>
        <p:nvSpPr>
          <p:cNvPr id="1653" name="Google Shape;1653;p107"/>
          <p:cNvSpPr/>
          <p:nvPr/>
        </p:nvSpPr>
        <p:spPr>
          <a:xfrm rot="5400000">
            <a:off x="6735488" y="1289515"/>
            <a:ext cx="4422441" cy="4939930"/>
          </a:xfrm>
          <a:prstGeom prst="rect">
            <a:avLst/>
          </a:prstGeom>
          <a:solidFill>
            <a:srgbClr val="00486D"/>
          </a:solidFill>
          <a:ln>
            <a:noFill/>
          </a:ln>
        </p:spPr>
        <p:txBody>
          <a:bodyPr spcFirstLastPara="1" wrap="square" lIns="91376" tIns="45663" rIns="91376" bIns="45663" anchor="t" anchorCtr="0">
            <a:noAutofit/>
          </a:bodyPr>
          <a:lstStyle/>
          <a:p>
            <a:endParaRPr sz="1798" dirty="0">
              <a:solidFill>
                <a:srgbClr val="F2F2F2"/>
              </a:solidFill>
              <a:latin typeface="Metropolis" panose="00000500000000000000" pitchFamily="2" charset="0"/>
            </a:endParaRPr>
          </a:p>
        </p:txBody>
      </p:sp>
      <p:sp>
        <p:nvSpPr>
          <p:cNvPr id="1654" name="Google Shape;1654;p107"/>
          <p:cNvSpPr txBox="1"/>
          <p:nvPr/>
        </p:nvSpPr>
        <p:spPr>
          <a:xfrm>
            <a:off x="582682" y="414323"/>
            <a:ext cx="10995275" cy="380802"/>
          </a:xfrm>
          <a:prstGeom prst="rect">
            <a:avLst/>
          </a:prstGeom>
          <a:noFill/>
          <a:ln>
            <a:noFill/>
          </a:ln>
        </p:spPr>
        <p:txBody>
          <a:bodyPr spcFirstLastPara="1" wrap="square" lIns="91401" tIns="45688" rIns="91401" bIns="45688" anchor="t" anchorCtr="0">
            <a:noAutofit/>
          </a:bodyPr>
          <a:lstStyle/>
          <a:p>
            <a:pPr algn="ctr">
              <a:buClr>
                <a:schemeClr val="dk2"/>
              </a:buClr>
              <a:buSzPts val="2799"/>
            </a:pPr>
            <a:endParaRPr sz="2798" dirty="0">
              <a:solidFill>
                <a:srgbClr val="FFFFFF"/>
              </a:solidFill>
              <a:latin typeface="Metropolis" panose="00000500000000000000" pitchFamily="2" charset="0"/>
            </a:endParaRPr>
          </a:p>
        </p:txBody>
      </p:sp>
      <p:sp>
        <p:nvSpPr>
          <p:cNvPr id="1655" name="Google Shape;1655;p107"/>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pPr>
              <a:spcBef>
                <a:spcPts val="0"/>
              </a:spcBef>
              <a:buClr>
                <a:schemeClr val="dk2"/>
              </a:buClr>
              <a:buSzPts val="2800"/>
            </a:pPr>
            <a:r>
              <a:rPr lang="en-US"/>
              <a:t>Why VMware Cloud on AWS: Compelling Economics and Speed</a:t>
            </a:r>
            <a:endParaRPr/>
          </a:p>
        </p:txBody>
      </p:sp>
      <p:grpSp>
        <p:nvGrpSpPr>
          <p:cNvPr id="1656" name="Google Shape;1656;p107"/>
          <p:cNvGrpSpPr/>
          <p:nvPr/>
        </p:nvGrpSpPr>
        <p:grpSpPr>
          <a:xfrm>
            <a:off x="2846366" y="1007797"/>
            <a:ext cx="1074320" cy="1074320"/>
            <a:chOff x="609890" y="1674140"/>
            <a:chExt cx="1074600" cy="1074600"/>
          </a:xfrm>
        </p:grpSpPr>
        <p:sp>
          <p:nvSpPr>
            <p:cNvPr id="1657" name="Google Shape;1657;p107"/>
            <p:cNvSpPr/>
            <p:nvPr/>
          </p:nvSpPr>
          <p:spPr>
            <a:xfrm rot="227893">
              <a:off x="642231" y="1706481"/>
              <a:ext cx="1009918" cy="1009918"/>
            </a:xfrm>
            <a:prstGeom prst="ellipse">
              <a:avLst/>
            </a:prstGeom>
            <a:solidFill>
              <a:schemeClr val="dk2"/>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sp>
          <p:nvSpPr>
            <p:cNvPr id="1658" name="Google Shape;1658;p107"/>
            <p:cNvSpPr/>
            <p:nvPr/>
          </p:nvSpPr>
          <p:spPr>
            <a:xfrm>
              <a:off x="783677" y="1951466"/>
              <a:ext cx="727026" cy="449365"/>
            </a:xfrm>
            <a:custGeom>
              <a:avLst/>
              <a:gdLst/>
              <a:ahLst/>
              <a:cxnLst/>
              <a:rect l="l" t="t" r="r" b="b"/>
              <a:pathLst>
                <a:path w="1978301" h="1222762" extrusionOk="0">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noFill/>
            <a:ln w="19050" cap="flat" cmpd="sng">
              <a:solidFill>
                <a:schemeClr val="lt1"/>
              </a:solidFill>
              <a:prstDash val="solid"/>
              <a:round/>
              <a:headEnd type="none" w="sm" len="sm"/>
              <a:tailEnd type="none" w="sm" len="sm"/>
            </a:ln>
          </p:spPr>
          <p:txBody>
            <a:bodyPr spcFirstLastPara="1" wrap="square" lIns="65883" tIns="65883" rIns="65883" bIns="65883" anchor="ctr" anchorCtr="0">
              <a:noAutofit/>
            </a:bodyPr>
            <a:lstStyle/>
            <a:p>
              <a:pPr>
                <a:buClr>
                  <a:srgbClr val="000000"/>
                </a:buClr>
                <a:buSzPts val="1800"/>
              </a:pPr>
              <a:endParaRPr dirty="0">
                <a:solidFill>
                  <a:srgbClr val="002142"/>
                </a:solidFill>
                <a:latin typeface="Metropolis" panose="00000500000000000000" pitchFamily="2" charset="0"/>
              </a:endParaRPr>
            </a:p>
          </p:txBody>
        </p:sp>
        <p:sp>
          <p:nvSpPr>
            <p:cNvPr id="1659" name="Google Shape;1659;p107"/>
            <p:cNvSpPr/>
            <p:nvPr/>
          </p:nvSpPr>
          <p:spPr>
            <a:xfrm>
              <a:off x="1102965" y="2333541"/>
              <a:ext cx="100800" cy="97200"/>
            </a:xfrm>
            <a:prstGeom prst="rect">
              <a:avLst/>
            </a:prstGeom>
            <a:solidFill>
              <a:schemeClr val="dk2"/>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sp>
          <p:nvSpPr>
            <p:cNvPr id="1660" name="Google Shape;1660;p107"/>
            <p:cNvSpPr/>
            <p:nvPr/>
          </p:nvSpPr>
          <p:spPr>
            <a:xfrm>
              <a:off x="1065887" y="2224054"/>
              <a:ext cx="167906" cy="268899"/>
            </a:xfrm>
            <a:custGeom>
              <a:avLst/>
              <a:gdLst/>
              <a:ahLst/>
              <a:cxnLst/>
              <a:rect l="l" t="t" r="r" b="b"/>
              <a:pathLst>
                <a:path w="59174" h="94766" extrusionOk="0">
                  <a:moveTo>
                    <a:pt x="29810" y="1"/>
                  </a:moveTo>
                  <a:lnTo>
                    <a:pt x="2225" y="28030"/>
                  </a:lnTo>
                  <a:cubicBezTo>
                    <a:pt x="1" y="30254"/>
                    <a:pt x="446" y="33814"/>
                    <a:pt x="2670" y="35593"/>
                  </a:cubicBezTo>
                  <a:cubicBezTo>
                    <a:pt x="3783" y="36483"/>
                    <a:pt x="5006" y="36928"/>
                    <a:pt x="6230" y="36928"/>
                  </a:cubicBezTo>
                  <a:cubicBezTo>
                    <a:pt x="7453" y="36928"/>
                    <a:pt x="8677" y="36483"/>
                    <a:pt x="9789" y="35593"/>
                  </a:cubicBezTo>
                  <a:lnTo>
                    <a:pt x="24471" y="21356"/>
                  </a:lnTo>
                  <a:lnTo>
                    <a:pt x="24471" y="88982"/>
                  </a:lnTo>
                  <a:cubicBezTo>
                    <a:pt x="24471" y="92541"/>
                    <a:pt x="26250" y="94766"/>
                    <a:pt x="29810" y="94766"/>
                  </a:cubicBezTo>
                  <a:cubicBezTo>
                    <a:pt x="33369" y="94766"/>
                    <a:pt x="35593" y="92541"/>
                    <a:pt x="35593" y="88982"/>
                  </a:cubicBezTo>
                  <a:lnTo>
                    <a:pt x="35593" y="21356"/>
                  </a:lnTo>
                  <a:lnTo>
                    <a:pt x="49830" y="35593"/>
                  </a:lnTo>
                  <a:cubicBezTo>
                    <a:pt x="51165" y="36928"/>
                    <a:pt x="52055" y="37373"/>
                    <a:pt x="53834" y="37373"/>
                  </a:cubicBezTo>
                  <a:cubicBezTo>
                    <a:pt x="56949" y="37373"/>
                    <a:pt x="59173" y="35148"/>
                    <a:pt x="59173" y="31589"/>
                  </a:cubicBezTo>
                  <a:cubicBezTo>
                    <a:pt x="59173" y="30254"/>
                    <a:pt x="58728" y="28920"/>
                    <a:pt x="57838" y="28030"/>
                  </a:cubicBezTo>
                  <a:lnTo>
                    <a:pt x="29810" y="1"/>
                  </a:lnTo>
                  <a:close/>
                </a:path>
              </a:pathLst>
            </a:custGeom>
            <a:solidFill>
              <a:schemeClr val="lt1"/>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grpSp>
      <p:sp>
        <p:nvSpPr>
          <p:cNvPr id="1661" name="Google Shape;1661;p107"/>
          <p:cNvSpPr/>
          <p:nvPr/>
        </p:nvSpPr>
        <p:spPr>
          <a:xfrm>
            <a:off x="7077309" y="2229222"/>
            <a:ext cx="3738798" cy="365570"/>
          </a:xfrm>
          <a:prstGeom prst="rect">
            <a:avLst/>
          </a:prstGeom>
          <a:noFill/>
          <a:ln>
            <a:noFill/>
          </a:ln>
        </p:spPr>
        <p:txBody>
          <a:bodyPr spcFirstLastPara="1" wrap="square" lIns="91376" tIns="45663" rIns="91376" bIns="45663" anchor="ctr" anchorCtr="0">
            <a:noAutofit/>
          </a:bodyPr>
          <a:lstStyle/>
          <a:p>
            <a:pPr algn="ctr"/>
            <a:r>
              <a:rPr lang="en-US" sz="1999" dirty="0">
                <a:solidFill>
                  <a:schemeClr val="dk2"/>
                </a:solidFill>
                <a:latin typeface="Metropolis" panose="00000500000000000000" pitchFamily="2" charset="0"/>
              </a:rPr>
              <a:t>Faster and lower cost to migrate vs. native cloud</a:t>
            </a:r>
            <a:endParaRPr dirty="0">
              <a:latin typeface="Metropolis" panose="00000500000000000000" pitchFamily="2" charset="0"/>
            </a:endParaRPr>
          </a:p>
        </p:txBody>
      </p:sp>
      <p:sp>
        <p:nvSpPr>
          <p:cNvPr id="1662" name="Google Shape;1662;p107"/>
          <p:cNvSpPr/>
          <p:nvPr/>
        </p:nvSpPr>
        <p:spPr>
          <a:xfrm>
            <a:off x="1288640" y="2362144"/>
            <a:ext cx="4027210" cy="365570"/>
          </a:xfrm>
          <a:prstGeom prst="rect">
            <a:avLst/>
          </a:prstGeom>
          <a:noFill/>
          <a:ln>
            <a:noFill/>
          </a:ln>
        </p:spPr>
        <p:txBody>
          <a:bodyPr spcFirstLastPara="1" wrap="square" lIns="91376" tIns="45663" rIns="91376" bIns="45663" anchor="ctr" anchorCtr="0">
            <a:noAutofit/>
          </a:bodyPr>
          <a:lstStyle/>
          <a:p>
            <a:pPr algn="ctr"/>
            <a:r>
              <a:rPr lang="en-US" sz="1999" dirty="0">
                <a:solidFill>
                  <a:schemeClr val="dk2"/>
                </a:solidFill>
                <a:latin typeface="Metropolis" panose="00000500000000000000" pitchFamily="2" charset="0"/>
              </a:rPr>
              <a:t>Lower TCO than </a:t>
            </a:r>
            <a:br>
              <a:rPr lang="en-US" sz="1999" dirty="0">
                <a:solidFill>
                  <a:schemeClr val="dk2"/>
                </a:solidFill>
                <a:latin typeface="Metropolis" panose="00000500000000000000" pitchFamily="2" charset="0"/>
              </a:rPr>
            </a:br>
            <a:r>
              <a:rPr lang="en-US" sz="1999" dirty="0">
                <a:solidFill>
                  <a:schemeClr val="dk2"/>
                </a:solidFill>
                <a:latin typeface="Metropolis" panose="00000500000000000000" pitchFamily="2" charset="0"/>
              </a:rPr>
              <a:t>traditional data center</a:t>
            </a:r>
            <a:endParaRPr dirty="0">
              <a:latin typeface="Metropolis" panose="00000500000000000000" pitchFamily="2" charset="0"/>
            </a:endParaRPr>
          </a:p>
          <a:p>
            <a:pPr algn="ctr"/>
            <a:r>
              <a:rPr lang="en-US" sz="1600" dirty="0">
                <a:solidFill>
                  <a:schemeClr val="dk2"/>
                </a:solidFill>
                <a:latin typeface="Metropolis" panose="00000500000000000000" pitchFamily="2" charset="0"/>
              </a:rPr>
              <a:t>Three-year comparison for 3,000 VMs </a:t>
            </a:r>
            <a:endParaRPr dirty="0">
              <a:latin typeface="Metropolis" panose="00000500000000000000" pitchFamily="2" charset="0"/>
            </a:endParaRPr>
          </a:p>
        </p:txBody>
      </p:sp>
      <p:sp>
        <p:nvSpPr>
          <p:cNvPr id="1663" name="Google Shape;1663;p107"/>
          <p:cNvSpPr txBox="1"/>
          <p:nvPr/>
        </p:nvSpPr>
        <p:spPr>
          <a:xfrm>
            <a:off x="4375372" y="3425826"/>
            <a:ext cx="1299120" cy="472903"/>
          </a:xfrm>
          <a:prstGeom prst="rect">
            <a:avLst/>
          </a:prstGeom>
          <a:noFill/>
          <a:ln>
            <a:noFill/>
          </a:ln>
        </p:spPr>
        <p:txBody>
          <a:bodyPr spcFirstLastPara="1" wrap="square" lIns="0" tIns="0" rIns="0" bIns="0" anchor="ctr" anchorCtr="0">
            <a:noAutofit/>
          </a:bodyPr>
          <a:lstStyle/>
          <a:p>
            <a:pPr algn="ctr"/>
            <a:r>
              <a:rPr lang="en-US" sz="3999" dirty="0">
                <a:solidFill>
                  <a:srgbClr val="F8981D"/>
                </a:solidFill>
                <a:latin typeface="Metropolis" panose="00000500000000000000" pitchFamily="2" charset="0"/>
              </a:rPr>
              <a:t>59%</a:t>
            </a:r>
            <a:endParaRPr dirty="0">
              <a:latin typeface="Metropolis" panose="00000500000000000000" pitchFamily="2" charset="0"/>
            </a:endParaRPr>
          </a:p>
        </p:txBody>
      </p:sp>
      <p:sp>
        <p:nvSpPr>
          <p:cNvPr id="1664" name="Google Shape;1664;p107"/>
          <p:cNvSpPr txBox="1"/>
          <p:nvPr/>
        </p:nvSpPr>
        <p:spPr>
          <a:xfrm>
            <a:off x="4049472" y="3930209"/>
            <a:ext cx="1950923" cy="1115399"/>
          </a:xfrm>
          <a:prstGeom prst="rect">
            <a:avLst/>
          </a:prstGeom>
          <a:noFill/>
          <a:ln>
            <a:noFill/>
          </a:ln>
        </p:spPr>
        <p:txBody>
          <a:bodyPr spcFirstLastPara="1" wrap="square" lIns="91401" tIns="45688" rIns="91401" bIns="45688" anchor="t" anchorCtr="0">
            <a:noAutofit/>
          </a:bodyPr>
          <a:lstStyle/>
          <a:p>
            <a:pPr algn="ctr"/>
            <a:r>
              <a:rPr lang="en-US" sz="1600" dirty="0">
                <a:solidFill>
                  <a:schemeClr val="dk2"/>
                </a:solidFill>
                <a:latin typeface="Metropolis" panose="00000500000000000000" pitchFamily="2" charset="0"/>
              </a:rPr>
              <a:t>Recurring savings:</a:t>
            </a:r>
            <a:endParaRPr dirty="0">
              <a:latin typeface="Metropolis" panose="00000500000000000000" pitchFamily="2" charset="0"/>
            </a:endParaRPr>
          </a:p>
          <a:p>
            <a:pPr algn="ctr">
              <a:spcBef>
                <a:spcPts val="300"/>
              </a:spcBef>
            </a:pPr>
            <a:r>
              <a:rPr lang="en-US" sz="1600" dirty="0">
                <a:solidFill>
                  <a:schemeClr val="dk2"/>
                </a:solidFill>
                <a:latin typeface="Metropolis" panose="00000500000000000000" pitchFamily="2" charset="0"/>
              </a:rPr>
              <a:t>Infrastructure</a:t>
            </a:r>
            <a:endParaRPr dirty="0">
              <a:latin typeface="Metropolis" panose="00000500000000000000" pitchFamily="2" charset="0"/>
            </a:endParaRPr>
          </a:p>
          <a:p>
            <a:pPr algn="ctr"/>
            <a:r>
              <a:rPr lang="en-US" sz="1600" dirty="0">
                <a:solidFill>
                  <a:schemeClr val="dk2"/>
                </a:solidFill>
                <a:latin typeface="Metropolis" panose="00000500000000000000" pitchFamily="2" charset="0"/>
              </a:rPr>
              <a:t>+ operations</a:t>
            </a:r>
            <a:endParaRPr dirty="0">
              <a:latin typeface="Metropolis" panose="00000500000000000000" pitchFamily="2" charset="0"/>
            </a:endParaRPr>
          </a:p>
        </p:txBody>
      </p:sp>
      <p:cxnSp>
        <p:nvCxnSpPr>
          <p:cNvPr id="1665" name="Google Shape;1665;p107"/>
          <p:cNvCxnSpPr/>
          <p:nvPr/>
        </p:nvCxnSpPr>
        <p:spPr>
          <a:xfrm>
            <a:off x="944720" y="5453267"/>
            <a:ext cx="3302908" cy="0"/>
          </a:xfrm>
          <a:prstGeom prst="straightConnector1">
            <a:avLst/>
          </a:prstGeom>
          <a:noFill/>
          <a:ln w="25400" cap="flat" cmpd="sng">
            <a:solidFill>
              <a:schemeClr val="dk1">
                <a:alpha val="21960"/>
              </a:schemeClr>
            </a:solidFill>
            <a:prstDash val="solid"/>
            <a:miter lim="800000"/>
            <a:headEnd type="none" w="sm" len="sm"/>
            <a:tailEnd type="none" w="sm" len="sm"/>
          </a:ln>
        </p:spPr>
      </p:cxnSp>
      <p:sp>
        <p:nvSpPr>
          <p:cNvPr id="1666" name="Google Shape;1666;p107"/>
          <p:cNvSpPr/>
          <p:nvPr/>
        </p:nvSpPr>
        <p:spPr>
          <a:xfrm>
            <a:off x="1307993" y="3614746"/>
            <a:ext cx="1233083" cy="1827205"/>
          </a:xfrm>
          <a:prstGeom prst="rect">
            <a:avLst/>
          </a:prstGeom>
          <a:solidFill>
            <a:schemeClr val="accent4"/>
          </a:solidFill>
          <a:ln>
            <a:noFill/>
          </a:ln>
        </p:spPr>
        <p:txBody>
          <a:bodyPr spcFirstLastPara="1" wrap="square" lIns="98799" tIns="98799" rIns="98799" bIns="98799" anchor="ctr" anchorCtr="0">
            <a:noAutofit/>
          </a:bodyPr>
          <a:lstStyle/>
          <a:p>
            <a:pPr algn="ctr"/>
            <a:endParaRPr dirty="0">
              <a:solidFill>
                <a:srgbClr val="FFFFFF"/>
              </a:solidFill>
              <a:latin typeface="Metropolis" panose="00000500000000000000" pitchFamily="2" charset="0"/>
            </a:endParaRPr>
          </a:p>
        </p:txBody>
      </p:sp>
      <p:sp>
        <p:nvSpPr>
          <p:cNvPr id="1667" name="Google Shape;1667;p107"/>
          <p:cNvSpPr txBox="1"/>
          <p:nvPr/>
        </p:nvSpPr>
        <p:spPr>
          <a:xfrm>
            <a:off x="1202456" y="3700887"/>
            <a:ext cx="1487243" cy="464842"/>
          </a:xfrm>
          <a:prstGeom prst="rect">
            <a:avLst/>
          </a:prstGeom>
          <a:noFill/>
          <a:ln>
            <a:noFill/>
          </a:ln>
        </p:spPr>
        <p:txBody>
          <a:bodyPr spcFirstLastPara="1" wrap="square" lIns="0" tIns="0" rIns="0" bIns="0" anchor="t" anchorCtr="0">
            <a:noAutofit/>
          </a:bodyPr>
          <a:lstStyle/>
          <a:p>
            <a:pPr algn="ctr"/>
            <a:r>
              <a:rPr lang="en-US" sz="2399" dirty="0">
                <a:solidFill>
                  <a:schemeClr val="dk2"/>
                </a:solidFill>
                <a:latin typeface="Metropolis" panose="00000500000000000000" pitchFamily="2" charset="0"/>
              </a:rPr>
              <a:t>$9.9M</a:t>
            </a:r>
            <a:endParaRPr sz="1600" baseline="30000" dirty="0">
              <a:solidFill>
                <a:schemeClr val="dk2"/>
              </a:solidFill>
              <a:latin typeface="Metropolis" panose="00000500000000000000" pitchFamily="2" charset="0"/>
            </a:endParaRPr>
          </a:p>
        </p:txBody>
      </p:sp>
      <p:sp>
        <p:nvSpPr>
          <p:cNvPr id="1668" name="Google Shape;1668;p107"/>
          <p:cNvSpPr txBox="1"/>
          <p:nvPr/>
        </p:nvSpPr>
        <p:spPr>
          <a:xfrm>
            <a:off x="1307993" y="4655330"/>
            <a:ext cx="1234677" cy="464842"/>
          </a:xfrm>
          <a:prstGeom prst="rect">
            <a:avLst/>
          </a:prstGeom>
          <a:noFill/>
          <a:ln>
            <a:noFill/>
          </a:ln>
        </p:spPr>
        <p:txBody>
          <a:bodyPr spcFirstLastPara="1" wrap="square" lIns="0" tIns="0" rIns="0" bIns="0" anchor="t" anchorCtr="0">
            <a:noAutofit/>
          </a:bodyPr>
          <a:lstStyle/>
          <a:p>
            <a:pPr algn="ctr"/>
            <a:r>
              <a:rPr lang="en-US" sz="1100" dirty="0">
                <a:solidFill>
                  <a:srgbClr val="FFFFFF"/>
                </a:solidFill>
                <a:latin typeface="Metropolis" panose="00000500000000000000" pitchFamily="2" charset="0"/>
              </a:rPr>
              <a:t>Traditional </a:t>
            </a:r>
            <a:br>
              <a:rPr lang="en-US" sz="1100" dirty="0">
                <a:solidFill>
                  <a:srgbClr val="FFFFFF"/>
                </a:solidFill>
                <a:latin typeface="Metropolis" panose="00000500000000000000" pitchFamily="2" charset="0"/>
              </a:rPr>
            </a:br>
            <a:r>
              <a:rPr lang="en-US" sz="1100" dirty="0">
                <a:solidFill>
                  <a:srgbClr val="FFFFFF"/>
                </a:solidFill>
                <a:latin typeface="Metropolis" panose="00000500000000000000" pitchFamily="2" charset="0"/>
              </a:rPr>
              <a:t>On-</a:t>
            </a:r>
            <a:r>
              <a:rPr lang="en-US" sz="1100" dirty="0" err="1">
                <a:solidFill>
                  <a:srgbClr val="FFFFFF"/>
                </a:solidFill>
                <a:latin typeface="Metropolis" panose="00000500000000000000" pitchFamily="2" charset="0"/>
              </a:rPr>
              <a:t>Prem</a:t>
            </a:r>
            <a:br>
              <a:rPr lang="en-US" sz="1100" dirty="0">
                <a:solidFill>
                  <a:srgbClr val="FFFFFF"/>
                </a:solidFill>
                <a:latin typeface="Metropolis" panose="00000500000000000000" pitchFamily="2" charset="0"/>
              </a:rPr>
            </a:br>
            <a:r>
              <a:rPr lang="en-US" sz="1100" dirty="0">
                <a:solidFill>
                  <a:srgbClr val="FFFFFF"/>
                </a:solidFill>
                <a:latin typeface="Metropolis" panose="00000500000000000000" pitchFamily="2" charset="0"/>
              </a:rPr>
              <a:t>with vSphere</a:t>
            </a:r>
            <a:endParaRPr dirty="0">
              <a:latin typeface="Metropolis" panose="00000500000000000000" pitchFamily="2" charset="0"/>
            </a:endParaRPr>
          </a:p>
          <a:p>
            <a:pPr algn="ctr"/>
            <a:r>
              <a:rPr lang="en-US" sz="1100" dirty="0">
                <a:solidFill>
                  <a:srgbClr val="FFFFFF"/>
                </a:solidFill>
                <a:latin typeface="Metropolis" panose="00000500000000000000" pitchFamily="2" charset="0"/>
              </a:rPr>
              <a:t>only</a:t>
            </a:r>
            <a:endParaRPr dirty="0">
              <a:latin typeface="Metropolis" panose="00000500000000000000" pitchFamily="2" charset="0"/>
            </a:endParaRPr>
          </a:p>
        </p:txBody>
      </p:sp>
      <p:grpSp>
        <p:nvGrpSpPr>
          <p:cNvPr id="1669" name="Google Shape;1669;p107"/>
          <p:cNvGrpSpPr/>
          <p:nvPr/>
        </p:nvGrpSpPr>
        <p:grpSpPr>
          <a:xfrm>
            <a:off x="2673828" y="4409577"/>
            <a:ext cx="1131238" cy="1043693"/>
            <a:chOff x="6586884" y="4381134"/>
            <a:chExt cx="1794856" cy="1655953"/>
          </a:xfrm>
        </p:grpSpPr>
        <p:sp>
          <p:nvSpPr>
            <p:cNvPr id="1670" name="Google Shape;1670;p107"/>
            <p:cNvSpPr/>
            <p:nvPr/>
          </p:nvSpPr>
          <p:spPr>
            <a:xfrm>
              <a:off x="6586884" y="4381134"/>
              <a:ext cx="1794856" cy="1655953"/>
            </a:xfrm>
            <a:prstGeom prst="rect">
              <a:avLst/>
            </a:prstGeom>
            <a:solidFill>
              <a:schemeClr val="accent1"/>
            </a:solidFill>
            <a:ln>
              <a:noFill/>
            </a:ln>
          </p:spPr>
          <p:txBody>
            <a:bodyPr spcFirstLastPara="1" wrap="square" lIns="98799" tIns="98799" rIns="98799" bIns="98799" anchor="ctr" anchorCtr="0">
              <a:noAutofit/>
            </a:bodyPr>
            <a:lstStyle/>
            <a:p>
              <a:pPr algn="ctr"/>
              <a:endParaRPr sz="1600" dirty="0">
                <a:solidFill>
                  <a:srgbClr val="FFFFFF"/>
                </a:solidFill>
                <a:latin typeface="Metropolis" panose="00000500000000000000" pitchFamily="2" charset="0"/>
              </a:endParaRPr>
            </a:p>
          </p:txBody>
        </p:sp>
        <p:sp>
          <p:nvSpPr>
            <p:cNvPr id="1671" name="Google Shape;1671;p107"/>
            <p:cNvSpPr txBox="1"/>
            <p:nvPr/>
          </p:nvSpPr>
          <p:spPr>
            <a:xfrm>
              <a:off x="6639697" y="5183726"/>
              <a:ext cx="1654959" cy="737531"/>
            </a:xfrm>
            <a:prstGeom prst="rect">
              <a:avLst/>
            </a:prstGeom>
            <a:noFill/>
            <a:ln>
              <a:noFill/>
            </a:ln>
          </p:spPr>
          <p:txBody>
            <a:bodyPr spcFirstLastPara="1" wrap="square" lIns="0" tIns="0" rIns="0" bIns="0" anchor="t" anchorCtr="0">
              <a:noAutofit/>
            </a:bodyPr>
            <a:lstStyle/>
            <a:p>
              <a:pPr algn="ctr"/>
              <a:r>
                <a:rPr lang="en-US" sz="1100" dirty="0">
                  <a:solidFill>
                    <a:srgbClr val="FFFFFF"/>
                  </a:solidFill>
                  <a:latin typeface="Metropolis" panose="00000500000000000000" pitchFamily="2" charset="0"/>
                </a:rPr>
                <a:t>VMware</a:t>
              </a:r>
              <a:endParaRPr dirty="0">
                <a:latin typeface="Metropolis" panose="00000500000000000000" pitchFamily="2" charset="0"/>
              </a:endParaRPr>
            </a:p>
            <a:p>
              <a:pPr algn="ctr"/>
              <a:r>
                <a:rPr lang="en-US" sz="1100" dirty="0">
                  <a:solidFill>
                    <a:srgbClr val="FFFFFF"/>
                  </a:solidFill>
                  <a:latin typeface="Metropolis" panose="00000500000000000000" pitchFamily="2" charset="0"/>
                </a:rPr>
                <a:t>Cloud on AWS</a:t>
              </a:r>
              <a:endParaRPr sz="1100" dirty="0">
                <a:solidFill>
                  <a:srgbClr val="7F35B2"/>
                </a:solidFill>
                <a:latin typeface="Metropolis" panose="00000500000000000000" pitchFamily="2" charset="0"/>
              </a:endParaRPr>
            </a:p>
          </p:txBody>
        </p:sp>
      </p:grpSp>
      <p:sp>
        <p:nvSpPr>
          <p:cNvPr id="1672" name="Google Shape;1672;p107"/>
          <p:cNvSpPr txBox="1"/>
          <p:nvPr/>
        </p:nvSpPr>
        <p:spPr>
          <a:xfrm>
            <a:off x="2389964" y="4498825"/>
            <a:ext cx="1589924" cy="464842"/>
          </a:xfrm>
          <a:prstGeom prst="rect">
            <a:avLst/>
          </a:prstGeom>
          <a:noFill/>
          <a:ln>
            <a:noFill/>
          </a:ln>
        </p:spPr>
        <p:txBody>
          <a:bodyPr spcFirstLastPara="1" wrap="square" lIns="0" tIns="0" rIns="0" bIns="0" anchor="t" anchorCtr="0">
            <a:noAutofit/>
          </a:bodyPr>
          <a:lstStyle/>
          <a:p>
            <a:pPr algn="ctr"/>
            <a:r>
              <a:rPr lang="en-US" sz="2399" dirty="0">
                <a:solidFill>
                  <a:schemeClr val="dk2"/>
                </a:solidFill>
                <a:latin typeface="Metropolis" panose="00000500000000000000" pitchFamily="2" charset="0"/>
              </a:rPr>
              <a:t>$4.1M</a:t>
            </a:r>
            <a:endParaRPr sz="1600" baseline="30000" dirty="0">
              <a:solidFill>
                <a:schemeClr val="dk2"/>
              </a:solidFill>
              <a:latin typeface="Metropolis" panose="00000500000000000000" pitchFamily="2" charset="0"/>
            </a:endParaRPr>
          </a:p>
        </p:txBody>
      </p:sp>
      <p:sp>
        <p:nvSpPr>
          <p:cNvPr id="1675" name="Google Shape;1675;p107"/>
          <p:cNvSpPr txBox="1"/>
          <p:nvPr/>
        </p:nvSpPr>
        <p:spPr>
          <a:xfrm>
            <a:off x="6588719" y="5601459"/>
            <a:ext cx="4829098" cy="369236"/>
          </a:xfrm>
          <a:prstGeom prst="rect">
            <a:avLst/>
          </a:prstGeom>
          <a:noFill/>
          <a:ln>
            <a:noFill/>
          </a:ln>
        </p:spPr>
        <p:txBody>
          <a:bodyPr spcFirstLastPara="1" wrap="square" lIns="0" tIns="0" rIns="0" bIns="0" anchor="t" anchorCtr="0">
            <a:noAutofit/>
          </a:bodyPr>
          <a:lstStyle/>
          <a:p>
            <a:r>
              <a:rPr lang="en-US" sz="800" dirty="0">
                <a:solidFill>
                  <a:schemeClr val="dk2"/>
                </a:solidFill>
                <a:latin typeface="Metropolis" panose="00000500000000000000" pitchFamily="2" charset="0"/>
              </a:rPr>
              <a:t>Sources: IDC White Paper, sponsored by VMware, The Business Value of Hybrid Cloud with VMware, 2020; Hybrid Cloud Trends Survey, The Enterprise Strategy Group, March 2019 (N=309) </a:t>
            </a:r>
            <a:endParaRPr dirty="0">
              <a:latin typeface="Metropolis" panose="00000500000000000000" pitchFamily="2" charset="0"/>
            </a:endParaRPr>
          </a:p>
          <a:p>
            <a:endParaRPr sz="800" dirty="0">
              <a:solidFill>
                <a:schemeClr val="dk2"/>
              </a:solidFill>
              <a:latin typeface="Metropolis" panose="00000500000000000000" pitchFamily="2" charset="0"/>
            </a:endParaRPr>
          </a:p>
        </p:txBody>
      </p:sp>
      <p:sp>
        <p:nvSpPr>
          <p:cNvPr id="1680" name="Google Shape;1680;p107"/>
          <p:cNvSpPr txBox="1"/>
          <p:nvPr/>
        </p:nvSpPr>
        <p:spPr>
          <a:xfrm>
            <a:off x="839251" y="5601460"/>
            <a:ext cx="5224674" cy="246130"/>
          </a:xfrm>
          <a:prstGeom prst="rect">
            <a:avLst/>
          </a:prstGeom>
          <a:noFill/>
          <a:ln>
            <a:noFill/>
          </a:ln>
        </p:spPr>
        <p:txBody>
          <a:bodyPr spcFirstLastPara="1" wrap="square" lIns="0" tIns="0" rIns="0" bIns="0" anchor="t" anchorCtr="0">
            <a:noAutofit/>
          </a:bodyPr>
          <a:lstStyle/>
          <a:p>
            <a:r>
              <a:rPr lang="en-US" sz="800" dirty="0">
                <a:solidFill>
                  <a:schemeClr val="dk2"/>
                </a:solidFill>
                <a:latin typeface="Metropolis" panose="00000500000000000000" pitchFamily="2" charset="0"/>
              </a:rPr>
              <a:t>Source: The Total Economic </a:t>
            </a:r>
            <a:r>
              <a:rPr lang="en-US" sz="800" dirty="0" err="1">
                <a:solidFill>
                  <a:schemeClr val="dk2"/>
                </a:solidFill>
                <a:latin typeface="Metropolis" panose="00000500000000000000" pitchFamily="2" charset="0"/>
              </a:rPr>
              <a:t>Impact</a:t>
            </a:r>
            <a:r>
              <a:rPr lang="en-US" sz="800" baseline="30000" dirty="0" err="1">
                <a:solidFill>
                  <a:schemeClr val="dk2"/>
                </a:solidFill>
                <a:latin typeface="Metropolis" panose="00000500000000000000" pitchFamily="2" charset="0"/>
              </a:rPr>
              <a:t>TM</a:t>
            </a:r>
            <a:r>
              <a:rPr lang="en-US" sz="800" dirty="0">
                <a:solidFill>
                  <a:schemeClr val="dk2"/>
                </a:solidFill>
                <a:latin typeface="Metropolis" panose="00000500000000000000" pitchFamily="2" charset="0"/>
              </a:rPr>
              <a:t> Of VMware Cloud On AWS, an August 2019 commissioned study conducted by Forrester Consulting on behalf of VMware</a:t>
            </a:r>
            <a:endParaRPr dirty="0">
              <a:latin typeface="Metropolis" panose="00000500000000000000" pitchFamily="2" charset="0"/>
            </a:endParaRPr>
          </a:p>
        </p:txBody>
      </p:sp>
      <p:grpSp>
        <p:nvGrpSpPr>
          <p:cNvPr id="1681" name="Google Shape;1681;p107"/>
          <p:cNvGrpSpPr/>
          <p:nvPr/>
        </p:nvGrpSpPr>
        <p:grpSpPr>
          <a:xfrm>
            <a:off x="1796731" y="3228938"/>
            <a:ext cx="1548999" cy="1152959"/>
            <a:chOff x="1795612" y="3228885"/>
            <a:chExt cx="1549402" cy="1153259"/>
          </a:xfrm>
        </p:grpSpPr>
        <p:cxnSp>
          <p:nvCxnSpPr>
            <p:cNvPr id="1682" name="Google Shape;1682;p107"/>
            <p:cNvCxnSpPr/>
            <p:nvPr/>
          </p:nvCxnSpPr>
          <p:spPr>
            <a:xfrm>
              <a:off x="1893288" y="3308606"/>
              <a:ext cx="1377125" cy="0"/>
            </a:xfrm>
            <a:prstGeom prst="straightConnector1">
              <a:avLst/>
            </a:prstGeom>
            <a:noFill/>
            <a:ln w="57150" cap="flat" cmpd="sng">
              <a:solidFill>
                <a:schemeClr val="accent1"/>
              </a:solidFill>
              <a:prstDash val="solid"/>
              <a:miter lim="800000"/>
              <a:headEnd type="none" w="sm" len="sm"/>
              <a:tailEnd type="none" w="sm" len="sm"/>
            </a:ln>
          </p:spPr>
        </p:cxnSp>
        <p:cxnSp>
          <p:nvCxnSpPr>
            <p:cNvPr id="1683" name="Google Shape;1683;p107"/>
            <p:cNvCxnSpPr/>
            <p:nvPr/>
          </p:nvCxnSpPr>
          <p:spPr>
            <a:xfrm>
              <a:off x="3240951" y="3308606"/>
              <a:ext cx="0" cy="956295"/>
            </a:xfrm>
            <a:prstGeom prst="straightConnector1">
              <a:avLst/>
            </a:prstGeom>
            <a:solidFill>
              <a:schemeClr val="accent2"/>
            </a:solidFill>
            <a:ln w="57150" cap="flat" cmpd="sng">
              <a:solidFill>
                <a:schemeClr val="accent1"/>
              </a:solidFill>
              <a:prstDash val="solid"/>
              <a:miter lim="800000"/>
              <a:headEnd type="none" w="sm" len="sm"/>
              <a:tailEnd type="none" w="sm" len="sm"/>
            </a:ln>
          </p:spPr>
        </p:cxnSp>
        <p:sp>
          <p:nvSpPr>
            <p:cNvPr id="1684" name="Google Shape;1684;p107"/>
            <p:cNvSpPr/>
            <p:nvPr/>
          </p:nvSpPr>
          <p:spPr>
            <a:xfrm>
              <a:off x="1795612" y="3228885"/>
              <a:ext cx="154965" cy="154965"/>
            </a:xfrm>
            <a:prstGeom prst="ellipse">
              <a:avLst/>
            </a:prstGeom>
            <a:solidFill>
              <a:schemeClr val="accent1"/>
            </a:solidFill>
            <a:ln>
              <a:noFill/>
            </a:ln>
          </p:spPr>
          <p:txBody>
            <a:bodyPr spcFirstLastPara="1" wrap="square" lIns="49387" tIns="24694" rIns="49387" bIns="24694" anchor="ctr" anchorCtr="0">
              <a:noAutofit/>
            </a:bodyPr>
            <a:lstStyle/>
            <a:p>
              <a:pPr algn="ctr"/>
              <a:endParaRPr sz="1100" dirty="0">
                <a:solidFill>
                  <a:srgbClr val="002142"/>
                </a:solidFill>
                <a:latin typeface="Metropolis" panose="00000500000000000000" pitchFamily="2" charset="0"/>
              </a:endParaRPr>
            </a:p>
          </p:txBody>
        </p:sp>
        <p:sp>
          <p:nvSpPr>
            <p:cNvPr id="1685" name="Google Shape;1685;p107"/>
            <p:cNvSpPr/>
            <p:nvPr/>
          </p:nvSpPr>
          <p:spPr>
            <a:xfrm rot="10800000" flipH="1">
              <a:off x="3136889" y="4248150"/>
              <a:ext cx="208125" cy="133994"/>
            </a:xfrm>
            <a:prstGeom prst="triangle">
              <a:avLst>
                <a:gd name="adj" fmla="val 50000"/>
              </a:avLst>
            </a:prstGeom>
            <a:solidFill>
              <a:schemeClr val="accent1"/>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grpSp>
      <p:grpSp>
        <p:nvGrpSpPr>
          <p:cNvPr id="1686" name="Google Shape;1686;p107"/>
          <p:cNvGrpSpPr/>
          <p:nvPr/>
        </p:nvGrpSpPr>
        <p:grpSpPr>
          <a:xfrm>
            <a:off x="8409547" y="1007797"/>
            <a:ext cx="1074320" cy="1074320"/>
            <a:chOff x="609890" y="1674140"/>
            <a:chExt cx="1074600" cy="1074600"/>
          </a:xfrm>
        </p:grpSpPr>
        <p:sp>
          <p:nvSpPr>
            <p:cNvPr id="1687" name="Google Shape;1687;p107"/>
            <p:cNvSpPr/>
            <p:nvPr/>
          </p:nvSpPr>
          <p:spPr>
            <a:xfrm rot="227893">
              <a:off x="642231" y="1706481"/>
              <a:ext cx="1009918" cy="1009918"/>
            </a:xfrm>
            <a:prstGeom prst="ellipse">
              <a:avLst/>
            </a:prstGeom>
            <a:solidFill>
              <a:schemeClr val="dk2"/>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sp>
          <p:nvSpPr>
            <p:cNvPr id="1688" name="Google Shape;1688;p107"/>
            <p:cNvSpPr/>
            <p:nvPr/>
          </p:nvSpPr>
          <p:spPr>
            <a:xfrm>
              <a:off x="783677" y="1951466"/>
              <a:ext cx="727026" cy="449365"/>
            </a:xfrm>
            <a:custGeom>
              <a:avLst/>
              <a:gdLst/>
              <a:ahLst/>
              <a:cxnLst/>
              <a:rect l="l" t="t" r="r" b="b"/>
              <a:pathLst>
                <a:path w="1978301" h="1222762" extrusionOk="0">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noFill/>
            <a:ln w="19050" cap="flat" cmpd="sng">
              <a:solidFill>
                <a:schemeClr val="lt1"/>
              </a:solidFill>
              <a:prstDash val="solid"/>
              <a:round/>
              <a:headEnd type="none" w="sm" len="sm"/>
              <a:tailEnd type="none" w="sm" len="sm"/>
            </a:ln>
          </p:spPr>
          <p:txBody>
            <a:bodyPr spcFirstLastPara="1" wrap="square" lIns="65883" tIns="65883" rIns="65883" bIns="65883" anchor="ctr" anchorCtr="0">
              <a:noAutofit/>
            </a:bodyPr>
            <a:lstStyle/>
            <a:p>
              <a:pPr>
                <a:buClr>
                  <a:srgbClr val="000000"/>
                </a:buClr>
                <a:buSzPts val="1800"/>
              </a:pPr>
              <a:endParaRPr dirty="0">
                <a:solidFill>
                  <a:srgbClr val="002142"/>
                </a:solidFill>
                <a:latin typeface="Metropolis" panose="00000500000000000000" pitchFamily="2" charset="0"/>
              </a:endParaRPr>
            </a:p>
          </p:txBody>
        </p:sp>
        <p:sp>
          <p:nvSpPr>
            <p:cNvPr id="1689" name="Google Shape;1689;p107"/>
            <p:cNvSpPr/>
            <p:nvPr/>
          </p:nvSpPr>
          <p:spPr>
            <a:xfrm>
              <a:off x="1102965" y="2333541"/>
              <a:ext cx="100800" cy="97200"/>
            </a:xfrm>
            <a:prstGeom prst="rect">
              <a:avLst/>
            </a:prstGeom>
            <a:solidFill>
              <a:schemeClr val="dk2"/>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sp>
          <p:nvSpPr>
            <p:cNvPr id="1690" name="Google Shape;1690;p107"/>
            <p:cNvSpPr/>
            <p:nvPr/>
          </p:nvSpPr>
          <p:spPr>
            <a:xfrm>
              <a:off x="1065887" y="2224054"/>
              <a:ext cx="167906" cy="268899"/>
            </a:xfrm>
            <a:custGeom>
              <a:avLst/>
              <a:gdLst/>
              <a:ahLst/>
              <a:cxnLst/>
              <a:rect l="l" t="t" r="r" b="b"/>
              <a:pathLst>
                <a:path w="59174" h="94766" extrusionOk="0">
                  <a:moveTo>
                    <a:pt x="29810" y="1"/>
                  </a:moveTo>
                  <a:lnTo>
                    <a:pt x="2225" y="28030"/>
                  </a:lnTo>
                  <a:cubicBezTo>
                    <a:pt x="1" y="30254"/>
                    <a:pt x="446" y="33814"/>
                    <a:pt x="2670" y="35593"/>
                  </a:cubicBezTo>
                  <a:cubicBezTo>
                    <a:pt x="3783" y="36483"/>
                    <a:pt x="5006" y="36928"/>
                    <a:pt x="6230" y="36928"/>
                  </a:cubicBezTo>
                  <a:cubicBezTo>
                    <a:pt x="7453" y="36928"/>
                    <a:pt x="8677" y="36483"/>
                    <a:pt x="9789" y="35593"/>
                  </a:cubicBezTo>
                  <a:lnTo>
                    <a:pt x="24471" y="21356"/>
                  </a:lnTo>
                  <a:lnTo>
                    <a:pt x="24471" y="88982"/>
                  </a:lnTo>
                  <a:cubicBezTo>
                    <a:pt x="24471" y="92541"/>
                    <a:pt x="26250" y="94766"/>
                    <a:pt x="29810" y="94766"/>
                  </a:cubicBezTo>
                  <a:cubicBezTo>
                    <a:pt x="33369" y="94766"/>
                    <a:pt x="35593" y="92541"/>
                    <a:pt x="35593" y="88982"/>
                  </a:cubicBezTo>
                  <a:lnTo>
                    <a:pt x="35593" y="21356"/>
                  </a:lnTo>
                  <a:lnTo>
                    <a:pt x="49830" y="35593"/>
                  </a:lnTo>
                  <a:cubicBezTo>
                    <a:pt x="51165" y="36928"/>
                    <a:pt x="52055" y="37373"/>
                    <a:pt x="53834" y="37373"/>
                  </a:cubicBezTo>
                  <a:cubicBezTo>
                    <a:pt x="56949" y="37373"/>
                    <a:pt x="59173" y="35148"/>
                    <a:pt x="59173" y="31589"/>
                  </a:cubicBezTo>
                  <a:cubicBezTo>
                    <a:pt x="59173" y="30254"/>
                    <a:pt x="58728" y="28920"/>
                    <a:pt x="57838" y="28030"/>
                  </a:cubicBezTo>
                  <a:lnTo>
                    <a:pt x="29810" y="1"/>
                  </a:lnTo>
                  <a:close/>
                </a:path>
              </a:pathLst>
            </a:custGeom>
            <a:solidFill>
              <a:schemeClr val="lt1"/>
            </a:solidFill>
            <a:ln>
              <a:noFill/>
            </a:ln>
          </p:spPr>
          <p:txBody>
            <a:bodyPr spcFirstLastPara="1" wrap="square" lIns="91401" tIns="91401" rIns="91401" bIns="91401" anchor="ctr" anchorCtr="0">
              <a:noAutofit/>
            </a:bodyPr>
            <a:lstStyle/>
            <a:p>
              <a:pPr>
                <a:buClr>
                  <a:srgbClr val="000000"/>
                </a:buClr>
                <a:buSzPts val="1400"/>
              </a:pPr>
              <a:endParaRPr dirty="0">
                <a:latin typeface="Metropolis" panose="00000500000000000000" pitchFamily="2" charset="0"/>
              </a:endParaRPr>
            </a:p>
          </p:txBody>
        </p:sp>
      </p:grpSp>
      <p:sp>
        <p:nvSpPr>
          <p:cNvPr id="41" name="Google Shape;1673;p107">
            <a:extLst>
              <a:ext uri="{FF2B5EF4-FFF2-40B4-BE49-F238E27FC236}">
                <a16:creationId xmlns:a16="http://schemas.microsoft.com/office/drawing/2014/main" id="{C6EF02BB-1DA3-B845-BC30-8264DBFC521A}"/>
              </a:ext>
            </a:extLst>
          </p:cNvPr>
          <p:cNvSpPr/>
          <p:nvPr/>
        </p:nvSpPr>
        <p:spPr>
          <a:xfrm>
            <a:off x="9146958" y="3113648"/>
            <a:ext cx="1781350" cy="830781"/>
          </a:xfrm>
          <a:prstGeom prst="rect">
            <a:avLst/>
          </a:prstGeom>
          <a:noFill/>
          <a:ln>
            <a:noFill/>
          </a:ln>
        </p:spPr>
        <p:txBody>
          <a:bodyPr spcFirstLastPara="1" wrap="square" lIns="91401" tIns="45688" rIns="91401" bIns="45688" anchor="t" anchorCtr="0">
            <a:noAutofit/>
          </a:bodyPr>
          <a:lstStyle/>
          <a:p>
            <a:pPr algn="ctr"/>
            <a:r>
              <a:rPr lang="en-US" sz="1600" dirty="0">
                <a:solidFill>
                  <a:schemeClr val="dk2"/>
                </a:solidFill>
                <a:latin typeface="Metropolis" panose="00000500000000000000" pitchFamily="2" charset="0"/>
              </a:rPr>
              <a:t>Reduce migration times from years to</a:t>
            </a:r>
            <a:endParaRPr sz="1600" dirty="0">
              <a:solidFill>
                <a:schemeClr val="dk2"/>
              </a:solidFill>
              <a:latin typeface="Metropolis" panose="00000500000000000000" pitchFamily="2" charset="0"/>
            </a:endParaRPr>
          </a:p>
        </p:txBody>
      </p:sp>
      <p:sp>
        <p:nvSpPr>
          <p:cNvPr id="42" name="Google Shape;1674;p107">
            <a:extLst>
              <a:ext uri="{FF2B5EF4-FFF2-40B4-BE49-F238E27FC236}">
                <a16:creationId xmlns:a16="http://schemas.microsoft.com/office/drawing/2014/main" id="{32B54BBA-C6A1-AD43-9EBC-2AF257489EFB}"/>
              </a:ext>
            </a:extLst>
          </p:cNvPr>
          <p:cNvSpPr/>
          <p:nvPr/>
        </p:nvSpPr>
        <p:spPr>
          <a:xfrm>
            <a:off x="8726955" y="3786021"/>
            <a:ext cx="2654593" cy="1323094"/>
          </a:xfrm>
          <a:prstGeom prst="rect">
            <a:avLst/>
          </a:prstGeom>
          <a:noFill/>
          <a:ln>
            <a:noFill/>
          </a:ln>
        </p:spPr>
        <p:txBody>
          <a:bodyPr spcFirstLastPara="1" wrap="square" lIns="91401" tIns="45688" rIns="91401" bIns="45688" anchor="t" anchorCtr="0">
            <a:noAutofit/>
          </a:bodyPr>
          <a:lstStyle/>
          <a:p>
            <a:pPr algn="ctr"/>
            <a:r>
              <a:rPr lang="en-US" sz="3999" dirty="0">
                <a:solidFill>
                  <a:srgbClr val="F8981D"/>
                </a:solidFill>
                <a:latin typeface="Metropolis" panose="00000500000000000000" pitchFamily="2" charset="0"/>
              </a:rPr>
              <a:t>months </a:t>
            </a:r>
            <a:br>
              <a:rPr lang="en-US" sz="3999" dirty="0">
                <a:solidFill>
                  <a:srgbClr val="F8981D"/>
                </a:solidFill>
                <a:latin typeface="Metropolis" panose="00000500000000000000" pitchFamily="2" charset="0"/>
              </a:rPr>
            </a:br>
            <a:endParaRPr sz="3999" dirty="0">
              <a:solidFill>
                <a:srgbClr val="F8981D"/>
              </a:solidFill>
              <a:latin typeface="Metropolis" panose="00000500000000000000" pitchFamily="2" charset="0"/>
            </a:endParaRPr>
          </a:p>
        </p:txBody>
      </p:sp>
      <p:sp>
        <p:nvSpPr>
          <p:cNvPr id="47" name="Google Shape;1677;p107">
            <a:extLst>
              <a:ext uri="{FF2B5EF4-FFF2-40B4-BE49-F238E27FC236}">
                <a16:creationId xmlns:a16="http://schemas.microsoft.com/office/drawing/2014/main" id="{4AC7BAD4-97A6-4E48-BBB3-2688EC6E9A1D}"/>
              </a:ext>
            </a:extLst>
          </p:cNvPr>
          <p:cNvSpPr/>
          <p:nvPr/>
        </p:nvSpPr>
        <p:spPr>
          <a:xfrm>
            <a:off x="6621382" y="3021660"/>
            <a:ext cx="2525576" cy="907051"/>
          </a:xfrm>
          <a:prstGeom prst="rect">
            <a:avLst/>
          </a:prstGeom>
          <a:noFill/>
          <a:ln>
            <a:noFill/>
          </a:ln>
        </p:spPr>
        <p:txBody>
          <a:bodyPr spcFirstLastPara="1" wrap="square" lIns="91401" tIns="45688" rIns="91401" bIns="45688" anchor="t" anchorCtr="0">
            <a:noAutofit/>
          </a:bodyPr>
          <a:lstStyle/>
          <a:p>
            <a:pPr algn="ctr"/>
            <a:r>
              <a:rPr lang="en-US" dirty="0">
                <a:solidFill>
                  <a:schemeClr val="dk2"/>
                </a:solidFill>
                <a:latin typeface="Metropolis" panose="00000500000000000000" pitchFamily="2" charset="0"/>
              </a:rPr>
              <a:t>   </a:t>
            </a:r>
            <a:br>
              <a:rPr lang="en-US" dirty="0">
                <a:solidFill>
                  <a:schemeClr val="dk2"/>
                </a:solidFill>
                <a:latin typeface="Metropolis" panose="00000500000000000000" pitchFamily="2" charset="0"/>
              </a:rPr>
            </a:br>
            <a:r>
              <a:rPr lang="en-US" sz="3999" dirty="0">
                <a:solidFill>
                  <a:srgbClr val="F8981D"/>
                </a:solidFill>
                <a:latin typeface="Metropolis" panose="00000500000000000000" pitchFamily="2" charset="0"/>
              </a:rPr>
              <a:t>57%</a:t>
            </a:r>
            <a:endParaRPr sz="1600" dirty="0">
              <a:solidFill>
                <a:schemeClr val="dk2"/>
              </a:solidFill>
              <a:latin typeface="Metropolis" panose="00000500000000000000" pitchFamily="2" charset="0"/>
            </a:endParaRPr>
          </a:p>
        </p:txBody>
      </p:sp>
      <p:sp>
        <p:nvSpPr>
          <p:cNvPr id="48" name="Google Shape;1679;p107">
            <a:extLst>
              <a:ext uri="{FF2B5EF4-FFF2-40B4-BE49-F238E27FC236}">
                <a16:creationId xmlns:a16="http://schemas.microsoft.com/office/drawing/2014/main" id="{2AD62826-A4D9-3947-AE60-89FB3EB7432B}"/>
              </a:ext>
            </a:extLst>
          </p:cNvPr>
          <p:cNvSpPr/>
          <p:nvPr/>
        </p:nvSpPr>
        <p:spPr>
          <a:xfrm>
            <a:off x="6953619" y="3883826"/>
            <a:ext cx="1781350" cy="1186672"/>
          </a:xfrm>
          <a:prstGeom prst="rect">
            <a:avLst/>
          </a:prstGeom>
          <a:noFill/>
          <a:ln>
            <a:noFill/>
          </a:ln>
        </p:spPr>
        <p:txBody>
          <a:bodyPr spcFirstLastPara="1" wrap="square" lIns="91401" tIns="45688" rIns="91401" bIns="45688" anchor="t" anchorCtr="0">
            <a:noAutofit/>
          </a:bodyPr>
          <a:lstStyle/>
          <a:p>
            <a:pPr algn="ctr"/>
            <a:r>
              <a:rPr lang="en-US" sz="1600" dirty="0">
                <a:solidFill>
                  <a:schemeClr val="dk2"/>
                </a:solidFill>
                <a:latin typeface="Metropolis" panose="00000500000000000000" pitchFamily="2" charset="0"/>
              </a:rPr>
              <a:t>by eliminating costly rework and refactoring</a:t>
            </a:r>
            <a:endParaRPr sz="1600" dirty="0">
              <a:solidFill>
                <a:schemeClr val="dk2"/>
              </a:solidFill>
              <a:latin typeface="Metropolis" panose="00000500000000000000" pitchFamily="2" charset="0"/>
            </a:endParaRPr>
          </a:p>
        </p:txBody>
      </p:sp>
      <p:sp>
        <p:nvSpPr>
          <p:cNvPr id="49" name="Google Shape;1678;p107">
            <a:extLst>
              <a:ext uri="{FF2B5EF4-FFF2-40B4-BE49-F238E27FC236}">
                <a16:creationId xmlns:a16="http://schemas.microsoft.com/office/drawing/2014/main" id="{90A601E8-3C67-AD47-B232-7E650E982E51}"/>
              </a:ext>
            </a:extLst>
          </p:cNvPr>
          <p:cNvSpPr/>
          <p:nvPr/>
        </p:nvSpPr>
        <p:spPr>
          <a:xfrm>
            <a:off x="6641015" y="3086525"/>
            <a:ext cx="2394782" cy="338466"/>
          </a:xfrm>
          <a:prstGeom prst="rect">
            <a:avLst/>
          </a:prstGeom>
          <a:noFill/>
          <a:ln>
            <a:noFill/>
          </a:ln>
        </p:spPr>
        <p:txBody>
          <a:bodyPr spcFirstLastPara="1" wrap="square" lIns="91401" tIns="45688" rIns="91401" bIns="45688" anchor="t" anchorCtr="0">
            <a:noAutofit/>
          </a:bodyPr>
          <a:lstStyle/>
          <a:p>
            <a:pPr algn="ctr"/>
            <a:r>
              <a:rPr lang="en-US" sz="1600" dirty="0">
                <a:solidFill>
                  <a:schemeClr val="dk2"/>
                </a:solidFill>
                <a:latin typeface="Metropolis" panose="00000500000000000000" pitchFamily="2" charset="0"/>
              </a:rPr>
              <a:t>Save</a:t>
            </a:r>
            <a:r>
              <a:rPr lang="en-US" sz="1600" dirty="0">
                <a:solidFill>
                  <a:schemeClr val="lt1"/>
                </a:solidFill>
                <a:latin typeface="Metropolis" panose="00000500000000000000" pitchFamily="2" charset="0"/>
              </a:rPr>
              <a:t> </a:t>
            </a:r>
            <a:endParaRPr sz="1600" dirty="0">
              <a:solidFill>
                <a:schemeClr val="lt1"/>
              </a:solidFill>
              <a:latin typeface="Metropolis" panose="00000500000000000000" pitchFamily="2" charset="0"/>
            </a:endParaRPr>
          </a:p>
        </p:txBody>
      </p:sp>
    </p:spTree>
    <p:extLst>
      <p:ext uri="{BB962C8B-B14F-4D97-AF65-F5344CB8AC3E}">
        <p14:creationId xmlns:p14="http://schemas.microsoft.com/office/powerpoint/2010/main" val="113779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7" name="Google Shape;1697;p108"/>
          <p:cNvSpPr txBox="1">
            <a:spLocks noGrp="1"/>
          </p:cNvSpPr>
          <p:nvPr>
            <p:ph type="title"/>
          </p:nvPr>
        </p:nvSpPr>
        <p:spPr/>
        <p:txBody>
          <a:bodyPr/>
          <a:lstStyle/>
          <a:p>
            <a:pPr lvl="0"/>
            <a:r>
              <a:rPr lang="en-US"/>
              <a:t>Economic Value Drivers</a:t>
            </a:r>
          </a:p>
        </p:txBody>
      </p:sp>
      <p:sp>
        <p:nvSpPr>
          <p:cNvPr id="1698" name="Google Shape;1698;p108"/>
          <p:cNvSpPr txBox="1">
            <a:spLocks noGrp="1"/>
          </p:cNvSpPr>
          <p:nvPr>
            <p:ph type="body" sz="quarter" idx="20"/>
          </p:nvPr>
        </p:nvSpPr>
        <p:spPr>
          <a:xfrm>
            <a:off x="7342333" y="1351546"/>
            <a:ext cx="4846492" cy="4572000"/>
          </a:xfrm>
        </p:spPr>
        <p:txBody>
          <a:bodyPr/>
          <a:lstStyle/>
          <a:p>
            <a:pPr lvl="0"/>
            <a:r>
              <a:rPr lang="en-US" dirty="0"/>
              <a:t>Maximum Flexibility</a:t>
            </a:r>
          </a:p>
          <a:p>
            <a:pPr lvl="0">
              <a:buClr>
                <a:schemeClr val="accent3"/>
              </a:buClr>
              <a:buSzPct val="150000"/>
              <a:buNone/>
            </a:pPr>
            <a:r>
              <a:rPr lang="en-US" sz="1400" i="1" dirty="0">
                <a:solidFill>
                  <a:schemeClr val="accent3"/>
                </a:solidFill>
                <a:latin typeface="+mj-lt"/>
                <a:sym typeface="Arial"/>
              </a:rPr>
              <a:t>“We choose the right cloud for each workload, and VMware Cloud on AWS is the absolute best option for running our vSphere-based environments in the cloud. It’s easy to move solutions across the different environments and it’s easy to run and manage.”</a:t>
            </a:r>
            <a:endParaRPr lang="en-US" sz="1400" i="1" dirty="0">
              <a:latin typeface="+mj-lt"/>
            </a:endParaRPr>
          </a:p>
          <a:p>
            <a:pPr marL="171450" lvl="0">
              <a:buClr>
                <a:schemeClr val="accent3"/>
              </a:buClr>
              <a:buNone/>
            </a:pPr>
            <a:r>
              <a:rPr lang="en-US" sz="1400" dirty="0">
                <a:latin typeface="+mj-lt"/>
              </a:rPr>
              <a:t>Rob Shaw, Deputy Chief Executive, NHS Digital</a:t>
            </a:r>
          </a:p>
        </p:txBody>
      </p:sp>
      <p:sp>
        <p:nvSpPr>
          <p:cNvPr id="1699" name="Google Shape;1699;p108"/>
          <p:cNvSpPr txBox="1"/>
          <p:nvPr/>
        </p:nvSpPr>
        <p:spPr>
          <a:xfrm>
            <a:off x="579809" y="5940517"/>
            <a:ext cx="5275199" cy="323165"/>
          </a:xfrm>
          <a:prstGeom prst="rect">
            <a:avLst/>
          </a:prstGeom>
          <a:noFill/>
          <a:ln>
            <a:noFill/>
          </a:ln>
        </p:spPr>
        <p:txBody>
          <a:bodyPr spcFirstLastPara="1" wrap="square" lIns="0" tIns="0" rIns="0" bIns="0" anchor="t" anchorCtr="0">
            <a:noAutofit/>
          </a:bodyPr>
          <a:lstStyle/>
          <a:p>
            <a:pPr marL="119063" marR="0" lvl="0" indent="-119063" algn="l" rtl="0">
              <a:spcBef>
                <a:spcPts val="0"/>
              </a:spcBef>
              <a:spcAft>
                <a:spcPts val="0"/>
              </a:spcAft>
              <a:buNone/>
            </a:pPr>
            <a:r>
              <a:rPr lang="en-US" sz="700" dirty="0">
                <a:solidFill>
                  <a:schemeClr val="dk1"/>
                </a:solidFill>
                <a:latin typeface="Metropolis" panose="00000500000000000000" pitchFamily="2" charset="0"/>
                <a:sym typeface="Arial"/>
              </a:rPr>
              <a:t>1.  IDC White Paper, sponsored by VMware, The Business Value of Hybrid Cloud with VMware, 2019</a:t>
            </a:r>
            <a:endParaRPr dirty="0">
              <a:latin typeface="Metropolis" panose="00000500000000000000" pitchFamily="2" charset="0"/>
            </a:endParaRPr>
          </a:p>
          <a:p>
            <a:pPr marL="119063" marR="0" lvl="0" indent="-119063" algn="l" rtl="0">
              <a:spcBef>
                <a:spcPts val="0"/>
              </a:spcBef>
              <a:spcAft>
                <a:spcPts val="0"/>
              </a:spcAft>
              <a:buNone/>
            </a:pPr>
            <a:r>
              <a:rPr lang="en-US" sz="700" dirty="0">
                <a:solidFill>
                  <a:schemeClr val="dk1"/>
                </a:solidFill>
                <a:latin typeface="Metropolis" panose="00000500000000000000" pitchFamily="2" charset="0"/>
                <a:sym typeface="Arial"/>
              </a:rPr>
              <a:t>2. IDC White Paper, sponsored by Dell EMC, Benefits of the Consistent Hybrid Cloud: A Total Cost of Ownership Analysis of the Dell Technologies Cloud, 2019; VMware analysis</a:t>
            </a:r>
            <a:endParaRPr dirty="0">
              <a:latin typeface="Metropolis" panose="00000500000000000000" pitchFamily="2" charset="0"/>
            </a:endParaRPr>
          </a:p>
        </p:txBody>
      </p:sp>
      <p:grpSp>
        <p:nvGrpSpPr>
          <p:cNvPr id="1700" name="Google Shape;1700;p108"/>
          <p:cNvGrpSpPr/>
          <p:nvPr/>
        </p:nvGrpSpPr>
        <p:grpSpPr>
          <a:xfrm>
            <a:off x="641348" y="1351546"/>
            <a:ext cx="691104" cy="687492"/>
            <a:chOff x="5640388" y="2976563"/>
            <a:chExt cx="911225" cy="906463"/>
          </a:xfrm>
        </p:grpSpPr>
        <p:sp>
          <p:nvSpPr>
            <p:cNvPr id="1701" name="Google Shape;1701;p108"/>
            <p:cNvSpPr/>
            <p:nvPr/>
          </p:nvSpPr>
          <p:spPr>
            <a:xfrm>
              <a:off x="5694363" y="2976563"/>
              <a:ext cx="417513" cy="419100"/>
            </a:xfrm>
            <a:custGeom>
              <a:avLst/>
              <a:gdLst/>
              <a:ahLst/>
              <a:cxnLst/>
              <a:rect l="l" t="t" r="r" b="b"/>
              <a:pathLst>
                <a:path w="174" h="175" extrusionOk="0">
                  <a:moveTo>
                    <a:pt x="168" y="24"/>
                  </a:moveTo>
                  <a:cubicBezTo>
                    <a:pt x="168" y="24"/>
                    <a:pt x="168" y="24"/>
                    <a:pt x="168" y="24"/>
                  </a:cubicBezTo>
                  <a:cubicBezTo>
                    <a:pt x="168" y="24"/>
                    <a:pt x="168" y="24"/>
                    <a:pt x="167" y="24"/>
                  </a:cubicBezTo>
                  <a:cubicBezTo>
                    <a:pt x="144" y="0"/>
                    <a:pt x="144" y="0"/>
                    <a:pt x="144" y="0"/>
                  </a:cubicBezTo>
                  <a:cubicBezTo>
                    <a:pt x="137" y="7"/>
                    <a:pt x="137" y="7"/>
                    <a:pt x="137" y="7"/>
                  </a:cubicBezTo>
                  <a:cubicBezTo>
                    <a:pt x="154" y="24"/>
                    <a:pt x="154" y="24"/>
                    <a:pt x="154" y="24"/>
                  </a:cubicBezTo>
                  <a:cubicBezTo>
                    <a:pt x="119" y="27"/>
                    <a:pt x="84" y="42"/>
                    <a:pt x="56" y="66"/>
                  </a:cubicBezTo>
                  <a:cubicBezTo>
                    <a:pt x="22" y="95"/>
                    <a:pt x="2" y="133"/>
                    <a:pt x="0" y="174"/>
                  </a:cubicBezTo>
                  <a:cubicBezTo>
                    <a:pt x="10" y="175"/>
                    <a:pt x="10" y="175"/>
                    <a:pt x="10" y="175"/>
                  </a:cubicBezTo>
                  <a:cubicBezTo>
                    <a:pt x="14" y="103"/>
                    <a:pt x="81" y="40"/>
                    <a:pt x="156" y="34"/>
                  </a:cubicBezTo>
                  <a:cubicBezTo>
                    <a:pt x="137" y="53"/>
                    <a:pt x="137" y="53"/>
                    <a:pt x="137" y="53"/>
                  </a:cubicBezTo>
                  <a:cubicBezTo>
                    <a:pt x="144" y="60"/>
                    <a:pt x="144" y="60"/>
                    <a:pt x="144" y="60"/>
                  </a:cubicBezTo>
                  <a:cubicBezTo>
                    <a:pt x="174" y="30"/>
                    <a:pt x="174" y="30"/>
                    <a:pt x="174" y="30"/>
                  </a:cubicBezTo>
                  <a:lnTo>
                    <a:pt x="168" y="2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02" name="Google Shape;1702;p108"/>
            <p:cNvSpPr/>
            <p:nvPr/>
          </p:nvSpPr>
          <p:spPr>
            <a:xfrm>
              <a:off x="6132513" y="3033713"/>
              <a:ext cx="419100" cy="414338"/>
            </a:xfrm>
            <a:custGeom>
              <a:avLst/>
              <a:gdLst/>
              <a:ahLst/>
              <a:cxnLst/>
              <a:rect l="l" t="t" r="r" b="b"/>
              <a:pathLst>
                <a:path w="175" h="173" extrusionOk="0">
                  <a:moveTo>
                    <a:pt x="151" y="167"/>
                  </a:moveTo>
                  <a:cubicBezTo>
                    <a:pt x="175" y="144"/>
                    <a:pt x="175" y="144"/>
                    <a:pt x="175" y="144"/>
                  </a:cubicBezTo>
                  <a:cubicBezTo>
                    <a:pt x="168" y="137"/>
                    <a:pt x="168" y="137"/>
                    <a:pt x="168" y="137"/>
                  </a:cubicBezTo>
                  <a:cubicBezTo>
                    <a:pt x="151" y="153"/>
                    <a:pt x="151" y="153"/>
                    <a:pt x="151" y="153"/>
                  </a:cubicBezTo>
                  <a:cubicBezTo>
                    <a:pt x="148" y="118"/>
                    <a:pt x="133" y="83"/>
                    <a:pt x="109" y="55"/>
                  </a:cubicBezTo>
                  <a:cubicBezTo>
                    <a:pt x="80" y="22"/>
                    <a:pt x="41" y="2"/>
                    <a:pt x="1" y="0"/>
                  </a:cubicBezTo>
                  <a:cubicBezTo>
                    <a:pt x="0" y="10"/>
                    <a:pt x="0" y="10"/>
                    <a:pt x="0" y="10"/>
                  </a:cubicBezTo>
                  <a:cubicBezTo>
                    <a:pt x="72" y="14"/>
                    <a:pt x="135" y="80"/>
                    <a:pt x="141" y="155"/>
                  </a:cubicBezTo>
                  <a:cubicBezTo>
                    <a:pt x="122" y="137"/>
                    <a:pt x="122" y="137"/>
                    <a:pt x="122" y="137"/>
                  </a:cubicBezTo>
                  <a:cubicBezTo>
                    <a:pt x="115" y="144"/>
                    <a:pt x="115" y="144"/>
                    <a:pt x="115" y="144"/>
                  </a:cubicBezTo>
                  <a:cubicBezTo>
                    <a:pt x="145" y="173"/>
                    <a:pt x="145" y="173"/>
                    <a:pt x="145" y="173"/>
                  </a:cubicBezTo>
                  <a:cubicBezTo>
                    <a:pt x="151" y="167"/>
                    <a:pt x="151" y="167"/>
                    <a:pt x="151" y="167"/>
                  </a:cubicBezTo>
                  <a:cubicBezTo>
                    <a:pt x="151" y="167"/>
                    <a:pt x="151" y="167"/>
                    <a:pt x="151" y="167"/>
                  </a:cubicBezTo>
                  <a:cubicBezTo>
                    <a:pt x="151" y="167"/>
                    <a:pt x="151" y="167"/>
                    <a:pt x="151" y="16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03" name="Google Shape;1703;p108"/>
            <p:cNvSpPr/>
            <p:nvPr/>
          </p:nvSpPr>
          <p:spPr>
            <a:xfrm>
              <a:off x="6081713" y="3467101"/>
              <a:ext cx="417513" cy="415925"/>
            </a:xfrm>
            <a:custGeom>
              <a:avLst/>
              <a:gdLst/>
              <a:ahLst/>
              <a:cxnLst/>
              <a:rect l="l" t="t" r="r" b="b"/>
              <a:pathLst>
                <a:path w="174" h="174" extrusionOk="0">
                  <a:moveTo>
                    <a:pt x="164" y="0"/>
                  </a:moveTo>
                  <a:cubicBezTo>
                    <a:pt x="159" y="72"/>
                    <a:pt x="93" y="135"/>
                    <a:pt x="18" y="140"/>
                  </a:cubicBezTo>
                  <a:cubicBezTo>
                    <a:pt x="36" y="122"/>
                    <a:pt x="36" y="122"/>
                    <a:pt x="36" y="122"/>
                  </a:cubicBezTo>
                  <a:cubicBezTo>
                    <a:pt x="29" y="115"/>
                    <a:pt x="29" y="115"/>
                    <a:pt x="29" y="115"/>
                  </a:cubicBezTo>
                  <a:cubicBezTo>
                    <a:pt x="0" y="144"/>
                    <a:pt x="0" y="144"/>
                    <a:pt x="0" y="144"/>
                  </a:cubicBezTo>
                  <a:cubicBezTo>
                    <a:pt x="6" y="150"/>
                    <a:pt x="6" y="150"/>
                    <a:pt x="6" y="150"/>
                  </a:cubicBezTo>
                  <a:cubicBezTo>
                    <a:pt x="6" y="151"/>
                    <a:pt x="6" y="151"/>
                    <a:pt x="6" y="151"/>
                  </a:cubicBezTo>
                  <a:cubicBezTo>
                    <a:pt x="6" y="151"/>
                    <a:pt x="6" y="151"/>
                    <a:pt x="6" y="151"/>
                  </a:cubicBezTo>
                  <a:cubicBezTo>
                    <a:pt x="29" y="174"/>
                    <a:pt x="29" y="174"/>
                    <a:pt x="29" y="174"/>
                  </a:cubicBezTo>
                  <a:cubicBezTo>
                    <a:pt x="36" y="167"/>
                    <a:pt x="36" y="167"/>
                    <a:pt x="36" y="167"/>
                  </a:cubicBezTo>
                  <a:cubicBezTo>
                    <a:pt x="20" y="150"/>
                    <a:pt x="20" y="150"/>
                    <a:pt x="20" y="150"/>
                  </a:cubicBezTo>
                  <a:cubicBezTo>
                    <a:pt x="55" y="147"/>
                    <a:pt x="90" y="132"/>
                    <a:pt x="118" y="108"/>
                  </a:cubicBezTo>
                  <a:cubicBezTo>
                    <a:pt x="151" y="79"/>
                    <a:pt x="171" y="41"/>
                    <a:pt x="174" y="0"/>
                  </a:cubicBezTo>
                  <a:lnTo>
                    <a:pt x="164"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cxnSp>
          <p:nvCxnSpPr>
            <p:cNvPr id="1704" name="Google Shape;1704;p108"/>
            <p:cNvCxnSpPr/>
            <p:nvPr/>
          </p:nvCxnSpPr>
          <p:spPr>
            <a:xfrm>
              <a:off x="5703888" y="3432176"/>
              <a:ext cx="0" cy="0"/>
            </a:xfrm>
            <a:prstGeom prst="straightConnector1">
              <a:avLst/>
            </a:prstGeom>
            <a:solidFill>
              <a:schemeClr val="accent3"/>
            </a:solidFill>
            <a:ln w="23800" cap="flat" cmpd="sng">
              <a:solidFill>
                <a:srgbClr val="000000"/>
              </a:solidFill>
              <a:prstDash val="solid"/>
              <a:miter lim="800000"/>
              <a:headEnd type="none" w="med" len="med"/>
              <a:tailEnd type="none" w="med" len="med"/>
            </a:ln>
          </p:spPr>
        </p:cxnSp>
        <p:sp>
          <p:nvSpPr>
            <p:cNvPr id="1705" name="Google Shape;1705;p108"/>
            <p:cNvSpPr/>
            <p:nvPr/>
          </p:nvSpPr>
          <p:spPr>
            <a:xfrm>
              <a:off x="5640388" y="3411538"/>
              <a:ext cx="417513" cy="414338"/>
            </a:xfrm>
            <a:custGeom>
              <a:avLst/>
              <a:gdLst/>
              <a:ahLst/>
              <a:cxnLst/>
              <a:rect l="l" t="t" r="r" b="b"/>
              <a:pathLst>
                <a:path w="174" h="173" extrusionOk="0">
                  <a:moveTo>
                    <a:pt x="34" y="18"/>
                  </a:moveTo>
                  <a:cubicBezTo>
                    <a:pt x="53" y="36"/>
                    <a:pt x="53" y="36"/>
                    <a:pt x="53" y="36"/>
                  </a:cubicBezTo>
                  <a:cubicBezTo>
                    <a:pt x="60" y="29"/>
                    <a:pt x="60" y="29"/>
                    <a:pt x="60" y="29"/>
                  </a:cubicBezTo>
                  <a:cubicBezTo>
                    <a:pt x="30" y="0"/>
                    <a:pt x="30" y="0"/>
                    <a:pt x="30" y="0"/>
                  </a:cubicBezTo>
                  <a:cubicBezTo>
                    <a:pt x="24" y="5"/>
                    <a:pt x="24" y="5"/>
                    <a:pt x="24" y="5"/>
                  </a:cubicBezTo>
                  <a:cubicBezTo>
                    <a:pt x="23" y="5"/>
                    <a:pt x="23" y="5"/>
                    <a:pt x="23" y="5"/>
                  </a:cubicBezTo>
                  <a:cubicBezTo>
                    <a:pt x="23" y="6"/>
                    <a:pt x="23" y="6"/>
                    <a:pt x="23" y="6"/>
                  </a:cubicBezTo>
                  <a:cubicBezTo>
                    <a:pt x="0" y="29"/>
                    <a:pt x="0" y="29"/>
                    <a:pt x="0" y="29"/>
                  </a:cubicBezTo>
                  <a:cubicBezTo>
                    <a:pt x="7" y="36"/>
                    <a:pt x="7" y="36"/>
                    <a:pt x="7" y="36"/>
                  </a:cubicBezTo>
                  <a:cubicBezTo>
                    <a:pt x="24" y="19"/>
                    <a:pt x="24" y="19"/>
                    <a:pt x="24" y="19"/>
                  </a:cubicBezTo>
                  <a:cubicBezTo>
                    <a:pt x="27" y="54"/>
                    <a:pt x="42" y="90"/>
                    <a:pt x="66" y="118"/>
                  </a:cubicBezTo>
                  <a:cubicBezTo>
                    <a:pt x="95" y="151"/>
                    <a:pt x="133" y="171"/>
                    <a:pt x="174" y="173"/>
                  </a:cubicBezTo>
                  <a:cubicBezTo>
                    <a:pt x="174" y="163"/>
                    <a:pt x="174" y="163"/>
                    <a:pt x="174" y="163"/>
                  </a:cubicBezTo>
                  <a:cubicBezTo>
                    <a:pt x="102" y="159"/>
                    <a:pt x="39" y="93"/>
                    <a:pt x="34" y="1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06" name="Google Shape;1706;p108"/>
            <p:cNvSpPr/>
            <p:nvPr/>
          </p:nvSpPr>
          <p:spPr>
            <a:xfrm>
              <a:off x="5973763" y="3309938"/>
              <a:ext cx="239713" cy="238125"/>
            </a:xfrm>
            <a:custGeom>
              <a:avLst/>
              <a:gdLst/>
              <a:ahLst/>
              <a:cxnLst/>
              <a:rect l="l" t="t" r="r" b="b"/>
              <a:pathLst>
                <a:path w="100" h="100" extrusionOk="0">
                  <a:moveTo>
                    <a:pt x="50" y="100"/>
                  </a:moveTo>
                  <a:cubicBezTo>
                    <a:pt x="50" y="100"/>
                    <a:pt x="50" y="100"/>
                    <a:pt x="49" y="100"/>
                  </a:cubicBezTo>
                  <a:cubicBezTo>
                    <a:pt x="47" y="100"/>
                    <a:pt x="44" y="98"/>
                    <a:pt x="45" y="95"/>
                  </a:cubicBezTo>
                  <a:cubicBezTo>
                    <a:pt x="45" y="92"/>
                    <a:pt x="47" y="90"/>
                    <a:pt x="50" y="90"/>
                  </a:cubicBezTo>
                  <a:cubicBezTo>
                    <a:pt x="50" y="90"/>
                    <a:pt x="50" y="90"/>
                    <a:pt x="50" y="90"/>
                  </a:cubicBezTo>
                  <a:cubicBezTo>
                    <a:pt x="72" y="90"/>
                    <a:pt x="90" y="72"/>
                    <a:pt x="90" y="51"/>
                  </a:cubicBezTo>
                  <a:cubicBezTo>
                    <a:pt x="90" y="28"/>
                    <a:pt x="72" y="10"/>
                    <a:pt x="50" y="10"/>
                  </a:cubicBezTo>
                  <a:cubicBezTo>
                    <a:pt x="40" y="10"/>
                    <a:pt x="30" y="14"/>
                    <a:pt x="22" y="22"/>
                  </a:cubicBezTo>
                  <a:cubicBezTo>
                    <a:pt x="14" y="29"/>
                    <a:pt x="10" y="39"/>
                    <a:pt x="10" y="50"/>
                  </a:cubicBezTo>
                  <a:cubicBezTo>
                    <a:pt x="10" y="52"/>
                    <a:pt x="8" y="55"/>
                    <a:pt x="5" y="55"/>
                  </a:cubicBezTo>
                  <a:cubicBezTo>
                    <a:pt x="5" y="55"/>
                    <a:pt x="5" y="55"/>
                    <a:pt x="5" y="55"/>
                  </a:cubicBezTo>
                  <a:cubicBezTo>
                    <a:pt x="2" y="55"/>
                    <a:pt x="0" y="52"/>
                    <a:pt x="0" y="50"/>
                  </a:cubicBezTo>
                  <a:cubicBezTo>
                    <a:pt x="0" y="36"/>
                    <a:pt x="5" y="24"/>
                    <a:pt x="15" y="14"/>
                  </a:cubicBezTo>
                  <a:cubicBezTo>
                    <a:pt x="25" y="5"/>
                    <a:pt x="37" y="0"/>
                    <a:pt x="51" y="0"/>
                  </a:cubicBezTo>
                  <a:cubicBezTo>
                    <a:pt x="78" y="0"/>
                    <a:pt x="100" y="23"/>
                    <a:pt x="100" y="51"/>
                  </a:cubicBezTo>
                  <a:cubicBezTo>
                    <a:pt x="100" y="78"/>
                    <a:pt x="77" y="100"/>
                    <a:pt x="50" y="1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07" name="Google Shape;1707;p108"/>
            <p:cNvSpPr/>
            <p:nvPr/>
          </p:nvSpPr>
          <p:spPr>
            <a:xfrm>
              <a:off x="5880101" y="3216276"/>
              <a:ext cx="431800" cy="430213"/>
            </a:xfrm>
            <a:custGeom>
              <a:avLst/>
              <a:gdLst/>
              <a:ahLst/>
              <a:cxnLst/>
              <a:rect l="l" t="t" r="r" b="b"/>
              <a:pathLst>
                <a:path w="180" h="180" extrusionOk="0">
                  <a:moveTo>
                    <a:pt x="105" y="180"/>
                  </a:moveTo>
                  <a:cubicBezTo>
                    <a:pt x="73" y="179"/>
                    <a:pt x="73" y="179"/>
                    <a:pt x="73" y="179"/>
                  </a:cubicBezTo>
                  <a:cubicBezTo>
                    <a:pt x="71" y="176"/>
                    <a:pt x="71" y="176"/>
                    <a:pt x="71" y="176"/>
                  </a:cubicBezTo>
                  <a:cubicBezTo>
                    <a:pt x="70" y="174"/>
                    <a:pt x="69" y="171"/>
                    <a:pt x="69" y="167"/>
                  </a:cubicBezTo>
                  <a:cubicBezTo>
                    <a:pt x="68" y="164"/>
                    <a:pt x="67" y="162"/>
                    <a:pt x="67" y="161"/>
                  </a:cubicBezTo>
                  <a:cubicBezTo>
                    <a:pt x="60" y="158"/>
                    <a:pt x="57" y="156"/>
                    <a:pt x="55" y="155"/>
                  </a:cubicBezTo>
                  <a:cubicBezTo>
                    <a:pt x="53" y="156"/>
                    <a:pt x="51" y="157"/>
                    <a:pt x="49" y="158"/>
                  </a:cubicBezTo>
                  <a:cubicBezTo>
                    <a:pt x="46" y="160"/>
                    <a:pt x="43" y="162"/>
                    <a:pt x="41" y="162"/>
                  </a:cubicBezTo>
                  <a:cubicBezTo>
                    <a:pt x="39" y="163"/>
                    <a:pt x="39" y="163"/>
                    <a:pt x="39" y="163"/>
                  </a:cubicBezTo>
                  <a:cubicBezTo>
                    <a:pt x="37" y="162"/>
                    <a:pt x="37" y="162"/>
                    <a:pt x="37" y="162"/>
                  </a:cubicBezTo>
                  <a:cubicBezTo>
                    <a:pt x="35" y="161"/>
                    <a:pt x="31" y="157"/>
                    <a:pt x="17" y="143"/>
                  </a:cubicBezTo>
                  <a:cubicBezTo>
                    <a:pt x="15" y="141"/>
                    <a:pt x="15" y="141"/>
                    <a:pt x="15" y="141"/>
                  </a:cubicBezTo>
                  <a:cubicBezTo>
                    <a:pt x="16" y="138"/>
                    <a:pt x="16" y="138"/>
                    <a:pt x="16" y="138"/>
                  </a:cubicBezTo>
                  <a:cubicBezTo>
                    <a:pt x="16" y="137"/>
                    <a:pt x="18" y="134"/>
                    <a:pt x="23" y="124"/>
                  </a:cubicBezTo>
                  <a:cubicBezTo>
                    <a:pt x="23" y="122"/>
                    <a:pt x="22" y="121"/>
                    <a:pt x="21" y="118"/>
                  </a:cubicBezTo>
                  <a:cubicBezTo>
                    <a:pt x="20" y="115"/>
                    <a:pt x="19" y="113"/>
                    <a:pt x="18" y="111"/>
                  </a:cubicBezTo>
                  <a:cubicBezTo>
                    <a:pt x="17" y="110"/>
                    <a:pt x="15" y="110"/>
                    <a:pt x="13" y="109"/>
                  </a:cubicBezTo>
                  <a:cubicBezTo>
                    <a:pt x="8" y="108"/>
                    <a:pt x="5" y="107"/>
                    <a:pt x="4" y="107"/>
                  </a:cubicBezTo>
                  <a:cubicBezTo>
                    <a:pt x="0" y="106"/>
                    <a:pt x="0" y="106"/>
                    <a:pt x="0" y="106"/>
                  </a:cubicBezTo>
                  <a:cubicBezTo>
                    <a:pt x="1" y="71"/>
                    <a:pt x="1" y="71"/>
                    <a:pt x="1" y="71"/>
                  </a:cubicBezTo>
                  <a:cubicBezTo>
                    <a:pt x="5" y="70"/>
                    <a:pt x="5" y="70"/>
                    <a:pt x="5" y="70"/>
                  </a:cubicBezTo>
                  <a:cubicBezTo>
                    <a:pt x="6" y="70"/>
                    <a:pt x="9" y="69"/>
                    <a:pt x="13" y="68"/>
                  </a:cubicBezTo>
                  <a:cubicBezTo>
                    <a:pt x="15" y="67"/>
                    <a:pt x="17" y="67"/>
                    <a:pt x="19" y="67"/>
                  </a:cubicBezTo>
                  <a:cubicBezTo>
                    <a:pt x="20" y="65"/>
                    <a:pt x="20" y="63"/>
                    <a:pt x="22" y="61"/>
                  </a:cubicBezTo>
                  <a:cubicBezTo>
                    <a:pt x="23" y="58"/>
                    <a:pt x="24" y="56"/>
                    <a:pt x="25" y="54"/>
                  </a:cubicBezTo>
                  <a:cubicBezTo>
                    <a:pt x="21" y="46"/>
                    <a:pt x="19" y="44"/>
                    <a:pt x="18" y="43"/>
                  </a:cubicBezTo>
                  <a:cubicBezTo>
                    <a:pt x="15" y="40"/>
                    <a:pt x="15" y="40"/>
                    <a:pt x="15" y="40"/>
                  </a:cubicBezTo>
                  <a:cubicBezTo>
                    <a:pt x="18" y="36"/>
                    <a:pt x="18" y="36"/>
                    <a:pt x="18" y="36"/>
                  </a:cubicBezTo>
                  <a:cubicBezTo>
                    <a:pt x="19" y="35"/>
                    <a:pt x="22" y="31"/>
                    <a:pt x="37" y="17"/>
                  </a:cubicBezTo>
                  <a:cubicBezTo>
                    <a:pt x="40" y="14"/>
                    <a:pt x="40" y="14"/>
                    <a:pt x="40" y="14"/>
                  </a:cubicBezTo>
                  <a:cubicBezTo>
                    <a:pt x="43" y="16"/>
                    <a:pt x="43" y="16"/>
                    <a:pt x="43" y="16"/>
                  </a:cubicBezTo>
                  <a:cubicBezTo>
                    <a:pt x="49" y="19"/>
                    <a:pt x="53" y="21"/>
                    <a:pt x="57" y="24"/>
                  </a:cubicBezTo>
                  <a:cubicBezTo>
                    <a:pt x="63" y="21"/>
                    <a:pt x="67" y="19"/>
                    <a:pt x="69" y="19"/>
                  </a:cubicBezTo>
                  <a:cubicBezTo>
                    <a:pt x="70" y="17"/>
                    <a:pt x="70" y="15"/>
                    <a:pt x="71" y="13"/>
                  </a:cubicBezTo>
                  <a:cubicBezTo>
                    <a:pt x="72" y="9"/>
                    <a:pt x="73" y="6"/>
                    <a:pt x="74" y="4"/>
                  </a:cubicBezTo>
                  <a:cubicBezTo>
                    <a:pt x="75" y="0"/>
                    <a:pt x="75" y="0"/>
                    <a:pt x="75" y="0"/>
                  </a:cubicBezTo>
                  <a:cubicBezTo>
                    <a:pt x="108" y="0"/>
                    <a:pt x="108" y="0"/>
                    <a:pt x="108" y="0"/>
                  </a:cubicBezTo>
                  <a:cubicBezTo>
                    <a:pt x="109" y="4"/>
                    <a:pt x="109" y="4"/>
                    <a:pt x="109" y="4"/>
                  </a:cubicBezTo>
                  <a:cubicBezTo>
                    <a:pt x="110" y="5"/>
                    <a:pt x="111" y="8"/>
                    <a:pt x="114" y="19"/>
                  </a:cubicBezTo>
                  <a:cubicBezTo>
                    <a:pt x="115" y="19"/>
                    <a:pt x="117" y="20"/>
                    <a:pt x="120" y="21"/>
                  </a:cubicBezTo>
                  <a:cubicBezTo>
                    <a:pt x="122" y="22"/>
                    <a:pt x="125" y="23"/>
                    <a:pt x="127" y="24"/>
                  </a:cubicBezTo>
                  <a:cubicBezTo>
                    <a:pt x="128" y="24"/>
                    <a:pt x="129" y="23"/>
                    <a:pt x="131" y="22"/>
                  </a:cubicBezTo>
                  <a:cubicBezTo>
                    <a:pt x="135" y="20"/>
                    <a:pt x="138" y="18"/>
                    <a:pt x="140" y="17"/>
                  </a:cubicBezTo>
                  <a:cubicBezTo>
                    <a:pt x="142" y="16"/>
                    <a:pt x="142" y="16"/>
                    <a:pt x="142" y="16"/>
                  </a:cubicBezTo>
                  <a:cubicBezTo>
                    <a:pt x="144" y="18"/>
                    <a:pt x="144" y="18"/>
                    <a:pt x="144" y="18"/>
                  </a:cubicBezTo>
                  <a:cubicBezTo>
                    <a:pt x="147" y="20"/>
                    <a:pt x="151" y="23"/>
                    <a:pt x="155" y="28"/>
                  </a:cubicBezTo>
                  <a:cubicBezTo>
                    <a:pt x="160" y="33"/>
                    <a:pt x="163" y="35"/>
                    <a:pt x="164" y="36"/>
                  </a:cubicBezTo>
                  <a:cubicBezTo>
                    <a:pt x="167" y="39"/>
                    <a:pt x="167" y="39"/>
                    <a:pt x="167" y="39"/>
                  </a:cubicBezTo>
                  <a:cubicBezTo>
                    <a:pt x="165" y="43"/>
                    <a:pt x="165" y="43"/>
                    <a:pt x="165" y="43"/>
                  </a:cubicBezTo>
                  <a:cubicBezTo>
                    <a:pt x="162" y="49"/>
                    <a:pt x="159" y="53"/>
                    <a:pt x="157" y="56"/>
                  </a:cubicBezTo>
                  <a:cubicBezTo>
                    <a:pt x="159" y="63"/>
                    <a:pt x="161" y="67"/>
                    <a:pt x="161" y="69"/>
                  </a:cubicBezTo>
                  <a:cubicBezTo>
                    <a:pt x="164" y="69"/>
                    <a:pt x="166" y="70"/>
                    <a:pt x="168" y="71"/>
                  </a:cubicBezTo>
                  <a:cubicBezTo>
                    <a:pt x="172" y="72"/>
                    <a:pt x="175" y="73"/>
                    <a:pt x="176" y="73"/>
                  </a:cubicBezTo>
                  <a:cubicBezTo>
                    <a:pt x="180" y="74"/>
                    <a:pt x="180" y="74"/>
                    <a:pt x="180" y="74"/>
                  </a:cubicBezTo>
                  <a:cubicBezTo>
                    <a:pt x="180" y="109"/>
                    <a:pt x="180" y="109"/>
                    <a:pt x="180" y="109"/>
                  </a:cubicBezTo>
                  <a:cubicBezTo>
                    <a:pt x="176" y="109"/>
                    <a:pt x="176" y="109"/>
                    <a:pt x="176" y="109"/>
                  </a:cubicBezTo>
                  <a:cubicBezTo>
                    <a:pt x="175" y="110"/>
                    <a:pt x="172" y="110"/>
                    <a:pt x="168" y="112"/>
                  </a:cubicBezTo>
                  <a:cubicBezTo>
                    <a:pt x="166" y="112"/>
                    <a:pt x="164" y="113"/>
                    <a:pt x="162" y="113"/>
                  </a:cubicBezTo>
                  <a:cubicBezTo>
                    <a:pt x="161" y="114"/>
                    <a:pt x="160" y="116"/>
                    <a:pt x="159" y="119"/>
                  </a:cubicBezTo>
                  <a:cubicBezTo>
                    <a:pt x="158" y="122"/>
                    <a:pt x="157" y="124"/>
                    <a:pt x="156" y="126"/>
                  </a:cubicBezTo>
                  <a:cubicBezTo>
                    <a:pt x="157" y="127"/>
                    <a:pt x="158" y="129"/>
                    <a:pt x="159" y="131"/>
                  </a:cubicBezTo>
                  <a:cubicBezTo>
                    <a:pt x="160" y="134"/>
                    <a:pt x="162" y="136"/>
                    <a:pt x="163" y="137"/>
                  </a:cubicBezTo>
                  <a:cubicBezTo>
                    <a:pt x="165" y="140"/>
                    <a:pt x="165" y="140"/>
                    <a:pt x="165" y="140"/>
                  </a:cubicBezTo>
                  <a:cubicBezTo>
                    <a:pt x="163" y="143"/>
                    <a:pt x="163" y="143"/>
                    <a:pt x="163" y="143"/>
                  </a:cubicBezTo>
                  <a:cubicBezTo>
                    <a:pt x="162" y="145"/>
                    <a:pt x="159" y="149"/>
                    <a:pt x="143" y="163"/>
                  </a:cubicBezTo>
                  <a:cubicBezTo>
                    <a:pt x="141" y="166"/>
                    <a:pt x="141" y="166"/>
                    <a:pt x="141" y="166"/>
                  </a:cubicBezTo>
                  <a:cubicBezTo>
                    <a:pt x="138" y="164"/>
                    <a:pt x="138" y="164"/>
                    <a:pt x="138" y="164"/>
                  </a:cubicBezTo>
                  <a:cubicBezTo>
                    <a:pt x="133" y="162"/>
                    <a:pt x="129" y="159"/>
                    <a:pt x="124" y="156"/>
                  </a:cubicBezTo>
                  <a:cubicBezTo>
                    <a:pt x="120" y="159"/>
                    <a:pt x="116" y="160"/>
                    <a:pt x="111" y="161"/>
                  </a:cubicBezTo>
                  <a:cubicBezTo>
                    <a:pt x="111" y="162"/>
                    <a:pt x="110" y="164"/>
                    <a:pt x="110" y="167"/>
                  </a:cubicBezTo>
                  <a:cubicBezTo>
                    <a:pt x="109" y="172"/>
                    <a:pt x="107" y="175"/>
                    <a:pt x="106" y="177"/>
                  </a:cubicBezTo>
                  <a:lnTo>
                    <a:pt x="105" y="180"/>
                  </a:lnTo>
                  <a:close/>
                  <a:moveTo>
                    <a:pt x="79" y="169"/>
                  </a:moveTo>
                  <a:cubicBezTo>
                    <a:pt x="99" y="170"/>
                    <a:pt x="99" y="170"/>
                    <a:pt x="99" y="170"/>
                  </a:cubicBezTo>
                  <a:cubicBezTo>
                    <a:pt x="99" y="168"/>
                    <a:pt x="99" y="167"/>
                    <a:pt x="100" y="164"/>
                  </a:cubicBezTo>
                  <a:cubicBezTo>
                    <a:pt x="101" y="160"/>
                    <a:pt x="102" y="156"/>
                    <a:pt x="104" y="154"/>
                  </a:cubicBezTo>
                  <a:cubicBezTo>
                    <a:pt x="105" y="152"/>
                    <a:pt x="105" y="152"/>
                    <a:pt x="105" y="152"/>
                  </a:cubicBezTo>
                  <a:cubicBezTo>
                    <a:pt x="107" y="152"/>
                    <a:pt x="107" y="152"/>
                    <a:pt x="107" y="152"/>
                  </a:cubicBezTo>
                  <a:cubicBezTo>
                    <a:pt x="112" y="151"/>
                    <a:pt x="117" y="149"/>
                    <a:pt x="122" y="146"/>
                  </a:cubicBezTo>
                  <a:cubicBezTo>
                    <a:pt x="125" y="145"/>
                    <a:pt x="125" y="145"/>
                    <a:pt x="125" y="145"/>
                  </a:cubicBezTo>
                  <a:cubicBezTo>
                    <a:pt x="127" y="146"/>
                    <a:pt x="127" y="146"/>
                    <a:pt x="127" y="146"/>
                  </a:cubicBezTo>
                  <a:cubicBezTo>
                    <a:pt x="131" y="149"/>
                    <a:pt x="135" y="151"/>
                    <a:pt x="139" y="154"/>
                  </a:cubicBezTo>
                  <a:cubicBezTo>
                    <a:pt x="146" y="146"/>
                    <a:pt x="150" y="142"/>
                    <a:pt x="153" y="140"/>
                  </a:cubicBezTo>
                  <a:cubicBezTo>
                    <a:pt x="152" y="139"/>
                    <a:pt x="151" y="137"/>
                    <a:pt x="150" y="135"/>
                  </a:cubicBezTo>
                  <a:cubicBezTo>
                    <a:pt x="148" y="131"/>
                    <a:pt x="146" y="129"/>
                    <a:pt x="146" y="128"/>
                  </a:cubicBezTo>
                  <a:cubicBezTo>
                    <a:pt x="144" y="125"/>
                    <a:pt x="144" y="125"/>
                    <a:pt x="144" y="125"/>
                  </a:cubicBezTo>
                  <a:cubicBezTo>
                    <a:pt x="146" y="122"/>
                    <a:pt x="146" y="122"/>
                    <a:pt x="146" y="122"/>
                  </a:cubicBezTo>
                  <a:cubicBezTo>
                    <a:pt x="147" y="122"/>
                    <a:pt x="148" y="120"/>
                    <a:pt x="150" y="116"/>
                  </a:cubicBezTo>
                  <a:cubicBezTo>
                    <a:pt x="152" y="109"/>
                    <a:pt x="154" y="107"/>
                    <a:pt x="154" y="106"/>
                  </a:cubicBezTo>
                  <a:cubicBezTo>
                    <a:pt x="155" y="104"/>
                    <a:pt x="155" y="104"/>
                    <a:pt x="155" y="104"/>
                  </a:cubicBezTo>
                  <a:cubicBezTo>
                    <a:pt x="158" y="104"/>
                    <a:pt x="158" y="104"/>
                    <a:pt x="158" y="104"/>
                  </a:cubicBezTo>
                  <a:cubicBezTo>
                    <a:pt x="160" y="103"/>
                    <a:pt x="162" y="103"/>
                    <a:pt x="165" y="102"/>
                  </a:cubicBezTo>
                  <a:cubicBezTo>
                    <a:pt x="167" y="101"/>
                    <a:pt x="169" y="101"/>
                    <a:pt x="170" y="101"/>
                  </a:cubicBezTo>
                  <a:cubicBezTo>
                    <a:pt x="170" y="82"/>
                    <a:pt x="170" y="82"/>
                    <a:pt x="170" y="82"/>
                  </a:cubicBezTo>
                  <a:cubicBezTo>
                    <a:pt x="169" y="81"/>
                    <a:pt x="167" y="81"/>
                    <a:pt x="165" y="80"/>
                  </a:cubicBezTo>
                  <a:cubicBezTo>
                    <a:pt x="163" y="79"/>
                    <a:pt x="160" y="79"/>
                    <a:pt x="159" y="79"/>
                  </a:cubicBezTo>
                  <a:cubicBezTo>
                    <a:pt x="154" y="79"/>
                    <a:pt x="153" y="76"/>
                    <a:pt x="152" y="71"/>
                  </a:cubicBezTo>
                  <a:cubicBezTo>
                    <a:pt x="150" y="68"/>
                    <a:pt x="149" y="63"/>
                    <a:pt x="147" y="57"/>
                  </a:cubicBezTo>
                  <a:cubicBezTo>
                    <a:pt x="146" y="55"/>
                    <a:pt x="146" y="55"/>
                    <a:pt x="146" y="55"/>
                  </a:cubicBezTo>
                  <a:cubicBezTo>
                    <a:pt x="148" y="53"/>
                    <a:pt x="148" y="53"/>
                    <a:pt x="148" y="53"/>
                  </a:cubicBezTo>
                  <a:cubicBezTo>
                    <a:pt x="149" y="50"/>
                    <a:pt x="152" y="46"/>
                    <a:pt x="155" y="41"/>
                  </a:cubicBezTo>
                  <a:cubicBezTo>
                    <a:pt x="153" y="39"/>
                    <a:pt x="150" y="37"/>
                    <a:pt x="148" y="34"/>
                  </a:cubicBezTo>
                  <a:cubicBezTo>
                    <a:pt x="145" y="32"/>
                    <a:pt x="143" y="29"/>
                    <a:pt x="141" y="28"/>
                  </a:cubicBezTo>
                  <a:cubicBezTo>
                    <a:pt x="140" y="28"/>
                    <a:pt x="138" y="29"/>
                    <a:pt x="136" y="30"/>
                  </a:cubicBezTo>
                  <a:cubicBezTo>
                    <a:pt x="133" y="33"/>
                    <a:pt x="130" y="34"/>
                    <a:pt x="127" y="35"/>
                  </a:cubicBezTo>
                  <a:cubicBezTo>
                    <a:pt x="125" y="35"/>
                    <a:pt x="125" y="35"/>
                    <a:pt x="125" y="35"/>
                  </a:cubicBezTo>
                  <a:cubicBezTo>
                    <a:pt x="123" y="34"/>
                    <a:pt x="123" y="34"/>
                    <a:pt x="123" y="34"/>
                  </a:cubicBezTo>
                  <a:cubicBezTo>
                    <a:pt x="122" y="33"/>
                    <a:pt x="120" y="32"/>
                    <a:pt x="116" y="31"/>
                  </a:cubicBezTo>
                  <a:cubicBezTo>
                    <a:pt x="110" y="28"/>
                    <a:pt x="108" y="27"/>
                    <a:pt x="107" y="27"/>
                  </a:cubicBezTo>
                  <a:cubicBezTo>
                    <a:pt x="105" y="26"/>
                    <a:pt x="105" y="26"/>
                    <a:pt x="105" y="26"/>
                  </a:cubicBezTo>
                  <a:cubicBezTo>
                    <a:pt x="105" y="24"/>
                    <a:pt x="105" y="24"/>
                    <a:pt x="105" y="24"/>
                  </a:cubicBezTo>
                  <a:cubicBezTo>
                    <a:pt x="103" y="17"/>
                    <a:pt x="102" y="13"/>
                    <a:pt x="101" y="10"/>
                  </a:cubicBezTo>
                  <a:cubicBezTo>
                    <a:pt x="82" y="10"/>
                    <a:pt x="82" y="10"/>
                    <a:pt x="82" y="10"/>
                  </a:cubicBezTo>
                  <a:cubicBezTo>
                    <a:pt x="82" y="12"/>
                    <a:pt x="81" y="13"/>
                    <a:pt x="81" y="15"/>
                  </a:cubicBezTo>
                  <a:cubicBezTo>
                    <a:pt x="79" y="20"/>
                    <a:pt x="79" y="23"/>
                    <a:pt x="78" y="24"/>
                  </a:cubicBezTo>
                  <a:cubicBezTo>
                    <a:pt x="77" y="28"/>
                    <a:pt x="77" y="28"/>
                    <a:pt x="77" y="28"/>
                  </a:cubicBezTo>
                  <a:cubicBezTo>
                    <a:pt x="74" y="28"/>
                    <a:pt x="74" y="28"/>
                    <a:pt x="74" y="28"/>
                  </a:cubicBezTo>
                  <a:cubicBezTo>
                    <a:pt x="73" y="28"/>
                    <a:pt x="70" y="29"/>
                    <a:pt x="58" y="34"/>
                  </a:cubicBezTo>
                  <a:cubicBezTo>
                    <a:pt x="56" y="35"/>
                    <a:pt x="56" y="35"/>
                    <a:pt x="56" y="35"/>
                  </a:cubicBezTo>
                  <a:cubicBezTo>
                    <a:pt x="53" y="33"/>
                    <a:pt x="53" y="33"/>
                    <a:pt x="53" y="33"/>
                  </a:cubicBezTo>
                  <a:cubicBezTo>
                    <a:pt x="51" y="31"/>
                    <a:pt x="47" y="29"/>
                    <a:pt x="42" y="26"/>
                  </a:cubicBezTo>
                  <a:cubicBezTo>
                    <a:pt x="34" y="33"/>
                    <a:pt x="30" y="37"/>
                    <a:pt x="28" y="40"/>
                  </a:cubicBezTo>
                  <a:cubicBezTo>
                    <a:pt x="30" y="42"/>
                    <a:pt x="32" y="46"/>
                    <a:pt x="35" y="52"/>
                  </a:cubicBezTo>
                  <a:cubicBezTo>
                    <a:pt x="36" y="55"/>
                    <a:pt x="36" y="55"/>
                    <a:pt x="36" y="55"/>
                  </a:cubicBezTo>
                  <a:cubicBezTo>
                    <a:pt x="35" y="57"/>
                    <a:pt x="35" y="57"/>
                    <a:pt x="35" y="57"/>
                  </a:cubicBezTo>
                  <a:cubicBezTo>
                    <a:pt x="34" y="58"/>
                    <a:pt x="33" y="60"/>
                    <a:pt x="31" y="65"/>
                  </a:cubicBezTo>
                  <a:cubicBezTo>
                    <a:pt x="29" y="69"/>
                    <a:pt x="27" y="72"/>
                    <a:pt x="27" y="74"/>
                  </a:cubicBezTo>
                  <a:cubicBezTo>
                    <a:pt x="25" y="76"/>
                    <a:pt x="25" y="76"/>
                    <a:pt x="25" y="76"/>
                  </a:cubicBezTo>
                  <a:cubicBezTo>
                    <a:pt x="23" y="76"/>
                    <a:pt x="23" y="76"/>
                    <a:pt x="23" y="76"/>
                  </a:cubicBezTo>
                  <a:cubicBezTo>
                    <a:pt x="21" y="76"/>
                    <a:pt x="18" y="77"/>
                    <a:pt x="15" y="78"/>
                  </a:cubicBezTo>
                  <a:cubicBezTo>
                    <a:pt x="14" y="78"/>
                    <a:pt x="12" y="79"/>
                    <a:pt x="11" y="79"/>
                  </a:cubicBezTo>
                  <a:cubicBezTo>
                    <a:pt x="11" y="98"/>
                    <a:pt x="11" y="98"/>
                    <a:pt x="11" y="98"/>
                  </a:cubicBezTo>
                  <a:cubicBezTo>
                    <a:pt x="12" y="98"/>
                    <a:pt x="14" y="99"/>
                    <a:pt x="15" y="99"/>
                  </a:cubicBezTo>
                  <a:cubicBezTo>
                    <a:pt x="19" y="100"/>
                    <a:pt x="21" y="101"/>
                    <a:pt x="23" y="101"/>
                  </a:cubicBezTo>
                  <a:cubicBezTo>
                    <a:pt x="27" y="102"/>
                    <a:pt x="27" y="102"/>
                    <a:pt x="27" y="102"/>
                  </a:cubicBezTo>
                  <a:cubicBezTo>
                    <a:pt x="28" y="106"/>
                    <a:pt x="28" y="106"/>
                    <a:pt x="28" y="106"/>
                  </a:cubicBezTo>
                  <a:cubicBezTo>
                    <a:pt x="28" y="108"/>
                    <a:pt x="29" y="111"/>
                    <a:pt x="30" y="114"/>
                  </a:cubicBezTo>
                  <a:cubicBezTo>
                    <a:pt x="33" y="120"/>
                    <a:pt x="34" y="122"/>
                    <a:pt x="34" y="123"/>
                  </a:cubicBezTo>
                  <a:cubicBezTo>
                    <a:pt x="34" y="125"/>
                    <a:pt x="34" y="125"/>
                    <a:pt x="34" y="125"/>
                  </a:cubicBezTo>
                  <a:cubicBezTo>
                    <a:pt x="33" y="127"/>
                    <a:pt x="33" y="127"/>
                    <a:pt x="33" y="127"/>
                  </a:cubicBezTo>
                  <a:cubicBezTo>
                    <a:pt x="30" y="133"/>
                    <a:pt x="28" y="136"/>
                    <a:pt x="27" y="138"/>
                  </a:cubicBezTo>
                  <a:cubicBezTo>
                    <a:pt x="34" y="146"/>
                    <a:pt x="38" y="150"/>
                    <a:pt x="40" y="152"/>
                  </a:cubicBezTo>
                  <a:cubicBezTo>
                    <a:pt x="41" y="151"/>
                    <a:pt x="42" y="150"/>
                    <a:pt x="44" y="149"/>
                  </a:cubicBezTo>
                  <a:cubicBezTo>
                    <a:pt x="48" y="147"/>
                    <a:pt x="51" y="146"/>
                    <a:pt x="54" y="145"/>
                  </a:cubicBezTo>
                  <a:cubicBezTo>
                    <a:pt x="56" y="144"/>
                    <a:pt x="56" y="144"/>
                    <a:pt x="56" y="144"/>
                  </a:cubicBezTo>
                  <a:cubicBezTo>
                    <a:pt x="58" y="146"/>
                    <a:pt x="58" y="146"/>
                    <a:pt x="58" y="146"/>
                  </a:cubicBezTo>
                  <a:cubicBezTo>
                    <a:pt x="58" y="146"/>
                    <a:pt x="60" y="147"/>
                    <a:pt x="73" y="153"/>
                  </a:cubicBezTo>
                  <a:cubicBezTo>
                    <a:pt x="75" y="154"/>
                    <a:pt x="75" y="154"/>
                    <a:pt x="75" y="154"/>
                  </a:cubicBezTo>
                  <a:cubicBezTo>
                    <a:pt x="76" y="155"/>
                    <a:pt x="76" y="155"/>
                    <a:pt x="76" y="155"/>
                  </a:cubicBezTo>
                  <a:cubicBezTo>
                    <a:pt x="77" y="157"/>
                    <a:pt x="77" y="160"/>
                    <a:pt x="78" y="165"/>
                  </a:cubicBezTo>
                  <a:cubicBezTo>
                    <a:pt x="79" y="167"/>
                    <a:pt x="79" y="168"/>
                    <a:pt x="79" y="1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grpSp>
        <p:nvGrpSpPr>
          <p:cNvPr id="1708" name="Google Shape;1708;p108"/>
          <p:cNvGrpSpPr/>
          <p:nvPr/>
        </p:nvGrpSpPr>
        <p:grpSpPr>
          <a:xfrm>
            <a:off x="689457" y="2347000"/>
            <a:ext cx="547554" cy="648951"/>
            <a:chOff x="6110287" y="387351"/>
            <a:chExt cx="771526" cy="914399"/>
          </a:xfrm>
        </p:grpSpPr>
        <p:sp>
          <p:nvSpPr>
            <p:cNvPr id="1709" name="Google Shape;1709;p108"/>
            <p:cNvSpPr/>
            <p:nvPr/>
          </p:nvSpPr>
          <p:spPr>
            <a:xfrm>
              <a:off x="6110287" y="387351"/>
              <a:ext cx="771526" cy="914399"/>
            </a:xfrm>
            <a:custGeom>
              <a:avLst/>
              <a:gdLst/>
              <a:ahLst/>
              <a:cxnLst/>
              <a:rect l="l" t="t" r="r" b="b"/>
              <a:pathLst>
                <a:path w="321" h="382" extrusionOk="0">
                  <a:moveTo>
                    <a:pt x="254" y="382"/>
                  </a:moveTo>
                  <a:cubicBezTo>
                    <a:pt x="251" y="382"/>
                    <a:pt x="249" y="380"/>
                    <a:pt x="249" y="377"/>
                  </a:cubicBezTo>
                  <a:cubicBezTo>
                    <a:pt x="248" y="368"/>
                    <a:pt x="239" y="289"/>
                    <a:pt x="249" y="269"/>
                  </a:cubicBezTo>
                  <a:cubicBezTo>
                    <a:pt x="254" y="261"/>
                    <a:pt x="259" y="252"/>
                    <a:pt x="264" y="243"/>
                  </a:cubicBezTo>
                  <a:cubicBezTo>
                    <a:pt x="279" y="218"/>
                    <a:pt x="295" y="191"/>
                    <a:pt x="301" y="164"/>
                  </a:cubicBezTo>
                  <a:cubicBezTo>
                    <a:pt x="311" y="118"/>
                    <a:pt x="305" y="82"/>
                    <a:pt x="284" y="56"/>
                  </a:cubicBezTo>
                  <a:cubicBezTo>
                    <a:pt x="246" y="10"/>
                    <a:pt x="169" y="12"/>
                    <a:pt x="168" y="12"/>
                  </a:cubicBezTo>
                  <a:cubicBezTo>
                    <a:pt x="129" y="12"/>
                    <a:pt x="79" y="29"/>
                    <a:pt x="58" y="61"/>
                  </a:cubicBezTo>
                  <a:cubicBezTo>
                    <a:pt x="45" y="82"/>
                    <a:pt x="43" y="119"/>
                    <a:pt x="46" y="148"/>
                  </a:cubicBezTo>
                  <a:cubicBezTo>
                    <a:pt x="48" y="173"/>
                    <a:pt x="15" y="224"/>
                    <a:pt x="11" y="229"/>
                  </a:cubicBezTo>
                  <a:cubicBezTo>
                    <a:pt x="11" y="230"/>
                    <a:pt x="11" y="231"/>
                    <a:pt x="11" y="231"/>
                  </a:cubicBezTo>
                  <a:cubicBezTo>
                    <a:pt x="12" y="231"/>
                    <a:pt x="14" y="232"/>
                    <a:pt x="16" y="232"/>
                  </a:cubicBezTo>
                  <a:cubicBezTo>
                    <a:pt x="30" y="234"/>
                    <a:pt x="35" y="235"/>
                    <a:pt x="37" y="239"/>
                  </a:cubicBezTo>
                  <a:cubicBezTo>
                    <a:pt x="37" y="241"/>
                    <a:pt x="38" y="243"/>
                    <a:pt x="37" y="298"/>
                  </a:cubicBezTo>
                  <a:cubicBezTo>
                    <a:pt x="37" y="299"/>
                    <a:pt x="36" y="311"/>
                    <a:pt x="43" y="318"/>
                  </a:cubicBezTo>
                  <a:cubicBezTo>
                    <a:pt x="46" y="322"/>
                    <a:pt x="51" y="324"/>
                    <a:pt x="57" y="324"/>
                  </a:cubicBezTo>
                  <a:cubicBezTo>
                    <a:pt x="60" y="324"/>
                    <a:pt x="64" y="324"/>
                    <a:pt x="68" y="323"/>
                  </a:cubicBezTo>
                  <a:cubicBezTo>
                    <a:pt x="85" y="323"/>
                    <a:pt x="107" y="322"/>
                    <a:pt x="110" y="341"/>
                  </a:cubicBezTo>
                  <a:cubicBezTo>
                    <a:pt x="113" y="360"/>
                    <a:pt x="112" y="376"/>
                    <a:pt x="112" y="377"/>
                  </a:cubicBezTo>
                  <a:cubicBezTo>
                    <a:pt x="112" y="380"/>
                    <a:pt x="110" y="382"/>
                    <a:pt x="107" y="382"/>
                  </a:cubicBezTo>
                  <a:cubicBezTo>
                    <a:pt x="104" y="382"/>
                    <a:pt x="102" y="379"/>
                    <a:pt x="102" y="376"/>
                  </a:cubicBezTo>
                  <a:cubicBezTo>
                    <a:pt x="102" y="376"/>
                    <a:pt x="103" y="361"/>
                    <a:pt x="100" y="343"/>
                  </a:cubicBezTo>
                  <a:cubicBezTo>
                    <a:pt x="99" y="333"/>
                    <a:pt x="87" y="333"/>
                    <a:pt x="68" y="333"/>
                  </a:cubicBezTo>
                  <a:cubicBezTo>
                    <a:pt x="64" y="334"/>
                    <a:pt x="61" y="334"/>
                    <a:pt x="57" y="334"/>
                  </a:cubicBezTo>
                  <a:cubicBezTo>
                    <a:pt x="48" y="334"/>
                    <a:pt x="41" y="331"/>
                    <a:pt x="35" y="325"/>
                  </a:cubicBezTo>
                  <a:cubicBezTo>
                    <a:pt x="26" y="315"/>
                    <a:pt x="27" y="298"/>
                    <a:pt x="27" y="298"/>
                  </a:cubicBezTo>
                  <a:cubicBezTo>
                    <a:pt x="28" y="276"/>
                    <a:pt x="28" y="251"/>
                    <a:pt x="28" y="244"/>
                  </a:cubicBezTo>
                  <a:cubicBezTo>
                    <a:pt x="25" y="243"/>
                    <a:pt x="18" y="242"/>
                    <a:pt x="15" y="242"/>
                  </a:cubicBezTo>
                  <a:cubicBezTo>
                    <a:pt x="12" y="241"/>
                    <a:pt x="10" y="241"/>
                    <a:pt x="8" y="241"/>
                  </a:cubicBezTo>
                  <a:cubicBezTo>
                    <a:pt x="5" y="240"/>
                    <a:pt x="3" y="238"/>
                    <a:pt x="2" y="236"/>
                  </a:cubicBezTo>
                  <a:cubicBezTo>
                    <a:pt x="0" y="231"/>
                    <a:pt x="2" y="225"/>
                    <a:pt x="3" y="224"/>
                  </a:cubicBezTo>
                  <a:cubicBezTo>
                    <a:pt x="3" y="224"/>
                    <a:pt x="3" y="224"/>
                    <a:pt x="3" y="224"/>
                  </a:cubicBezTo>
                  <a:cubicBezTo>
                    <a:pt x="13" y="209"/>
                    <a:pt x="37" y="168"/>
                    <a:pt x="36" y="149"/>
                  </a:cubicBezTo>
                  <a:cubicBezTo>
                    <a:pt x="33" y="119"/>
                    <a:pt x="35" y="78"/>
                    <a:pt x="49" y="56"/>
                  </a:cubicBezTo>
                  <a:cubicBezTo>
                    <a:pt x="72" y="20"/>
                    <a:pt x="127" y="2"/>
                    <a:pt x="168" y="2"/>
                  </a:cubicBezTo>
                  <a:cubicBezTo>
                    <a:pt x="171" y="2"/>
                    <a:pt x="250" y="0"/>
                    <a:pt x="292" y="50"/>
                  </a:cubicBezTo>
                  <a:cubicBezTo>
                    <a:pt x="315" y="78"/>
                    <a:pt x="321" y="117"/>
                    <a:pt x="311" y="166"/>
                  </a:cubicBezTo>
                  <a:cubicBezTo>
                    <a:pt x="304" y="195"/>
                    <a:pt x="288" y="223"/>
                    <a:pt x="273" y="248"/>
                  </a:cubicBezTo>
                  <a:cubicBezTo>
                    <a:pt x="268" y="257"/>
                    <a:pt x="262" y="266"/>
                    <a:pt x="258" y="274"/>
                  </a:cubicBezTo>
                  <a:cubicBezTo>
                    <a:pt x="251" y="288"/>
                    <a:pt x="256" y="353"/>
                    <a:pt x="259" y="376"/>
                  </a:cubicBezTo>
                  <a:cubicBezTo>
                    <a:pt x="259" y="379"/>
                    <a:pt x="257" y="381"/>
                    <a:pt x="254" y="382"/>
                  </a:cubicBezTo>
                  <a:cubicBezTo>
                    <a:pt x="254" y="382"/>
                    <a:pt x="254" y="382"/>
                    <a:pt x="254" y="38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0" name="Google Shape;1710;p108"/>
            <p:cNvSpPr/>
            <p:nvPr/>
          </p:nvSpPr>
          <p:spPr>
            <a:xfrm>
              <a:off x="6572250" y="647700"/>
              <a:ext cx="192088" cy="192087"/>
            </a:xfrm>
            <a:custGeom>
              <a:avLst/>
              <a:gdLst/>
              <a:ahLst/>
              <a:cxnLst/>
              <a:rect l="l" t="t" r="r" b="b"/>
              <a:pathLst>
                <a:path w="80" h="80" extrusionOk="0">
                  <a:moveTo>
                    <a:pt x="40" y="80"/>
                  </a:moveTo>
                  <a:cubicBezTo>
                    <a:pt x="18" y="80"/>
                    <a:pt x="0" y="62"/>
                    <a:pt x="0" y="40"/>
                  </a:cubicBezTo>
                  <a:cubicBezTo>
                    <a:pt x="0" y="18"/>
                    <a:pt x="18" y="0"/>
                    <a:pt x="40" y="0"/>
                  </a:cubicBezTo>
                  <a:cubicBezTo>
                    <a:pt x="62" y="0"/>
                    <a:pt x="80" y="18"/>
                    <a:pt x="80" y="40"/>
                  </a:cubicBezTo>
                  <a:cubicBezTo>
                    <a:pt x="80" y="62"/>
                    <a:pt x="62" y="80"/>
                    <a:pt x="40" y="80"/>
                  </a:cubicBezTo>
                  <a:close/>
                  <a:moveTo>
                    <a:pt x="40" y="10"/>
                  </a:moveTo>
                  <a:cubicBezTo>
                    <a:pt x="23" y="10"/>
                    <a:pt x="10" y="24"/>
                    <a:pt x="10" y="40"/>
                  </a:cubicBezTo>
                  <a:cubicBezTo>
                    <a:pt x="10" y="57"/>
                    <a:pt x="23" y="70"/>
                    <a:pt x="40" y="70"/>
                  </a:cubicBezTo>
                  <a:cubicBezTo>
                    <a:pt x="56" y="70"/>
                    <a:pt x="70" y="57"/>
                    <a:pt x="70" y="40"/>
                  </a:cubicBezTo>
                  <a:cubicBezTo>
                    <a:pt x="70" y="24"/>
                    <a:pt x="56" y="10"/>
                    <a:pt x="40" y="1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1" name="Google Shape;1711;p108"/>
            <p:cNvSpPr/>
            <p:nvPr/>
          </p:nvSpPr>
          <p:spPr>
            <a:xfrm>
              <a:off x="6456363" y="469900"/>
              <a:ext cx="153988" cy="185737"/>
            </a:xfrm>
            <a:custGeom>
              <a:avLst/>
              <a:gdLst/>
              <a:ahLst/>
              <a:cxnLst/>
              <a:rect l="l" t="t" r="r" b="b"/>
              <a:pathLst>
                <a:path w="64" h="77" extrusionOk="0">
                  <a:moveTo>
                    <a:pt x="64" y="71"/>
                  </a:moveTo>
                  <a:cubicBezTo>
                    <a:pt x="51" y="52"/>
                    <a:pt x="51" y="52"/>
                    <a:pt x="51" y="52"/>
                  </a:cubicBezTo>
                  <a:cubicBezTo>
                    <a:pt x="57" y="46"/>
                    <a:pt x="60" y="39"/>
                    <a:pt x="60" y="30"/>
                  </a:cubicBezTo>
                  <a:cubicBezTo>
                    <a:pt x="60" y="13"/>
                    <a:pt x="47" y="0"/>
                    <a:pt x="30" y="0"/>
                  </a:cubicBezTo>
                  <a:cubicBezTo>
                    <a:pt x="14" y="0"/>
                    <a:pt x="0" y="13"/>
                    <a:pt x="0" y="30"/>
                  </a:cubicBezTo>
                  <a:cubicBezTo>
                    <a:pt x="0" y="46"/>
                    <a:pt x="14" y="60"/>
                    <a:pt x="30" y="60"/>
                  </a:cubicBezTo>
                  <a:cubicBezTo>
                    <a:pt x="35" y="60"/>
                    <a:pt x="39" y="59"/>
                    <a:pt x="42" y="57"/>
                  </a:cubicBezTo>
                  <a:cubicBezTo>
                    <a:pt x="56" y="77"/>
                    <a:pt x="56" y="77"/>
                    <a:pt x="56" y="77"/>
                  </a:cubicBezTo>
                  <a:lnTo>
                    <a:pt x="64" y="71"/>
                  </a:lnTo>
                  <a:close/>
                  <a:moveTo>
                    <a:pt x="10" y="30"/>
                  </a:moveTo>
                  <a:cubicBezTo>
                    <a:pt x="10" y="19"/>
                    <a:pt x="19" y="10"/>
                    <a:pt x="30" y="10"/>
                  </a:cubicBezTo>
                  <a:cubicBezTo>
                    <a:pt x="41" y="10"/>
                    <a:pt x="50" y="19"/>
                    <a:pt x="50" y="30"/>
                  </a:cubicBezTo>
                  <a:cubicBezTo>
                    <a:pt x="50" y="41"/>
                    <a:pt x="41" y="50"/>
                    <a:pt x="30" y="50"/>
                  </a:cubicBezTo>
                  <a:cubicBezTo>
                    <a:pt x="19" y="50"/>
                    <a:pt x="10" y="41"/>
                    <a:pt x="10"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2" name="Google Shape;1712;p108"/>
            <p:cNvSpPr/>
            <p:nvPr/>
          </p:nvSpPr>
          <p:spPr>
            <a:xfrm>
              <a:off x="6302375" y="590550"/>
              <a:ext cx="149225" cy="133350"/>
            </a:xfrm>
            <a:custGeom>
              <a:avLst/>
              <a:gdLst/>
              <a:ahLst/>
              <a:cxnLst/>
              <a:rect l="l" t="t" r="r" b="b"/>
              <a:pathLst>
                <a:path w="62" h="56" extrusionOk="0">
                  <a:moveTo>
                    <a:pt x="62" y="7"/>
                  </a:moveTo>
                  <a:cubicBezTo>
                    <a:pt x="55" y="0"/>
                    <a:pt x="55" y="0"/>
                    <a:pt x="55" y="0"/>
                  </a:cubicBezTo>
                  <a:cubicBezTo>
                    <a:pt x="33" y="20"/>
                    <a:pt x="33" y="20"/>
                    <a:pt x="33" y="20"/>
                  </a:cubicBezTo>
                  <a:cubicBezTo>
                    <a:pt x="31" y="19"/>
                    <a:pt x="28" y="18"/>
                    <a:pt x="26" y="17"/>
                  </a:cubicBezTo>
                  <a:cubicBezTo>
                    <a:pt x="20" y="16"/>
                    <a:pt x="15" y="16"/>
                    <a:pt x="11" y="19"/>
                  </a:cubicBezTo>
                  <a:cubicBezTo>
                    <a:pt x="6" y="22"/>
                    <a:pt x="3" y="26"/>
                    <a:pt x="2" y="32"/>
                  </a:cubicBezTo>
                  <a:cubicBezTo>
                    <a:pt x="0" y="37"/>
                    <a:pt x="1" y="42"/>
                    <a:pt x="4" y="47"/>
                  </a:cubicBezTo>
                  <a:cubicBezTo>
                    <a:pt x="7" y="51"/>
                    <a:pt x="11" y="54"/>
                    <a:pt x="16" y="56"/>
                  </a:cubicBezTo>
                  <a:cubicBezTo>
                    <a:pt x="18" y="56"/>
                    <a:pt x="19" y="56"/>
                    <a:pt x="21" y="56"/>
                  </a:cubicBezTo>
                  <a:cubicBezTo>
                    <a:pt x="30" y="56"/>
                    <a:pt x="38" y="50"/>
                    <a:pt x="40" y="41"/>
                  </a:cubicBezTo>
                  <a:cubicBezTo>
                    <a:pt x="40" y="41"/>
                    <a:pt x="40" y="41"/>
                    <a:pt x="40" y="41"/>
                  </a:cubicBezTo>
                  <a:cubicBezTo>
                    <a:pt x="41" y="37"/>
                    <a:pt x="41" y="32"/>
                    <a:pt x="39" y="28"/>
                  </a:cubicBezTo>
                  <a:lnTo>
                    <a:pt x="62" y="7"/>
                  </a:lnTo>
                  <a:close/>
                  <a:moveTo>
                    <a:pt x="31" y="39"/>
                  </a:moveTo>
                  <a:cubicBezTo>
                    <a:pt x="29" y="44"/>
                    <a:pt x="24" y="47"/>
                    <a:pt x="19" y="46"/>
                  </a:cubicBezTo>
                  <a:cubicBezTo>
                    <a:pt x="16" y="45"/>
                    <a:pt x="14" y="44"/>
                    <a:pt x="12" y="41"/>
                  </a:cubicBezTo>
                  <a:cubicBezTo>
                    <a:pt x="11" y="39"/>
                    <a:pt x="11" y="37"/>
                    <a:pt x="11" y="34"/>
                  </a:cubicBezTo>
                  <a:cubicBezTo>
                    <a:pt x="12" y="31"/>
                    <a:pt x="13" y="29"/>
                    <a:pt x="16" y="28"/>
                  </a:cubicBezTo>
                  <a:cubicBezTo>
                    <a:pt x="17" y="27"/>
                    <a:pt x="19" y="26"/>
                    <a:pt x="21" y="26"/>
                  </a:cubicBezTo>
                  <a:cubicBezTo>
                    <a:pt x="22" y="26"/>
                    <a:pt x="23" y="26"/>
                    <a:pt x="23" y="27"/>
                  </a:cubicBezTo>
                  <a:cubicBezTo>
                    <a:pt x="29" y="28"/>
                    <a:pt x="32" y="33"/>
                    <a:pt x="31" y="3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grpSp>
        <p:nvGrpSpPr>
          <p:cNvPr id="1713" name="Google Shape;1713;p108"/>
          <p:cNvGrpSpPr/>
          <p:nvPr/>
        </p:nvGrpSpPr>
        <p:grpSpPr>
          <a:xfrm>
            <a:off x="689669" y="3340964"/>
            <a:ext cx="639147" cy="589127"/>
            <a:chOff x="5637213" y="3011488"/>
            <a:chExt cx="912813" cy="841376"/>
          </a:xfrm>
        </p:grpSpPr>
        <p:sp>
          <p:nvSpPr>
            <p:cNvPr id="1714" name="Google Shape;1714;p108"/>
            <p:cNvSpPr/>
            <p:nvPr/>
          </p:nvSpPr>
          <p:spPr>
            <a:xfrm>
              <a:off x="5637213" y="3011488"/>
              <a:ext cx="912813" cy="622300"/>
            </a:xfrm>
            <a:custGeom>
              <a:avLst/>
              <a:gdLst/>
              <a:ahLst/>
              <a:cxnLst/>
              <a:rect l="l" t="t" r="r" b="b"/>
              <a:pathLst>
                <a:path w="380" h="260" extrusionOk="0">
                  <a:moveTo>
                    <a:pt x="360" y="10"/>
                  </a:moveTo>
                  <a:cubicBezTo>
                    <a:pt x="365" y="10"/>
                    <a:pt x="370" y="15"/>
                    <a:pt x="370" y="21"/>
                  </a:cubicBezTo>
                  <a:cubicBezTo>
                    <a:pt x="370" y="240"/>
                    <a:pt x="370" y="240"/>
                    <a:pt x="370" y="240"/>
                  </a:cubicBezTo>
                  <a:cubicBezTo>
                    <a:pt x="370" y="245"/>
                    <a:pt x="366" y="250"/>
                    <a:pt x="360" y="250"/>
                  </a:cubicBezTo>
                  <a:cubicBezTo>
                    <a:pt x="19" y="250"/>
                    <a:pt x="19" y="250"/>
                    <a:pt x="19" y="250"/>
                  </a:cubicBezTo>
                  <a:cubicBezTo>
                    <a:pt x="14" y="250"/>
                    <a:pt x="10" y="246"/>
                    <a:pt x="10" y="241"/>
                  </a:cubicBezTo>
                  <a:cubicBezTo>
                    <a:pt x="10" y="20"/>
                    <a:pt x="10" y="20"/>
                    <a:pt x="10" y="20"/>
                  </a:cubicBezTo>
                  <a:cubicBezTo>
                    <a:pt x="10" y="14"/>
                    <a:pt x="14" y="10"/>
                    <a:pt x="19" y="10"/>
                  </a:cubicBezTo>
                  <a:cubicBezTo>
                    <a:pt x="360" y="10"/>
                    <a:pt x="360" y="10"/>
                    <a:pt x="360" y="10"/>
                  </a:cubicBezTo>
                  <a:moveTo>
                    <a:pt x="360" y="0"/>
                  </a:moveTo>
                  <a:cubicBezTo>
                    <a:pt x="19" y="0"/>
                    <a:pt x="19" y="0"/>
                    <a:pt x="19" y="0"/>
                  </a:cubicBezTo>
                  <a:cubicBezTo>
                    <a:pt x="9" y="0"/>
                    <a:pt x="0" y="9"/>
                    <a:pt x="0" y="20"/>
                  </a:cubicBezTo>
                  <a:cubicBezTo>
                    <a:pt x="0" y="241"/>
                    <a:pt x="0" y="241"/>
                    <a:pt x="0" y="241"/>
                  </a:cubicBezTo>
                  <a:cubicBezTo>
                    <a:pt x="0" y="251"/>
                    <a:pt x="9" y="260"/>
                    <a:pt x="19" y="260"/>
                  </a:cubicBezTo>
                  <a:cubicBezTo>
                    <a:pt x="360" y="260"/>
                    <a:pt x="360" y="260"/>
                    <a:pt x="360" y="260"/>
                  </a:cubicBezTo>
                  <a:cubicBezTo>
                    <a:pt x="371" y="260"/>
                    <a:pt x="380" y="251"/>
                    <a:pt x="380" y="240"/>
                  </a:cubicBezTo>
                  <a:cubicBezTo>
                    <a:pt x="380" y="21"/>
                    <a:pt x="380" y="21"/>
                    <a:pt x="380" y="21"/>
                  </a:cubicBezTo>
                  <a:cubicBezTo>
                    <a:pt x="380" y="10"/>
                    <a:pt x="371" y="0"/>
                    <a:pt x="36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5" name="Google Shape;1715;p108"/>
            <p:cNvSpPr/>
            <p:nvPr/>
          </p:nvSpPr>
          <p:spPr>
            <a:xfrm>
              <a:off x="6381751" y="313055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6" name="Google Shape;1716;p108"/>
            <p:cNvSpPr/>
            <p:nvPr/>
          </p:nvSpPr>
          <p:spPr>
            <a:xfrm>
              <a:off x="6288088" y="3228976"/>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7" name="Google Shape;1717;p108"/>
            <p:cNvSpPr/>
            <p:nvPr/>
          </p:nvSpPr>
          <p:spPr>
            <a:xfrm>
              <a:off x="6189663" y="327660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8" name="Google Shape;1718;p108"/>
            <p:cNvSpPr/>
            <p:nvPr/>
          </p:nvSpPr>
          <p:spPr>
            <a:xfrm>
              <a:off x="6096001" y="327660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19" name="Google Shape;1719;p108"/>
            <p:cNvSpPr/>
            <p:nvPr/>
          </p:nvSpPr>
          <p:spPr>
            <a:xfrm>
              <a:off x="5997576" y="3225801"/>
              <a:ext cx="47625" cy="49213"/>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0" name="Google Shape;1720;p108"/>
            <p:cNvSpPr/>
            <p:nvPr/>
          </p:nvSpPr>
          <p:spPr>
            <a:xfrm>
              <a:off x="5900738" y="3322638"/>
              <a:ext cx="49213"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1" name="Google Shape;1721;p108"/>
            <p:cNvSpPr/>
            <p:nvPr/>
          </p:nvSpPr>
          <p:spPr>
            <a:xfrm>
              <a:off x="5805488" y="3373438"/>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2" name="Google Shape;1722;p108"/>
            <p:cNvSpPr/>
            <p:nvPr/>
          </p:nvSpPr>
          <p:spPr>
            <a:xfrm>
              <a:off x="5922963" y="3657601"/>
              <a:ext cx="338138" cy="195263"/>
            </a:xfrm>
            <a:custGeom>
              <a:avLst/>
              <a:gdLst/>
              <a:ahLst/>
              <a:cxnLst/>
              <a:rect l="l" t="t" r="r" b="b"/>
              <a:pathLst>
                <a:path w="141" h="81" extrusionOk="0">
                  <a:moveTo>
                    <a:pt x="133" y="81"/>
                  </a:moveTo>
                  <a:cubicBezTo>
                    <a:pt x="9" y="81"/>
                    <a:pt x="9" y="81"/>
                    <a:pt x="9" y="81"/>
                  </a:cubicBezTo>
                  <a:cubicBezTo>
                    <a:pt x="5" y="81"/>
                    <a:pt x="2" y="79"/>
                    <a:pt x="1" y="76"/>
                  </a:cubicBezTo>
                  <a:cubicBezTo>
                    <a:pt x="0" y="72"/>
                    <a:pt x="1" y="69"/>
                    <a:pt x="4" y="67"/>
                  </a:cubicBezTo>
                  <a:cubicBezTo>
                    <a:pt x="11" y="62"/>
                    <a:pt x="27" y="56"/>
                    <a:pt x="34" y="53"/>
                  </a:cubicBezTo>
                  <a:cubicBezTo>
                    <a:pt x="41" y="0"/>
                    <a:pt x="41" y="0"/>
                    <a:pt x="41" y="0"/>
                  </a:cubicBezTo>
                  <a:cubicBezTo>
                    <a:pt x="51" y="1"/>
                    <a:pt x="51" y="1"/>
                    <a:pt x="51" y="1"/>
                  </a:cubicBezTo>
                  <a:cubicBezTo>
                    <a:pt x="43" y="60"/>
                    <a:pt x="43" y="60"/>
                    <a:pt x="43" y="60"/>
                  </a:cubicBezTo>
                  <a:cubicBezTo>
                    <a:pt x="40" y="61"/>
                    <a:pt x="40" y="61"/>
                    <a:pt x="40" y="61"/>
                  </a:cubicBezTo>
                  <a:cubicBezTo>
                    <a:pt x="35" y="63"/>
                    <a:pt x="24" y="68"/>
                    <a:pt x="16" y="71"/>
                  </a:cubicBezTo>
                  <a:cubicBezTo>
                    <a:pt x="125" y="71"/>
                    <a:pt x="125" y="71"/>
                    <a:pt x="125" y="71"/>
                  </a:cubicBezTo>
                  <a:cubicBezTo>
                    <a:pt x="118" y="68"/>
                    <a:pt x="106" y="63"/>
                    <a:pt x="101" y="61"/>
                  </a:cubicBezTo>
                  <a:cubicBezTo>
                    <a:pt x="99" y="60"/>
                    <a:pt x="99" y="60"/>
                    <a:pt x="99" y="60"/>
                  </a:cubicBezTo>
                  <a:cubicBezTo>
                    <a:pt x="93" y="1"/>
                    <a:pt x="93" y="1"/>
                    <a:pt x="93" y="1"/>
                  </a:cubicBezTo>
                  <a:cubicBezTo>
                    <a:pt x="103" y="0"/>
                    <a:pt x="103" y="0"/>
                    <a:pt x="103" y="0"/>
                  </a:cubicBezTo>
                  <a:cubicBezTo>
                    <a:pt x="108" y="53"/>
                    <a:pt x="108" y="53"/>
                    <a:pt x="108" y="53"/>
                  </a:cubicBezTo>
                  <a:cubicBezTo>
                    <a:pt x="115" y="56"/>
                    <a:pt x="131" y="62"/>
                    <a:pt x="137" y="67"/>
                  </a:cubicBezTo>
                  <a:cubicBezTo>
                    <a:pt x="140" y="69"/>
                    <a:pt x="141" y="72"/>
                    <a:pt x="140" y="76"/>
                  </a:cubicBezTo>
                  <a:cubicBezTo>
                    <a:pt x="139" y="79"/>
                    <a:pt x="136" y="81"/>
                    <a:pt x="133" y="8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3" name="Google Shape;1723;p108"/>
            <p:cNvSpPr/>
            <p:nvPr/>
          </p:nvSpPr>
          <p:spPr>
            <a:xfrm>
              <a:off x="5735638" y="3516313"/>
              <a:ext cx="720725"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4" name="Google Shape;1724;p108"/>
            <p:cNvSpPr/>
            <p:nvPr/>
          </p:nvSpPr>
          <p:spPr>
            <a:xfrm>
              <a:off x="5732463" y="3084513"/>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5" name="Google Shape;1725;p108"/>
            <p:cNvSpPr/>
            <p:nvPr/>
          </p:nvSpPr>
          <p:spPr>
            <a:xfrm>
              <a:off x="5732463" y="3133726"/>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6" name="Google Shape;1726;p108"/>
            <p:cNvSpPr/>
            <p:nvPr/>
          </p:nvSpPr>
          <p:spPr>
            <a:xfrm>
              <a:off x="5732463" y="3181351"/>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7" name="Google Shape;1727;p108"/>
            <p:cNvSpPr/>
            <p:nvPr/>
          </p:nvSpPr>
          <p:spPr>
            <a:xfrm>
              <a:off x="5732463" y="3228976"/>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8" name="Google Shape;1728;p108"/>
            <p:cNvSpPr/>
            <p:nvPr/>
          </p:nvSpPr>
          <p:spPr>
            <a:xfrm>
              <a:off x="5732463" y="3276601"/>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29" name="Google Shape;1729;p108"/>
            <p:cNvSpPr/>
            <p:nvPr/>
          </p:nvSpPr>
          <p:spPr>
            <a:xfrm>
              <a:off x="5732463" y="3324226"/>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0" name="Google Shape;1730;p108"/>
            <p:cNvSpPr/>
            <p:nvPr/>
          </p:nvSpPr>
          <p:spPr>
            <a:xfrm>
              <a:off x="5732463" y="3373438"/>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1" name="Google Shape;1731;p108"/>
            <p:cNvSpPr/>
            <p:nvPr/>
          </p:nvSpPr>
          <p:spPr>
            <a:xfrm>
              <a:off x="5732463" y="3421063"/>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2" name="Google Shape;1732;p108"/>
            <p:cNvSpPr/>
            <p:nvPr/>
          </p:nvSpPr>
          <p:spPr>
            <a:xfrm>
              <a:off x="5732463" y="3468688"/>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3" name="Google Shape;1733;p108"/>
            <p:cNvSpPr/>
            <p:nvPr/>
          </p:nvSpPr>
          <p:spPr>
            <a:xfrm>
              <a:off x="5824538" y="3149601"/>
              <a:ext cx="585788" cy="249238"/>
            </a:xfrm>
            <a:custGeom>
              <a:avLst/>
              <a:gdLst/>
              <a:ahLst/>
              <a:cxnLst/>
              <a:rect l="l" t="t" r="r" b="b"/>
              <a:pathLst>
                <a:path w="369" h="157" extrusionOk="0">
                  <a:moveTo>
                    <a:pt x="4" y="157"/>
                  </a:moveTo>
                  <a:lnTo>
                    <a:pt x="0" y="151"/>
                  </a:lnTo>
                  <a:lnTo>
                    <a:pt x="60" y="119"/>
                  </a:lnTo>
                  <a:lnTo>
                    <a:pt x="122" y="59"/>
                  </a:lnTo>
                  <a:lnTo>
                    <a:pt x="183" y="91"/>
                  </a:lnTo>
                  <a:lnTo>
                    <a:pt x="243" y="91"/>
                  </a:lnTo>
                  <a:lnTo>
                    <a:pt x="302" y="62"/>
                  </a:lnTo>
                  <a:lnTo>
                    <a:pt x="363" y="0"/>
                  </a:lnTo>
                  <a:lnTo>
                    <a:pt x="369" y="5"/>
                  </a:lnTo>
                  <a:lnTo>
                    <a:pt x="307" y="68"/>
                  </a:lnTo>
                  <a:lnTo>
                    <a:pt x="245" y="98"/>
                  </a:lnTo>
                  <a:lnTo>
                    <a:pt x="181" y="98"/>
                  </a:lnTo>
                  <a:lnTo>
                    <a:pt x="124" y="68"/>
                  </a:lnTo>
                  <a:lnTo>
                    <a:pt x="65" y="127"/>
                  </a:lnTo>
                  <a:lnTo>
                    <a:pt x="4" y="15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grpSp>
        <p:nvGrpSpPr>
          <p:cNvPr id="1734" name="Google Shape;1734;p108"/>
          <p:cNvGrpSpPr/>
          <p:nvPr/>
        </p:nvGrpSpPr>
        <p:grpSpPr>
          <a:xfrm>
            <a:off x="733272" y="4395325"/>
            <a:ext cx="643127" cy="615954"/>
            <a:chOff x="5641976" y="2994025"/>
            <a:chExt cx="901700" cy="863601"/>
          </a:xfrm>
        </p:grpSpPr>
        <p:sp>
          <p:nvSpPr>
            <p:cNvPr id="1735" name="Google Shape;1735;p108"/>
            <p:cNvSpPr/>
            <p:nvPr/>
          </p:nvSpPr>
          <p:spPr>
            <a:xfrm>
              <a:off x="5997576" y="3236913"/>
              <a:ext cx="546100" cy="336550"/>
            </a:xfrm>
            <a:custGeom>
              <a:avLst/>
              <a:gdLst/>
              <a:ahLst/>
              <a:cxnLst/>
              <a:rect l="l" t="t" r="r" b="b"/>
              <a:pathLst>
                <a:path w="344" h="212" extrusionOk="0">
                  <a:moveTo>
                    <a:pt x="239" y="0"/>
                  </a:moveTo>
                  <a:lnTo>
                    <a:pt x="150" y="0"/>
                  </a:lnTo>
                  <a:lnTo>
                    <a:pt x="135" y="15"/>
                  </a:lnTo>
                  <a:lnTo>
                    <a:pt x="233" y="15"/>
                  </a:lnTo>
                  <a:lnTo>
                    <a:pt x="322" y="106"/>
                  </a:lnTo>
                  <a:lnTo>
                    <a:pt x="233" y="197"/>
                  </a:lnTo>
                  <a:lnTo>
                    <a:pt x="0" y="197"/>
                  </a:lnTo>
                  <a:lnTo>
                    <a:pt x="13" y="212"/>
                  </a:lnTo>
                  <a:lnTo>
                    <a:pt x="239" y="212"/>
                  </a:lnTo>
                  <a:lnTo>
                    <a:pt x="344" y="106"/>
                  </a:lnTo>
                  <a:lnTo>
                    <a:pt x="239"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6" name="Google Shape;1736;p108"/>
            <p:cNvSpPr/>
            <p:nvPr/>
          </p:nvSpPr>
          <p:spPr>
            <a:xfrm>
              <a:off x="5641976" y="2994025"/>
              <a:ext cx="609600" cy="336550"/>
            </a:xfrm>
            <a:custGeom>
              <a:avLst/>
              <a:gdLst/>
              <a:ahLst/>
              <a:cxnLst/>
              <a:rect l="l" t="t" r="r" b="b"/>
              <a:pathLst>
                <a:path w="384" h="212" extrusionOk="0">
                  <a:moveTo>
                    <a:pt x="283" y="212"/>
                  </a:moveTo>
                  <a:lnTo>
                    <a:pt x="0" y="212"/>
                  </a:lnTo>
                  <a:lnTo>
                    <a:pt x="0" y="197"/>
                  </a:lnTo>
                  <a:lnTo>
                    <a:pt x="277" y="197"/>
                  </a:lnTo>
                  <a:lnTo>
                    <a:pt x="365" y="106"/>
                  </a:lnTo>
                  <a:lnTo>
                    <a:pt x="277" y="16"/>
                  </a:lnTo>
                  <a:lnTo>
                    <a:pt x="0" y="16"/>
                  </a:lnTo>
                  <a:lnTo>
                    <a:pt x="0" y="0"/>
                  </a:lnTo>
                  <a:lnTo>
                    <a:pt x="283" y="0"/>
                  </a:lnTo>
                  <a:lnTo>
                    <a:pt x="384" y="106"/>
                  </a:lnTo>
                  <a:lnTo>
                    <a:pt x="283" y="212"/>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7" name="Google Shape;1737;p108"/>
            <p:cNvSpPr/>
            <p:nvPr/>
          </p:nvSpPr>
          <p:spPr>
            <a:xfrm>
              <a:off x="5641976" y="3522663"/>
              <a:ext cx="434975" cy="334963"/>
            </a:xfrm>
            <a:custGeom>
              <a:avLst/>
              <a:gdLst/>
              <a:ahLst/>
              <a:cxnLst/>
              <a:rect l="l" t="t" r="r" b="b"/>
              <a:pathLst>
                <a:path w="274" h="211" extrusionOk="0">
                  <a:moveTo>
                    <a:pt x="169" y="211"/>
                  </a:moveTo>
                  <a:lnTo>
                    <a:pt x="0" y="211"/>
                  </a:lnTo>
                  <a:lnTo>
                    <a:pt x="0" y="196"/>
                  </a:lnTo>
                  <a:lnTo>
                    <a:pt x="162" y="196"/>
                  </a:lnTo>
                  <a:lnTo>
                    <a:pt x="253" y="106"/>
                  </a:lnTo>
                  <a:lnTo>
                    <a:pt x="162" y="15"/>
                  </a:lnTo>
                  <a:lnTo>
                    <a:pt x="0" y="15"/>
                  </a:lnTo>
                  <a:lnTo>
                    <a:pt x="0" y="0"/>
                  </a:lnTo>
                  <a:lnTo>
                    <a:pt x="169" y="0"/>
                  </a:lnTo>
                  <a:lnTo>
                    <a:pt x="274" y="106"/>
                  </a:lnTo>
                  <a:lnTo>
                    <a:pt x="169" y="21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8" name="Google Shape;1738;p108"/>
            <p:cNvSpPr/>
            <p:nvPr/>
          </p:nvSpPr>
          <p:spPr>
            <a:xfrm>
              <a:off x="5821363" y="3186113"/>
              <a:ext cx="190500"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39" name="Google Shape;1739;p108"/>
            <p:cNvSpPr/>
            <p:nvPr/>
          </p:nvSpPr>
          <p:spPr>
            <a:xfrm>
              <a:off x="5819776" y="3090863"/>
              <a:ext cx="192088"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40" name="Google Shape;1740;p108"/>
            <p:cNvSpPr/>
            <p:nvPr/>
          </p:nvSpPr>
          <p:spPr>
            <a:xfrm>
              <a:off x="6161088" y="3424238"/>
              <a:ext cx="1889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41" name="Google Shape;1741;p108"/>
            <p:cNvSpPr/>
            <p:nvPr/>
          </p:nvSpPr>
          <p:spPr>
            <a:xfrm>
              <a:off x="6157913" y="3328988"/>
              <a:ext cx="192088"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42" name="Google Shape;1742;p108"/>
            <p:cNvSpPr/>
            <p:nvPr/>
          </p:nvSpPr>
          <p:spPr>
            <a:xfrm>
              <a:off x="5730876" y="3716338"/>
              <a:ext cx="142875"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1743" name="Google Shape;1743;p108"/>
            <p:cNvSpPr/>
            <p:nvPr/>
          </p:nvSpPr>
          <p:spPr>
            <a:xfrm>
              <a:off x="5730876" y="3621088"/>
              <a:ext cx="141288"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cxnSp>
          <p:nvCxnSpPr>
            <p:cNvPr id="1744" name="Google Shape;1744;p108"/>
            <p:cNvCxnSpPr/>
            <p:nvPr/>
          </p:nvCxnSpPr>
          <p:spPr>
            <a:xfrm>
              <a:off x="6370638" y="3382963"/>
              <a:ext cx="0" cy="0"/>
            </a:xfrm>
            <a:prstGeom prst="straightConnector1">
              <a:avLst/>
            </a:prstGeom>
            <a:solidFill>
              <a:schemeClr val="accent3"/>
            </a:solidFill>
            <a:ln w="39675" cap="flat" cmpd="sng">
              <a:solidFill>
                <a:srgbClr val="000000"/>
              </a:solidFill>
              <a:prstDash val="solid"/>
              <a:miter lim="800000"/>
              <a:headEnd type="none" w="med" len="med"/>
              <a:tailEnd type="none" w="med" len="med"/>
            </a:ln>
          </p:spPr>
        </p:cxnSp>
        <p:cxnSp>
          <p:nvCxnSpPr>
            <p:cNvPr id="1745" name="Google Shape;1745;p108"/>
            <p:cNvCxnSpPr/>
            <p:nvPr/>
          </p:nvCxnSpPr>
          <p:spPr>
            <a:xfrm>
              <a:off x="6213476" y="3382963"/>
              <a:ext cx="0" cy="0"/>
            </a:xfrm>
            <a:prstGeom prst="straightConnector1">
              <a:avLst/>
            </a:prstGeom>
            <a:solidFill>
              <a:schemeClr val="accent3"/>
            </a:solidFill>
            <a:ln w="39675" cap="flat" cmpd="sng">
              <a:solidFill>
                <a:srgbClr val="000000"/>
              </a:solidFill>
              <a:prstDash val="solid"/>
              <a:miter lim="800000"/>
              <a:headEnd type="none" w="med" len="med"/>
              <a:tailEnd type="none" w="med" len="med"/>
            </a:ln>
          </p:spPr>
        </p:cxnSp>
      </p:grpSp>
      <p:sp>
        <p:nvSpPr>
          <p:cNvPr id="54" name="Google Shape;1696;p108"/>
          <p:cNvSpPr txBox="1">
            <a:spLocks/>
          </p:cNvSpPr>
          <p:nvPr/>
        </p:nvSpPr>
        <p:spPr>
          <a:xfrm>
            <a:off x="1482797" y="1490695"/>
            <a:ext cx="4457869" cy="457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800"/>
              </a:spcBef>
              <a:spcAft>
                <a:spcPts val="0"/>
              </a:spcAft>
              <a:buClr>
                <a:srgbClr val="F7F7F7"/>
              </a:buClr>
              <a:buSzPts val="1800"/>
              <a:buFont typeface="Arial"/>
              <a:buChar char="​"/>
              <a:defRPr sz="2000" b="0" i="0" u="none" strike="noStrike" cap="none">
                <a:solidFill>
                  <a:schemeClr val="dk2"/>
                </a:solidFill>
                <a:latin typeface="Arial"/>
                <a:ea typeface="Arial"/>
                <a:cs typeface="Arial"/>
                <a:sym typeface="Arial"/>
              </a:defRPr>
            </a:lvl1pPr>
            <a:lvl2pPr marL="914400" marR="0" lvl="1" indent="-331469" algn="l" rtl="0">
              <a:lnSpc>
                <a:spcPct val="100000"/>
              </a:lnSpc>
              <a:spcBef>
                <a:spcPts val="300"/>
              </a:spcBef>
              <a:spcAft>
                <a:spcPts val="0"/>
              </a:spcAft>
              <a:buClr>
                <a:schemeClr val="dk2"/>
              </a:buClr>
              <a:buSzPts val="1620"/>
              <a:buFont typeface="Arial"/>
              <a:buChar char="•"/>
              <a:defRPr sz="1800" b="0" i="0" u="none" strike="noStrike" cap="none">
                <a:solidFill>
                  <a:schemeClr val="dk2"/>
                </a:solidFill>
                <a:latin typeface="Arial"/>
                <a:ea typeface="Arial"/>
                <a:cs typeface="Arial"/>
                <a:sym typeface="Arial"/>
              </a:defRPr>
            </a:lvl2pPr>
            <a:lvl3pPr marL="1371600" marR="0" lvl="2" indent="-331469" algn="l" rtl="0">
              <a:lnSpc>
                <a:spcPct val="100000"/>
              </a:lnSpc>
              <a:spcBef>
                <a:spcPts val="300"/>
              </a:spcBef>
              <a:spcAft>
                <a:spcPts val="0"/>
              </a:spcAft>
              <a:buClr>
                <a:schemeClr val="dk2"/>
              </a:buClr>
              <a:buSzPts val="1620"/>
              <a:buFont typeface="Arial"/>
              <a:buChar char="–"/>
              <a:defRPr sz="1600" b="0" i="0" u="none" strike="noStrike" cap="none">
                <a:solidFill>
                  <a:schemeClr val="dk2"/>
                </a:solidFill>
                <a:latin typeface="Arial"/>
                <a:ea typeface="Arial"/>
                <a:cs typeface="Arial"/>
                <a:sym typeface="Arial"/>
              </a:defRPr>
            </a:lvl3pPr>
            <a:lvl4pPr marL="1828800" marR="0" lvl="3" indent="-331469" algn="l" rtl="0">
              <a:lnSpc>
                <a:spcPct val="100000"/>
              </a:lnSpc>
              <a:spcBef>
                <a:spcPts val="300"/>
              </a:spcBef>
              <a:spcAft>
                <a:spcPts val="0"/>
              </a:spcAft>
              <a:buClr>
                <a:schemeClr val="dk2"/>
              </a:buClr>
              <a:buSzPts val="1620"/>
              <a:buFont typeface="Arial"/>
              <a:buChar char="•"/>
              <a:defRPr sz="1400" b="0" i="0" u="none" strike="noStrike" cap="none">
                <a:solidFill>
                  <a:schemeClr val="dk2"/>
                </a:solidFill>
                <a:latin typeface="Arial"/>
                <a:ea typeface="Arial"/>
                <a:cs typeface="Arial"/>
                <a:sym typeface="Arial"/>
              </a:defRPr>
            </a:lvl4pPr>
            <a:lvl5pPr marL="2286000" marR="0" lvl="4" indent="-308610" algn="l" rtl="0">
              <a:lnSpc>
                <a:spcPct val="100000"/>
              </a:lnSpc>
              <a:spcBef>
                <a:spcPts val="300"/>
              </a:spcBef>
              <a:spcAft>
                <a:spcPts val="0"/>
              </a:spcAft>
              <a:buClr>
                <a:schemeClr val="dk2"/>
              </a:buClr>
              <a:buSzPts val="1260"/>
              <a:buFont typeface="Arial"/>
              <a:buChar char="–"/>
              <a:defRPr sz="1400" b="0" i="0" u="none" strike="noStrike" cap="none">
                <a:solidFill>
                  <a:schemeClr val="dk2"/>
                </a:solidFill>
                <a:latin typeface="Arial"/>
                <a:ea typeface="Arial"/>
                <a:cs typeface="Arial"/>
                <a:sym typeface="Arial"/>
              </a:defRPr>
            </a:lvl5pPr>
            <a:lvl6pPr marL="2743200" marR="0" lvl="5" indent="-331470" algn="l" rtl="0">
              <a:lnSpc>
                <a:spcPct val="100000"/>
              </a:lnSpc>
              <a:spcBef>
                <a:spcPts val="1800"/>
              </a:spcBef>
              <a:spcAft>
                <a:spcPts val="0"/>
              </a:spcAft>
              <a:buClr>
                <a:schemeClr val="dk2"/>
              </a:buClr>
              <a:buSzPts val="1620"/>
              <a:buFont typeface="Arial"/>
              <a:buAutoNum type="arabicPeriod"/>
              <a:defRPr sz="2000" b="0" i="0" u="none" strike="noStrike" cap="none">
                <a:solidFill>
                  <a:schemeClr val="dk2"/>
                </a:solidFill>
                <a:latin typeface="Arial"/>
                <a:ea typeface="Arial"/>
                <a:cs typeface="Arial"/>
                <a:sym typeface="Arial"/>
              </a:defRPr>
            </a:lvl6pPr>
            <a:lvl7pPr marL="3200400" marR="0" lvl="6" indent="-331470" algn="l" rtl="0">
              <a:lnSpc>
                <a:spcPct val="100000"/>
              </a:lnSpc>
              <a:spcBef>
                <a:spcPts val="300"/>
              </a:spcBef>
              <a:spcAft>
                <a:spcPts val="0"/>
              </a:spcAft>
              <a:buClr>
                <a:schemeClr val="dk2"/>
              </a:buClr>
              <a:buSzPts val="1620"/>
              <a:buFont typeface="Arial"/>
              <a:buAutoNum type="alphaLcPeriod"/>
              <a:defRPr sz="1600" b="0" i="0" u="none" strike="noStrike" cap="none">
                <a:solidFill>
                  <a:schemeClr val="dk2"/>
                </a:solidFill>
                <a:latin typeface="Arial"/>
                <a:ea typeface="Arial"/>
                <a:cs typeface="Arial"/>
                <a:sym typeface="Arial"/>
              </a:defRPr>
            </a:lvl7pPr>
            <a:lvl8pPr marL="3657600" marR="0" lvl="7" indent="-331470" algn="l" rtl="0">
              <a:lnSpc>
                <a:spcPct val="90000"/>
              </a:lnSpc>
              <a:spcBef>
                <a:spcPts val="600"/>
              </a:spcBef>
              <a:spcAft>
                <a:spcPts val="0"/>
              </a:spcAft>
              <a:buClr>
                <a:schemeClr val="dk2"/>
              </a:buClr>
              <a:buSzPts val="1620"/>
              <a:buFont typeface="Arial"/>
              <a:buAutoNum type="romanLcPeriod"/>
              <a:defRPr sz="1400" b="0" i="0" u="none" strike="noStrike" cap="none">
                <a:solidFill>
                  <a:schemeClr val="dk2"/>
                </a:solidFill>
                <a:latin typeface="Arial"/>
                <a:ea typeface="Arial"/>
                <a:cs typeface="Arial"/>
                <a:sym typeface="Arial"/>
              </a:defRPr>
            </a:lvl8pPr>
            <a:lvl9pPr marL="4114800" marR="0" lvl="8" indent="-331470" algn="l" rtl="0">
              <a:lnSpc>
                <a:spcPct val="100000"/>
              </a:lnSpc>
              <a:spcBef>
                <a:spcPts val="1800"/>
              </a:spcBef>
              <a:spcAft>
                <a:spcPts val="0"/>
              </a:spcAft>
              <a:buClr>
                <a:schemeClr val="dk2"/>
              </a:buClr>
              <a:buSzPts val="1620"/>
              <a:buFont typeface="Arial"/>
              <a:buAutoNum type="alphaUcPeriod"/>
              <a:defRPr sz="2000" b="0" i="0" u="none" strike="noStrike" cap="none">
                <a:solidFill>
                  <a:schemeClr val="dk2"/>
                </a:solidFill>
                <a:latin typeface="Arial"/>
                <a:ea typeface="Arial"/>
                <a:cs typeface="Arial"/>
                <a:sym typeface="Arial"/>
              </a:defRPr>
            </a:lvl9pPr>
          </a:lstStyle>
          <a:p>
            <a:pPr marL="0" indent="0">
              <a:spcBef>
                <a:spcPts val="0"/>
              </a:spcBef>
              <a:buSzPts val="1620"/>
            </a:pPr>
            <a:r>
              <a:rPr lang="en-US" sz="1800" dirty="0">
                <a:solidFill>
                  <a:schemeClr val="accent4"/>
                </a:solidFill>
                <a:latin typeface="Metropolis" panose="00000500000000000000" pitchFamily="2" charset="0"/>
              </a:rPr>
              <a:t>Zero Refactoring</a:t>
            </a:r>
            <a:endParaRPr lang="en-US" dirty="0">
              <a:latin typeface="Metropolis" panose="00000500000000000000" pitchFamily="2" charset="0"/>
            </a:endParaRPr>
          </a:p>
          <a:p>
            <a:pPr marL="0" indent="0">
              <a:spcBef>
                <a:spcPts val="0"/>
              </a:spcBef>
              <a:buSzPts val="1440"/>
            </a:pPr>
            <a:r>
              <a:rPr lang="en-US" sz="1600" dirty="0">
                <a:latin typeface="Metropolis" panose="00000500000000000000" pitchFamily="2" charset="0"/>
              </a:rPr>
              <a:t>69% lower migration cost</a:t>
            </a:r>
            <a:r>
              <a:rPr lang="en-US" sz="1600" baseline="30000" dirty="0">
                <a:latin typeface="Metropolis" panose="00000500000000000000" pitchFamily="2" charset="0"/>
              </a:rPr>
              <a:t>1</a:t>
            </a:r>
            <a:r>
              <a:rPr lang="en-US" sz="1600" dirty="0">
                <a:latin typeface="Metropolis" panose="00000500000000000000" pitchFamily="2" charset="0"/>
              </a:rPr>
              <a:t> and time reduced from years to months</a:t>
            </a:r>
            <a:endParaRPr lang="en-US" sz="1600" baseline="30000" dirty="0">
              <a:latin typeface="Metropolis" panose="00000500000000000000" pitchFamily="2" charset="0"/>
            </a:endParaRPr>
          </a:p>
          <a:p>
            <a:pPr marL="0" indent="0">
              <a:spcBef>
                <a:spcPts val="2400"/>
              </a:spcBef>
              <a:buSzPts val="1620"/>
            </a:pPr>
            <a:r>
              <a:rPr lang="en-US" sz="1800" dirty="0">
                <a:solidFill>
                  <a:schemeClr val="accent4"/>
                </a:solidFill>
                <a:latin typeface="Metropolis" panose="00000500000000000000" pitchFamily="2" charset="0"/>
              </a:rPr>
              <a:t>Existing Skills</a:t>
            </a:r>
            <a:endParaRPr lang="en-US" dirty="0">
              <a:latin typeface="Metropolis" panose="00000500000000000000" pitchFamily="2" charset="0"/>
            </a:endParaRPr>
          </a:p>
          <a:p>
            <a:pPr marL="0" indent="0">
              <a:spcBef>
                <a:spcPts val="0"/>
              </a:spcBef>
              <a:buSzPts val="1440"/>
            </a:pPr>
            <a:r>
              <a:rPr lang="en-US" sz="1600" dirty="0">
                <a:latin typeface="Metropolis" panose="00000500000000000000" pitchFamily="2" charset="0"/>
              </a:rPr>
              <a:t>Up to 71% savings in operations and training</a:t>
            </a:r>
            <a:r>
              <a:rPr lang="en-US" sz="1600" baseline="30000" dirty="0">
                <a:latin typeface="Metropolis" panose="00000500000000000000" pitchFamily="2" charset="0"/>
              </a:rPr>
              <a:t>2</a:t>
            </a:r>
            <a:endParaRPr lang="en-US" dirty="0">
              <a:latin typeface="Metropolis" panose="00000500000000000000" pitchFamily="2" charset="0"/>
            </a:endParaRPr>
          </a:p>
          <a:p>
            <a:pPr marL="0" indent="0">
              <a:spcBef>
                <a:spcPts val="2400"/>
              </a:spcBef>
              <a:buSzPts val="1620"/>
            </a:pPr>
            <a:r>
              <a:rPr lang="en-US" sz="1800" dirty="0">
                <a:solidFill>
                  <a:schemeClr val="accent4"/>
                </a:solidFill>
                <a:latin typeface="Metropolis" panose="00000500000000000000" pitchFamily="2" charset="0"/>
              </a:rPr>
              <a:t>Maximum Flexibility</a:t>
            </a:r>
            <a:endParaRPr lang="en-US" dirty="0">
              <a:latin typeface="Metropolis" panose="00000500000000000000" pitchFamily="2" charset="0"/>
            </a:endParaRPr>
          </a:p>
          <a:p>
            <a:pPr marL="0" indent="0">
              <a:spcBef>
                <a:spcPts val="0"/>
              </a:spcBef>
              <a:buSzPts val="1440"/>
            </a:pPr>
            <a:r>
              <a:rPr lang="en-US" sz="1600" dirty="0">
                <a:latin typeface="Metropolis" panose="00000500000000000000" pitchFamily="2" charset="0"/>
              </a:rPr>
              <a:t>Seamlessly change environments and preserve optionality</a:t>
            </a:r>
            <a:endParaRPr lang="en-US" dirty="0">
              <a:latin typeface="Metropolis" panose="00000500000000000000" pitchFamily="2" charset="0"/>
            </a:endParaRPr>
          </a:p>
          <a:p>
            <a:pPr marL="0" indent="0">
              <a:spcBef>
                <a:spcPts val="2400"/>
              </a:spcBef>
              <a:buSzPts val="1620"/>
            </a:pPr>
            <a:r>
              <a:rPr lang="en-US" sz="1800" dirty="0">
                <a:solidFill>
                  <a:schemeClr val="accent4"/>
                </a:solidFill>
                <a:latin typeface="Metropolis" panose="00000500000000000000" pitchFamily="2" charset="0"/>
              </a:rPr>
              <a:t>Operational Efficiency</a:t>
            </a:r>
            <a:endParaRPr lang="en-US" dirty="0">
              <a:latin typeface="Metropolis" panose="00000500000000000000" pitchFamily="2" charset="0"/>
            </a:endParaRPr>
          </a:p>
          <a:p>
            <a:pPr marL="0" indent="0">
              <a:spcBef>
                <a:spcPts val="0"/>
              </a:spcBef>
              <a:buSzPts val="1440"/>
            </a:pPr>
            <a:r>
              <a:rPr lang="en-US" sz="1600" dirty="0">
                <a:latin typeface="Metropolis" panose="00000500000000000000" pitchFamily="2" charset="0"/>
              </a:rPr>
              <a:t>Maximize staff value by making IT teams </a:t>
            </a:r>
            <a:br>
              <a:rPr lang="en-US" sz="1600" dirty="0">
                <a:latin typeface="Metropolis" panose="00000500000000000000" pitchFamily="2" charset="0"/>
              </a:rPr>
            </a:br>
            <a:r>
              <a:rPr lang="en-US" sz="1600" dirty="0">
                <a:latin typeface="Metropolis" panose="00000500000000000000" pitchFamily="2" charset="0"/>
              </a:rPr>
              <a:t>47% more efficient</a:t>
            </a:r>
            <a:r>
              <a:rPr lang="en-US" sz="1600" baseline="30000" dirty="0">
                <a:latin typeface="Metropolis" panose="00000500000000000000" pitchFamily="2" charset="0"/>
              </a:rPr>
              <a:t>1</a:t>
            </a:r>
            <a:endParaRPr lang="en-US" dirty="0">
              <a:latin typeface="Metropolis" panose="00000500000000000000" pitchFamily="2" charset="0"/>
            </a:endParaRPr>
          </a:p>
          <a:p>
            <a:pPr marL="0" indent="0">
              <a:spcBef>
                <a:spcPts val="0"/>
              </a:spcBef>
              <a:buSzPts val="1620"/>
              <a:buFont typeface="Arial"/>
              <a:buNone/>
            </a:pPr>
            <a:endParaRPr lang="en-US" sz="1800" dirty="0">
              <a:latin typeface="Metropolis" panose="00000500000000000000" pitchFamily="2" charset="0"/>
            </a:endParaRPr>
          </a:p>
          <a:p>
            <a:pPr marL="0" indent="0">
              <a:spcBef>
                <a:spcPts val="0"/>
              </a:spcBef>
              <a:buSzPts val="1620"/>
              <a:buFont typeface="Arial"/>
              <a:buNone/>
            </a:pPr>
            <a:endParaRPr lang="en-US" sz="1800" dirty="0">
              <a:latin typeface="Metropolis" panose="00000500000000000000" pitchFamily="2" charset="0"/>
            </a:endParaRPr>
          </a:p>
        </p:txBody>
      </p:sp>
      <p:grpSp>
        <p:nvGrpSpPr>
          <p:cNvPr id="62" name="Google Shape;1713;p108"/>
          <p:cNvGrpSpPr/>
          <p:nvPr/>
        </p:nvGrpSpPr>
        <p:grpSpPr>
          <a:xfrm>
            <a:off x="11261239" y="1642427"/>
            <a:ext cx="639147" cy="589127"/>
            <a:chOff x="5637213" y="3011488"/>
            <a:chExt cx="912813" cy="841376"/>
          </a:xfrm>
        </p:grpSpPr>
        <p:sp>
          <p:nvSpPr>
            <p:cNvPr id="63" name="Google Shape;1714;p108"/>
            <p:cNvSpPr/>
            <p:nvPr/>
          </p:nvSpPr>
          <p:spPr>
            <a:xfrm>
              <a:off x="5637213" y="3011488"/>
              <a:ext cx="912813" cy="622300"/>
            </a:xfrm>
            <a:custGeom>
              <a:avLst/>
              <a:gdLst/>
              <a:ahLst/>
              <a:cxnLst/>
              <a:rect l="l" t="t" r="r" b="b"/>
              <a:pathLst>
                <a:path w="380" h="260" extrusionOk="0">
                  <a:moveTo>
                    <a:pt x="360" y="10"/>
                  </a:moveTo>
                  <a:cubicBezTo>
                    <a:pt x="365" y="10"/>
                    <a:pt x="370" y="15"/>
                    <a:pt x="370" y="21"/>
                  </a:cubicBezTo>
                  <a:cubicBezTo>
                    <a:pt x="370" y="240"/>
                    <a:pt x="370" y="240"/>
                    <a:pt x="370" y="240"/>
                  </a:cubicBezTo>
                  <a:cubicBezTo>
                    <a:pt x="370" y="245"/>
                    <a:pt x="366" y="250"/>
                    <a:pt x="360" y="250"/>
                  </a:cubicBezTo>
                  <a:cubicBezTo>
                    <a:pt x="19" y="250"/>
                    <a:pt x="19" y="250"/>
                    <a:pt x="19" y="250"/>
                  </a:cubicBezTo>
                  <a:cubicBezTo>
                    <a:pt x="14" y="250"/>
                    <a:pt x="10" y="246"/>
                    <a:pt x="10" y="241"/>
                  </a:cubicBezTo>
                  <a:cubicBezTo>
                    <a:pt x="10" y="20"/>
                    <a:pt x="10" y="20"/>
                    <a:pt x="10" y="20"/>
                  </a:cubicBezTo>
                  <a:cubicBezTo>
                    <a:pt x="10" y="14"/>
                    <a:pt x="14" y="10"/>
                    <a:pt x="19" y="10"/>
                  </a:cubicBezTo>
                  <a:cubicBezTo>
                    <a:pt x="360" y="10"/>
                    <a:pt x="360" y="10"/>
                    <a:pt x="360" y="10"/>
                  </a:cubicBezTo>
                  <a:moveTo>
                    <a:pt x="360" y="0"/>
                  </a:moveTo>
                  <a:cubicBezTo>
                    <a:pt x="19" y="0"/>
                    <a:pt x="19" y="0"/>
                    <a:pt x="19" y="0"/>
                  </a:cubicBezTo>
                  <a:cubicBezTo>
                    <a:pt x="9" y="0"/>
                    <a:pt x="0" y="9"/>
                    <a:pt x="0" y="20"/>
                  </a:cubicBezTo>
                  <a:cubicBezTo>
                    <a:pt x="0" y="241"/>
                    <a:pt x="0" y="241"/>
                    <a:pt x="0" y="241"/>
                  </a:cubicBezTo>
                  <a:cubicBezTo>
                    <a:pt x="0" y="251"/>
                    <a:pt x="9" y="260"/>
                    <a:pt x="19" y="260"/>
                  </a:cubicBezTo>
                  <a:cubicBezTo>
                    <a:pt x="360" y="260"/>
                    <a:pt x="360" y="260"/>
                    <a:pt x="360" y="260"/>
                  </a:cubicBezTo>
                  <a:cubicBezTo>
                    <a:pt x="371" y="260"/>
                    <a:pt x="380" y="251"/>
                    <a:pt x="380" y="240"/>
                  </a:cubicBezTo>
                  <a:cubicBezTo>
                    <a:pt x="380" y="21"/>
                    <a:pt x="380" y="21"/>
                    <a:pt x="380" y="21"/>
                  </a:cubicBezTo>
                  <a:cubicBezTo>
                    <a:pt x="380" y="10"/>
                    <a:pt x="371" y="0"/>
                    <a:pt x="36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4" name="Google Shape;1715;p108"/>
            <p:cNvSpPr/>
            <p:nvPr/>
          </p:nvSpPr>
          <p:spPr>
            <a:xfrm>
              <a:off x="6381751" y="313055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5" name="Google Shape;1716;p108"/>
            <p:cNvSpPr/>
            <p:nvPr/>
          </p:nvSpPr>
          <p:spPr>
            <a:xfrm>
              <a:off x="6288088" y="3228976"/>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6" name="Google Shape;1717;p108"/>
            <p:cNvSpPr/>
            <p:nvPr/>
          </p:nvSpPr>
          <p:spPr>
            <a:xfrm>
              <a:off x="6189663" y="327660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7" name="Google Shape;1718;p108"/>
            <p:cNvSpPr/>
            <p:nvPr/>
          </p:nvSpPr>
          <p:spPr>
            <a:xfrm>
              <a:off x="6096001" y="3276601"/>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8" name="Google Shape;1719;p108"/>
            <p:cNvSpPr/>
            <p:nvPr/>
          </p:nvSpPr>
          <p:spPr>
            <a:xfrm>
              <a:off x="5997576" y="3225801"/>
              <a:ext cx="47625" cy="49213"/>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69" name="Google Shape;1720;p108"/>
            <p:cNvSpPr/>
            <p:nvPr/>
          </p:nvSpPr>
          <p:spPr>
            <a:xfrm>
              <a:off x="5900738" y="3322638"/>
              <a:ext cx="49213"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0" name="Google Shape;1721;p108"/>
            <p:cNvSpPr/>
            <p:nvPr/>
          </p:nvSpPr>
          <p:spPr>
            <a:xfrm>
              <a:off x="5805488" y="3373438"/>
              <a:ext cx="47625" cy="47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1" name="Google Shape;1722;p108"/>
            <p:cNvSpPr/>
            <p:nvPr/>
          </p:nvSpPr>
          <p:spPr>
            <a:xfrm>
              <a:off x="5922963" y="3657601"/>
              <a:ext cx="338138" cy="195263"/>
            </a:xfrm>
            <a:custGeom>
              <a:avLst/>
              <a:gdLst/>
              <a:ahLst/>
              <a:cxnLst/>
              <a:rect l="l" t="t" r="r" b="b"/>
              <a:pathLst>
                <a:path w="141" h="81" extrusionOk="0">
                  <a:moveTo>
                    <a:pt x="133" y="81"/>
                  </a:moveTo>
                  <a:cubicBezTo>
                    <a:pt x="9" y="81"/>
                    <a:pt x="9" y="81"/>
                    <a:pt x="9" y="81"/>
                  </a:cubicBezTo>
                  <a:cubicBezTo>
                    <a:pt x="5" y="81"/>
                    <a:pt x="2" y="79"/>
                    <a:pt x="1" y="76"/>
                  </a:cubicBezTo>
                  <a:cubicBezTo>
                    <a:pt x="0" y="72"/>
                    <a:pt x="1" y="69"/>
                    <a:pt x="4" y="67"/>
                  </a:cubicBezTo>
                  <a:cubicBezTo>
                    <a:pt x="11" y="62"/>
                    <a:pt x="27" y="56"/>
                    <a:pt x="34" y="53"/>
                  </a:cubicBezTo>
                  <a:cubicBezTo>
                    <a:pt x="41" y="0"/>
                    <a:pt x="41" y="0"/>
                    <a:pt x="41" y="0"/>
                  </a:cubicBezTo>
                  <a:cubicBezTo>
                    <a:pt x="51" y="1"/>
                    <a:pt x="51" y="1"/>
                    <a:pt x="51" y="1"/>
                  </a:cubicBezTo>
                  <a:cubicBezTo>
                    <a:pt x="43" y="60"/>
                    <a:pt x="43" y="60"/>
                    <a:pt x="43" y="60"/>
                  </a:cubicBezTo>
                  <a:cubicBezTo>
                    <a:pt x="40" y="61"/>
                    <a:pt x="40" y="61"/>
                    <a:pt x="40" y="61"/>
                  </a:cubicBezTo>
                  <a:cubicBezTo>
                    <a:pt x="35" y="63"/>
                    <a:pt x="24" y="68"/>
                    <a:pt x="16" y="71"/>
                  </a:cubicBezTo>
                  <a:cubicBezTo>
                    <a:pt x="125" y="71"/>
                    <a:pt x="125" y="71"/>
                    <a:pt x="125" y="71"/>
                  </a:cubicBezTo>
                  <a:cubicBezTo>
                    <a:pt x="118" y="68"/>
                    <a:pt x="106" y="63"/>
                    <a:pt x="101" y="61"/>
                  </a:cubicBezTo>
                  <a:cubicBezTo>
                    <a:pt x="99" y="60"/>
                    <a:pt x="99" y="60"/>
                    <a:pt x="99" y="60"/>
                  </a:cubicBezTo>
                  <a:cubicBezTo>
                    <a:pt x="93" y="1"/>
                    <a:pt x="93" y="1"/>
                    <a:pt x="93" y="1"/>
                  </a:cubicBezTo>
                  <a:cubicBezTo>
                    <a:pt x="103" y="0"/>
                    <a:pt x="103" y="0"/>
                    <a:pt x="103" y="0"/>
                  </a:cubicBezTo>
                  <a:cubicBezTo>
                    <a:pt x="108" y="53"/>
                    <a:pt x="108" y="53"/>
                    <a:pt x="108" y="53"/>
                  </a:cubicBezTo>
                  <a:cubicBezTo>
                    <a:pt x="115" y="56"/>
                    <a:pt x="131" y="62"/>
                    <a:pt x="137" y="67"/>
                  </a:cubicBezTo>
                  <a:cubicBezTo>
                    <a:pt x="140" y="69"/>
                    <a:pt x="141" y="72"/>
                    <a:pt x="140" y="76"/>
                  </a:cubicBezTo>
                  <a:cubicBezTo>
                    <a:pt x="139" y="79"/>
                    <a:pt x="136" y="81"/>
                    <a:pt x="133" y="8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2" name="Google Shape;1723;p108"/>
            <p:cNvSpPr/>
            <p:nvPr/>
          </p:nvSpPr>
          <p:spPr>
            <a:xfrm>
              <a:off x="5735638" y="3516313"/>
              <a:ext cx="720725"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3" name="Google Shape;1724;p108"/>
            <p:cNvSpPr/>
            <p:nvPr/>
          </p:nvSpPr>
          <p:spPr>
            <a:xfrm>
              <a:off x="5732463" y="3084513"/>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4" name="Google Shape;1725;p108"/>
            <p:cNvSpPr/>
            <p:nvPr/>
          </p:nvSpPr>
          <p:spPr>
            <a:xfrm>
              <a:off x="5732463" y="3133726"/>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5" name="Google Shape;1726;p108"/>
            <p:cNvSpPr/>
            <p:nvPr/>
          </p:nvSpPr>
          <p:spPr>
            <a:xfrm>
              <a:off x="5732463" y="3181351"/>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6" name="Google Shape;1727;p108"/>
            <p:cNvSpPr/>
            <p:nvPr/>
          </p:nvSpPr>
          <p:spPr>
            <a:xfrm>
              <a:off x="5732463" y="3228976"/>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7" name="Google Shape;1728;p108"/>
            <p:cNvSpPr/>
            <p:nvPr/>
          </p:nvSpPr>
          <p:spPr>
            <a:xfrm>
              <a:off x="5732463" y="3276601"/>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8" name="Google Shape;1729;p108"/>
            <p:cNvSpPr/>
            <p:nvPr/>
          </p:nvSpPr>
          <p:spPr>
            <a:xfrm>
              <a:off x="5732463" y="3324226"/>
              <a:ext cx="49213" cy="12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79" name="Google Shape;1730;p108"/>
            <p:cNvSpPr/>
            <p:nvPr/>
          </p:nvSpPr>
          <p:spPr>
            <a:xfrm>
              <a:off x="5732463" y="3373438"/>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80" name="Google Shape;1731;p108"/>
            <p:cNvSpPr/>
            <p:nvPr/>
          </p:nvSpPr>
          <p:spPr>
            <a:xfrm>
              <a:off x="5732463" y="3421063"/>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81" name="Google Shape;1732;p108"/>
            <p:cNvSpPr/>
            <p:nvPr/>
          </p:nvSpPr>
          <p:spPr>
            <a:xfrm>
              <a:off x="5732463" y="3468688"/>
              <a:ext cx="49213" cy="1111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82" name="Google Shape;1733;p108"/>
            <p:cNvSpPr/>
            <p:nvPr/>
          </p:nvSpPr>
          <p:spPr>
            <a:xfrm>
              <a:off x="5824538" y="3149601"/>
              <a:ext cx="585788" cy="249238"/>
            </a:xfrm>
            <a:custGeom>
              <a:avLst/>
              <a:gdLst/>
              <a:ahLst/>
              <a:cxnLst/>
              <a:rect l="l" t="t" r="r" b="b"/>
              <a:pathLst>
                <a:path w="369" h="157" extrusionOk="0">
                  <a:moveTo>
                    <a:pt x="4" y="157"/>
                  </a:moveTo>
                  <a:lnTo>
                    <a:pt x="0" y="151"/>
                  </a:lnTo>
                  <a:lnTo>
                    <a:pt x="60" y="119"/>
                  </a:lnTo>
                  <a:lnTo>
                    <a:pt x="122" y="59"/>
                  </a:lnTo>
                  <a:lnTo>
                    <a:pt x="183" y="91"/>
                  </a:lnTo>
                  <a:lnTo>
                    <a:pt x="243" y="91"/>
                  </a:lnTo>
                  <a:lnTo>
                    <a:pt x="302" y="62"/>
                  </a:lnTo>
                  <a:lnTo>
                    <a:pt x="363" y="0"/>
                  </a:lnTo>
                  <a:lnTo>
                    <a:pt x="369" y="5"/>
                  </a:lnTo>
                  <a:lnTo>
                    <a:pt x="307" y="68"/>
                  </a:lnTo>
                  <a:lnTo>
                    <a:pt x="245" y="98"/>
                  </a:lnTo>
                  <a:lnTo>
                    <a:pt x="181" y="98"/>
                  </a:lnTo>
                  <a:lnTo>
                    <a:pt x="124" y="68"/>
                  </a:lnTo>
                  <a:lnTo>
                    <a:pt x="65" y="127"/>
                  </a:lnTo>
                  <a:lnTo>
                    <a:pt x="4" y="15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5" name="Google Shape;1805;p110"/>
          <p:cNvSpPr txBox="1">
            <a:spLocks noGrp="1"/>
          </p:cNvSpPr>
          <p:nvPr>
            <p:ph type="subTitle" idx="10"/>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Includes VMware software, AWS infrastructure and VMware support</a:t>
            </a:r>
            <a:endParaRPr/>
          </a:p>
        </p:txBody>
      </p:sp>
      <p:sp>
        <p:nvSpPr>
          <p:cNvPr id="1806" name="Google Shape;1806;p110"/>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Simple Packaging, Purchasing and Consumption</a:t>
            </a:r>
            <a:endParaRPr/>
          </a:p>
        </p:txBody>
      </p:sp>
      <p:sp>
        <p:nvSpPr>
          <p:cNvPr id="1807" name="Google Shape;1807;p110"/>
          <p:cNvSpPr txBox="1"/>
          <p:nvPr/>
        </p:nvSpPr>
        <p:spPr>
          <a:xfrm>
            <a:off x="3571679" y="6516638"/>
            <a:ext cx="8615561" cy="12307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dirty="0">
                <a:solidFill>
                  <a:srgbClr val="717074"/>
                </a:solidFill>
                <a:latin typeface="Metropolis" panose="00000500000000000000" pitchFamily="2" charset="0"/>
                <a:sym typeface="Arial"/>
              </a:rPr>
              <a:t>Note: Single host paid offering is also available – it is specifically for non-production environments for proof of value.  </a:t>
            </a:r>
            <a:endParaRPr dirty="0">
              <a:latin typeface="Metropolis" panose="00000500000000000000" pitchFamily="2" charset="0"/>
            </a:endParaRPr>
          </a:p>
        </p:txBody>
      </p:sp>
      <p:grpSp>
        <p:nvGrpSpPr>
          <p:cNvPr id="3" name="Group 2"/>
          <p:cNvGrpSpPr/>
          <p:nvPr/>
        </p:nvGrpSpPr>
        <p:grpSpPr>
          <a:xfrm>
            <a:off x="617373" y="1467940"/>
            <a:ext cx="6496375" cy="4744725"/>
            <a:chOff x="617373" y="1467940"/>
            <a:chExt cx="6496375" cy="4744725"/>
          </a:xfrm>
        </p:grpSpPr>
        <p:graphicFrame>
          <p:nvGraphicFramePr>
            <p:cNvPr id="1804" name="Google Shape;1804;p110"/>
            <p:cNvGraphicFramePr/>
            <p:nvPr>
              <p:extLst>
                <p:ext uri="{D42A27DB-BD31-4B8C-83A1-F6EECF244321}">
                  <p14:modId xmlns:p14="http://schemas.microsoft.com/office/powerpoint/2010/main" val="4263460238"/>
                </p:ext>
              </p:extLst>
            </p:nvPr>
          </p:nvGraphicFramePr>
          <p:xfrm>
            <a:off x="617373" y="1467940"/>
            <a:ext cx="6496375" cy="4744725"/>
          </p:xfrm>
          <a:graphic>
            <a:graphicData uri="http://schemas.openxmlformats.org/drawingml/2006/table">
              <a:tbl>
                <a:tblPr firstRow="1" bandRow="1">
                  <a:noFill/>
                  <a:tableStyleId>{00770AA1-C45E-40C2-84D3-8632BBBCC3C5}</a:tableStyleId>
                </a:tblPr>
                <a:tblGrid>
                  <a:gridCol w="920000">
                    <a:extLst>
                      <a:ext uri="{9D8B030D-6E8A-4147-A177-3AD203B41FA5}">
                        <a16:colId xmlns:a16="http://schemas.microsoft.com/office/drawing/2014/main" val="20000"/>
                      </a:ext>
                    </a:extLst>
                  </a:gridCol>
                  <a:gridCol w="5576375">
                    <a:extLst>
                      <a:ext uri="{9D8B030D-6E8A-4147-A177-3AD203B41FA5}">
                        <a16:colId xmlns:a16="http://schemas.microsoft.com/office/drawing/2014/main" val="20001"/>
                      </a:ext>
                    </a:extLst>
                  </a:gridCol>
                </a:tblGrid>
                <a:tr h="315150">
                  <a:tc gridSpan="2">
                    <a:txBody>
                      <a:bodyPr/>
                      <a:lstStyle/>
                      <a:p>
                        <a:pPr marL="0" marR="0" lvl="0" indent="0" algn="l" rtl="0">
                          <a:lnSpc>
                            <a:spcPct val="100000"/>
                          </a:lnSpc>
                          <a:spcBef>
                            <a:spcPts val="0"/>
                          </a:spcBef>
                          <a:spcAft>
                            <a:spcPts val="0"/>
                          </a:spcAft>
                          <a:buClr>
                            <a:schemeClr val="lt1"/>
                          </a:buClr>
                          <a:buSzPts val="1200"/>
                          <a:buFont typeface="Arial"/>
                          <a:buNone/>
                        </a:pPr>
                        <a:r>
                          <a:rPr lang="en-US" sz="1200" b="0" i="0" u="none" strike="noStrike" cap="none" dirty="0">
                            <a:solidFill>
                              <a:schemeClr val="tx2"/>
                            </a:solidFill>
                            <a:latin typeface="Metropolis" panose="00000500000000000000" pitchFamily="2" charset="0"/>
                            <a:ea typeface="Arial"/>
                            <a:cs typeface="Arial"/>
                            <a:sym typeface="Arial"/>
                          </a:rPr>
                          <a:t>PRODUCTION ENVIRONMENT (3+ HOSTS)</a:t>
                        </a:r>
                        <a:endParaRPr dirty="0">
                          <a:solidFill>
                            <a:schemeClr val="tx2"/>
                          </a:solidFil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1005575">
                  <a:tc>
                    <a:txBody>
                      <a:bodyPr/>
                      <a:lstStyle/>
                      <a:p>
                        <a:pPr marL="0" marR="0" lvl="0" indent="0" algn="l" rtl="0">
                          <a:spcBef>
                            <a:spcPts val="0"/>
                          </a:spcBef>
                          <a:spcAft>
                            <a:spcPts val="0"/>
                          </a:spcAft>
                          <a:buNone/>
                        </a:pPr>
                        <a:endParaRPr sz="1600" b="0" i="0" dirty="0">
                          <a:latin typeface="Metropolis" panose="00000500000000000000" pitchFamily="2" charset="0"/>
                          <a:ea typeface="Arial"/>
                          <a:cs typeface="Arial"/>
                          <a:sym typeface="Aria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dot"/>
                        <a:round/>
                        <a:headEnd type="none" w="sm" len="sm"/>
                        <a:tailEnd type="none" w="sm" len="sm"/>
                      </a:lnB>
                      <a:noFill/>
                    </a:tcPr>
                  </a:tc>
                  <a:tc>
                    <a:txBody>
                      <a:bodyPr/>
                      <a:lstStyle/>
                      <a:p>
                        <a:pPr marL="0" marR="0" lvl="0" indent="0" algn="l" rtl="0">
                          <a:lnSpc>
                            <a:spcPct val="100000"/>
                          </a:lnSpc>
                          <a:spcBef>
                            <a:spcPts val="0"/>
                          </a:spcBef>
                          <a:spcAft>
                            <a:spcPts val="0"/>
                          </a:spcAft>
                          <a:buClr>
                            <a:schemeClr val="dk2"/>
                          </a:buClr>
                          <a:buSzPts val="1400"/>
                          <a:buFont typeface="Arial"/>
                          <a:buNone/>
                        </a:pPr>
                        <a:r>
                          <a:rPr lang="en-US" sz="1400" dirty="0">
                            <a:solidFill>
                              <a:schemeClr val="dk2"/>
                            </a:solidFill>
                            <a:latin typeface="Metropolis" panose="00000500000000000000" pitchFamily="2" charset="0"/>
                            <a:ea typeface="Arial"/>
                            <a:cs typeface="Arial"/>
                            <a:sym typeface="Arial"/>
                          </a:rPr>
                          <a:t>Lifecycle Management</a:t>
                        </a:r>
                        <a:endParaRPr dirty="0"/>
                      </a:p>
                      <a:p>
                        <a:pPr marL="0" marR="0" lvl="0" indent="0" algn="l" rtl="0">
                          <a:spcBef>
                            <a:spcPts val="60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VMware manages infrastructure software updates, upgrades and patches</a:t>
                        </a:r>
                        <a:endParaRPr dirty="0"/>
                      </a:p>
                      <a:p>
                        <a:pPr marL="0" marR="0" lvl="0" indent="0" algn="l" rtl="0">
                          <a:spcBef>
                            <a:spcPts val="600"/>
                          </a:spcBef>
                          <a:spcAft>
                            <a:spcPts val="0"/>
                          </a:spcAft>
                          <a:buClr>
                            <a:schemeClr val="dk2"/>
                          </a:buClr>
                          <a:buSzPts val="1200"/>
                          <a:buFont typeface="Arial"/>
                          <a:buNone/>
                        </a:pPr>
                        <a:r>
                          <a:rPr lang="en-US" sz="1200" b="0" i="0" u="none" kern="1200" dirty="0">
                            <a:solidFill>
                              <a:schemeClr val="accent3"/>
                            </a:solidFill>
                            <a:latin typeface="Metropolis Light" panose="00000400000000000000" pitchFamily="2" charset="0"/>
                            <a:ea typeface="Metropolis"/>
                            <a:cs typeface="Metropolis"/>
                            <a:hlinkClick r:id="rId3"/>
                          </a:rPr>
                          <a:t>Service Level Agreement</a:t>
                        </a:r>
                        <a:r>
                          <a:rPr lang="en-US" sz="1200" i="0" dirty="0">
                            <a:solidFill>
                              <a:schemeClr val="dk2"/>
                            </a:solidFill>
                          </a:rPr>
                          <a:t>: 99.9% for non-stretched clusters; </a:t>
                        </a:r>
                        <a:br>
                          <a:rPr lang="en-US" sz="1200" i="0" dirty="0">
                            <a:solidFill>
                              <a:schemeClr val="dk2"/>
                            </a:solidFill>
                          </a:rPr>
                        </a:br>
                        <a:r>
                          <a:rPr lang="en-US" sz="1200" i="0" dirty="0">
                            <a:solidFill>
                              <a:schemeClr val="dk2"/>
                            </a:solidFill>
                          </a:rPr>
                          <a:t>99.99% for stretched clusters</a:t>
                        </a:r>
                        <a:endParaRPr i="0"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dot"/>
                        <a:round/>
                        <a:headEnd type="none" w="sm" len="sm"/>
                        <a:tailEnd type="none" w="sm" len="sm"/>
                      </a:lnB>
                      <a:solidFill>
                        <a:schemeClr val="lt1"/>
                      </a:solidFill>
                    </a:tcPr>
                  </a:tc>
                  <a:extLst>
                    <a:ext uri="{0D108BD9-81ED-4DB2-BD59-A6C34878D82A}">
                      <a16:rowId xmlns:a16="http://schemas.microsoft.com/office/drawing/2014/main" val="10001"/>
                    </a:ext>
                  </a:extLst>
                </a:tr>
                <a:tr h="1012900">
                  <a:tc>
                    <a:txBody>
                      <a:bodyPr/>
                      <a:lstStyle/>
                      <a:p>
                        <a:pPr marL="0" marR="0" lvl="0" indent="0" algn="l" rtl="0">
                          <a:spcBef>
                            <a:spcPts val="0"/>
                          </a:spcBef>
                          <a:spcAft>
                            <a:spcPts val="0"/>
                          </a:spcAft>
                          <a:buNone/>
                        </a:pPr>
                        <a:endParaRPr sz="1600" b="0" i="0" dirty="0">
                          <a:latin typeface="Metropolis" panose="00000500000000000000" pitchFamily="2" charset="0"/>
                          <a:ea typeface="Arial"/>
                          <a:cs typeface="Arial"/>
                          <a:sym typeface="Aria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noFill/>
                    </a:tcPr>
                  </a:tc>
                  <a:tc>
                    <a:txBody>
                      <a:bodyPr/>
                      <a:lstStyle/>
                      <a:p>
                        <a:pPr marL="0" marR="0" lvl="0" indent="0" algn="l" rtl="0">
                          <a:lnSpc>
                            <a:spcPct val="100000"/>
                          </a:lnSpc>
                          <a:spcBef>
                            <a:spcPts val="0"/>
                          </a:spcBef>
                          <a:spcAft>
                            <a:spcPts val="0"/>
                          </a:spcAft>
                          <a:buClr>
                            <a:schemeClr val="dk2"/>
                          </a:buClr>
                          <a:buSzPts val="1400"/>
                          <a:buFont typeface="Arial"/>
                          <a:buNone/>
                        </a:pPr>
                        <a:r>
                          <a:rPr lang="en-US" sz="1400" dirty="0">
                            <a:solidFill>
                              <a:schemeClr val="dk2"/>
                            </a:solidFill>
                            <a:latin typeface="Metropolis" panose="00000500000000000000" pitchFamily="2" charset="0"/>
                            <a:ea typeface="Arial"/>
                            <a:cs typeface="Arial"/>
                            <a:sym typeface="Arial"/>
                          </a:rPr>
                          <a:t>Global Support</a:t>
                        </a:r>
                        <a:endParaRPr sz="1400" dirty="0">
                          <a:solidFill>
                            <a:schemeClr val="dk2"/>
                          </a:solidFill>
                          <a:latin typeface="Metropolis" panose="00000500000000000000" pitchFamily="2" charset="0"/>
                          <a:ea typeface="Arial"/>
                          <a:cs typeface="Arial"/>
                          <a:sym typeface="Arial"/>
                        </a:endParaRPr>
                      </a:p>
                      <a:p>
                        <a:pPr marL="0" marR="0" lvl="0" indent="0" algn="l" rtl="0">
                          <a:spcBef>
                            <a:spcPts val="60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Customer support: Chat, my </a:t>
                        </a:r>
                        <a:r>
                          <a:rPr lang="en-US" sz="1200" b="0" i="0" dirty="0" err="1">
                            <a:solidFill>
                              <a:schemeClr val="dk2"/>
                            </a:solidFill>
                            <a:latin typeface="Metropolis" panose="00000500000000000000" pitchFamily="2" charset="0"/>
                            <a:ea typeface="Arial"/>
                            <a:cs typeface="Arial"/>
                            <a:sym typeface="Arial"/>
                          </a:rPr>
                          <a:t>vm</a:t>
                        </a:r>
                        <a:r>
                          <a:rPr lang="en-US" sz="1200" dirty="0" err="1">
                            <a:solidFill>
                              <a:schemeClr val="dk2"/>
                            </a:solidFill>
                          </a:rPr>
                          <a:t>ware</a:t>
                        </a:r>
                        <a:endParaRPr sz="1200" dirty="0">
                          <a:solidFill>
                            <a:schemeClr val="dk2"/>
                          </a:solidFill>
                        </a:endParaRPr>
                      </a:p>
                      <a:p>
                        <a:pPr marL="0" marR="0" lvl="0" indent="0" algn="l" rtl="0">
                          <a:spcBef>
                            <a:spcPts val="600"/>
                          </a:spcBef>
                          <a:spcAft>
                            <a:spcPts val="0"/>
                          </a:spcAft>
                          <a:buClr>
                            <a:schemeClr val="dk2"/>
                          </a:buClr>
                          <a:buSzPts val="1200"/>
                          <a:buFont typeface="Arial"/>
                          <a:buNone/>
                        </a:pPr>
                        <a:r>
                          <a:rPr lang="en-US" sz="1200" dirty="0">
                            <a:solidFill>
                              <a:schemeClr val="dk2"/>
                            </a:solidFill>
                          </a:rPr>
                          <a:t>VMware Global Support: 24/7, 365 </a:t>
                        </a:r>
                        <a:endParaRPr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solidFill>
                        <a:schemeClr val="lt1"/>
                      </a:solidFill>
                    </a:tcPr>
                  </a:tc>
                  <a:extLst>
                    <a:ext uri="{0D108BD9-81ED-4DB2-BD59-A6C34878D82A}">
                      <a16:rowId xmlns:a16="http://schemas.microsoft.com/office/drawing/2014/main" val="10002"/>
                    </a:ext>
                  </a:extLst>
                </a:tr>
                <a:tr h="946500">
                  <a:tc>
                    <a:txBody>
                      <a:bodyPr/>
                      <a:lstStyle/>
                      <a:p>
                        <a:pPr marL="0" marR="0" lvl="0" indent="0" algn="l" rtl="0">
                          <a:spcBef>
                            <a:spcPts val="0"/>
                          </a:spcBef>
                          <a:spcAft>
                            <a:spcPts val="0"/>
                          </a:spcAft>
                          <a:buNone/>
                        </a:pPr>
                        <a:endParaRPr sz="1600" b="0" i="0" dirty="0">
                          <a:latin typeface="Metropolis" panose="00000500000000000000" pitchFamily="2" charset="0"/>
                          <a:ea typeface="Arial"/>
                          <a:cs typeface="Arial"/>
                          <a:sym typeface="Aria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noFill/>
                    </a:tcPr>
                  </a:tc>
                  <a:tc>
                    <a:txBody>
                      <a:bodyPr/>
                      <a:lstStyle/>
                      <a:p>
                        <a:pPr marL="0" marR="0" lvl="0" indent="0" algn="l" rtl="0">
                          <a:lnSpc>
                            <a:spcPct val="100000"/>
                          </a:lnSpc>
                          <a:spcBef>
                            <a:spcPts val="0"/>
                          </a:spcBef>
                          <a:spcAft>
                            <a:spcPts val="0"/>
                          </a:spcAft>
                          <a:buClr>
                            <a:schemeClr val="dk2"/>
                          </a:buClr>
                          <a:buSzPts val="1400"/>
                          <a:buFont typeface="Arial"/>
                          <a:buNone/>
                        </a:pPr>
                        <a:r>
                          <a:rPr lang="en-US" sz="1400" dirty="0">
                            <a:solidFill>
                              <a:schemeClr val="dk2"/>
                            </a:solidFill>
                            <a:latin typeface="Metropolis" panose="00000500000000000000" pitchFamily="2" charset="0"/>
                            <a:ea typeface="Arial"/>
                            <a:cs typeface="Arial"/>
                            <a:sym typeface="Arial"/>
                          </a:rPr>
                          <a:t>VMware Software</a:t>
                        </a:r>
                        <a:endParaRPr sz="1400" b="0" i="0" dirty="0">
                          <a:solidFill>
                            <a:schemeClr val="dk2"/>
                          </a:solidFill>
                          <a:latin typeface="Metropolis" panose="00000500000000000000" pitchFamily="2" charset="0"/>
                          <a:ea typeface="Arial"/>
                          <a:cs typeface="Arial"/>
                          <a:sym typeface="Arial"/>
                        </a:endParaRPr>
                      </a:p>
                      <a:p>
                        <a:pPr marL="0" marR="0" lvl="0" indent="0" algn="l" rtl="0">
                          <a:spcBef>
                            <a:spcPts val="600"/>
                          </a:spcBef>
                          <a:spcAft>
                            <a:spcPts val="0"/>
                          </a:spcAft>
                          <a:buClr>
                            <a:schemeClr val="dk2"/>
                          </a:buClr>
                          <a:buSzPts val="1200"/>
                          <a:buFont typeface="Arial"/>
                          <a:buNone/>
                        </a:pPr>
                        <a:r>
                          <a:rPr lang="en-US" sz="1200" dirty="0">
                            <a:solidFill>
                              <a:schemeClr val="dk2"/>
                            </a:solidFill>
                          </a:rPr>
                          <a:t>SDDC software: vSphere, </a:t>
                        </a:r>
                        <a:r>
                          <a:rPr lang="en-US" sz="1200" dirty="0" err="1">
                            <a:solidFill>
                              <a:schemeClr val="dk2"/>
                            </a:solidFill>
                          </a:rPr>
                          <a:t>vSAN</a:t>
                        </a:r>
                        <a:r>
                          <a:rPr lang="en-US" sz="1200" dirty="0">
                            <a:solidFill>
                              <a:schemeClr val="dk2"/>
                            </a:solidFill>
                          </a:rPr>
                          <a:t>, NSX-T, </a:t>
                        </a:r>
                        <a:r>
                          <a:rPr lang="en-US" sz="1200" dirty="0" err="1">
                            <a:solidFill>
                              <a:schemeClr val="dk2"/>
                            </a:solidFill>
                          </a:rPr>
                          <a:t>vCenter</a:t>
                        </a:r>
                        <a:r>
                          <a:rPr lang="en-US" sz="1200" dirty="0">
                            <a:solidFill>
                              <a:schemeClr val="dk2"/>
                            </a:solidFill>
                          </a:rPr>
                          <a:t> Server</a:t>
                        </a:r>
                        <a:endParaRPr dirty="0"/>
                      </a:p>
                      <a:p>
                        <a:pPr marL="0" marR="0" lvl="0" indent="0" algn="l" rtl="0">
                          <a:spcBef>
                            <a:spcPts val="600"/>
                          </a:spcBef>
                          <a:spcAft>
                            <a:spcPts val="0"/>
                          </a:spcAft>
                          <a:buClr>
                            <a:schemeClr val="dk2"/>
                          </a:buClr>
                          <a:buSzPts val="1200"/>
                          <a:buFont typeface="Arial"/>
                          <a:buNone/>
                        </a:pPr>
                        <a:r>
                          <a:rPr lang="en-US" sz="1200" i="0" u="none" dirty="0">
                            <a:solidFill>
                              <a:schemeClr val="hlink"/>
                            </a:solidFill>
                            <a:latin typeface="Metropolis Light" panose="00000400000000000000" pitchFamily="2" charset="0"/>
                            <a:hlinkClick r:id="rId4"/>
                          </a:rPr>
                          <a:t>VMware HCX</a:t>
                        </a:r>
                        <a:r>
                          <a:rPr lang="en-US" sz="1200" i="0" dirty="0">
                            <a:solidFill>
                              <a:schemeClr val="dk2"/>
                            </a:solidFill>
                          </a:rPr>
                          <a:t>; </a:t>
                        </a:r>
                        <a:r>
                          <a:rPr lang="en-US" sz="1200" i="0" u="none" dirty="0">
                            <a:solidFill>
                              <a:schemeClr val="accent3"/>
                            </a:solidFill>
                            <a:latin typeface="Metropolis Light" panose="00000400000000000000" pitchFamily="2" charset="0"/>
                            <a:hlinkClick r:id="rId5"/>
                          </a:rPr>
                          <a:t>Specific </a:t>
                        </a:r>
                        <a:r>
                          <a:rPr lang="en-US" sz="1200" i="0" u="none" dirty="0" err="1">
                            <a:solidFill>
                              <a:schemeClr val="accent3"/>
                            </a:solidFill>
                            <a:latin typeface="Metropolis Light" panose="00000400000000000000" pitchFamily="2" charset="0"/>
                            <a:hlinkClick r:id="rId5"/>
                          </a:rPr>
                          <a:t>vRealize</a:t>
                        </a:r>
                        <a:r>
                          <a:rPr lang="en-US" sz="1200" i="0" u="none" dirty="0">
                            <a:solidFill>
                              <a:schemeClr val="accent3"/>
                            </a:solidFill>
                            <a:latin typeface="Metropolis Light" panose="00000400000000000000" pitchFamily="2" charset="0"/>
                            <a:hlinkClick r:id="rId5"/>
                          </a:rPr>
                          <a:t> Log Insight Cloud features for logging</a:t>
                        </a:r>
                        <a:endParaRPr sz="1200" i="0" u="none" dirty="0">
                          <a:solidFill>
                            <a:schemeClr val="accent3"/>
                          </a:solidFill>
                          <a:latin typeface="Metropolis Light" panose="00000400000000000000" pitchFamily="2" charset="0"/>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solidFill>
                        <a:schemeClr val="lt1"/>
                      </a:solidFill>
                    </a:tcPr>
                  </a:tc>
                  <a:extLst>
                    <a:ext uri="{0D108BD9-81ED-4DB2-BD59-A6C34878D82A}">
                      <a16:rowId xmlns:a16="http://schemas.microsoft.com/office/drawing/2014/main" val="10003"/>
                    </a:ext>
                  </a:extLst>
                </a:tr>
                <a:tr h="733050">
                  <a:tc>
                    <a:txBody>
                      <a:bodyPr/>
                      <a:lstStyle/>
                      <a:p>
                        <a:pPr marL="0" marR="0" lvl="0" indent="0" algn="l" rtl="0">
                          <a:spcBef>
                            <a:spcPts val="0"/>
                          </a:spcBef>
                          <a:spcAft>
                            <a:spcPts val="0"/>
                          </a:spcAft>
                          <a:buNone/>
                        </a:pPr>
                        <a:endParaRPr sz="1600" b="0" i="0" dirty="0">
                          <a:latin typeface="Metropolis" panose="00000500000000000000" pitchFamily="2" charset="0"/>
                          <a:ea typeface="Arial"/>
                          <a:cs typeface="Arial"/>
                          <a:sym typeface="Aria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noFill/>
                    </a:tcPr>
                  </a:tc>
                  <a:tc>
                    <a:txBody>
                      <a:bodyPr/>
                      <a:lstStyle/>
                      <a:p>
                        <a:pPr marL="0" marR="0" lvl="0" indent="0" algn="l" rtl="0">
                          <a:lnSpc>
                            <a:spcPct val="100000"/>
                          </a:lnSpc>
                          <a:spcBef>
                            <a:spcPts val="0"/>
                          </a:spcBef>
                          <a:spcAft>
                            <a:spcPts val="0"/>
                          </a:spcAft>
                          <a:buClr>
                            <a:schemeClr val="dk2"/>
                          </a:buClr>
                          <a:buSzPts val="1400"/>
                          <a:buFont typeface="Arial"/>
                          <a:buNone/>
                        </a:pPr>
                        <a:r>
                          <a:rPr lang="en-US" sz="1400" dirty="0">
                            <a:solidFill>
                              <a:schemeClr val="dk2"/>
                            </a:solidFill>
                            <a:latin typeface="Metropolis" panose="00000500000000000000" pitchFamily="2" charset="0"/>
                            <a:ea typeface="Arial"/>
                            <a:cs typeface="Arial"/>
                            <a:sym typeface="Arial"/>
                          </a:rPr>
                          <a:t>AWS Hardware</a:t>
                        </a:r>
                        <a:endParaRPr dirty="0"/>
                      </a:p>
                      <a:p>
                        <a:pPr marL="0" marR="0" lvl="0" indent="0" algn="l" rtl="0">
                          <a:lnSpc>
                            <a:spcPct val="100000"/>
                          </a:lnSpc>
                          <a:spcBef>
                            <a:spcPts val="60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Dedicated Amazon EC2 bare-metal instances (HW)</a:t>
                        </a:r>
                        <a:endParaRPr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12700" cap="flat" cmpd="sng">
                        <a:solidFill>
                          <a:srgbClr val="BFBFBF"/>
                        </a:solidFill>
                        <a:prstDash val="dot"/>
                        <a:round/>
                        <a:headEnd type="none" w="sm" len="sm"/>
                        <a:tailEnd type="none" w="sm" len="sm"/>
                      </a:lnB>
                    </a:tcPr>
                  </a:tc>
                  <a:extLst>
                    <a:ext uri="{0D108BD9-81ED-4DB2-BD59-A6C34878D82A}">
                      <a16:rowId xmlns:a16="http://schemas.microsoft.com/office/drawing/2014/main" val="10004"/>
                    </a:ext>
                  </a:extLst>
                </a:tr>
                <a:tr h="731325">
                  <a:tc>
                    <a:txBody>
                      <a:bodyPr/>
                      <a:lstStyle/>
                      <a:p>
                        <a:pPr marL="0" marR="0" lvl="0" indent="0" algn="l" rtl="0">
                          <a:spcBef>
                            <a:spcPts val="0"/>
                          </a:spcBef>
                          <a:spcAft>
                            <a:spcPts val="0"/>
                          </a:spcAft>
                          <a:buNone/>
                        </a:pPr>
                        <a:endParaRPr sz="1600" b="0" i="0" dirty="0">
                          <a:solidFill>
                            <a:schemeClr val="dk2"/>
                          </a:solidFill>
                          <a:latin typeface="Metropolis" panose="00000500000000000000" pitchFamily="2" charset="0"/>
                          <a:ea typeface="Arial"/>
                          <a:cs typeface="Arial"/>
                          <a:sym typeface="Arial"/>
                        </a:endParaRPr>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2"/>
                          </a:buClr>
                          <a:buSzPts val="1400"/>
                          <a:buFont typeface="Arial"/>
                          <a:buNone/>
                        </a:pPr>
                        <a:r>
                          <a:rPr lang="en-US" sz="1400" dirty="0">
                            <a:solidFill>
                              <a:schemeClr val="dk2"/>
                            </a:solidFill>
                            <a:latin typeface="Metropolis" panose="00000500000000000000" pitchFamily="2" charset="0"/>
                            <a:ea typeface="Arial"/>
                            <a:cs typeface="Arial"/>
                            <a:sym typeface="Arial"/>
                          </a:rPr>
                          <a:t>Optional Add-Ons </a:t>
                        </a:r>
                        <a:r>
                          <a:rPr lang="en-US" sz="1200" b="0" i="0" dirty="0">
                            <a:solidFill>
                              <a:schemeClr val="dk2"/>
                            </a:solidFill>
                            <a:latin typeface="Metropolis" panose="00000500000000000000" pitchFamily="2" charset="0"/>
                            <a:ea typeface="Arial"/>
                            <a:cs typeface="Arial"/>
                            <a:sym typeface="Arial"/>
                          </a:rPr>
                          <a:t>(</a:t>
                        </a:r>
                        <a:r>
                          <a:rPr lang="en-US" sz="1200" dirty="0">
                            <a:solidFill>
                              <a:schemeClr val="dk2"/>
                            </a:solidFill>
                          </a:rPr>
                          <a:t>Purchase separately, as needed)</a:t>
                        </a:r>
                        <a:endParaRPr sz="1200" dirty="0">
                          <a:solidFill>
                            <a:schemeClr val="dk2"/>
                          </a:solidFill>
                          <a:latin typeface="Metropolis" panose="00000500000000000000" pitchFamily="2" charset="0"/>
                          <a:ea typeface="Arial"/>
                          <a:cs typeface="Arial"/>
                          <a:sym typeface="Arial"/>
                        </a:endParaRPr>
                      </a:p>
                      <a:p>
                        <a:pPr marL="0" marR="0" lvl="0" indent="0" algn="l" rtl="0">
                          <a:spcBef>
                            <a:spcPts val="600"/>
                          </a:spcBef>
                          <a:spcAft>
                            <a:spcPts val="0"/>
                          </a:spcAft>
                          <a:buClr>
                            <a:schemeClr val="dk2"/>
                          </a:buClr>
                          <a:buSzPts val="1200"/>
                          <a:buFont typeface="Arial"/>
                          <a:buNone/>
                        </a:pPr>
                        <a:r>
                          <a:rPr lang="en-US" sz="1200" dirty="0">
                            <a:solidFill>
                              <a:schemeClr val="dk2"/>
                            </a:solidFill>
                          </a:rPr>
                          <a:t>e.g., VMware Site Recovery for DR</a:t>
                        </a:r>
                        <a:endParaRPr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dot"/>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grpSp>
          <p:nvGrpSpPr>
            <p:cNvPr id="1808" name="Google Shape;1808;p110"/>
            <p:cNvGrpSpPr/>
            <p:nvPr/>
          </p:nvGrpSpPr>
          <p:grpSpPr>
            <a:xfrm>
              <a:off x="792461" y="4025174"/>
              <a:ext cx="511475" cy="423382"/>
              <a:chOff x="9455150" y="3357563"/>
              <a:chExt cx="903288" cy="747712"/>
            </a:xfrm>
          </p:grpSpPr>
          <p:sp>
            <p:nvSpPr>
              <p:cNvPr id="1809" name="Google Shape;1809;p110"/>
              <p:cNvSpPr/>
              <p:nvPr/>
            </p:nvSpPr>
            <p:spPr>
              <a:xfrm>
                <a:off x="9744075" y="3914775"/>
                <a:ext cx="336550" cy="190500"/>
              </a:xfrm>
              <a:custGeom>
                <a:avLst/>
                <a:gdLst/>
                <a:ahLst/>
                <a:cxnLst/>
                <a:rect l="l" t="t" r="r" b="b"/>
                <a:pathLst>
                  <a:path w="140" h="79" extrusionOk="0">
                    <a:moveTo>
                      <a:pt x="132" y="79"/>
                    </a:moveTo>
                    <a:cubicBezTo>
                      <a:pt x="9" y="79"/>
                      <a:pt x="9" y="79"/>
                      <a:pt x="9" y="79"/>
                    </a:cubicBezTo>
                    <a:cubicBezTo>
                      <a:pt x="5" y="79"/>
                      <a:pt x="2" y="76"/>
                      <a:pt x="1" y="73"/>
                    </a:cubicBezTo>
                    <a:cubicBezTo>
                      <a:pt x="0" y="69"/>
                      <a:pt x="2" y="66"/>
                      <a:pt x="5" y="64"/>
                    </a:cubicBezTo>
                    <a:cubicBezTo>
                      <a:pt x="11" y="60"/>
                      <a:pt x="27" y="53"/>
                      <a:pt x="34" y="51"/>
                    </a:cubicBezTo>
                    <a:cubicBezTo>
                      <a:pt x="40" y="0"/>
                      <a:pt x="40" y="0"/>
                      <a:pt x="40" y="0"/>
                    </a:cubicBezTo>
                    <a:cubicBezTo>
                      <a:pt x="50" y="1"/>
                      <a:pt x="50" y="1"/>
                      <a:pt x="50" y="1"/>
                    </a:cubicBezTo>
                    <a:cubicBezTo>
                      <a:pt x="43" y="58"/>
                      <a:pt x="43" y="58"/>
                      <a:pt x="43" y="58"/>
                    </a:cubicBezTo>
                    <a:cubicBezTo>
                      <a:pt x="40" y="59"/>
                      <a:pt x="40" y="59"/>
                      <a:pt x="40" y="59"/>
                    </a:cubicBezTo>
                    <a:cubicBezTo>
                      <a:pt x="35" y="61"/>
                      <a:pt x="24" y="65"/>
                      <a:pt x="17" y="69"/>
                    </a:cubicBezTo>
                    <a:cubicBezTo>
                      <a:pt x="124" y="69"/>
                      <a:pt x="124" y="69"/>
                      <a:pt x="124" y="69"/>
                    </a:cubicBezTo>
                    <a:cubicBezTo>
                      <a:pt x="116" y="65"/>
                      <a:pt x="105" y="61"/>
                      <a:pt x="101" y="59"/>
                    </a:cubicBezTo>
                    <a:cubicBezTo>
                      <a:pt x="98" y="58"/>
                      <a:pt x="98" y="58"/>
                      <a:pt x="98" y="58"/>
                    </a:cubicBezTo>
                    <a:cubicBezTo>
                      <a:pt x="92" y="1"/>
                      <a:pt x="92" y="1"/>
                      <a:pt x="92" y="1"/>
                    </a:cubicBezTo>
                    <a:cubicBezTo>
                      <a:pt x="102" y="0"/>
                      <a:pt x="102" y="0"/>
                      <a:pt x="102" y="0"/>
                    </a:cubicBezTo>
                    <a:cubicBezTo>
                      <a:pt x="107" y="51"/>
                      <a:pt x="107" y="51"/>
                      <a:pt x="107" y="51"/>
                    </a:cubicBezTo>
                    <a:cubicBezTo>
                      <a:pt x="114" y="53"/>
                      <a:pt x="130" y="60"/>
                      <a:pt x="136" y="64"/>
                    </a:cubicBezTo>
                    <a:cubicBezTo>
                      <a:pt x="139" y="66"/>
                      <a:pt x="140" y="70"/>
                      <a:pt x="139" y="73"/>
                    </a:cubicBezTo>
                    <a:cubicBezTo>
                      <a:pt x="138" y="76"/>
                      <a:pt x="135" y="79"/>
                      <a:pt x="132" y="79"/>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0" name="Google Shape;1810;p110"/>
              <p:cNvSpPr/>
              <p:nvPr/>
            </p:nvSpPr>
            <p:spPr>
              <a:xfrm>
                <a:off x="9455150" y="3357563"/>
                <a:ext cx="903288" cy="528638"/>
              </a:xfrm>
              <a:custGeom>
                <a:avLst/>
                <a:gdLst/>
                <a:ahLst/>
                <a:cxnLst/>
                <a:rect l="l" t="t" r="r" b="b"/>
                <a:pathLst>
                  <a:path w="376" h="220" extrusionOk="0">
                    <a:moveTo>
                      <a:pt x="356" y="10"/>
                    </a:moveTo>
                    <a:cubicBezTo>
                      <a:pt x="362" y="10"/>
                      <a:pt x="366" y="13"/>
                      <a:pt x="366" y="18"/>
                    </a:cubicBezTo>
                    <a:cubicBezTo>
                      <a:pt x="366" y="202"/>
                      <a:pt x="366" y="202"/>
                      <a:pt x="366" y="202"/>
                    </a:cubicBezTo>
                    <a:cubicBezTo>
                      <a:pt x="366" y="206"/>
                      <a:pt x="362" y="210"/>
                      <a:pt x="357" y="210"/>
                    </a:cubicBezTo>
                    <a:cubicBezTo>
                      <a:pt x="19" y="210"/>
                      <a:pt x="19" y="210"/>
                      <a:pt x="19" y="210"/>
                    </a:cubicBezTo>
                    <a:cubicBezTo>
                      <a:pt x="15" y="210"/>
                      <a:pt x="10" y="207"/>
                      <a:pt x="10" y="203"/>
                    </a:cubicBezTo>
                    <a:cubicBezTo>
                      <a:pt x="10" y="16"/>
                      <a:pt x="10" y="16"/>
                      <a:pt x="10" y="16"/>
                    </a:cubicBezTo>
                    <a:cubicBezTo>
                      <a:pt x="10" y="13"/>
                      <a:pt x="14" y="10"/>
                      <a:pt x="19" y="10"/>
                    </a:cubicBezTo>
                    <a:cubicBezTo>
                      <a:pt x="356" y="10"/>
                      <a:pt x="356" y="10"/>
                      <a:pt x="356" y="10"/>
                    </a:cubicBezTo>
                    <a:moveTo>
                      <a:pt x="356" y="0"/>
                    </a:moveTo>
                    <a:cubicBezTo>
                      <a:pt x="19" y="0"/>
                      <a:pt x="19" y="0"/>
                      <a:pt x="19" y="0"/>
                    </a:cubicBezTo>
                    <a:cubicBezTo>
                      <a:pt x="9" y="0"/>
                      <a:pt x="0" y="7"/>
                      <a:pt x="0" y="16"/>
                    </a:cubicBezTo>
                    <a:cubicBezTo>
                      <a:pt x="0" y="203"/>
                      <a:pt x="0" y="203"/>
                      <a:pt x="0" y="203"/>
                    </a:cubicBezTo>
                    <a:cubicBezTo>
                      <a:pt x="0" y="212"/>
                      <a:pt x="9" y="220"/>
                      <a:pt x="19" y="220"/>
                    </a:cubicBezTo>
                    <a:cubicBezTo>
                      <a:pt x="357" y="220"/>
                      <a:pt x="357" y="220"/>
                      <a:pt x="357" y="220"/>
                    </a:cubicBezTo>
                    <a:cubicBezTo>
                      <a:pt x="368" y="220"/>
                      <a:pt x="376" y="212"/>
                      <a:pt x="376" y="202"/>
                    </a:cubicBezTo>
                    <a:cubicBezTo>
                      <a:pt x="376" y="18"/>
                      <a:pt x="376" y="18"/>
                      <a:pt x="376" y="18"/>
                    </a:cubicBezTo>
                    <a:cubicBezTo>
                      <a:pt x="376" y="8"/>
                      <a:pt x="367" y="0"/>
                      <a:pt x="356" y="0"/>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1" name="Google Shape;1811;p110"/>
              <p:cNvSpPr/>
              <p:nvPr/>
            </p:nvSpPr>
            <p:spPr>
              <a:xfrm>
                <a:off x="9558338" y="3814763"/>
                <a:ext cx="714375" cy="23813"/>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2" name="Google Shape;1812;p110"/>
              <p:cNvSpPr/>
              <p:nvPr/>
            </p:nvSpPr>
            <p:spPr>
              <a:xfrm>
                <a:off x="9707563" y="3581400"/>
                <a:ext cx="239713" cy="192088"/>
              </a:xfrm>
              <a:custGeom>
                <a:avLst/>
                <a:gdLst/>
                <a:ahLst/>
                <a:cxnLst/>
                <a:rect l="l" t="t" r="r" b="b"/>
                <a:pathLst>
                  <a:path w="151" h="121" extrusionOk="0">
                    <a:moveTo>
                      <a:pt x="151" y="121"/>
                    </a:moveTo>
                    <a:lnTo>
                      <a:pt x="0" y="121"/>
                    </a:lnTo>
                    <a:lnTo>
                      <a:pt x="0" y="0"/>
                    </a:lnTo>
                    <a:lnTo>
                      <a:pt x="151" y="0"/>
                    </a:lnTo>
                    <a:lnTo>
                      <a:pt x="151" y="121"/>
                    </a:lnTo>
                    <a:close/>
                    <a:moveTo>
                      <a:pt x="15" y="106"/>
                    </a:moveTo>
                    <a:lnTo>
                      <a:pt x="136" y="106"/>
                    </a:lnTo>
                    <a:lnTo>
                      <a:pt x="136" y="15"/>
                    </a:lnTo>
                    <a:lnTo>
                      <a:pt x="15" y="15"/>
                    </a:lnTo>
                    <a:lnTo>
                      <a:pt x="15" y="106"/>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3" name="Google Shape;1813;p110"/>
              <p:cNvSpPr/>
              <p:nvPr/>
            </p:nvSpPr>
            <p:spPr>
              <a:xfrm>
                <a:off x="9839325" y="3457575"/>
                <a:ext cx="288925" cy="192088"/>
              </a:xfrm>
              <a:custGeom>
                <a:avLst/>
                <a:gdLst/>
                <a:ahLst/>
                <a:cxnLst/>
                <a:rect l="l" t="t" r="r" b="b"/>
                <a:pathLst>
                  <a:path w="182" h="121" extrusionOk="0">
                    <a:moveTo>
                      <a:pt x="182" y="121"/>
                    </a:moveTo>
                    <a:lnTo>
                      <a:pt x="96" y="121"/>
                    </a:lnTo>
                    <a:lnTo>
                      <a:pt x="96" y="105"/>
                    </a:lnTo>
                    <a:lnTo>
                      <a:pt x="167" y="105"/>
                    </a:lnTo>
                    <a:lnTo>
                      <a:pt x="167" y="15"/>
                    </a:lnTo>
                    <a:lnTo>
                      <a:pt x="16" y="15"/>
                    </a:lnTo>
                    <a:lnTo>
                      <a:pt x="16" y="59"/>
                    </a:lnTo>
                    <a:lnTo>
                      <a:pt x="0" y="59"/>
                    </a:lnTo>
                    <a:lnTo>
                      <a:pt x="0" y="0"/>
                    </a:lnTo>
                    <a:lnTo>
                      <a:pt x="182" y="0"/>
                    </a:lnTo>
                    <a:lnTo>
                      <a:pt x="182" y="121"/>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nvGrpSpPr>
            <p:cNvPr id="1814" name="Google Shape;1814;p110"/>
            <p:cNvGrpSpPr/>
            <p:nvPr/>
          </p:nvGrpSpPr>
          <p:grpSpPr>
            <a:xfrm>
              <a:off x="805681" y="4880665"/>
              <a:ext cx="485034" cy="363353"/>
              <a:chOff x="8826500" y="3363913"/>
              <a:chExt cx="911225" cy="682625"/>
            </a:xfrm>
          </p:grpSpPr>
          <p:sp>
            <p:nvSpPr>
              <p:cNvPr id="1815" name="Google Shape;1815;p110"/>
              <p:cNvSpPr/>
              <p:nvPr/>
            </p:nvSpPr>
            <p:spPr>
              <a:xfrm>
                <a:off x="8986838" y="3486150"/>
                <a:ext cx="239713" cy="23812"/>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6" name="Google Shape;1816;p110"/>
              <p:cNvSpPr/>
              <p:nvPr/>
            </p:nvSpPr>
            <p:spPr>
              <a:xfrm>
                <a:off x="9344025" y="3484563"/>
                <a:ext cx="239713" cy="23812"/>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7" name="Google Shape;1817;p110"/>
              <p:cNvSpPr/>
              <p:nvPr/>
            </p:nvSpPr>
            <p:spPr>
              <a:xfrm>
                <a:off x="9367838"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8" name="Google Shape;1818;p110"/>
              <p:cNvSpPr/>
              <p:nvPr/>
            </p:nvSpPr>
            <p:spPr>
              <a:xfrm>
                <a:off x="9272588"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19" name="Google Shape;1819;p110"/>
              <p:cNvSpPr/>
              <p:nvPr/>
            </p:nvSpPr>
            <p:spPr>
              <a:xfrm>
                <a:off x="9175750"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0" name="Google Shape;1820;p110"/>
              <p:cNvSpPr/>
              <p:nvPr/>
            </p:nvSpPr>
            <p:spPr>
              <a:xfrm>
                <a:off x="9080500"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1" name="Google Shape;1821;p110"/>
              <p:cNvSpPr/>
              <p:nvPr/>
            </p:nvSpPr>
            <p:spPr>
              <a:xfrm>
                <a:off x="8983663"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2" name="Google Shape;1822;p110"/>
              <p:cNvSpPr/>
              <p:nvPr/>
            </p:nvSpPr>
            <p:spPr>
              <a:xfrm>
                <a:off x="9367838"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3" name="Google Shape;1823;p110"/>
              <p:cNvSpPr/>
              <p:nvPr/>
            </p:nvSpPr>
            <p:spPr>
              <a:xfrm>
                <a:off x="9464675"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4" name="Google Shape;1824;p110"/>
              <p:cNvSpPr/>
              <p:nvPr/>
            </p:nvSpPr>
            <p:spPr>
              <a:xfrm>
                <a:off x="9464675"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5" name="Google Shape;1825;p110"/>
              <p:cNvSpPr/>
              <p:nvPr/>
            </p:nvSpPr>
            <p:spPr>
              <a:xfrm>
                <a:off x="9559925" y="3659188"/>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6" name="Google Shape;1826;p110"/>
              <p:cNvSpPr/>
              <p:nvPr/>
            </p:nvSpPr>
            <p:spPr>
              <a:xfrm>
                <a:off x="9559925"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7" name="Google Shape;1827;p110"/>
              <p:cNvSpPr/>
              <p:nvPr/>
            </p:nvSpPr>
            <p:spPr>
              <a:xfrm>
                <a:off x="9272588"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8" name="Google Shape;1828;p110"/>
              <p:cNvSpPr/>
              <p:nvPr/>
            </p:nvSpPr>
            <p:spPr>
              <a:xfrm>
                <a:off x="9175750"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29" name="Google Shape;1829;p110"/>
              <p:cNvSpPr/>
              <p:nvPr/>
            </p:nvSpPr>
            <p:spPr>
              <a:xfrm>
                <a:off x="9080500"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0" name="Google Shape;1830;p110"/>
              <p:cNvSpPr/>
              <p:nvPr/>
            </p:nvSpPr>
            <p:spPr>
              <a:xfrm>
                <a:off x="8983663" y="3870325"/>
                <a:ext cx="23813" cy="96837"/>
              </a:xfrm>
              <a:prstGeom prst="rect">
                <a:avLst/>
              </a:pr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1" name="Google Shape;1831;p110"/>
              <p:cNvSpPr/>
              <p:nvPr/>
            </p:nvSpPr>
            <p:spPr>
              <a:xfrm>
                <a:off x="8826500" y="3363913"/>
                <a:ext cx="911225" cy="682625"/>
              </a:xfrm>
              <a:custGeom>
                <a:avLst/>
                <a:gdLst/>
                <a:ahLst/>
                <a:cxnLst/>
                <a:rect l="l" t="t" r="r" b="b"/>
                <a:pathLst>
                  <a:path w="574" h="430" extrusionOk="0">
                    <a:moveTo>
                      <a:pt x="529" y="414"/>
                    </a:moveTo>
                    <a:lnTo>
                      <a:pt x="529" y="144"/>
                    </a:lnTo>
                    <a:lnTo>
                      <a:pt x="529" y="127"/>
                    </a:lnTo>
                    <a:lnTo>
                      <a:pt x="529" y="23"/>
                    </a:lnTo>
                    <a:lnTo>
                      <a:pt x="477" y="23"/>
                    </a:lnTo>
                    <a:lnTo>
                      <a:pt x="477" y="0"/>
                    </a:lnTo>
                    <a:lnTo>
                      <a:pt x="326" y="0"/>
                    </a:lnTo>
                    <a:lnTo>
                      <a:pt x="326" y="23"/>
                    </a:lnTo>
                    <a:lnTo>
                      <a:pt x="45" y="23"/>
                    </a:lnTo>
                    <a:lnTo>
                      <a:pt x="45" y="127"/>
                    </a:lnTo>
                    <a:lnTo>
                      <a:pt x="45" y="144"/>
                    </a:lnTo>
                    <a:lnTo>
                      <a:pt x="45" y="414"/>
                    </a:lnTo>
                    <a:lnTo>
                      <a:pt x="0" y="414"/>
                    </a:lnTo>
                    <a:lnTo>
                      <a:pt x="0" y="430"/>
                    </a:lnTo>
                    <a:lnTo>
                      <a:pt x="574" y="430"/>
                    </a:lnTo>
                    <a:lnTo>
                      <a:pt x="574" y="414"/>
                    </a:lnTo>
                    <a:lnTo>
                      <a:pt x="529" y="414"/>
                    </a:lnTo>
                    <a:close/>
                    <a:moveTo>
                      <a:pt x="513" y="127"/>
                    </a:moveTo>
                    <a:lnTo>
                      <a:pt x="99" y="127"/>
                    </a:lnTo>
                    <a:lnTo>
                      <a:pt x="99" y="144"/>
                    </a:lnTo>
                    <a:lnTo>
                      <a:pt x="513" y="144"/>
                    </a:lnTo>
                    <a:lnTo>
                      <a:pt x="513" y="414"/>
                    </a:lnTo>
                    <a:lnTo>
                      <a:pt x="60" y="414"/>
                    </a:lnTo>
                    <a:lnTo>
                      <a:pt x="60" y="38"/>
                    </a:lnTo>
                    <a:lnTo>
                      <a:pt x="513" y="38"/>
                    </a:lnTo>
                    <a:lnTo>
                      <a:pt x="513" y="127"/>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nvGrpSpPr>
            <p:cNvPr id="1832" name="Google Shape;1832;p110"/>
            <p:cNvGrpSpPr/>
            <p:nvPr/>
          </p:nvGrpSpPr>
          <p:grpSpPr>
            <a:xfrm>
              <a:off x="824318" y="2990125"/>
              <a:ext cx="447760" cy="551756"/>
              <a:chOff x="9696450" y="2846388"/>
              <a:chExt cx="738188" cy="909637"/>
            </a:xfrm>
          </p:grpSpPr>
          <p:sp>
            <p:nvSpPr>
              <p:cNvPr id="1833" name="Google Shape;1833;p110"/>
              <p:cNvSpPr/>
              <p:nvPr/>
            </p:nvSpPr>
            <p:spPr>
              <a:xfrm>
                <a:off x="9696450" y="3338513"/>
                <a:ext cx="738188" cy="417512"/>
              </a:xfrm>
              <a:custGeom>
                <a:avLst/>
                <a:gdLst/>
                <a:ahLst/>
                <a:cxnLst/>
                <a:rect l="l" t="t" r="r" b="b"/>
                <a:pathLst>
                  <a:path w="307" h="174" extrusionOk="0">
                    <a:moveTo>
                      <a:pt x="154" y="10"/>
                    </a:moveTo>
                    <a:cubicBezTo>
                      <a:pt x="207" y="10"/>
                      <a:pt x="257" y="32"/>
                      <a:pt x="293" y="73"/>
                    </a:cubicBezTo>
                    <a:cubicBezTo>
                      <a:pt x="296" y="76"/>
                      <a:pt x="297" y="80"/>
                      <a:pt x="297" y="84"/>
                    </a:cubicBezTo>
                    <a:cubicBezTo>
                      <a:pt x="297" y="149"/>
                      <a:pt x="297" y="149"/>
                      <a:pt x="297" y="149"/>
                    </a:cubicBezTo>
                    <a:cubicBezTo>
                      <a:pt x="297" y="157"/>
                      <a:pt x="291" y="164"/>
                      <a:pt x="283" y="164"/>
                    </a:cubicBezTo>
                    <a:cubicBezTo>
                      <a:pt x="24" y="164"/>
                      <a:pt x="24" y="164"/>
                      <a:pt x="24" y="164"/>
                    </a:cubicBezTo>
                    <a:cubicBezTo>
                      <a:pt x="16" y="164"/>
                      <a:pt x="10" y="157"/>
                      <a:pt x="10" y="149"/>
                    </a:cubicBezTo>
                    <a:cubicBezTo>
                      <a:pt x="10" y="84"/>
                      <a:pt x="10" y="84"/>
                      <a:pt x="10" y="84"/>
                    </a:cubicBezTo>
                    <a:cubicBezTo>
                      <a:pt x="10" y="80"/>
                      <a:pt x="11" y="76"/>
                      <a:pt x="14" y="73"/>
                    </a:cubicBezTo>
                    <a:cubicBezTo>
                      <a:pt x="16" y="71"/>
                      <a:pt x="19" y="68"/>
                      <a:pt x="21" y="65"/>
                    </a:cubicBezTo>
                    <a:cubicBezTo>
                      <a:pt x="57" y="30"/>
                      <a:pt x="104" y="10"/>
                      <a:pt x="154" y="10"/>
                    </a:cubicBezTo>
                    <a:moveTo>
                      <a:pt x="154" y="0"/>
                    </a:moveTo>
                    <a:cubicBezTo>
                      <a:pt x="104" y="0"/>
                      <a:pt x="54" y="19"/>
                      <a:pt x="14" y="58"/>
                    </a:cubicBezTo>
                    <a:cubicBezTo>
                      <a:pt x="12" y="61"/>
                      <a:pt x="9" y="64"/>
                      <a:pt x="7" y="67"/>
                    </a:cubicBezTo>
                    <a:cubicBezTo>
                      <a:pt x="2" y="71"/>
                      <a:pt x="0" y="77"/>
                      <a:pt x="0" y="84"/>
                    </a:cubicBezTo>
                    <a:cubicBezTo>
                      <a:pt x="0" y="149"/>
                      <a:pt x="0" y="149"/>
                      <a:pt x="0" y="149"/>
                    </a:cubicBezTo>
                    <a:cubicBezTo>
                      <a:pt x="0" y="162"/>
                      <a:pt x="11" y="174"/>
                      <a:pt x="24" y="174"/>
                    </a:cubicBezTo>
                    <a:cubicBezTo>
                      <a:pt x="283" y="174"/>
                      <a:pt x="283" y="174"/>
                      <a:pt x="283" y="174"/>
                    </a:cubicBezTo>
                    <a:cubicBezTo>
                      <a:pt x="296" y="174"/>
                      <a:pt x="307" y="162"/>
                      <a:pt x="307" y="149"/>
                    </a:cubicBezTo>
                    <a:cubicBezTo>
                      <a:pt x="307" y="84"/>
                      <a:pt x="307" y="84"/>
                      <a:pt x="307" y="84"/>
                    </a:cubicBezTo>
                    <a:cubicBezTo>
                      <a:pt x="307" y="77"/>
                      <a:pt x="305" y="71"/>
                      <a:pt x="301" y="67"/>
                    </a:cubicBezTo>
                    <a:cubicBezTo>
                      <a:pt x="261" y="22"/>
                      <a:pt x="207" y="0"/>
                      <a:pt x="154" y="0"/>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4" name="Google Shape;1834;p110"/>
              <p:cNvSpPr/>
              <p:nvPr/>
            </p:nvSpPr>
            <p:spPr>
              <a:xfrm>
                <a:off x="9866313" y="2900363"/>
                <a:ext cx="396875" cy="398462"/>
              </a:xfrm>
              <a:custGeom>
                <a:avLst/>
                <a:gdLst/>
                <a:ahLst/>
                <a:cxnLst/>
                <a:rect l="l" t="t" r="r" b="b"/>
                <a:pathLst>
                  <a:path w="165" h="166" extrusionOk="0">
                    <a:moveTo>
                      <a:pt x="128" y="140"/>
                    </a:moveTo>
                    <a:cubicBezTo>
                      <a:pt x="115" y="150"/>
                      <a:pt x="100" y="156"/>
                      <a:pt x="82" y="156"/>
                    </a:cubicBezTo>
                    <a:cubicBezTo>
                      <a:pt x="42" y="156"/>
                      <a:pt x="10" y="123"/>
                      <a:pt x="10" y="83"/>
                    </a:cubicBezTo>
                    <a:cubicBezTo>
                      <a:pt x="10" y="43"/>
                      <a:pt x="42" y="10"/>
                      <a:pt x="82" y="10"/>
                    </a:cubicBezTo>
                    <a:cubicBezTo>
                      <a:pt x="123" y="10"/>
                      <a:pt x="155" y="43"/>
                      <a:pt x="155" y="83"/>
                    </a:cubicBezTo>
                    <a:cubicBezTo>
                      <a:pt x="155" y="93"/>
                      <a:pt x="153" y="102"/>
                      <a:pt x="150" y="111"/>
                    </a:cubicBezTo>
                    <a:cubicBezTo>
                      <a:pt x="161" y="111"/>
                      <a:pt x="161" y="111"/>
                      <a:pt x="161" y="111"/>
                    </a:cubicBezTo>
                    <a:cubicBezTo>
                      <a:pt x="164" y="102"/>
                      <a:pt x="165" y="93"/>
                      <a:pt x="165" y="83"/>
                    </a:cubicBezTo>
                    <a:cubicBezTo>
                      <a:pt x="165" y="38"/>
                      <a:pt x="128" y="0"/>
                      <a:pt x="82" y="0"/>
                    </a:cubicBezTo>
                    <a:cubicBezTo>
                      <a:pt x="37" y="0"/>
                      <a:pt x="0" y="38"/>
                      <a:pt x="0" y="83"/>
                    </a:cubicBezTo>
                    <a:cubicBezTo>
                      <a:pt x="0" y="129"/>
                      <a:pt x="37" y="166"/>
                      <a:pt x="82" y="166"/>
                    </a:cubicBezTo>
                    <a:cubicBezTo>
                      <a:pt x="106" y="166"/>
                      <a:pt x="128" y="156"/>
                      <a:pt x="143" y="140"/>
                    </a:cubicBezTo>
                    <a:lnTo>
                      <a:pt x="128" y="140"/>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5" name="Google Shape;1835;p110"/>
              <p:cNvSpPr/>
              <p:nvPr/>
            </p:nvSpPr>
            <p:spPr>
              <a:xfrm>
                <a:off x="9775825" y="2846388"/>
                <a:ext cx="542925" cy="365125"/>
              </a:xfrm>
              <a:custGeom>
                <a:avLst/>
                <a:gdLst/>
                <a:ahLst/>
                <a:cxnLst/>
                <a:rect l="l" t="t" r="r" b="b"/>
                <a:pathLst>
                  <a:path w="226" h="152" extrusionOk="0">
                    <a:moveTo>
                      <a:pt x="120" y="0"/>
                    </a:moveTo>
                    <a:cubicBezTo>
                      <a:pt x="71" y="0"/>
                      <a:pt x="30" y="33"/>
                      <a:pt x="18" y="79"/>
                    </a:cubicBezTo>
                    <a:cubicBezTo>
                      <a:pt x="0" y="79"/>
                      <a:pt x="0" y="79"/>
                      <a:pt x="0" y="79"/>
                    </a:cubicBezTo>
                    <a:cubicBezTo>
                      <a:pt x="0" y="126"/>
                      <a:pt x="0" y="126"/>
                      <a:pt x="0" y="126"/>
                    </a:cubicBezTo>
                    <a:cubicBezTo>
                      <a:pt x="32" y="126"/>
                      <a:pt x="32" y="126"/>
                      <a:pt x="32" y="126"/>
                    </a:cubicBezTo>
                    <a:cubicBezTo>
                      <a:pt x="32" y="79"/>
                      <a:pt x="32" y="79"/>
                      <a:pt x="32" y="79"/>
                    </a:cubicBezTo>
                    <a:cubicBezTo>
                      <a:pt x="29" y="79"/>
                      <a:pt x="29" y="79"/>
                      <a:pt x="29" y="79"/>
                    </a:cubicBezTo>
                    <a:cubicBezTo>
                      <a:pt x="40" y="39"/>
                      <a:pt x="77" y="10"/>
                      <a:pt x="120" y="10"/>
                    </a:cubicBezTo>
                    <a:cubicBezTo>
                      <a:pt x="173" y="10"/>
                      <a:pt x="216" y="53"/>
                      <a:pt x="216" y="105"/>
                    </a:cubicBezTo>
                    <a:cubicBezTo>
                      <a:pt x="216" y="120"/>
                      <a:pt x="213" y="129"/>
                      <a:pt x="206" y="142"/>
                    </a:cubicBezTo>
                    <a:cubicBezTo>
                      <a:pt x="132" y="142"/>
                      <a:pt x="132" y="142"/>
                      <a:pt x="132" y="142"/>
                    </a:cubicBezTo>
                    <a:cubicBezTo>
                      <a:pt x="132" y="152"/>
                      <a:pt x="132" y="152"/>
                      <a:pt x="132" y="152"/>
                    </a:cubicBezTo>
                    <a:cubicBezTo>
                      <a:pt x="212" y="151"/>
                      <a:pt x="212" y="151"/>
                      <a:pt x="212" y="151"/>
                    </a:cubicBezTo>
                    <a:cubicBezTo>
                      <a:pt x="213" y="149"/>
                      <a:pt x="213" y="149"/>
                      <a:pt x="213" y="149"/>
                    </a:cubicBezTo>
                    <a:cubicBezTo>
                      <a:pt x="221" y="135"/>
                      <a:pt x="226" y="124"/>
                      <a:pt x="226" y="105"/>
                    </a:cubicBezTo>
                    <a:cubicBezTo>
                      <a:pt x="226" y="47"/>
                      <a:pt x="179" y="0"/>
                      <a:pt x="120" y="0"/>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nvGrpSpPr>
            <p:cNvPr id="1836" name="Google Shape;1836;p110"/>
            <p:cNvGrpSpPr/>
            <p:nvPr/>
          </p:nvGrpSpPr>
          <p:grpSpPr>
            <a:xfrm>
              <a:off x="738806" y="1926228"/>
              <a:ext cx="618784" cy="615550"/>
              <a:chOff x="9717088" y="2532063"/>
              <a:chExt cx="911225" cy="906463"/>
            </a:xfrm>
          </p:grpSpPr>
          <p:sp>
            <p:nvSpPr>
              <p:cNvPr id="1837" name="Google Shape;1837;p110"/>
              <p:cNvSpPr/>
              <p:nvPr/>
            </p:nvSpPr>
            <p:spPr>
              <a:xfrm>
                <a:off x="9771063" y="2532063"/>
                <a:ext cx="417513" cy="419100"/>
              </a:xfrm>
              <a:custGeom>
                <a:avLst/>
                <a:gdLst/>
                <a:ahLst/>
                <a:cxnLst/>
                <a:rect l="l" t="t" r="r" b="b"/>
                <a:pathLst>
                  <a:path w="174" h="175" extrusionOk="0">
                    <a:moveTo>
                      <a:pt x="168" y="24"/>
                    </a:moveTo>
                    <a:cubicBezTo>
                      <a:pt x="168" y="24"/>
                      <a:pt x="168" y="24"/>
                      <a:pt x="168" y="24"/>
                    </a:cubicBezTo>
                    <a:cubicBezTo>
                      <a:pt x="168" y="24"/>
                      <a:pt x="168" y="24"/>
                      <a:pt x="167" y="24"/>
                    </a:cubicBezTo>
                    <a:cubicBezTo>
                      <a:pt x="144" y="0"/>
                      <a:pt x="144" y="0"/>
                      <a:pt x="144" y="0"/>
                    </a:cubicBezTo>
                    <a:cubicBezTo>
                      <a:pt x="137" y="7"/>
                      <a:pt x="137" y="7"/>
                      <a:pt x="137" y="7"/>
                    </a:cubicBezTo>
                    <a:cubicBezTo>
                      <a:pt x="154" y="24"/>
                      <a:pt x="154" y="24"/>
                      <a:pt x="154" y="24"/>
                    </a:cubicBezTo>
                    <a:cubicBezTo>
                      <a:pt x="119" y="27"/>
                      <a:pt x="84" y="42"/>
                      <a:pt x="56" y="66"/>
                    </a:cubicBezTo>
                    <a:cubicBezTo>
                      <a:pt x="22" y="95"/>
                      <a:pt x="2" y="133"/>
                      <a:pt x="0" y="174"/>
                    </a:cubicBezTo>
                    <a:cubicBezTo>
                      <a:pt x="10" y="175"/>
                      <a:pt x="10" y="175"/>
                      <a:pt x="10" y="175"/>
                    </a:cubicBezTo>
                    <a:cubicBezTo>
                      <a:pt x="14" y="103"/>
                      <a:pt x="81" y="40"/>
                      <a:pt x="156" y="34"/>
                    </a:cubicBezTo>
                    <a:cubicBezTo>
                      <a:pt x="137" y="53"/>
                      <a:pt x="137" y="53"/>
                      <a:pt x="137" y="53"/>
                    </a:cubicBezTo>
                    <a:cubicBezTo>
                      <a:pt x="144" y="60"/>
                      <a:pt x="144" y="60"/>
                      <a:pt x="144" y="60"/>
                    </a:cubicBezTo>
                    <a:cubicBezTo>
                      <a:pt x="174" y="30"/>
                      <a:pt x="174" y="30"/>
                      <a:pt x="174" y="30"/>
                    </a:cubicBezTo>
                    <a:lnTo>
                      <a:pt x="168" y="24"/>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8" name="Google Shape;1838;p110"/>
              <p:cNvSpPr/>
              <p:nvPr/>
            </p:nvSpPr>
            <p:spPr>
              <a:xfrm>
                <a:off x="10209213" y="2589213"/>
                <a:ext cx="419100" cy="414338"/>
              </a:xfrm>
              <a:custGeom>
                <a:avLst/>
                <a:gdLst/>
                <a:ahLst/>
                <a:cxnLst/>
                <a:rect l="l" t="t" r="r" b="b"/>
                <a:pathLst>
                  <a:path w="175" h="173" extrusionOk="0">
                    <a:moveTo>
                      <a:pt x="151" y="167"/>
                    </a:moveTo>
                    <a:cubicBezTo>
                      <a:pt x="175" y="144"/>
                      <a:pt x="175" y="144"/>
                      <a:pt x="175" y="144"/>
                    </a:cubicBezTo>
                    <a:cubicBezTo>
                      <a:pt x="168" y="137"/>
                      <a:pt x="168" y="137"/>
                      <a:pt x="168" y="137"/>
                    </a:cubicBezTo>
                    <a:cubicBezTo>
                      <a:pt x="151" y="153"/>
                      <a:pt x="151" y="153"/>
                      <a:pt x="151" y="153"/>
                    </a:cubicBezTo>
                    <a:cubicBezTo>
                      <a:pt x="148" y="118"/>
                      <a:pt x="133" y="83"/>
                      <a:pt x="109" y="55"/>
                    </a:cubicBezTo>
                    <a:cubicBezTo>
                      <a:pt x="80" y="22"/>
                      <a:pt x="41" y="2"/>
                      <a:pt x="1" y="0"/>
                    </a:cubicBezTo>
                    <a:cubicBezTo>
                      <a:pt x="0" y="10"/>
                      <a:pt x="0" y="10"/>
                      <a:pt x="0" y="10"/>
                    </a:cubicBezTo>
                    <a:cubicBezTo>
                      <a:pt x="72" y="14"/>
                      <a:pt x="135" y="80"/>
                      <a:pt x="141" y="155"/>
                    </a:cubicBezTo>
                    <a:cubicBezTo>
                      <a:pt x="122" y="137"/>
                      <a:pt x="122" y="137"/>
                      <a:pt x="122" y="137"/>
                    </a:cubicBezTo>
                    <a:cubicBezTo>
                      <a:pt x="115" y="144"/>
                      <a:pt x="115" y="144"/>
                      <a:pt x="115" y="144"/>
                    </a:cubicBezTo>
                    <a:cubicBezTo>
                      <a:pt x="145" y="173"/>
                      <a:pt x="145" y="173"/>
                      <a:pt x="145" y="173"/>
                    </a:cubicBezTo>
                    <a:cubicBezTo>
                      <a:pt x="151" y="167"/>
                      <a:pt x="151" y="167"/>
                      <a:pt x="151" y="167"/>
                    </a:cubicBezTo>
                    <a:cubicBezTo>
                      <a:pt x="151" y="167"/>
                      <a:pt x="151" y="167"/>
                      <a:pt x="151" y="167"/>
                    </a:cubicBezTo>
                    <a:cubicBezTo>
                      <a:pt x="151" y="167"/>
                      <a:pt x="151" y="167"/>
                      <a:pt x="151" y="167"/>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39" name="Google Shape;1839;p110"/>
              <p:cNvSpPr/>
              <p:nvPr/>
            </p:nvSpPr>
            <p:spPr>
              <a:xfrm>
                <a:off x="10158413" y="3022601"/>
                <a:ext cx="417513" cy="415925"/>
              </a:xfrm>
              <a:custGeom>
                <a:avLst/>
                <a:gdLst/>
                <a:ahLst/>
                <a:cxnLst/>
                <a:rect l="l" t="t" r="r" b="b"/>
                <a:pathLst>
                  <a:path w="174" h="174" extrusionOk="0">
                    <a:moveTo>
                      <a:pt x="164" y="0"/>
                    </a:moveTo>
                    <a:cubicBezTo>
                      <a:pt x="159" y="72"/>
                      <a:pt x="93" y="135"/>
                      <a:pt x="18" y="140"/>
                    </a:cubicBezTo>
                    <a:cubicBezTo>
                      <a:pt x="36" y="122"/>
                      <a:pt x="36" y="122"/>
                      <a:pt x="36" y="122"/>
                    </a:cubicBezTo>
                    <a:cubicBezTo>
                      <a:pt x="29" y="115"/>
                      <a:pt x="29" y="115"/>
                      <a:pt x="29" y="115"/>
                    </a:cubicBezTo>
                    <a:cubicBezTo>
                      <a:pt x="0" y="144"/>
                      <a:pt x="0" y="144"/>
                      <a:pt x="0" y="144"/>
                    </a:cubicBezTo>
                    <a:cubicBezTo>
                      <a:pt x="6" y="150"/>
                      <a:pt x="6" y="150"/>
                      <a:pt x="6" y="150"/>
                    </a:cubicBezTo>
                    <a:cubicBezTo>
                      <a:pt x="6" y="151"/>
                      <a:pt x="6" y="151"/>
                      <a:pt x="6" y="151"/>
                    </a:cubicBezTo>
                    <a:cubicBezTo>
                      <a:pt x="6" y="151"/>
                      <a:pt x="6" y="151"/>
                      <a:pt x="6" y="151"/>
                    </a:cubicBezTo>
                    <a:cubicBezTo>
                      <a:pt x="29" y="174"/>
                      <a:pt x="29" y="174"/>
                      <a:pt x="29" y="174"/>
                    </a:cubicBezTo>
                    <a:cubicBezTo>
                      <a:pt x="36" y="167"/>
                      <a:pt x="36" y="167"/>
                      <a:pt x="36" y="167"/>
                    </a:cubicBezTo>
                    <a:cubicBezTo>
                      <a:pt x="20" y="150"/>
                      <a:pt x="20" y="150"/>
                      <a:pt x="20" y="150"/>
                    </a:cubicBezTo>
                    <a:cubicBezTo>
                      <a:pt x="55" y="147"/>
                      <a:pt x="90" y="132"/>
                      <a:pt x="118" y="108"/>
                    </a:cubicBezTo>
                    <a:cubicBezTo>
                      <a:pt x="151" y="79"/>
                      <a:pt x="171" y="41"/>
                      <a:pt x="174" y="0"/>
                    </a:cubicBezTo>
                    <a:lnTo>
                      <a:pt x="164" y="0"/>
                    </a:ln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cxnSp>
            <p:nvCxnSpPr>
              <p:cNvPr id="1840" name="Google Shape;1840;p110"/>
              <p:cNvCxnSpPr/>
              <p:nvPr/>
            </p:nvCxnSpPr>
            <p:spPr>
              <a:xfrm>
                <a:off x="9780588" y="2987676"/>
                <a:ext cx="0" cy="0"/>
              </a:xfrm>
              <a:prstGeom prst="straightConnector1">
                <a:avLst/>
              </a:prstGeom>
              <a:solidFill>
                <a:schemeClr val="accent3"/>
              </a:solidFill>
              <a:ln w="23800" cap="flat" cmpd="sng">
                <a:solidFill>
                  <a:srgbClr val="000000"/>
                </a:solidFill>
                <a:prstDash val="solid"/>
                <a:miter lim="800000"/>
                <a:headEnd type="none" w="med" len="med"/>
                <a:tailEnd type="none" w="med" len="med"/>
              </a:ln>
            </p:spPr>
          </p:cxnSp>
          <p:sp>
            <p:nvSpPr>
              <p:cNvPr id="1841" name="Google Shape;1841;p110"/>
              <p:cNvSpPr/>
              <p:nvPr/>
            </p:nvSpPr>
            <p:spPr>
              <a:xfrm>
                <a:off x="9717088" y="2967038"/>
                <a:ext cx="417513" cy="414338"/>
              </a:xfrm>
              <a:custGeom>
                <a:avLst/>
                <a:gdLst/>
                <a:ahLst/>
                <a:cxnLst/>
                <a:rect l="l" t="t" r="r" b="b"/>
                <a:pathLst>
                  <a:path w="174" h="173" extrusionOk="0">
                    <a:moveTo>
                      <a:pt x="34" y="18"/>
                    </a:moveTo>
                    <a:cubicBezTo>
                      <a:pt x="53" y="36"/>
                      <a:pt x="53" y="36"/>
                      <a:pt x="53" y="36"/>
                    </a:cubicBezTo>
                    <a:cubicBezTo>
                      <a:pt x="60" y="29"/>
                      <a:pt x="60" y="29"/>
                      <a:pt x="60" y="29"/>
                    </a:cubicBezTo>
                    <a:cubicBezTo>
                      <a:pt x="30" y="0"/>
                      <a:pt x="30" y="0"/>
                      <a:pt x="30" y="0"/>
                    </a:cubicBezTo>
                    <a:cubicBezTo>
                      <a:pt x="24" y="5"/>
                      <a:pt x="24" y="5"/>
                      <a:pt x="24" y="5"/>
                    </a:cubicBezTo>
                    <a:cubicBezTo>
                      <a:pt x="23" y="5"/>
                      <a:pt x="23" y="5"/>
                      <a:pt x="23" y="5"/>
                    </a:cubicBezTo>
                    <a:cubicBezTo>
                      <a:pt x="23" y="6"/>
                      <a:pt x="23" y="6"/>
                      <a:pt x="23" y="6"/>
                    </a:cubicBezTo>
                    <a:cubicBezTo>
                      <a:pt x="0" y="29"/>
                      <a:pt x="0" y="29"/>
                      <a:pt x="0" y="29"/>
                    </a:cubicBezTo>
                    <a:cubicBezTo>
                      <a:pt x="7" y="36"/>
                      <a:pt x="7" y="36"/>
                      <a:pt x="7" y="36"/>
                    </a:cubicBezTo>
                    <a:cubicBezTo>
                      <a:pt x="24" y="19"/>
                      <a:pt x="24" y="19"/>
                      <a:pt x="24" y="19"/>
                    </a:cubicBezTo>
                    <a:cubicBezTo>
                      <a:pt x="27" y="54"/>
                      <a:pt x="42" y="90"/>
                      <a:pt x="66" y="118"/>
                    </a:cubicBezTo>
                    <a:cubicBezTo>
                      <a:pt x="95" y="151"/>
                      <a:pt x="133" y="171"/>
                      <a:pt x="174" y="173"/>
                    </a:cubicBezTo>
                    <a:cubicBezTo>
                      <a:pt x="174" y="163"/>
                      <a:pt x="174" y="163"/>
                      <a:pt x="174" y="163"/>
                    </a:cubicBezTo>
                    <a:cubicBezTo>
                      <a:pt x="102" y="159"/>
                      <a:pt x="39" y="93"/>
                      <a:pt x="34" y="18"/>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42" name="Google Shape;1842;p110"/>
              <p:cNvSpPr/>
              <p:nvPr/>
            </p:nvSpPr>
            <p:spPr>
              <a:xfrm>
                <a:off x="10050463" y="2865438"/>
                <a:ext cx="239713" cy="238125"/>
              </a:xfrm>
              <a:custGeom>
                <a:avLst/>
                <a:gdLst/>
                <a:ahLst/>
                <a:cxnLst/>
                <a:rect l="l" t="t" r="r" b="b"/>
                <a:pathLst>
                  <a:path w="100" h="100" extrusionOk="0">
                    <a:moveTo>
                      <a:pt x="50" y="100"/>
                    </a:moveTo>
                    <a:cubicBezTo>
                      <a:pt x="50" y="100"/>
                      <a:pt x="50" y="100"/>
                      <a:pt x="49" y="100"/>
                    </a:cubicBezTo>
                    <a:cubicBezTo>
                      <a:pt x="47" y="100"/>
                      <a:pt x="44" y="98"/>
                      <a:pt x="45" y="95"/>
                    </a:cubicBezTo>
                    <a:cubicBezTo>
                      <a:pt x="45" y="92"/>
                      <a:pt x="47" y="90"/>
                      <a:pt x="50" y="90"/>
                    </a:cubicBezTo>
                    <a:cubicBezTo>
                      <a:pt x="50" y="90"/>
                      <a:pt x="50" y="90"/>
                      <a:pt x="50" y="90"/>
                    </a:cubicBezTo>
                    <a:cubicBezTo>
                      <a:pt x="72" y="90"/>
                      <a:pt x="90" y="72"/>
                      <a:pt x="90" y="51"/>
                    </a:cubicBezTo>
                    <a:cubicBezTo>
                      <a:pt x="90" y="28"/>
                      <a:pt x="72" y="10"/>
                      <a:pt x="50" y="10"/>
                    </a:cubicBezTo>
                    <a:cubicBezTo>
                      <a:pt x="40" y="10"/>
                      <a:pt x="30" y="14"/>
                      <a:pt x="22" y="22"/>
                    </a:cubicBezTo>
                    <a:cubicBezTo>
                      <a:pt x="14" y="29"/>
                      <a:pt x="10" y="39"/>
                      <a:pt x="10" y="50"/>
                    </a:cubicBezTo>
                    <a:cubicBezTo>
                      <a:pt x="10" y="52"/>
                      <a:pt x="8" y="55"/>
                      <a:pt x="5" y="55"/>
                    </a:cubicBezTo>
                    <a:cubicBezTo>
                      <a:pt x="5" y="55"/>
                      <a:pt x="5" y="55"/>
                      <a:pt x="5" y="55"/>
                    </a:cubicBezTo>
                    <a:cubicBezTo>
                      <a:pt x="2" y="55"/>
                      <a:pt x="0" y="52"/>
                      <a:pt x="0" y="50"/>
                    </a:cubicBezTo>
                    <a:cubicBezTo>
                      <a:pt x="0" y="36"/>
                      <a:pt x="5" y="24"/>
                      <a:pt x="15" y="14"/>
                    </a:cubicBezTo>
                    <a:cubicBezTo>
                      <a:pt x="25" y="5"/>
                      <a:pt x="37" y="0"/>
                      <a:pt x="51" y="0"/>
                    </a:cubicBezTo>
                    <a:cubicBezTo>
                      <a:pt x="78" y="0"/>
                      <a:pt x="100" y="23"/>
                      <a:pt x="100" y="51"/>
                    </a:cubicBezTo>
                    <a:cubicBezTo>
                      <a:pt x="100" y="78"/>
                      <a:pt x="77" y="100"/>
                      <a:pt x="50" y="100"/>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43" name="Google Shape;1843;p110"/>
              <p:cNvSpPr/>
              <p:nvPr/>
            </p:nvSpPr>
            <p:spPr>
              <a:xfrm>
                <a:off x="9956801" y="2771776"/>
                <a:ext cx="431800" cy="430213"/>
              </a:xfrm>
              <a:custGeom>
                <a:avLst/>
                <a:gdLst/>
                <a:ahLst/>
                <a:cxnLst/>
                <a:rect l="l" t="t" r="r" b="b"/>
                <a:pathLst>
                  <a:path w="180" h="180" extrusionOk="0">
                    <a:moveTo>
                      <a:pt x="105" y="180"/>
                    </a:moveTo>
                    <a:cubicBezTo>
                      <a:pt x="73" y="179"/>
                      <a:pt x="73" y="179"/>
                      <a:pt x="73" y="179"/>
                    </a:cubicBezTo>
                    <a:cubicBezTo>
                      <a:pt x="71" y="176"/>
                      <a:pt x="71" y="176"/>
                      <a:pt x="71" y="176"/>
                    </a:cubicBezTo>
                    <a:cubicBezTo>
                      <a:pt x="70" y="174"/>
                      <a:pt x="69" y="171"/>
                      <a:pt x="69" y="167"/>
                    </a:cubicBezTo>
                    <a:cubicBezTo>
                      <a:pt x="68" y="164"/>
                      <a:pt x="67" y="162"/>
                      <a:pt x="67" y="161"/>
                    </a:cubicBezTo>
                    <a:cubicBezTo>
                      <a:pt x="60" y="158"/>
                      <a:pt x="57" y="156"/>
                      <a:pt x="55" y="155"/>
                    </a:cubicBezTo>
                    <a:cubicBezTo>
                      <a:pt x="53" y="156"/>
                      <a:pt x="51" y="157"/>
                      <a:pt x="49" y="158"/>
                    </a:cubicBezTo>
                    <a:cubicBezTo>
                      <a:pt x="46" y="160"/>
                      <a:pt x="43" y="162"/>
                      <a:pt x="41" y="162"/>
                    </a:cubicBezTo>
                    <a:cubicBezTo>
                      <a:pt x="39" y="163"/>
                      <a:pt x="39" y="163"/>
                      <a:pt x="39" y="163"/>
                    </a:cubicBezTo>
                    <a:cubicBezTo>
                      <a:pt x="37" y="162"/>
                      <a:pt x="37" y="162"/>
                      <a:pt x="37" y="162"/>
                    </a:cubicBezTo>
                    <a:cubicBezTo>
                      <a:pt x="35" y="161"/>
                      <a:pt x="31" y="157"/>
                      <a:pt x="17" y="143"/>
                    </a:cubicBezTo>
                    <a:cubicBezTo>
                      <a:pt x="15" y="141"/>
                      <a:pt x="15" y="141"/>
                      <a:pt x="15" y="141"/>
                    </a:cubicBezTo>
                    <a:cubicBezTo>
                      <a:pt x="16" y="138"/>
                      <a:pt x="16" y="138"/>
                      <a:pt x="16" y="138"/>
                    </a:cubicBezTo>
                    <a:cubicBezTo>
                      <a:pt x="16" y="137"/>
                      <a:pt x="18" y="134"/>
                      <a:pt x="23" y="124"/>
                    </a:cubicBezTo>
                    <a:cubicBezTo>
                      <a:pt x="23" y="122"/>
                      <a:pt x="22" y="121"/>
                      <a:pt x="21" y="118"/>
                    </a:cubicBezTo>
                    <a:cubicBezTo>
                      <a:pt x="20" y="115"/>
                      <a:pt x="19" y="113"/>
                      <a:pt x="18" y="111"/>
                    </a:cubicBezTo>
                    <a:cubicBezTo>
                      <a:pt x="17" y="110"/>
                      <a:pt x="15" y="110"/>
                      <a:pt x="13" y="109"/>
                    </a:cubicBezTo>
                    <a:cubicBezTo>
                      <a:pt x="8" y="108"/>
                      <a:pt x="5" y="107"/>
                      <a:pt x="4" y="107"/>
                    </a:cubicBezTo>
                    <a:cubicBezTo>
                      <a:pt x="0" y="106"/>
                      <a:pt x="0" y="106"/>
                      <a:pt x="0" y="106"/>
                    </a:cubicBezTo>
                    <a:cubicBezTo>
                      <a:pt x="1" y="71"/>
                      <a:pt x="1" y="71"/>
                      <a:pt x="1" y="71"/>
                    </a:cubicBezTo>
                    <a:cubicBezTo>
                      <a:pt x="5" y="70"/>
                      <a:pt x="5" y="70"/>
                      <a:pt x="5" y="70"/>
                    </a:cubicBezTo>
                    <a:cubicBezTo>
                      <a:pt x="6" y="70"/>
                      <a:pt x="9" y="69"/>
                      <a:pt x="13" y="68"/>
                    </a:cubicBezTo>
                    <a:cubicBezTo>
                      <a:pt x="15" y="67"/>
                      <a:pt x="17" y="67"/>
                      <a:pt x="19" y="67"/>
                    </a:cubicBezTo>
                    <a:cubicBezTo>
                      <a:pt x="20" y="65"/>
                      <a:pt x="20" y="63"/>
                      <a:pt x="22" y="61"/>
                    </a:cubicBezTo>
                    <a:cubicBezTo>
                      <a:pt x="23" y="58"/>
                      <a:pt x="24" y="56"/>
                      <a:pt x="25" y="54"/>
                    </a:cubicBezTo>
                    <a:cubicBezTo>
                      <a:pt x="21" y="46"/>
                      <a:pt x="19" y="44"/>
                      <a:pt x="18" y="43"/>
                    </a:cubicBezTo>
                    <a:cubicBezTo>
                      <a:pt x="15" y="40"/>
                      <a:pt x="15" y="40"/>
                      <a:pt x="15" y="40"/>
                    </a:cubicBezTo>
                    <a:cubicBezTo>
                      <a:pt x="18" y="36"/>
                      <a:pt x="18" y="36"/>
                      <a:pt x="18" y="36"/>
                    </a:cubicBezTo>
                    <a:cubicBezTo>
                      <a:pt x="19" y="35"/>
                      <a:pt x="22" y="31"/>
                      <a:pt x="37" y="17"/>
                    </a:cubicBezTo>
                    <a:cubicBezTo>
                      <a:pt x="40" y="14"/>
                      <a:pt x="40" y="14"/>
                      <a:pt x="40" y="14"/>
                    </a:cubicBezTo>
                    <a:cubicBezTo>
                      <a:pt x="43" y="16"/>
                      <a:pt x="43" y="16"/>
                      <a:pt x="43" y="16"/>
                    </a:cubicBezTo>
                    <a:cubicBezTo>
                      <a:pt x="49" y="19"/>
                      <a:pt x="53" y="21"/>
                      <a:pt x="57" y="24"/>
                    </a:cubicBezTo>
                    <a:cubicBezTo>
                      <a:pt x="63" y="21"/>
                      <a:pt x="67" y="19"/>
                      <a:pt x="69" y="19"/>
                    </a:cubicBezTo>
                    <a:cubicBezTo>
                      <a:pt x="70" y="17"/>
                      <a:pt x="70" y="15"/>
                      <a:pt x="71" y="13"/>
                    </a:cubicBezTo>
                    <a:cubicBezTo>
                      <a:pt x="72" y="9"/>
                      <a:pt x="73" y="6"/>
                      <a:pt x="74" y="4"/>
                    </a:cubicBezTo>
                    <a:cubicBezTo>
                      <a:pt x="75" y="0"/>
                      <a:pt x="75" y="0"/>
                      <a:pt x="75" y="0"/>
                    </a:cubicBezTo>
                    <a:cubicBezTo>
                      <a:pt x="108" y="0"/>
                      <a:pt x="108" y="0"/>
                      <a:pt x="108" y="0"/>
                    </a:cubicBezTo>
                    <a:cubicBezTo>
                      <a:pt x="109" y="4"/>
                      <a:pt x="109" y="4"/>
                      <a:pt x="109" y="4"/>
                    </a:cubicBezTo>
                    <a:cubicBezTo>
                      <a:pt x="110" y="5"/>
                      <a:pt x="111" y="8"/>
                      <a:pt x="114" y="19"/>
                    </a:cubicBezTo>
                    <a:cubicBezTo>
                      <a:pt x="115" y="19"/>
                      <a:pt x="117" y="20"/>
                      <a:pt x="120" y="21"/>
                    </a:cubicBezTo>
                    <a:cubicBezTo>
                      <a:pt x="122" y="22"/>
                      <a:pt x="125" y="23"/>
                      <a:pt x="127" y="24"/>
                    </a:cubicBezTo>
                    <a:cubicBezTo>
                      <a:pt x="128" y="24"/>
                      <a:pt x="129" y="23"/>
                      <a:pt x="131" y="22"/>
                    </a:cubicBezTo>
                    <a:cubicBezTo>
                      <a:pt x="135" y="20"/>
                      <a:pt x="138" y="18"/>
                      <a:pt x="140" y="17"/>
                    </a:cubicBezTo>
                    <a:cubicBezTo>
                      <a:pt x="142" y="16"/>
                      <a:pt x="142" y="16"/>
                      <a:pt x="142" y="16"/>
                    </a:cubicBezTo>
                    <a:cubicBezTo>
                      <a:pt x="144" y="18"/>
                      <a:pt x="144" y="18"/>
                      <a:pt x="144" y="18"/>
                    </a:cubicBezTo>
                    <a:cubicBezTo>
                      <a:pt x="147" y="20"/>
                      <a:pt x="151" y="23"/>
                      <a:pt x="155" y="28"/>
                    </a:cubicBezTo>
                    <a:cubicBezTo>
                      <a:pt x="160" y="33"/>
                      <a:pt x="163" y="35"/>
                      <a:pt x="164" y="36"/>
                    </a:cubicBezTo>
                    <a:cubicBezTo>
                      <a:pt x="167" y="39"/>
                      <a:pt x="167" y="39"/>
                      <a:pt x="167" y="39"/>
                    </a:cubicBezTo>
                    <a:cubicBezTo>
                      <a:pt x="165" y="43"/>
                      <a:pt x="165" y="43"/>
                      <a:pt x="165" y="43"/>
                    </a:cubicBezTo>
                    <a:cubicBezTo>
                      <a:pt x="162" y="49"/>
                      <a:pt x="159" y="53"/>
                      <a:pt x="157" y="56"/>
                    </a:cubicBezTo>
                    <a:cubicBezTo>
                      <a:pt x="159" y="63"/>
                      <a:pt x="161" y="67"/>
                      <a:pt x="161" y="69"/>
                    </a:cubicBezTo>
                    <a:cubicBezTo>
                      <a:pt x="164" y="69"/>
                      <a:pt x="166" y="70"/>
                      <a:pt x="168" y="71"/>
                    </a:cubicBezTo>
                    <a:cubicBezTo>
                      <a:pt x="172" y="72"/>
                      <a:pt x="175" y="73"/>
                      <a:pt x="176" y="73"/>
                    </a:cubicBezTo>
                    <a:cubicBezTo>
                      <a:pt x="180" y="74"/>
                      <a:pt x="180" y="74"/>
                      <a:pt x="180" y="74"/>
                    </a:cubicBezTo>
                    <a:cubicBezTo>
                      <a:pt x="180" y="109"/>
                      <a:pt x="180" y="109"/>
                      <a:pt x="180" y="109"/>
                    </a:cubicBezTo>
                    <a:cubicBezTo>
                      <a:pt x="176" y="109"/>
                      <a:pt x="176" y="109"/>
                      <a:pt x="176" y="109"/>
                    </a:cubicBezTo>
                    <a:cubicBezTo>
                      <a:pt x="175" y="110"/>
                      <a:pt x="172" y="110"/>
                      <a:pt x="168" y="112"/>
                    </a:cubicBezTo>
                    <a:cubicBezTo>
                      <a:pt x="166" y="112"/>
                      <a:pt x="164" y="113"/>
                      <a:pt x="162" y="113"/>
                    </a:cubicBezTo>
                    <a:cubicBezTo>
                      <a:pt x="161" y="114"/>
                      <a:pt x="160" y="116"/>
                      <a:pt x="159" y="119"/>
                    </a:cubicBezTo>
                    <a:cubicBezTo>
                      <a:pt x="158" y="122"/>
                      <a:pt x="157" y="124"/>
                      <a:pt x="156" y="126"/>
                    </a:cubicBezTo>
                    <a:cubicBezTo>
                      <a:pt x="157" y="127"/>
                      <a:pt x="158" y="129"/>
                      <a:pt x="159" y="131"/>
                    </a:cubicBezTo>
                    <a:cubicBezTo>
                      <a:pt x="160" y="134"/>
                      <a:pt x="162" y="136"/>
                      <a:pt x="163" y="137"/>
                    </a:cubicBezTo>
                    <a:cubicBezTo>
                      <a:pt x="165" y="140"/>
                      <a:pt x="165" y="140"/>
                      <a:pt x="165" y="140"/>
                    </a:cubicBezTo>
                    <a:cubicBezTo>
                      <a:pt x="163" y="143"/>
                      <a:pt x="163" y="143"/>
                      <a:pt x="163" y="143"/>
                    </a:cubicBezTo>
                    <a:cubicBezTo>
                      <a:pt x="162" y="145"/>
                      <a:pt x="159" y="149"/>
                      <a:pt x="143" y="163"/>
                    </a:cubicBezTo>
                    <a:cubicBezTo>
                      <a:pt x="141" y="166"/>
                      <a:pt x="141" y="166"/>
                      <a:pt x="141" y="166"/>
                    </a:cubicBezTo>
                    <a:cubicBezTo>
                      <a:pt x="138" y="164"/>
                      <a:pt x="138" y="164"/>
                      <a:pt x="138" y="164"/>
                    </a:cubicBezTo>
                    <a:cubicBezTo>
                      <a:pt x="133" y="162"/>
                      <a:pt x="129" y="159"/>
                      <a:pt x="124" y="156"/>
                    </a:cubicBezTo>
                    <a:cubicBezTo>
                      <a:pt x="120" y="159"/>
                      <a:pt x="116" y="160"/>
                      <a:pt x="111" y="161"/>
                    </a:cubicBezTo>
                    <a:cubicBezTo>
                      <a:pt x="111" y="162"/>
                      <a:pt x="110" y="164"/>
                      <a:pt x="110" y="167"/>
                    </a:cubicBezTo>
                    <a:cubicBezTo>
                      <a:pt x="109" y="172"/>
                      <a:pt x="107" y="175"/>
                      <a:pt x="106" y="177"/>
                    </a:cubicBezTo>
                    <a:lnTo>
                      <a:pt x="105" y="180"/>
                    </a:lnTo>
                    <a:close/>
                    <a:moveTo>
                      <a:pt x="79" y="169"/>
                    </a:moveTo>
                    <a:cubicBezTo>
                      <a:pt x="99" y="170"/>
                      <a:pt x="99" y="170"/>
                      <a:pt x="99" y="170"/>
                    </a:cubicBezTo>
                    <a:cubicBezTo>
                      <a:pt x="99" y="168"/>
                      <a:pt x="99" y="167"/>
                      <a:pt x="100" y="164"/>
                    </a:cubicBezTo>
                    <a:cubicBezTo>
                      <a:pt x="101" y="160"/>
                      <a:pt x="102" y="156"/>
                      <a:pt x="104" y="154"/>
                    </a:cubicBezTo>
                    <a:cubicBezTo>
                      <a:pt x="105" y="152"/>
                      <a:pt x="105" y="152"/>
                      <a:pt x="105" y="152"/>
                    </a:cubicBezTo>
                    <a:cubicBezTo>
                      <a:pt x="107" y="152"/>
                      <a:pt x="107" y="152"/>
                      <a:pt x="107" y="152"/>
                    </a:cubicBezTo>
                    <a:cubicBezTo>
                      <a:pt x="112" y="151"/>
                      <a:pt x="117" y="149"/>
                      <a:pt x="122" y="146"/>
                    </a:cubicBezTo>
                    <a:cubicBezTo>
                      <a:pt x="125" y="145"/>
                      <a:pt x="125" y="145"/>
                      <a:pt x="125" y="145"/>
                    </a:cubicBezTo>
                    <a:cubicBezTo>
                      <a:pt x="127" y="146"/>
                      <a:pt x="127" y="146"/>
                      <a:pt x="127" y="146"/>
                    </a:cubicBezTo>
                    <a:cubicBezTo>
                      <a:pt x="131" y="149"/>
                      <a:pt x="135" y="151"/>
                      <a:pt x="139" y="154"/>
                    </a:cubicBezTo>
                    <a:cubicBezTo>
                      <a:pt x="146" y="146"/>
                      <a:pt x="150" y="142"/>
                      <a:pt x="153" y="140"/>
                    </a:cubicBezTo>
                    <a:cubicBezTo>
                      <a:pt x="152" y="139"/>
                      <a:pt x="151" y="137"/>
                      <a:pt x="150" y="135"/>
                    </a:cubicBezTo>
                    <a:cubicBezTo>
                      <a:pt x="148" y="131"/>
                      <a:pt x="146" y="129"/>
                      <a:pt x="146" y="128"/>
                    </a:cubicBezTo>
                    <a:cubicBezTo>
                      <a:pt x="144" y="125"/>
                      <a:pt x="144" y="125"/>
                      <a:pt x="144" y="125"/>
                    </a:cubicBezTo>
                    <a:cubicBezTo>
                      <a:pt x="146" y="122"/>
                      <a:pt x="146" y="122"/>
                      <a:pt x="146" y="122"/>
                    </a:cubicBezTo>
                    <a:cubicBezTo>
                      <a:pt x="147" y="122"/>
                      <a:pt x="148" y="120"/>
                      <a:pt x="150" y="116"/>
                    </a:cubicBezTo>
                    <a:cubicBezTo>
                      <a:pt x="152" y="109"/>
                      <a:pt x="154" y="107"/>
                      <a:pt x="154" y="106"/>
                    </a:cubicBezTo>
                    <a:cubicBezTo>
                      <a:pt x="155" y="104"/>
                      <a:pt x="155" y="104"/>
                      <a:pt x="155" y="104"/>
                    </a:cubicBezTo>
                    <a:cubicBezTo>
                      <a:pt x="158" y="104"/>
                      <a:pt x="158" y="104"/>
                      <a:pt x="158" y="104"/>
                    </a:cubicBezTo>
                    <a:cubicBezTo>
                      <a:pt x="160" y="103"/>
                      <a:pt x="162" y="103"/>
                      <a:pt x="165" y="102"/>
                    </a:cubicBezTo>
                    <a:cubicBezTo>
                      <a:pt x="167" y="101"/>
                      <a:pt x="169" y="101"/>
                      <a:pt x="170" y="101"/>
                    </a:cubicBezTo>
                    <a:cubicBezTo>
                      <a:pt x="170" y="82"/>
                      <a:pt x="170" y="82"/>
                      <a:pt x="170" y="82"/>
                    </a:cubicBezTo>
                    <a:cubicBezTo>
                      <a:pt x="169" y="81"/>
                      <a:pt x="167" y="81"/>
                      <a:pt x="165" y="80"/>
                    </a:cubicBezTo>
                    <a:cubicBezTo>
                      <a:pt x="163" y="79"/>
                      <a:pt x="160" y="79"/>
                      <a:pt x="159" y="79"/>
                    </a:cubicBezTo>
                    <a:cubicBezTo>
                      <a:pt x="154" y="79"/>
                      <a:pt x="153" y="76"/>
                      <a:pt x="152" y="71"/>
                    </a:cubicBezTo>
                    <a:cubicBezTo>
                      <a:pt x="150" y="68"/>
                      <a:pt x="149" y="63"/>
                      <a:pt x="147" y="57"/>
                    </a:cubicBezTo>
                    <a:cubicBezTo>
                      <a:pt x="146" y="55"/>
                      <a:pt x="146" y="55"/>
                      <a:pt x="146" y="55"/>
                    </a:cubicBezTo>
                    <a:cubicBezTo>
                      <a:pt x="148" y="53"/>
                      <a:pt x="148" y="53"/>
                      <a:pt x="148" y="53"/>
                    </a:cubicBezTo>
                    <a:cubicBezTo>
                      <a:pt x="149" y="50"/>
                      <a:pt x="152" y="46"/>
                      <a:pt x="155" y="41"/>
                    </a:cubicBezTo>
                    <a:cubicBezTo>
                      <a:pt x="153" y="39"/>
                      <a:pt x="150" y="37"/>
                      <a:pt x="148" y="34"/>
                    </a:cubicBezTo>
                    <a:cubicBezTo>
                      <a:pt x="145" y="32"/>
                      <a:pt x="143" y="29"/>
                      <a:pt x="141" y="28"/>
                    </a:cubicBezTo>
                    <a:cubicBezTo>
                      <a:pt x="140" y="28"/>
                      <a:pt x="138" y="29"/>
                      <a:pt x="136" y="30"/>
                    </a:cubicBezTo>
                    <a:cubicBezTo>
                      <a:pt x="133" y="33"/>
                      <a:pt x="130" y="34"/>
                      <a:pt x="127" y="35"/>
                    </a:cubicBezTo>
                    <a:cubicBezTo>
                      <a:pt x="125" y="35"/>
                      <a:pt x="125" y="35"/>
                      <a:pt x="125" y="35"/>
                    </a:cubicBezTo>
                    <a:cubicBezTo>
                      <a:pt x="123" y="34"/>
                      <a:pt x="123" y="34"/>
                      <a:pt x="123" y="34"/>
                    </a:cubicBezTo>
                    <a:cubicBezTo>
                      <a:pt x="122" y="33"/>
                      <a:pt x="120" y="32"/>
                      <a:pt x="116" y="31"/>
                    </a:cubicBezTo>
                    <a:cubicBezTo>
                      <a:pt x="110" y="28"/>
                      <a:pt x="108" y="27"/>
                      <a:pt x="107" y="27"/>
                    </a:cubicBezTo>
                    <a:cubicBezTo>
                      <a:pt x="105" y="26"/>
                      <a:pt x="105" y="26"/>
                      <a:pt x="105" y="26"/>
                    </a:cubicBezTo>
                    <a:cubicBezTo>
                      <a:pt x="105" y="24"/>
                      <a:pt x="105" y="24"/>
                      <a:pt x="105" y="24"/>
                    </a:cubicBezTo>
                    <a:cubicBezTo>
                      <a:pt x="103" y="17"/>
                      <a:pt x="102" y="13"/>
                      <a:pt x="101" y="10"/>
                    </a:cubicBezTo>
                    <a:cubicBezTo>
                      <a:pt x="82" y="10"/>
                      <a:pt x="82" y="10"/>
                      <a:pt x="82" y="10"/>
                    </a:cubicBezTo>
                    <a:cubicBezTo>
                      <a:pt x="82" y="12"/>
                      <a:pt x="81" y="13"/>
                      <a:pt x="81" y="15"/>
                    </a:cubicBezTo>
                    <a:cubicBezTo>
                      <a:pt x="79" y="20"/>
                      <a:pt x="79" y="23"/>
                      <a:pt x="78" y="24"/>
                    </a:cubicBezTo>
                    <a:cubicBezTo>
                      <a:pt x="77" y="28"/>
                      <a:pt x="77" y="28"/>
                      <a:pt x="77" y="28"/>
                    </a:cubicBezTo>
                    <a:cubicBezTo>
                      <a:pt x="74" y="28"/>
                      <a:pt x="74" y="28"/>
                      <a:pt x="74" y="28"/>
                    </a:cubicBezTo>
                    <a:cubicBezTo>
                      <a:pt x="73" y="28"/>
                      <a:pt x="70" y="29"/>
                      <a:pt x="58" y="34"/>
                    </a:cubicBezTo>
                    <a:cubicBezTo>
                      <a:pt x="56" y="35"/>
                      <a:pt x="56" y="35"/>
                      <a:pt x="56" y="35"/>
                    </a:cubicBezTo>
                    <a:cubicBezTo>
                      <a:pt x="53" y="33"/>
                      <a:pt x="53" y="33"/>
                      <a:pt x="53" y="33"/>
                    </a:cubicBezTo>
                    <a:cubicBezTo>
                      <a:pt x="51" y="31"/>
                      <a:pt x="47" y="29"/>
                      <a:pt x="42" y="26"/>
                    </a:cubicBezTo>
                    <a:cubicBezTo>
                      <a:pt x="34" y="33"/>
                      <a:pt x="30" y="37"/>
                      <a:pt x="28" y="40"/>
                    </a:cubicBezTo>
                    <a:cubicBezTo>
                      <a:pt x="30" y="42"/>
                      <a:pt x="32" y="46"/>
                      <a:pt x="35" y="52"/>
                    </a:cubicBezTo>
                    <a:cubicBezTo>
                      <a:pt x="36" y="55"/>
                      <a:pt x="36" y="55"/>
                      <a:pt x="36" y="55"/>
                    </a:cubicBezTo>
                    <a:cubicBezTo>
                      <a:pt x="35" y="57"/>
                      <a:pt x="35" y="57"/>
                      <a:pt x="35" y="57"/>
                    </a:cubicBezTo>
                    <a:cubicBezTo>
                      <a:pt x="34" y="58"/>
                      <a:pt x="33" y="60"/>
                      <a:pt x="31" y="65"/>
                    </a:cubicBezTo>
                    <a:cubicBezTo>
                      <a:pt x="29" y="69"/>
                      <a:pt x="27" y="72"/>
                      <a:pt x="27" y="74"/>
                    </a:cubicBezTo>
                    <a:cubicBezTo>
                      <a:pt x="25" y="76"/>
                      <a:pt x="25" y="76"/>
                      <a:pt x="25" y="76"/>
                    </a:cubicBezTo>
                    <a:cubicBezTo>
                      <a:pt x="23" y="76"/>
                      <a:pt x="23" y="76"/>
                      <a:pt x="23" y="76"/>
                    </a:cubicBezTo>
                    <a:cubicBezTo>
                      <a:pt x="21" y="76"/>
                      <a:pt x="18" y="77"/>
                      <a:pt x="15" y="78"/>
                    </a:cubicBezTo>
                    <a:cubicBezTo>
                      <a:pt x="14" y="78"/>
                      <a:pt x="12" y="79"/>
                      <a:pt x="11" y="79"/>
                    </a:cubicBezTo>
                    <a:cubicBezTo>
                      <a:pt x="11" y="98"/>
                      <a:pt x="11" y="98"/>
                      <a:pt x="11" y="98"/>
                    </a:cubicBezTo>
                    <a:cubicBezTo>
                      <a:pt x="12" y="98"/>
                      <a:pt x="14" y="99"/>
                      <a:pt x="15" y="99"/>
                    </a:cubicBezTo>
                    <a:cubicBezTo>
                      <a:pt x="19" y="100"/>
                      <a:pt x="21" y="101"/>
                      <a:pt x="23" y="101"/>
                    </a:cubicBezTo>
                    <a:cubicBezTo>
                      <a:pt x="27" y="102"/>
                      <a:pt x="27" y="102"/>
                      <a:pt x="27" y="102"/>
                    </a:cubicBezTo>
                    <a:cubicBezTo>
                      <a:pt x="28" y="106"/>
                      <a:pt x="28" y="106"/>
                      <a:pt x="28" y="106"/>
                    </a:cubicBezTo>
                    <a:cubicBezTo>
                      <a:pt x="28" y="108"/>
                      <a:pt x="29" y="111"/>
                      <a:pt x="30" y="114"/>
                    </a:cubicBezTo>
                    <a:cubicBezTo>
                      <a:pt x="33" y="120"/>
                      <a:pt x="34" y="122"/>
                      <a:pt x="34" y="123"/>
                    </a:cubicBezTo>
                    <a:cubicBezTo>
                      <a:pt x="34" y="125"/>
                      <a:pt x="34" y="125"/>
                      <a:pt x="34" y="125"/>
                    </a:cubicBezTo>
                    <a:cubicBezTo>
                      <a:pt x="33" y="127"/>
                      <a:pt x="33" y="127"/>
                      <a:pt x="33" y="127"/>
                    </a:cubicBezTo>
                    <a:cubicBezTo>
                      <a:pt x="30" y="133"/>
                      <a:pt x="28" y="136"/>
                      <a:pt x="27" y="138"/>
                    </a:cubicBezTo>
                    <a:cubicBezTo>
                      <a:pt x="34" y="146"/>
                      <a:pt x="38" y="150"/>
                      <a:pt x="40" y="152"/>
                    </a:cubicBezTo>
                    <a:cubicBezTo>
                      <a:pt x="41" y="151"/>
                      <a:pt x="42" y="150"/>
                      <a:pt x="44" y="149"/>
                    </a:cubicBezTo>
                    <a:cubicBezTo>
                      <a:pt x="48" y="147"/>
                      <a:pt x="51" y="146"/>
                      <a:pt x="54" y="145"/>
                    </a:cubicBezTo>
                    <a:cubicBezTo>
                      <a:pt x="56" y="144"/>
                      <a:pt x="56" y="144"/>
                      <a:pt x="56" y="144"/>
                    </a:cubicBezTo>
                    <a:cubicBezTo>
                      <a:pt x="58" y="146"/>
                      <a:pt x="58" y="146"/>
                      <a:pt x="58" y="146"/>
                    </a:cubicBezTo>
                    <a:cubicBezTo>
                      <a:pt x="58" y="146"/>
                      <a:pt x="60" y="147"/>
                      <a:pt x="73" y="153"/>
                    </a:cubicBezTo>
                    <a:cubicBezTo>
                      <a:pt x="75" y="154"/>
                      <a:pt x="75" y="154"/>
                      <a:pt x="75" y="154"/>
                    </a:cubicBezTo>
                    <a:cubicBezTo>
                      <a:pt x="76" y="155"/>
                      <a:pt x="76" y="155"/>
                      <a:pt x="76" y="155"/>
                    </a:cubicBezTo>
                    <a:cubicBezTo>
                      <a:pt x="77" y="157"/>
                      <a:pt x="77" y="160"/>
                      <a:pt x="78" y="165"/>
                    </a:cubicBezTo>
                    <a:cubicBezTo>
                      <a:pt x="79" y="167"/>
                      <a:pt x="79" y="168"/>
                      <a:pt x="79" y="169"/>
                    </a:cubicBezTo>
                    <a:close/>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sp>
          <p:nvSpPr>
            <p:cNvPr id="1844" name="Google Shape;1844;p110"/>
            <p:cNvSpPr/>
            <p:nvPr/>
          </p:nvSpPr>
          <p:spPr>
            <a:xfrm>
              <a:off x="822757" y="5619020"/>
              <a:ext cx="450883" cy="449317"/>
            </a:xfrm>
            <a:custGeom>
              <a:avLst/>
              <a:gdLst/>
              <a:ahLst/>
              <a:cxnLst/>
              <a:rect l="l" t="t" r="r" b="b"/>
              <a:pathLst>
                <a:path w="576" h="574" extrusionOk="0">
                  <a:moveTo>
                    <a:pt x="368" y="15"/>
                  </a:moveTo>
                  <a:lnTo>
                    <a:pt x="368" y="190"/>
                  </a:lnTo>
                  <a:lnTo>
                    <a:pt x="368" y="205"/>
                  </a:lnTo>
                  <a:lnTo>
                    <a:pt x="383" y="205"/>
                  </a:lnTo>
                  <a:lnTo>
                    <a:pt x="560" y="205"/>
                  </a:lnTo>
                  <a:lnTo>
                    <a:pt x="560" y="367"/>
                  </a:lnTo>
                  <a:lnTo>
                    <a:pt x="383" y="367"/>
                  </a:lnTo>
                  <a:lnTo>
                    <a:pt x="368" y="367"/>
                  </a:lnTo>
                  <a:lnTo>
                    <a:pt x="368" y="382"/>
                  </a:lnTo>
                  <a:lnTo>
                    <a:pt x="368" y="559"/>
                  </a:lnTo>
                  <a:lnTo>
                    <a:pt x="208" y="559"/>
                  </a:lnTo>
                  <a:lnTo>
                    <a:pt x="208" y="382"/>
                  </a:lnTo>
                  <a:lnTo>
                    <a:pt x="208" y="367"/>
                  </a:lnTo>
                  <a:lnTo>
                    <a:pt x="193" y="367"/>
                  </a:lnTo>
                  <a:lnTo>
                    <a:pt x="16" y="367"/>
                  </a:lnTo>
                  <a:lnTo>
                    <a:pt x="16" y="205"/>
                  </a:lnTo>
                  <a:lnTo>
                    <a:pt x="193" y="205"/>
                  </a:lnTo>
                  <a:lnTo>
                    <a:pt x="208" y="205"/>
                  </a:lnTo>
                  <a:lnTo>
                    <a:pt x="208" y="190"/>
                  </a:lnTo>
                  <a:lnTo>
                    <a:pt x="208" y="15"/>
                  </a:lnTo>
                  <a:lnTo>
                    <a:pt x="368" y="15"/>
                  </a:lnTo>
                  <a:moveTo>
                    <a:pt x="383" y="0"/>
                  </a:moveTo>
                  <a:lnTo>
                    <a:pt x="193" y="0"/>
                  </a:lnTo>
                  <a:lnTo>
                    <a:pt x="193" y="190"/>
                  </a:lnTo>
                  <a:lnTo>
                    <a:pt x="0" y="190"/>
                  </a:lnTo>
                  <a:lnTo>
                    <a:pt x="0" y="382"/>
                  </a:lnTo>
                  <a:lnTo>
                    <a:pt x="193" y="382"/>
                  </a:lnTo>
                  <a:lnTo>
                    <a:pt x="193" y="574"/>
                  </a:lnTo>
                  <a:lnTo>
                    <a:pt x="383" y="574"/>
                  </a:lnTo>
                  <a:lnTo>
                    <a:pt x="383" y="382"/>
                  </a:lnTo>
                  <a:lnTo>
                    <a:pt x="576" y="382"/>
                  </a:lnTo>
                  <a:lnTo>
                    <a:pt x="576" y="190"/>
                  </a:lnTo>
                  <a:lnTo>
                    <a:pt x="383" y="190"/>
                  </a:lnTo>
                  <a:lnTo>
                    <a:pt x="383" y="0"/>
                  </a:lnTo>
                  <a:lnTo>
                    <a:pt x="383" y="0"/>
                  </a:lnTo>
                </a:path>
              </a:pathLst>
            </a:custGeom>
            <a:solidFill>
              <a:schemeClr val="accent3"/>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nvGrpSpPr>
          <p:cNvPr id="5" name="Group 4"/>
          <p:cNvGrpSpPr/>
          <p:nvPr/>
        </p:nvGrpSpPr>
        <p:grpSpPr>
          <a:xfrm>
            <a:off x="8033626" y="3032269"/>
            <a:ext cx="3651775" cy="1161955"/>
            <a:chOff x="8033626" y="3032269"/>
            <a:chExt cx="3651775" cy="1161955"/>
          </a:xfrm>
        </p:grpSpPr>
        <p:graphicFrame>
          <p:nvGraphicFramePr>
            <p:cNvPr id="1845" name="Google Shape;1845;p110"/>
            <p:cNvGraphicFramePr/>
            <p:nvPr>
              <p:extLst>
                <p:ext uri="{D42A27DB-BD31-4B8C-83A1-F6EECF244321}">
                  <p14:modId xmlns:p14="http://schemas.microsoft.com/office/powerpoint/2010/main" val="1489196277"/>
                </p:ext>
              </p:extLst>
            </p:nvPr>
          </p:nvGraphicFramePr>
          <p:xfrm>
            <a:off x="8033626" y="3032269"/>
            <a:ext cx="3651775" cy="1161955"/>
          </p:xfrm>
          <a:graphic>
            <a:graphicData uri="http://schemas.openxmlformats.org/drawingml/2006/table">
              <a:tbl>
                <a:tblPr firstRow="1" bandRow="1">
                  <a:noFill/>
                  <a:tableStyleId>{00770AA1-C45E-40C2-84D3-8632BBBCC3C5}</a:tableStyleId>
                </a:tblPr>
                <a:tblGrid>
                  <a:gridCol w="933050">
                    <a:extLst>
                      <a:ext uri="{9D8B030D-6E8A-4147-A177-3AD203B41FA5}">
                        <a16:colId xmlns:a16="http://schemas.microsoft.com/office/drawing/2014/main" val="20000"/>
                      </a:ext>
                    </a:extLst>
                  </a:gridCol>
                  <a:gridCol w="2718725">
                    <a:extLst>
                      <a:ext uri="{9D8B030D-6E8A-4147-A177-3AD203B41FA5}">
                        <a16:colId xmlns:a16="http://schemas.microsoft.com/office/drawing/2014/main" val="20001"/>
                      </a:ext>
                    </a:extLst>
                  </a:gridCol>
                </a:tblGrid>
                <a:tr h="264975">
                  <a:tc gridSpan="2">
                    <a:txBody>
                      <a:bodyPr/>
                      <a:lstStyle/>
                      <a:p>
                        <a:pPr marL="0" marR="0" lvl="0" indent="0" algn="l" rtl="0">
                          <a:lnSpc>
                            <a:spcPct val="100000"/>
                          </a:lnSpc>
                          <a:spcBef>
                            <a:spcPts val="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PAYMENT METHODS</a:t>
                        </a:r>
                        <a:endParaRPr sz="1200" b="0" i="0" dirty="0">
                          <a:solidFill>
                            <a:schemeClr val="dk2"/>
                          </a:solidFill>
                          <a:latin typeface="Metropolis" panose="00000500000000000000" pitchFamily="2" charset="0"/>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hMerge="1">
                    <a:txBody>
                      <a:bodyPr/>
                      <a:lstStyle/>
                      <a:p>
                        <a:endParaRPr lang="en-US"/>
                      </a:p>
                    </a:txBody>
                    <a:tcPr/>
                  </a:tc>
                  <a:extLst>
                    <a:ext uri="{0D108BD9-81ED-4DB2-BD59-A6C34878D82A}">
                      <a16:rowId xmlns:a16="http://schemas.microsoft.com/office/drawing/2014/main" val="10000"/>
                    </a:ext>
                  </a:extLst>
                </a:tr>
                <a:tr h="887625">
                  <a:tc>
                    <a:txBody>
                      <a:bodyPr/>
                      <a:lstStyle/>
                      <a:p>
                        <a:pPr marL="166688" marR="0" lvl="0" indent="-77788" algn="l" rtl="0">
                          <a:lnSpc>
                            <a:spcPct val="100000"/>
                          </a:lnSpc>
                          <a:spcBef>
                            <a:spcPts val="0"/>
                          </a:spcBef>
                          <a:spcAft>
                            <a:spcPts val="0"/>
                          </a:spcAft>
                          <a:buClr>
                            <a:schemeClr val="dk1"/>
                          </a:buClr>
                          <a:buSzPts val="1400"/>
                          <a:buFont typeface="Arial"/>
                          <a:buNone/>
                        </a:pPr>
                        <a:endParaRPr sz="1400" b="0" i="0" dirty="0">
                          <a:solidFill>
                            <a:schemeClr val="dk2"/>
                          </a:solidFill>
                          <a:latin typeface="Metropolis" panose="00000500000000000000" pitchFamily="2" charset="0"/>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166688" marR="0" lvl="0" indent="-166688" algn="l" rtl="0">
                          <a:lnSpc>
                            <a:spcPct val="100000"/>
                          </a:lnSpc>
                          <a:spcBef>
                            <a:spcPts val="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Credit card</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VMware SPP/HPP credits</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Pay by invoice</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grpSp>
          <p:nvGrpSpPr>
            <p:cNvPr id="1846" name="Google Shape;1846;p110"/>
            <p:cNvGrpSpPr/>
            <p:nvPr/>
          </p:nvGrpSpPr>
          <p:grpSpPr>
            <a:xfrm>
              <a:off x="8128435" y="3453107"/>
              <a:ext cx="675083" cy="673906"/>
              <a:chOff x="6969125" y="2535238"/>
              <a:chExt cx="911226" cy="909638"/>
            </a:xfrm>
          </p:grpSpPr>
          <p:cxnSp>
            <p:nvCxnSpPr>
              <p:cNvPr id="1847" name="Google Shape;1847;p110"/>
              <p:cNvCxnSpPr/>
              <p:nvPr/>
            </p:nvCxnSpPr>
            <p:spPr>
              <a:xfrm>
                <a:off x="7337425" y="3265488"/>
                <a:ext cx="0" cy="0"/>
              </a:xfrm>
              <a:prstGeom prst="straightConnector1">
                <a:avLst/>
              </a:prstGeom>
              <a:solidFill>
                <a:schemeClr val="accent4"/>
              </a:solidFill>
              <a:ln w="23800" cap="flat" cmpd="sng">
                <a:solidFill>
                  <a:srgbClr val="000000"/>
                </a:solidFill>
                <a:prstDash val="solid"/>
                <a:miter lim="800000"/>
                <a:headEnd type="none" w="med" len="med"/>
                <a:tailEnd type="none" w="med" len="med"/>
              </a:ln>
            </p:spPr>
          </p:cxnSp>
          <p:sp>
            <p:nvSpPr>
              <p:cNvPr id="1848" name="Google Shape;1848;p110"/>
              <p:cNvSpPr/>
              <p:nvPr/>
            </p:nvSpPr>
            <p:spPr>
              <a:xfrm>
                <a:off x="7196138" y="2900363"/>
                <a:ext cx="684213" cy="330200"/>
              </a:xfrm>
              <a:custGeom>
                <a:avLst/>
                <a:gdLst/>
                <a:ahLst/>
                <a:cxnLst/>
                <a:rect l="l" t="t" r="r" b="b"/>
                <a:pathLst>
                  <a:path w="285" h="138" extrusionOk="0">
                    <a:moveTo>
                      <a:pt x="284" y="22"/>
                    </a:moveTo>
                    <a:cubicBezTo>
                      <a:pt x="283" y="16"/>
                      <a:pt x="276" y="11"/>
                      <a:pt x="274" y="10"/>
                    </a:cubicBezTo>
                    <a:cubicBezTo>
                      <a:pt x="262" y="4"/>
                      <a:pt x="250" y="0"/>
                      <a:pt x="234" y="15"/>
                    </a:cubicBezTo>
                    <a:cubicBezTo>
                      <a:pt x="227" y="21"/>
                      <a:pt x="221" y="27"/>
                      <a:pt x="217" y="32"/>
                    </a:cubicBezTo>
                    <a:cubicBezTo>
                      <a:pt x="213" y="36"/>
                      <a:pt x="209" y="40"/>
                      <a:pt x="206" y="42"/>
                    </a:cubicBezTo>
                    <a:cubicBezTo>
                      <a:pt x="202" y="45"/>
                      <a:pt x="193" y="51"/>
                      <a:pt x="187" y="54"/>
                    </a:cubicBezTo>
                    <a:cubicBezTo>
                      <a:pt x="183" y="49"/>
                      <a:pt x="176" y="45"/>
                      <a:pt x="168" y="45"/>
                    </a:cubicBezTo>
                    <a:cubicBezTo>
                      <a:pt x="117" y="45"/>
                      <a:pt x="117" y="45"/>
                      <a:pt x="117" y="45"/>
                    </a:cubicBezTo>
                    <a:cubicBezTo>
                      <a:pt x="116" y="45"/>
                      <a:pt x="114" y="44"/>
                      <a:pt x="113" y="44"/>
                    </a:cubicBezTo>
                    <a:cubicBezTo>
                      <a:pt x="101" y="36"/>
                      <a:pt x="101" y="36"/>
                      <a:pt x="101" y="36"/>
                    </a:cubicBezTo>
                    <a:cubicBezTo>
                      <a:pt x="98" y="34"/>
                      <a:pt x="93" y="32"/>
                      <a:pt x="89" y="32"/>
                    </a:cubicBezTo>
                    <a:cubicBezTo>
                      <a:pt x="42" y="32"/>
                      <a:pt x="42" y="32"/>
                      <a:pt x="42" y="32"/>
                    </a:cubicBezTo>
                    <a:cubicBezTo>
                      <a:pt x="34" y="32"/>
                      <a:pt x="27" y="35"/>
                      <a:pt x="22" y="41"/>
                    </a:cubicBezTo>
                    <a:cubicBezTo>
                      <a:pt x="0" y="62"/>
                      <a:pt x="0" y="62"/>
                      <a:pt x="0" y="62"/>
                    </a:cubicBezTo>
                    <a:cubicBezTo>
                      <a:pt x="7" y="69"/>
                      <a:pt x="7" y="69"/>
                      <a:pt x="7" y="69"/>
                    </a:cubicBezTo>
                    <a:cubicBezTo>
                      <a:pt x="29" y="48"/>
                      <a:pt x="29" y="48"/>
                      <a:pt x="29" y="48"/>
                    </a:cubicBezTo>
                    <a:cubicBezTo>
                      <a:pt x="32" y="44"/>
                      <a:pt x="37" y="42"/>
                      <a:pt x="42" y="42"/>
                    </a:cubicBezTo>
                    <a:cubicBezTo>
                      <a:pt x="89" y="42"/>
                      <a:pt x="89" y="42"/>
                      <a:pt x="89" y="42"/>
                    </a:cubicBezTo>
                    <a:cubicBezTo>
                      <a:pt x="92" y="42"/>
                      <a:pt x="94" y="43"/>
                      <a:pt x="96" y="44"/>
                    </a:cubicBezTo>
                    <a:cubicBezTo>
                      <a:pt x="108" y="52"/>
                      <a:pt x="108" y="52"/>
                      <a:pt x="108" y="52"/>
                    </a:cubicBezTo>
                    <a:cubicBezTo>
                      <a:pt x="110" y="54"/>
                      <a:pt x="114" y="55"/>
                      <a:pt x="117" y="55"/>
                    </a:cubicBezTo>
                    <a:cubicBezTo>
                      <a:pt x="168" y="55"/>
                      <a:pt x="168" y="55"/>
                      <a:pt x="168" y="55"/>
                    </a:cubicBezTo>
                    <a:cubicBezTo>
                      <a:pt x="176" y="55"/>
                      <a:pt x="182" y="61"/>
                      <a:pt x="182" y="68"/>
                    </a:cubicBezTo>
                    <a:cubicBezTo>
                      <a:pt x="182" y="76"/>
                      <a:pt x="176" y="82"/>
                      <a:pt x="168" y="82"/>
                    </a:cubicBezTo>
                    <a:cubicBezTo>
                      <a:pt x="107" y="82"/>
                      <a:pt x="107" y="82"/>
                      <a:pt x="107" y="82"/>
                    </a:cubicBezTo>
                    <a:cubicBezTo>
                      <a:pt x="107" y="92"/>
                      <a:pt x="107" y="92"/>
                      <a:pt x="107" y="92"/>
                    </a:cubicBezTo>
                    <a:cubicBezTo>
                      <a:pt x="168" y="92"/>
                      <a:pt x="168" y="92"/>
                      <a:pt x="168" y="92"/>
                    </a:cubicBezTo>
                    <a:cubicBezTo>
                      <a:pt x="182" y="92"/>
                      <a:pt x="192" y="81"/>
                      <a:pt x="192" y="68"/>
                    </a:cubicBezTo>
                    <a:cubicBezTo>
                      <a:pt x="192" y="67"/>
                      <a:pt x="192" y="65"/>
                      <a:pt x="192" y="64"/>
                    </a:cubicBezTo>
                    <a:cubicBezTo>
                      <a:pt x="197" y="60"/>
                      <a:pt x="207" y="53"/>
                      <a:pt x="212" y="50"/>
                    </a:cubicBezTo>
                    <a:cubicBezTo>
                      <a:pt x="216" y="48"/>
                      <a:pt x="219" y="44"/>
                      <a:pt x="224" y="39"/>
                    </a:cubicBezTo>
                    <a:cubicBezTo>
                      <a:pt x="229" y="34"/>
                      <a:pt x="234" y="29"/>
                      <a:pt x="241" y="22"/>
                    </a:cubicBezTo>
                    <a:cubicBezTo>
                      <a:pt x="253" y="11"/>
                      <a:pt x="260" y="14"/>
                      <a:pt x="269" y="19"/>
                    </a:cubicBezTo>
                    <a:cubicBezTo>
                      <a:pt x="271" y="20"/>
                      <a:pt x="274" y="22"/>
                      <a:pt x="274" y="23"/>
                    </a:cubicBezTo>
                    <a:cubicBezTo>
                      <a:pt x="275" y="29"/>
                      <a:pt x="272" y="33"/>
                      <a:pt x="270" y="36"/>
                    </a:cubicBezTo>
                    <a:cubicBezTo>
                      <a:pt x="229" y="82"/>
                      <a:pt x="229" y="82"/>
                      <a:pt x="229" y="82"/>
                    </a:cubicBezTo>
                    <a:cubicBezTo>
                      <a:pt x="229" y="83"/>
                      <a:pt x="228" y="83"/>
                      <a:pt x="227" y="84"/>
                    </a:cubicBezTo>
                    <a:cubicBezTo>
                      <a:pt x="193" y="112"/>
                      <a:pt x="193" y="112"/>
                      <a:pt x="193" y="112"/>
                    </a:cubicBezTo>
                    <a:cubicBezTo>
                      <a:pt x="191" y="113"/>
                      <a:pt x="189" y="114"/>
                      <a:pt x="187" y="115"/>
                    </a:cubicBezTo>
                    <a:cubicBezTo>
                      <a:pt x="167" y="125"/>
                      <a:pt x="167" y="125"/>
                      <a:pt x="167" y="125"/>
                    </a:cubicBezTo>
                    <a:cubicBezTo>
                      <a:pt x="166" y="126"/>
                      <a:pt x="164" y="126"/>
                      <a:pt x="163" y="126"/>
                    </a:cubicBezTo>
                    <a:cubicBezTo>
                      <a:pt x="89" y="126"/>
                      <a:pt x="89" y="126"/>
                      <a:pt x="89" y="126"/>
                    </a:cubicBezTo>
                    <a:cubicBezTo>
                      <a:pt x="84" y="126"/>
                      <a:pt x="79" y="127"/>
                      <a:pt x="74" y="130"/>
                    </a:cubicBezTo>
                    <a:cubicBezTo>
                      <a:pt x="80" y="138"/>
                      <a:pt x="80" y="138"/>
                      <a:pt x="80" y="138"/>
                    </a:cubicBezTo>
                    <a:cubicBezTo>
                      <a:pt x="82" y="137"/>
                      <a:pt x="86" y="136"/>
                      <a:pt x="89" y="136"/>
                    </a:cubicBezTo>
                    <a:cubicBezTo>
                      <a:pt x="163" y="136"/>
                      <a:pt x="163" y="136"/>
                      <a:pt x="163" y="136"/>
                    </a:cubicBezTo>
                    <a:cubicBezTo>
                      <a:pt x="166" y="136"/>
                      <a:pt x="169" y="135"/>
                      <a:pt x="171" y="134"/>
                    </a:cubicBezTo>
                    <a:cubicBezTo>
                      <a:pt x="191" y="124"/>
                      <a:pt x="191" y="124"/>
                      <a:pt x="191" y="124"/>
                    </a:cubicBezTo>
                    <a:cubicBezTo>
                      <a:pt x="194" y="123"/>
                      <a:pt x="196" y="121"/>
                      <a:pt x="199" y="119"/>
                    </a:cubicBezTo>
                    <a:cubicBezTo>
                      <a:pt x="233" y="92"/>
                      <a:pt x="233" y="92"/>
                      <a:pt x="233" y="92"/>
                    </a:cubicBezTo>
                    <a:cubicBezTo>
                      <a:pt x="235" y="91"/>
                      <a:pt x="236" y="90"/>
                      <a:pt x="237" y="89"/>
                    </a:cubicBezTo>
                    <a:cubicBezTo>
                      <a:pt x="277" y="43"/>
                      <a:pt x="277" y="43"/>
                      <a:pt x="277" y="43"/>
                    </a:cubicBezTo>
                    <a:cubicBezTo>
                      <a:pt x="283" y="37"/>
                      <a:pt x="285" y="29"/>
                      <a:pt x="284" y="22"/>
                    </a:cubicBezTo>
                    <a:close/>
                  </a:path>
                </a:pathLst>
              </a:custGeom>
              <a:solidFill>
                <a:schemeClr val="accent4"/>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49" name="Google Shape;1849;p110"/>
              <p:cNvSpPr/>
              <p:nvPr/>
            </p:nvSpPr>
            <p:spPr>
              <a:xfrm>
                <a:off x="7229475" y="3252788"/>
                <a:ext cx="49213" cy="47625"/>
              </a:xfrm>
              <a:prstGeom prst="ellipse">
                <a:avLst/>
              </a:prstGeom>
              <a:solidFill>
                <a:schemeClr val="accent4"/>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0" name="Google Shape;1850;p110"/>
              <p:cNvSpPr/>
              <p:nvPr/>
            </p:nvSpPr>
            <p:spPr>
              <a:xfrm>
                <a:off x="7351713" y="2535238"/>
                <a:ext cx="433388" cy="430213"/>
              </a:xfrm>
              <a:custGeom>
                <a:avLst/>
                <a:gdLst/>
                <a:ahLst/>
                <a:cxnLst/>
                <a:rect l="l" t="t" r="r" b="b"/>
                <a:pathLst>
                  <a:path w="180" h="180" extrusionOk="0">
                    <a:moveTo>
                      <a:pt x="90" y="10"/>
                    </a:moveTo>
                    <a:cubicBezTo>
                      <a:pt x="134" y="10"/>
                      <a:pt x="170" y="45"/>
                      <a:pt x="170" y="90"/>
                    </a:cubicBezTo>
                    <a:cubicBezTo>
                      <a:pt x="170" y="134"/>
                      <a:pt x="134" y="170"/>
                      <a:pt x="90" y="170"/>
                    </a:cubicBezTo>
                    <a:cubicBezTo>
                      <a:pt x="45" y="170"/>
                      <a:pt x="10" y="134"/>
                      <a:pt x="10" y="90"/>
                    </a:cubicBezTo>
                    <a:cubicBezTo>
                      <a:pt x="10" y="45"/>
                      <a:pt x="45" y="10"/>
                      <a:pt x="90" y="10"/>
                    </a:cubicBezTo>
                    <a:moveTo>
                      <a:pt x="90" y="0"/>
                    </a:moveTo>
                    <a:cubicBezTo>
                      <a:pt x="40" y="0"/>
                      <a:pt x="0" y="40"/>
                      <a:pt x="0" y="90"/>
                    </a:cubicBezTo>
                    <a:cubicBezTo>
                      <a:pt x="0" y="139"/>
                      <a:pt x="40" y="180"/>
                      <a:pt x="90" y="180"/>
                    </a:cubicBezTo>
                    <a:cubicBezTo>
                      <a:pt x="139" y="180"/>
                      <a:pt x="180" y="139"/>
                      <a:pt x="180" y="90"/>
                    </a:cubicBezTo>
                    <a:cubicBezTo>
                      <a:pt x="180" y="40"/>
                      <a:pt x="139" y="0"/>
                      <a:pt x="90" y="0"/>
                    </a:cubicBezTo>
                    <a:close/>
                  </a:path>
                </a:pathLst>
              </a:custGeom>
              <a:solidFill>
                <a:schemeClr val="accent4"/>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1" name="Google Shape;1851;p110"/>
              <p:cNvSpPr/>
              <p:nvPr/>
            </p:nvSpPr>
            <p:spPr>
              <a:xfrm>
                <a:off x="7491413" y="2630488"/>
                <a:ext cx="144463" cy="231775"/>
              </a:xfrm>
              <a:custGeom>
                <a:avLst/>
                <a:gdLst/>
                <a:ahLst/>
                <a:cxnLst/>
                <a:rect l="l" t="t" r="r" b="b"/>
                <a:pathLst>
                  <a:path w="60" h="97" extrusionOk="0">
                    <a:moveTo>
                      <a:pt x="34" y="90"/>
                    </a:moveTo>
                    <a:cubicBezTo>
                      <a:pt x="34" y="97"/>
                      <a:pt x="34" y="97"/>
                      <a:pt x="34" y="97"/>
                    </a:cubicBezTo>
                    <a:cubicBezTo>
                      <a:pt x="25" y="97"/>
                      <a:pt x="25" y="97"/>
                      <a:pt x="25" y="97"/>
                    </a:cubicBezTo>
                    <a:cubicBezTo>
                      <a:pt x="25" y="89"/>
                      <a:pt x="25" y="89"/>
                      <a:pt x="25" y="89"/>
                    </a:cubicBezTo>
                    <a:cubicBezTo>
                      <a:pt x="15" y="88"/>
                      <a:pt x="7" y="84"/>
                      <a:pt x="0" y="77"/>
                    </a:cubicBezTo>
                    <a:cubicBezTo>
                      <a:pt x="6" y="70"/>
                      <a:pt x="6" y="70"/>
                      <a:pt x="6" y="70"/>
                    </a:cubicBezTo>
                    <a:cubicBezTo>
                      <a:pt x="11" y="75"/>
                      <a:pt x="17" y="79"/>
                      <a:pt x="25" y="81"/>
                    </a:cubicBezTo>
                    <a:cubicBezTo>
                      <a:pt x="25" y="52"/>
                      <a:pt x="25" y="52"/>
                      <a:pt x="25" y="52"/>
                    </a:cubicBezTo>
                    <a:cubicBezTo>
                      <a:pt x="11" y="48"/>
                      <a:pt x="3" y="43"/>
                      <a:pt x="3" y="30"/>
                    </a:cubicBezTo>
                    <a:cubicBezTo>
                      <a:pt x="3" y="18"/>
                      <a:pt x="12" y="9"/>
                      <a:pt x="25" y="7"/>
                    </a:cubicBezTo>
                    <a:cubicBezTo>
                      <a:pt x="25" y="0"/>
                      <a:pt x="25" y="0"/>
                      <a:pt x="25" y="0"/>
                    </a:cubicBezTo>
                    <a:cubicBezTo>
                      <a:pt x="34" y="0"/>
                      <a:pt x="34" y="0"/>
                      <a:pt x="34" y="0"/>
                    </a:cubicBezTo>
                    <a:cubicBezTo>
                      <a:pt x="34" y="7"/>
                      <a:pt x="34" y="7"/>
                      <a:pt x="34" y="7"/>
                    </a:cubicBezTo>
                    <a:cubicBezTo>
                      <a:pt x="44" y="9"/>
                      <a:pt x="51" y="13"/>
                      <a:pt x="58" y="19"/>
                    </a:cubicBezTo>
                    <a:cubicBezTo>
                      <a:pt x="52" y="26"/>
                      <a:pt x="52" y="26"/>
                      <a:pt x="52" y="26"/>
                    </a:cubicBezTo>
                    <a:cubicBezTo>
                      <a:pt x="47" y="21"/>
                      <a:pt x="41" y="17"/>
                      <a:pt x="34" y="16"/>
                    </a:cubicBezTo>
                    <a:cubicBezTo>
                      <a:pt x="34" y="44"/>
                      <a:pt x="34" y="44"/>
                      <a:pt x="34" y="44"/>
                    </a:cubicBezTo>
                    <a:cubicBezTo>
                      <a:pt x="49" y="47"/>
                      <a:pt x="60" y="53"/>
                      <a:pt x="60" y="67"/>
                    </a:cubicBezTo>
                    <a:cubicBezTo>
                      <a:pt x="60" y="79"/>
                      <a:pt x="51" y="89"/>
                      <a:pt x="34" y="90"/>
                    </a:cubicBezTo>
                    <a:close/>
                    <a:moveTo>
                      <a:pt x="25" y="41"/>
                    </a:moveTo>
                    <a:cubicBezTo>
                      <a:pt x="25" y="16"/>
                      <a:pt x="25" y="16"/>
                      <a:pt x="25" y="16"/>
                    </a:cubicBezTo>
                    <a:cubicBezTo>
                      <a:pt x="17" y="17"/>
                      <a:pt x="12" y="23"/>
                      <a:pt x="12" y="29"/>
                    </a:cubicBezTo>
                    <a:cubicBezTo>
                      <a:pt x="12" y="36"/>
                      <a:pt x="17" y="39"/>
                      <a:pt x="25" y="41"/>
                    </a:cubicBezTo>
                    <a:close/>
                    <a:moveTo>
                      <a:pt x="50" y="68"/>
                    </a:moveTo>
                    <a:cubicBezTo>
                      <a:pt x="50" y="60"/>
                      <a:pt x="45" y="57"/>
                      <a:pt x="34" y="54"/>
                    </a:cubicBezTo>
                    <a:cubicBezTo>
                      <a:pt x="34" y="81"/>
                      <a:pt x="34" y="81"/>
                      <a:pt x="34" y="81"/>
                    </a:cubicBezTo>
                    <a:cubicBezTo>
                      <a:pt x="45" y="81"/>
                      <a:pt x="50" y="74"/>
                      <a:pt x="50" y="68"/>
                    </a:cubicBezTo>
                    <a:close/>
                  </a:path>
                </a:pathLst>
              </a:custGeom>
              <a:solidFill>
                <a:schemeClr val="accent4"/>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2" name="Google Shape;1852;p110"/>
              <p:cNvSpPr/>
              <p:nvPr/>
            </p:nvSpPr>
            <p:spPr>
              <a:xfrm>
                <a:off x="6969125" y="3055938"/>
                <a:ext cx="387350" cy="388938"/>
              </a:xfrm>
              <a:custGeom>
                <a:avLst/>
                <a:gdLst/>
                <a:ahLst/>
                <a:cxnLst/>
                <a:rect l="l" t="t" r="r" b="b"/>
                <a:pathLst>
                  <a:path w="162" h="162" extrusionOk="0">
                    <a:moveTo>
                      <a:pt x="93" y="162"/>
                    </a:moveTo>
                    <a:cubicBezTo>
                      <a:pt x="89" y="162"/>
                      <a:pt x="85" y="160"/>
                      <a:pt x="81" y="157"/>
                    </a:cubicBezTo>
                    <a:cubicBezTo>
                      <a:pt x="88" y="150"/>
                      <a:pt x="88" y="150"/>
                      <a:pt x="88" y="150"/>
                    </a:cubicBezTo>
                    <a:cubicBezTo>
                      <a:pt x="90" y="151"/>
                      <a:pt x="91" y="152"/>
                      <a:pt x="93" y="152"/>
                    </a:cubicBezTo>
                    <a:cubicBezTo>
                      <a:pt x="95" y="152"/>
                      <a:pt x="96" y="151"/>
                      <a:pt x="98" y="150"/>
                    </a:cubicBezTo>
                    <a:cubicBezTo>
                      <a:pt x="149" y="99"/>
                      <a:pt x="149" y="99"/>
                      <a:pt x="149" y="99"/>
                    </a:cubicBezTo>
                    <a:cubicBezTo>
                      <a:pt x="151" y="96"/>
                      <a:pt x="151" y="92"/>
                      <a:pt x="149" y="90"/>
                    </a:cubicBezTo>
                    <a:cubicBezTo>
                      <a:pt x="72" y="13"/>
                      <a:pt x="72" y="13"/>
                      <a:pt x="72" y="13"/>
                    </a:cubicBezTo>
                    <a:cubicBezTo>
                      <a:pt x="71" y="12"/>
                      <a:pt x="70" y="11"/>
                      <a:pt x="68" y="11"/>
                    </a:cubicBezTo>
                    <a:cubicBezTo>
                      <a:pt x="68" y="11"/>
                      <a:pt x="68" y="11"/>
                      <a:pt x="68" y="11"/>
                    </a:cubicBezTo>
                    <a:cubicBezTo>
                      <a:pt x="66" y="11"/>
                      <a:pt x="64" y="12"/>
                      <a:pt x="63" y="13"/>
                    </a:cubicBezTo>
                    <a:cubicBezTo>
                      <a:pt x="12" y="64"/>
                      <a:pt x="12" y="64"/>
                      <a:pt x="12" y="64"/>
                    </a:cubicBezTo>
                    <a:cubicBezTo>
                      <a:pt x="11" y="66"/>
                      <a:pt x="10" y="67"/>
                      <a:pt x="10" y="69"/>
                    </a:cubicBezTo>
                    <a:cubicBezTo>
                      <a:pt x="10" y="71"/>
                      <a:pt x="11" y="72"/>
                      <a:pt x="12" y="73"/>
                    </a:cubicBezTo>
                    <a:cubicBezTo>
                      <a:pt x="72" y="134"/>
                      <a:pt x="72" y="134"/>
                      <a:pt x="72" y="134"/>
                    </a:cubicBezTo>
                    <a:cubicBezTo>
                      <a:pt x="65" y="141"/>
                      <a:pt x="65" y="141"/>
                      <a:pt x="65" y="141"/>
                    </a:cubicBezTo>
                    <a:cubicBezTo>
                      <a:pt x="5" y="81"/>
                      <a:pt x="5" y="81"/>
                      <a:pt x="5" y="81"/>
                    </a:cubicBezTo>
                    <a:cubicBezTo>
                      <a:pt x="2" y="77"/>
                      <a:pt x="0" y="73"/>
                      <a:pt x="0" y="69"/>
                    </a:cubicBezTo>
                    <a:cubicBezTo>
                      <a:pt x="0" y="65"/>
                      <a:pt x="2" y="61"/>
                      <a:pt x="5" y="57"/>
                    </a:cubicBezTo>
                    <a:cubicBezTo>
                      <a:pt x="56" y="6"/>
                      <a:pt x="56" y="6"/>
                      <a:pt x="56" y="6"/>
                    </a:cubicBezTo>
                    <a:cubicBezTo>
                      <a:pt x="63" y="0"/>
                      <a:pt x="73" y="0"/>
                      <a:pt x="79" y="6"/>
                    </a:cubicBezTo>
                    <a:cubicBezTo>
                      <a:pt x="156" y="83"/>
                      <a:pt x="156" y="83"/>
                      <a:pt x="156" y="83"/>
                    </a:cubicBezTo>
                    <a:cubicBezTo>
                      <a:pt x="162" y="89"/>
                      <a:pt x="162" y="99"/>
                      <a:pt x="156" y="106"/>
                    </a:cubicBezTo>
                    <a:cubicBezTo>
                      <a:pt x="105" y="157"/>
                      <a:pt x="105" y="157"/>
                      <a:pt x="105" y="157"/>
                    </a:cubicBezTo>
                    <a:cubicBezTo>
                      <a:pt x="101" y="160"/>
                      <a:pt x="97" y="162"/>
                      <a:pt x="93" y="162"/>
                    </a:cubicBezTo>
                    <a:close/>
                  </a:path>
                </a:pathLst>
              </a:custGeom>
              <a:solidFill>
                <a:schemeClr val="accent4"/>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grpSp>
        <p:nvGrpSpPr>
          <p:cNvPr id="4" name="Group 3"/>
          <p:cNvGrpSpPr/>
          <p:nvPr/>
        </p:nvGrpSpPr>
        <p:grpSpPr>
          <a:xfrm>
            <a:off x="8033625" y="1445328"/>
            <a:ext cx="3651775" cy="1161955"/>
            <a:chOff x="8033625" y="1445328"/>
            <a:chExt cx="3651775" cy="1161955"/>
          </a:xfrm>
        </p:grpSpPr>
        <p:graphicFrame>
          <p:nvGraphicFramePr>
            <p:cNvPr id="1853" name="Google Shape;1853;p110"/>
            <p:cNvGraphicFramePr/>
            <p:nvPr>
              <p:extLst>
                <p:ext uri="{D42A27DB-BD31-4B8C-83A1-F6EECF244321}">
                  <p14:modId xmlns:p14="http://schemas.microsoft.com/office/powerpoint/2010/main" val="3614796502"/>
                </p:ext>
              </p:extLst>
            </p:nvPr>
          </p:nvGraphicFramePr>
          <p:xfrm>
            <a:off x="8033625" y="1445328"/>
            <a:ext cx="3651775" cy="1161955"/>
          </p:xfrm>
          <a:graphic>
            <a:graphicData uri="http://schemas.openxmlformats.org/drawingml/2006/table">
              <a:tbl>
                <a:tblPr firstRow="1" bandRow="1">
                  <a:noFill/>
                  <a:tableStyleId>{00770AA1-C45E-40C2-84D3-8632BBBCC3C5}</a:tableStyleId>
                </a:tblPr>
                <a:tblGrid>
                  <a:gridCol w="933050">
                    <a:extLst>
                      <a:ext uri="{9D8B030D-6E8A-4147-A177-3AD203B41FA5}">
                        <a16:colId xmlns:a16="http://schemas.microsoft.com/office/drawing/2014/main" val="20000"/>
                      </a:ext>
                    </a:extLst>
                  </a:gridCol>
                  <a:gridCol w="2718725">
                    <a:extLst>
                      <a:ext uri="{9D8B030D-6E8A-4147-A177-3AD203B41FA5}">
                        <a16:colId xmlns:a16="http://schemas.microsoft.com/office/drawing/2014/main" val="20001"/>
                      </a:ext>
                    </a:extLst>
                  </a:gridCol>
                </a:tblGrid>
                <a:tr h="264975">
                  <a:tc gridSpan="2">
                    <a:txBody>
                      <a:bodyPr/>
                      <a:lstStyle/>
                      <a:p>
                        <a:pPr marL="0" marR="0" lvl="0" indent="0" algn="l" rtl="0">
                          <a:lnSpc>
                            <a:spcPct val="100000"/>
                          </a:lnSpc>
                          <a:spcBef>
                            <a:spcPts val="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PURCHASE FROM</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887625">
                  <a:tc>
                    <a:txBody>
                      <a:bodyPr/>
                      <a:lstStyle/>
                      <a:p>
                        <a:pPr marL="166688" marR="0" lvl="0" indent="-77788" algn="l" rtl="0">
                          <a:lnSpc>
                            <a:spcPct val="100000"/>
                          </a:lnSpc>
                          <a:spcBef>
                            <a:spcPts val="0"/>
                          </a:spcBef>
                          <a:spcAft>
                            <a:spcPts val="0"/>
                          </a:spcAft>
                          <a:buClr>
                            <a:schemeClr val="dk1"/>
                          </a:buClr>
                          <a:buSzPts val="1400"/>
                          <a:buFont typeface="Arial"/>
                          <a:buNone/>
                        </a:pPr>
                        <a:endParaRPr sz="1400" b="0" i="0" dirty="0">
                          <a:solidFill>
                            <a:schemeClr val="dk2"/>
                          </a:solidFill>
                          <a:latin typeface="Metropolis" panose="00000500000000000000" pitchFamily="2" charset="0"/>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166688" marR="0" lvl="0" indent="-166688" algn="l" rtl="0">
                          <a:lnSpc>
                            <a:spcPct val="100000"/>
                          </a:lnSpc>
                          <a:spcBef>
                            <a:spcPts val="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VMware</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AWS </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VMware/AWS partner networks</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grpSp>
          <p:nvGrpSpPr>
            <p:cNvPr id="1854" name="Google Shape;1854;p110"/>
            <p:cNvGrpSpPr/>
            <p:nvPr/>
          </p:nvGrpSpPr>
          <p:grpSpPr>
            <a:xfrm>
              <a:off x="8231949" y="1926228"/>
              <a:ext cx="633361" cy="559781"/>
              <a:chOff x="7466013" y="5564188"/>
              <a:chExt cx="892175" cy="842963"/>
            </a:xfrm>
          </p:grpSpPr>
          <p:sp>
            <p:nvSpPr>
              <p:cNvPr id="1855" name="Google Shape;1855;p110"/>
              <p:cNvSpPr/>
              <p:nvPr/>
            </p:nvSpPr>
            <p:spPr>
              <a:xfrm>
                <a:off x="7605713" y="6164263"/>
                <a:ext cx="95250" cy="95250"/>
              </a:xfrm>
              <a:custGeom>
                <a:avLst/>
                <a:gdLst/>
                <a:ahLst/>
                <a:cxnLst/>
                <a:rect l="l" t="t" r="r" b="b"/>
                <a:pathLst>
                  <a:path w="40" h="40" extrusionOk="0">
                    <a:moveTo>
                      <a:pt x="20" y="0"/>
                    </a:moveTo>
                    <a:cubicBezTo>
                      <a:pt x="9" y="0"/>
                      <a:pt x="0" y="9"/>
                      <a:pt x="0" y="20"/>
                    </a:cubicBezTo>
                    <a:cubicBezTo>
                      <a:pt x="0" y="25"/>
                      <a:pt x="2" y="31"/>
                      <a:pt x="6" y="34"/>
                    </a:cubicBezTo>
                    <a:cubicBezTo>
                      <a:pt x="9" y="38"/>
                      <a:pt x="14" y="40"/>
                      <a:pt x="20" y="40"/>
                    </a:cubicBezTo>
                    <a:cubicBezTo>
                      <a:pt x="31" y="40"/>
                      <a:pt x="40" y="31"/>
                      <a:pt x="40" y="20"/>
                    </a:cubicBezTo>
                    <a:cubicBezTo>
                      <a:pt x="40" y="15"/>
                      <a:pt x="38" y="10"/>
                      <a:pt x="34" y="6"/>
                    </a:cubicBezTo>
                    <a:cubicBezTo>
                      <a:pt x="30" y="2"/>
                      <a:pt x="25" y="0"/>
                      <a:pt x="20" y="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6" name="Google Shape;1856;p110"/>
              <p:cNvSpPr/>
              <p:nvPr/>
            </p:nvSpPr>
            <p:spPr>
              <a:xfrm>
                <a:off x="8159751" y="6164263"/>
                <a:ext cx="95250" cy="95250"/>
              </a:xfrm>
              <a:custGeom>
                <a:avLst/>
                <a:gdLst/>
                <a:ahLst/>
                <a:cxnLst/>
                <a:rect l="l" t="t" r="r" b="b"/>
                <a:pathLst>
                  <a:path w="40" h="40" extrusionOk="0">
                    <a:moveTo>
                      <a:pt x="20" y="0"/>
                    </a:moveTo>
                    <a:cubicBezTo>
                      <a:pt x="9" y="0"/>
                      <a:pt x="0" y="9"/>
                      <a:pt x="0" y="20"/>
                    </a:cubicBezTo>
                    <a:cubicBezTo>
                      <a:pt x="0" y="25"/>
                      <a:pt x="2" y="31"/>
                      <a:pt x="5" y="34"/>
                    </a:cubicBezTo>
                    <a:cubicBezTo>
                      <a:pt x="9" y="38"/>
                      <a:pt x="14" y="40"/>
                      <a:pt x="20" y="40"/>
                    </a:cubicBezTo>
                    <a:cubicBezTo>
                      <a:pt x="30" y="40"/>
                      <a:pt x="40" y="31"/>
                      <a:pt x="40" y="20"/>
                    </a:cubicBezTo>
                    <a:cubicBezTo>
                      <a:pt x="40" y="15"/>
                      <a:pt x="37" y="10"/>
                      <a:pt x="34" y="6"/>
                    </a:cubicBezTo>
                    <a:cubicBezTo>
                      <a:pt x="30" y="2"/>
                      <a:pt x="25" y="0"/>
                      <a:pt x="20" y="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7" name="Google Shape;1857;p110"/>
              <p:cNvSpPr/>
              <p:nvPr/>
            </p:nvSpPr>
            <p:spPr>
              <a:xfrm>
                <a:off x="7866063" y="6310313"/>
                <a:ext cx="96838" cy="96838"/>
              </a:xfrm>
              <a:custGeom>
                <a:avLst/>
                <a:gdLst/>
                <a:ahLst/>
                <a:cxnLst/>
                <a:rect l="l" t="t" r="r" b="b"/>
                <a:pathLst>
                  <a:path w="40" h="40" extrusionOk="0">
                    <a:moveTo>
                      <a:pt x="20" y="0"/>
                    </a:moveTo>
                    <a:cubicBezTo>
                      <a:pt x="9" y="0"/>
                      <a:pt x="0" y="9"/>
                      <a:pt x="0" y="20"/>
                    </a:cubicBezTo>
                    <a:cubicBezTo>
                      <a:pt x="0" y="25"/>
                      <a:pt x="2" y="30"/>
                      <a:pt x="6" y="34"/>
                    </a:cubicBezTo>
                    <a:cubicBezTo>
                      <a:pt x="9" y="38"/>
                      <a:pt x="14" y="40"/>
                      <a:pt x="20" y="40"/>
                    </a:cubicBezTo>
                    <a:cubicBezTo>
                      <a:pt x="31" y="40"/>
                      <a:pt x="40" y="31"/>
                      <a:pt x="40" y="20"/>
                    </a:cubicBezTo>
                    <a:cubicBezTo>
                      <a:pt x="40" y="14"/>
                      <a:pt x="38" y="9"/>
                      <a:pt x="34" y="6"/>
                    </a:cubicBezTo>
                    <a:cubicBezTo>
                      <a:pt x="30" y="2"/>
                      <a:pt x="26" y="0"/>
                      <a:pt x="20" y="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8" name="Google Shape;1858;p110"/>
              <p:cNvSpPr/>
              <p:nvPr/>
            </p:nvSpPr>
            <p:spPr>
              <a:xfrm>
                <a:off x="7812088" y="5938838"/>
                <a:ext cx="95250" cy="95250"/>
              </a:xfrm>
              <a:custGeom>
                <a:avLst/>
                <a:gdLst/>
                <a:ahLst/>
                <a:cxnLst/>
                <a:rect l="l" t="t" r="r" b="b"/>
                <a:pathLst>
                  <a:path w="40" h="40" extrusionOk="0">
                    <a:moveTo>
                      <a:pt x="21" y="40"/>
                    </a:moveTo>
                    <a:cubicBezTo>
                      <a:pt x="29" y="40"/>
                      <a:pt x="36" y="35"/>
                      <a:pt x="39" y="27"/>
                    </a:cubicBezTo>
                    <a:cubicBezTo>
                      <a:pt x="40" y="25"/>
                      <a:pt x="40" y="22"/>
                      <a:pt x="40" y="20"/>
                    </a:cubicBezTo>
                    <a:cubicBezTo>
                      <a:pt x="40" y="14"/>
                      <a:pt x="38" y="9"/>
                      <a:pt x="35" y="6"/>
                    </a:cubicBezTo>
                    <a:cubicBezTo>
                      <a:pt x="31" y="2"/>
                      <a:pt x="26" y="0"/>
                      <a:pt x="21" y="0"/>
                    </a:cubicBezTo>
                    <a:cubicBezTo>
                      <a:pt x="9" y="0"/>
                      <a:pt x="0" y="9"/>
                      <a:pt x="0" y="20"/>
                    </a:cubicBezTo>
                    <a:cubicBezTo>
                      <a:pt x="0" y="25"/>
                      <a:pt x="3" y="30"/>
                      <a:pt x="7" y="34"/>
                    </a:cubicBezTo>
                    <a:cubicBezTo>
                      <a:pt x="10" y="37"/>
                      <a:pt x="15" y="40"/>
                      <a:pt x="21" y="4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59" name="Google Shape;1859;p110"/>
              <p:cNvSpPr/>
              <p:nvPr/>
            </p:nvSpPr>
            <p:spPr>
              <a:xfrm>
                <a:off x="7483476" y="5938838"/>
                <a:ext cx="95250" cy="95250"/>
              </a:xfrm>
              <a:custGeom>
                <a:avLst/>
                <a:gdLst/>
                <a:ahLst/>
                <a:cxnLst/>
                <a:rect l="l" t="t" r="r" b="b"/>
                <a:pathLst>
                  <a:path w="40" h="40" extrusionOk="0">
                    <a:moveTo>
                      <a:pt x="20" y="0"/>
                    </a:moveTo>
                    <a:cubicBezTo>
                      <a:pt x="9" y="0"/>
                      <a:pt x="0" y="9"/>
                      <a:pt x="0" y="20"/>
                    </a:cubicBezTo>
                    <a:cubicBezTo>
                      <a:pt x="0" y="25"/>
                      <a:pt x="2" y="30"/>
                      <a:pt x="6" y="34"/>
                    </a:cubicBezTo>
                    <a:cubicBezTo>
                      <a:pt x="10" y="37"/>
                      <a:pt x="15" y="40"/>
                      <a:pt x="20" y="40"/>
                    </a:cubicBezTo>
                    <a:cubicBezTo>
                      <a:pt x="28" y="40"/>
                      <a:pt x="36" y="35"/>
                      <a:pt x="38" y="27"/>
                    </a:cubicBezTo>
                    <a:cubicBezTo>
                      <a:pt x="40" y="25"/>
                      <a:pt x="40" y="22"/>
                      <a:pt x="40" y="20"/>
                    </a:cubicBezTo>
                    <a:cubicBezTo>
                      <a:pt x="40" y="14"/>
                      <a:pt x="38" y="9"/>
                      <a:pt x="34" y="6"/>
                    </a:cubicBezTo>
                    <a:cubicBezTo>
                      <a:pt x="31" y="2"/>
                      <a:pt x="26" y="0"/>
                      <a:pt x="20" y="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0" name="Google Shape;1860;p110"/>
              <p:cNvSpPr/>
              <p:nvPr/>
            </p:nvSpPr>
            <p:spPr>
              <a:xfrm>
                <a:off x="7466013" y="5780088"/>
                <a:ext cx="95250" cy="96838"/>
              </a:xfrm>
              <a:custGeom>
                <a:avLst/>
                <a:gdLst/>
                <a:ahLst/>
                <a:cxnLst/>
                <a:rect l="l" t="t" r="r" b="b"/>
                <a:pathLst>
                  <a:path w="40" h="40" extrusionOk="0">
                    <a:moveTo>
                      <a:pt x="38" y="28"/>
                    </a:moveTo>
                    <a:cubicBezTo>
                      <a:pt x="40" y="26"/>
                      <a:pt x="40" y="23"/>
                      <a:pt x="40" y="20"/>
                    </a:cubicBezTo>
                    <a:cubicBezTo>
                      <a:pt x="40" y="15"/>
                      <a:pt x="38" y="10"/>
                      <a:pt x="34" y="6"/>
                    </a:cubicBezTo>
                    <a:cubicBezTo>
                      <a:pt x="31" y="3"/>
                      <a:pt x="26" y="0"/>
                      <a:pt x="20" y="0"/>
                    </a:cubicBezTo>
                    <a:cubicBezTo>
                      <a:pt x="9" y="0"/>
                      <a:pt x="0" y="9"/>
                      <a:pt x="0" y="20"/>
                    </a:cubicBezTo>
                    <a:cubicBezTo>
                      <a:pt x="0" y="26"/>
                      <a:pt x="2" y="31"/>
                      <a:pt x="6" y="35"/>
                    </a:cubicBezTo>
                    <a:cubicBezTo>
                      <a:pt x="10" y="38"/>
                      <a:pt x="15" y="40"/>
                      <a:pt x="20" y="40"/>
                    </a:cubicBezTo>
                    <a:cubicBezTo>
                      <a:pt x="28" y="40"/>
                      <a:pt x="35" y="35"/>
                      <a:pt x="38" y="28"/>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1" name="Google Shape;1861;p110"/>
              <p:cNvSpPr/>
              <p:nvPr/>
            </p:nvSpPr>
            <p:spPr>
              <a:xfrm>
                <a:off x="7658101" y="5564188"/>
                <a:ext cx="95250" cy="96838"/>
              </a:xfrm>
              <a:custGeom>
                <a:avLst/>
                <a:gdLst/>
                <a:ahLst/>
                <a:cxnLst/>
                <a:rect l="l" t="t" r="r" b="b"/>
                <a:pathLst>
                  <a:path w="40" h="40" extrusionOk="0">
                    <a:moveTo>
                      <a:pt x="20" y="40"/>
                    </a:moveTo>
                    <a:cubicBezTo>
                      <a:pt x="28" y="40"/>
                      <a:pt x="36" y="35"/>
                      <a:pt x="39" y="27"/>
                    </a:cubicBezTo>
                    <a:cubicBezTo>
                      <a:pt x="40" y="25"/>
                      <a:pt x="40" y="22"/>
                      <a:pt x="40" y="20"/>
                    </a:cubicBezTo>
                    <a:cubicBezTo>
                      <a:pt x="40" y="14"/>
                      <a:pt x="38" y="9"/>
                      <a:pt x="35" y="6"/>
                    </a:cubicBezTo>
                    <a:cubicBezTo>
                      <a:pt x="31" y="2"/>
                      <a:pt x="26" y="0"/>
                      <a:pt x="20" y="0"/>
                    </a:cubicBezTo>
                    <a:cubicBezTo>
                      <a:pt x="9" y="0"/>
                      <a:pt x="0" y="9"/>
                      <a:pt x="0" y="20"/>
                    </a:cubicBezTo>
                    <a:cubicBezTo>
                      <a:pt x="0" y="25"/>
                      <a:pt x="2" y="30"/>
                      <a:pt x="6" y="34"/>
                    </a:cubicBezTo>
                    <a:cubicBezTo>
                      <a:pt x="10" y="38"/>
                      <a:pt x="15" y="40"/>
                      <a:pt x="20" y="4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2" name="Google Shape;1862;p110"/>
              <p:cNvSpPr/>
              <p:nvPr/>
            </p:nvSpPr>
            <p:spPr>
              <a:xfrm>
                <a:off x="8101013" y="5564188"/>
                <a:ext cx="96838" cy="96838"/>
              </a:xfrm>
              <a:custGeom>
                <a:avLst/>
                <a:gdLst/>
                <a:ahLst/>
                <a:cxnLst/>
                <a:rect l="l" t="t" r="r" b="b"/>
                <a:pathLst>
                  <a:path w="40" h="40" extrusionOk="0">
                    <a:moveTo>
                      <a:pt x="20" y="40"/>
                    </a:moveTo>
                    <a:cubicBezTo>
                      <a:pt x="28" y="40"/>
                      <a:pt x="36" y="35"/>
                      <a:pt x="39" y="27"/>
                    </a:cubicBezTo>
                    <a:cubicBezTo>
                      <a:pt x="40" y="25"/>
                      <a:pt x="40" y="22"/>
                      <a:pt x="40" y="20"/>
                    </a:cubicBezTo>
                    <a:cubicBezTo>
                      <a:pt x="40" y="14"/>
                      <a:pt x="38" y="9"/>
                      <a:pt x="34" y="6"/>
                    </a:cubicBezTo>
                    <a:cubicBezTo>
                      <a:pt x="31" y="2"/>
                      <a:pt x="26" y="0"/>
                      <a:pt x="20" y="0"/>
                    </a:cubicBezTo>
                    <a:cubicBezTo>
                      <a:pt x="9" y="0"/>
                      <a:pt x="0" y="9"/>
                      <a:pt x="0" y="20"/>
                    </a:cubicBezTo>
                    <a:cubicBezTo>
                      <a:pt x="0" y="25"/>
                      <a:pt x="2" y="30"/>
                      <a:pt x="6" y="34"/>
                    </a:cubicBezTo>
                    <a:cubicBezTo>
                      <a:pt x="10" y="38"/>
                      <a:pt x="15" y="40"/>
                      <a:pt x="20" y="40"/>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3" name="Google Shape;1863;p110"/>
              <p:cNvSpPr/>
              <p:nvPr/>
            </p:nvSpPr>
            <p:spPr>
              <a:xfrm>
                <a:off x="8262938" y="5938838"/>
                <a:ext cx="95250" cy="95250"/>
              </a:xfrm>
              <a:custGeom>
                <a:avLst/>
                <a:gdLst/>
                <a:ahLst/>
                <a:cxnLst/>
                <a:rect l="l" t="t" r="r" b="b"/>
                <a:pathLst>
                  <a:path w="40" h="40" extrusionOk="0">
                    <a:moveTo>
                      <a:pt x="34" y="6"/>
                    </a:moveTo>
                    <a:cubicBezTo>
                      <a:pt x="31" y="2"/>
                      <a:pt x="25" y="0"/>
                      <a:pt x="20" y="0"/>
                    </a:cubicBezTo>
                    <a:cubicBezTo>
                      <a:pt x="9" y="0"/>
                      <a:pt x="0" y="9"/>
                      <a:pt x="0" y="20"/>
                    </a:cubicBezTo>
                    <a:cubicBezTo>
                      <a:pt x="0" y="25"/>
                      <a:pt x="2" y="30"/>
                      <a:pt x="6" y="34"/>
                    </a:cubicBezTo>
                    <a:cubicBezTo>
                      <a:pt x="10" y="37"/>
                      <a:pt x="15" y="40"/>
                      <a:pt x="20" y="40"/>
                    </a:cubicBezTo>
                    <a:cubicBezTo>
                      <a:pt x="28" y="40"/>
                      <a:pt x="35" y="35"/>
                      <a:pt x="38" y="27"/>
                    </a:cubicBezTo>
                    <a:cubicBezTo>
                      <a:pt x="39" y="25"/>
                      <a:pt x="40" y="22"/>
                      <a:pt x="40" y="20"/>
                    </a:cubicBezTo>
                    <a:cubicBezTo>
                      <a:pt x="40" y="14"/>
                      <a:pt x="38" y="9"/>
                      <a:pt x="34" y="6"/>
                    </a:cubicBez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4" name="Google Shape;1864;p110"/>
              <p:cNvSpPr/>
              <p:nvPr/>
            </p:nvSpPr>
            <p:spPr>
              <a:xfrm>
                <a:off x="7686676" y="6018213"/>
                <a:ext cx="136525" cy="141288"/>
              </a:xfrm>
              <a:custGeom>
                <a:avLst/>
                <a:gdLst/>
                <a:ahLst/>
                <a:cxnLst/>
                <a:rect l="l" t="t" r="r" b="b"/>
                <a:pathLst>
                  <a:path w="86" h="89" extrusionOk="0">
                    <a:moveTo>
                      <a:pt x="76" y="0"/>
                    </a:moveTo>
                    <a:lnTo>
                      <a:pt x="0" y="78"/>
                    </a:lnTo>
                    <a:lnTo>
                      <a:pt x="11" y="89"/>
                    </a:lnTo>
                    <a:lnTo>
                      <a:pt x="86" y="10"/>
                    </a:lnTo>
                    <a:lnTo>
                      <a:pt x="76" y="0"/>
                    </a:ln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65" name="Google Shape;1865;p110"/>
              <p:cNvSpPr/>
              <p:nvPr/>
            </p:nvSpPr>
            <p:spPr>
              <a:xfrm>
                <a:off x="7573963" y="5676901"/>
                <a:ext cx="669925" cy="612775"/>
              </a:xfrm>
              <a:custGeom>
                <a:avLst/>
                <a:gdLst/>
                <a:ahLst/>
                <a:cxnLst/>
                <a:rect l="l" t="t" r="r" b="b"/>
                <a:pathLst>
                  <a:path w="422" h="386" extrusionOk="0">
                    <a:moveTo>
                      <a:pt x="367" y="198"/>
                    </a:moveTo>
                    <a:lnTo>
                      <a:pt x="422" y="198"/>
                    </a:lnTo>
                    <a:lnTo>
                      <a:pt x="422" y="183"/>
                    </a:lnTo>
                    <a:lnTo>
                      <a:pt x="373" y="183"/>
                    </a:lnTo>
                    <a:lnTo>
                      <a:pt x="370" y="180"/>
                    </a:lnTo>
                    <a:lnTo>
                      <a:pt x="370" y="0"/>
                    </a:lnTo>
                    <a:lnTo>
                      <a:pt x="355" y="0"/>
                    </a:lnTo>
                    <a:lnTo>
                      <a:pt x="355" y="167"/>
                    </a:lnTo>
                    <a:lnTo>
                      <a:pt x="275" y="87"/>
                    </a:lnTo>
                    <a:lnTo>
                      <a:pt x="85" y="87"/>
                    </a:lnTo>
                    <a:lnTo>
                      <a:pt x="85" y="87"/>
                    </a:lnTo>
                    <a:lnTo>
                      <a:pt x="92" y="87"/>
                    </a:lnTo>
                    <a:lnTo>
                      <a:pt x="92" y="2"/>
                    </a:lnTo>
                    <a:lnTo>
                      <a:pt x="77" y="2"/>
                    </a:lnTo>
                    <a:lnTo>
                      <a:pt x="77" y="87"/>
                    </a:lnTo>
                    <a:lnTo>
                      <a:pt x="83" y="87"/>
                    </a:lnTo>
                    <a:lnTo>
                      <a:pt x="82" y="87"/>
                    </a:lnTo>
                    <a:lnTo>
                      <a:pt x="5" y="87"/>
                    </a:lnTo>
                    <a:lnTo>
                      <a:pt x="5" y="102"/>
                    </a:lnTo>
                    <a:lnTo>
                      <a:pt x="66" y="102"/>
                    </a:lnTo>
                    <a:lnTo>
                      <a:pt x="0" y="170"/>
                    </a:lnTo>
                    <a:lnTo>
                      <a:pt x="11" y="180"/>
                    </a:lnTo>
                    <a:lnTo>
                      <a:pt x="85" y="105"/>
                    </a:lnTo>
                    <a:lnTo>
                      <a:pt x="150" y="170"/>
                    </a:lnTo>
                    <a:lnTo>
                      <a:pt x="160" y="159"/>
                    </a:lnTo>
                    <a:lnTo>
                      <a:pt x="104" y="102"/>
                    </a:lnTo>
                    <a:lnTo>
                      <a:pt x="269" y="102"/>
                    </a:lnTo>
                    <a:lnTo>
                      <a:pt x="355" y="186"/>
                    </a:lnTo>
                    <a:lnTo>
                      <a:pt x="212" y="330"/>
                    </a:lnTo>
                    <a:lnTo>
                      <a:pt x="92" y="330"/>
                    </a:lnTo>
                    <a:lnTo>
                      <a:pt x="92" y="345"/>
                    </a:lnTo>
                    <a:lnTo>
                      <a:pt x="205" y="345"/>
                    </a:lnTo>
                    <a:lnTo>
                      <a:pt x="205" y="386"/>
                    </a:lnTo>
                    <a:lnTo>
                      <a:pt x="221" y="386"/>
                    </a:lnTo>
                    <a:lnTo>
                      <a:pt x="221" y="345"/>
                    </a:lnTo>
                    <a:lnTo>
                      <a:pt x="358" y="345"/>
                    </a:lnTo>
                    <a:lnTo>
                      <a:pt x="358" y="330"/>
                    </a:lnTo>
                    <a:lnTo>
                      <a:pt x="233" y="330"/>
                    </a:lnTo>
                    <a:lnTo>
                      <a:pt x="366" y="197"/>
                    </a:lnTo>
                    <a:lnTo>
                      <a:pt x="367" y="198"/>
                    </a:lnTo>
                    <a:close/>
                  </a:path>
                </a:pathLst>
              </a:custGeom>
              <a:solidFill>
                <a:schemeClr val="accent5"/>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grpSp>
        <p:nvGrpSpPr>
          <p:cNvPr id="6" name="Group 5"/>
          <p:cNvGrpSpPr/>
          <p:nvPr/>
        </p:nvGrpSpPr>
        <p:grpSpPr>
          <a:xfrm>
            <a:off x="8033626" y="4612025"/>
            <a:ext cx="3651775" cy="1161955"/>
            <a:chOff x="8033626" y="4612025"/>
            <a:chExt cx="3651775" cy="1161955"/>
          </a:xfrm>
        </p:grpSpPr>
        <p:graphicFrame>
          <p:nvGraphicFramePr>
            <p:cNvPr id="1866" name="Google Shape;1866;p110"/>
            <p:cNvGraphicFramePr/>
            <p:nvPr>
              <p:extLst>
                <p:ext uri="{D42A27DB-BD31-4B8C-83A1-F6EECF244321}">
                  <p14:modId xmlns:p14="http://schemas.microsoft.com/office/powerpoint/2010/main" val="436357853"/>
                </p:ext>
              </p:extLst>
            </p:nvPr>
          </p:nvGraphicFramePr>
          <p:xfrm>
            <a:off x="8033626" y="4612025"/>
            <a:ext cx="3651775" cy="1161955"/>
          </p:xfrm>
          <a:graphic>
            <a:graphicData uri="http://schemas.openxmlformats.org/drawingml/2006/table">
              <a:tbl>
                <a:tblPr firstRow="1" bandRow="1">
                  <a:noFill/>
                  <a:tableStyleId>{00770AA1-C45E-40C2-84D3-8632BBBCC3C5}</a:tableStyleId>
                </a:tblPr>
                <a:tblGrid>
                  <a:gridCol w="933050">
                    <a:extLst>
                      <a:ext uri="{9D8B030D-6E8A-4147-A177-3AD203B41FA5}">
                        <a16:colId xmlns:a16="http://schemas.microsoft.com/office/drawing/2014/main" val="20000"/>
                      </a:ext>
                    </a:extLst>
                  </a:gridCol>
                  <a:gridCol w="2718725">
                    <a:extLst>
                      <a:ext uri="{9D8B030D-6E8A-4147-A177-3AD203B41FA5}">
                        <a16:colId xmlns:a16="http://schemas.microsoft.com/office/drawing/2014/main" val="20001"/>
                      </a:ext>
                    </a:extLst>
                  </a:gridCol>
                </a:tblGrid>
                <a:tr h="264975">
                  <a:tc gridSpan="2">
                    <a:txBody>
                      <a:bodyPr/>
                      <a:lstStyle/>
                      <a:p>
                        <a:pPr marL="0" marR="0" lvl="0" indent="0" algn="l" rtl="0">
                          <a:lnSpc>
                            <a:spcPct val="100000"/>
                          </a:lnSpc>
                          <a:spcBef>
                            <a:spcPts val="0"/>
                          </a:spcBef>
                          <a:spcAft>
                            <a:spcPts val="0"/>
                          </a:spcAft>
                          <a:buClr>
                            <a:schemeClr val="dk2"/>
                          </a:buClr>
                          <a:buSzPts val="1200"/>
                          <a:buFont typeface="Arial"/>
                          <a:buNone/>
                        </a:pPr>
                        <a:r>
                          <a:rPr lang="en-US" sz="1200" b="0" i="0" dirty="0">
                            <a:solidFill>
                              <a:schemeClr val="dk2"/>
                            </a:solidFill>
                            <a:latin typeface="Metropolis" panose="00000500000000000000" pitchFamily="2" charset="0"/>
                            <a:ea typeface="Arial"/>
                            <a:cs typeface="Arial"/>
                            <a:sym typeface="Arial"/>
                          </a:rPr>
                          <a:t>CONSUMPTION</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887625">
                  <a:tc>
                    <a:txBody>
                      <a:bodyPr/>
                      <a:lstStyle/>
                      <a:p>
                        <a:pPr marL="166688" marR="0" lvl="0" indent="-77788" algn="l" rtl="0">
                          <a:lnSpc>
                            <a:spcPct val="100000"/>
                          </a:lnSpc>
                          <a:spcBef>
                            <a:spcPts val="0"/>
                          </a:spcBef>
                          <a:spcAft>
                            <a:spcPts val="0"/>
                          </a:spcAft>
                          <a:buClr>
                            <a:schemeClr val="dk1"/>
                          </a:buClr>
                          <a:buSzPts val="1400"/>
                          <a:buFont typeface="Arial"/>
                          <a:buNone/>
                        </a:pPr>
                        <a:endParaRPr sz="1400" b="0" i="0" dirty="0">
                          <a:solidFill>
                            <a:schemeClr val="dk2"/>
                          </a:solidFill>
                          <a:latin typeface="Metropolis" panose="00000500000000000000" pitchFamily="2" charset="0"/>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166688" marR="0" lvl="0" indent="-166688" algn="l" rtl="0">
                          <a:lnSpc>
                            <a:spcPct val="100000"/>
                          </a:lnSpc>
                          <a:spcBef>
                            <a:spcPts val="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On-demand (hourly)</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1-year subscription</a:t>
                        </a:r>
                        <a:endParaRPr dirty="0"/>
                      </a:p>
                      <a:p>
                        <a:pPr marL="166688" marR="0" lvl="0" indent="-166688" algn="l" rtl="0">
                          <a:lnSpc>
                            <a:spcPct val="100000"/>
                          </a:lnSpc>
                          <a:spcBef>
                            <a:spcPts val="600"/>
                          </a:spcBef>
                          <a:spcAft>
                            <a:spcPts val="0"/>
                          </a:spcAft>
                          <a:buClr>
                            <a:schemeClr val="dk2"/>
                          </a:buClr>
                          <a:buSzPts val="1200"/>
                          <a:buFont typeface="Arial"/>
                          <a:buChar char="•"/>
                        </a:pPr>
                        <a:r>
                          <a:rPr lang="en-US" sz="1200" b="0" i="0" dirty="0">
                            <a:solidFill>
                              <a:schemeClr val="dk2"/>
                            </a:solidFill>
                            <a:latin typeface="Metropolis" panose="00000500000000000000" pitchFamily="2" charset="0"/>
                            <a:ea typeface="Arial"/>
                            <a:cs typeface="Arial"/>
                            <a:sym typeface="Arial"/>
                          </a:rPr>
                          <a:t>3-year subscription</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grpSp>
          <p:nvGrpSpPr>
            <p:cNvPr id="1867" name="Google Shape;1867;p110"/>
            <p:cNvGrpSpPr/>
            <p:nvPr/>
          </p:nvGrpSpPr>
          <p:grpSpPr>
            <a:xfrm>
              <a:off x="8192215" y="5035340"/>
              <a:ext cx="631375" cy="640815"/>
              <a:chOff x="7397750" y="5022850"/>
              <a:chExt cx="849313" cy="862013"/>
            </a:xfrm>
          </p:grpSpPr>
          <p:sp>
            <p:nvSpPr>
              <p:cNvPr id="1868" name="Google Shape;1868;p110"/>
              <p:cNvSpPr/>
              <p:nvPr/>
            </p:nvSpPr>
            <p:spPr>
              <a:xfrm>
                <a:off x="7612063" y="5237163"/>
                <a:ext cx="431800" cy="431800"/>
              </a:xfrm>
              <a:custGeom>
                <a:avLst/>
                <a:gdLst/>
                <a:ahLst/>
                <a:cxnLst/>
                <a:rect l="l" t="t" r="r" b="b"/>
                <a:pathLst>
                  <a:path w="180" h="180" extrusionOk="0">
                    <a:moveTo>
                      <a:pt x="90" y="180"/>
                    </a:moveTo>
                    <a:cubicBezTo>
                      <a:pt x="40" y="180"/>
                      <a:pt x="0" y="139"/>
                      <a:pt x="0" y="90"/>
                    </a:cubicBezTo>
                    <a:cubicBezTo>
                      <a:pt x="0" y="40"/>
                      <a:pt x="40" y="0"/>
                      <a:pt x="90" y="0"/>
                    </a:cubicBezTo>
                    <a:cubicBezTo>
                      <a:pt x="140" y="0"/>
                      <a:pt x="180" y="40"/>
                      <a:pt x="180" y="90"/>
                    </a:cubicBezTo>
                    <a:cubicBezTo>
                      <a:pt x="180" y="139"/>
                      <a:pt x="140" y="180"/>
                      <a:pt x="90" y="180"/>
                    </a:cubicBezTo>
                    <a:close/>
                    <a:moveTo>
                      <a:pt x="90" y="10"/>
                    </a:moveTo>
                    <a:cubicBezTo>
                      <a:pt x="46" y="10"/>
                      <a:pt x="10" y="46"/>
                      <a:pt x="10" y="90"/>
                    </a:cubicBezTo>
                    <a:cubicBezTo>
                      <a:pt x="10" y="134"/>
                      <a:pt x="46" y="170"/>
                      <a:pt x="90" y="170"/>
                    </a:cubicBezTo>
                    <a:cubicBezTo>
                      <a:pt x="134" y="170"/>
                      <a:pt x="170" y="134"/>
                      <a:pt x="170" y="90"/>
                    </a:cubicBezTo>
                    <a:cubicBezTo>
                      <a:pt x="170" y="46"/>
                      <a:pt x="134" y="10"/>
                      <a:pt x="90" y="10"/>
                    </a:cubicBezTo>
                    <a:close/>
                  </a:path>
                </a:pathLst>
              </a:custGeom>
              <a:solidFill>
                <a:schemeClr val="accen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cxnSp>
            <p:nvCxnSpPr>
              <p:cNvPr id="1869" name="Google Shape;1869;p110"/>
              <p:cNvCxnSpPr/>
              <p:nvPr/>
            </p:nvCxnSpPr>
            <p:spPr>
              <a:xfrm>
                <a:off x="8178800" y="5689600"/>
                <a:ext cx="0" cy="0"/>
              </a:xfrm>
              <a:prstGeom prst="straightConnector1">
                <a:avLst/>
              </a:prstGeom>
              <a:solidFill>
                <a:schemeClr val="accent1"/>
              </a:solidFill>
              <a:ln w="23800" cap="flat" cmpd="sng">
                <a:solidFill>
                  <a:srgbClr val="000000"/>
                </a:solidFill>
                <a:prstDash val="solid"/>
                <a:miter lim="800000"/>
                <a:headEnd type="none" w="med" len="med"/>
                <a:tailEnd type="none" w="med" len="med"/>
              </a:ln>
            </p:spPr>
          </p:cxnSp>
          <p:cxnSp>
            <p:nvCxnSpPr>
              <p:cNvPr id="1870" name="Google Shape;1870;p110"/>
              <p:cNvCxnSpPr/>
              <p:nvPr/>
            </p:nvCxnSpPr>
            <p:spPr>
              <a:xfrm>
                <a:off x="8247063" y="5414963"/>
                <a:ext cx="0" cy="0"/>
              </a:xfrm>
              <a:prstGeom prst="straightConnector1">
                <a:avLst/>
              </a:prstGeom>
              <a:solidFill>
                <a:schemeClr val="accent1"/>
              </a:solidFill>
              <a:ln w="23800" cap="flat" cmpd="sng">
                <a:solidFill>
                  <a:srgbClr val="000000"/>
                </a:solidFill>
                <a:prstDash val="solid"/>
                <a:miter lim="800000"/>
                <a:headEnd type="none" w="med" len="med"/>
                <a:tailEnd type="none" w="med" len="med"/>
              </a:ln>
            </p:spPr>
          </p:cxnSp>
          <p:cxnSp>
            <p:nvCxnSpPr>
              <p:cNvPr id="1871" name="Google Shape;1871;p110"/>
              <p:cNvCxnSpPr/>
              <p:nvPr/>
            </p:nvCxnSpPr>
            <p:spPr>
              <a:xfrm>
                <a:off x="8188325" y="5245100"/>
                <a:ext cx="0" cy="0"/>
              </a:xfrm>
              <a:prstGeom prst="straightConnector1">
                <a:avLst/>
              </a:prstGeom>
              <a:solidFill>
                <a:schemeClr val="accent1"/>
              </a:solidFill>
              <a:ln w="23800" cap="flat" cmpd="sng">
                <a:solidFill>
                  <a:srgbClr val="000000"/>
                </a:solidFill>
                <a:prstDash val="solid"/>
                <a:miter lim="800000"/>
                <a:headEnd type="none" w="med" len="med"/>
                <a:tailEnd type="none" w="med" len="med"/>
              </a:ln>
            </p:spPr>
          </p:cxnSp>
          <p:sp>
            <p:nvSpPr>
              <p:cNvPr id="1872" name="Google Shape;1872;p110"/>
              <p:cNvSpPr/>
              <p:nvPr/>
            </p:nvSpPr>
            <p:spPr>
              <a:xfrm>
                <a:off x="7805738" y="5359400"/>
                <a:ext cx="104775" cy="187325"/>
              </a:xfrm>
              <a:custGeom>
                <a:avLst/>
                <a:gdLst/>
                <a:ahLst/>
                <a:cxnLst/>
                <a:rect l="l" t="t" r="r" b="b"/>
                <a:pathLst>
                  <a:path w="43" h="78" extrusionOk="0">
                    <a:moveTo>
                      <a:pt x="37" y="78"/>
                    </a:moveTo>
                    <a:cubicBezTo>
                      <a:pt x="36" y="78"/>
                      <a:pt x="35" y="78"/>
                      <a:pt x="34" y="77"/>
                    </a:cubicBezTo>
                    <a:cubicBezTo>
                      <a:pt x="0" y="41"/>
                      <a:pt x="0" y="41"/>
                      <a:pt x="0" y="41"/>
                    </a:cubicBezTo>
                    <a:cubicBezTo>
                      <a:pt x="0" y="5"/>
                      <a:pt x="0" y="5"/>
                      <a:pt x="0" y="5"/>
                    </a:cubicBezTo>
                    <a:cubicBezTo>
                      <a:pt x="0" y="2"/>
                      <a:pt x="2" y="0"/>
                      <a:pt x="5" y="0"/>
                    </a:cubicBezTo>
                    <a:cubicBezTo>
                      <a:pt x="8" y="0"/>
                      <a:pt x="10" y="2"/>
                      <a:pt x="10" y="5"/>
                    </a:cubicBezTo>
                    <a:cubicBezTo>
                      <a:pt x="10" y="37"/>
                      <a:pt x="10" y="37"/>
                      <a:pt x="10" y="37"/>
                    </a:cubicBezTo>
                    <a:cubicBezTo>
                      <a:pt x="41" y="70"/>
                      <a:pt x="41" y="70"/>
                      <a:pt x="41" y="70"/>
                    </a:cubicBezTo>
                    <a:cubicBezTo>
                      <a:pt x="43" y="72"/>
                      <a:pt x="43" y="75"/>
                      <a:pt x="41" y="77"/>
                    </a:cubicBezTo>
                    <a:cubicBezTo>
                      <a:pt x="40" y="78"/>
                      <a:pt x="39" y="78"/>
                      <a:pt x="37" y="78"/>
                    </a:cubicBezTo>
                    <a:close/>
                  </a:path>
                </a:pathLst>
              </a:custGeom>
              <a:solidFill>
                <a:schemeClr val="accen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73" name="Google Shape;1873;p110"/>
              <p:cNvSpPr/>
              <p:nvPr/>
            </p:nvSpPr>
            <p:spPr>
              <a:xfrm>
                <a:off x="7515225" y="5141913"/>
                <a:ext cx="625475" cy="622300"/>
              </a:xfrm>
              <a:custGeom>
                <a:avLst/>
                <a:gdLst/>
                <a:ahLst/>
                <a:cxnLst/>
                <a:rect l="l" t="t" r="r" b="b"/>
                <a:pathLst>
                  <a:path w="260" h="260" extrusionOk="0">
                    <a:moveTo>
                      <a:pt x="135" y="260"/>
                    </a:moveTo>
                    <a:cubicBezTo>
                      <a:pt x="135" y="250"/>
                      <a:pt x="135" y="250"/>
                      <a:pt x="135" y="250"/>
                    </a:cubicBezTo>
                    <a:cubicBezTo>
                      <a:pt x="138" y="249"/>
                      <a:pt x="141" y="249"/>
                      <a:pt x="145" y="249"/>
                    </a:cubicBezTo>
                    <a:cubicBezTo>
                      <a:pt x="146" y="259"/>
                      <a:pt x="146" y="259"/>
                      <a:pt x="146" y="259"/>
                    </a:cubicBezTo>
                    <a:cubicBezTo>
                      <a:pt x="142" y="259"/>
                      <a:pt x="139" y="259"/>
                      <a:pt x="135" y="260"/>
                    </a:cubicBezTo>
                    <a:close/>
                    <a:moveTo>
                      <a:pt x="114" y="259"/>
                    </a:moveTo>
                    <a:cubicBezTo>
                      <a:pt x="111" y="258"/>
                      <a:pt x="108" y="258"/>
                      <a:pt x="104" y="257"/>
                    </a:cubicBezTo>
                    <a:cubicBezTo>
                      <a:pt x="106" y="247"/>
                      <a:pt x="106" y="247"/>
                      <a:pt x="106" y="247"/>
                    </a:cubicBezTo>
                    <a:cubicBezTo>
                      <a:pt x="109" y="248"/>
                      <a:pt x="112" y="248"/>
                      <a:pt x="116" y="249"/>
                    </a:cubicBezTo>
                    <a:lnTo>
                      <a:pt x="114" y="259"/>
                    </a:lnTo>
                    <a:close/>
                    <a:moveTo>
                      <a:pt x="166" y="255"/>
                    </a:moveTo>
                    <a:cubicBezTo>
                      <a:pt x="164" y="245"/>
                      <a:pt x="164" y="245"/>
                      <a:pt x="164" y="245"/>
                    </a:cubicBezTo>
                    <a:cubicBezTo>
                      <a:pt x="167" y="244"/>
                      <a:pt x="170" y="243"/>
                      <a:pt x="173" y="242"/>
                    </a:cubicBezTo>
                    <a:cubicBezTo>
                      <a:pt x="176" y="251"/>
                      <a:pt x="176" y="251"/>
                      <a:pt x="176" y="251"/>
                    </a:cubicBezTo>
                    <a:cubicBezTo>
                      <a:pt x="173" y="252"/>
                      <a:pt x="170" y="254"/>
                      <a:pt x="166" y="255"/>
                    </a:cubicBezTo>
                    <a:close/>
                    <a:moveTo>
                      <a:pt x="84" y="251"/>
                    </a:moveTo>
                    <a:cubicBezTo>
                      <a:pt x="81" y="250"/>
                      <a:pt x="78" y="249"/>
                      <a:pt x="74" y="247"/>
                    </a:cubicBezTo>
                    <a:cubicBezTo>
                      <a:pt x="79" y="238"/>
                      <a:pt x="79" y="238"/>
                      <a:pt x="79" y="238"/>
                    </a:cubicBezTo>
                    <a:cubicBezTo>
                      <a:pt x="82" y="240"/>
                      <a:pt x="85" y="241"/>
                      <a:pt x="88" y="242"/>
                    </a:cubicBezTo>
                    <a:lnTo>
                      <a:pt x="84" y="251"/>
                    </a:lnTo>
                    <a:close/>
                    <a:moveTo>
                      <a:pt x="195" y="242"/>
                    </a:moveTo>
                    <a:cubicBezTo>
                      <a:pt x="190" y="234"/>
                      <a:pt x="190" y="234"/>
                      <a:pt x="190" y="234"/>
                    </a:cubicBezTo>
                    <a:cubicBezTo>
                      <a:pt x="193" y="232"/>
                      <a:pt x="196" y="230"/>
                      <a:pt x="198" y="228"/>
                    </a:cubicBezTo>
                    <a:cubicBezTo>
                      <a:pt x="204" y="237"/>
                      <a:pt x="204" y="237"/>
                      <a:pt x="204" y="237"/>
                    </a:cubicBezTo>
                    <a:cubicBezTo>
                      <a:pt x="201" y="239"/>
                      <a:pt x="198" y="241"/>
                      <a:pt x="195" y="242"/>
                    </a:cubicBezTo>
                    <a:close/>
                    <a:moveTo>
                      <a:pt x="56" y="237"/>
                    </a:moveTo>
                    <a:cubicBezTo>
                      <a:pt x="53" y="235"/>
                      <a:pt x="51" y="233"/>
                      <a:pt x="48" y="231"/>
                    </a:cubicBezTo>
                    <a:cubicBezTo>
                      <a:pt x="54" y="223"/>
                      <a:pt x="54" y="223"/>
                      <a:pt x="54" y="223"/>
                    </a:cubicBezTo>
                    <a:cubicBezTo>
                      <a:pt x="57" y="225"/>
                      <a:pt x="59" y="227"/>
                      <a:pt x="62" y="229"/>
                    </a:cubicBezTo>
                    <a:lnTo>
                      <a:pt x="56" y="237"/>
                    </a:lnTo>
                    <a:close/>
                    <a:moveTo>
                      <a:pt x="220" y="223"/>
                    </a:moveTo>
                    <a:cubicBezTo>
                      <a:pt x="213" y="216"/>
                      <a:pt x="213" y="216"/>
                      <a:pt x="213" y="216"/>
                    </a:cubicBezTo>
                    <a:cubicBezTo>
                      <a:pt x="215" y="214"/>
                      <a:pt x="218" y="212"/>
                      <a:pt x="220" y="209"/>
                    </a:cubicBezTo>
                    <a:cubicBezTo>
                      <a:pt x="227" y="216"/>
                      <a:pt x="227" y="216"/>
                      <a:pt x="227" y="216"/>
                    </a:cubicBezTo>
                    <a:cubicBezTo>
                      <a:pt x="225" y="218"/>
                      <a:pt x="223" y="221"/>
                      <a:pt x="220" y="223"/>
                    </a:cubicBezTo>
                    <a:close/>
                    <a:moveTo>
                      <a:pt x="33" y="216"/>
                    </a:moveTo>
                    <a:cubicBezTo>
                      <a:pt x="31" y="213"/>
                      <a:pt x="28" y="211"/>
                      <a:pt x="26" y="208"/>
                    </a:cubicBezTo>
                    <a:cubicBezTo>
                      <a:pt x="34" y="202"/>
                      <a:pt x="34" y="202"/>
                      <a:pt x="34" y="202"/>
                    </a:cubicBezTo>
                    <a:cubicBezTo>
                      <a:pt x="36" y="204"/>
                      <a:pt x="38" y="207"/>
                      <a:pt x="40" y="209"/>
                    </a:cubicBezTo>
                    <a:lnTo>
                      <a:pt x="33" y="216"/>
                    </a:lnTo>
                    <a:close/>
                    <a:moveTo>
                      <a:pt x="240" y="199"/>
                    </a:moveTo>
                    <a:cubicBezTo>
                      <a:pt x="231" y="194"/>
                      <a:pt x="231" y="194"/>
                      <a:pt x="231" y="194"/>
                    </a:cubicBezTo>
                    <a:cubicBezTo>
                      <a:pt x="233" y="191"/>
                      <a:pt x="235" y="188"/>
                      <a:pt x="236" y="185"/>
                    </a:cubicBezTo>
                    <a:cubicBezTo>
                      <a:pt x="245" y="190"/>
                      <a:pt x="245" y="190"/>
                      <a:pt x="245" y="190"/>
                    </a:cubicBezTo>
                    <a:cubicBezTo>
                      <a:pt x="244" y="193"/>
                      <a:pt x="242" y="196"/>
                      <a:pt x="240" y="199"/>
                    </a:cubicBezTo>
                    <a:close/>
                    <a:moveTo>
                      <a:pt x="15" y="190"/>
                    </a:moveTo>
                    <a:cubicBezTo>
                      <a:pt x="13" y="187"/>
                      <a:pt x="12" y="184"/>
                      <a:pt x="10" y="181"/>
                    </a:cubicBezTo>
                    <a:cubicBezTo>
                      <a:pt x="20" y="177"/>
                      <a:pt x="20" y="177"/>
                      <a:pt x="20" y="177"/>
                    </a:cubicBezTo>
                    <a:cubicBezTo>
                      <a:pt x="21" y="180"/>
                      <a:pt x="22" y="183"/>
                      <a:pt x="24" y="186"/>
                    </a:cubicBezTo>
                    <a:lnTo>
                      <a:pt x="15" y="190"/>
                    </a:lnTo>
                    <a:close/>
                    <a:moveTo>
                      <a:pt x="253" y="171"/>
                    </a:moveTo>
                    <a:cubicBezTo>
                      <a:pt x="244" y="168"/>
                      <a:pt x="244" y="168"/>
                      <a:pt x="244" y="168"/>
                    </a:cubicBezTo>
                    <a:cubicBezTo>
                      <a:pt x="245" y="165"/>
                      <a:pt x="246" y="161"/>
                      <a:pt x="247" y="158"/>
                    </a:cubicBezTo>
                    <a:cubicBezTo>
                      <a:pt x="256" y="161"/>
                      <a:pt x="256" y="161"/>
                      <a:pt x="256" y="161"/>
                    </a:cubicBezTo>
                    <a:cubicBezTo>
                      <a:pt x="255" y="164"/>
                      <a:pt x="254" y="168"/>
                      <a:pt x="253" y="171"/>
                    </a:cubicBezTo>
                    <a:close/>
                    <a:moveTo>
                      <a:pt x="4" y="161"/>
                    </a:moveTo>
                    <a:cubicBezTo>
                      <a:pt x="3" y="158"/>
                      <a:pt x="2" y="154"/>
                      <a:pt x="2" y="151"/>
                    </a:cubicBezTo>
                    <a:cubicBezTo>
                      <a:pt x="12" y="149"/>
                      <a:pt x="12" y="149"/>
                      <a:pt x="12" y="149"/>
                    </a:cubicBezTo>
                    <a:cubicBezTo>
                      <a:pt x="12" y="152"/>
                      <a:pt x="13" y="156"/>
                      <a:pt x="14" y="159"/>
                    </a:cubicBezTo>
                    <a:lnTo>
                      <a:pt x="4" y="161"/>
                    </a:lnTo>
                    <a:close/>
                    <a:moveTo>
                      <a:pt x="260" y="140"/>
                    </a:moveTo>
                    <a:cubicBezTo>
                      <a:pt x="250" y="139"/>
                      <a:pt x="250" y="139"/>
                      <a:pt x="250" y="139"/>
                    </a:cubicBezTo>
                    <a:cubicBezTo>
                      <a:pt x="250" y="136"/>
                      <a:pt x="250" y="133"/>
                      <a:pt x="250" y="130"/>
                    </a:cubicBezTo>
                    <a:cubicBezTo>
                      <a:pt x="250" y="129"/>
                      <a:pt x="250" y="129"/>
                      <a:pt x="250" y="129"/>
                    </a:cubicBezTo>
                    <a:cubicBezTo>
                      <a:pt x="260" y="129"/>
                      <a:pt x="260" y="129"/>
                      <a:pt x="260" y="129"/>
                    </a:cubicBezTo>
                    <a:cubicBezTo>
                      <a:pt x="260" y="130"/>
                      <a:pt x="260" y="130"/>
                      <a:pt x="260" y="130"/>
                    </a:cubicBezTo>
                    <a:cubicBezTo>
                      <a:pt x="260" y="133"/>
                      <a:pt x="260" y="137"/>
                      <a:pt x="260" y="140"/>
                    </a:cubicBezTo>
                    <a:close/>
                    <a:moveTo>
                      <a:pt x="0" y="130"/>
                    </a:moveTo>
                    <a:cubicBezTo>
                      <a:pt x="0" y="130"/>
                      <a:pt x="0" y="130"/>
                      <a:pt x="0" y="130"/>
                    </a:cubicBezTo>
                    <a:cubicBezTo>
                      <a:pt x="0" y="126"/>
                      <a:pt x="0" y="123"/>
                      <a:pt x="0" y="120"/>
                    </a:cubicBezTo>
                    <a:cubicBezTo>
                      <a:pt x="10" y="120"/>
                      <a:pt x="10" y="120"/>
                      <a:pt x="10" y="120"/>
                    </a:cubicBezTo>
                    <a:cubicBezTo>
                      <a:pt x="10" y="123"/>
                      <a:pt x="10" y="127"/>
                      <a:pt x="10" y="130"/>
                    </a:cubicBezTo>
                    <a:lnTo>
                      <a:pt x="0" y="130"/>
                    </a:lnTo>
                    <a:close/>
                    <a:moveTo>
                      <a:pt x="248" y="110"/>
                    </a:moveTo>
                    <a:cubicBezTo>
                      <a:pt x="248" y="107"/>
                      <a:pt x="247" y="104"/>
                      <a:pt x="246" y="101"/>
                    </a:cubicBezTo>
                    <a:cubicBezTo>
                      <a:pt x="256" y="98"/>
                      <a:pt x="256" y="98"/>
                      <a:pt x="256" y="98"/>
                    </a:cubicBezTo>
                    <a:cubicBezTo>
                      <a:pt x="257" y="101"/>
                      <a:pt x="258" y="105"/>
                      <a:pt x="258" y="108"/>
                    </a:cubicBezTo>
                    <a:lnTo>
                      <a:pt x="248" y="110"/>
                    </a:lnTo>
                    <a:close/>
                    <a:moveTo>
                      <a:pt x="13" y="101"/>
                    </a:moveTo>
                    <a:cubicBezTo>
                      <a:pt x="4" y="99"/>
                      <a:pt x="4" y="99"/>
                      <a:pt x="4" y="99"/>
                    </a:cubicBezTo>
                    <a:cubicBezTo>
                      <a:pt x="5" y="95"/>
                      <a:pt x="5" y="92"/>
                      <a:pt x="7" y="89"/>
                    </a:cubicBezTo>
                    <a:cubicBezTo>
                      <a:pt x="16" y="92"/>
                      <a:pt x="16" y="92"/>
                      <a:pt x="16" y="92"/>
                    </a:cubicBezTo>
                    <a:cubicBezTo>
                      <a:pt x="15" y="95"/>
                      <a:pt x="14" y="98"/>
                      <a:pt x="13" y="101"/>
                    </a:cubicBezTo>
                    <a:close/>
                    <a:moveTo>
                      <a:pt x="240" y="82"/>
                    </a:moveTo>
                    <a:cubicBezTo>
                      <a:pt x="239" y="79"/>
                      <a:pt x="238" y="76"/>
                      <a:pt x="236" y="74"/>
                    </a:cubicBezTo>
                    <a:cubicBezTo>
                      <a:pt x="245" y="69"/>
                      <a:pt x="245" y="69"/>
                      <a:pt x="245" y="69"/>
                    </a:cubicBezTo>
                    <a:cubicBezTo>
                      <a:pt x="247" y="72"/>
                      <a:pt x="248" y="75"/>
                      <a:pt x="249" y="78"/>
                    </a:cubicBezTo>
                    <a:lnTo>
                      <a:pt x="240" y="82"/>
                    </a:lnTo>
                    <a:close/>
                    <a:moveTo>
                      <a:pt x="24" y="74"/>
                    </a:moveTo>
                    <a:cubicBezTo>
                      <a:pt x="15" y="70"/>
                      <a:pt x="15" y="70"/>
                      <a:pt x="15" y="70"/>
                    </a:cubicBezTo>
                    <a:cubicBezTo>
                      <a:pt x="16" y="66"/>
                      <a:pt x="18" y="63"/>
                      <a:pt x="20" y="60"/>
                    </a:cubicBezTo>
                    <a:cubicBezTo>
                      <a:pt x="28" y="66"/>
                      <a:pt x="28" y="66"/>
                      <a:pt x="28" y="66"/>
                    </a:cubicBezTo>
                    <a:cubicBezTo>
                      <a:pt x="27" y="69"/>
                      <a:pt x="25" y="71"/>
                      <a:pt x="24" y="74"/>
                    </a:cubicBezTo>
                    <a:close/>
                    <a:moveTo>
                      <a:pt x="226" y="57"/>
                    </a:moveTo>
                    <a:cubicBezTo>
                      <a:pt x="224" y="55"/>
                      <a:pt x="222" y="52"/>
                      <a:pt x="220" y="50"/>
                    </a:cubicBezTo>
                    <a:cubicBezTo>
                      <a:pt x="227" y="43"/>
                      <a:pt x="227" y="43"/>
                      <a:pt x="227" y="43"/>
                    </a:cubicBezTo>
                    <a:cubicBezTo>
                      <a:pt x="229" y="46"/>
                      <a:pt x="232" y="48"/>
                      <a:pt x="234" y="51"/>
                    </a:cubicBezTo>
                    <a:lnTo>
                      <a:pt x="226" y="57"/>
                    </a:lnTo>
                    <a:close/>
                    <a:moveTo>
                      <a:pt x="40" y="50"/>
                    </a:moveTo>
                    <a:cubicBezTo>
                      <a:pt x="32" y="44"/>
                      <a:pt x="32" y="44"/>
                      <a:pt x="32" y="44"/>
                    </a:cubicBezTo>
                    <a:cubicBezTo>
                      <a:pt x="35" y="41"/>
                      <a:pt x="37" y="39"/>
                      <a:pt x="40" y="36"/>
                    </a:cubicBezTo>
                    <a:cubicBezTo>
                      <a:pt x="47" y="43"/>
                      <a:pt x="47" y="43"/>
                      <a:pt x="47" y="43"/>
                    </a:cubicBezTo>
                    <a:cubicBezTo>
                      <a:pt x="44" y="46"/>
                      <a:pt x="42" y="48"/>
                      <a:pt x="40" y="50"/>
                    </a:cubicBezTo>
                    <a:close/>
                    <a:moveTo>
                      <a:pt x="206" y="36"/>
                    </a:moveTo>
                    <a:cubicBezTo>
                      <a:pt x="203" y="34"/>
                      <a:pt x="200" y="33"/>
                      <a:pt x="198" y="31"/>
                    </a:cubicBezTo>
                    <a:cubicBezTo>
                      <a:pt x="204" y="22"/>
                      <a:pt x="204" y="22"/>
                      <a:pt x="204" y="22"/>
                    </a:cubicBezTo>
                    <a:cubicBezTo>
                      <a:pt x="206" y="24"/>
                      <a:pt x="209" y="27"/>
                      <a:pt x="212" y="29"/>
                    </a:cubicBezTo>
                    <a:lnTo>
                      <a:pt x="206" y="36"/>
                    </a:lnTo>
                    <a:close/>
                    <a:moveTo>
                      <a:pt x="62" y="31"/>
                    </a:moveTo>
                    <a:cubicBezTo>
                      <a:pt x="56" y="23"/>
                      <a:pt x="56" y="23"/>
                      <a:pt x="56" y="23"/>
                    </a:cubicBezTo>
                    <a:cubicBezTo>
                      <a:pt x="59" y="21"/>
                      <a:pt x="62" y="19"/>
                      <a:pt x="65" y="17"/>
                    </a:cubicBezTo>
                    <a:cubicBezTo>
                      <a:pt x="70" y="26"/>
                      <a:pt x="70" y="26"/>
                      <a:pt x="70" y="26"/>
                    </a:cubicBezTo>
                    <a:cubicBezTo>
                      <a:pt x="67" y="28"/>
                      <a:pt x="64" y="29"/>
                      <a:pt x="62" y="31"/>
                    </a:cubicBezTo>
                    <a:close/>
                    <a:moveTo>
                      <a:pt x="181" y="21"/>
                    </a:moveTo>
                    <a:cubicBezTo>
                      <a:pt x="178" y="20"/>
                      <a:pt x="175" y="18"/>
                      <a:pt x="172" y="17"/>
                    </a:cubicBezTo>
                    <a:cubicBezTo>
                      <a:pt x="176" y="8"/>
                      <a:pt x="176" y="8"/>
                      <a:pt x="176" y="8"/>
                    </a:cubicBezTo>
                    <a:cubicBezTo>
                      <a:pt x="179" y="9"/>
                      <a:pt x="182" y="11"/>
                      <a:pt x="185" y="12"/>
                    </a:cubicBezTo>
                    <a:lnTo>
                      <a:pt x="181" y="21"/>
                    </a:lnTo>
                    <a:close/>
                    <a:moveTo>
                      <a:pt x="87" y="18"/>
                    </a:moveTo>
                    <a:cubicBezTo>
                      <a:pt x="84" y="8"/>
                      <a:pt x="84" y="8"/>
                      <a:pt x="84" y="8"/>
                    </a:cubicBezTo>
                    <a:cubicBezTo>
                      <a:pt x="87" y="7"/>
                      <a:pt x="90" y="6"/>
                      <a:pt x="93" y="5"/>
                    </a:cubicBezTo>
                    <a:cubicBezTo>
                      <a:pt x="96" y="15"/>
                      <a:pt x="96" y="15"/>
                      <a:pt x="96" y="15"/>
                    </a:cubicBezTo>
                    <a:cubicBezTo>
                      <a:pt x="93" y="15"/>
                      <a:pt x="90" y="16"/>
                      <a:pt x="87" y="18"/>
                    </a:cubicBezTo>
                    <a:close/>
                    <a:moveTo>
                      <a:pt x="154" y="12"/>
                    </a:moveTo>
                    <a:cubicBezTo>
                      <a:pt x="151" y="11"/>
                      <a:pt x="147" y="11"/>
                      <a:pt x="144" y="11"/>
                    </a:cubicBezTo>
                    <a:cubicBezTo>
                      <a:pt x="145" y="1"/>
                      <a:pt x="145" y="1"/>
                      <a:pt x="145" y="1"/>
                    </a:cubicBezTo>
                    <a:cubicBezTo>
                      <a:pt x="149" y="1"/>
                      <a:pt x="152" y="2"/>
                      <a:pt x="156" y="2"/>
                    </a:cubicBezTo>
                    <a:lnTo>
                      <a:pt x="154" y="12"/>
                    </a:lnTo>
                    <a:close/>
                    <a:moveTo>
                      <a:pt x="115" y="11"/>
                    </a:moveTo>
                    <a:cubicBezTo>
                      <a:pt x="114" y="1"/>
                      <a:pt x="114" y="1"/>
                      <a:pt x="114" y="1"/>
                    </a:cubicBezTo>
                    <a:cubicBezTo>
                      <a:pt x="117" y="0"/>
                      <a:pt x="121" y="0"/>
                      <a:pt x="124" y="0"/>
                    </a:cubicBezTo>
                    <a:cubicBezTo>
                      <a:pt x="125" y="10"/>
                      <a:pt x="125" y="10"/>
                      <a:pt x="125" y="10"/>
                    </a:cubicBezTo>
                    <a:cubicBezTo>
                      <a:pt x="122" y="10"/>
                      <a:pt x="118" y="10"/>
                      <a:pt x="115" y="11"/>
                    </a:cubicBezTo>
                    <a:close/>
                  </a:path>
                </a:pathLst>
              </a:custGeom>
              <a:solidFill>
                <a:schemeClr val="accen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sp>
            <p:nvSpPr>
              <p:cNvPr id="1874" name="Google Shape;1874;p110"/>
              <p:cNvSpPr/>
              <p:nvPr/>
            </p:nvSpPr>
            <p:spPr>
              <a:xfrm>
                <a:off x="7397750" y="5022850"/>
                <a:ext cx="841375" cy="862013"/>
              </a:xfrm>
              <a:custGeom>
                <a:avLst/>
                <a:gdLst/>
                <a:ahLst/>
                <a:cxnLst/>
                <a:rect l="l" t="t" r="r" b="b"/>
                <a:pathLst>
                  <a:path w="350" h="360" extrusionOk="0">
                    <a:moveTo>
                      <a:pt x="346" y="234"/>
                    </a:moveTo>
                    <a:cubicBezTo>
                      <a:pt x="344" y="233"/>
                      <a:pt x="341" y="234"/>
                      <a:pt x="340" y="237"/>
                    </a:cubicBezTo>
                    <a:cubicBezTo>
                      <a:pt x="316" y="304"/>
                      <a:pt x="251" y="350"/>
                      <a:pt x="180" y="350"/>
                    </a:cubicBezTo>
                    <a:cubicBezTo>
                      <a:pt x="86" y="350"/>
                      <a:pt x="10" y="273"/>
                      <a:pt x="10" y="180"/>
                    </a:cubicBezTo>
                    <a:cubicBezTo>
                      <a:pt x="10" y="86"/>
                      <a:pt x="86" y="10"/>
                      <a:pt x="180" y="10"/>
                    </a:cubicBezTo>
                    <a:cubicBezTo>
                      <a:pt x="237" y="10"/>
                      <a:pt x="291" y="39"/>
                      <a:pt x="323" y="88"/>
                    </a:cubicBezTo>
                    <a:cubicBezTo>
                      <a:pt x="304" y="94"/>
                      <a:pt x="304" y="94"/>
                      <a:pt x="304" y="94"/>
                    </a:cubicBezTo>
                    <a:cubicBezTo>
                      <a:pt x="321" y="109"/>
                      <a:pt x="321" y="109"/>
                      <a:pt x="321" y="109"/>
                    </a:cubicBezTo>
                    <a:cubicBezTo>
                      <a:pt x="338" y="125"/>
                      <a:pt x="338" y="125"/>
                      <a:pt x="338" y="125"/>
                    </a:cubicBezTo>
                    <a:cubicBezTo>
                      <a:pt x="343" y="102"/>
                      <a:pt x="343" y="102"/>
                      <a:pt x="343" y="102"/>
                    </a:cubicBezTo>
                    <a:cubicBezTo>
                      <a:pt x="348" y="80"/>
                      <a:pt x="348" y="80"/>
                      <a:pt x="348" y="80"/>
                    </a:cubicBezTo>
                    <a:cubicBezTo>
                      <a:pt x="332" y="85"/>
                      <a:pt x="332" y="85"/>
                      <a:pt x="332" y="85"/>
                    </a:cubicBezTo>
                    <a:cubicBezTo>
                      <a:pt x="300" y="32"/>
                      <a:pt x="242" y="0"/>
                      <a:pt x="180" y="0"/>
                    </a:cubicBezTo>
                    <a:cubicBezTo>
                      <a:pt x="80" y="0"/>
                      <a:pt x="0" y="80"/>
                      <a:pt x="0" y="180"/>
                    </a:cubicBezTo>
                    <a:cubicBezTo>
                      <a:pt x="0" y="279"/>
                      <a:pt x="80" y="360"/>
                      <a:pt x="180" y="360"/>
                    </a:cubicBezTo>
                    <a:cubicBezTo>
                      <a:pt x="256" y="360"/>
                      <a:pt x="324" y="312"/>
                      <a:pt x="349" y="240"/>
                    </a:cubicBezTo>
                    <a:cubicBezTo>
                      <a:pt x="350" y="238"/>
                      <a:pt x="349" y="235"/>
                      <a:pt x="346" y="234"/>
                    </a:cubicBezTo>
                    <a:close/>
                  </a:path>
                </a:pathLst>
              </a:custGeom>
              <a:solidFill>
                <a:schemeClr val="accen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dirty="0">
                  <a:solidFill>
                    <a:srgbClr val="717074"/>
                  </a:solidFill>
                  <a:latin typeface="Metropolis" panose="00000500000000000000" pitchFamily="2" charset="0"/>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05"/>
          <p:cNvSpPr txBox="1">
            <a:spLocks noGrp="1"/>
          </p:cNvSpPr>
          <p:nvPr>
            <p:ph type="title"/>
          </p:nvPr>
        </p:nvSpPr>
        <p:spPr>
          <a:xfrm>
            <a:off x="580738" y="421879"/>
            <a:ext cx="10390284" cy="380901"/>
          </a:xfrm>
        </p:spPr>
        <p:txBody>
          <a:bodyPr wrap="square">
            <a:normAutofit fontScale="90000"/>
          </a:bodyPr>
          <a:lstStyle/>
          <a:p>
            <a:pPr lvl="0"/>
            <a:r>
              <a:rPr lang="en-US"/>
              <a:t>Use Cases to Address Healthcare Sector Needs</a:t>
            </a:r>
          </a:p>
        </p:txBody>
      </p:sp>
      <p:sp>
        <p:nvSpPr>
          <p:cNvPr id="1618" name="Google Shape;1618;p105"/>
          <p:cNvSpPr txBox="1"/>
          <p:nvPr/>
        </p:nvSpPr>
        <p:spPr>
          <a:xfrm>
            <a:off x="4397040" y="3465982"/>
            <a:ext cx="3366096" cy="2150280"/>
          </a:xfrm>
          <a:prstGeom prst="rect">
            <a:avLst/>
          </a:prstGeom>
          <a:noFill/>
          <a:ln>
            <a:noFill/>
          </a:ln>
        </p:spPr>
        <p:txBody>
          <a:bodyPr spcFirstLastPara="1" wrap="square" lIns="182827" tIns="182827" rIns="182827" bIns="182827" anchor="t" anchorCtr="0">
            <a:noAutofit/>
          </a:bodyPr>
          <a:lstStyle/>
          <a:p>
            <a:pPr algn="ctr">
              <a:buClr>
                <a:srgbClr val="A8A8AB"/>
              </a:buClr>
              <a:buSzPts val="1440"/>
            </a:pPr>
            <a:r>
              <a:rPr lang="en-US" b="1"/>
              <a:t>Healthcare data center extension / </a:t>
            </a:r>
            <a:br>
              <a:rPr lang="en-US" b="1"/>
            </a:br>
            <a:r>
              <a:rPr lang="en-US" b="1"/>
              <a:t>cloud migration </a:t>
            </a:r>
            <a:endParaRPr b="1"/>
          </a:p>
          <a:p>
            <a:pPr algn="ctr">
              <a:spcBef>
                <a:spcPts val="1200"/>
              </a:spcBef>
              <a:buClr>
                <a:srgbClr val="78BE20"/>
              </a:buClr>
              <a:buSzPts val="1200"/>
            </a:pPr>
            <a:r>
              <a:rPr lang="en-US" sz="1300"/>
              <a:t>App specific migrations</a:t>
            </a:r>
          </a:p>
          <a:p>
            <a:pPr algn="ctr">
              <a:spcBef>
                <a:spcPts val="1200"/>
              </a:spcBef>
              <a:buClr>
                <a:srgbClr val="78BE20"/>
              </a:buClr>
              <a:buSzPts val="1200"/>
            </a:pPr>
            <a:r>
              <a:rPr lang="en-US" sz="1300"/>
              <a:t>Healthcare IT footprint expansion</a:t>
            </a:r>
          </a:p>
          <a:p>
            <a:pPr algn="ctr">
              <a:spcBef>
                <a:spcPts val="1200"/>
              </a:spcBef>
              <a:buClr>
                <a:srgbClr val="78BE20"/>
              </a:buClr>
              <a:buSzPts val="1200"/>
            </a:pPr>
            <a:r>
              <a:rPr lang="en-US" sz="1300"/>
              <a:t>Business continuity and care anywhere</a:t>
            </a:r>
          </a:p>
          <a:p>
            <a:pPr algn="ctr">
              <a:spcBef>
                <a:spcPts val="1200"/>
              </a:spcBef>
              <a:buClr>
                <a:srgbClr val="78BE20"/>
              </a:buClr>
              <a:buSzPts val="1200"/>
            </a:pPr>
            <a:r>
              <a:rPr lang="en-US" sz="1300"/>
              <a:t>Test/Dev environment for healthcare projects</a:t>
            </a:r>
          </a:p>
          <a:p>
            <a:pPr algn="ctr">
              <a:spcBef>
                <a:spcPts val="1200"/>
              </a:spcBef>
              <a:buClr>
                <a:srgbClr val="78BE20"/>
              </a:buClr>
              <a:buSzPts val="1200"/>
            </a:pPr>
            <a:endParaRPr lang="en-US" sz="1300"/>
          </a:p>
        </p:txBody>
      </p:sp>
      <p:grpSp>
        <p:nvGrpSpPr>
          <p:cNvPr id="32" name="Group 31"/>
          <p:cNvGrpSpPr/>
          <p:nvPr/>
        </p:nvGrpSpPr>
        <p:grpSpPr>
          <a:xfrm>
            <a:off x="773831" y="1516775"/>
            <a:ext cx="3200135" cy="1862378"/>
            <a:chOff x="772443" y="1356589"/>
            <a:chExt cx="3200969" cy="1862863"/>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3890" t="6630" r="19645" b="25125"/>
            <a:stretch/>
          </p:blipFill>
          <p:spPr>
            <a:xfrm>
              <a:off x="772443" y="1356589"/>
              <a:ext cx="3200969" cy="1862861"/>
            </a:xfrm>
            <a:prstGeom prst="rect">
              <a:avLst/>
            </a:prstGeom>
          </p:spPr>
        </p:pic>
        <p:sp>
          <p:nvSpPr>
            <p:cNvPr id="51" name="Google Shape;1616;p105"/>
            <p:cNvSpPr/>
            <p:nvPr/>
          </p:nvSpPr>
          <p:spPr>
            <a:xfrm rot="5400000">
              <a:off x="2052331" y="1302183"/>
              <a:ext cx="1862862" cy="1971675"/>
            </a:xfrm>
            <a:prstGeom prst="rect">
              <a:avLst/>
            </a:prstGeom>
            <a:gradFill flip="none" rotWithShape="1">
              <a:gsLst>
                <a:gs pos="0">
                  <a:srgbClr val="000000">
                    <a:alpha val="65882"/>
                  </a:srgbClr>
                </a:gs>
                <a:gs pos="62000">
                  <a:srgbClr val="000000">
                    <a:alpha val="0"/>
                  </a:srgbClr>
                </a:gs>
                <a:gs pos="100000">
                  <a:srgbClr val="000000">
                    <a:alpha val="0"/>
                  </a:srgbClr>
                </a:gs>
              </a:gsLst>
              <a:lin ang="5400000" scaled="0"/>
              <a:tileRect/>
            </a:gradFill>
            <a:ln>
              <a:noFill/>
            </a:ln>
          </p:spPr>
          <p:txBody>
            <a:bodyPr spcFirstLastPara="1" wrap="square" lIns="91401" tIns="45688" rIns="91401" bIns="45688" anchor="ctr" anchorCtr="0">
              <a:noAutofit/>
            </a:bodyPr>
            <a:lstStyle/>
            <a:p>
              <a:pPr algn="ctr">
                <a:buClr>
                  <a:srgbClr val="002142"/>
                </a:buClr>
                <a:buSzPts val="1200"/>
              </a:pPr>
              <a:endParaRPr sz="1200">
                <a:solidFill>
                  <a:srgbClr val="FFFFFF"/>
                </a:solidFill>
              </a:endParaRPr>
            </a:p>
          </p:txBody>
        </p:sp>
        <p:pic>
          <p:nvPicPr>
            <p:cNvPr id="1622" name="Google Shape;1622;p1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41510" y="1465819"/>
              <a:ext cx="590401" cy="590401"/>
            </a:xfrm>
            <a:prstGeom prst="rect">
              <a:avLst/>
            </a:prstGeom>
            <a:noFill/>
            <a:ln>
              <a:noFill/>
            </a:ln>
          </p:spPr>
        </p:pic>
      </p:grpSp>
      <p:sp>
        <p:nvSpPr>
          <p:cNvPr id="1623" name="Google Shape;1623;p105"/>
          <p:cNvSpPr txBox="1"/>
          <p:nvPr/>
        </p:nvSpPr>
        <p:spPr>
          <a:xfrm>
            <a:off x="792781" y="3465982"/>
            <a:ext cx="3177372" cy="2206525"/>
          </a:xfrm>
          <a:prstGeom prst="rect">
            <a:avLst/>
          </a:prstGeom>
          <a:noFill/>
          <a:ln>
            <a:noFill/>
          </a:ln>
        </p:spPr>
        <p:txBody>
          <a:bodyPr spcFirstLastPara="1" wrap="square" lIns="182827" tIns="182827" rIns="182827" bIns="182827" anchor="t" anchorCtr="0">
            <a:noAutofit/>
          </a:bodyPr>
          <a:lstStyle/>
          <a:p>
            <a:pPr algn="ctr">
              <a:buClr>
                <a:srgbClr val="A8A8AB"/>
              </a:buClr>
              <a:buSzPts val="1440"/>
            </a:pPr>
            <a:r>
              <a:rPr lang="en-US" b="1"/>
              <a:t>Healthcare data center modernization  </a:t>
            </a:r>
            <a:endParaRPr sz="1600" b="1"/>
          </a:p>
          <a:p>
            <a:pPr algn="ctr">
              <a:spcBef>
                <a:spcPts val="1200"/>
              </a:spcBef>
              <a:buClr>
                <a:srgbClr val="78BE20"/>
              </a:buClr>
              <a:buSzPts val="1200"/>
            </a:pPr>
            <a:r>
              <a:rPr lang="en-US" sz="1300"/>
              <a:t>Real time connected healthcare</a:t>
            </a:r>
            <a:endParaRPr sz="1300"/>
          </a:p>
          <a:p>
            <a:pPr algn="ctr">
              <a:spcBef>
                <a:spcPts val="1200"/>
              </a:spcBef>
              <a:buClr>
                <a:srgbClr val="78BE20"/>
              </a:buClr>
              <a:buSzPts val="1200"/>
            </a:pPr>
            <a:r>
              <a:rPr lang="en-US" sz="1300"/>
              <a:t>Healthcare IT infrastructure transformation</a:t>
            </a:r>
            <a:endParaRPr sz="1300"/>
          </a:p>
          <a:p>
            <a:pPr algn="ctr">
              <a:spcBef>
                <a:spcPts val="1200"/>
              </a:spcBef>
              <a:buClr>
                <a:srgbClr val="78BE20"/>
              </a:buClr>
              <a:buSzPts val="1200"/>
            </a:pPr>
            <a:r>
              <a:rPr lang="en-US" sz="1300"/>
              <a:t>Transformation of healthcare IT services Delivery</a:t>
            </a:r>
          </a:p>
          <a:p>
            <a:pPr algn="ctr">
              <a:spcBef>
                <a:spcPts val="1200"/>
              </a:spcBef>
              <a:buClr>
                <a:srgbClr val="78BE20"/>
              </a:buClr>
              <a:buSzPts val="1200"/>
            </a:pPr>
            <a:r>
              <a:rPr lang="en-US" sz="1300"/>
              <a:t>DevOps-Ready IT for healthcare</a:t>
            </a:r>
            <a:endParaRPr sz="1300"/>
          </a:p>
        </p:txBody>
      </p:sp>
      <p:sp>
        <p:nvSpPr>
          <p:cNvPr id="1628" name="Google Shape;1628;p105"/>
          <p:cNvSpPr txBox="1"/>
          <p:nvPr/>
        </p:nvSpPr>
        <p:spPr>
          <a:xfrm>
            <a:off x="8078145" y="3465982"/>
            <a:ext cx="3424251" cy="2206525"/>
          </a:xfrm>
          <a:prstGeom prst="rect">
            <a:avLst/>
          </a:prstGeom>
          <a:noFill/>
          <a:ln>
            <a:noFill/>
          </a:ln>
        </p:spPr>
        <p:txBody>
          <a:bodyPr spcFirstLastPara="1" wrap="square" lIns="182827" tIns="182827" rIns="182827" bIns="182827" anchor="t" anchorCtr="0">
            <a:noAutofit/>
          </a:bodyPr>
          <a:lstStyle/>
          <a:p>
            <a:pPr algn="ctr">
              <a:buClr>
                <a:srgbClr val="A8A8AB"/>
              </a:buClr>
              <a:buSzPts val="1440"/>
            </a:pPr>
            <a:r>
              <a:rPr lang="en-US" b="1"/>
              <a:t>Next-generation apps development and delivery for healthcare</a:t>
            </a:r>
            <a:endParaRPr b="1"/>
          </a:p>
          <a:p>
            <a:pPr algn="ctr">
              <a:spcBef>
                <a:spcPts val="1200"/>
              </a:spcBef>
              <a:buClr>
                <a:srgbClr val="78BE20"/>
              </a:buClr>
              <a:buSzPts val="1200"/>
            </a:pPr>
            <a:r>
              <a:rPr lang="en-US" sz="1300"/>
              <a:t>Healthcare application modernization for better patient engagement </a:t>
            </a:r>
            <a:endParaRPr sz="1300"/>
          </a:p>
          <a:p>
            <a:pPr algn="ctr">
              <a:spcBef>
                <a:spcPts val="1200"/>
              </a:spcBef>
              <a:buClr>
                <a:srgbClr val="78BE20"/>
              </a:buClr>
              <a:buSzPts val="1200"/>
            </a:pPr>
            <a:r>
              <a:rPr lang="en-US" sz="1300"/>
              <a:t>Next-generation healthcare application build-out </a:t>
            </a:r>
            <a:endParaRPr sz="1300"/>
          </a:p>
          <a:p>
            <a:pPr algn="ctr">
              <a:spcBef>
                <a:spcPts val="1200"/>
              </a:spcBef>
              <a:buClr>
                <a:srgbClr val="78BE20"/>
              </a:buClr>
              <a:buSzPts val="1200"/>
            </a:pPr>
            <a:r>
              <a:rPr lang="en-US" sz="1300"/>
              <a:t>Hybrid healthcare applications </a:t>
            </a:r>
            <a:endParaRPr sz="1300"/>
          </a:p>
        </p:txBody>
      </p:sp>
      <p:grpSp>
        <p:nvGrpSpPr>
          <p:cNvPr id="31" name="Group 30"/>
          <p:cNvGrpSpPr/>
          <p:nvPr/>
        </p:nvGrpSpPr>
        <p:grpSpPr>
          <a:xfrm>
            <a:off x="4483436" y="1482272"/>
            <a:ext cx="3193302" cy="1912721"/>
            <a:chOff x="4483016" y="1322078"/>
            <a:chExt cx="3194134" cy="1913219"/>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r="2264" b="12478"/>
            <a:stretch/>
          </p:blipFill>
          <p:spPr>
            <a:xfrm>
              <a:off x="4483016" y="1322080"/>
              <a:ext cx="3194134" cy="1906896"/>
            </a:xfrm>
            <a:prstGeom prst="rect">
              <a:avLst/>
            </a:prstGeom>
          </p:spPr>
        </p:pic>
        <p:sp>
          <p:nvSpPr>
            <p:cNvPr id="1616" name="Google Shape;1616;p105"/>
            <p:cNvSpPr/>
            <p:nvPr/>
          </p:nvSpPr>
          <p:spPr>
            <a:xfrm rot="5400000">
              <a:off x="5734703" y="1292850"/>
              <a:ext cx="1913219" cy="1971675"/>
            </a:xfrm>
            <a:prstGeom prst="rect">
              <a:avLst/>
            </a:prstGeom>
            <a:gradFill flip="none" rotWithShape="1">
              <a:gsLst>
                <a:gs pos="0">
                  <a:srgbClr val="000000">
                    <a:alpha val="65882"/>
                  </a:srgbClr>
                </a:gs>
                <a:gs pos="62000">
                  <a:srgbClr val="000000">
                    <a:alpha val="0"/>
                  </a:srgbClr>
                </a:gs>
                <a:gs pos="100000">
                  <a:srgbClr val="000000">
                    <a:alpha val="0"/>
                  </a:srgbClr>
                </a:gs>
              </a:gsLst>
              <a:lin ang="5400000" scaled="0"/>
              <a:tileRect/>
            </a:gradFill>
            <a:ln>
              <a:noFill/>
            </a:ln>
          </p:spPr>
          <p:txBody>
            <a:bodyPr spcFirstLastPara="1" wrap="square" lIns="91401" tIns="45688" rIns="91401" bIns="45688" anchor="ctr" anchorCtr="0">
              <a:noAutofit/>
            </a:bodyPr>
            <a:lstStyle/>
            <a:p>
              <a:pPr algn="ctr">
                <a:buClr>
                  <a:srgbClr val="002142"/>
                </a:buClr>
                <a:buSzPts val="1200"/>
              </a:pPr>
              <a:endParaRPr sz="1200">
                <a:solidFill>
                  <a:srgbClr val="FFFFFF"/>
                </a:solidFill>
              </a:endParaRPr>
            </a:p>
          </p:txBody>
        </p:sp>
        <p:grpSp>
          <p:nvGrpSpPr>
            <p:cNvPr id="24" name="Group 23"/>
            <p:cNvGrpSpPr/>
            <p:nvPr/>
          </p:nvGrpSpPr>
          <p:grpSpPr>
            <a:xfrm>
              <a:off x="6915751" y="1465819"/>
              <a:ext cx="550862" cy="482124"/>
              <a:chOff x="9802813" y="-41275"/>
              <a:chExt cx="915988" cy="801688"/>
            </a:xfrm>
            <a:solidFill>
              <a:schemeClr val="tx2"/>
            </a:solidFill>
          </p:grpSpPr>
          <p:sp>
            <p:nvSpPr>
              <p:cNvPr id="12" name="Freeform 5"/>
              <p:cNvSpPr>
                <a:spLocks/>
              </p:cNvSpPr>
              <p:nvPr/>
            </p:nvSpPr>
            <p:spPr bwMode="auto">
              <a:xfrm>
                <a:off x="9802813" y="-41275"/>
                <a:ext cx="915988" cy="468313"/>
              </a:xfrm>
              <a:custGeom>
                <a:avLst/>
                <a:gdLst>
                  <a:gd name="T0" fmla="*/ 328 w 382"/>
                  <a:gd name="T1" fmla="*/ 79 h 195"/>
                  <a:gd name="T2" fmla="*/ 248 w 382"/>
                  <a:gd name="T3" fmla="*/ 0 h 195"/>
                  <a:gd name="T4" fmla="*/ 246 w 382"/>
                  <a:gd name="T5" fmla="*/ 0 h 195"/>
                  <a:gd name="T6" fmla="*/ 170 w 382"/>
                  <a:gd name="T7" fmla="*/ 54 h 195"/>
                  <a:gd name="T8" fmla="*/ 142 w 382"/>
                  <a:gd name="T9" fmla="*/ 47 h 195"/>
                  <a:gd name="T10" fmla="*/ 140 w 382"/>
                  <a:gd name="T11" fmla="*/ 47 h 195"/>
                  <a:gd name="T12" fmla="*/ 72 w 382"/>
                  <a:gd name="T13" fmla="*/ 101 h 195"/>
                  <a:gd name="T14" fmla="*/ 58 w 382"/>
                  <a:gd name="T15" fmla="*/ 99 h 195"/>
                  <a:gd name="T16" fmla="*/ 56 w 382"/>
                  <a:gd name="T17" fmla="*/ 99 h 195"/>
                  <a:gd name="T18" fmla="*/ 1 w 382"/>
                  <a:gd name="T19" fmla="*/ 151 h 195"/>
                  <a:gd name="T20" fmla="*/ 18 w 382"/>
                  <a:gd name="T21" fmla="*/ 191 h 195"/>
                  <a:gd name="T22" fmla="*/ 18 w 382"/>
                  <a:gd name="T23" fmla="*/ 175 h 195"/>
                  <a:gd name="T24" fmla="*/ 11 w 382"/>
                  <a:gd name="T25" fmla="*/ 152 h 195"/>
                  <a:gd name="T26" fmla="*/ 56 w 382"/>
                  <a:gd name="T27" fmla="*/ 109 h 195"/>
                  <a:gd name="T28" fmla="*/ 58 w 382"/>
                  <a:gd name="T29" fmla="*/ 109 h 195"/>
                  <a:gd name="T30" fmla="*/ 69 w 382"/>
                  <a:gd name="T31" fmla="*/ 110 h 195"/>
                  <a:gd name="T32" fmla="*/ 79 w 382"/>
                  <a:gd name="T33" fmla="*/ 113 h 195"/>
                  <a:gd name="T34" fmla="*/ 81 w 382"/>
                  <a:gd name="T35" fmla="*/ 103 h 195"/>
                  <a:gd name="T36" fmla="*/ 140 w 382"/>
                  <a:gd name="T37" fmla="*/ 57 h 195"/>
                  <a:gd name="T38" fmla="*/ 141 w 382"/>
                  <a:gd name="T39" fmla="*/ 57 h 195"/>
                  <a:gd name="T40" fmla="*/ 166 w 382"/>
                  <a:gd name="T41" fmla="*/ 63 h 195"/>
                  <a:gd name="T42" fmla="*/ 175 w 382"/>
                  <a:gd name="T43" fmla="*/ 67 h 195"/>
                  <a:gd name="T44" fmla="*/ 179 w 382"/>
                  <a:gd name="T45" fmla="*/ 57 h 195"/>
                  <a:gd name="T46" fmla="*/ 246 w 382"/>
                  <a:gd name="T47" fmla="*/ 10 h 195"/>
                  <a:gd name="T48" fmla="*/ 248 w 382"/>
                  <a:gd name="T49" fmla="*/ 10 h 195"/>
                  <a:gd name="T50" fmla="*/ 318 w 382"/>
                  <a:gd name="T51" fmla="*/ 80 h 195"/>
                  <a:gd name="T52" fmla="*/ 319 w 382"/>
                  <a:gd name="T53" fmla="*/ 88 h 195"/>
                  <a:gd name="T54" fmla="*/ 327 w 382"/>
                  <a:gd name="T55" fmla="*/ 89 h 195"/>
                  <a:gd name="T56" fmla="*/ 371 w 382"/>
                  <a:gd name="T57" fmla="*/ 145 h 195"/>
                  <a:gd name="T58" fmla="*/ 358 w 382"/>
                  <a:gd name="T59" fmla="*/ 181 h 195"/>
                  <a:gd name="T60" fmla="*/ 358 w 382"/>
                  <a:gd name="T61" fmla="*/ 195 h 195"/>
                  <a:gd name="T62" fmla="*/ 381 w 382"/>
                  <a:gd name="T63" fmla="*/ 145 h 195"/>
                  <a:gd name="T64" fmla="*/ 328 w 382"/>
                  <a:gd name="T65" fmla="*/ 7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2" h="195">
                    <a:moveTo>
                      <a:pt x="328" y="79"/>
                    </a:moveTo>
                    <a:cubicBezTo>
                      <a:pt x="324" y="35"/>
                      <a:pt x="290" y="1"/>
                      <a:pt x="248" y="0"/>
                    </a:cubicBezTo>
                    <a:cubicBezTo>
                      <a:pt x="247" y="0"/>
                      <a:pt x="247" y="0"/>
                      <a:pt x="246" y="0"/>
                    </a:cubicBezTo>
                    <a:cubicBezTo>
                      <a:pt x="212" y="0"/>
                      <a:pt x="183" y="22"/>
                      <a:pt x="170" y="54"/>
                    </a:cubicBezTo>
                    <a:cubicBezTo>
                      <a:pt x="161" y="50"/>
                      <a:pt x="152" y="47"/>
                      <a:pt x="142" y="47"/>
                    </a:cubicBezTo>
                    <a:cubicBezTo>
                      <a:pt x="141" y="47"/>
                      <a:pt x="141" y="47"/>
                      <a:pt x="140" y="47"/>
                    </a:cubicBezTo>
                    <a:cubicBezTo>
                      <a:pt x="107" y="47"/>
                      <a:pt x="78" y="70"/>
                      <a:pt x="72" y="101"/>
                    </a:cubicBezTo>
                    <a:cubicBezTo>
                      <a:pt x="67" y="100"/>
                      <a:pt x="63" y="99"/>
                      <a:pt x="58" y="99"/>
                    </a:cubicBezTo>
                    <a:cubicBezTo>
                      <a:pt x="57" y="99"/>
                      <a:pt x="57" y="99"/>
                      <a:pt x="56" y="99"/>
                    </a:cubicBezTo>
                    <a:cubicBezTo>
                      <a:pt x="26" y="99"/>
                      <a:pt x="2" y="122"/>
                      <a:pt x="1" y="151"/>
                    </a:cubicBezTo>
                    <a:cubicBezTo>
                      <a:pt x="0" y="166"/>
                      <a:pt x="7" y="180"/>
                      <a:pt x="18" y="191"/>
                    </a:cubicBezTo>
                    <a:cubicBezTo>
                      <a:pt x="18" y="175"/>
                      <a:pt x="18" y="175"/>
                      <a:pt x="18" y="175"/>
                    </a:cubicBezTo>
                    <a:cubicBezTo>
                      <a:pt x="13" y="168"/>
                      <a:pt x="11" y="160"/>
                      <a:pt x="11" y="152"/>
                    </a:cubicBezTo>
                    <a:cubicBezTo>
                      <a:pt x="11" y="128"/>
                      <a:pt x="32" y="109"/>
                      <a:pt x="56" y="109"/>
                    </a:cubicBezTo>
                    <a:cubicBezTo>
                      <a:pt x="57" y="109"/>
                      <a:pt x="57" y="109"/>
                      <a:pt x="58" y="109"/>
                    </a:cubicBezTo>
                    <a:cubicBezTo>
                      <a:pt x="62" y="109"/>
                      <a:pt x="65" y="110"/>
                      <a:pt x="69" y="110"/>
                    </a:cubicBezTo>
                    <a:cubicBezTo>
                      <a:pt x="79" y="113"/>
                      <a:pt x="79" y="113"/>
                      <a:pt x="79" y="113"/>
                    </a:cubicBezTo>
                    <a:cubicBezTo>
                      <a:pt x="81" y="103"/>
                      <a:pt x="81" y="103"/>
                      <a:pt x="81" y="103"/>
                    </a:cubicBezTo>
                    <a:cubicBezTo>
                      <a:pt x="87" y="76"/>
                      <a:pt x="112" y="57"/>
                      <a:pt x="140" y="57"/>
                    </a:cubicBezTo>
                    <a:cubicBezTo>
                      <a:pt x="140" y="57"/>
                      <a:pt x="141" y="57"/>
                      <a:pt x="141" y="57"/>
                    </a:cubicBezTo>
                    <a:cubicBezTo>
                      <a:pt x="150" y="57"/>
                      <a:pt x="158" y="59"/>
                      <a:pt x="166" y="63"/>
                    </a:cubicBezTo>
                    <a:cubicBezTo>
                      <a:pt x="175" y="67"/>
                      <a:pt x="175" y="67"/>
                      <a:pt x="175" y="67"/>
                    </a:cubicBezTo>
                    <a:cubicBezTo>
                      <a:pt x="179" y="57"/>
                      <a:pt x="179" y="57"/>
                      <a:pt x="179" y="57"/>
                    </a:cubicBezTo>
                    <a:cubicBezTo>
                      <a:pt x="191" y="29"/>
                      <a:pt x="217" y="10"/>
                      <a:pt x="246" y="10"/>
                    </a:cubicBezTo>
                    <a:cubicBezTo>
                      <a:pt x="247" y="10"/>
                      <a:pt x="247" y="10"/>
                      <a:pt x="248" y="10"/>
                    </a:cubicBezTo>
                    <a:cubicBezTo>
                      <a:pt x="284" y="11"/>
                      <a:pt x="315" y="41"/>
                      <a:pt x="318" y="80"/>
                    </a:cubicBezTo>
                    <a:cubicBezTo>
                      <a:pt x="319" y="88"/>
                      <a:pt x="319" y="88"/>
                      <a:pt x="319" y="88"/>
                    </a:cubicBezTo>
                    <a:cubicBezTo>
                      <a:pt x="327" y="89"/>
                      <a:pt x="327" y="89"/>
                      <a:pt x="327" y="89"/>
                    </a:cubicBezTo>
                    <a:cubicBezTo>
                      <a:pt x="352" y="91"/>
                      <a:pt x="372" y="115"/>
                      <a:pt x="371" y="145"/>
                    </a:cubicBezTo>
                    <a:cubicBezTo>
                      <a:pt x="370" y="158"/>
                      <a:pt x="366" y="171"/>
                      <a:pt x="358" y="181"/>
                    </a:cubicBezTo>
                    <a:cubicBezTo>
                      <a:pt x="358" y="195"/>
                      <a:pt x="358" y="195"/>
                      <a:pt x="358" y="195"/>
                    </a:cubicBezTo>
                    <a:cubicBezTo>
                      <a:pt x="371" y="183"/>
                      <a:pt x="380" y="165"/>
                      <a:pt x="381" y="145"/>
                    </a:cubicBezTo>
                    <a:cubicBezTo>
                      <a:pt x="382" y="110"/>
                      <a:pt x="358" y="81"/>
                      <a:pt x="328"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3" name="Freeform 6"/>
              <p:cNvSpPr>
                <a:spLocks noEditPoints="1"/>
              </p:cNvSpPr>
              <p:nvPr/>
            </p:nvSpPr>
            <p:spPr bwMode="auto">
              <a:xfrm>
                <a:off x="9807575" y="352425"/>
                <a:ext cx="895350" cy="407988"/>
              </a:xfrm>
              <a:custGeom>
                <a:avLst/>
                <a:gdLst>
                  <a:gd name="T0" fmla="*/ 523 w 564"/>
                  <a:gd name="T1" fmla="*/ 241 h 257"/>
                  <a:gd name="T2" fmla="*/ 523 w 564"/>
                  <a:gd name="T3" fmla="*/ 15 h 257"/>
                  <a:gd name="T4" fmla="*/ 160 w 564"/>
                  <a:gd name="T5" fmla="*/ 15 h 257"/>
                  <a:gd name="T6" fmla="*/ 160 w 564"/>
                  <a:gd name="T7" fmla="*/ 0 h 257"/>
                  <a:gd name="T8" fmla="*/ 39 w 564"/>
                  <a:gd name="T9" fmla="*/ 0 h 257"/>
                  <a:gd name="T10" fmla="*/ 39 w 564"/>
                  <a:gd name="T11" fmla="*/ 15 h 257"/>
                  <a:gd name="T12" fmla="*/ 39 w 564"/>
                  <a:gd name="T13" fmla="*/ 15 h 257"/>
                  <a:gd name="T14" fmla="*/ 39 w 564"/>
                  <a:gd name="T15" fmla="*/ 241 h 257"/>
                  <a:gd name="T16" fmla="*/ 0 w 564"/>
                  <a:gd name="T17" fmla="*/ 241 h 257"/>
                  <a:gd name="T18" fmla="*/ 0 w 564"/>
                  <a:gd name="T19" fmla="*/ 257 h 257"/>
                  <a:gd name="T20" fmla="*/ 564 w 564"/>
                  <a:gd name="T21" fmla="*/ 257 h 257"/>
                  <a:gd name="T22" fmla="*/ 564 w 564"/>
                  <a:gd name="T23" fmla="*/ 241 h 257"/>
                  <a:gd name="T24" fmla="*/ 523 w 564"/>
                  <a:gd name="T25" fmla="*/ 241 h 257"/>
                  <a:gd name="T26" fmla="*/ 54 w 564"/>
                  <a:gd name="T27" fmla="*/ 30 h 257"/>
                  <a:gd name="T28" fmla="*/ 508 w 564"/>
                  <a:gd name="T29" fmla="*/ 30 h 257"/>
                  <a:gd name="T30" fmla="*/ 508 w 564"/>
                  <a:gd name="T31" fmla="*/ 75 h 257"/>
                  <a:gd name="T32" fmla="*/ 78 w 564"/>
                  <a:gd name="T33" fmla="*/ 75 h 257"/>
                  <a:gd name="T34" fmla="*/ 78 w 564"/>
                  <a:gd name="T35" fmla="*/ 90 h 257"/>
                  <a:gd name="T36" fmla="*/ 508 w 564"/>
                  <a:gd name="T37" fmla="*/ 90 h 257"/>
                  <a:gd name="T38" fmla="*/ 508 w 564"/>
                  <a:gd name="T39" fmla="*/ 241 h 257"/>
                  <a:gd name="T40" fmla="*/ 54 w 564"/>
                  <a:gd name="T41" fmla="*/ 241 h 257"/>
                  <a:gd name="T42" fmla="*/ 54 w 564"/>
                  <a:gd name="T43" fmla="*/ 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4" h="257">
                    <a:moveTo>
                      <a:pt x="523" y="241"/>
                    </a:moveTo>
                    <a:lnTo>
                      <a:pt x="523" y="15"/>
                    </a:lnTo>
                    <a:lnTo>
                      <a:pt x="160" y="15"/>
                    </a:lnTo>
                    <a:lnTo>
                      <a:pt x="160" y="0"/>
                    </a:lnTo>
                    <a:lnTo>
                      <a:pt x="39" y="0"/>
                    </a:lnTo>
                    <a:lnTo>
                      <a:pt x="39" y="15"/>
                    </a:lnTo>
                    <a:lnTo>
                      <a:pt x="39" y="15"/>
                    </a:lnTo>
                    <a:lnTo>
                      <a:pt x="39" y="241"/>
                    </a:lnTo>
                    <a:lnTo>
                      <a:pt x="0" y="241"/>
                    </a:lnTo>
                    <a:lnTo>
                      <a:pt x="0" y="257"/>
                    </a:lnTo>
                    <a:lnTo>
                      <a:pt x="564" y="257"/>
                    </a:lnTo>
                    <a:lnTo>
                      <a:pt x="564" y="241"/>
                    </a:lnTo>
                    <a:lnTo>
                      <a:pt x="523" y="241"/>
                    </a:lnTo>
                    <a:close/>
                    <a:moveTo>
                      <a:pt x="54" y="30"/>
                    </a:moveTo>
                    <a:lnTo>
                      <a:pt x="508" y="30"/>
                    </a:lnTo>
                    <a:lnTo>
                      <a:pt x="508" y="75"/>
                    </a:lnTo>
                    <a:lnTo>
                      <a:pt x="78" y="75"/>
                    </a:lnTo>
                    <a:lnTo>
                      <a:pt x="78" y="90"/>
                    </a:lnTo>
                    <a:lnTo>
                      <a:pt x="508" y="90"/>
                    </a:lnTo>
                    <a:lnTo>
                      <a:pt x="508" y="241"/>
                    </a:lnTo>
                    <a:lnTo>
                      <a:pt x="54" y="241"/>
                    </a:lnTo>
                    <a:lnTo>
                      <a:pt x="5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4" name="Rectangle 7"/>
              <p:cNvSpPr>
                <a:spLocks noChangeArrowheads="1"/>
              </p:cNvSpPr>
              <p:nvPr/>
            </p:nvSpPr>
            <p:spPr bwMode="auto">
              <a:xfrm>
                <a:off x="9929813" y="555625"/>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5" name="Rectangle 8"/>
              <p:cNvSpPr>
                <a:spLocks noChangeArrowheads="1"/>
              </p:cNvSpPr>
              <p:nvPr/>
            </p:nvSpPr>
            <p:spPr bwMode="auto">
              <a:xfrm>
                <a:off x="9929813" y="652463"/>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6" name="Rectangle 9"/>
              <p:cNvSpPr>
                <a:spLocks noChangeArrowheads="1"/>
              </p:cNvSpPr>
              <p:nvPr/>
            </p:nvSpPr>
            <p:spPr bwMode="auto">
              <a:xfrm>
                <a:off x="10072688" y="555625"/>
                <a:ext cx="7302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7" name="Rectangle 10"/>
              <p:cNvSpPr>
                <a:spLocks noChangeArrowheads="1"/>
              </p:cNvSpPr>
              <p:nvPr/>
            </p:nvSpPr>
            <p:spPr bwMode="auto">
              <a:xfrm>
                <a:off x="10072688" y="652463"/>
                <a:ext cx="7302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8" name="Rectangle 11"/>
              <p:cNvSpPr>
                <a:spLocks noChangeArrowheads="1"/>
              </p:cNvSpPr>
              <p:nvPr/>
            </p:nvSpPr>
            <p:spPr bwMode="auto">
              <a:xfrm>
                <a:off x="10217150" y="555625"/>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19" name="Rectangle 12"/>
              <p:cNvSpPr>
                <a:spLocks noChangeArrowheads="1"/>
              </p:cNvSpPr>
              <p:nvPr/>
            </p:nvSpPr>
            <p:spPr bwMode="auto">
              <a:xfrm>
                <a:off x="10217150" y="652463"/>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20" name="Rectangle 13"/>
              <p:cNvSpPr>
                <a:spLocks noChangeArrowheads="1"/>
              </p:cNvSpPr>
              <p:nvPr/>
            </p:nvSpPr>
            <p:spPr bwMode="auto">
              <a:xfrm>
                <a:off x="10361613" y="555625"/>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21" name="Rectangle 14"/>
              <p:cNvSpPr>
                <a:spLocks noChangeArrowheads="1"/>
              </p:cNvSpPr>
              <p:nvPr/>
            </p:nvSpPr>
            <p:spPr bwMode="auto">
              <a:xfrm>
                <a:off x="10361613" y="652463"/>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22" name="Rectangle 15"/>
              <p:cNvSpPr>
                <a:spLocks noChangeArrowheads="1"/>
              </p:cNvSpPr>
              <p:nvPr/>
            </p:nvSpPr>
            <p:spPr bwMode="auto">
              <a:xfrm>
                <a:off x="10506075" y="555625"/>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23" name="Rectangle 16"/>
              <p:cNvSpPr>
                <a:spLocks noChangeArrowheads="1"/>
              </p:cNvSpPr>
              <p:nvPr/>
            </p:nvSpPr>
            <p:spPr bwMode="auto">
              <a:xfrm>
                <a:off x="10506075" y="652463"/>
                <a:ext cx="7143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grpSp>
      </p:grpSp>
      <p:grpSp>
        <p:nvGrpSpPr>
          <p:cNvPr id="30" name="Group 29"/>
          <p:cNvGrpSpPr/>
          <p:nvPr/>
        </p:nvGrpSpPr>
        <p:grpSpPr>
          <a:xfrm>
            <a:off x="8190021" y="1482274"/>
            <a:ext cx="3200501" cy="1906402"/>
            <a:chOff x="8190565" y="1322079"/>
            <a:chExt cx="3201335" cy="1906899"/>
          </a:xfrm>
        </p:grpSpPr>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t="3434" r="15574" b="11049"/>
            <a:stretch/>
          </p:blipFill>
          <p:spPr>
            <a:xfrm>
              <a:off x="8190565" y="1322079"/>
              <a:ext cx="3201335" cy="1897372"/>
            </a:xfrm>
            <a:prstGeom prst="rect">
              <a:avLst/>
            </a:prstGeom>
          </p:spPr>
        </p:pic>
        <p:sp>
          <p:nvSpPr>
            <p:cNvPr id="49" name="Google Shape;1616;p105"/>
            <p:cNvSpPr/>
            <p:nvPr/>
          </p:nvSpPr>
          <p:spPr>
            <a:xfrm rot="5400000">
              <a:off x="9637199" y="1476579"/>
              <a:ext cx="1906898" cy="1597899"/>
            </a:xfrm>
            <a:prstGeom prst="rect">
              <a:avLst/>
            </a:prstGeom>
            <a:gradFill flip="none" rotWithShape="1">
              <a:gsLst>
                <a:gs pos="0">
                  <a:srgbClr val="000000">
                    <a:alpha val="65882"/>
                  </a:srgbClr>
                </a:gs>
                <a:gs pos="62000">
                  <a:srgbClr val="000000">
                    <a:alpha val="0"/>
                  </a:srgbClr>
                </a:gs>
                <a:gs pos="100000">
                  <a:srgbClr val="000000">
                    <a:alpha val="0"/>
                  </a:srgbClr>
                </a:gs>
              </a:gsLst>
              <a:lin ang="5400000" scaled="0"/>
              <a:tileRect/>
            </a:gradFill>
            <a:ln>
              <a:noFill/>
            </a:ln>
          </p:spPr>
          <p:txBody>
            <a:bodyPr spcFirstLastPara="1" wrap="square" lIns="91401" tIns="45688" rIns="91401" bIns="45688" anchor="ctr" anchorCtr="0">
              <a:noAutofit/>
            </a:bodyPr>
            <a:lstStyle/>
            <a:p>
              <a:pPr algn="ctr">
                <a:buClr>
                  <a:srgbClr val="002142"/>
                </a:buClr>
                <a:buSzPts val="1200"/>
              </a:pPr>
              <a:endParaRPr sz="1200">
                <a:solidFill>
                  <a:srgbClr val="FFFFFF"/>
                </a:solidFill>
              </a:endParaRPr>
            </a:p>
          </p:txBody>
        </p:sp>
        <p:grpSp>
          <p:nvGrpSpPr>
            <p:cNvPr id="44" name="Group 43"/>
            <p:cNvGrpSpPr/>
            <p:nvPr/>
          </p:nvGrpSpPr>
          <p:grpSpPr>
            <a:xfrm>
              <a:off x="10597246" y="1497434"/>
              <a:ext cx="577380" cy="385589"/>
              <a:chOff x="5638801" y="3125788"/>
              <a:chExt cx="912813" cy="609600"/>
            </a:xfrm>
            <a:solidFill>
              <a:schemeClr val="tx2"/>
            </a:solidFill>
          </p:grpSpPr>
          <p:sp>
            <p:nvSpPr>
              <p:cNvPr id="45" name="Rectangle 64"/>
              <p:cNvSpPr>
                <a:spLocks noChangeArrowheads="1"/>
              </p:cNvSpPr>
              <p:nvPr/>
            </p:nvSpPr>
            <p:spPr bwMode="auto">
              <a:xfrm>
                <a:off x="6453188" y="3346451"/>
                <a:ext cx="25400" cy="268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46" name="Freeform 65"/>
              <p:cNvSpPr>
                <a:spLocks/>
              </p:cNvSpPr>
              <p:nvPr/>
            </p:nvSpPr>
            <p:spPr bwMode="auto">
              <a:xfrm>
                <a:off x="5711826" y="3178176"/>
                <a:ext cx="584200" cy="436563"/>
              </a:xfrm>
              <a:custGeom>
                <a:avLst/>
                <a:gdLst>
                  <a:gd name="T0" fmla="*/ 10 w 243"/>
                  <a:gd name="T1" fmla="*/ 182 h 182"/>
                  <a:gd name="T2" fmla="*/ 10 w 243"/>
                  <a:gd name="T3" fmla="*/ 16 h 182"/>
                  <a:gd name="T4" fmla="*/ 15 w 243"/>
                  <a:gd name="T5" fmla="*/ 10 h 182"/>
                  <a:gd name="T6" fmla="*/ 243 w 243"/>
                  <a:gd name="T7" fmla="*/ 10 h 182"/>
                  <a:gd name="T8" fmla="*/ 243 w 243"/>
                  <a:gd name="T9" fmla="*/ 0 h 182"/>
                  <a:gd name="T10" fmla="*/ 15 w 243"/>
                  <a:gd name="T11" fmla="*/ 0 h 182"/>
                  <a:gd name="T12" fmla="*/ 0 w 243"/>
                  <a:gd name="T13" fmla="*/ 16 h 182"/>
                  <a:gd name="T14" fmla="*/ 0 w 243"/>
                  <a:gd name="T15" fmla="*/ 182 h 182"/>
                  <a:gd name="T16" fmla="*/ 10 w 243"/>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182">
                    <a:moveTo>
                      <a:pt x="10" y="182"/>
                    </a:moveTo>
                    <a:cubicBezTo>
                      <a:pt x="10" y="16"/>
                      <a:pt x="10" y="16"/>
                      <a:pt x="10" y="16"/>
                    </a:cubicBezTo>
                    <a:cubicBezTo>
                      <a:pt x="10" y="13"/>
                      <a:pt x="12" y="10"/>
                      <a:pt x="15" y="10"/>
                    </a:cubicBezTo>
                    <a:cubicBezTo>
                      <a:pt x="243" y="10"/>
                      <a:pt x="243" y="10"/>
                      <a:pt x="243" y="10"/>
                    </a:cubicBezTo>
                    <a:cubicBezTo>
                      <a:pt x="243" y="0"/>
                      <a:pt x="243" y="0"/>
                      <a:pt x="243" y="0"/>
                    </a:cubicBezTo>
                    <a:cubicBezTo>
                      <a:pt x="15" y="0"/>
                      <a:pt x="15" y="0"/>
                      <a:pt x="15" y="0"/>
                    </a:cubicBezTo>
                    <a:cubicBezTo>
                      <a:pt x="7" y="0"/>
                      <a:pt x="0" y="7"/>
                      <a:pt x="0" y="16"/>
                    </a:cubicBezTo>
                    <a:cubicBezTo>
                      <a:pt x="0" y="182"/>
                      <a:pt x="0" y="182"/>
                      <a:pt x="0" y="182"/>
                    </a:cubicBezTo>
                    <a:lnTo>
                      <a:pt x="1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47" name="Freeform 66"/>
              <p:cNvSpPr>
                <a:spLocks noEditPoints="1"/>
              </p:cNvSpPr>
              <p:nvPr/>
            </p:nvSpPr>
            <p:spPr bwMode="auto">
              <a:xfrm>
                <a:off x="5638801" y="3640138"/>
                <a:ext cx="912813" cy="95250"/>
              </a:xfrm>
              <a:custGeom>
                <a:avLst/>
                <a:gdLst>
                  <a:gd name="T0" fmla="*/ 370 w 380"/>
                  <a:gd name="T1" fmla="*/ 10 h 40"/>
                  <a:gd name="T2" fmla="*/ 370 w 380"/>
                  <a:gd name="T3" fmla="*/ 30 h 40"/>
                  <a:gd name="T4" fmla="*/ 10 w 380"/>
                  <a:gd name="T5" fmla="*/ 30 h 40"/>
                  <a:gd name="T6" fmla="*/ 10 w 380"/>
                  <a:gd name="T7" fmla="*/ 10 h 40"/>
                  <a:gd name="T8" fmla="*/ 139 w 380"/>
                  <a:gd name="T9" fmla="*/ 10 h 40"/>
                  <a:gd name="T10" fmla="*/ 145 w 380"/>
                  <a:gd name="T11" fmla="*/ 15 h 40"/>
                  <a:gd name="T12" fmla="*/ 160 w 380"/>
                  <a:gd name="T13" fmla="*/ 20 h 40"/>
                  <a:gd name="T14" fmla="*/ 163 w 380"/>
                  <a:gd name="T15" fmla="*/ 20 h 40"/>
                  <a:gd name="T16" fmla="*/ 165 w 380"/>
                  <a:gd name="T17" fmla="*/ 20 h 40"/>
                  <a:gd name="T18" fmla="*/ 218 w 380"/>
                  <a:gd name="T19" fmla="*/ 20 h 40"/>
                  <a:gd name="T20" fmla="*/ 220 w 380"/>
                  <a:gd name="T21" fmla="*/ 20 h 40"/>
                  <a:gd name="T22" fmla="*/ 222 w 380"/>
                  <a:gd name="T23" fmla="*/ 20 h 40"/>
                  <a:gd name="T24" fmla="*/ 238 w 380"/>
                  <a:gd name="T25" fmla="*/ 14 h 40"/>
                  <a:gd name="T26" fmla="*/ 243 w 380"/>
                  <a:gd name="T27" fmla="*/ 10 h 40"/>
                  <a:gd name="T28" fmla="*/ 370 w 380"/>
                  <a:gd name="T29" fmla="*/ 10 h 40"/>
                  <a:gd name="T30" fmla="*/ 371 w 380"/>
                  <a:gd name="T31" fmla="*/ 0 h 40"/>
                  <a:gd name="T32" fmla="*/ 240 w 380"/>
                  <a:gd name="T33" fmla="*/ 0 h 40"/>
                  <a:gd name="T34" fmla="*/ 232 w 380"/>
                  <a:gd name="T35" fmla="*/ 7 h 40"/>
                  <a:gd name="T36" fmla="*/ 222 w 380"/>
                  <a:gd name="T37" fmla="*/ 10 h 40"/>
                  <a:gd name="T38" fmla="*/ 218 w 380"/>
                  <a:gd name="T39" fmla="*/ 10 h 40"/>
                  <a:gd name="T40" fmla="*/ 165 w 380"/>
                  <a:gd name="T41" fmla="*/ 10 h 40"/>
                  <a:gd name="T42" fmla="*/ 160 w 380"/>
                  <a:gd name="T43" fmla="*/ 10 h 40"/>
                  <a:gd name="T44" fmla="*/ 152 w 380"/>
                  <a:gd name="T45" fmla="*/ 7 h 40"/>
                  <a:gd name="T46" fmla="*/ 142 w 380"/>
                  <a:gd name="T47" fmla="*/ 0 h 40"/>
                  <a:gd name="T48" fmla="*/ 9 w 380"/>
                  <a:gd name="T49" fmla="*/ 0 h 40"/>
                  <a:gd name="T50" fmla="*/ 0 w 380"/>
                  <a:gd name="T51" fmla="*/ 9 h 40"/>
                  <a:gd name="T52" fmla="*/ 0 w 380"/>
                  <a:gd name="T53" fmla="*/ 31 h 40"/>
                  <a:gd name="T54" fmla="*/ 9 w 380"/>
                  <a:gd name="T55" fmla="*/ 40 h 40"/>
                  <a:gd name="T56" fmla="*/ 371 w 380"/>
                  <a:gd name="T57" fmla="*/ 40 h 40"/>
                  <a:gd name="T58" fmla="*/ 380 w 380"/>
                  <a:gd name="T59" fmla="*/ 31 h 40"/>
                  <a:gd name="T60" fmla="*/ 380 w 380"/>
                  <a:gd name="T61" fmla="*/ 9 h 40"/>
                  <a:gd name="T62" fmla="*/ 371 w 38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0" h="40">
                    <a:moveTo>
                      <a:pt x="370" y="10"/>
                    </a:moveTo>
                    <a:cubicBezTo>
                      <a:pt x="370" y="30"/>
                      <a:pt x="370" y="30"/>
                      <a:pt x="370" y="30"/>
                    </a:cubicBezTo>
                    <a:cubicBezTo>
                      <a:pt x="10" y="30"/>
                      <a:pt x="10" y="30"/>
                      <a:pt x="10" y="30"/>
                    </a:cubicBezTo>
                    <a:cubicBezTo>
                      <a:pt x="10" y="10"/>
                      <a:pt x="10" y="10"/>
                      <a:pt x="10" y="10"/>
                    </a:cubicBezTo>
                    <a:cubicBezTo>
                      <a:pt x="139" y="10"/>
                      <a:pt x="139" y="10"/>
                      <a:pt x="139" y="10"/>
                    </a:cubicBezTo>
                    <a:cubicBezTo>
                      <a:pt x="145" y="15"/>
                      <a:pt x="145" y="15"/>
                      <a:pt x="145" y="15"/>
                    </a:cubicBezTo>
                    <a:cubicBezTo>
                      <a:pt x="151" y="20"/>
                      <a:pt x="157" y="20"/>
                      <a:pt x="160" y="20"/>
                    </a:cubicBezTo>
                    <a:cubicBezTo>
                      <a:pt x="161" y="20"/>
                      <a:pt x="162" y="20"/>
                      <a:pt x="163" y="20"/>
                    </a:cubicBezTo>
                    <a:cubicBezTo>
                      <a:pt x="163" y="20"/>
                      <a:pt x="164" y="20"/>
                      <a:pt x="165" y="20"/>
                    </a:cubicBezTo>
                    <a:cubicBezTo>
                      <a:pt x="218" y="20"/>
                      <a:pt x="218" y="20"/>
                      <a:pt x="218" y="20"/>
                    </a:cubicBezTo>
                    <a:cubicBezTo>
                      <a:pt x="219" y="20"/>
                      <a:pt x="220" y="20"/>
                      <a:pt x="220" y="20"/>
                    </a:cubicBezTo>
                    <a:cubicBezTo>
                      <a:pt x="221" y="20"/>
                      <a:pt x="221" y="20"/>
                      <a:pt x="222" y="20"/>
                    </a:cubicBezTo>
                    <a:cubicBezTo>
                      <a:pt x="225" y="20"/>
                      <a:pt x="233" y="20"/>
                      <a:pt x="238" y="14"/>
                    </a:cubicBezTo>
                    <a:cubicBezTo>
                      <a:pt x="243" y="10"/>
                      <a:pt x="243" y="10"/>
                      <a:pt x="243" y="10"/>
                    </a:cubicBezTo>
                    <a:cubicBezTo>
                      <a:pt x="370" y="10"/>
                      <a:pt x="370" y="10"/>
                      <a:pt x="370" y="10"/>
                    </a:cubicBezTo>
                    <a:moveTo>
                      <a:pt x="371" y="0"/>
                    </a:moveTo>
                    <a:cubicBezTo>
                      <a:pt x="240" y="0"/>
                      <a:pt x="240" y="0"/>
                      <a:pt x="240" y="0"/>
                    </a:cubicBezTo>
                    <a:cubicBezTo>
                      <a:pt x="232" y="7"/>
                      <a:pt x="232" y="7"/>
                      <a:pt x="232" y="7"/>
                    </a:cubicBezTo>
                    <a:cubicBezTo>
                      <a:pt x="229" y="10"/>
                      <a:pt x="226" y="10"/>
                      <a:pt x="222" y="10"/>
                    </a:cubicBezTo>
                    <a:cubicBezTo>
                      <a:pt x="221" y="10"/>
                      <a:pt x="220" y="10"/>
                      <a:pt x="218" y="10"/>
                    </a:cubicBezTo>
                    <a:cubicBezTo>
                      <a:pt x="165" y="10"/>
                      <a:pt x="165" y="10"/>
                      <a:pt x="165" y="10"/>
                    </a:cubicBezTo>
                    <a:cubicBezTo>
                      <a:pt x="163" y="10"/>
                      <a:pt x="161" y="10"/>
                      <a:pt x="160" y="10"/>
                    </a:cubicBezTo>
                    <a:cubicBezTo>
                      <a:pt x="157" y="10"/>
                      <a:pt x="154" y="10"/>
                      <a:pt x="152" y="7"/>
                    </a:cubicBezTo>
                    <a:cubicBezTo>
                      <a:pt x="142" y="0"/>
                      <a:pt x="142" y="0"/>
                      <a:pt x="142" y="0"/>
                    </a:cubicBezTo>
                    <a:cubicBezTo>
                      <a:pt x="9" y="0"/>
                      <a:pt x="9" y="0"/>
                      <a:pt x="9" y="0"/>
                    </a:cubicBezTo>
                    <a:cubicBezTo>
                      <a:pt x="4" y="0"/>
                      <a:pt x="0" y="4"/>
                      <a:pt x="0" y="9"/>
                    </a:cubicBezTo>
                    <a:cubicBezTo>
                      <a:pt x="0" y="31"/>
                      <a:pt x="0" y="31"/>
                      <a:pt x="0" y="31"/>
                    </a:cubicBezTo>
                    <a:cubicBezTo>
                      <a:pt x="0" y="36"/>
                      <a:pt x="4" y="40"/>
                      <a:pt x="9" y="40"/>
                    </a:cubicBezTo>
                    <a:cubicBezTo>
                      <a:pt x="371" y="40"/>
                      <a:pt x="371" y="40"/>
                      <a:pt x="371" y="40"/>
                    </a:cubicBezTo>
                    <a:cubicBezTo>
                      <a:pt x="376" y="40"/>
                      <a:pt x="380" y="36"/>
                      <a:pt x="380" y="31"/>
                    </a:cubicBezTo>
                    <a:cubicBezTo>
                      <a:pt x="380" y="9"/>
                      <a:pt x="380" y="9"/>
                      <a:pt x="380" y="9"/>
                    </a:cubicBezTo>
                    <a:cubicBezTo>
                      <a:pt x="380" y="4"/>
                      <a:pt x="376" y="0"/>
                      <a:pt x="3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sp>
            <p:nvSpPr>
              <p:cNvPr id="48" name="Freeform 67"/>
              <p:cNvSpPr>
                <a:spLocks noEditPoints="1"/>
              </p:cNvSpPr>
              <p:nvPr/>
            </p:nvSpPr>
            <p:spPr bwMode="auto">
              <a:xfrm>
                <a:off x="5986463" y="3125788"/>
                <a:ext cx="490538" cy="487363"/>
              </a:xfrm>
              <a:custGeom>
                <a:avLst/>
                <a:gdLst>
                  <a:gd name="T0" fmla="*/ 207 w 309"/>
                  <a:gd name="T1" fmla="*/ 0 h 307"/>
                  <a:gd name="T2" fmla="*/ 207 w 309"/>
                  <a:gd name="T3" fmla="*/ 15 h 307"/>
                  <a:gd name="T4" fmla="*/ 281 w 309"/>
                  <a:gd name="T5" fmla="*/ 15 h 307"/>
                  <a:gd name="T6" fmla="*/ 0 w 309"/>
                  <a:gd name="T7" fmla="*/ 296 h 307"/>
                  <a:gd name="T8" fmla="*/ 11 w 309"/>
                  <a:gd name="T9" fmla="*/ 307 h 307"/>
                  <a:gd name="T10" fmla="*/ 294 w 309"/>
                  <a:gd name="T11" fmla="*/ 25 h 307"/>
                  <a:gd name="T12" fmla="*/ 294 w 309"/>
                  <a:gd name="T13" fmla="*/ 99 h 307"/>
                  <a:gd name="T14" fmla="*/ 309 w 309"/>
                  <a:gd name="T15" fmla="*/ 99 h 307"/>
                  <a:gd name="T16" fmla="*/ 309 w 309"/>
                  <a:gd name="T17" fmla="*/ 0 h 307"/>
                  <a:gd name="T18" fmla="*/ 207 w 309"/>
                  <a:gd name="T19" fmla="*/ 0 h 307"/>
                  <a:gd name="T20" fmla="*/ 292 w 309"/>
                  <a:gd name="T21" fmla="*/ 15 h 307"/>
                  <a:gd name="T22" fmla="*/ 294 w 309"/>
                  <a:gd name="T23" fmla="*/ 15 h 307"/>
                  <a:gd name="T24" fmla="*/ 294 w 309"/>
                  <a:gd name="T25" fmla="*/ 15 h 307"/>
                  <a:gd name="T26" fmla="*/ 292 w 309"/>
                  <a:gd name="T27" fmla="*/ 1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07">
                    <a:moveTo>
                      <a:pt x="207" y="0"/>
                    </a:moveTo>
                    <a:lnTo>
                      <a:pt x="207" y="15"/>
                    </a:lnTo>
                    <a:lnTo>
                      <a:pt x="281" y="15"/>
                    </a:lnTo>
                    <a:lnTo>
                      <a:pt x="0" y="296"/>
                    </a:lnTo>
                    <a:lnTo>
                      <a:pt x="11" y="307"/>
                    </a:lnTo>
                    <a:lnTo>
                      <a:pt x="294" y="25"/>
                    </a:lnTo>
                    <a:lnTo>
                      <a:pt x="294" y="99"/>
                    </a:lnTo>
                    <a:lnTo>
                      <a:pt x="309" y="99"/>
                    </a:lnTo>
                    <a:lnTo>
                      <a:pt x="309" y="0"/>
                    </a:lnTo>
                    <a:lnTo>
                      <a:pt x="207" y="0"/>
                    </a:lnTo>
                    <a:close/>
                    <a:moveTo>
                      <a:pt x="292" y="15"/>
                    </a:moveTo>
                    <a:lnTo>
                      <a:pt x="294" y="15"/>
                    </a:lnTo>
                    <a:lnTo>
                      <a:pt x="294" y="15"/>
                    </a:lnTo>
                    <a:lnTo>
                      <a:pt x="29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buClr>
                    <a:srgbClr val="000000"/>
                  </a:buClr>
                </a:pPr>
                <a:endParaRPr lang="en-US"/>
              </a:p>
            </p:txBody>
          </p:sp>
        </p:grpSp>
      </p:grpSp>
    </p:spTree>
    <p:extLst>
      <p:ext uri="{BB962C8B-B14F-4D97-AF65-F5344CB8AC3E}">
        <p14:creationId xmlns:p14="http://schemas.microsoft.com/office/powerpoint/2010/main" val="69207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a:extLst>
              <a:ext uri="{FF2B5EF4-FFF2-40B4-BE49-F238E27FC236}">
                <a16:creationId xmlns:a16="http://schemas.microsoft.com/office/drawing/2014/main" id="{8345A117-7DE7-4EB1-A6F2-721289AC41DE}"/>
              </a:ext>
            </a:extLst>
          </p:cNvPr>
          <p:cNvPicPr>
            <a:picLocks noChangeAspect="1"/>
          </p:cNvPicPr>
          <p:nvPr/>
        </p:nvPicPr>
        <p:blipFill rotWithShape="1">
          <a:blip r:embed="rId3">
            <a:extLst>
              <a:ext uri="{28A0092B-C50C-407E-A947-70E740481C1C}">
                <a14:useLocalDpi xmlns:a14="http://schemas.microsoft.com/office/drawing/2010/main" val="0"/>
              </a:ext>
            </a:extLst>
          </a:blip>
          <a:srcRect l="18774" r="42499"/>
          <a:stretch/>
        </p:blipFill>
        <p:spPr>
          <a:xfrm>
            <a:off x="3468" y="893"/>
            <a:ext cx="4774250" cy="6856214"/>
          </a:xfrm>
          <a:prstGeom prst="rect">
            <a:avLst/>
          </a:prstGeom>
        </p:spPr>
      </p:pic>
      <p:grpSp>
        <p:nvGrpSpPr>
          <p:cNvPr id="7" name="Group 6"/>
          <p:cNvGrpSpPr/>
          <p:nvPr/>
        </p:nvGrpSpPr>
        <p:grpSpPr>
          <a:xfrm>
            <a:off x="4773068" y="2185701"/>
            <a:ext cx="7414172" cy="1189957"/>
            <a:chOff x="4772721" y="3327826"/>
            <a:chExt cx="7416103" cy="1190267"/>
          </a:xfrm>
        </p:grpSpPr>
        <p:sp>
          <p:nvSpPr>
            <p:cNvPr id="73" name="Content Placeholder 1">
              <a:extLst>
                <a:ext uri="{FF2B5EF4-FFF2-40B4-BE49-F238E27FC236}">
                  <a16:creationId xmlns:a16="http://schemas.microsoft.com/office/drawing/2014/main" id="{14B919B7-D311-9143-BA42-C3C295484C20}"/>
                </a:ext>
              </a:extLst>
            </p:cNvPr>
            <p:cNvSpPr txBox="1">
              <a:spLocks/>
            </p:cNvSpPr>
            <p:nvPr/>
          </p:nvSpPr>
          <p:spPr>
            <a:xfrm>
              <a:off x="4777373" y="3842662"/>
              <a:ext cx="7189866" cy="675431"/>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spcAft>
                  <a:spcPts val="600"/>
                </a:spcAft>
                <a:buClr>
                  <a:srgbClr val="3F3F3F"/>
                </a:buClr>
                <a:defRPr/>
              </a:pPr>
              <a:r>
                <a:rPr lang="en-US" sz="1400">
                  <a:solidFill>
                    <a:schemeClr val="tx1"/>
                  </a:solidFill>
                </a:rPr>
                <a:t>Build and manage containers and microservices </a:t>
              </a:r>
            </a:p>
            <a:p>
              <a:pPr marL="166638" lvl="1" indent="-166638">
                <a:spcBef>
                  <a:spcPts val="600"/>
                </a:spcBef>
                <a:spcAft>
                  <a:spcPts val="600"/>
                </a:spcAft>
                <a:buClr>
                  <a:srgbClr val="3F3F3F"/>
                </a:buClr>
                <a:defRPr/>
              </a:pPr>
              <a:r>
                <a:rPr lang="en-US" sz="1400">
                  <a:solidFill>
                    <a:schemeClr val="tx1"/>
                  </a:solidFill>
                </a:rPr>
                <a:t>Drive continuous innovation by enabling developers with rapid provisioning of the resources and environments they need</a:t>
              </a:r>
            </a:p>
          </p:txBody>
        </p:sp>
        <p:sp>
          <p:nvSpPr>
            <p:cNvPr id="74" name="Content Placeholder 1">
              <a:extLst>
                <a:ext uri="{FF2B5EF4-FFF2-40B4-BE49-F238E27FC236}">
                  <a16:creationId xmlns:a16="http://schemas.microsoft.com/office/drawing/2014/main" id="{14B919B7-D311-9143-BA42-C3C295484C20}"/>
                </a:ext>
              </a:extLst>
            </p:cNvPr>
            <p:cNvSpPr txBox="1">
              <a:spLocks/>
            </p:cNvSpPr>
            <p:nvPr/>
          </p:nvSpPr>
          <p:spPr>
            <a:xfrm>
              <a:off x="4772721" y="3327826"/>
              <a:ext cx="7416103" cy="360202"/>
            </a:xfrm>
            <a:prstGeom prst="rect">
              <a:avLst/>
            </a:prstGeom>
            <a:solidFill>
              <a:schemeClr val="accent1"/>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Healthcare IT infrastructure transformation </a:t>
              </a:r>
            </a:p>
          </p:txBody>
        </p:sp>
      </p:grpSp>
      <p:grpSp>
        <p:nvGrpSpPr>
          <p:cNvPr id="5" name="Group 4"/>
          <p:cNvGrpSpPr/>
          <p:nvPr/>
        </p:nvGrpSpPr>
        <p:grpSpPr>
          <a:xfrm>
            <a:off x="4773066" y="907484"/>
            <a:ext cx="7589333" cy="1123623"/>
            <a:chOff x="4772722" y="906827"/>
            <a:chExt cx="7591310" cy="1123916"/>
          </a:xfrm>
        </p:grpSpPr>
        <p:sp>
          <p:nvSpPr>
            <p:cNvPr id="33" name="Content Placeholder 1">
              <a:extLst>
                <a:ext uri="{FF2B5EF4-FFF2-40B4-BE49-F238E27FC236}">
                  <a16:creationId xmlns:a16="http://schemas.microsoft.com/office/drawing/2014/main" id="{14B919B7-D311-9143-BA42-C3C295484C20}"/>
                </a:ext>
              </a:extLst>
            </p:cNvPr>
            <p:cNvSpPr txBox="1">
              <a:spLocks/>
            </p:cNvSpPr>
            <p:nvPr/>
          </p:nvSpPr>
          <p:spPr>
            <a:xfrm>
              <a:off x="4772722" y="1267894"/>
              <a:ext cx="7591310" cy="762849"/>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Consolidate data centers</a:t>
              </a:r>
            </a:p>
            <a:p>
              <a:pPr marL="166638" lvl="1" indent="-166638">
                <a:spcBef>
                  <a:spcPts val="600"/>
                </a:spcBef>
                <a:buClr>
                  <a:srgbClr val="3F3F3F"/>
                </a:buClr>
                <a:defRPr/>
              </a:pPr>
              <a:r>
                <a:rPr lang="en-US" sz="1400">
                  <a:solidFill>
                    <a:schemeClr val="tx1"/>
                  </a:solidFill>
                </a:rPr>
                <a:t>Reduce Data Siloes and provide anywhere, anytime access to data </a:t>
              </a:r>
            </a:p>
            <a:p>
              <a:pPr marL="166638" lvl="1" indent="-166638">
                <a:spcBef>
                  <a:spcPts val="600"/>
                </a:spcBef>
                <a:buClr>
                  <a:srgbClr val="3F3F3F"/>
                </a:buClr>
                <a:defRPr/>
              </a:pPr>
              <a:endParaRPr lang="en-US" sz="1400">
                <a:solidFill>
                  <a:srgbClr val="3F3F3F"/>
                </a:solidFill>
              </a:endParaRPr>
            </a:p>
          </p:txBody>
        </p:sp>
        <p:sp>
          <p:nvSpPr>
            <p:cNvPr id="34" name="Content Placeholder 1">
              <a:extLst>
                <a:ext uri="{FF2B5EF4-FFF2-40B4-BE49-F238E27FC236}">
                  <a16:creationId xmlns:a16="http://schemas.microsoft.com/office/drawing/2014/main" id="{14B919B7-D311-9143-BA42-C3C295484C20}"/>
                </a:ext>
              </a:extLst>
            </p:cNvPr>
            <p:cNvSpPr txBox="1">
              <a:spLocks/>
            </p:cNvSpPr>
            <p:nvPr/>
          </p:nvSpPr>
          <p:spPr>
            <a:xfrm>
              <a:off x="4772722" y="906827"/>
              <a:ext cx="7416103" cy="360202"/>
            </a:xfrm>
            <a:prstGeom prst="rect">
              <a:avLst/>
            </a:prstGeom>
            <a:solidFill>
              <a:schemeClr val="accent1"/>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Real time connected healthcare</a:t>
              </a:r>
            </a:p>
          </p:txBody>
        </p:sp>
      </p:grpSp>
      <p:grpSp>
        <p:nvGrpSpPr>
          <p:cNvPr id="29" name="Group 28">
            <a:extLst>
              <a:ext uri="{FF2B5EF4-FFF2-40B4-BE49-F238E27FC236}">
                <a16:creationId xmlns:a16="http://schemas.microsoft.com/office/drawing/2014/main" id="{A13036DC-759B-4CB2-B775-8D48360B7512}"/>
              </a:ext>
            </a:extLst>
          </p:cNvPr>
          <p:cNvGrpSpPr/>
          <p:nvPr/>
        </p:nvGrpSpPr>
        <p:grpSpPr>
          <a:xfrm>
            <a:off x="4773068" y="3669197"/>
            <a:ext cx="7923447" cy="1036228"/>
            <a:chOff x="4772720" y="4692869"/>
            <a:chExt cx="7925511" cy="1036498"/>
          </a:xfrm>
        </p:grpSpPr>
        <p:sp>
          <p:nvSpPr>
            <p:cNvPr id="30" name="Content Placeholder 1">
              <a:extLst>
                <a:ext uri="{FF2B5EF4-FFF2-40B4-BE49-F238E27FC236}">
                  <a16:creationId xmlns:a16="http://schemas.microsoft.com/office/drawing/2014/main" id="{81B971F9-1561-431B-BE82-420DE89C7FC0}"/>
                </a:ext>
              </a:extLst>
            </p:cNvPr>
            <p:cNvSpPr txBox="1">
              <a:spLocks/>
            </p:cNvSpPr>
            <p:nvPr/>
          </p:nvSpPr>
          <p:spPr>
            <a:xfrm>
              <a:off x="4772720" y="5053936"/>
              <a:ext cx="7925511" cy="675431"/>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spcAft>
                  <a:spcPts val="600"/>
                </a:spcAft>
                <a:buClr>
                  <a:srgbClr val="3F3F3F"/>
                </a:buClr>
                <a:defRPr/>
              </a:pPr>
              <a:r>
                <a:rPr lang="en-US" sz="1400">
                  <a:solidFill>
                    <a:schemeClr val="tx1"/>
                  </a:solidFill>
                </a:rPr>
                <a:t>Automate infrastructure provisioning and management tasks</a:t>
              </a:r>
            </a:p>
            <a:p>
              <a:pPr marL="166638" lvl="1" indent="-166638">
                <a:spcBef>
                  <a:spcPts val="600"/>
                </a:spcBef>
                <a:spcAft>
                  <a:spcPts val="600"/>
                </a:spcAft>
                <a:buClr>
                  <a:srgbClr val="3F3F3F"/>
                </a:buClr>
                <a:defRPr/>
              </a:pPr>
              <a:r>
                <a:rPr lang="en-US" sz="1400">
                  <a:solidFill>
                    <a:schemeClr val="tx1"/>
                  </a:solidFill>
                </a:rPr>
                <a:t>Gain complete visibility into EHR performance and reliability</a:t>
              </a:r>
            </a:p>
          </p:txBody>
        </p:sp>
        <p:sp>
          <p:nvSpPr>
            <p:cNvPr id="32" name="Content Placeholder 1">
              <a:extLst>
                <a:ext uri="{FF2B5EF4-FFF2-40B4-BE49-F238E27FC236}">
                  <a16:creationId xmlns:a16="http://schemas.microsoft.com/office/drawing/2014/main" id="{4C8D3FDC-94DC-4494-8A56-A00DCCD2B6B7}"/>
                </a:ext>
              </a:extLst>
            </p:cNvPr>
            <p:cNvSpPr txBox="1">
              <a:spLocks/>
            </p:cNvSpPr>
            <p:nvPr/>
          </p:nvSpPr>
          <p:spPr>
            <a:xfrm>
              <a:off x="4772721" y="4692869"/>
              <a:ext cx="7416103" cy="360202"/>
            </a:xfrm>
            <a:prstGeom prst="rect">
              <a:avLst/>
            </a:prstGeom>
            <a:solidFill>
              <a:schemeClr val="accent1"/>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Transformation of healthcare IT services Delivery</a:t>
              </a:r>
            </a:p>
          </p:txBody>
        </p:sp>
      </p:grpSp>
      <p:grpSp>
        <p:nvGrpSpPr>
          <p:cNvPr id="35" name="Group 34">
            <a:extLst>
              <a:ext uri="{FF2B5EF4-FFF2-40B4-BE49-F238E27FC236}">
                <a16:creationId xmlns:a16="http://schemas.microsoft.com/office/drawing/2014/main" id="{09DD130F-51BF-1148-A2EF-9F860ACA98C9}"/>
              </a:ext>
            </a:extLst>
          </p:cNvPr>
          <p:cNvGrpSpPr/>
          <p:nvPr/>
        </p:nvGrpSpPr>
        <p:grpSpPr>
          <a:xfrm>
            <a:off x="4773068" y="5220992"/>
            <a:ext cx="7923447" cy="1036228"/>
            <a:chOff x="4772720" y="4692869"/>
            <a:chExt cx="7925511" cy="1036498"/>
          </a:xfrm>
        </p:grpSpPr>
        <p:sp>
          <p:nvSpPr>
            <p:cNvPr id="36" name="Content Placeholder 1">
              <a:extLst>
                <a:ext uri="{FF2B5EF4-FFF2-40B4-BE49-F238E27FC236}">
                  <a16:creationId xmlns:a16="http://schemas.microsoft.com/office/drawing/2014/main" id="{0B85747E-FA5C-6C42-BC4F-4BE2346F5EF8}"/>
                </a:ext>
              </a:extLst>
            </p:cNvPr>
            <p:cNvSpPr txBox="1">
              <a:spLocks/>
            </p:cNvSpPr>
            <p:nvPr/>
          </p:nvSpPr>
          <p:spPr>
            <a:xfrm>
              <a:off x="4772720" y="5053936"/>
              <a:ext cx="7925511" cy="675431"/>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spcAft>
                  <a:spcPts val="600"/>
                </a:spcAft>
                <a:buClr>
                  <a:srgbClr val="3F3F3F"/>
                </a:buClr>
                <a:defRPr/>
              </a:pPr>
              <a:r>
                <a:rPr lang="en-US" sz="1400">
                  <a:solidFill>
                    <a:schemeClr val="tx1"/>
                  </a:solidFill>
                </a:rPr>
                <a:t>Rapidly provision a complete application stack within a hybrid cloud </a:t>
              </a:r>
            </a:p>
            <a:p>
              <a:pPr marL="166638" lvl="1" indent="-166638">
                <a:spcBef>
                  <a:spcPts val="600"/>
                </a:spcBef>
                <a:spcAft>
                  <a:spcPts val="600"/>
                </a:spcAft>
                <a:buClr>
                  <a:srgbClr val="3F3F3F"/>
                </a:buClr>
                <a:defRPr/>
              </a:pPr>
              <a:r>
                <a:rPr lang="en-US" sz="1400">
                  <a:solidFill>
                    <a:schemeClr val="tx1"/>
                  </a:solidFill>
                </a:rPr>
                <a:t>Support developer choice in how resources are accessed</a:t>
              </a:r>
            </a:p>
          </p:txBody>
        </p:sp>
        <p:sp>
          <p:nvSpPr>
            <p:cNvPr id="37" name="Content Placeholder 1">
              <a:extLst>
                <a:ext uri="{FF2B5EF4-FFF2-40B4-BE49-F238E27FC236}">
                  <a16:creationId xmlns:a16="http://schemas.microsoft.com/office/drawing/2014/main" id="{74B6DC65-AACB-F64F-B61E-5E411478368A}"/>
                </a:ext>
              </a:extLst>
            </p:cNvPr>
            <p:cNvSpPr txBox="1">
              <a:spLocks/>
            </p:cNvSpPr>
            <p:nvPr/>
          </p:nvSpPr>
          <p:spPr>
            <a:xfrm>
              <a:off x="4772721" y="4692869"/>
              <a:ext cx="7416103" cy="360202"/>
            </a:xfrm>
            <a:prstGeom prst="rect">
              <a:avLst/>
            </a:prstGeom>
            <a:solidFill>
              <a:schemeClr val="accent1"/>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DevOps-Ready IT for healthcare</a:t>
              </a:r>
            </a:p>
          </p:txBody>
        </p:sp>
      </p:grpSp>
      <p:sp>
        <p:nvSpPr>
          <p:cNvPr id="21" name="Rectangle 20">
            <a:extLst>
              <a:ext uri="{FF2B5EF4-FFF2-40B4-BE49-F238E27FC236}">
                <a16:creationId xmlns:a16="http://schemas.microsoft.com/office/drawing/2014/main" id="{DCFD91BA-94E0-46B5-B9A5-0C3AAF29D3F8}"/>
              </a:ext>
            </a:extLst>
          </p:cNvPr>
          <p:cNvSpPr/>
          <p:nvPr/>
        </p:nvSpPr>
        <p:spPr>
          <a:xfrm>
            <a:off x="0" y="893"/>
            <a:ext cx="4771099" cy="6851671"/>
          </a:xfrm>
          <a:prstGeom prst="rect">
            <a:avLst/>
          </a:prstGeom>
          <a:solidFill>
            <a:srgbClr val="00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defRPr/>
            </a:pPr>
            <a:endParaRPr lang="en-US" sz="1200">
              <a:solidFill>
                <a:schemeClr val="bg1"/>
              </a:solidFill>
            </a:endParaRPr>
          </a:p>
        </p:txBody>
      </p:sp>
      <p:sp>
        <p:nvSpPr>
          <p:cNvPr id="22" name="Title 3">
            <a:extLst>
              <a:ext uri="{FF2B5EF4-FFF2-40B4-BE49-F238E27FC236}">
                <a16:creationId xmlns:a16="http://schemas.microsoft.com/office/drawing/2014/main" id="{CAD9CCA8-56A8-44AB-B2AB-755F6E34F4FE}"/>
              </a:ext>
            </a:extLst>
          </p:cNvPr>
          <p:cNvSpPr txBox="1">
            <a:spLocks/>
          </p:cNvSpPr>
          <p:nvPr/>
        </p:nvSpPr>
        <p:spPr>
          <a:xfrm>
            <a:off x="417951" y="1410227"/>
            <a:ext cx="4004978" cy="2401652"/>
          </a:xfrm>
          <a:prstGeom prst="rect">
            <a:avLst/>
          </a:prstGeom>
        </p:spPr>
        <p:txBody>
          <a:bodyPr vert="horz" wrap="square" lIns="91416" tIns="45708" rIns="91416" bIns="45708" rtlCol="0" anchor="t" anchorCtr="0">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sz="3999">
                <a:solidFill>
                  <a:schemeClr val="tx2"/>
                </a:solidFill>
              </a:rPr>
              <a:t>Healthcare Data Center Modernization</a:t>
            </a:r>
          </a:p>
        </p:txBody>
      </p:sp>
      <p:pic>
        <p:nvPicPr>
          <p:cNvPr id="23" name="Graphic 45">
            <a:extLst>
              <a:ext uri="{FF2B5EF4-FFF2-40B4-BE49-F238E27FC236}">
                <a16:creationId xmlns:a16="http://schemas.microsoft.com/office/drawing/2014/main" id="{FE80E6AD-A1E3-4318-9E44-C8EFEA2E8CFA}"/>
              </a:ext>
            </a:extLst>
          </p:cNvPr>
          <p:cNvPicPr>
            <a:picLocks noChangeAspect="1"/>
          </p:cNvPicPr>
          <p:nvPr/>
        </p:nvPicPr>
        <p:blipFill>
          <a:blip r:embed="rId4" cstate="print">
            <a:biLevel thresh="25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9766" y="482661"/>
            <a:ext cx="888106" cy="906915"/>
          </a:xfrm>
          <a:prstGeom prst="rect">
            <a:avLst/>
          </a:prstGeom>
        </p:spPr>
      </p:pic>
    </p:spTree>
    <p:extLst>
      <p:ext uri="{BB962C8B-B14F-4D97-AF65-F5344CB8AC3E}">
        <p14:creationId xmlns:p14="http://schemas.microsoft.com/office/powerpoint/2010/main" val="394876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1+#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 person, table&#10;&#10;Description automatically generated">
            <a:extLst>
              <a:ext uri="{FF2B5EF4-FFF2-40B4-BE49-F238E27FC236}">
                <a16:creationId xmlns:a16="http://schemas.microsoft.com/office/drawing/2014/main" id="{5B2BECA1-82BE-411C-9A01-E38B63856F87}"/>
              </a:ext>
            </a:extLst>
          </p:cNvPr>
          <p:cNvPicPr>
            <a:picLocks noChangeAspect="1"/>
          </p:cNvPicPr>
          <p:nvPr/>
        </p:nvPicPr>
        <p:blipFill rotWithShape="1">
          <a:blip r:embed="rId3">
            <a:extLst>
              <a:ext uri="{28A0092B-C50C-407E-A947-70E740481C1C}">
                <a14:useLocalDpi xmlns:a14="http://schemas.microsoft.com/office/drawing/2010/main" val="0"/>
              </a:ext>
            </a:extLst>
          </a:blip>
          <a:srcRect l="6702" r="41003"/>
          <a:stretch/>
        </p:blipFill>
        <p:spPr>
          <a:xfrm>
            <a:off x="1514" y="893"/>
            <a:ext cx="4738585" cy="6856214"/>
          </a:xfrm>
          <a:prstGeom prst="rect">
            <a:avLst/>
          </a:prstGeom>
        </p:spPr>
      </p:pic>
      <p:grpSp>
        <p:nvGrpSpPr>
          <p:cNvPr id="6" name="Group 5"/>
          <p:cNvGrpSpPr/>
          <p:nvPr/>
        </p:nvGrpSpPr>
        <p:grpSpPr>
          <a:xfrm>
            <a:off x="4744901" y="1878521"/>
            <a:ext cx="7414172" cy="1420934"/>
            <a:chOff x="4772721" y="2207450"/>
            <a:chExt cx="7416103" cy="1421304"/>
          </a:xfrm>
        </p:grpSpPr>
        <p:sp>
          <p:nvSpPr>
            <p:cNvPr id="71" name="Content Placeholder 1">
              <a:extLst>
                <a:ext uri="{FF2B5EF4-FFF2-40B4-BE49-F238E27FC236}">
                  <a16:creationId xmlns:a16="http://schemas.microsoft.com/office/drawing/2014/main" id="{14B919B7-D311-9143-BA42-C3C295484C20}"/>
                </a:ext>
              </a:extLst>
            </p:cNvPr>
            <p:cNvSpPr txBox="1">
              <a:spLocks/>
            </p:cNvSpPr>
            <p:nvPr/>
          </p:nvSpPr>
          <p:spPr>
            <a:xfrm>
              <a:off x="4772721" y="2568517"/>
              <a:ext cx="7189866" cy="1060237"/>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Provision IT capacity rapidly to remote locations/pop-up  facilities </a:t>
              </a:r>
              <a:r>
                <a:rPr lang="en-US" sz="1400">
                  <a:solidFill>
                    <a:schemeClr val="tx1"/>
                  </a:solidFill>
                  <a:ea typeface="+mn-lt"/>
                  <a:cs typeface="+mn-lt"/>
                </a:rPr>
                <a:t>with access to network applications with VMware SD-WAN support for VMware Cloud on AWS</a:t>
              </a:r>
              <a:endParaRPr lang="en-US" sz="1400">
                <a:solidFill>
                  <a:schemeClr val="tx1"/>
                </a:solidFill>
              </a:endParaRPr>
            </a:p>
            <a:p>
              <a:pPr marL="166638" lvl="1" indent="-166638">
                <a:spcBef>
                  <a:spcPts val="600"/>
                </a:spcBef>
                <a:buClr>
                  <a:srgbClr val="3F3F3F"/>
                </a:buClr>
                <a:defRPr/>
              </a:pPr>
              <a:r>
                <a:rPr lang="en-US" sz="1400">
                  <a:solidFill>
                    <a:schemeClr val="tx1"/>
                  </a:solidFill>
                </a:rPr>
                <a:t>Provision net new capacity in existing healthcare data centers for new projects</a:t>
              </a:r>
            </a:p>
            <a:p>
              <a:pPr marL="0" lvl="1" indent="0">
                <a:spcBef>
                  <a:spcPts val="600"/>
                </a:spcBef>
                <a:buClr>
                  <a:srgbClr val="3F3F3F"/>
                </a:buClr>
                <a:buNone/>
                <a:defRPr/>
              </a:pPr>
              <a:endParaRPr lang="en-US" sz="1400">
                <a:solidFill>
                  <a:schemeClr val="tx1"/>
                </a:solidFill>
              </a:endParaRPr>
            </a:p>
          </p:txBody>
        </p:sp>
        <p:sp>
          <p:nvSpPr>
            <p:cNvPr id="72" name="Content Placeholder 1">
              <a:extLst>
                <a:ext uri="{FF2B5EF4-FFF2-40B4-BE49-F238E27FC236}">
                  <a16:creationId xmlns:a16="http://schemas.microsoft.com/office/drawing/2014/main" id="{14B919B7-D311-9143-BA42-C3C295484C20}"/>
                </a:ext>
              </a:extLst>
            </p:cNvPr>
            <p:cNvSpPr txBox="1">
              <a:spLocks/>
            </p:cNvSpPr>
            <p:nvPr/>
          </p:nvSpPr>
          <p:spPr>
            <a:xfrm>
              <a:off x="4772721" y="2207450"/>
              <a:ext cx="7416103" cy="360202"/>
            </a:xfrm>
            <a:prstGeom prst="rect">
              <a:avLst/>
            </a:prstGeom>
            <a:solidFill>
              <a:schemeClr val="accent4"/>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8BE20"/>
                </a:buClr>
                <a:defRPr/>
              </a:pPr>
              <a:r>
                <a:rPr lang="en-US" sz="1600" b="1">
                  <a:solidFill>
                    <a:prstClr val="white"/>
                  </a:solidFill>
                </a:rPr>
                <a:t>Healthcare IT footprint expansion</a:t>
              </a:r>
            </a:p>
          </p:txBody>
        </p:sp>
      </p:grpSp>
      <p:grpSp>
        <p:nvGrpSpPr>
          <p:cNvPr id="5" name="Group 4"/>
          <p:cNvGrpSpPr/>
          <p:nvPr/>
        </p:nvGrpSpPr>
        <p:grpSpPr>
          <a:xfrm>
            <a:off x="4744900" y="549480"/>
            <a:ext cx="7589333" cy="1098208"/>
            <a:chOff x="4772722" y="735027"/>
            <a:chExt cx="7591310" cy="1098494"/>
          </a:xfrm>
        </p:grpSpPr>
        <p:sp>
          <p:nvSpPr>
            <p:cNvPr id="27" name="Content Placeholder 1">
              <a:extLst>
                <a:ext uri="{FF2B5EF4-FFF2-40B4-BE49-F238E27FC236}">
                  <a16:creationId xmlns:a16="http://schemas.microsoft.com/office/drawing/2014/main" id="{14B919B7-D311-9143-BA42-C3C295484C20}"/>
                </a:ext>
              </a:extLst>
            </p:cNvPr>
            <p:cNvSpPr txBox="1">
              <a:spLocks/>
            </p:cNvSpPr>
            <p:nvPr/>
          </p:nvSpPr>
          <p:spPr>
            <a:xfrm>
              <a:off x="4772722" y="1096094"/>
              <a:ext cx="7591310" cy="737427"/>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Move specific healthcare applications to cloud for certain needs</a:t>
              </a:r>
            </a:p>
            <a:p>
              <a:pPr marL="166638" lvl="1" indent="-166638">
                <a:spcBef>
                  <a:spcPts val="600"/>
                </a:spcBef>
                <a:buClr>
                  <a:srgbClr val="3F3F3F"/>
                </a:buClr>
                <a:defRPr/>
              </a:pPr>
              <a:r>
                <a:rPr lang="en-US" sz="1400">
                  <a:solidFill>
                    <a:schemeClr val="tx1"/>
                  </a:solidFill>
                </a:rPr>
                <a:t>Move business critical applications such as Oracle or VDI workloads to the cloud</a:t>
              </a:r>
            </a:p>
          </p:txBody>
        </p:sp>
        <p:sp>
          <p:nvSpPr>
            <p:cNvPr id="28" name="Content Placeholder 1">
              <a:extLst>
                <a:ext uri="{FF2B5EF4-FFF2-40B4-BE49-F238E27FC236}">
                  <a16:creationId xmlns:a16="http://schemas.microsoft.com/office/drawing/2014/main" id="{14B919B7-D311-9143-BA42-C3C295484C20}"/>
                </a:ext>
              </a:extLst>
            </p:cNvPr>
            <p:cNvSpPr txBox="1">
              <a:spLocks/>
            </p:cNvSpPr>
            <p:nvPr/>
          </p:nvSpPr>
          <p:spPr>
            <a:xfrm>
              <a:off x="4772722" y="735027"/>
              <a:ext cx="7416103" cy="360202"/>
            </a:xfrm>
            <a:prstGeom prst="rect">
              <a:avLst/>
            </a:prstGeom>
            <a:solidFill>
              <a:schemeClr val="accent4"/>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8BE20"/>
                </a:buClr>
                <a:defRPr/>
              </a:pPr>
              <a:r>
                <a:rPr lang="en-US" sz="1600" b="1">
                  <a:solidFill>
                    <a:prstClr val="white"/>
                  </a:solidFill>
                </a:rPr>
                <a:t>App specific migrations</a:t>
              </a:r>
            </a:p>
          </p:txBody>
        </p:sp>
      </p:grpSp>
      <p:grpSp>
        <p:nvGrpSpPr>
          <p:cNvPr id="29" name="Group 28">
            <a:extLst>
              <a:ext uri="{FF2B5EF4-FFF2-40B4-BE49-F238E27FC236}">
                <a16:creationId xmlns:a16="http://schemas.microsoft.com/office/drawing/2014/main" id="{9A3FB488-BB44-4B6B-ABA8-998D78271402}"/>
              </a:ext>
            </a:extLst>
          </p:cNvPr>
          <p:cNvGrpSpPr/>
          <p:nvPr/>
        </p:nvGrpSpPr>
        <p:grpSpPr>
          <a:xfrm>
            <a:off x="4793034" y="3598386"/>
            <a:ext cx="7704043" cy="1036228"/>
            <a:chOff x="4772721" y="5080750"/>
            <a:chExt cx="7706050" cy="1036498"/>
          </a:xfrm>
        </p:grpSpPr>
        <p:sp>
          <p:nvSpPr>
            <p:cNvPr id="30" name="Content Placeholder 1">
              <a:extLst>
                <a:ext uri="{FF2B5EF4-FFF2-40B4-BE49-F238E27FC236}">
                  <a16:creationId xmlns:a16="http://schemas.microsoft.com/office/drawing/2014/main" id="{03CC4EFD-5370-4614-A7CC-4BCB580256ED}"/>
                </a:ext>
              </a:extLst>
            </p:cNvPr>
            <p:cNvSpPr txBox="1">
              <a:spLocks/>
            </p:cNvSpPr>
            <p:nvPr/>
          </p:nvSpPr>
          <p:spPr>
            <a:xfrm>
              <a:off x="4772721" y="5441817"/>
              <a:ext cx="7706050" cy="675431"/>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74573" lvl="1" indent="-174573">
                <a:spcBef>
                  <a:spcPts val="600"/>
                </a:spcBef>
                <a:spcAft>
                  <a:spcPts val="600"/>
                </a:spcAft>
                <a:buClr>
                  <a:srgbClr val="3F3F3F"/>
                </a:buClr>
                <a:defRPr/>
              </a:pPr>
              <a:r>
                <a:rPr lang="en-US" sz="1400">
                  <a:solidFill>
                    <a:schemeClr val="tx1"/>
                  </a:solidFill>
                </a:rPr>
                <a:t>Meet on-demand/burst capacity needs to support high, unexpected, patient volumes and staff working from new locations. </a:t>
              </a:r>
            </a:p>
            <a:p>
              <a:pPr marL="174573" lvl="1" indent="-174573">
                <a:spcBef>
                  <a:spcPts val="600"/>
                </a:spcBef>
                <a:spcAft>
                  <a:spcPts val="600"/>
                </a:spcAft>
                <a:buClr>
                  <a:srgbClr val="3F3F3F"/>
                </a:buClr>
                <a:defRPr/>
              </a:pPr>
              <a:r>
                <a:rPr lang="en-US" sz="1400">
                  <a:solidFill>
                    <a:schemeClr val="tx1"/>
                  </a:solidFill>
                </a:rPr>
                <a:t>Enable remote healthcare staff or enable clinicians with telehealth services or scale VDI for temporary workers/contractors</a:t>
              </a:r>
            </a:p>
            <a:p>
              <a:pPr marL="174573" lvl="1" indent="-174573">
                <a:spcBef>
                  <a:spcPts val="600"/>
                </a:spcBef>
                <a:spcAft>
                  <a:spcPts val="600"/>
                </a:spcAft>
                <a:buClr>
                  <a:srgbClr val="3F3F3F"/>
                </a:buClr>
                <a:defRPr/>
              </a:pPr>
              <a:r>
                <a:rPr lang="en-US" sz="1400">
                  <a:solidFill>
                    <a:schemeClr val="tx1"/>
                  </a:solidFill>
                </a:rPr>
                <a:t>Add/replace/complements cloud Disaster Recovery solution</a:t>
              </a:r>
            </a:p>
          </p:txBody>
        </p:sp>
        <p:sp>
          <p:nvSpPr>
            <p:cNvPr id="31" name="Content Placeholder 1">
              <a:extLst>
                <a:ext uri="{FF2B5EF4-FFF2-40B4-BE49-F238E27FC236}">
                  <a16:creationId xmlns:a16="http://schemas.microsoft.com/office/drawing/2014/main" id="{58B41404-E7DE-400C-8BE8-75C62A73194E}"/>
                </a:ext>
              </a:extLst>
            </p:cNvPr>
            <p:cNvSpPr txBox="1">
              <a:spLocks/>
            </p:cNvSpPr>
            <p:nvPr/>
          </p:nvSpPr>
          <p:spPr>
            <a:xfrm>
              <a:off x="4772721" y="5080750"/>
              <a:ext cx="7416103" cy="360202"/>
            </a:xfrm>
            <a:prstGeom prst="rect">
              <a:avLst/>
            </a:prstGeom>
            <a:solidFill>
              <a:schemeClr val="accent4"/>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b="1">
                  <a:solidFill>
                    <a:prstClr val="white"/>
                  </a:solidFill>
                </a:rPr>
                <a:t>Business continuity and care anywhere</a:t>
              </a:r>
            </a:p>
          </p:txBody>
        </p:sp>
      </p:grpSp>
      <p:grpSp>
        <p:nvGrpSpPr>
          <p:cNvPr id="32" name="Group 31">
            <a:extLst>
              <a:ext uri="{FF2B5EF4-FFF2-40B4-BE49-F238E27FC236}">
                <a16:creationId xmlns:a16="http://schemas.microsoft.com/office/drawing/2014/main" id="{E6E44892-C8E6-9E4E-B188-A21955B5419F}"/>
              </a:ext>
            </a:extLst>
          </p:cNvPr>
          <p:cNvGrpSpPr/>
          <p:nvPr/>
        </p:nvGrpSpPr>
        <p:grpSpPr>
          <a:xfrm>
            <a:off x="4793035" y="5599397"/>
            <a:ext cx="7414172" cy="1420934"/>
            <a:chOff x="4772721" y="2207450"/>
            <a:chExt cx="7416103" cy="1421304"/>
          </a:xfrm>
        </p:grpSpPr>
        <p:sp>
          <p:nvSpPr>
            <p:cNvPr id="33" name="Content Placeholder 1">
              <a:extLst>
                <a:ext uri="{FF2B5EF4-FFF2-40B4-BE49-F238E27FC236}">
                  <a16:creationId xmlns:a16="http://schemas.microsoft.com/office/drawing/2014/main" id="{E16BDB66-CEBE-5A4E-A7FD-8330056D42A9}"/>
                </a:ext>
              </a:extLst>
            </p:cNvPr>
            <p:cNvSpPr txBox="1">
              <a:spLocks/>
            </p:cNvSpPr>
            <p:nvPr/>
          </p:nvSpPr>
          <p:spPr>
            <a:xfrm>
              <a:off x="4772721" y="2568517"/>
              <a:ext cx="7189866" cy="1060237"/>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Provision Test/Dev environment for healthcare projects in the cloud</a:t>
              </a:r>
            </a:p>
            <a:p>
              <a:pPr marL="0" lvl="1" indent="0">
                <a:spcBef>
                  <a:spcPts val="600"/>
                </a:spcBef>
                <a:buClr>
                  <a:srgbClr val="3F3F3F"/>
                </a:buClr>
                <a:buNone/>
                <a:defRPr/>
              </a:pPr>
              <a:endParaRPr lang="en-US" sz="1400">
                <a:solidFill>
                  <a:schemeClr val="tx1"/>
                </a:solidFill>
              </a:endParaRPr>
            </a:p>
          </p:txBody>
        </p:sp>
        <p:sp>
          <p:nvSpPr>
            <p:cNvPr id="34" name="Content Placeholder 1">
              <a:extLst>
                <a:ext uri="{FF2B5EF4-FFF2-40B4-BE49-F238E27FC236}">
                  <a16:creationId xmlns:a16="http://schemas.microsoft.com/office/drawing/2014/main" id="{58570280-8E5C-CC46-8F00-B8925449368F}"/>
                </a:ext>
              </a:extLst>
            </p:cNvPr>
            <p:cNvSpPr txBox="1">
              <a:spLocks/>
            </p:cNvSpPr>
            <p:nvPr/>
          </p:nvSpPr>
          <p:spPr>
            <a:xfrm>
              <a:off x="4772721" y="2207450"/>
              <a:ext cx="7416103" cy="360202"/>
            </a:xfrm>
            <a:prstGeom prst="rect">
              <a:avLst/>
            </a:prstGeom>
            <a:solidFill>
              <a:schemeClr val="accent4"/>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8BE20"/>
                </a:buClr>
                <a:defRPr/>
              </a:pPr>
              <a:r>
                <a:rPr lang="en-US" sz="1600" b="1">
                  <a:solidFill>
                    <a:prstClr val="white"/>
                  </a:solidFill>
                </a:rPr>
                <a:t>Test/Dev Environment for healthcare projects</a:t>
              </a:r>
            </a:p>
          </p:txBody>
        </p:sp>
      </p:grpSp>
      <p:sp>
        <p:nvSpPr>
          <p:cNvPr id="8" name="Rectangle 7">
            <a:extLst>
              <a:ext uri="{FF2B5EF4-FFF2-40B4-BE49-F238E27FC236}">
                <a16:creationId xmlns:a16="http://schemas.microsoft.com/office/drawing/2014/main" id="{0B30A2C2-E893-443B-A8EC-0895F0517FBD}"/>
              </a:ext>
            </a:extLst>
          </p:cNvPr>
          <p:cNvSpPr>
            <a:spLocks noChangeAspect="1"/>
          </p:cNvSpPr>
          <p:nvPr/>
        </p:nvSpPr>
        <p:spPr>
          <a:xfrm>
            <a:off x="1588" y="893"/>
            <a:ext cx="4742885" cy="6851671"/>
          </a:xfrm>
          <a:prstGeom prst="rect">
            <a:avLst/>
          </a:prstGeom>
          <a:solidFill>
            <a:srgbClr val="00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defRPr/>
            </a:pPr>
            <a:endParaRPr lang="en-US" sz="1200">
              <a:solidFill>
                <a:prstClr val="white"/>
              </a:solidFill>
            </a:endParaRPr>
          </a:p>
        </p:txBody>
      </p:sp>
      <p:sp>
        <p:nvSpPr>
          <p:cNvPr id="9" name="Title 3">
            <a:extLst>
              <a:ext uri="{FF2B5EF4-FFF2-40B4-BE49-F238E27FC236}">
                <a16:creationId xmlns:a16="http://schemas.microsoft.com/office/drawing/2014/main" id="{883F8192-CB23-49B2-A925-6359858E4C52}"/>
              </a:ext>
            </a:extLst>
          </p:cNvPr>
          <p:cNvSpPr txBox="1">
            <a:spLocks/>
          </p:cNvSpPr>
          <p:nvPr/>
        </p:nvSpPr>
        <p:spPr>
          <a:xfrm>
            <a:off x="452641" y="1274525"/>
            <a:ext cx="4018713" cy="423710"/>
          </a:xfrm>
          <a:prstGeom prst="rect">
            <a:avLst/>
          </a:prstGeom>
        </p:spPr>
        <p:txBody>
          <a:bodyPr vert="horz" wrap="square" lIns="91416" tIns="45708" rIns="91416" bIns="45708" rtlCol="0" anchor="t" anchorCtr="0">
            <a:noAutofit/>
          </a:bodyPr>
          <a:lstStyle>
            <a:lvl1pPr algn="l" defTabSz="609576" rtl="0" eaLnBrk="1" latinLnBrk="0" hangingPunct="1">
              <a:spcBef>
                <a:spcPct val="0"/>
              </a:spcBef>
              <a:buNone/>
              <a:defRPr sz="3167" b="0" i="0" kern="1200">
                <a:solidFill>
                  <a:schemeClr val="tx1"/>
                </a:solidFill>
                <a:latin typeface="Amazon Ember Display Light" charset="0"/>
                <a:ea typeface="Amazon Ember Display Light" charset="0"/>
                <a:cs typeface="Amazon Ember Display Light" charset="0"/>
              </a:defRPr>
            </a:lvl1pPr>
          </a:lstStyle>
          <a:p>
            <a:r>
              <a:rPr lang="en-US" sz="3999">
                <a:solidFill>
                  <a:schemeClr val="tx2"/>
                </a:solidFill>
                <a:latin typeface="+mn-lt"/>
              </a:rPr>
              <a:t>Healthcare Data Center Extension/Cloud Migration</a:t>
            </a:r>
          </a:p>
        </p:txBody>
      </p:sp>
      <p:pic>
        <p:nvPicPr>
          <p:cNvPr id="10" name="Graphic 2">
            <a:extLst>
              <a:ext uri="{FF2B5EF4-FFF2-40B4-BE49-F238E27FC236}">
                <a16:creationId xmlns:a16="http://schemas.microsoft.com/office/drawing/2014/main" id="{409816F7-2C0A-4F98-9FC2-4D03FE84C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417" y="538224"/>
            <a:ext cx="1285933" cy="736300"/>
          </a:xfrm>
          <a:prstGeom prst="rect">
            <a:avLst/>
          </a:prstGeom>
        </p:spPr>
      </p:pic>
    </p:spTree>
    <p:extLst>
      <p:ext uri="{BB962C8B-B14F-4D97-AF65-F5344CB8AC3E}">
        <p14:creationId xmlns:p14="http://schemas.microsoft.com/office/powerpoint/2010/main" val="288954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1+#ppt_w/2"/>
                                          </p:val>
                                        </p:tav>
                                        <p:tav tm="100000">
                                          <p:val>
                                            <p:strVal val="#ppt_x"/>
                                          </p:val>
                                        </p:tav>
                                      </p:tavLst>
                                    </p:anim>
                                    <p:anim calcmode="lin" valueType="num">
                                      <p:cBhvr additive="base">
                                        <p:cTn id="2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98"/>
          <p:cNvSpPr txBox="1">
            <a:spLocks noGrp="1"/>
          </p:cNvSpPr>
          <p:nvPr>
            <p:ph type="title"/>
          </p:nvPr>
        </p:nvSpPr>
        <p:spPr>
          <a:xfrm>
            <a:off x="589108" y="1543912"/>
            <a:ext cx="6847116" cy="1229360"/>
          </a:xfrm>
        </p:spPr>
        <p:txBody>
          <a:bodyPr/>
          <a:lstStyle/>
          <a:p>
            <a:pPr lvl="0"/>
            <a:r>
              <a:rPr lang="en-US" dirty="0"/>
              <a:t>Healthcare Sector Leaders are turning to IT modernization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able, plate, cake&#10;&#10;Description automatically generated">
            <a:extLst>
              <a:ext uri="{FF2B5EF4-FFF2-40B4-BE49-F238E27FC236}">
                <a16:creationId xmlns:a16="http://schemas.microsoft.com/office/drawing/2014/main" id="{1493A805-9A21-43A3-96BC-2D4DB1FCE4FD}"/>
              </a:ext>
            </a:extLst>
          </p:cNvPr>
          <p:cNvPicPr>
            <a:picLocks noChangeAspect="1"/>
          </p:cNvPicPr>
          <p:nvPr/>
        </p:nvPicPr>
        <p:blipFill rotWithShape="1">
          <a:blip r:embed="rId2">
            <a:extLst>
              <a:ext uri="{28A0092B-C50C-407E-A947-70E740481C1C}">
                <a14:useLocalDpi xmlns:a14="http://schemas.microsoft.com/office/drawing/2010/main" val="0"/>
              </a:ext>
            </a:extLst>
          </a:blip>
          <a:srcRect l="45190"/>
          <a:stretch/>
        </p:blipFill>
        <p:spPr>
          <a:xfrm>
            <a:off x="-12217" y="0"/>
            <a:ext cx="4781859" cy="6856214"/>
          </a:xfrm>
          <a:prstGeom prst="rect">
            <a:avLst/>
          </a:prstGeom>
        </p:spPr>
      </p:pic>
      <p:sp>
        <p:nvSpPr>
          <p:cNvPr id="18" name="Rectangle 17">
            <a:extLst>
              <a:ext uri="{FF2B5EF4-FFF2-40B4-BE49-F238E27FC236}">
                <a16:creationId xmlns:a16="http://schemas.microsoft.com/office/drawing/2014/main" id="{539CE7E0-99F3-4195-8C3A-2194BAC53413}"/>
              </a:ext>
            </a:extLst>
          </p:cNvPr>
          <p:cNvSpPr/>
          <p:nvPr/>
        </p:nvSpPr>
        <p:spPr>
          <a:xfrm>
            <a:off x="-15642" y="1786"/>
            <a:ext cx="4771099" cy="68562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defRPr/>
            </a:pPr>
            <a:endParaRPr lang="en-US" sz="1200">
              <a:solidFill>
                <a:prstClr val="white"/>
              </a:solidFill>
              <a:latin typeface="Metropolis"/>
            </a:endParaRPr>
          </a:p>
        </p:txBody>
      </p:sp>
      <p:grpSp>
        <p:nvGrpSpPr>
          <p:cNvPr id="6" name="Group 5"/>
          <p:cNvGrpSpPr/>
          <p:nvPr/>
        </p:nvGrpSpPr>
        <p:grpSpPr>
          <a:xfrm>
            <a:off x="4773066" y="2785566"/>
            <a:ext cx="7589332" cy="1051346"/>
            <a:chOff x="4772720" y="2721399"/>
            <a:chExt cx="7591309" cy="1051620"/>
          </a:xfrm>
        </p:grpSpPr>
        <p:sp>
          <p:nvSpPr>
            <p:cNvPr id="71" name="Content Placeholder 1">
              <a:extLst>
                <a:ext uri="{FF2B5EF4-FFF2-40B4-BE49-F238E27FC236}">
                  <a16:creationId xmlns:a16="http://schemas.microsoft.com/office/drawing/2014/main" id="{14B919B7-D311-9143-BA42-C3C295484C20}"/>
                </a:ext>
              </a:extLst>
            </p:cNvPr>
            <p:cNvSpPr txBox="1">
              <a:spLocks/>
            </p:cNvSpPr>
            <p:nvPr/>
          </p:nvSpPr>
          <p:spPr>
            <a:xfrm>
              <a:off x="4772720" y="3082467"/>
              <a:ext cx="7591309" cy="690552"/>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Build new applications using native AWS services like AI/ML/IoT/Analytics services etc. </a:t>
              </a:r>
            </a:p>
            <a:p>
              <a:pPr marL="166638" lvl="1" indent="-166638">
                <a:spcBef>
                  <a:spcPts val="600"/>
                </a:spcBef>
                <a:buClr>
                  <a:srgbClr val="3F3F3F"/>
                </a:buClr>
                <a:defRPr/>
              </a:pPr>
              <a:r>
                <a:rPr lang="en-US" sz="1400">
                  <a:solidFill>
                    <a:schemeClr val="tx1"/>
                  </a:solidFill>
                </a:rPr>
                <a:t>Examples: Smart hospital app, Connected patient app, apps that will inform healthcare consumers about public safety activities (e.g., contact tracing for Covid-19) </a:t>
              </a:r>
            </a:p>
          </p:txBody>
        </p:sp>
        <p:sp>
          <p:nvSpPr>
            <p:cNvPr id="72" name="Content Placeholder 1">
              <a:extLst>
                <a:ext uri="{FF2B5EF4-FFF2-40B4-BE49-F238E27FC236}">
                  <a16:creationId xmlns:a16="http://schemas.microsoft.com/office/drawing/2014/main" id="{14B919B7-D311-9143-BA42-C3C295484C20}"/>
                </a:ext>
              </a:extLst>
            </p:cNvPr>
            <p:cNvSpPr txBox="1">
              <a:spLocks/>
            </p:cNvSpPr>
            <p:nvPr/>
          </p:nvSpPr>
          <p:spPr>
            <a:xfrm>
              <a:off x="4772721" y="2721399"/>
              <a:ext cx="7416103" cy="360202"/>
            </a:xfrm>
            <a:prstGeom prst="rect">
              <a:avLst/>
            </a:prstGeom>
            <a:solidFill>
              <a:schemeClr val="accent5"/>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Next-generation healthcare application build-out </a:t>
              </a:r>
            </a:p>
          </p:txBody>
        </p:sp>
      </p:grpSp>
      <p:grpSp>
        <p:nvGrpSpPr>
          <p:cNvPr id="7" name="Group 6"/>
          <p:cNvGrpSpPr/>
          <p:nvPr/>
        </p:nvGrpSpPr>
        <p:grpSpPr>
          <a:xfrm>
            <a:off x="4773065" y="4222432"/>
            <a:ext cx="7510088" cy="1036228"/>
            <a:chOff x="4772721" y="4222639"/>
            <a:chExt cx="7512044" cy="1036498"/>
          </a:xfrm>
        </p:grpSpPr>
        <p:sp>
          <p:nvSpPr>
            <p:cNvPr id="73" name="Content Placeholder 1">
              <a:extLst>
                <a:ext uri="{FF2B5EF4-FFF2-40B4-BE49-F238E27FC236}">
                  <a16:creationId xmlns:a16="http://schemas.microsoft.com/office/drawing/2014/main" id="{14B919B7-D311-9143-BA42-C3C295484C20}"/>
                </a:ext>
              </a:extLst>
            </p:cNvPr>
            <p:cNvSpPr txBox="1">
              <a:spLocks/>
            </p:cNvSpPr>
            <p:nvPr/>
          </p:nvSpPr>
          <p:spPr>
            <a:xfrm>
              <a:off x="4772721" y="4583706"/>
              <a:ext cx="7512044" cy="675431"/>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spcAft>
                  <a:spcPts val="600"/>
                </a:spcAft>
                <a:buClr>
                  <a:srgbClr val="3F3F3F"/>
                </a:buClr>
                <a:defRPr/>
              </a:pPr>
              <a:r>
                <a:rPr lang="en-US" sz="1400">
                  <a:solidFill>
                    <a:schemeClr val="tx1"/>
                  </a:solidFill>
                </a:rPr>
                <a:t>Build hybrid healthcare applications spanning the data center, cloud, edge, native AWS services or a combination of these</a:t>
              </a:r>
            </a:p>
          </p:txBody>
        </p:sp>
        <p:sp>
          <p:nvSpPr>
            <p:cNvPr id="74" name="Content Placeholder 1">
              <a:extLst>
                <a:ext uri="{FF2B5EF4-FFF2-40B4-BE49-F238E27FC236}">
                  <a16:creationId xmlns:a16="http://schemas.microsoft.com/office/drawing/2014/main" id="{14B919B7-D311-9143-BA42-C3C295484C20}"/>
                </a:ext>
              </a:extLst>
            </p:cNvPr>
            <p:cNvSpPr txBox="1">
              <a:spLocks/>
            </p:cNvSpPr>
            <p:nvPr/>
          </p:nvSpPr>
          <p:spPr>
            <a:xfrm>
              <a:off x="4772721" y="4222639"/>
              <a:ext cx="7416103" cy="360202"/>
            </a:xfrm>
            <a:prstGeom prst="rect">
              <a:avLst/>
            </a:prstGeom>
            <a:solidFill>
              <a:schemeClr val="accent5"/>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Hybrid healthcare applications </a:t>
              </a:r>
            </a:p>
          </p:txBody>
        </p:sp>
      </p:grpSp>
      <p:grpSp>
        <p:nvGrpSpPr>
          <p:cNvPr id="3" name="Group 2"/>
          <p:cNvGrpSpPr/>
          <p:nvPr/>
        </p:nvGrpSpPr>
        <p:grpSpPr>
          <a:xfrm>
            <a:off x="4773065" y="1148457"/>
            <a:ext cx="7589333" cy="1123623"/>
            <a:chOff x="4925121" y="1242836"/>
            <a:chExt cx="7591310" cy="1123916"/>
          </a:xfrm>
        </p:grpSpPr>
        <p:sp>
          <p:nvSpPr>
            <p:cNvPr id="44" name="Content Placeholder 1">
              <a:extLst>
                <a:ext uri="{FF2B5EF4-FFF2-40B4-BE49-F238E27FC236}">
                  <a16:creationId xmlns:a16="http://schemas.microsoft.com/office/drawing/2014/main" id="{14B919B7-D311-9143-BA42-C3C295484C20}"/>
                </a:ext>
              </a:extLst>
            </p:cNvPr>
            <p:cNvSpPr txBox="1">
              <a:spLocks/>
            </p:cNvSpPr>
            <p:nvPr/>
          </p:nvSpPr>
          <p:spPr>
            <a:xfrm>
              <a:off x="4925121" y="1603903"/>
              <a:ext cx="7591310" cy="762849"/>
            </a:xfrm>
            <a:prstGeom prst="rect">
              <a:avLst/>
            </a:prstGeom>
            <a:noFill/>
          </p:spPr>
          <p:txBody>
            <a:bodyPr vert="horz" lIns="182832" tIns="91416" rIns="182832" bIns="182832"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166638" lvl="1" indent="-166638">
                <a:spcBef>
                  <a:spcPts val="600"/>
                </a:spcBef>
                <a:buClr>
                  <a:srgbClr val="3F3F3F"/>
                </a:buClr>
                <a:defRPr/>
              </a:pPr>
              <a:r>
                <a:rPr lang="en-US" sz="1400">
                  <a:solidFill>
                    <a:schemeClr val="tx1"/>
                  </a:solidFill>
                </a:rPr>
                <a:t>Enrich existing healthcare apps by integration with native AWS services</a:t>
              </a:r>
            </a:p>
            <a:p>
              <a:pPr marL="166638" lvl="1" indent="-166638">
                <a:spcBef>
                  <a:spcPts val="600"/>
                </a:spcBef>
                <a:buClr>
                  <a:srgbClr val="3F3F3F"/>
                </a:buClr>
                <a:defRPr/>
              </a:pPr>
              <a:r>
                <a:rPr lang="en-US" sz="1400">
                  <a:solidFill>
                    <a:schemeClr val="tx1"/>
                  </a:solidFill>
                </a:rPr>
                <a:t>Modernize traditional applications to deliver patient-centric digital services </a:t>
              </a:r>
            </a:p>
            <a:p>
              <a:pPr marL="166638" lvl="1" indent="-166638">
                <a:spcBef>
                  <a:spcPts val="600"/>
                </a:spcBef>
                <a:buClr>
                  <a:srgbClr val="3F3F3F"/>
                </a:buClr>
                <a:defRPr/>
              </a:pPr>
              <a:r>
                <a:rPr lang="en-US" sz="1400">
                  <a:solidFill>
                    <a:schemeClr val="tx1"/>
                  </a:solidFill>
                </a:rPr>
                <a:t>Transform healthcare apps with containers and Kubernetes</a:t>
              </a:r>
            </a:p>
          </p:txBody>
        </p:sp>
        <p:sp>
          <p:nvSpPr>
            <p:cNvPr id="45" name="Content Placeholder 1">
              <a:extLst>
                <a:ext uri="{FF2B5EF4-FFF2-40B4-BE49-F238E27FC236}">
                  <a16:creationId xmlns:a16="http://schemas.microsoft.com/office/drawing/2014/main" id="{14B919B7-D311-9143-BA42-C3C295484C20}"/>
                </a:ext>
              </a:extLst>
            </p:cNvPr>
            <p:cNvSpPr txBox="1">
              <a:spLocks/>
            </p:cNvSpPr>
            <p:nvPr/>
          </p:nvSpPr>
          <p:spPr>
            <a:xfrm>
              <a:off x="4925121" y="1242836"/>
              <a:ext cx="7416103" cy="360202"/>
            </a:xfrm>
            <a:prstGeom prst="rect">
              <a:avLst/>
            </a:prstGeom>
            <a:solidFill>
              <a:schemeClr val="accent5"/>
            </a:solidFill>
          </p:spPr>
          <p:txBody>
            <a:bodyPr vert="horz" lIns="182832" tIns="91416" rIns="182832" bIns="91416" rtlCol="0" anchor="ctr" anchorCtr="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600"/>
                </a:spcBef>
                <a:spcAft>
                  <a:spcPts val="600"/>
                </a:spcAft>
                <a:buClr>
                  <a:srgbClr val="717074">
                    <a:lumMod val="60000"/>
                    <a:lumOff val="40000"/>
                  </a:srgbClr>
                </a:buClr>
                <a:defRPr/>
              </a:pPr>
              <a:r>
                <a:rPr lang="en-US" sz="1600">
                  <a:solidFill>
                    <a:prstClr val="white"/>
                  </a:solidFill>
                </a:rPr>
                <a:t>Healthcare application modernization for better patient engagement </a:t>
              </a:r>
            </a:p>
          </p:txBody>
        </p:sp>
      </p:grpSp>
      <p:sp>
        <p:nvSpPr>
          <p:cNvPr id="19" name="Title 3">
            <a:extLst>
              <a:ext uri="{FF2B5EF4-FFF2-40B4-BE49-F238E27FC236}">
                <a16:creationId xmlns:a16="http://schemas.microsoft.com/office/drawing/2014/main" id="{438B2270-49AD-4ACA-B838-F04F4377CABB}"/>
              </a:ext>
            </a:extLst>
          </p:cNvPr>
          <p:cNvSpPr txBox="1">
            <a:spLocks/>
          </p:cNvSpPr>
          <p:nvPr/>
        </p:nvSpPr>
        <p:spPr>
          <a:xfrm>
            <a:off x="432176" y="1546947"/>
            <a:ext cx="3772076" cy="2167617"/>
          </a:xfrm>
          <a:prstGeom prst="rect">
            <a:avLst/>
          </a:prstGeom>
        </p:spPr>
        <p:txBody>
          <a:bodyPr vert="horz" wrap="square" lIns="91416" tIns="45708" rIns="91416" bIns="45708" rtlCol="0" anchor="t" anchorCtr="0">
            <a:no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sz="3999" dirty="0">
                <a:solidFill>
                  <a:schemeClr val="bg1"/>
                </a:solidFill>
              </a:rPr>
              <a:t>Next-Generation Apps development and delivery for healthcare</a:t>
            </a:r>
          </a:p>
        </p:txBody>
      </p:sp>
      <p:pic>
        <p:nvPicPr>
          <p:cNvPr id="20" name="Graphic 19">
            <a:extLst>
              <a:ext uri="{FF2B5EF4-FFF2-40B4-BE49-F238E27FC236}">
                <a16:creationId xmlns:a16="http://schemas.microsoft.com/office/drawing/2014/main" id="{EB82CFB3-A13C-4FAA-9E2A-4F1EFB651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747" y="321838"/>
            <a:ext cx="1180792" cy="1180792"/>
          </a:xfrm>
          <a:prstGeom prst="rect">
            <a:avLst/>
          </a:prstGeom>
        </p:spPr>
      </p:pic>
    </p:spTree>
    <p:extLst>
      <p:ext uri="{BB962C8B-B14F-4D97-AF65-F5344CB8AC3E}">
        <p14:creationId xmlns:p14="http://schemas.microsoft.com/office/powerpoint/2010/main" val="370841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6A16-1BD8-4CBE-AAB9-639B902E39E1}"/>
              </a:ext>
            </a:extLst>
          </p:cNvPr>
          <p:cNvSpPr>
            <a:spLocks noGrp="1"/>
          </p:cNvSpPr>
          <p:nvPr>
            <p:ph type="title"/>
          </p:nvPr>
        </p:nvSpPr>
        <p:spPr>
          <a:xfrm>
            <a:off x="589107" y="939442"/>
            <a:ext cx="8327980" cy="1229040"/>
          </a:xfrm>
        </p:spPr>
        <p:txBody>
          <a:bodyPr/>
          <a:lstStyle/>
          <a:p>
            <a:r>
              <a:rPr lang="en-US" dirty="0"/>
              <a:t>Case Study: NHS Digital</a:t>
            </a:r>
            <a:endParaRPr lang="en-GB" dirty="0"/>
          </a:p>
        </p:txBody>
      </p:sp>
      <p:sp>
        <p:nvSpPr>
          <p:cNvPr id="3" name="Subtitle 2">
            <a:extLst>
              <a:ext uri="{FF2B5EF4-FFF2-40B4-BE49-F238E27FC236}">
                <a16:creationId xmlns:a16="http://schemas.microsoft.com/office/drawing/2014/main" id="{1A233F9E-FF51-423E-9379-611E9F0A14DE}"/>
              </a:ext>
            </a:extLst>
          </p:cNvPr>
          <p:cNvSpPr>
            <a:spLocks noGrp="1"/>
          </p:cNvSpPr>
          <p:nvPr>
            <p:ph type="subTitle" idx="10"/>
          </p:nvPr>
        </p:nvSpPr>
        <p:spPr/>
        <p:txBody>
          <a:bodyPr/>
          <a:lstStyle/>
          <a:p>
            <a:r>
              <a:rPr lang="en-US" dirty="0"/>
              <a:t>VMware Cloud On AWS</a:t>
            </a:r>
            <a:endParaRPr lang="en-GB" dirty="0"/>
          </a:p>
        </p:txBody>
      </p:sp>
      <p:sp>
        <p:nvSpPr>
          <p:cNvPr id="6" name="Right Triangle 5">
            <a:extLst>
              <a:ext uri="{FF2B5EF4-FFF2-40B4-BE49-F238E27FC236}">
                <a16:creationId xmlns:a16="http://schemas.microsoft.com/office/drawing/2014/main" id="{8E4D2376-1C26-44F7-949F-B8D4F6053EC6}"/>
              </a:ext>
            </a:extLst>
          </p:cNvPr>
          <p:cNvSpPr/>
          <p:nvPr/>
        </p:nvSpPr>
        <p:spPr>
          <a:xfrm flipH="1">
            <a:off x="3974064" y="-1319563"/>
            <a:ext cx="8214760" cy="8190780"/>
          </a:xfrm>
          <a:prstGeom prst="rtTriangle">
            <a:avLst/>
          </a:prstGeom>
          <a:blipFill dpi="0" rotWithShape="1">
            <a:blip r:embed="rId3"/>
            <a:srcRect/>
            <a:stretch>
              <a:fillRect l="-32000" r="-12000"/>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buClrTx/>
            </a:pPr>
            <a:endParaRPr lang="en-GB" sz="1200" kern="1200" dirty="0">
              <a:solidFill>
                <a:srgbClr val="002142"/>
              </a:solidFill>
              <a:latin typeface="Metropolis"/>
            </a:endParaRPr>
          </a:p>
        </p:txBody>
      </p:sp>
    </p:spTree>
    <p:extLst>
      <p:ext uri="{BB962C8B-B14F-4D97-AF65-F5344CB8AC3E}">
        <p14:creationId xmlns:p14="http://schemas.microsoft.com/office/powerpoint/2010/main" val="22564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Rounded Corners 1029">
            <a:extLst>
              <a:ext uri="{FF2B5EF4-FFF2-40B4-BE49-F238E27FC236}">
                <a16:creationId xmlns:a16="http://schemas.microsoft.com/office/drawing/2014/main" id="{5453F5AB-754D-4BC5-87F7-BA86CB869EB2}"/>
              </a:ext>
            </a:extLst>
          </p:cNvPr>
          <p:cNvSpPr/>
          <p:nvPr/>
        </p:nvSpPr>
        <p:spPr>
          <a:xfrm>
            <a:off x="829616" y="3657540"/>
            <a:ext cx="3419109" cy="258013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126">
              <a:spcAft>
                <a:spcPts val="600"/>
              </a:spcAft>
              <a:buClrTx/>
            </a:pPr>
            <a:r>
              <a:rPr lang="en-US" sz="1600" kern="1200" dirty="0">
                <a:solidFill>
                  <a:srgbClr val="F2F2F2"/>
                </a:solidFill>
                <a:latin typeface="Metropolis Semi Bold" panose="00000700000000000000" pitchFamily="50" charset="0"/>
              </a:rPr>
              <a:t>Economies of scale and help facilitate a move to cloud across the NHS</a:t>
            </a:r>
            <a:endParaRPr lang="en-GB" sz="1600" kern="1200" dirty="0">
              <a:solidFill>
                <a:srgbClr val="F2F2F2"/>
              </a:solidFill>
              <a:latin typeface="Metropolis Semi Bold" panose="00000700000000000000" pitchFamily="50" charset="0"/>
            </a:endParaRPr>
          </a:p>
        </p:txBody>
      </p:sp>
      <p:pic>
        <p:nvPicPr>
          <p:cNvPr id="77" name="Picture 76" descr="A picture containing object, light&#10;&#10;Description automatically generated">
            <a:extLst>
              <a:ext uri="{FF2B5EF4-FFF2-40B4-BE49-F238E27FC236}">
                <a16:creationId xmlns:a16="http://schemas.microsoft.com/office/drawing/2014/main" id="{A5A37F93-E49E-4B2C-8B9C-61DE47407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71" y="3841831"/>
            <a:ext cx="1259672" cy="1259672"/>
          </a:xfrm>
          <a:prstGeom prst="rect">
            <a:avLst/>
          </a:prstGeom>
        </p:spPr>
      </p:pic>
      <p:sp>
        <p:nvSpPr>
          <p:cNvPr id="78" name="Rectangle: Rounded Corners 77">
            <a:extLst>
              <a:ext uri="{FF2B5EF4-FFF2-40B4-BE49-F238E27FC236}">
                <a16:creationId xmlns:a16="http://schemas.microsoft.com/office/drawing/2014/main" id="{C4C2763C-A85E-49BD-9364-5B69A2544812}"/>
              </a:ext>
            </a:extLst>
          </p:cNvPr>
          <p:cNvSpPr/>
          <p:nvPr/>
        </p:nvSpPr>
        <p:spPr>
          <a:xfrm>
            <a:off x="8365413" y="3654518"/>
            <a:ext cx="3419109" cy="258407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lgn="ctr" defTabSz="914126">
              <a:spcAft>
                <a:spcPts val="600"/>
              </a:spcAft>
              <a:buClrTx/>
            </a:pPr>
            <a:r>
              <a:rPr lang="en-GB" sz="1600" kern="1200" dirty="0">
                <a:solidFill>
                  <a:srgbClr val="F2F2F2"/>
                </a:solidFill>
                <a:latin typeface="Metropolis Semi Bold" panose="00000700000000000000" pitchFamily="50" charset="0"/>
              </a:rPr>
              <a:t>Development and delivery of new applications without changes to back-end systems</a:t>
            </a:r>
          </a:p>
        </p:txBody>
      </p:sp>
      <p:sp>
        <p:nvSpPr>
          <p:cNvPr id="79" name="Rectangle: Rounded Corners 78">
            <a:extLst>
              <a:ext uri="{FF2B5EF4-FFF2-40B4-BE49-F238E27FC236}">
                <a16:creationId xmlns:a16="http://schemas.microsoft.com/office/drawing/2014/main" id="{16512DA6-4795-42E9-91B3-EF151538430B}"/>
              </a:ext>
            </a:extLst>
          </p:cNvPr>
          <p:cNvSpPr/>
          <p:nvPr/>
        </p:nvSpPr>
        <p:spPr>
          <a:xfrm>
            <a:off x="4597514" y="3654519"/>
            <a:ext cx="3419109" cy="258013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lgn="ctr" defTabSz="914126">
              <a:spcAft>
                <a:spcPts val="600"/>
              </a:spcAft>
              <a:buClrTx/>
            </a:pPr>
            <a:r>
              <a:rPr lang="en-US" sz="1600" kern="1200" dirty="0">
                <a:solidFill>
                  <a:srgbClr val="F2F2F2"/>
                </a:solidFill>
                <a:latin typeface="Metropolis Semi Bold" panose="00000700000000000000" pitchFamily="50" charset="0"/>
              </a:rPr>
              <a:t> Freedom to choose the right cloud for the right workload to optimize applications</a:t>
            </a:r>
            <a:endParaRPr lang="en-GB" sz="1600" kern="1200" dirty="0">
              <a:solidFill>
                <a:srgbClr val="F2F2F2"/>
              </a:solidFill>
              <a:latin typeface="Metropolis Semi Bold" panose="00000700000000000000" pitchFamily="50" charset="0"/>
            </a:endParaRPr>
          </a:p>
        </p:txBody>
      </p:sp>
      <p:pic>
        <p:nvPicPr>
          <p:cNvPr id="28" name="Picture 27" descr="A picture containing drawing, green&#10;&#10;Description automatically generated">
            <a:extLst>
              <a:ext uri="{FF2B5EF4-FFF2-40B4-BE49-F238E27FC236}">
                <a16:creationId xmlns:a16="http://schemas.microsoft.com/office/drawing/2014/main" id="{AEEA03B5-72F6-43AF-A875-73DE02DD5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131" y="3844241"/>
            <a:ext cx="1259672" cy="1259672"/>
          </a:xfrm>
          <a:prstGeom prst="rect">
            <a:avLst/>
          </a:prstGeom>
        </p:spPr>
      </p:pic>
      <p:pic>
        <p:nvPicPr>
          <p:cNvPr id="1034" name="Picture 1033" descr="A picture containing light, drawing&#10;&#10;Description automatically generated">
            <a:extLst>
              <a:ext uri="{FF2B5EF4-FFF2-40B4-BE49-F238E27FC236}">
                <a16:creationId xmlns:a16="http://schemas.microsoft.com/office/drawing/2014/main" id="{EC8F0869-D361-4300-A638-99B72BD3F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233" y="3841831"/>
            <a:ext cx="1259672" cy="1259672"/>
          </a:xfrm>
          <a:prstGeom prst="rect">
            <a:avLst/>
          </a:prstGeom>
        </p:spPr>
      </p:pic>
      <p:sp>
        <p:nvSpPr>
          <p:cNvPr id="131" name="TextBox 130">
            <a:extLst>
              <a:ext uri="{FF2B5EF4-FFF2-40B4-BE49-F238E27FC236}">
                <a16:creationId xmlns:a16="http://schemas.microsoft.com/office/drawing/2014/main" id="{C62C870D-AAF9-435A-A5D9-D1C936EFDF29}"/>
              </a:ext>
            </a:extLst>
          </p:cNvPr>
          <p:cNvSpPr txBox="1"/>
          <p:nvPr/>
        </p:nvSpPr>
        <p:spPr>
          <a:xfrm>
            <a:off x="227802" y="979672"/>
            <a:ext cx="461537" cy="2138402"/>
          </a:xfrm>
          <a:prstGeom prst="rect">
            <a:avLst/>
          </a:prstGeom>
          <a:noFill/>
        </p:spPr>
        <p:txBody>
          <a:bodyPr vert="vert270" wrap="square">
            <a:spAutoFit/>
          </a:bodyPr>
          <a:lstStyle/>
          <a:p>
            <a:pPr algn="ctr" defTabSz="914126">
              <a:buClrTx/>
            </a:pPr>
            <a:r>
              <a:rPr lang="en-GB" sz="1799" kern="1200" dirty="0">
                <a:solidFill>
                  <a:srgbClr val="FFFFFF"/>
                </a:solidFill>
                <a:latin typeface="Metropolis Semi Bold" panose="00000700000000000000" pitchFamily="50" charset="0"/>
                <a:ea typeface="+mn-ea"/>
                <a:cs typeface="+mn-cs"/>
              </a:rPr>
              <a:t>Objectives</a:t>
            </a:r>
            <a:endParaRPr lang="en-GB" sz="1799" kern="1200" dirty="0">
              <a:solidFill>
                <a:srgbClr val="FFFFFF"/>
              </a:solidFill>
              <a:latin typeface="Metropolis"/>
              <a:ea typeface="+mn-ea"/>
              <a:cs typeface="+mn-cs"/>
            </a:endParaRPr>
          </a:p>
        </p:txBody>
      </p:sp>
      <p:sp>
        <p:nvSpPr>
          <p:cNvPr id="132" name="TextBox 131">
            <a:extLst>
              <a:ext uri="{FF2B5EF4-FFF2-40B4-BE49-F238E27FC236}">
                <a16:creationId xmlns:a16="http://schemas.microsoft.com/office/drawing/2014/main" id="{C4BF6985-B027-4ED1-A8D7-86FB45B340DD}"/>
              </a:ext>
            </a:extLst>
          </p:cNvPr>
          <p:cNvSpPr txBox="1"/>
          <p:nvPr/>
        </p:nvSpPr>
        <p:spPr>
          <a:xfrm>
            <a:off x="212029" y="3924947"/>
            <a:ext cx="461537" cy="2138402"/>
          </a:xfrm>
          <a:prstGeom prst="rect">
            <a:avLst/>
          </a:prstGeom>
          <a:noFill/>
        </p:spPr>
        <p:txBody>
          <a:bodyPr vert="vert270" wrap="square">
            <a:spAutoFit/>
          </a:bodyPr>
          <a:lstStyle/>
          <a:p>
            <a:pPr algn="ctr" defTabSz="914126">
              <a:buClrTx/>
            </a:pPr>
            <a:r>
              <a:rPr lang="en-GB" sz="1799" kern="1200" dirty="0">
                <a:solidFill>
                  <a:srgbClr val="FFFFFF"/>
                </a:solidFill>
                <a:latin typeface="Metropolis Semi Bold" panose="00000700000000000000" pitchFamily="50" charset="0"/>
                <a:ea typeface="+mn-ea"/>
                <a:cs typeface="+mn-cs"/>
              </a:rPr>
              <a:t>Solutions</a:t>
            </a:r>
            <a:endParaRPr lang="en-GB" sz="1799" kern="1200" dirty="0">
              <a:solidFill>
                <a:srgbClr val="FFFFFF"/>
              </a:solidFill>
              <a:latin typeface="Metropolis"/>
              <a:ea typeface="+mn-ea"/>
              <a:cs typeface="+mn-cs"/>
            </a:endParaRPr>
          </a:p>
        </p:txBody>
      </p:sp>
      <p:pic>
        <p:nvPicPr>
          <p:cNvPr id="4" name="Picture 3" descr="Two people standing in front of a computer&#10;&#10;Description automatically generated">
            <a:extLst>
              <a:ext uri="{FF2B5EF4-FFF2-40B4-BE49-F238E27FC236}">
                <a16:creationId xmlns:a16="http://schemas.microsoft.com/office/drawing/2014/main" id="{B0944E7F-6C6D-4A0A-9186-4EBC01FAB733}"/>
              </a:ext>
            </a:extLst>
          </p:cNvPr>
          <p:cNvPicPr>
            <a:picLocks noChangeAspect="1"/>
          </p:cNvPicPr>
          <p:nvPr/>
        </p:nvPicPr>
        <p:blipFill rotWithShape="1">
          <a:blip r:embed="rId6">
            <a:extLst>
              <a:ext uri="{28A0092B-C50C-407E-A947-70E740481C1C}">
                <a14:useLocalDpi xmlns:a14="http://schemas.microsoft.com/office/drawing/2010/main" val="0"/>
              </a:ext>
            </a:extLst>
          </a:blip>
          <a:srcRect l="50063" r="-1" b="18245"/>
          <a:stretch/>
        </p:blipFill>
        <p:spPr>
          <a:xfrm>
            <a:off x="9155425" y="330056"/>
            <a:ext cx="2629097" cy="2870405"/>
          </a:xfrm>
          <a:prstGeom prst="rect">
            <a:avLst/>
          </a:prstGeom>
        </p:spPr>
      </p:pic>
      <p:pic>
        <p:nvPicPr>
          <p:cNvPr id="9" name="Picture 8" descr="A person standing in front of a building&#10;&#10;Description automatically generated">
            <a:extLst>
              <a:ext uri="{FF2B5EF4-FFF2-40B4-BE49-F238E27FC236}">
                <a16:creationId xmlns:a16="http://schemas.microsoft.com/office/drawing/2014/main" id="{97585219-D015-41A4-B290-002687509DD3}"/>
              </a:ext>
            </a:extLst>
          </p:cNvPr>
          <p:cNvPicPr>
            <a:picLocks noChangeAspect="1"/>
          </p:cNvPicPr>
          <p:nvPr/>
        </p:nvPicPr>
        <p:blipFill rotWithShape="1">
          <a:blip r:embed="rId7">
            <a:extLst>
              <a:ext uri="{28A0092B-C50C-407E-A947-70E740481C1C}">
                <a14:useLocalDpi xmlns:a14="http://schemas.microsoft.com/office/drawing/2010/main" val="0"/>
              </a:ext>
            </a:extLst>
          </a:blip>
          <a:srcRect l="34862" r="17442" b="17613"/>
          <a:stretch/>
        </p:blipFill>
        <p:spPr>
          <a:xfrm>
            <a:off x="3625730" y="316056"/>
            <a:ext cx="2503634" cy="2870405"/>
          </a:xfrm>
          <a:prstGeom prst="rect">
            <a:avLst/>
          </a:prstGeom>
        </p:spPr>
      </p:pic>
      <p:sp>
        <p:nvSpPr>
          <p:cNvPr id="24" name="Rectangle 23">
            <a:extLst>
              <a:ext uri="{FF2B5EF4-FFF2-40B4-BE49-F238E27FC236}">
                <a16:creationId xmlns:a16="http://schemas.microsoft.com/office/drawing/2014/main" id="{28DBD55C-323A-4347-A7BC-7B0E8B367FAA}"/>
              </a:ext>
            </a:extLst>
          </p:cNvPr>
          <p:cNvSpPr/>
          <p:nvPr/>
        </p:nvSpPr>
        <p:spPr>
          <a:xfrm>
            <a:off x="9155425" y="2274835"/>
            <a:ext cx="2519344" cy="896084"/>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spcAft>
                <a:spcPts val="600"/>
              </a:spcAft>
              <a:buClrTx/>
            </a:pPr>
            <a:r>
              <a:rPr lang="en-US" sz="1600" kern="1200" dirty="0">
                <a:solidFill>
                  <a:srgbClr val="F2F2F2">
                    <a:lumMod val="10000"/>
                  </a:srgbClr>
                </a:solidFill>
                <a:latin typeface="Metropolis Semi Bold" panose="00000700000000000000"/>
              </a:rPr>
              <a:t>Upgrade existing IT infrastructure </a:t>
            </a:r>
          </a:p>
        </p:txBody>
      </p:sp>
      <p:sp>
        <p:nvSpPr>
          <p:cNvPr id="26" name="Rectangle 25">
            <a:extLst>
              <a:ext uri="{FF2B5EF4-FFF2-40B4-BE49-F238E27FC236}">
                <a16:creationId xmlns:a16="http://schemas.microsoft.com/office/drawing/2014/main" id="{6AC8A87B-5DE7-4DE7-ABC2-23B0BA1B087F}"/>
              </a:ext>
            </a:extLst>
          </p:cNvPr>
          <p:cNvSpPr/>
          <p:nvPr/>
        </p:nvSpPr>
        <p:spPr>
          <a:xfrm>
            <a:off x="3610019" y="2293289"/>
            <a:ext cx="2519344" cy="896084"/>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spcAft>
                <a:spcPts val="600"/>
              </a:spcAft>
              <a:buClrTx/>
            </a:pPr>
            <a:r>
              <a:rPr lang="en-US" sz="1600" kern="1200" dirty="0">
                <a:solidFill>
                  <a:srgbClr val="F2F2F2">
                    <a:lumMod val="10000"/>
                  </a:srgbClr>
                </a:solidFill>
                <a:latin typeface="Metropolis Semi Bold" panose="00000700000000000000"/>
              </a:rPr>
              <a:t>Expand NHS Digital service offerings</a:t>
            </a:r>
          </a:p>
        </p:txBody>
      </p:sp>
      <p:pic>
        <p:nvPicPr>
          <p:cNvPr id="51" name="Picture 50" descr="A person in a cage&#10;&#10;Description automatically generated">
            <a:extLst>
              <a:ext uri="{FF2B5EF4-FFF2-40B4-BE49-F238E27FC236}">
                <a16:creationId xmlns:a16="http://schemas.microsoft.com/office/drawing/2014/main" id="{2B3821A0-7081-42C0-B1B0-CCDA5DB9FDB6}"/>
              </a:ext>
            </a:extLst>
          </p:cNvPr>
          <p:cNvPicPr>
            <a:picLocks noChangeAspect="1"/>
          </p:cNvPicPr>
          <p:nvPr/>
        </p:nvPicPr>
        <p:blipFill rotWithShape="1">
          <a:blip r:embed="rId8">
            <a:extLst>
              <a:ext uri="{28A0092B-C50C-407E-A947-70E740481C1C}">
                <a14:useLocalDpi xmlns:a14="http://schemas.microsoft.com/office/drawing/2010/main" val="0"/>
              </a:ext>
            </a:extLst>
          </a:blip>
          <a:srcRect l="39250"/>
          <a:stretch/>
        </p:blipFill>
        <p:spPr>
          <a:xfrm>
            <a:off x="6352308" y="316056"/>
            <a:ext cx="2617266" cy="2870404"/>
          </a:xfrm>
          <a:prstGeom prst="rect">
            <a:avLst/>
          </a:prstGeom>
        </p:spPr>
      </p:pic>
      <p:sp>
        <p:nvSpPr>
          <p:cNvPr id="52" name="Rectangle 51">
            <a:extLst>
              <a:ext uri="{FF2B5EF4-FFF2-40B4-BE49-F238E27FC236}">
                <a16:creationId xmlns:a16="http://schemas.microsoft.com/office/drawing/2014/main" id="{0AC16C75-48AE-49CB-8C71-C46389935C78}"/>
              </a:ext>
            </a:extLst>
          </p:cNvPr>
          <p:cNvSpPr/>
          <p:nvPr/>
        </p:nvSpPr>
        <p:spPr>
          <a:xfrm>
            <a:off x="6450230" y="2293290"/>
            <a:ext cx="2519344" cy="89608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spcAft>
                <a:spcPts val="600"/>
              </a:spcAft>
              <a:buClrTx/>
            </a:pPr>
            <a:r>
              <a:rPr lang="en-US" sz="1600" kern="1200" dirty="0">
                <a:solidFill>
                  <a:srgbClr val="F2F2F2">
                    <a:lumMod val="10000"/>
                  </a:srgbClr>
                </a:solidFill>
                <a:latin typeface="Metropolis Semi Bold" panose="00000700000000000000"/>
              </a:rPr>
              <a:t>Lower TCO</a:t>
            </a:r>
          </a:p>
        </p:txBody>
      </p:sp>
      <p:pic>
        <p:nvPicPr>
          <p:cNvPr id="42" name="Picture 41" descr="Two people standing in a room&#10;&#10;Description automatically generated">
            <a:extLst>
              <a:ext uri="{FF2B5EF4-FFF2-40B4-BE49-F238E27FC236}">
                <a16:creationId xmlns:a16="http://schemas.microsoft.com/office/drawing/2014/main" id="{EEED8B29-386D-4A5A-AC35-394E51FA8D62}"/>
              </a:ext>
            </a:extLst>
          </p:cNvPr>
          <p:cNvPicPr>
            <a:picLocks noChangeAspect="1"/>
          </p:cNvPicPr>
          <p:nvPr/>
        </p:nvPicPr>
        <p:blipFill rotWithShape="1">
          <a:blip r:embed="rId9">
            <a:extLst>
              <a:ext uri="{28A0092B-C50C-407E-A947-70E740481C1C}">
                <a14:useLocalDpi xmlns:a14="http://schemas.microsoft.com/office/drawing/2010/main" val="0"/>
              </a:ext>
            </a:extLst>
          </a:blip>
          <a:srcRect l="17831" r="23052"/>
          <a:stretch/>
        </p:blipFill>
        <p:spPr>
          <a:xfrm>
            <a:off x="867730" y="361138"/>
            <a:ext cx="2519345" cy="2839322"/>
          </a:xfrm>
          <a:prstGeom prst="rect">
            <a:avLst/>
          </a:prstGeom>
        </p:spPr>
      </p:pic>
      <p:sp>
        <p:nvSpPr>
          <p:cNvPr id="34" name="Rectangle 33">
            <a:extLst>
              <a:ext uri="{FF2B5EF4-FFF2-40B4-BE49-F238E27FC236}">
                <a16:creationId xmlns:a16="http://schemas.microsoft.com/office/drawing/2014/main" id="{08A1B741-9562-4887-A098-403775AFF1FA}"/>
              </a:ext>
            </a:extLst>
          </p:cNvPr>
          <p:cNvSpPr/>
          <p:nvPr/>
        </p:nvSpPr>
        <p:spPr>
          <a:xfrm>
            <a:off x="883442" y="2290377"/>
            <a:ext cx="2503633" cy="89608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spcAft>
                <a:spcPts val="600"/>
              </a:spcAft>
              <a:buClrTx/>
            </a:pPr>
            <a:r>
              <a:rPr lang="en-US" sz="1600" kern="1200" dirty="0">
                <a:solidFill>
                  <a:srgbClr val="F2F2F2">
                    <a:lumMod val="10000"/>
                  </a:srgbClr>
                </a:solidFill>
                <a:latin typeface="Metropolis Semi Bold" panose="00000700000000000000"/>
              </a:rPr>
              <a:t>Improve overall patient experience</a:t>
            </a:r>
          </a:p>
        </p:txBody>
      </p:sp>
    </p:spTree>
    <p:extLst>
      <p:ext uri="{BB962C8B-B14F-4D97-AF65-F5344CB8AC3E}">
        <p14:creationId xmlns:p14="http://schemas.microsoft.com/office/powerpoint/2010/main" val="108683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694ED-6C00-433F-AB2B-F8AAF76F2A31}"/>
              </a:ext>
            </a:extLst>
          </p:cNvPr>
          <p:cNvSpPr>
            <a:spLocks noGrp="1"/>
          </p:cNvSpPr>
          <p:nvPr>
            <p:ph type="title"/>
          </p:nvPr>
        </p:nvSpPr>
        <p:spPr>
          <a:xfrm>
            <a:off x="300481" y="103085"/>
            <a:ext cx="11001004" cy="380901"/>
          </a:xfrm>
        </p:spPr>
        <p:txBody>
          <a:bodyPr/>
          <a:lstStyle/>
          <a:p>
            <a:r>
              <a:rPr lang="en-US" dirty="0"/>
              <a:t>Outcomes</a:t>
            </a:r>
          </a:p>
        </p:txBody>
      </p:sp>
      <p:sp>
        <p:nvSpPr>
          <p:cNvPr id="4" name="Rectangle 3">
            <a:extLst>
              <a:ext uri="{FF2B5EF4-FFF2-40B4-BE49-F238E27FC236}">
                <a16:creationId xmlns:a16="http://schemas.microsoft.com/office/drawing/2014/main" id="{1968EA8D-C63D-40E9-A500-E30E60A63D09}"/>
              </a:ext>
            </a:extLst>
          </p:cNvPr>
          <p:cNvSpPr/>
          <p:nvPr/>
        </p:nvSpPr>
        <p:spPr>
          <a:xfrm>
            <a:off x="734332" y="1110878"/>
            <a:ext cx="10784079" cy="46362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914126">
              <a:spcAft>
                <a:spcPts val="1200"/>
              </a:spcAft>
              <a:buClrTx/>
            </a:pPr>
            <a:r>
              <a:rPr lang="en-US" sz="1799" kern="1200" dirty="0">
                <a:solidFill>
                  <a:srgbClr val="002142"/>
                </a:solidFill>
                <a:latin typeface="Metropolis Semi Bold" panose="00000700000000000000" pitchFamily="50" charset="0"/>
              </a:rPr>
              <a:t>More agile operations</a:t>
            </a:r>
          </a:p>
          <a:p>
            <a:pPr defTabSz="914126">
              <a:spcAft>
                <a:spcPts val="1200"/>
              </a:spcAft>
              <a:buClrTx/>
            </a:pPr>
            <a:r>
              <a:rPr lang="en-US" sz="1799" kern="1200" dirty="0">
                <a:solidFill>
                  <a:srgbClr val="002142"/>
                </a:solidFill>
                <a:latin typeface="Metropolis Light" panose="00000500000000000000" pitchFamily="50" charset="0"/>
              </a:rPr>
              <a:t>Applications require no re-architecting, existing policies and IP addresses are maintained and IT can manage the cloud resource with existing skillset.</a:t>
            </a:r>
            <a:endParaRPr lang="en-GB" sz="1799" kern="1200" dirty="0">
              <a:solidFill>
                <a:srgbClr val="002142"/>
              </a:solidFill>
              <a:latin typeface="Metropolis Light" panose="00000500000000000000" pitchFamily="50" charset="0"/>
            </a:endParaRPr>
          </a:p>
          <a:p>
            <a:pPr defTabSz="914126">
              <a:spcAft>
                <a:spcPts val="1200"/>
              </a:spcAft>
              <a:buClrTx/>
            </a:pPr>
            <a:r>
              <a:rPr lang="en-US" sz="1799" kern="1200" dirty="0">
                <a:solidFill>
                  <a:srgbClr val="002142"/>
                </a:solidFill>
                <a:latin typeface="Metropolis Semi Bold" panose="00000700000000000000" pitchFamily="50" charset="0"/>
              </a:rPr>
              <a:t>Cost savings</a:t>
            </a:r>
          </a:p>
          <a:p>
            <a:pPr defTabSz="914126">
              <a:spcAft>
                <a:spcPts val="1200"/>
              </a:spcAft>
              <a:buClrTx/>
            </a:pPr>
            <a:r>
              <a:rPr lang="en-US" sz="1799" kern="1200" dirty="0">
                <a:solidFill>
                  <a:srgbClr val="002142"/>
                </a:solidFill>
                <a:latin typeface="Metropolis Light" panose="00000500000000000000" pitchFamily="50" charset="0"/>
              </a:rPr>
              <a:t>When in the cloud, NHS Digital can take advantage of cost savings, and combine innovative native AWS services with its VMware based workloads</a:t>
            </a:r>
          </a:p>
          <a:p>
            <a:pPr defTabSz="914126">
              <a:spcAft>
                <a:spcPts val="1200"/>
              </a:spcAft>
              <a:buClrTx/>
            </a:pPr>
            <a:r>
              <a:rPr lang="en-US" sz="1799" kern="1200" dirty="0">
                <a:solidFill>
                  <a:srgbClr val="002142"/>
                </a:solidFill>
                <a:latin typeface="Metropolis Semi Bold" panose="00000700000000000000" pitchFamily="50" charset="0"/>
              </a:rPr>
              <a:t>Greater patient experience</a:t>
            </a:r>
          </a:p>
          <a:p>
            <a:pPr defTabSz="914126">
              <a:spcAft>
                <a:spcPts val="1200"/>
              </a:spcAft>
              <a:buClrTx/>
            </a:pPr>
            <a:r>
              <a:rPr lang="en-US" sz="1799" kern="1200" dirty="0">
                <a:solidFill>
                  <a:srgbClr val="002142"/>
                </a:solidFill>
                <a:latin typeface="Metropolis Light" panose="00000500000000000000" pitchFamily="50" charset="0"/>
              </a:rPr>
              <a:t>“With VMware Cloud on AWS, we’re providing a resilient platform to support digitally-enabled care today and in the future.” - </a:t>
            </a:r>
            <a:r>
              <a:rPr lang="en-US" sz="1799" i="1" kern="1200" dirty="0">
                <a:solidFill>
                  <a:srgbClr val="002142"/>
                </a:solidFill>
                <a:latin typeface="Metropolis Light" panose="00000500000000000000" pitchFamily="50" charset="0"/>
              </a:rPr>
              <a:t>Rob Shaw, Deputy Chief Executive, NHS Digital</a:t>
            </a:r>
          </a:p>
          <a:p>
            <a:pPr defTabSz="914126">
              <a:spcAft>
                <a:spcPts val="1200"/>
              </a:spcAft>
              <a:buClrTx/>
            </a:pPr>
            <a:r>
              <a:rPr lang="en-US" sz="1799" kern="1200" dirty="0">
                <a:solidFill>
                  <a:srgbClr val="002142"/>
                </a:solidFill>
                <a:latin typeface="Metropolis Semi Bold" panose="00000700000000000000" pitchFamily="50" charset="0"/>
              </a:rPr>
              <a:t>Faster and more efficient IT</a:t>
            </a:r>
          </a:p>
          <a:p>
            <a:pPr defTabSz="914126">
              <a:spcAft>
                <a:spcPts val="1200"/>
              </a:spcAft>
              <a:buClrTx/>
            </a:pPr>
            <a:r>
              <a:rPr lang="en-US" sz="1799" kern="1200" dirty="0">
                <a:solidFill>
                  <a:srgbClr val="002142"/>
                </a:solidFill>
                <a:latin typeface="Metropolis"/>
              </a:rPr>
              <a:t>“We built a virtual data center in the AWS cloud in less than three hours. That speed and agility is just what we need.” - </a:t>
            </a:r>
            <a:r>
              <a:rPr lang="en-US" sz="1799" i="1" kern="1200" dirty="0">
                <a:solidFill>
                  <a:srgbClr val="002142"/>
                </a:solidFill>
                <a:latin typeface="Metropolis"/>
              </a:rPr>
              <a:t>Rob Shaw, Deputy Chief Executive, NHS Digital.</a:t>
            </a:r>
            <a:endParaRPr lang="en-GB" sz="1799" i="1" kern="1200" dirty="0">
              <a:solidFill>
                <a:srgbClr val="002142"/>
              </a:solidFill>
              <a:latin typeface="Metropolis"/>
            </a:endParaRPr>
          </a:p>
          <a:p>
            <a:pPr defTabSz="914126">
              <a:spcAft>
                <a:spcPts val="1200"/>
              </a:spcAft>
              <a:buClrTx/>
            </a:pPr>
            <a:endParaRPr lang="en-GB" sz="1799" kern="1200" dirty="0">
              <a:solidFill>
                <a:srgbClr val="002142"/>
              </a:solidFill>
              <a:latin typeface="Metropolis"/>
            </a:endParaRPr>
          </a:p>
        </p:txBody>
      </p:sp>
      <p:sp>
        <p:nvSpPr>
          <p:cNvPr id="5" name="TextBox 4">
            <a:extLst>
              <a:ext uri="{FF2B5EF4-FFF2-40B4-BE49-F238E27FC236}">
                <a16:creationId xmlns:a16="http://schemas.microsoft.com/office/drawing/2014/main" id="{45E77BB8-CC25-CB48-ACFC-B43D9BFD0E32}"/>
              </a:ext>
            </a:extLst>
          </p:cNvPr>
          <p:cNvSpPr txBox="1"/>
          <p:nvPr/>
        </p:nvSpPr>
        <p:spPr>
          <a:xfrm>
            <a:off x="734524" y="5868749"/>
            <a:ext cx="23851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hlinkClick r:id="rId3">
                  <a:extLst>
                    <a:ext uri="{A12FA001-AC4F-418D-AE19-62706E023703}">
                      <ahyp:hlinkClr xmlns:ahyp="http://schemas.microsoft.com/office/drawing/2018/hyperlinkcolor" val="tx"/>
                    </a:ext>
                  </a:extLst>
                </a:hlinkClick>
              </a:rPr>
              <a:t>Blog post here</a:t>
            </a:r>
            <a:endParaRPr lang="en-US" dirty="0">
              <a:solidFill>
                <a:schemeClr val="accent1"/>
              </a:solidFill>
            </a:endParaRPr>
          </a:p>
        </p:txBody>
      </p:sp>
    </p:spTree>
    <p:extLst>
      <p:ext uri="{BB962C8B-B14F-4D97-AF65-F5344CB8AC3E}">
        <p14:creationId xmlns:p14="http://schemas.microsoft.com/office/powerpoint/2010/main" val="1905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09DA7-B632-448E-B1D6-FBE70174754E}"/>
              </a:ext>
            </a:extLst>
          </p:cNvPr>
          <p:cNvSpPr>
            <a:spLocks noGrp="1"/>
          </p:cNvSpPr>
          <p:nvPr>
            <p:ph type="body" sz="quarter" idx="16"/>
          </p:nvPr>
        </p:nvSpPr>
        <p:spPr>
          <a:xfrm>
            <a:off x="438911" y="1664159"/>
            <a:ext cx="5815117" cy="3199567"/>
          </a:xfrm>
        </p:spPr>
        <p:txBody>
          <a:bodyPr/>
          <a:lstStyle/>
          <a:p>
            <a:pPr>
              <a:lnSpc>
                <a:spcPct val="107000"/>
              </a:lnSpc>
              <a:spcAft>
                <a:spcPts val="800"/>
              </a:spcAft>
            </a:pPr>
            <a:r>
              <a:rPr lang="en-US" sz="1799" dirty="0"/>
              <a:t>We choose the right cloud for each workload, and VMware Cloud on AWS is the absolute best option for running our vSphere-based environments in the cloud. “</a:t>
            </a:r>
          </a:p>
          <a:p>
            <a:pPr>
              <a:lnSpc>
                <a:spcPct val="107000"/>
              </a:lnSpc>
              <a:spcAft>
                <a:spcPts val="800"/>
              </a:spcAft>
            </a:pPr>
            <a:r>
              <a:rPr lang="en-US" sz="1799" dirty="0"/>
              <a:t>It’s easy to move solutions across the different environments and it’s easy to run and manage….That speed and agility is just what we need to harness innovation and make the best digital services available for the NHS and social care sector,”</a:t>
            </a:r>
          </a:p>
        </p:txBody>
      </p:sp>
      <p:sp>
        <p:nvSpPr>
          <p:cNvPr id="3" name="Text Placeholder 2">
            <a:extLst>
              <a:ext uri="{FF2B5EF4-FFF2-40B4-BE49-F238E27FC236}">
                <a16:creationId xmlns:a16="http://schemas.microsoft.com/office/drawing/2014/main" id="{67B993E1-871E-4CF0-9F1F-A3774FFEA8C5}"/>
              </a:ext>
            </a:extLst>
          </p:cNvPr>
          <p:cNvSpPr>
            <a:spLocks noGrp="1"/>
          </p:cNvSpPr>
          <p:nvPr>
            <p:ph type="body" sz="quarter" idx="17"/>
          </p:nvPr>
        </p:nvSpPr>
        <p:spPr/>
        <p:txBody>
          <a:bodyPr/>
          <a:lstStyle/>
          <a:p>
            <a:r>
              <a:rPr lang="en-US" i="1" dirty="0">
                <a:latin typeface="Metropolis Light" panose="00000500000000000000" pitchFamily="50" charset="0"/>
              </a:rPr>
              <a:t>Rob Shaw, Deputy Chief Executive, NHS Digital</a:t>
            </a:r>
            <a:endParaRPr lang="en-GB" dirty="0"/>
          </a:p>
        </p:txBody>
      </p:sp>
    </p:spTree>
    <p:extLst>
      <p:ext uri="{BB962C8B-B14F-4D97-AF65-F5344CB8AC3E}">
        <p14:creationId xmlns:p14="http://schemas.microsoft.com/office/powerpoint/2010/main" val="401928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11"/>
          <p:cNvSpPr txBox="1"/>
          <p:nvPr/>
        </p:nvSpPr>
        <p:spPr>
          <a:xfrm>
            <a:off x="582682" y="414323"/>
            <a:ext cx="10995275" cy="38080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798"/>
              <a:buFont typeface="Arial"/>
              <a:buNone/>
            </a:pPr>
            <a:endParaRPr sz="2798" b="0" dirty="0">
              <a:solidFill>
                <a:srgbClr val="FFFFFF"/>
              </a:solidFill>
              <a:latin typeface="Metropolis" panose="00000500000000000000" pitchFamily="2" charset="0"/>
              <a:sym typeface="Arial"/>
            </a:endParaRPr>
          </a:p>
        </p:txBody>
      </p:sp>
      <p:sp>
        <p:nvSpPr>
          <p:cNvPr id="1881" name="Google Shape;1881;p111"/>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VMware Cloud on AWS: Growing Channel Partner Ecosystem</a:t>
            </a:r>
            <a:endParaRPr/>
          </a:p>
        </p:txBody>
      </p:sp>
      <p:sp>
        <p:nvSpPr>
          <p:cNvPr id="1882" name="Google Shape;1882;p111"/>
          <p:cNvSpPr txBox="1">
            <a:spLocks noGrp="1"/>
          </p:cNvSpPr>
          <p:nvPr>
            <p:ph type="body" sz="quarter" idx="20"/>
          </p:nvPr>
        </p:nvSpPr>
        <p:spPr>
          <a:xfrm>
            <a:off x="8616002" y="1321453"/>
            <a:ext cx="3572823" cy="4850747"/>
          </a:xfrm>
          <a:prstGeom prst="rect">
            <a:avLst/>
          </a:prstGeom>
          <a:solidFill>
            <a:srgbClr val="000000">
              <a:alpha val="34901"/>
            </a:srgbClr>
          </a:solidFill>
          <a:ln>
            <a:noFill/>
          </a:ln>
        </p:spPr>
        <p:txBody>
          <a:bodyPr spcFirstLastPara="1" wrap="square" lIns="457200" tIns="457200" rIns="594350" bIns="457200" anchor="t" anchorCtr="0">
            <a:noAutofit/>
          </a:bodyPr>
          <a:lstStyle/>
          <a:p>
            <a:pPr marL="0" lvl="0" indent="-91440" algn="l" rtl="0">
              <a:lnSpc>
                <a:spcPct val="100000"/>
              </a:lnSpc>
              <a:spcBef>
                <a:spcPts val="0"/>
              </a:spcBef>
              <a:spcAft>
                <a:spcPts val="0"/>
              </a:spcAft>
              <a:buSzPts val="1440"/>
              <a:buChar char="​"/>
            </a:pPr>
            <a:r>
              <a:rPr lang="en-US"/>
              <a:t> </a:t>
            </a:r>
            <a:endParaRPr/>
          </a:p>
        </p:txBody>
      </p:sp>
      <p:sp>
        <p:nvSpPr>
          <p:cNvPr id="1883" name="Google Shape;1883;p111"/>
          <p:cNvSpPr/>
          <p:nvPr/>
        </p:nvSpPr>
        <p:spPr>
          <a:xfrm>
            <a:off x="9091312" y="5557410"/>
            <a:ext cx="2654593"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dirty="0">
                <a:solidFill>
                  <a:schemeClr val="hlink"/>
                </a:solidFill>
                <a:latin typeface="Metropolis Light" panose="00000400000000000000" pitchFamily="2" charset="0"/>
                <a:sym typeface="Arial"/>
                <a:hlinkClick r:id="rId3"/>
              </a:rPr>
              <a:t>Learn more: Partner Success Stories</a:t>
            </a:r>
            <a:endParaRPr sz="1100" dirty="0">
              <a:solidFill>
                <a:schemeClr val="accent1"/>
              </a:solidFill>
              <a:latin typeface="Metropolis Light" panose="00000400000000000000" pitchFamily="2" charset="0"/>
              <a:sym typeface="Arial"/>
            </a:endParaRPr>
          </a:p>
        </p:txBody>
      </p:sp>
      <p:grpSp>
        <p:nvGrpSpPr>
          <p:cNvPr id="1884" name="Google Shape;1884;p111"/>
          <p:cNvGrpSpPr/>
          <p:nvPr/>
        </p:nvGrpSpPr>
        <p:grpSpPr>
          <a:xfrm>
            <a:off x="9135331" y="1608218"/>
            <a:ext cx="2654593" cy="3600140"/>
            <a:chOff x="8940338" y="994941"/>
            <a:chExt cx="2654593" cy="3600140"/>
          </a:xfrm>
        </p:grpSpPr>
        <p:sp>
          <p:nvSpPr>
            <p:cNvPr id="1885" name="Google Shape;1885;p111"/>
            <p:cNvSpPr/>
            <p:nvPr/>
          </p:nvSpPr>
          <p:spPr>
            <a:xfrm>
              <a:off x="9178930" y="2300348"/>
              <a:ext cx="1701392" cy="365570"/>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999" dirty="0">
                <a:solidFill>
                  <a:srgbClr val="1A428A"/>
                </a:solidFill>
                <a:latin typeface="Metropolis" panose="00000500000000000000" pitchFamily="2" charset="0"/>
                <a:sym typeface="Arial"/>
              </a:endParaRPr>
            </a:p>
          </p:txBody>
        </p:sp>
        <p:sp>
          <p:nvSpPr>
            <p:cNvPr id="1886" name="Google Shape;1886;p111"/>
            <p:cNvSpPr/>
            <p:nvPr/>
          </p:nvSpPr>
          <p:spPr>
            <a:xfrm>
              <a:off x="8940338" y="1796316"/>
              <a:ext cx="256655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2"/>
                  </a:solidFill>
                  <a:latin typeface="Metropolis" panose="00000500000000000000" pitchFamily="2" charset="0"/>
                  <a:sym typeface="Arial"/>
                </a:rPr>
                <a:t>VMware Cloud on AWS Solution Competent partners</a:t>
              </a:r>
              <a:endParaRPr dirty="0">
                <a:latin typeface="Metropolis" panose="00000500000000000000" pitchFamily="2" charset="0"/>
              </a:endParaRPr>
            </a:p>
          </p:txBody>
        </p:sp>
        <p:sp>
          <p:nvSpPr>
            <p:cNvPr id="1887" name="Google Shape;1887;p111"/>
            <p:cNvSpPr/>
            <p:nvPr/>
          </p:nvSpPr>
          <p:spPr>
            <a:xfrm>
              <a:off x="8940338" y="994941"/>
              <a:ext cx="2350748" cy="12000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799" dirty="0">
                  <a:solidFill>
                    <a:srgbClr val="F8981D"/>
                  </a:solidFill>
                  <a:latin typeface="Metropolis" panose="00000500000000000000" pitchFamily="2" charset="0"/>
                  <a:sym typeface="Arial"/>
                </a:rPr>
                <a:t>400+</a:t>
              </a:r>
              <a:r>
                <a:rPr lang="en-US" sz="5398" dirty="0">
                  <a:solidFill>
                    <a:srgbClr val="F8981D"/>
                  </a:solidFill>
                  <a:latin typeface="Metropolis" panose="00000500000000000000" pitchFamily="2" charset="0"/>
                  <a:sym typeface="Arial"/>
                </a:rPr>
                <a:t> </a:t>
              </a:r>
              <a:br>
                <a:rPr lang="en-US" sz="1799" dirty="0">
                  <a:solidFill>
                    <a:srgbClr val="F8981D"/>
                  </a:solidFill>
                  <a:latin typeface="Metropolis" panose="00000500000000000000" pitchFamily="2" charset="0"/>
                  <a:sym typeface="Arial"/>
                </a:rPr>
              </a:br>
              <a:endParaRPr sz="1799" dirty="0">
                <a:solidFill>
                  <a:srgbClr val="F8981D"/>
                </a:solidFill>
                <a:latin typeface="Metropolis" panose="00000500000000000000" pitchFamily="2" charset="0"/>
                <a:sym typeface="Arial"/>
              </a:endParaRPr>
            </a:p>
          </p:txBody>
        </p:sp>
        <p:sp>
          <p:nvSpPr>
            <p:cNvPr id="1888" name="Google Shape;1888;p111"/>
            <p:cNvSpPr/>
            <p:nvPr/>
          </p:nvSpPr>
          <p:spPr>
            <a:xfrm>
              <a:off x="8940338" y="2986751"/>
              <a:ext cx="2654593" cy="12000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799" dirty="0">
                  <a:solidFill>
                    <a:srgbClr val="F8981D"/>
                  </a:solidFill>
                  <a:latin typeface="Metropolis" panose="00000500000000000000" pitchFamily="2" charset="0"/>
                  <a:sym typeface="Arial"/>
                </a:rPr>
                <a:t>25+</a:t>
              </a:r>
              <a:r>
                <a:rPr lang="en-US" sz="5398" dirty="0">
                  <a:solidFill>
                    <a:srgbClr val="F8981D"/>
                  </a:solidFill>
                  <a:latin typeface="Metropolis" panose="00000500000000000000" pitchFamily="2" charset="0"/>
                  <a:sym typeface="Arial"/>
                </a:rPr>
                <a:t> </a:t>
              </a:r>
              <a:endParaRPr sz="1799" dirty="0">
                <a:solidFill>
                  <a:schemeClr val="accent6"/>
                </a:solidFill>
                <a:latin typeface="Metropolis" panose="00000500000000000000" pitchFamily="2" charset="0"/>
                <a:sym typeface="Arial"/>
              </a:endParaRPr>
            </a:p>
            <a:p>
              <a:pPr marL="0" marR="0" lvl="0" indent="0" algn="l" rtl="0">
                <a:spcBef>
                  <a:spcPts val="0"/>
                </a:spcBef>
                <a:spcAft>
                  <a:spcPts val="0"/>
                </a:spcAft>
                <a:buNone/>
              </a:pPr>
              <a:endParaRPr sz="1799" dirty="0">
                <a:solidFill>
                  <a:srgbClr val="F8981D"/>
                </a:solidFill>
                <a:latin typeface="Metropolis" panose="00000500000000000000" pitchFamily="2" charset="0"/>
                <a:sym typeface="Arial"/>
              </a:endParaRPr>
            </a:p>
          </p:txBody>
        </p:sp>
        <p:sp>
          <p:nvSpPr>
            <p:cNvPr id="1889" name="Google Shape;1889;p111"/>
            <p:cNvSpPr/>
            <p:nvPr/>
          </p:nvSpPr>
          <p:spPr>
            <a:xfrm>
              <a:off x="8940338" y="3764084"/>
              <a:ext cx="226302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2"/>
                  </a:solidFill>
                  <a:latin typeface="Metropolis" panose="00000500000000000000" pitchFamily="2" charset="0"/>
                  <a:sym typeface="Arial"/>
                </a:rPr>
                <a:t>VMware Cloud on AWS Master Services Competent partners</a:t>
              </a:r>
              <a:endParaRPr dirty="0">
                <a:latin typeface="Metropolis" panose="00000500000000000000" pitchFamily="2" charset="0"/>
              </a:endParaRPr>
            </a:p>
          </p:txBody>
        </p:sp>
      </p:grpSp>
      <p:grpSp>
        <p:nvGrpSpPr>
          <p:cNvPr id="1890" name="Google Shape;1890;p111"/>
          <p:cNvGrpSpPr/>
          <p:nvPr/>
        </p:nvGrpSpPr>
        <p:grpSpPr>
          <a:xfrm>
            <a:off x="10190640" y="893"/>
            <a:ext cx="1998185" cy="400050"/>
            <a:chOff x="10190640" y="893"/>
            <a:chExt cx="1998185" cy="400050"/>
          </a:xfrm>
        </p:grpSpPr>
        <p:sp>
          <p:nvSpPr>
            <p:cNvPr id="1891" name="Google Shape;1891;p111"/>
            <p:cNvSpPr/>
            <p:nvPr/>
          </p:nvSpPr>
          <p:spPr>
            <a:xfrm rot="10800000">
              <a:off x="10190640" y="893"/>
              <a:ext cx="1998185" cy="400050"/>
            </a:xfrm>
            <a:custGeom>
              <a:avLst/>
              <a:gdLst/>
              <a:ahLst/>
              <a:cxnLst/>
              <a:rect l="l" t="t" r="r" b="b"/>
              <a:pathLst>
                <a:path w="1979789" h="508627" extrusionOk="0">
                  <a:moveTo>
                    <a:pt x="176" y="508627"/>
                  </a:moveTo>
                  <a:cubicBezTo>
                    <a:pt x="-528" y="339879"/>
                    <a:pt x="1149" y="168748"/>
                    <a:pt x="445" y="0"/>
                  </a:cubicBezTo>
                  <a:lnTo>
                    <a:pt x="1891869" y="3612"/>
                  </a:lnTo>
                  <a:lnTo>
                    <a:pt x="1979789" y="508627"/>
                  </a:lnTo>
                  <a:lnTo>
                    <a:pt x="176" y="508627"/>
                  </a:lnTo>
                  <a:close/>
                </a:path>
              </a:pathLst>
            </a:custGeom>
            <a:solidFill>
              <a:srgbClr val="133167">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2"/>
                </a:solidFill>
                <a:latin typeface="Metropolis" panose="00000500000000000000" pitchFamily="2" charset="0"/>
                <a:sym typeface="Arial"/>
              </a:endParaRPr>
            </a:p>
          </p:txBody>
        </p:sp>
        <p:sp>
          <p:nvSpPr>
            <p:cNvPr id="1892" name="Google Shape;1892;p111"/>
            <p:cNvSpPr txBox="1"/>
            <p:nvPr/>
          </p:nvSpPr>
          <p:spPr>
            <a:xfrm>
              <a:off x="10285411" y="141735"/>
              <a:ext cx="1903413" cy="8686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900" dirty="0">
                  <a:solidFill>
                    <a:schemeClr val="dk2"/>
                  </a:solidFill>
                  <a:latin typeface="Metropolis" panose="00000500000000000000" pitchFamily="2" charset="0"/>
                  <a:sym typeface="Arial"/>
                </a:rPr>
                <a:t>NOT EXHAUSTIVE</a:t>
              </a:r>
              <a:endParaRPr dirty="0">
                <a:latin typeface="Metropolis" panose="00000500000000000000" pitchFamily="2" charset="0"/>
              </a:endParaRPr>
            </a:p>
          </p:txBody>
        </p:sp>
      </p:grpSp>
      <p:grpSp>
        <p:nvGrpSpPr>
          <p:cNvPr id="1893" name="Google Shape;1893;p111"/>
          <p:cNvGrpSpPr/>
          <p:nvPr/>
        </p:nvGrpSpPr>
        <p:grpSpPr>
          <a:xfrm>
            <a:off x="751687" y="1321453"/>
            <a:ext cx="3819208" cy="4389810"/>
            <a:chOff x="751687" y="1321453"/>
            <a:chExt cx="3819208" cy="4389810"/>
          </a:xfrm>
        </p:grpSpPr>
        <p:sp>
          <p:nvSpPr>
            <p:cNvPr id="1894" name="Google Shape;1894;p111"/>
            <p:cNvSpPr/>
            <p:nvPr/>
          </p:nvSpPr>
          <p:spPr>
            <a:xfrm>
              <a:off x="751687" y="1321453"/>
              <a:ext cx="3819208" cy="338554"/>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Metropolis" panose="00000500000000000000" pitchFamily="2" charset="0"/>
                  <a:sym typeface="Arial"/>
                </a:rPr>
                <a:t>AMERICAS</a:t>
              </a:r>
              <a:endParaRPr dirty="0">
                <a:latin typeface="Metropolis" panose="00000500000000000000" pitchFamily="2" charset="0"/>
              </a:endParaRPr>
            </a:p>
          </p:txBody>
        </p:sp>
        <p:grpSp>
          <p:nvGrpSpPr>
            <p:cNvPr id="1895" name="Google Shape;1895;p111"/>
            <p:cNvGrpSpPr/>
            <p:nvPr/>
          </p:nvGrpSpPr>
          <p:grpSpPr>
            <a:xfrm>
              <a:off x="772421" y="1725968"/>
              <a:ext cx="3707595" cy="3985295"/>
              <a:chOff x="772421" y="1842916"/>
              <a:chExt cx="3707595" cy="3985295"/>
            </a:xfrm>
          </p:grpSpPr>
          <p:sp>
            <p:nvSpPr>
              <p:cNvPr id="1896" name="Google Shape;1896;p111"/>
              <p:cNvSpPr/>
              <p:nvPr/>
            </p:nvSpPr>
            <p:spPr>
              <a:xfrm>
                <a:off x="1970013" y="5428101"/>
                <a:ext cx="1690331"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accent1"/>
                    </a:solidFill>
                    <a:latin typeface="Metropolis" panose="00000500000000000000" pitchFamily="2" charset="0"/>
                    <a:sym typeface="Arial"/>
                  </a:rPr>
                  <a:t>…</a:t>
                </a:r>
                <a:endParaRPr dirty="0">
                  <a:latin typeface="Metropolis" panose="00000500000000000000" pitchFamily="2" charset="0"/>
                </a:endParaRPr>
              </a:p>
            </p:txBody>
          </p:sp>
          <p:pic>
            <p:nvPicPr>
              <p:cNvPr id="1897" name="Google Shape;1897;p1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5134" y="1942950"/>
                <a:ext cx="881544" cy="418053"/>
              </a:xfrm>
              <a:prstGeom prst="rect">
                <a:avLst/>
              </a:prstGeom>
              <a:noFill/>
              <a:ln>
                <a:noFill/>
              </a:ln>
            </p:spPr>
          </p:pic>
          <p:pic>
            <p:nvPicPr>
              <p:cNvPr id="1898" name="Google Shape;1898;p1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49643" y="2043170"/>
                <a:ext cx="976635" cy="191748"/>
              </a:xfrm>
              <a:prstGeom prst="rect">
                <a:avLst/>
              </a:prstGeom>
              <a:noFill/>
              <a:ln>
                <a:noFill/>
              </a:ln>
            </p:spPr>
          </p:pic>
          <p:pic>
            <p:nvPicPr>
              <p:cNvPr id="1899" name="Google Shape;1899;p1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93394" y="1842916"/>
                <a:ext cx="986622" cy="613146"/>
              </a:xfrm>
              <a:prstGeom prst="rect">
                <a:avLst/>
              </a:prstGeom>
              <a:noFill/>
              <a:ln>
                <a:noFill/>
              </a:ln>
            </p:spPr>
          </p:pic>
          <p:pic>
            <p:nvPicPr>
              <p:cNvPr id="1900" name="Google Shape;1900;p1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44455" y="2625680"/>
                <a:ext cx="782902" cy="287945"/>
              </a:xfrm>
              <a:prstGeom prst="rect">
                <a:avLst/>
              </a:prstGeom>
              <a:noFill/>
              <a:ln>
                <a:noFill/>
              </a:ln>
            </p:spPr>
          </p:pic>
          <p:pic>
            <p:nvPicPr>
              <p:cNvPr id="1901" name="Google Shape;1901;p111" descr="https://www.2ndwatch.com/wp-content/uploads/2017/06/2nd-Watch-Logo_white-text-250x94.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89698" y="2605242"/>
                <a:ext cx="896524" cy="337093"/>
              </a:xfrm>
              <a:prstGeom prst="rect">
                <a:avLst/>
              </a:prstGeom>
              <a:noFill/>
              <a:ln>
                <a:noFill/>
              </a:ln>
            </p:spPr>
          </p:pic>
          <p:pic>
            <p:nvPicPr>
              <p:cNvPr id="1902" name="Google Shape;1902;p111" descr="https://www.thinkahead.com/wp-content/uploads/2020/01/2020-ahead-logo-final_white.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543755" y="2640756"/>
                <a:ext cx="885901" cy="179906"/>
              </a:xfrm>
              <a:prstGeom prst="rect">
                <a:avLst/>
              </a:prstGeom>
              <a:noFill/>
              <a:ln>
                <a:noFill/>
              </a:ln>
            </p:spPr>
          </p:pic>
          <p:pic>
            <p:nvPicPr>
              <p:cNvPr id="1903" name="Google Shape;1903;p111" descr="https://www.triples.com.br/img/logo-triples-white.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45051" y="3143722"/>
                <a:ext cx="781710" cy="573254"/>
              </a:xfrm>
              <a:prstGeom prst="rect">
                <a:avLst/>
              </a:prstGeom>
              <a:noFill/>
              <a:ln>
                <a:noFill/>
              </a:ln>
            </p:spPr>
          </p:pic>
          <p:pic>
            <p:nvPicPr>
              <p:cNvPr id="1904" name="Google Shape;1904;p111" descr="https://anm.com/wp-content/uploads/2019/11/ANM_25Year_Anniversary_Logos_3.png"/>
              <p:cNvPicPr preferRelativeResize="0"/>
              <p:nvPr/>
            </p:nvPicPr>
            <p:blipFill rotWithShape="1">
              <a:blip r:embed="rId11" cstate="screen">
                <a:alphaModFix/>
                <a:extLst>
                  <a:ext uri="{28A0092B-C50C-407E-A947-70E740481C1C}">
                    <a14:useLocalDpi xmlns:a14="http://schemas.microsoft.com/office/drawing/2010/main"/>
                  </a:ext>
                </a:extLst>
              </a:blip>
              <a:srcRect r="30784" b="-2242"/>
              <a:stretch/>
            </p:blipFill>
            <p:spPr>
              <a:xfrm>
                <a:off x="2208346" y="3351998"/>
                <a:ext cx="859228" cy="322249"/>
              </a:xfrm>
              <a:prstGeom prst="rect">
                <a:avLst/>
              </a:prstGeom>
              <a:noFill/>
              <a:ln>
                <a:noFill/>
              </a:ln>
            </p:spPr>
          </p:pic>
          <p:pic>
            <p:nvPicPr>
              <p:cNvPr id="1905" name="Google Shape;1905;p111" descr="https://lh3.googleusercontent.com/proxy/K2ZNM-6tEhSCdG8HjB0nimjArj9fcjSCryTZGJRzzntrYeU9iCW6U3p6eV4JU9ywZPQ6-XcgvvX1Xc2HMCsaucAr73CkZUeAvyNBtx0i_Ak-_ccjjm42RjylMbPmkV2rUFCfUpQBLx6mg0II"/>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498623" y="3425180"/>
                <a:ext cx="976164" cy="223069"/>
              </a:xfrm>
              <a:prstGeom prst="rect">
                <a:avLst/>
              </a:prstGeom>
              <a:noFill/>
              <a:ln>
                <a:noFill/>
              </a:ln>
            </p:spPr>
          </p:pic>
          <p:pic>
            <p:nvPicPr>
              <p:cNvPr id="1906" name="Google Shape;1906;p111" descr="https://assets-global.website-files.com/5b4a8d1cabad384302b96f64/5b60ecc5a56ec756b37049db_5a3832a0b8201b0001578200_CDW_logo_white.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649730" y="3977122"/>
                <a:ext cx="673951" cy="628183"/>
              </a:xfrm>
              <a:prstGeom prst="rect">
                <a:avLst/>
              </a:prstGeom>
              <a:noFill/>
              <a:ln>
                <a:noFill/>
              </a:ln>
            </p:spPr>
          </p:pic>
          <p:pic>
            <p:nvPicPr>
              <p:cNvPr id="1907" name="Google Shape;1907;p11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262615" y="4143734"/>
                <a:ext cx="750691" cy="396936"/>
              </a:xfrm>
              <a:prstGeom prst="rect">
                <a:avLst/>
              </a:prstGeom>
              <a:noFill/>
              <a:ln>
                <a:noFill/>
              </a:ln>
            </p:spPr>
          </p:pic>
          <p:pic>
            <p:nvPicPr>
              <p:cNvPr id="1908" name="Google Shape;1908;p111"/>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72421" y="4030635"/>
                <a:ext cx="1126970" cy="577572"/>
              </a:xfrm>
              <a:prstGeom prst="rect">
                <a:avLst/>
              </a:prstGeom>
              <a:noFill/>
              <a:ln>
                <a:noFill/>
              </a:ln>
            </p:spPr>
          </p:pic>
          <p:pic>
            <p:nvPicPr>
              <p:cNvPr id="1909" name="Google Shape;1909;p11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46349" y="5012262"/>
                <a:ext cx="979114" cy="275465"/>
              </a:xfrm>
              <a:prstGeom prst="rect">
                <a:avLst/>
              </a:prstGeom>
              <a:noFill/>
              <a:ln>
                <a:noFill/>
              </a:ln>
            </p:spPr>
          </p:pic>
          <p:pic>
            <p:nvPicPr>
              <p:cNvPr id="1910" name="Google Shape;1910;p111"/>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2224363" y="4793808"/>
                <a:ext cx="827194" cy="607988"/>
              </a:xfrm>
              <a:prstGeom prst="rect">
                <a:avLst/>
              </a:prstGeom>
              <a:noFill/>
              <a:ln>
                <a:noFill/>
              </a:ln>
            </p:spPr>
          </p:pic>
          <p:pic>
            <p:nvPicPr>
              <p:cNvPr id="1911" name="Google Shape;1911;p111" descr="https://www.morainevalley.edu/fitrec/wp-content/uploads/sites/6/2018/07/SHI-international-Logo-1024x608.png"/>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594710" y="4831665"/>
                <a:ext cx="783991" cy="465495"/>
              </a:xfrm>
              <a:prstGeom prst="rect">
                <a:avLst/>
              </a:prstGeom>
              <a:noFill/>
              <a:ln>
                <a:noFill/>
              </a:ln>
            </p:spPr>
          </p:pic>
        </p:grpSp>
      </p:grpSp>
      <p:grpSp>
        <p:nvGrpSpPr>
          <p:cNvPr id="1912" name="Google Shape;1912;p111"/>
          <p:cNvGrpSpPr/>
          <p:nvPr/>
        </p:nvGrpSpPr>
        <p:grpSpPr>
          <a:xfrm>
            <a:off x="4831419" y="1322241"/>
            <a:ext cx="3363742" cy="3334042"/>
            <a:chOff x="4831419" y="1322241"/>
            <a:chExt cx="3363742" cy="3334042"/>
          </a:xfrm>
        </p:grpSpPr>
        <p:sp>
          <p:nvSpPr>
            <p:cNvPr id="1913" name="Google Shape;1913;p111"/>
            <p:cNvSpPr/>
            <p:nvPr/>
          </p:nvSpPr>
          <p:spPr>
            <a:xfrm>
              <a:off x="4831419" y="1322241"/>
              <a:ext cx="3363742" cy="338554"/>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Metropolis" panose="00000500000000000000" pitchFamily="2" charset="0"/>
                  <a:sym typeface="Arial"/>
                </a:rPr>
                <a:t>EMEA</a:t>
              </a:r>
              <a:endParaRPr dirty="0">
                <a:latin typeface="Metropolis" panose="00000500000000000000" pitchFamily="2" charset="0"/>
              </a:endParaRPr>
            </a:p>
          </p:txBody>
        </p:sp>
        <p:grpSp>
          <p:nvGrpSpPr>
            <p:cNvPr id="1914" name="Google Shape;1914;p111"/>
            <p:cNvGrpSpPr/>
            <p:nvPr/>
          </p:nvGrpSpPr>
          <p:grpSpPr>
            <a:xfrm>
              <a:off x="5079192" y="1866226"/>
              <a:ext cx="2776003" cy="2790057"/>
              <a:chOff x="5079192" y="1866226"/>
              <a:chExt cx="2776003" cy="2790057"/>
            </a:xfrm>
          </p:grpSpPr>
          <p:pic>
            <p:nvPicPr>
              <p:cNvPr id="1915" name="Google Shape;1915;p111" descr="A close up of a sign&#10;&#10;Description automatically generated"/>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7130188" y="4059670"/>
                <a:ext cx="497660" cy="398950"/>
              </a:xfrm>
              <a:prstGeom prst="rect">
                <a:avLst/>
              </a:prstGeom>
              <a:noFill/>
              <a:ln>
                <a:noFill/>
              </a:ln>
            </p:spPr>
          </p:pic>
          <p:pic>
            <p:nvPicPr>
              <p:cNvPr id="1916" name="Google Shape;1916;p111"/>
              <p:cNvPicPr preferRelativeResize="0"/>
              <p:nvPr/>
            </p:nvPicPr>
            <p:blipFill rotWithShape="1">
              <a:blip r:embed="rId20">
                <a:alphaModFix/>
              </a:blip>
              <a:srcRect/>
              <a:stretch/>
            </p:blipFill>
            <p:spPr>
              <a:xfrm>
                <a:off x="6987118" y="1866226"/>
                <a:ext cx="783801" cy="300049"/>
              </a:xfrm>
              <a:prstGeom prst="rect">
                <a:avLst/>
              </a:prstGeom>
              <a:noFill/>
              <a:ln>
                <a:noFill/>
              </a:ln>
            </p:spPr>
          </p:pic>
          <p:sp>
            <p:nvSpPr>
              <p:cNvPr id="1917" name="Google Shape;1917;p111"/>
              <p:cNvSpPr/>
              <p:nvPr/>
            </p:nvSpPr>
            <p:spPr>
              <a:xfrm>
                <a:off x="5634056" y="4256173"/>
                <a:ext cx="1690331"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accent1"/>
                    </a:solidFill>
                    <a:latin typeface="Metropolis" panose="00000500000000000000" pitchFamily="2" charset="0"/>
                    <a:sym typeface="Arial"/>
                  </a:rPr>
                  <a:t>…</a:t>
                </a:r>
                <a:endParaRPr dirty="0">
                  <a:latin typeface="Metropolis" panose="00000500000000000000" pitchFamily="2" charset="0"/>
                </a:endParaRPr>
              </a:p>
            </p:txBody>
          </p:sp>
          <p:pic>
            <p:nvPicPr>
              <p:cNvPr id="1918" name="Google Shape;1918;p111"/>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5244682" y="1955076"/>
                <a:ext cx="931346" cy="150923"/>
              </a:xfrm>
              <a:prstGeom prst="rect">
                <a:avLst/>
              </a:prstGeom>
              <a:noFill/>
              <a:ln>
                <a:noFill/>
              </a:ln>
            </p:spPr>
          </p:pic>
          <p:pic>
            <p:nvPicPr>
              <p:cNvPr id="1919" name="Google Shape;1919;p111"/>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5197614" y="2323202"/>
                <a:ext cx="1025483" cy="170725"/>
              </a:xfrm>
              <a:prstGeom prst="rect">
                <a:avLst/>
              </a:prstGeom>
              <a:noFill/>
              <a:ln>
                <a:noFill/>
              </a:ln>
            </p:spPr>
          </p:pic>
          <p:pic>
            <p:nvPicPr>
              <p:cNvPr id="1920" name="Google Shape;1920;p111"/>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131329" y="2284852"/>
                <a:ext cx="495378" cy="495378"/>
              </a:xfrm>
              <a:prstGeom prst="rect">
                <a:avLst/>
              </a:prstGeom>
              <a:noFill/>
              <a:ln>
                <a:noFill/>
              </a:ln>
            </p:spPr>
          </p:pic>
          <p:pic>
            <p:nvPicPr>
              <p:cNvPr id="1921" name="Google Shape;1921;p111"/>
              <p:cNvPicPr preferRelativeResize="0"/>
              <p:nvPr/>
            </p:nvPicPr>
            <p:blipFill rotWithShape="1">
              <a:blip r:embed="rId24" cstate="screen">
                <a:alphaModFix/>
                <a:extLst>
                  <a:ext uri="{28A0092B-C50C-407E-A947-70E740481C1C}">
                    <a14:useLocalDpi xmlns:a14="http://schemas.microsoft.com/office/drawing/2010/main"/>
                  </a:ext>
                </a:extLst>
              </a:blip>
              <a:srcRect t="18445" b="22888"/>
              <a:stretch/>
            </p:blipFill>
            <p:spPr>
              <a:xfrm>
                <a:off x="5400737" y="2636124"/>
                <a:ext cx="619236" cy="363285"/>
              </a:xfrm>
              <a:prstGeom prst="rect">
                <a:avLst/>
              </a:prstGeom>
              <a:noFill/>
              <a:ln>
                <a:noFill/>
              </a:ln>
            </p:spPr>
          </p:pic>
          <p:pic>
            <p:nvPicPr>
              <p:cNvPr id="1922" name="Google Shape;1922;p111"/>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5303048" y="3179342"/>
                <a:ext cx="814615" cy="172935"/>
              </a:xfrm>
              <a:prstGeom prst="rect">
                <a:avLst/>
              </a:prstGeom>
              <a:noFill/>
              <a:ln>
                <a:noFill/>
              </a:ln>
            </p:spPr>
          </p:pic>
          <p:pic>
            <p:nvPicPr>
              <p:cNvPr id="1923" name="Google Shape;1923;p111"/>
              <p:cNvPicPr preferRelativeResize="0"/>
              <p:nvPr/>
            </p:nvPicPr>
            <p:blipFill rotWithShape="1">
              <a:blip r:embed="rId26">
                <a:alphaModFix/>
              </a:blip>
              <a:srcRect/>
              <a:stretch/>
            </p:blipFill>
            <p:spPr>
              <a:xfrm>
                <a:off x="7081095" y="2894993"/>
                <a:ext cx="595846" cy="373301"/>
              </a:xfrm>
              <a:prstGeom prst="rect">
                <a:avLst/>
              </a:prstGeom>
              <a:noFill/>
              <a:ln>
                <a:noFill/>
              </a:ln>
            </p:spPr>
          </p:pic>
          <p:pic>
            <p:nvPicPr>
              <p:cNvPr id="1924" name="Google Shape;1924;p111"/>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6902841" y="3347881"/>
                <a:ext cx="952355" cy="428882"/>
              </a:xfrm>
              <a:prstGeom prst="rect">
                <a:avLst/>
              </a:prstGeom>
              <a:noFill/>
              <a:ln>
                <a:noFill/>
              </a:ln>
            </p:spPr>
          </p:pic>
          <p:pic>
            <p:nvPicPr>
              <p:cNvPr id="1925" name="Google Shape;1925;p111"/>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5079192" y="3572575"/>
                <a:ext cx="1262327" cy="344271"/>
              </a:xfrm>
              <a:prstGeom prst="rect">
                <a:avLst/>
              </a:prstGeom>
              <a:noFill/>
              <a:ln>
                <a:noFill/>
              </a:ln>
            </p:spPr>
          </p:pic>
          <p:pic>
            <p:nvPicPr>
              <p:cNvPr id="1926" name="Google Shape;1926;p111"/>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5243126" y="4080971"/>
                <a:ext cx="934458" cy="287443"/>
              </a:xfrm>
              <a:prstGeom prst="rect">
                <a:avLst/>
              </a:prstGeom>
              <a:noFill/>
              <a:ln>
                <a:noFill/>
              </a:ln>
            </p:spPr>
          </p:pic>
        </p:grpSp>
      </p:grpSp>
      <p:grpSp>
        <p:nvGrpSpPr>
          <p:cNvPr id="1927" name="Google Shape;1927;p111"/>
          <p:cNvGrpSpPr/>
          <p:nvPr/>
        </p:nvGrpSpPr>
        <p:grpSpPr>
          <a:xfrm>
            <a:off x="4831419" y="4750751"/>
            <a:ext cx="3363741" cy="1469723"/>
            <a:chOff x="4831419" y="4750751"/>
            <a:chExt cx="3363741" cy="1469723"/>
          </a:xfrm>
        </p:grpSpPr>
        <p:sp>
          <p:nvSpPr>
            <p:cNvPr id="1928" name="Google Shape;1928;p111"/>
            <p:cNvSpPr/>
            <p:nvPr/>
          </p:nvSpPr>
          <p:spPr>
            <a:xfrm>
              <a:off x="5658564" y="5820364"/>
              <a:ext cx="1690331"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accent1"/>
                  </a:solidFill>
                  <a:latin typeface="Metropolis" panose="00000500000000000000" pitchFamily="2" charset="0"/>
                  <a:sym typeface="Arial"/>
                </a:rPr>
                <a:t>…</a:t>
              </a:r>
              <a:endParaRPr dirty="0">
                <a:latin typeface="Metropolis" panose="00000500000000000000" pitchFamily="2" charset="0"/>
              </a:endParaRPr>
            </a:p>
          </p:txBody>
        </p:sp>
        <p:sp>
          <p:nvSpPr>
            <p:cNvPr id="1929" name="Google Shape;1929;p111"/>
            <p:cNvSpPr/>
            <p:nvPr/>
          </p:nvSpPr>
          <p:spPr>
            <a:xfrm>
              <a:off x="4831419" y="4750751"/>
              <a:ext cx="3363741" cy="338554"/>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Metropolis" panose="00000500000000000000" pitchFamily="2" charset="0"/>
                  <a:sym typeface="Arial"/>
                </a:rPr>
                <a:t>APJ</a:t>
              </a:r>
              <a:endParaRPr dirty="0">
                <a:latin typeface="Metropolis" panose="00000500000000000000" pitchFamily="2" charset="0"/>
              </a:endParaRPr>
            </a:p>
          </p:txBody>
        </p:sp>
        <p:grpSp>
          <p:nvGrpSpPr>
            <p:cNvPr id="1930" name="Google Shape;1930;p111"/>
            <p:cNvGrpSpPr/>
            <p:nvPr/>
          </p:nvGrpSpPr>
          <p:grpSpPr>
            <a:xfrm>
              <a:off x="5109093" y="5194792"/>
              <a:ext cx="2768354" cy="721534"/>
              <a:chOff x="5109093" y="5194792"/>
              <a:chExt cx="2768354" cy="721534"/>
            </a:xfrm>
          </p:grpSpPr>
          <p:pic>
            <p:nvPicPr>
              <p:cNvPr id="1931" name="Google Shape;1931;p111"/>
              <p:cNvPicPr preferRelativeResize="0"/>
              <p:nvPr/>
            </p:nvPicPr>
            <p:blipFill rotWithShape="1">
              <a:blip r:embed="rId30">
                <a:alphaModFix/>
              </a:blip>
              <a:srcRect/>
              <a:stretch/>
            </p:blipFill>
            <p:spPr>
              <a:xfrm>
                <a:off x="5197738" y="5194792"/>
                <a:ext cx="964211" cy="348360"/>
              </a:xfrm>
              <a:prstGeom prst="rect">
                <a:avLst/>
              </a:prstGeom>
              <a:noFill/>
              <a:ln>
                <a:noFill/>
              </a:ln>
            </p:spPr>
          </p:pic>
          <p:pic>
            <p:nvPicPr>
              <p:cNvPr id="1932" name="Google Shape;1932;p111"/>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6819566" y="5216687"/>
                <a:ext cx="1057881" cy="273501"/>
              </a:xfrm>
              <a:prstGeom prst="rect">
                <a:avLst/>
              </a:prstGeom>
              <a:noFill/>
              <a:ln>
                <a:noFill/>
              </a:ln>
            </p:spPr>
          </p:pic>
          <p:pic>
            <p:nvPicPr>
              <p:cNvPr id="1933" name="Google Shape;1933;p111"/>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5109093" y="5619536"/>
                <a:ext cx="1141501" cy="296790"/>
              </a:xfrm>
              <a:prstGeom prst="rect">
                <a:avLst/>
              </a:prstGeom>
              <a:noFill/>
              <a:ln>
                <a:noFill/>
              </a:ln>
            </p:spPr>
          </p:pic>
          <p:pic>
            <p:nvPicPr>
              <p:cNvPr id="1934" name="Google Shape;1934;p111" descr="https://cdn.freebiesupply.com/logos/large/2x/nec-5-logo-black-and-white.png"/>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6852456" y="5602129"/>
                <a:ext cx="992101" cy="273820"/>
              </a:xfrm>
              <a:prstGeom prst="rect">
                <a:avLst/>
              </a:prstGeom>
              <a:no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112"/>
          <p:cNvSpPr txBox="1"/>
          <p:nvPr/>
        </p:nvSpPr>
        <p:spPr>
          <a:xfrm>
            <a:off x="587639" y="3615320"/>
            <a:ext cx="2908790"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VMWARE READY – VSAN CERTIFIED</a:t>
            </a:r>
            <a:endParaRPr dirty="0">
              <a:latin typeface="Metropolis" panose="00000500000000000000" pitchFamily="2" charset="0"/>
            </a:endParaRPr>
          </a:p>
        </p:txBody>
      </p:sp>
      <p:sp>
        <p:nvSpPr>
          <p:cNvPr id="1941" name="Google Shape;1941;p112"/>
          <p:cNvSpPr txBox="1"/>
          <p:nvPr/>
        </p:nvSpPr>
        <p:spPr>
          <a:xfrm>
            <a:off x="3696916" y="4863869"/>
            <a:ext cx="3154215"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NETWORKING</a:t>
            </a:r>
            <a:endParaRPr dirty="0">
              <a:latin typeface="Metropolis" panose="00000500000000000000" pitchFamily="2" charset="0"/>
            </a:endParaRPr>
          </a:p>
        </p:txBody>
      </p:sp>
      <p:sp>
        <p:nvSpPr>
          <p:cNvPr id="1942" name="Google Shape;1942;p112"/>
          <p:cNvSpPr txBox="1"/>
          <p:nvPr/>
        </p:nvSpPr>
        <p:spPr>
          <a:xfrm>
            <a:off x="3696915" y="3615320"/>
            <a:ext cx="3154215"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DEVOPS</a:t>
            </a:r>
            <a:endParaRPr dirty="0">
              <a:latin typeface="Metropolis" panose="00000500000000000000" pitchFamily="2" charset="0"/>
            </a:endParaRPr>
          </a:p>
        </p:txBody>
      </p:sp>
      <p:sp>
        <p:nvSpPr>
          <p:cNvPr id="1943" name="Google Shape;1943;p112"/>
          <p:cNvSpPr txBox="1"/>
          <p:nvPr/>
        </p:nvSpPr>
        <p:spPr>
          <a:xfrm>
            <a:off x="7010500" y="3614890"/>
            <a:ext cx="2469666"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SECURITY</a:t>
            </a:r>
            <a:endParaRPr dirty="0">
              <a:latin typeface="Metropolis" panose="00000500000000000000" pitchFamily="2" charset="0"/>
            </a:endParaRPr>
          </a:p>
        </p:txBody>
      </p:sp>
      <p:sp>
        <p:nvSpPr>
          <p:cNvPr id="1944" name="Google Shape;1944;p112"/>
          <p:cNvSpPr txBox="1"/>
          <p:nvPr/>
        </p:nvSpPr>
        <p:spPr>
          <a:xfrm>
            <a:off x="595357" y="4714235"/>
            <a:ext cx="2901072" cy="3693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STORAGE, DISASTER RECOVERY </a:t>
            </a:r>
            <a:br>
              <a:rPr lang="en-US" sz="900" b="0" dirty="0">
                <a:solidFill>
                  <a:schemeClr val="dk2"/>
                </a:solidFill>
                <a:latin typeface="Metropolis" panose="00000500000000000000" pitchFamily="2" charset="0"/>
                <a:sym typeface="Arial"/>
              </a:rPr>
            </a:br>
            <a:r>
              <a:rPr lang="en-US" sz="900" b="0" dirty="0">
                <a:solidFill>
                  <a:schemeClr val="dk2"/>
                </a:solidFill>
                <a:latin typeface="Metropolis" panose="00000500000000000000" pitchFamily="2" charset="0"/>
                <a:sym typeface="Arial"/>
              </a:rPr>
              <a:t>&amp; DATA PROTECTION</a:t>
            </a:r>
            <a:endParaRPr dirty="0">
              <a:latin typeface="Metropolis" panose="00000500000000000000" pitchFamily="2" charset="0"/>
            </a:endParaRPr>
          </a:p>
        </p:txBody>
      </p:sp>
      <p:sp>
        <p:nvSpPr>
          <p:cNvPr id="1945" name="Google Shape;1945;p112"/>
          <p:cNvSpPr txBox="1"/>
          <p:nvPr/>
        </p:nvSpPr>
        <p:spPr>
          <a:xfrm>
            <a:off x="7014569" y="1600200"/>
            <a:ext cx="2465173"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MONITORING &amp; ANALYTICS</a:t>
            </a:r>
            <a:endParaRPr dirty="0">
              <a:latin typeface="Metropolis" panose="00000500000000000000" pitchFamily="2" charset="0"/>
            </a:endParaRPr>
          </a:p>
        </p:txBody>
      </p:sp>
      <p:sp>
        <p:nvSpPr>
          <p:cNvPr id="1946" name="Google Shape;1946;p112"/>
          <p:cNvSpPr txBox="1"/>
          <p:nvPr/>
        </p:nvSpPr>
        <p:spPr>
          <a:xfrm>
            <a:off x="3696916" y="1600200"/>
            <a:ext cx="3154215"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CLOUD MANAGEMENT</a:t>
            </a:r>
            <a:endParaRPr dirty="0">
              <a:latin typeface="Metropolis" panose="00000500000000000000" pitchFamily="2" charset="0"/>
            </a:endParaRPr>
          </a:p>
        </p:txBody>
      </p:sp>
      <p:sp>
        <p:nvSpPr>
          <p:cNvPr id="1947" name="Google Shape;1947;p112"/>
          <p:cNvSpPr txBox="1"/>
          <p:nvPr/>
        </p:nvSpPr>
        <p:spPr>
          <a:xfrm>
            <a:off x="595357" y="1611284"/>
            <a:ext cx="2901072" cy="230832"/>
          </a:xfrm>
          <a:prstGeom prst="rect">
            <a:avLst/>
          </a:prstGeom>
          <a:solidFill>
            <a:srgbClr val="00152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dirty="0">
                <a:solidFill>
                  <a:schemeClr val="dk2"/>
                </a:solidFill>
                <a:latin typeface="Metropolis" panose="00000500000000000000" pitchFamily="2" charset="0"/>
                <a:sym typeface="Arial"/>
              </a:rPr>
              <a:t>CLOUD MIGRATION</a:t>
            </a:r>
            <a:endParaRPr dirty="0">
              <a:latin typeface="Metropolis" panose="00000500000000000000" pitchFamily="2" charset="0"/>
            </a:endParaRPr>
          </a:p>
        </p:txBody>
      </p:sp>
      <p:sp>
        <p:nvSpPr>
          <p:cNvPr id="1948" name="Google Shape;1948;p112"/>
          <p:cNvSpPr txBox="1"/>
          <p:nvPr/>
        </p:nvSpPr>
        <p:spPr>
          <a:xfrm>
            <a:off x="3071687" y="6430136"/>
            <a:ext cx="8561919" cy="184666"/>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dirty="0">
                <a:solidFill>
                  <a:schemeClr val="dk2"/>
                </a:solidFill>
                <a:latin typeface="Metropolis" panose="00000500000000000000" pitchFamily="2" charset="0"/>
                <a:sym typeface="Arial"/>
              </a:rPr>
              <a:t>Visit </a:t>
            </a:r>
            <a:r>
              <a:rPr lang="en-US" sz="1050" u="sng" dirty="0">
                <a:solidFill>
                  <a:schemeClr val="hlink"/>
                </a:solidFill>
                <a:latin typeface="Metropolis Light" panose="00000400000000000000" pitchFamily="2" charset="0"/>
                <a:sym typeface="Arial"/>
                <a:hlinkClick r:id="rId3"/>
              </a:rPr>
              <a:t>VMware Cloud Marketplace </a:t>
            </a:r>
            <a:r>
              <a:rPr lang="en-US" sz="1050" dirty="0">
                <a:solidFill>
                  <a:schemeClr val="dk2"/>
                </a:solidFill>
                <a:latin typeface="Metropolis" panose="00000500000000000000" pitchFamily="2" charset="0"/>
                <a:sym typeface="Arial"/>
              </a:rPr>
              <a:t>for more information</a:t>
            </a:r>
            <a:endParaRPr sz="1100" dirty="0">
              <a:latin typeface="Metropolis" panose="00000500000000000000" pitchFamily="2" charset="0"/>
            </a:endParaRPr>
          </a:p>
        </p:txBody>
      </p:sp>
      <p:sp>
        <p:nvSpPr>
          <p:cNvPr id="1949" name="Google Shape;1949;p112"/>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VMware Cloud on AWS: Growing Technology Partner Ecosystem </a:t>
            </a:r>
            <a:endParaRPr/>
          </a:p>
        </p:txBody>
      </p:sp>
      <p:sp>
        <p:nvSpPr>
          <p:cNvPr id="1950" name="Google Shape;1950;p112"/>
          <p:cNvSpPr txBox="1">
            <a:spLocks noGrp="1"/>
          </p:cNvSpPr>
          <p:nvPr>
            <p:ph type="subTitle" idx="10"/>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Leverage VMware Cloud Marketplace for a growing catalog of 3</a:t>
            </a:r>
            <a:r>
              <a:rPr lang="en-US" baseline="30000"/>
              <a:t>rd</a:t>
            </a:r>
            <a:r>
              <a:rPr lang="en-US"/>
              <a:t> party services</a:t>
            </a:r>
            <a:endParaRPr/>
          </a:p>
          <a:p>
            <a:pPr marL="0" lvl="0" indent="0" algn="l" rtl="0">
              <a:lnSpc>
                <a:spcPct val="100000"/>
              </a:lnSpc>
              <a:spcBef>
                <a:spcPts val="0"/>
              </a:spcBef>
              <a:spcAft>
                <a:spcPts val="0"/>
              </a:spcAft>
              <a:buSzPts val="1800"/>
              <a:buNone/>
            </a:pPr>
            <a:endParaRPr/>
          </a:p>
        </p:txBody>
      </p:sp>
      <p:sp>
        <p:nvSpPr>
          <p:cNvPr id="1951" name="Google Shape;1951;p112"/>
          <p:cNvSpPr txBox="1">
            <a:spLocks noGrp="1"/>
          </p:cNvSpPr>
          <p:nvPr>
            <p:ph type="body" sz="quarter" idx="20"/>
          </p:nvPr>
        </p:nvSpPr>
        <p:spPr>
          <a:xfrm>
            <a:off x="9666947" y="1600200"/>
            <a:ext cx="2521877" cy="4572000"/>
          </a:xfrm>
          <a:prstGeom prst="rect">
            <a:avLst/>
          </a:prstGeom>
          <a:solidFill>
            <a:srgbClr val="000000">
              <a:alpha val="34901"/>
            </a:srgbClr>
          </a:solidFill>
          <a:ln>
            <a:noFill/>
          </a:ln>
        </p:spPr>
        <p:txBody>
          <a:bodyPr spcFirstLastPara="1" wrap="square" lIns="457200" tIns="457200" rIns="594350" bIns="457200" anchor="t" anchorCtr="0">
            <a:noAutofit/>
          </a:bodyPr>
          <a:lstStyle/>
          <a:p>
            <a:pPr marL="0" lvl="0" indent="-91440" algn="l" rtl="0">
              <a:lnSpc>
                <a:spcPct val="100000"/>
              </a:lnSpc>
              <a:spcBef>
                <a:spcPts val="0"/>
              </a:spcBef>
              <a:spcAft>
                <a:spcPts val="0"/>
              </a:spcAft>
              <a:buSzPts val="1440"/>
              <a:buChar char="​"/>
            </a:pPr>
            <a:r>
              <a:rPr lang="en-US" dirty="0"/>
              <a:t>  </a:t>
            </a:r>
            <a:endParaRPr dirty="0"/>
          </a:p>
        </p:txBody>
      </p:sp>
      <p:grpSp>
        <p:nvGrpSpPr>
          <p:cNvPr id="1952" name="Google Shape;1952;p112"/>
          <p:cNvGrpSpPr/>
          <p:nvPr/>
        </p:nvGrpSpPr>
        <p:grpSpPr>
          <a:xfrm>
            <a:off x="9996878" y="3525125"/>
            <a:ext cx="710092" cy="710092"/>
            <a:chOff x="6745634" y="3053525"/>
            <a:chExt cx="1388880" cy="1388880"/>
          </a:xfrm>
        </p:grpSpPr>
        <p:sp>
          <p:nvSpPr>
            <p:cNvPr id="1953" name="Google Shape;1953;p112"/>
            <p:cNvSpPr/>
            <p:nvPr/>
          </p:nvSpPr>
          <p:spPr>
            <a:xfrm>
              <a:off x="6768011" y="3914550"/>
              <a:ext cx="1344129" cy="527855"/>
            </a:xfrm>
            <a:custGeom>
              <a:avLst/>
              <a:gdLst/>
              <a:ahLst/>
              <a:cxnLst/>
              <a:rect l="l" t="t" r="r" b="b"/>
              <a:pathLst>
                <a:path w="1344129" h="527855" extrusionOk="0">
                  <a:moveTo>
                    <a:pt x="0" y="0"/>
                  </a:moveTo>
                  <a:lnTo>
                    <a:pt x="1344129" y="0"/>
                  </a:lnTo>
                  <a:lnTo>
                    <a:pt x="1311932" y="103723"/>
                  </a:lnTo>
                  <a:cubicBezTo>
                    <a:pt x="1206510" y="352968"/>
                    <a:pt x="959711" y="527855"/>
                    <a:pt x="672064" y="527855"/>
                  </a:cubicBezTo>
                  <a:cubicBezTo>
                    <a:pt x="384417" y="527855"/>
                    <a:pt x="137618" y="352968"/>
                    <a:pt x="32196" y="103723"/>
                  </a:cubicBezTo>
                  <a:lnTo>
                    <a:pt x="0" y="0"/>
                  </a:lnTo>
                  <a:close/>
                </a:path>
              </a:pathLst>
            </a:custGeom>
            <a:solidFill>
              <a:srgbClr val="72727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200" dirty="0">
                <a:solidFill>
                  <a:srgbClr val="FFFFFF"/>
                </a:solidFill>
                <a:latin typeface="Metropolis" panose="00000500000000000000" pitchFamily="2" charset="0"/>
                <a:sym typeface="Arial"/>
              </a:endParaRPr>
            </a:p>
          </p:txBody>
        </p:sp>
        <p:sp>
          <p:nvSpPr>
            <p:cNvPr id="1954" name="Google Shape;1954;p112"/>
            <p:cNvSpPr/>
            <p:nvPr/>
          </p:nvSpPr>
          <p:spPr>
            <a:xfrm>
              <a:off x="6745634" y="3053525"/>
              <a:ext cx="1388880" cy="861025"/>
            </a:xfrm>
            <a:custGeom>
              <a:avLst/>
              <a:gdLst/>
              <a:ahLst/>
              <a:cxnLst/>
              <a:rect l="l" t="t" r="r" b="b"/>
              <a:pathLst>
                <a:path w="1388880" h="861025" extrusionOk="0">
                  <a:moveTo>
                    <a:pt x="694440" y="0"/>
                  </a:moveTo>
                  <a:cubicBezTo>
                    <a:pt x="1077969" y="0"/>
                    <a:pt x="1388880" y="310911"/>
                    <a:pt x="1388880" y="694440"/>
                  </a:cubicBezTo>
                  <a:cubicBezTo>
                    <a:pt x="1388880" y="742381"/>
                    <a:pt x="1384022" y="789187"/>
                    <a:pt x="1374771" y="834394"/>
                  </a:cubicBezTo>
                  <a:lnTo>
                    <a:pt x="1366505" y="861025"/>
                  </a:lnTo>
                  <a:lnTo>
                    <a:pt x="22376" y="861025"/>
                  </a:lnTo>
                  <a:lnTo>
                    <a:pt x="14109" y="834394"/>
                  </a:lnTo>
                  <a:cubicBezTo>
                    <a:pt x="4858" y="789187"/>
                    <a:pt x="0" y="742381"/>
                    <a:pt x="0" y="694440"/>
                  </a:cubicBezTo>
                  <a:cubicBezTo>
                    <a:pt x="0" y="310911"/>
                    <a:pt x="310911" y="0"/>
                    <a:pt x="694440" y="0"/>
                  </a:cubicBezTo>
                  <a:close/>
                </a:path>
              </a:pathLst>
            </a:custGeom>
            <a:solidFill>
              <a:srgbClr val="00000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200" dirty="0">
                <a:solidFill>
                  <a:srgbClr val="FFFFFF"/>
                </a:solidFill>
                <a:latin typeface="Metropolis" panose="00000500000000000000" pitchFamily="2" charset="0"/>
                <a:sym typeface="Arial"/>
              </a:endParaRPr>
            </a:p>
          </p:txBody>
        </p:sp>
        <p:pic>
          <p:nvPicPr>
            <p:cNvPr id="1955" name="Google Shape;1955;p112"/>
            <p:cNvPicPr preferRelativeResize="0"/>
            <p:nvPr/>
          </p:nvPicPr>
          <p:blipFill rotWithShape="1">
            <a:blip r:embed="rId4">
              <a:alphaModFix/>
            </a:blip>
            <a:srcRect l="8749" t="11193" r="4933" b="7022"/>
            <a:stretch/>
          </p:blipFill>
          <p:spPr>
            <a:xfrm>
              <a:off x="6932612" y="3429001"/>
              <a:ext cx="1023553" cy="762000"/>
            </a:xfrm>
            <a:prstGeom prst="rect">
              <a:avLst/>
            </a:prstGeom>
            <a:noFill/>
            <a:ln>
              <a:noFill/>
            </a:ln>
          </p:spPr>
        </p:pic>
      </p:grpSp>
      <p:sp>
        <p:nvSpPr>
          <p:cNvPr id="1956" name="Google Shape;1956;p112"/>
          <p:cNvSpPr/>
          <p:nvPr/>
        </p:nvSpPr>
        <p:spPr>
          <a:xfrm>
            <a:off x="4328011" y="5983183"/>
            <a:ext cx="834089"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accent1"/>
                </a:solidFill>
                <a:latin typeface="Metropolis" panose="00000500000000000000" pitchFamily="2" charset="0"/>
                <a:sym typeface="Arial"/>
              </a:rPr>
              <a:t>…</a:t>
            </a:r>
            <a:endParaRPr dirty="0">
              <a:latin typeface="Metropolis" panose="00000500000000000000" pitchFamily="2" charset="0"/>
            </a:endParaRPr>
          </a:p>
        </p:txBody>
      </p:sp>
      <p:sp>
        <p:nvSpPr>
          <p:cNvPr id="1957" name="Google Shape;1957;p112"/>
          <p:cNvSpPr/>
          <p:nvPr/>
        </p:nvSpPr>
        <p:spPr>
          <a:xfrm>
            <a:off x="9905668" y="2683212"/>
            <a:ext cx="195300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2"/>
                </a:solidFill>
                <a:latin typeface="Metropolis" panose="00000500000000000000" pitchFamily="2" charset="0"/>
                <a:sym typeface="Arial"/>
              </a:rPr>
              <a:t>ISV Ecosystem </a:t>
            </a:r>
            <a:br>
              <a:rPr lang="en-US" sz="1600" dirty="0">
                <a:solidFill>
                  <a:schemeClr val="dk2"/>
                </a:solidFill>
                <a:latin typeface="Metropolis" panose="00000500000000000000" pitchFamily="2" charset="0"/>
                <a:sym typeface="Arial"/>
              </a:rPr>
            </a:br>
            <a:r>
              <a:rPr lang="en-US" sz="1600" dirty="0">
                <a:solidFill>
                  <a:schemeClr val="dk2"/>
                </a:solidFill>
                <a:latin typeface="Metropolis" panose="00000500000000000000" pitchFamily="2" charset="0"/>
                <a:sym typeface="Arial"/>
              </a:rPr>
              <a:t>Partners</a:t>
            </a:r>
            <a:endParaRPr dirty="0">
              <a:latin typeface="Metropolis" panose="00000500000000000000" pitchFamily="2" charset="0"/>
            </a:endParaRPr>
          </a:p>
        </p:txBody>
      </p:sp>
      <p:sp>
        <p:nvSpPr>
          <p:cNvPr id="1958" name="Google Shape;1958;p112"/>
          <p:cNvSpPr/>
          <p:nvPr/>
        </p:nvSpPr>
        <p:spPr>
          <a:xfrm>
            <a:off x="9905668" y="1881837"/>
            <a:ext cx="1907188" cy="9230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799" dirty="0">
                <a:solidFill>
                  <a:srgbClr val="F8981D"/>
                </a:solidFill>
                <a:latin typeface="Metropolis" panose="00000500000000000000" pitchFamily="2" charset="0"/>
                <a:sym typeface="Arial"/>
              </a:rPr>
              <a:t>100+</a:t>
            </a:r>
            <a:r>
              <a:rPr lang="en-US" sz="5398" dirty="0">
                <a:solidFill>
                  <a:srgbClr val="F8981D"/>
                </a:solidFill>
                <a:latin typeface="Metropolis" panose="00000500000000000000" pitchFamily="2" charset="0"/>
                <a:sym typeface="Arial"/>
              </a:rPr>
              <a:t> </a:t>
            </a:r>
            <a:endParaRPr sz="1799" dirty="0">
              <a:solidFill>
                <a:srgbClr val="F8981D"/>
              </a:solidFill>
              <a:latin typeface="Metropolis" panose="00000500000000000000" pitchFamily="2" charset="0"/>
              <a:sym typeface="Arial"/>
            </a:endParaRPr>
          </a:p>
        </p:txBody>
      </p:sp>
      <p:sp>
        <p:nvSpPr>
          <p:cNvPr id="1959" name="Google Shape;1959;p112"/>
          <p:cNvSpPr/>
          <p:nvPr/>
        </p:nvSpPr>
        <p:spPr>
          <a:xfrm>
            <a:off x="9905669" y="4214960"/>
            <a:ext cx="1781350" cy="12000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799" dirty="0">
                <a:solidFill>
                  <a:srgbClr val="F8981D"/>
                </a:solidFill>
                <a:latin typeface="Metropolis" panose="00000500000000000000" pitchFamily="2" charset="0"/>
                <a:sym typeface="Arial"/>
              </a:rPr>
              <a:t>250+</a:t>
            </a:r>
            <a:r>
              <a:rPr lang="en-US" sz="5398" dirty="0">
                <a:solidFill>
                  <a:srgbClr val="F8981D"/>
                </a:solidFill>
                <a:latin typeface="Metropolis" panose="00000500000000000000" pitchFamily="2" charset="0"/>
                <a:sym typeface="Arial"/>
              </a:rPr>
              <a:t> </a:t>
            </a:r>
            <a:endParaRPr sz="1799" dirty="0">
              <a:solidFill>
                <a:schemeClr val="accent6"/>
              </a:solidFill>
              <a:latin typeface="Metropolis" panose="00000500000000000000" pitchFamily="2" charset="0"/>
              <a:sym typeface="Arial"/>
            </a:endParaRPr>
          </a:p>
          <a:p>
            <a:pPr marL="0" marR="0" lvl="0" indent="0" algn="l" rtl="0">
              <a:spcBef>
                <a:spcPts val="0"/>
              </a:spcBef>
              <a:spcAft>
                <a:spcPts val="0"/>
              </a:spcAft>
              <a:buNone/>
            </a:pPr>
            <a:endParaRPr sz="1799" dirty="0">
              <a:solidFill>
                <a:srgbClr val="F8981D"/>
              </a:solidFill>
              <a:latin typeface="Metropolis" panose="00000500000000000000" pitchFamily="2" charset="0"/>
              <a:sym typeface="Arial"/>
            </a:endParaRPr>
          </a:p>
        </p:txBody>
      </p:sp>
      <p:sp>
        <p:nvSpPr>
          <p:cNvPr id="1960" name="Google Shape;1960;p112"/>
          <p:cNvSpPr/>
          <p:nvPr/>
        </p:nvSpPr>
        <p:spPr>
          <a:xfrm>
            <a:off x="9905669" y="4992293"/>
            <a:ext cx="203682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2"/>
                </a:solidFill>
                <a:latin typeface="Metropolis" panose="00000500000000000000" pitchFamily="2" charset="0"/>
                <a:sym typeface="Arial"/>
              </a:rPr>
              <a:t>Partner Ready </a:t>
            </a:r>
            <a:br>
              <a:rPr lang="en-US" sz="1600" dirty="0">
                <a:solidFill>
                  <a:schemeClr val="dk2"/>
                </a:solidFill>
                <a:latin typeface="Metropolis" panose="00000500000000000000" pitchFamily="2" charset="0"/>
                <a:sym typeface="Arial"/>
              </a:rPr>
            </a:br>
            <a:r>
              <a:rPr lang="en-US" sz="1600" dirty="0">
                <a:solidFill>
                  <a:schemeClr val="dk2"/>
                </a:solidFill>
                <a:latin typeface="Metropolis" panose="00000500000000000000" pitchFamily="2" charset="0"/>
                <a:sym typeface="Arial"/>
              </a:rPr>
              <a:t>Solutions</a:t>
            </a:r>
            <a:endParaRPr dirty="0">
              <a:latin typeface="Metropolis" panose="00000500000000000000" pitchFamily="2" charset="0"/>
            </a:endParaRPr>
          </a:p>
        </p:txBody>
      </p:sp>
      <p:grpSp>
        <p:nvGrpSpPr>
          <p:cNvPr id="1961" name="Google Shape;1961;p112"/>
          <p:cNvGrpSpPr/>
          <p:nvPr/>
        </p:nvGrpSpPr>
        <p:grpSpPr>
          <a:xfrm>
            <a:off x="10190640" y="893"/>
            <a:ext cx="1998185" cy="400050"/>
            <a:chOff x="10190640" y="893"/>
            <a:chExt cx="1998185" cy="400050"/>
          </a:xfrm>
        </p:grpSpPr>
        <p:sp>
          <p:nvSpPr>
            <p:cNvPr id="1962" name="Google Shape;1962;p112"/>
            <p:cNvSpPr/>
            <p:nvPr/>
          </p:nvSpPr>
          <p:spPr>
            <a:xfrm rot="10800000">
              <a:off x="10190640" y="893"/>
              <a:ext cx="1998185" cy="400050"/>
            </a:xfrm>
            <a:custGeom>
              <a:avLst/>
              <a:gdLst/>
              <a:ahLst/>
              <a:cxnLst/>
              <a:rect l="l" t="t" r="r" b="b"/>
              <a:pathLst>
                <a:path w="1979789" h="508627" extrusionOk="0">
                  <a:moveTo>
                    <a:pt x="176" y="508627"/>
                  </a:moveTo>
                  <a:cubicBezTo>
                    <a:pt x="-528" y="339879"/>
                    <a:pt x="1149" y="168748"/>
                    <a:pt x="445" y="0"/>
                  </a:cubicBezTo>
                  <a:lnTo>
                    <a:pt x="1891869" y="3612"/>
                  </a:lnTo>
                  <a:lnTo>
                    <a:pt x="1979789" y="508627"/>
                  </a:lnTo>
                  <a:lnTo>
                    <a:pt x="176" y="508627"/>
                  </a:lnTo>
                  <a:close/>
                </a:path>
              </a:pathLst>
            </a:custGeom>
            <a:solidFill>
              <a:srgbClr val="133167">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2"/>
                </a:solidFill>
                <a:latin typeface="Metropolis" panose="00000500000000000000" pitchFamily="2" charset="0"/>
                <a:sym typeface="Arial"/>
              </a:endParaRPr>
            </a:p>
          </p:txBody>
        </p:sp>
        <p:sp>
          <p:nvSpPr>
            <p:cNvPr id="1963" name="Google Shape;1963;p112"/>
            <p:cNvSpPr txBox="1"/>
            <p:nvPr/>
          </p:nvSpPr>
          <p:spPr>
            <a:xfrm>
              <a:off x="10285411" y="141735"/>
              <a:ext cx="1903413" cy="8686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900" dirty="0">
                  <a:solidFill>
                    <a:schemeClr val="dk2"/>
                  </a:solidFill>
                  <a:latin typeface="Metropolis" panose="00000500000000000000" pitchFamily="2" charset="0"/>
                  <a:sym typeface="Arial"/>
                </a:rPr>
                <a:t>NOT EXHAUSTIVE</a:t>
              </a:r>
              <a:endParaRPr dirty="0">
                <a:latin typeface="Metropolis" panose="00000500000000000000" pitchFamily="2" charset="0"/>
              </a:endParaRPr>
            </a:p>
          </p:txBody>
        </p:sp>
      </p:grpSp>
      <p:grpSp>
        <p:nvGrpSpPr>
          <p:cNvPr id="1964" name="Google Shape;1964;p112"/>
          <p:cNvGrpSpPr/>
          <p:nvPr/>
        </p:nvGrpSpPr>
        <p:grpSpPr>
          <a:xfrm>
            <a:off x="625813" y="1944427"/>
            <a:ext cx="2779234" cy="1374217"/>
            <a:chOff x="625813" y="2001476"/>
            <a:chExt cx="2779234" cy="1374217"/>
          </a:xfrm>
        </p:grpSpPr>
        <p:pic>
          <p:nvPicPr>
            <p:cNvPr id="1965" name="Google Shape;1965;p1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5813" y="2028378"/>
              <a:ext cx="1031976" cy="234973"/>
            </a:xfrm>
            <a:prstGeom prst="rect">
              <a:avLst/>
            </a:prstGeom>
            <a:noFill/>
            <a:ln>
              <a:noFill/>
            </a:ln>
          </p:spPr>
        </p:pic>
        <p:pic>
          <p:nvPicPr>
            <p:cNvPr id="1966" name="Google Shape;1966;p1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91608" y="2001476"/>
              <a:ext cx="545851" cy="286572"/>
            </a:xfrm>
            <a:prstGeom prst="rect">
              <a:avLst/>
            </a:prstGeom>
            <a:noFill/>
            <a:ln>
              <a:noFill/>
            </a:ln>
          </p:spPr>
        </p:pic>
        <p:pic>
          <p:nvPicPr>
            <p:cNvPr id="1967" name="Google Shape;1967;p11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704742" y="2082365"/>
              <a:ext cx="648944" cy="147664"/>
            </a:xfrm>
            <a:prstGeom prst="rect">
              <a:avLst/>
            </a:prstGeom>
            <a:noFill/>
            <a:ln>
              <a:noFill/>
            </a:ln>
          </p:spPr>
        </p:pic>
        <p:pic>
          <p:nvPicPr>
            <p:cNvPr id="1968" name="Google Shape;1968;p1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95729" y="2419359"/>
              <a:ext cx="711436" cy="209903"/>
            </a:xfrm>
            <a:prstGeom prst="rect">
              <a:avLst/>
            </a:prstGeom>
            <a:noFill/>
            <a:ln>
              <a:noFill/>
            </a:ln>
          </p:spPr>
        </p:pic>
        <p:pic>
          <p:nvPicPr>
            <p:cNvPr id="1969" name="Google Shape;1969;p11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087869" y="2446738"/>
              <a:ext cx="1065822" cy="150348"/>
            </a:xfrm>
            <a:prstGeom prst="rect">
              <a:avLst/>
            </a:prstGeom>
            <a:noFill/>
            <a:ln>
              <a:noFill/>
            </a:ln>
          </p:spPr>
        </p:pic>
        <p:pic>
          <p:nvPicPr>
            <p:cNvPr id="1970" name="Google Shape;1970;p11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47569" y="2771824"/>
              <a:ext cx="597605" cy="181495"/>
            </a:xfrm>
            <a:prstGeom prst="rect">
              <a:avLst/>
            </a:prstGeom>
            <a:noFill/>
            <a:ln>
              <a:noFill/>
            </a:ln>
          </p:spPr>
        </p:pic>
        <p:pic>
          <p:nvPicPr>
            <p:cNvPr id="1971" name="Google Shape;1971;p11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584181" y="2740565"/>
              <a:ext cx="531635" cy="198920"/>
            </a:xfrm>
            <a:prstGeom prst="rect">
              <a:avLst/>
            </a:prstGeom>
            <a:noFill/>
            <a:ln>
              <a:noFill/>
            </a:ln>
          </p:spPr>
        </p:pic>
        <p:pic>
          <p:nvPicPr>
            <p:cNvPr id="1972" name="Google Shape;1972;p11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297416" y="2724000"/>
              <a:ext cx="1107631" cy="286681"/>
            </a:xfrm>
            <a:prstGeom prst="rect">
              <a:avLst/>
            </a:prstGeom>
            <a:noFill/>
            <a:ln>
              <a:noFill/>
            </a:ln>
          </p:spPr>
        </p:pic>
        <p:pic>
          <p:nvPicPr>
            <p:cNvPr id="1973" name="Google Shape;1973;p11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81700" y="3118326"/>
              <a:ext cx="481031" cy="257367"/>
            </a:xfrm>
            <a:prstGeom prst="rect">
              <a:avLst/>
            </a:prstGeom>
            <a:noFill/>
            <a:ln>
              <a:noFill/>
            </a:ln>
          </p:spPr>
        </p:pic>
        <p:pic>
          <p:nvPicPr>
            <p:cNvPr id="1974" name="Google Shape;1974;p11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545939" y="3191033"/>
              <a:ext cx="682950" cy="118378"/>
            </a:xfrm>
            <a:prstGeom prst="rect">
              <a:avLst/>
            </a:prstGeom>
            <a:noFill/>
            <a:ln>
              <a:noFill/>
            </a:ln>
          </p:spPr>
        </p:pic>
        <p:pic>
          <p:nvPicPr>
            <p:cNvPr id="1975" name="Google Shape;1975;p11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647238" y="3146992"/>
              <a:ext cx="699353" cy="169729"/>
            </a:xfrm>
            <a:prstGeom prst="rect">
              <a:avLst/>
            </a:prstGeom>
            <a:noFill/>
            <a:ln>
              <a:noFill/>
            </a:ln>
          </p:spPr>
        </p:pic>
      </p:grpSp>
      <p:grpSp>
        <p:nvGrpSpPr>
          <p:cNvPr id="1976" name="Google Shape;1976;p112"/>
          <p:cNvGrpSpPr/>
          <p:nvPr/>
        </p:nvGrpSpPr>
        <p:grpSpPr>
          <a:xfrm>
            <a:off x="688377" y="3929967"/>
            <a:ext cx="2604134" cy="575985"/>
            <a:chOff x="688377" y="3859144"/>
            <a:chExt cx="2604134" cy="575985"/>
          </a:xfrm>
        </p:grpSpPr>
        <p:pic>
          <p:nvPicPr>
            <p:cNvPr id="1977" name="Google Shape;1977;p112"/>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118546" y="4118098"/>
              <a:ext cx="832738" cy="317031"/>
            </a:xfrm>
            <a:prstGeom prst="rect">
              <a:avLst/>
            </a:prstGeom>
            <a:noFill/>
            <a:ln>
              <a:noFill/>
            </a:ln>
          </p:spPr>
        </p:pic>
        <p:pic>
          <p:nvPicPr>
            <p:cNvPr id="1978" name="Google Shape;1978;p112"/>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688377" y="3910643"/>
              <a:ext cx="879680" cy="207455"/>
            </a:xfrm>
            <a:prstGeom prst="rect">
              <a:avLst/>
            </a:prstGeom>
            <a:noFill/>
            <a:ln>
              <a:noFill/>
            </a:ln>
          </p:spPr>
        </p:pic>
        <p:pic>
          <p:nvPicPr>
            <p:cNvPr id="1979" name="Google Shape;1979;p112"/>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727209" y="3859144"/>
              <a:ext cx="580784" cy="207146"/>
            </a:xfrm>
            <a:prstGeom prst="rect">
              <a:avLst/>
            </a:prstGeom>
            <a:noFill/>
            <a:ln>
              <a:noFill/>
            </a:ln>
          </p:spPr>
        </p:pic>
        <p:pic>
          <p:nvPicPr>
            <p:cNvPr id="1980" name="Google Shape;1980;p11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2487986" y="3929695"/>
              <a:ext cx="804525" cy="134349"/>
            </a:xfrm>
            <a:prstGeom prst="rect">
              <a:avLst/>
            </a:prstGeom>
            <a:noFill/>
            <a:ln>
              <a:noFill/>
            </a:ln>
          </p:spPr>
        </p:pic>
        <p:pic>
          <p:nvPicPr>
            <p:cNvPr id="1981" name="Google Shape;1981;p112" descr="Image result for veeam logo png"/>
            <p:cNvPicPr preferRelativeResize="0"/>
            <p:nvPr/>
          </p:nvPicPr>
          <p:blipFill rotWithShape="1">
            <a:blip r:embed="rId20" cstate="screen">
              <a:alphaModFix/>
              <a:extLst>
                <a:ext uri="{28A0092B-C50C-407E-A947-70E740481C1C}">
                  <a14:useLocalDpi xmlns:a14="http://schemas.microsoft.com/office/drawing/2010/main"/>
                </a:ext>
              </a:extLst>
            </a:blip>
            <a:srcRect t="49028" b="13580"/>
            <a:stretch/>
          </p:blipFill>
          <p:spPr>
            <a:xfrm>
              <a:off x="2037383" y="4174339"/>
              <a:ext cx="782315" cy="195012"/>
            </a:xfrm>
            <a:prstGeom prst="rect">
              <a:avLst/>
            </a:prstGeom>
            <a:noFill/>
            <a:ln>
              <a:noFill/>
            </a:ln>
          </p:spPr>
        </p:pic>
      </p:grpSp>
      <p:grpSp>
        <p:nvGrpSpPr>
          <p:cNvPr id="1982" name="Google Shape;1982;p112"/>
          <p:cNvGrpSpPr/>
          <p:nvPr/>
        </p:nvGrpSpPr>
        <p:grpSpPr>
          <a:xfrm>
            <a:off x="662235" y="5148720"/>
            <a:ext cx="2725296" cy="885681"/>
            <a:chOff x="662235" y="5148720"/>
            <a:chExt cx="2725296" cy="885681"/>
          </a:xfrm>
        </p:grpSpPr>
        <p:pic>
          <p:nvPicPr>
            <p:cNvPr id="1983" name="Google Shape;1983;p11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87376" y="5216886"/>
              <a:ext cx="669678" cy="222238"/>
            </a:xfrm>
            <a:prstGeom prst="rect">
              <a:avLst/>
            </a:prstGeom>
            <a:noFill/>
            <a:ln>
              <a:noFill/>
            </a:ln>
          </p:spPr>
        </p:pic>
        <p:pic>
          <p:nvPicPr>
            <p:cNvPr id="1984" name="Google Shape;1984;p112"/>
            <p:cNvPicPr preferRelativeResize="0"/>
            <p:nvPr/>
          </p:nvPicPr>
          <p:blipFill rotWithShape="1">
            <a:blip r:embed="rId22" cstate="screen">
              <a:alphaModFix/>
              <a:extLst>
                <a:ext uri="{28A0092B-C50C-407E-A947-70E740481C1C}">
                  <a14:useLocalDpi xmlns:a14="http://schemas.microsoft.com/office/drawing/2010/main"/>
                </a:ext>
              </a:extLst>
            </a:blip>
            <a:srcRect l="12668" t="24126" r="12579" b="25697"/>
            <a:stretch/>
          </p:blipFill>
          <p:spPr>
            <a:xfrm>
              <a:off x="1656378" y="5148720"/>
              <a:ext cx="668588" cy="224389"/>
            </a:xfrm>
            <a:prstGeom prst="rect">
              <a:avLst/>
            </a:prstGeom>
            <a:noFill/>
            <a:ln>
              <a:noFill/>
            </a:ln>
          </p:spPr>
        </p:pic>
        <p:pic>
          <p:nvPicPr>
            <p:cNvPr id="1985" name="Google Shape;1985;p11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2545939" y="5218437"/>
              <a:ext cx="804525" cy="134349"/>
            </a:xfrm>
            <a:prstGeom prst="rect">
              <a:avLst/>
            </a:prstGeom>
            <a:noFill/>
            <a:ln>
              <a:noFill/>
            </a:ln>
          </p:spPr>
        </p:pic>
        <p:pic>
          <p:nvPicPr>
            <p:cNvPr id="1986" name="Google Shape;1986;p112"/>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662235" y="5567488"/>
              <a:ext cx="1022629" cy="166993"/>
            </a:xfrm>
            <a:prstGeom prst="rect">
              <a:avLst/>
            </a:prstGeom>
            <a:noFill/>
            <a:ln>
              <a:noFill/>
            </a:ln>
          </p:spPr>
        </p:pic>
        <p:pic>
          <p:nvPicPr>
            <p:cNvPr id="1987" name="Google Shape;1987;p112"/>
            <p:cNvPicPr preferRelativeResize="0"/>
            <p:nvPr/>
          </p:nvPicPr>
          <p:blipFill rotWithShape="1">
            <a:blip r:embed="rId24" cstate="screen">
              <a:alphaModFix/>
              <a:extLst>
                <a:ext uri="{28A0092B-C50C-407E-A947-70E740481C1C}">
                  <a14:useLocalDpi xmlns:a14="http://schemas.microsoft.com/office/drawing/2010/main"/>
                </a:ext>
              </a:extLst>
            </a:blip>
            <a:srcRect b="43650"/>
            <a:stretch/>
          </p:blipFill>
          <p:spPr>
            <a:xfrm>
              <a:off x="1721811" y="5621639"/>
              <a:ext cx="732116" cy="118262"/>
            </a:xfrm>
            <a:prstGeom prst="rect">
              <a:avLst/>
            </a:prstGeom>
            <a:noFill/>
            <a:ln>
              <a:noFill/>
            </a:ln>
          </p:spPr>
        </p:pic>
        <p:pic>
          <p:nvPicPr>
            <p:cNvPr id="1988" name="Google Shape;1988;p112"/>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2517741" y="5567488"/>
              <a:ext cx="854916" cy="221222"/>
            </a:xfrm>
            <a:prstGeom prst="rect">
              <a:avLst/>
            </a:prstGeom>
            <a:noFill/>
            <a:ln>
              <a:noFill/>
            </a:ln>
          </p:spPr>
        </p:pic>
        <p:pic>
          <p:nvPicPr>
            <p:cNvPr id="1989" name="Google Shape;1989;p112"/>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731295" y="5906376"/>
              <a:ext cx="781729" cy="103823"/>
            </a:xfrm>
            <a:prstGeom prst="rect">
              <a:avLst/>
            </a:prstGeom>
            <a:noFill/>
            <a:ln>
              <a:noFill/>
            </a:ln>
          </p:spPr>
        </p:pic>
        <p:pic>
          <p:nvPicPr>
            <p:cNvPr id="1990" name="Google Shape;1990;p112"/>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1627919" y="5906376"/>
              <a:ext cx="772480" cy="118297"/>
            </a:xfrm>
            <a:prstGeom prst="rect">
              <a:avLst/>
            </a:prstGeom>
            <a:noFill/>
            <a:ln>
              <a:noFill/>
            </a:ln>
          </p:spPr>
        </p:pic>
        <p:pic>
          <p:nvPicPr>
            <p:cNvPr id="1991" name="Google Shape;1991;p112"/>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2564167" y="5913895"/>
              <a:ext cx="823364" cy="120506"/>
            </a:xfrm>
            <a:prstGeom prst="rect">
              <a:avLst/>
            </a:prstGeom>
            <a:noFill/>
            <a:ln>
              <a:noFill/>
            </a:ln>
          </p:spPr>
        </p:pic>
      </p:grpSp>
      <p:pic>
        <p:nvPicPr>
          <p:cNvPr id="1992" name="Google Shape;1992;p112"/>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4866645" y="1845236"/>
            <a:ext cx="768842" cy="512378"/>
          </a:xfrm>
          <a:prstGeom prst="rect">
            <a:avLst/>
          </a:prstGeom>
          <a:noFill/>
          <a:ln>
            <a:noFill/>
          </a:ln>
        </p:spPr>
      </p:pic>
      <p:grpSp>
        <p:nvGrpSpPr>
          <p:cNvPr id="1993" name="Google Shape;1993;p112"/>
          <p:cNvGrpSpPr/>
          <p:nvPr/>
        </p:nvGrpSpPr>
        <p:grpSpPr>
          <a:xfrm>
            <a:off x="3806088" y="1977944"/>
            <a:ext cx="2878422" cy="1422809"/>
            <a:chOff x="3806088" y="2034993"/>
            <a:chExt cx="2878422" cy="1422809"/>
          </a:xfrm>
        </p:grpSpPr>
        <p:pic>
          <p:nvPicPr>
            <p:cNvPr id="1994" name="Google Shape;1994;p112"/>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4191680" y="3169897"/>
              <a:ext cx="241355" cy="241356"/>
            </a:xfrm>
            <a:prstGeom prst="rect">
              <a:avLst/>
            </a:prstGeom>
            <a:noFill/>
            <a:ln>
              <a:noFill/>
            </a:ln>
          </p:spPr>
        </p:pic>
        <p:pic>
          <p:nvPicPr>
            <p:cNvPr id="1995" name="Google Shape;1995;p112" descr="Monitoring, Troubleshooting, &amp; Analytics for IT Infrastructure ..."/>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3930454" y="2068705"/>
              <a:ext cx="817512" cy="143545"/>
            </a:xfrm>
            <a:prstGeom prst="rect">
              <a:avLst/>
            </a:prstGeom>
            <a:noFill/>
            <a:ln>
              <a:noFill/>
            </a:ln>
          </p:spPr>
        </p:pic>
        <p:pic>
          <p:nvPicPr>
            <p:cNvPr id="1996" name="Google Shape;1996;p112"/>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5737597" y="2034993"/>
              <a:ext cx="875585" cy="186974"/>
            </a:xfrm>
            <a:prstGeom prst="rect">
              <a:avLst/>
            </a:prstGeom>
            <a:noFill/>
            <a:ln>
              <a:noFill/>
            </a:ln>
          </p:spPr>
        </p:pic>
        <p:pic>
          <p:nvPicPr>
            <p:cNvPr id="1997" name="Google Shape;1997;p112"/>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3887366" y="2448314"/>
              <a:ext cx="1022629" cy="166993"/>
            </a:xfrm>
            <a:prstGeom prst="rect">
              <a:avLst/>
            </a:prstGeom>
            <a:noFill/>
            <a:ln>
              <a:noFill/>
            </a:ln>
          </p:spPr>
        </p:pic>
        <p:pic>
          <p:nvPicPr>
            <p:cNvPr id="1998" name="Google Shape;1998;p112"/>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3806088" y="2793902"/>
              <a:ext cx="876595" cy="293625"/>
            </a:xfrm>
            <a:prstGeom prst="rect">
              <a:avLst/>
            </a:prstGeom>
            <a:noFill/>
            <a:ln>
              <a:noFill/>
            </a:ln>
          </p:spPr>
        </p:pic>
        <p:pic>
          <p:nvPicPr>
            <p:cNvPr id="1999" name="Google Shape;1999;p112" descr="https://images.squarespace-cdn.com/content/v1/59bbdee1914e6b0e73e047f7/1528136670684-BVXA8V7HJFLJR1F09J0G/ke17ZwdGBToddI8pDm48kL6ihLOnGesp-xL9jch5JeEUqsxRUqqbr1mOJYKfIPR7LoDQ9mXPOjoJoqy81S2I8N_N4V1vUb5AoIIIbLZhVYwL8IeDg6_3B-BRuF4nNrNcQkVuAT7tdErd0wQFEGFSnP5a5fnbVoLQRf69X016CfNJfbpQa87jnEIrMbWMh1cPd22pOepWSyIIsp8XMhdonw/image-asset.png"/>
            <p:cNvPicPr preferRelativeResize="0"/>
            <p:nvPr/>
          </p:nvPicPr>
          <p:blipFill rotWithShape="1">
            <a:blip r:embed="rId34" cstate="screen">
              <a:alphaModFix/>
              <a:extLst>
                <a:ext uri="{28A0092B-C50C-407E-A947-70E740481C1C}">
                  <a14:useLocalDpi xmlns:a14="http://schemas.microsoft.com/office/drawing/2010/main"/>
                </a:ext>
              </a:extLst>
            </a:blip>
            <a:srcRect/>
            <a:stretch/>
          </p:blipFill>
          <p:spPr>
            <a:xfrm>
              <a:off x="4814175" y="2817076"/>
              <a:ext cx="1022075" cy="214636"/>
            </a:xfrm>
            <a:prstGeom prst="rect">
              <a:avLst/>
            </a:prstGeom>
            <a:noFill/>
            <a:ln>
              <a:noFill/>
            </a:ln>
          </p:spPr>
        </p:pic>
        <p:pic>
          <p:nvPicPr>
            <p:cNvPr id="2000" name="Google Shape;2000;p112"/>
            <p:cNvPicPr preferRelativeResize="0"/>
            <p:nvPr/>
          </p:nvPicPr>
          <p:blipFill rotWithShape="1">
            <a:blip r:embed="rId35" cstate="screen">
              <a:alphaModFix/>
              <a:extLst>
                <a:ext uri="{28A0092B-C50C-407E-A947-70E740481C1C}">
                  <a14:useLocalDpi xmlns:a14="http://schemas.microsoft.com/office/drawing/2010/main"/>
                </a:ext>
              </a:extLst>
            </a:blip>
            <a:srcRect/>
            <a:stretch/>
          </p:blipFill>
          <p:spPr>
            <a:xfrm>
              <a:off x="5862344" y="2489802"/>
              <a:ext cx="631925" cy="144079"/>
            </a:xfrm>
            <a:prstGeom prst="rect">
              <a:avLst/>
            </a:prstGeom>
            <a:noFill/>
            <a:ln>
              <a:noFill/>
            </a:ln>
          </p:spPr>
        </p:pic>
        <p:pic>
          <p:nvPicPr>
            <p:cNvPr id="2001" name="Google Shape;2001;p112"/>
            <p:cNvPicPr preferRelativeResize="0"/>
            <p:nvPr/>
          </p:nvPicPr>
          <p:blipFill rotWithShape="1">
            <a:blip r:embed="rId36" cstate="screen">
              <a:alphaModFix/>
              <a:extLst>
                <a:ext uri="{28A0092B-C50C-407E-A947-70E740481C1C}">
                  <a14:useLocalDpi xmlns:a14="http://schemas.microsoft.com/office/drawing/2010/main"/>
                </a:ext>
              </a:extLst>
            </a:blip>
            <a:srcRect/>
            <a:stretch/>
          </p:blipFill>
          <p:spPr>
            <a:xfrm>
              <a:off x="4681298" y="3197218"/>
              <a:ext cx="581737" cy="205237"/>
            </a:xfrm>
            <a:prstGeom prst="rect">
              <a:avLst/>
            </a:prstGeom>
            <a:noFill/>
            <a:ln>
              <a:noFill/>
            </a:ln>
          </p:spPr>
        </p:pic>
        <p:pic>
          <p:nvPicPr>
            <p:cNvPr id="2002" name="Google Shape;2002;p112"/>
            <p:cNvPicPr preferRelativeResize="0"/>
            <p:nvPr/>
          </p:nvPicPr>
          <p:blipFill rotWithShape="1">
            <a:blip r:embed="rId37" cstate="screen">
              <a:alphaModFix/>
              <a:extLst>
                <a:ext uri="{28A0092B-C50C-407E-A947-70E740481C1C}">
                  <a14:useLocalDpi xmlns:a14="http://schemas.microsoft.com/office/drawing/2010/main"/>
                </a:ext>
              </a:extLst>
            </a:blip>
            <a:srcRect t="19245" b="20561"/>
            <a:stretch/>
          </p:blipFill>
          <p:spPr>
            <a:xfrm>
              <a:off x="4949856" y="2427930"/>
              <a:ext cx="761272" cy="244980"/>
            </a:xfrm>
            <a:prstGeom prst="rect">
              <a:avLst/>
            </a:prstGeom>
            <a:noFill/>
            <a:ln>
              <a:noFill/>
            </a:ln>
          </p:spPr>
        </p:pic>
        <p:pic>
          <p:nvPicPr>
            <p:cNvPr id="2003" name="Google Shape;2003;p112"/>
            <p:cNvPicPr preferRelativeResize="0"/>
            <p:nvPr/>
          </p:nvPicPr>
          <p:blipFill rotWithShape="1">
            <a:blip r:embed="rId38" cstate="screen">
              <a:alphaModFix/>
              <a:extLst>
                <a:ext uri="{28A0092B-C50C-407E-A947-70E740481C1C}">
                  <a14:useLocalDpi xmlns:a14="http://schemas.microsoft.com/office/drawing/2010/main"/>
                </a:ext>
              </a:extLst>
            </a:blip>
            <a:srcRect/>
            <a:stretch/>
          </p:blipFill>
          <p:spPr>
            <a:xfrm>
              <a:off x="5438070" y="3209099"/>
              <a:ext cx="835487" cy="248703"/>
            </a:xfrm>
            <a:prstGeom prst="rect">
              <a:avLst/>
            </a:prstGeom>
            <a:noFill/>
            <a:ln>
              <a:noFill/>
            </a:ln>
          </p:spPr>
        </p:pic>
        <p:pic>
          <p:nvPicPr>
            <p:cNvPr id="2004" name="Google Shape;2004;p112"/>
            <p:cNvPicPr preferRelativeResize="0"/>
            <p:nvPr/>
          </p:nvPicPr>
          <p:blipFill rotWithShape="1">
            <a:blip r:embed="rId39" cstate="screen">
              <a:alphaModFix/>
              <a:extLst>
                <a:ext uri="{28A0092B-C50C-407E-A947-70E740481C1C}">
                  <a14:useLocalDpi xmlns:a14="http://schemas.microsoft.com/office/drawing/2010/main"/>
                </a:ext>
              </a:extLst>
            </a:blip>
            <a:srcRect/>
            <a:stretch/>
          </p:blipFill>
          <p:spPr>
            <a:xfrm>
              <a:off x="5974798" y="2846449"/>
              <a:ext cx="709712" cy="173740"/>
            </a:xfrm>
            <a:prstGeom prst="rect">
              <a:avLst/>
            </a:prstGeom>
            <a:noFill/>
            <a:ln>
              <a:noFill/>
            </a:ln>
          </p:spPr>
        </p:pic>
      </p:grpSp>
      <p:grpSp>
        <p:nvGrpSpPr>
          <p:cNvPr id="2005" name="Google Shape;2005;p112"/>
          <p:cNvGrpSpPr/>
          <p:nvPr/>
        </p:nvGrpSpPr>
        <p:grpSpPr>
          <a:xfrm>
            <a:off x="3776004" y="3973490"/>
            <a:ext cx="3075126" cy="783225"/>
            <a:chOff x="3776004" y="3902667"/>
            <a:chExt cx="3075126" cy="783225"/>
          </a:xfrm>
        </p:grpSpPr>
        <p:pic>
          <p:nvPicPr>
            <p:cNvPr id="2006" name="Google Shape;2006;p112" descr="Chef (software) - Wikipedia"/>
            <p:cNvPicPr preferRelativeResize="0"/>
            <p:nvPr/>
          </p:nvPicPr>
          <p:blipFill rotWithShape="1">
            <a:blip r:embed="rId40" cstate="screen">
              <a:alphaModFix/>
              <a:extLst>
                <a:ext uri="{28A0092B-C50C-407E-A947-70E740481C1C}">
                  <a14:useLocalDpi xmlns:a14="http://schemas.microsoft.com/office/drawing/2010/main"/>
                </a:ext>
              </a:extLst>
            </a:blip>
            <a:srcRect/>
            <a:stretch/>
          </p:blipFill>
          <p:spPr>
            <a:xfrm>
              <a:off x="3812845" y="3902667"/>
              <a:ext cx="285020" cy="304972"/>
            </a:xfrm>
            <a:prstGeom prst="rect">
              <a:avLst/>
            </a:prstGeom>
            <a:noFill/>
            <a:ln>
              <a:noFill/>
            </a:ln>
          </p:spPr>
        </p:pic>
        <p:pic>
          <p:nvPicPr>
            <p:cNvPr id="2007" name="Google Shape;2007;p112"/>
            <p:cNvPicPr preferRelativeResize="0"/>
            <p:nvPr/>
          </p:nvPicPr>
          <p:blipFill rotWithShape="1">
            <a:blip r:embed="rId41" cstate="screen">
              <a:alphaModFix/>
              <a:extLst>
                <a:ext uri="{28A0092B-C50C-407E-A947-70E740481C1C}">
                  <a14:useLocalDpi xmlns:a14="http://schemas.microsoft.com/office/drawing/2010/main"/>
                </a:ext>
              </a:extLst>
            </a:blip>
            <a:srcRect/>
            <a:stretch/>
          </p:blipFill>
          <p:spPr>
            <a:xfrm>
              <a:off x="4204485" y="3949406"/>
              <a:ext cx="720469" cy="201972"/>
            </a:xfrm>
            <a:prstGeom prst="rect">
              <a:avLst/>
            </a:prstGeom>
            <a:noFill/>
            <a:ln>
              <a:noFill/>
            </a:ln>
          </p:spPr>
        </p:pic>
        <p:pic>
          <p:nvPicPr>
            <p:cNvPr id="2008" name="Google Shape;2008;p112"/>
            <p:cNvPicPr preferRelativeResize="0"/>
            <p:nvPr/>
          </p:nvPicPr>
          <p:blipFill rotWithShape="1">
            <a:blip r:embed="rId42" cstate="screen">
              <a:alphaModFix/>
              <a:extLst>
                <a:ext uri="{28A0092B-C50C-407E-A947-70E740481C1C}">
                  <a14:useLocalDpi xmlns:a14="http://schemas.microsoft.com/office/drawing/2010/main"/>
                </a:ext>
              </a:extLst>
            </a:blip>
            <a:srcRect/>
            <a:stretch/>
          </p:blipFill>
          <p:spPr>
            <a:xfrm>
              <a:off x="5024485" y="3955902"/>
              <a:ext cx="913086" cy="207786"/>
            </a:xfrm>
            <a:prstGeom prst="rect">
              <a:avLst/>
            </a:prstGeom>
            <a:noFill/>
            <a:ln>
              <a:noFill/>
            </a:ln>
          </p:spPr>
        </p:pic>
        <p:pic>
          <p:nvPicPr>
            <p:cNvPr id="2009" name="Google Shape;2009;p112"/>
            <p:cNvPicPr preferRelativeResize="0"/>
            <p:nvPr/>
          </p:nvPicPr>
          <p:blipFill rotWithShape="1">
            <a:blip r:embed="rId43" cstate="screen">
              <a:alphaModFix/>
              <a:extLst>
                <a:ext uri="{28A0092B-C50C-407E-A947-70E740481C1C}">
                  <a14:useLocalDpi xmlns:a14="http://schemas.microsoft.com/office/drawing/2010/main"/>
                </a:ext>
              </a:extLst>
            </a:blip>
            <a:srcRect/>
            <a:stretch/>
          </p:blipFill>
          <p:spPr>
            <a:xfrm>
              <a:off x="6082288" y="3915748"/>
              <a:ext cx="670397" cy="236516"/>
            </a:xfrm>
            <a:prstGeom prst="rect">
              <a:avLst/>
            </a:prstGeom>
            <a:noFill/>
            <a:ln>
              <a:noFill/>
            </a:ln>
          </p:spPr>
        </p:pic>
        <p:pic>
          <p:nvPicPr>
            <p:cNvPr id="2010" name="Google Shape;2010;p112"/>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6082288" y="4173514"/>
              <a:ext cx="768842" cy="512378"/>
            </a:xfrm>
            <a:prstGeom prst="rect">
              <a:avLst/>
            </a:prstGeom>
            <a:noFill/>
            <a:ln>
              <a:noFill/>
            </a:ln>
          </p:spPr>
        </p:pic>
        <p:pic>
          <p:nvPicPr>
            <p:cNvPr id="2011" name="Google Shape;2011;p112" descr="https://bitnami.com/downloads/logos/bitnami-dark-bg.png"/>
            <p:cNvPicPr preferRelativeResize="0"/>
            <p:nvPr/>
          </p:nvPicPr>
          <p:blipFill rotWithShape="1">
            <a:blip r:embed="rId44" cstate="screen">
              <a:alphaModFix/>
              <a:extLst>
                <a:ext uri="{28A0092B-C50C-407E-A947-70E740481C1C}">
                  <a14:useLocalDpi xmlns:a14="http://schemas.microsoft.com/office/drawing/2010/main"/>
                </a:ext>
              </a:extLst>
            </a:blip>
            <a:srcRect/>
            <a:stretch/>
          </p:blipFill>
          <p:spPr>
            <a:xfrm>
              <a:off x="5412635" y="4405552"/>
              <a:ext cx="620362" cy="208265"/>
            </a:xfrm>
            <a:prstGeom prst="rect">
              <a:avLst/>
            </a:prstGeom>
            <a:noFill/>
            <a:ln>
              <a:noFill/>
            </a:ln>
          </p:spPr>
        </p:pic>
        <p:pic>
          <p:nvPicPr>
            <p:cNvPr id="2012" name="Google Shape;2012;p112"/>
            <p:cNvPicPr preferRelativeResize="0"/>
            <p:nvPr/>
          </p:nvPicPr>
          <p:blipFill rotWithShape="1">
            <a:blip r:embed="rId45" cstate="screen">
              <a:alphaModFix/>
              <a:extLst>
                <a:ext uri="{28A0092B-C50C-407E-A947-70E740481C1C}">
                  <a14:useLocalDpi xmlns:a14="http://schemas.microsoft.com/office/drawing/2010/main"/>
                </a:ext>
              </a:extLst>
            </a:blip>
            <a:srcRect/>
            <a:stretch/>
          </p:blipFill>
          <p:spPr>
            <a:xfrm>
              <a:off x="3776004" y="4418322"/>
              <a:ext cx="691032" cy="159426"/>
            </a:xfrm>
            <a:prstGeom prst="rect">
              <a:avLst/>
            </a:prstGeom>
            <a:noFill/>
            <a:ln>
              <a:noFill/>
            </a:ln>
          </p:spPr>
        </p:pic>
        <p:pic>
          <p:nvPicPr>
            <p:cNvPr id="2013" name="Google Shape;2013;p112" descr="https://bit2bitamericas.com/wp-content/uploads/2020/01/jfrog-logo.png"/>
            <p:cNvPicPr preferRelativeResize="0"/>
            <p:nvPr/>
          </p:nvPicPr>
          <p:blipFill rotWithShape="1">
            <a:blip r:embed="rId46" cstate="screen">
              <a:alphaModFix/>
              <a:extLst>
                <a:ext uri="{28A0092B-C50C-407E-A947-70E740481C1C}">
                  <a14:useLocalDpi xmlns:a14="http://schemas.microsoft.com/office/drawing/2010/main"/>
                </a:ext>
              </a:extLst>
            </a:blip>
            <a:srcRect/>
            <a:stretch/>
          </p:blipFill>
          <p:spPr>
            <a:xfrm>
              <a:off x="4567459" y="4418322"/>
              <a:ext cx="714989" cy="211119"/>
            </a:xfrm>
            <a:prstGeom prst="rect">
              <a:avLst/>
            </a:prstGeom>
            <a:noFill/>
            <a:ln>
              <a:noFill/>
            </a:ln>
          </p:spPr>
        </p:pic>
      </p:grpSp>
      <p:grpSp>
        <p:nvGrpSpPr>
          <p:cNvPr id="2014" name="Google Shape;2014;p112"/>
          <p:cNvGrpSpPr/>
          <p:nvPr/>
        </p:nvGrpSpPr>
        <p:grpSpPr>
          <a:xfrm>
            <a:off x="3850985" y="5199801"/>
            <a:ext cx="2844048" cy="693496"/>
            <a:chOff x="3850985" y="5128978"/>
            <a:chExt cx="2844048" cy="693496"/>
          </a:xfrm>
        </p:grpSpPr>
        <p:pic>
          <p:nvPicPr>
            <p:cNvPr id="2015" name="Google Shape;2015;p112"/>
            <p:cNvPicPr preferRelativeResize="0"/>
            <p:nvPr/>
          </p:nvPicPr>
          <p:blipFill rotWithShape="1">
            <a:blip r:embed="rId47" cstate="screen">
              <a:alphaModFix/>
              <a:extLst>
                <a:ext uri="{28A0092B-C50C-407E-A947-70E740481C1C}">
                  <a14:useLocalDpi xmlns:a14="http://schemas.microsoft.com/office/drawing/2010/main"/>
                </a:ext>
              </a:extLst>
            </a:blip>
            <a:srcRect/>
            <a:stretch/>
          </p:blipFill>
          <p:spPr>
            <a:xfrm>
              <a:off x="3850985" y="5139089"/>
              <a:ext cx="940404" cy="286823"/>
            </a:xfrm>
            <a:prstGeom prst="rect">
              <a:avLst/>
            </a:prstGeom>
            <a:noFill/>
            <a:ln>
              <a:noFill/>
            </a:ln>
          </p:spPr>
        </p:pic>
        <p:pic>
          <p:nvPicPr>
            <p:cNvPr id="2016" name="Google Shape;2016;p112"/>
            <p:cNvPicPr preferRelativeResize="0"/>
            <p:nvPr/>
          </p:nvPicPr>
          <p:blipFill rotWithShape="1">
            <a:blip r:embed="rId48" cstate="screen">
              <a:alphaModFix/>
              <a:extLst>
                <a:ext uri="{28A0092B-C50C-407E-A947-70E740481C1C}">
                  <a14:useLocalDpi xmlns:a14="http://schemas.microsoft.com/office/drawing/2010/main"/>
                </a:ext>
              </a:extLst>
            </a:blip>
            <a:srcRect/>
            <a:stretch/>
          </p:blipFill>
          <p:spPr>
            <a:xfrm>
              <a:off x="5038916" y="5213391"/>
              <a:ext cx="951412" cy="154881"/>
            </a:xfrm>
            <a:prstGeom prst="rect">
              <a:avLst/>
            </a:prstGeom>
            <a:noFill/>
            <a:ln>
              <a:noFill/>
            </a:ln>
          </p:spPr>
        </p:pic>
        <p:pic>
          <p:nvPicPr>
            <p:cNvPr id="2017" name="Google Shape;2017;p112"/>
            <p:cNvPicPr preferRelativeResize="0"/>
            <p:nvPr/>
          </p:nvPicPr>
          <p:blipFill rotWithShape="1">
            <a:blip r:embed="rId49" cstate="screen">
              <a:alphaModFix/>
              <a:extLst>
                <a:ext uri="{28A0092B-C50C-407E-A947-70E740481C1C}">
                  <a14:useLocalDpi xmlns:a14="http://schemas.microsoft.com/office/drawing/2010/main"/>
                </a:ext>
              </a:extLst>
            </a:blip>
            <a:srcRect/>
            <a:stretch/>
          </p:blipFill>
          <p:spPr>
            <a:xfrm>
              <a:off x="6209787" y="5128978"/>
              <a:ext cx="485246" cy="280059"/>
            </a:xfrm>
            <a:prstGeom prst="rect">
              <a:avLst/>
            </a:prstGeom>
            <a:noFill/>
            <a:ln>
              <a:noFill/>
            </a:ln>
          </p:spPr>
        </p:pic>
        <p:pic>
          <p:nvPicPr>
            <p:cNvPr id="2018" name="Google Shape;2018;p112"/>
            <p:cNvPicPr preferRelativeResize="0"/>
            <p:nvPr/>
          </p:nvPicPr>
          <p:blipFill rotWithShape="1">
            <a:blip r:embed="rId50" cstate="screen">
              <a:alphaModFix/>
              <a:extLst>
                <a:ext uri="{28A0092B-C50C-407E-A947-70E740481C1C}">
                  <a14:useLocalDpi xmlns:a14="http://schemas.microsoft.com/office/drawing/2010/main"/>
                </a:ext>
              </a:extLst>
            </a:blip>
            <a:srcRect/>
            <a:stretch/>
          </p:blipFill>
          <p:spPr>
            <a:xfrm>
              <a:off x="3990495" y="5594986"/>
              <a:ext cx="690351" cy="178628"/>
            </a:xfrm>
            <a:prstGeom prst="rect">
              <a:avLst/>
            </a:prstGeom>
            <a:noFill/>
            <a:ln>
              <a:noFill/>
            </a:ln>
          </p:spPr>
        </p:pic>
        <p:pic>
          <p:nvPicPr>
            <p:cNvPr id="2019" name="Google Shape;2019;p112"/>
            <p:cNvPicPr preferRelativeResize="0"/>
            <p:nvPr/>
          </p:nvPicPr>
          <p:blipFill rotWithShape="1">
            <a:blip r:embed="rId51" cstate="screen">
              <a:alphaModFix/>
              <a:extLst>
                <a:ext uri="{28A0092B-C50C-407E-A947-70E740481C1C}">
                  <a14:useLocalDpi xmlns:a14="http://schemas.microsoft.com/office/drawing/2010/main"/>
                </a:ext>
              </a:extLst>
            </a:blip>
            <a:srcRect/>
            <a:stretch/>
          </p:blipFill>
          <p:spPr>
            <a:xfrm>
              <a:off x="4840699" y="5580203"/>
              <a:ext cx="427070" cy="242271"/>
            </a:xfrm>
            <a:prstGeom prst="rect">
              <a:avLst/>
            </a:prstGeom>
            <a:noFill/>
            <a:ln>
              <a:noFill/>
            </a:ln>
          </p:spPr>
        </p:pic>
        <p:pic>
          <p:nvPicPr>
            <p:cNvPr id="2020" name="Google Shape;2020;p112" descr="F5 | Okta"/>
            <p:cNvPicPr preferRelativeResize="0"/>
            <p:nvPr/>
          </p:nvPicPr>
          <p:blipFill rotWithShape="1">
            <a:blip r:embed="rId52" cstate="screen">
              <a:alphaModFix/>
              <a:extLst>
                <a:ext uri="{28A0092B-C50C-407E-A947-70E740481C1C}">
                  <a14:useLocalDpi xmlns:a14="http://schemas.microsoft.com/office/drawing/2010/main"/>
                </a:ext>
              </a:extLst>
            </a:blip>
            <a:srcRect/>
            <a:stretch/>
          </p:blipFill>
          <p:spPr>
            <a:xfrm>
              <a:off x="5414987" y="5549893"/>
              <a:ext cx="299515" cy="268815"/>
            </a:xfrm>
            <a:prstGeom prst="rect">
              <a:avLst/>
            </a:prstGeom>
            <a:noFill/>
            <a:ln>
              <a:noFill/>
            </a:ln>
          </p:spPr>
        </p:pic>
        <p:pic>
          <p:nvPicPr>
            <p:cNvPr id="2021" name="Google Shape;2021;p112"/>
            <p:cNvPicPr preferRelativeResize="0"/>
            <p:nvPr/>
          </p:nvPicPr>
          <p:blipFill rotWithShape="1">
            <a:blip r:embed="rId53" cstate="screen">
              <a:alphaModFix/>
              <a:extLst>
                <a:ext uri="{28A0092B-C50C-407E-A947-70E740481C1C}">
                  <a14:useLocalDpi xmlns:a14="http://schemas.microsoft.com/office/drawing/2010/main"/>
                </a:ext>
              </a:extLst>
            </a:blip>
            <a:srcRect/>
            <a:stretch/>
          </p:blipFill>
          <p:spPr>
            <a:xfrm>
              <a:off x="5911773" y="5609270"/>
              <a:ext cx="636584" cy="184136"/>
            </a:xfrm>
            <a:prstGeom prst="rect">
              <a:avLst/>
            </a:prstGeom>
            <a:noFill/>
            <a:ln>
              <a:noFill/>
            </a:ln>
          </p:spPr>
        </p:pic>
      </p:grpSp>
      <p:grpSp>
        <p:nvGrpSpPr>
          <p:cNvPr id="2022" name="Google Shape;2022;p112"/>
          <p:cNvGrpSpPr/>
          <p:nvPr/>
        </p:nvGrpSpPr>
        <p:grpSpPr>
          <a:xfrm>
            <a:off x="7048386" y="1849208"/>
            <a:ext cx="2332851" cy="1558580"/>
            <a:chOff x="7048386" y="1906257"/>
            <a:chExt cx="2332851" cy="1558580"/>
          </a:xfrm>
        </p:grpSpPr>
        <p:pic>
          <p:nvPicPr>
            <p:cNvPr id="2023" name="Google Shape;2023;p112"/>
            <p:cNvPicPr preferRelativeResize="0"/>
            <p:nvPr/>
          </p:nvPicPr>
          <p:blipFill rotWithShape="1">
            <a:blip r:embed="rId54" cstate="screen">
              <a:alphaModFix/>
              <a:extLst>
                <a:ext uri="{28A0092B-C50C-407E-A947-70E740481C1C}">
                  <a14:useLocalDpi xmlns:a14="http://schemas.microsoft.com/office/drawing/2010/main"/>
                </a:ext>
              </a:extLst>
            </a:blip>
            <a:srcRect b="43650"/>
            <a:stretch/>
          </p:blipFill>
          <p:spPr>
            <a:xfrm>
              <a:off x="7744667" y="2433645"/>
              <a:ext cx="679272" cy="109726"/>
            </a:xfrm>
            <a:prstGeom prst="rect">
              <a:avLst/>
            </a:prstGeom>
            <a:noFill/>
            <a:ln>
              <a:noFill/>
            </a:ln>
          </p:spPr>
        </p:pic>
        <p:pic>
          <p:nvPicPr>
            <p:cNvPr id="2024" name="Google Shape;2024;p112"/>
            <p:cNvPicPr preferRelativeResize="0"/>
            <p:nvPr/>
          </p:nvPicPr>
          <p:blipFill rotWithShape="1">
            <a:blip r:embed="rId55" cstate="screen">
              <a:alphaModFix/>
              <a:extLst>
                <a:ext uri="{28A0092B-C50C-407E-A947-70E740481C1C}">
                  <a14:useLocalDpi xmlns:a14="http://schemas.microsoft.com/office/drawing/2010/main"/>
                </a:ext>
              </a:extLst>
            </a:blip>
            <a:srcRect/>
            <a:stretch/>
          </p:blipFill>
          <p:spPr>
            <a:xfrm>
              <a:off x="7048386" y="1952391"/>
              <a:ext cx="950944" cy="272316"/>
            </a:xfrm>
            <a:prstGeom prst="rect">
              <a:avLst/>
            </a:prstGeom>
            <a:noFill/>
            <a:ln>
              <a:noFill/>
            </a:ln>
          </p:spPr>
        </p:pic>
        <p:pic>
          <p:nvPicPr>
            <p:cNvPr id="2025" name="Google Shape;2025;p112" descr="CA Technologies - Wikipedia"/>
            <p:cNvPicPr preferRelativeResize="0"/>
            <p:nvPr/>
          </p:nvPicPr>
          <p:blipFill rotWithShape="1">
            <a:blip r:embed="rId56" cstate="screen">
              <a:alphaModFix/>
              <a:extLst>
                <a:ext uri="{28A0092B-C50C-407E-A947-70E740481C1C}">
                  <a14:useLocalDpi xmlns:a14="http://schemas.microsoft.com/office/drawing/2010/main"/>
                </a:ext>
              </a:extLst>
            </a:blip>
            <a:srcRect/>
            <a:stretch/>
          </p:blipFill>
          <p:spPr>
            <a:xfrm>
              <a:off x="8106501" y="1983713"/>
              <a:ext cx="280807" cy="233070"/>
            </a:xfrm>
            <a:prstGeom prst="rect">
              <a:avLst/>
            </a:prstGeom>
            <a:noFill/>
            <a:ln>
              <a:noFill/>
            </a:ln>
          </p:spPr>
        </p:pic>
        <p:pic>
          <p:nvPicPr>
            <p:cNvPr id="2026" name="Google Shape;2026;p112" descr="https://www.eginnovations.com/blog/wp-content/uploads/2015/11/eg-innovations-logo-retina.png"/>
            <p:cNvPicPr preferRelativeResize="0"/>
            <p:nvPr/>
          </p:nvPicPr>
          <p:blipFill rotWithShape="1">
            <a:blip r:embed="rId57" cstate="screen">
              <a:alphaModFix/>
              <a:extLst>
                <a:ext uri="{28A0092B-C50C-407E-A947-70E740481C1C}">
                  <a14:useLocalDpi xmlns:a14="http://schemas.microsoft.com/office/drawing/2010/main"/>
                </a:ext>
              </a:extLst>
            </a:blip>
            <a:srcRect/>
            <a:stretch/>
          </p:blipFill>
          <p:spPr>
            <a:xfrm>
              <a:off x="8542372" y="1906257"/>
              <a:ext cx="812855" cy="320497"/>
            </a:xfrm>
            <a:prstGeom prst="rect">
              <a:avLst/>
            </a:prstGeom>
            <a:noFill/>
            <a:ln>
              <a:noFill/>
            </a:ln>
          </p:spPr>
        </p:pic>
        <p:pic>
          <p:nvPicPr>
            <p:cNvPr id="2027" name="Google Shape;2027;p112"/>
            <p:cNvPicPr preferRelativeResize="0"/>
            <p:nvPr/>
          </p:nvPicPr>
          <p:blipFill rotWithShape="1">
            <a:blip r:embed="rId58" cstate="screen">
              <a:alphaModFix/>
              <a:extLst>
                <a:ext uri="{28A0092B-C50C-407E-A947-70E740481C1C}">
                  <a14:useLocalDpi xmlns:a14="http://schemas.microsoft.com/office/drawing/2010/main"/>
                </a:ext>
              </a:extLst>
            </a:blip>
            <a:srcRect/>
            <a:stretch/>
          </p:blipFill>
          <p:spPr>
            <a:xfrm>
              <a:off x="7093246" y="2252285"/>
              <a:ext cx="523717" cy="344010"/>
            </a:xfrm>
            <a:prstGeom prst="rect">
              <a:avLst/>
            </a:prstGeom>
            <a:noFill/>
            <a:ln>
              <a:noFill/>
            </a:ln>
          </p:spPr>
        </p:pic>
        <p:pic>
          <p:nvPicPr>
            <p:cNvPr id="2028" name="Google Shape;2028;p112"/>
            <p:cNvPicPr preferRelativeResize="0"/>
            <p:nvPr/>
          </p:nvPicPr>
          <p:blipFill rotWithShape="1">
            <a:blip r:embed="rId59" cstate="screen">
              <a:alphaModFix/>
              <a:extLst>
                <a:ext uri="{28A0092B-C50C-407E-A947-70E740481C1C}">
                  <a14:useLocalDpi xmlns:a14="http://schemas.microsoft.com/office/drawing/2010/main"/>
                </a:ext>
              </a:extLst>
            </a:blip>
            <a:srcRect/>
            <a:stretch/>
          </p:blipFill>
          <p:spPr>
            <a:xfrm>
              <a:off x="8559156" y="2364321"/>
              <a:ext cx="762201" cy="231974"/>
            </a:xfrm>
            <a:prstGeom prst="rect">
              <a:avLst/>
            </a:prstGeom>
            <a:noFill/>
            <a:ln>
              <a:noFill/>
            </a:ln>
          </p:spPr>
        </p:pic>
        <p:pic>
          <p:nvPicPr>
            <p:cNvPr id="2029" name="Google Shape;2029;p112"/>
            <p:cNvPicPr preferRelativeResize="0"/>
            <p:nvPr/>
          </p:nvPicPr>
          <p:blipFill rotWithShape="1">
            <a:blip r:embed="rId60" cstate="screen">
              <a:alphaModFix/>
              <a:extLst>
                <a:ext uri="{28A0092B-C50C-407E-A947-70E740481C1C}">
                  <a14:useLocalDpi xmlns:a14="http://schemas.microsoft.com/office/drawing/2010/main"/>
                </a:ext>
              </a:extLst>
            </a:blip>
            <a:srcRect/>
            <a:stretch/>
          </p:blipFill>
          <p:spPr>
            <a:xfrm>
              <a:off x="7079882" y="2769485"/>
              <a:ext cx="696329" cy="158204"/>
            </a:xfrm>
            <a:prstGeom prst="rect">
              <a:avLst/>
            </a:prstGeom>
            <a:noFill/>
            <a:ln>
              <a:noFill/>
            </a:ln>
          </p:spPr>
        </p:pic>
        <p:pic>
          <p:nvPicPr>
            <p:cNvPr id="2030" name="Google Shape;2030;p112"/>
            <p:cNvPicPr preferRelativeResize="0"/>
            <p:nvPr/>
          </p:nvPicPr>
          <p:blipFill rotWithShape="1">
            <a:blip r:embed="rId61" cstate="screen">
              <a:alphaModFix/>
              <a:extLst>
                <a:ext uri="{28A0092B-C50C-407E-A947-70E740481C1C}">
                  <a14:useLocalDpi xmlns:a14="http://schemas.microsoft.com/office/drawing/2010/main"/>
                </a:ext>
              </a:extLst>
            </a:blip>
            <a:srcRect/>
            <a:stretch/>
          </p:blipFill>
          <p:spPr>
            <a:xfrm>
              <a:off x="7898569" y="2747178"/>
              <a:ext cx="623826" cy="173470"/>
            </a:xfrm>
            <a:prstGeom prst="rect">
              <a:avLst/>
            </a:prstGeom>
            <a:noFill/>
            <a:ln>
              <a:noFill/>
            </a:ln>
          </p:spPr>
        </p:pic>
        <p:pic>
          <p:nvPicPr>
            <p:cNvPr id="2031" name="Google Shape;2031;p112" descr="ScienceLogic Corporate Branding &amp; Identity"/>
            <p:cNvPicPr preferRelativeResize="0"/>
            <p:nvPr/>
          </p:nvPicPr>
          <p:blipFill rotWithShape="1">
            <a:blip r:embed="rId62" cstate="screen">
              <a:alphaModFix/>
              <a:extLst>
                <a:ext uri="{28A0092B-C50C-407E-A947-70E740481C1C}">
                  <a14:useLocalDpi xmlns:a14="http://schemas.microsoft.com/office/drawing/2010/main"/>
                </a:ext>
              </a:extLst>
            </a:blip>
            <a:srcRect/>
            <a:stretch/>
          </p:blipFill>
          <p:spPr>
            <a:xfrm>
              <a:off x="8666784" y="2757759"/>
              <a:ext cx="714453" cy="147121"/>
            </a:xfrm>
            <a:prstGeom prst="rect">
              <a:avLst/>
            </a:prstGeom>
            <a:noFill/>
            <a:ln>
              <a:noFill/>
            </a:ln>
          </p:spPr>
        </p:pic>
        <p:pic>
          <p:nvPicPr>
            <p:cNvPr id="2032" name="Google Shape;2032;p112"/>
            <p:cNvPicPr preferRelativeResize="0"/>
            <p:nvPr/>
          </p:nvPicPr>
          <p:blipFill rotWithShape="1">
            <a:blip r:embed="rId63" cstate="screen">
              <a:alphaModFix/>
              <a:extLst>
                <a:ext uri="{28A0092B-C50C-407E-A947-70E740481C1C}">
                  <a14:useLocalDpi xmlns:a14="http://schemas.microsoft.com/office/drawing/2010/main"/>
                </a:ext>
              </a:extLst>
            </a:blip>
            <a:srcRect/>
            <a:stretch/>
          </p:blipFill>
          <p:spPr>
            <a:xfrm>
              <a:off x="7536641" y="3031712"/>
              <a:ext cx="506304" cy="202687"/>
            </a:xfrm>
            <a:prstGeom prst="rect">
              <a:avLst/>
            </a:prstGeom>
            <a:noFill/>
            <a:ln>
              <a:noFill/>
            </a:ln>
          </p:spPr>
        </p:pic>
        <p:pic>
          <p:nvPicPr>
            <p:cNvPr id="2033" name="Google Shape;2033;p112"/>
            <p:cNvPicPr preferRelativeResize="0"/>
            <p:nvPr/>
          </p:nvPicPr>
          <p:blipFill rotWithShape="1">
            <a:blip r:embed="rId64" cstate="screen">
              <a:alphaModFix/>
              <a:extLst>
                <a:ext uri="{28A0092B-C50C-407E-A947-70E740481C1C}">
                  <a14:useLocalDpi xmlns:a14="http://schemas.microsoft.com/office/drawing/2010/main"/>
                </a:ext>
              </a:extLst>
            </a:blip>
            <a:srcRect/>
            <a:stretch/>
          </p:blipFill>
          <p:spPr>
            <a:xfrm>
              <a:off x="8185783" y="3031712"/>
              <a:ext cx="786817" cy="163320"/>
            </a:xfrm>
            <a:prstGeom prst="rect">
              <a:avLst/>
            </a:prstGeom>
            <a:noFill/>
            <a:ln>
              <a:noFill/>
            </a:ln>
          </p:spPr>
        </p:pic>
        <p:pic>
          <p:nvPicPr>
            <p:cNvPr id="2034" name="Google Shape;2034;p112" descr="Quest | IT Management | Mitigate Risk | Accelerate Results"/>
            <p:cNvPicPr preferRelativeResize="0"/>
            <p:nvPr/>
          </p:nvPicPr>
          <p:blipFill rotWithShape="1">
            <a:blip r:embed="rId65" cstate="screen">
              <a:alphaModFix/>
              <a:extLst>
                <a:ext uri="{28A0092B-C50C-407E-A947-70E740481C1C}">
                  <a14:useLocalDpi xmlns:a14="http://schemas.microsoft.com/office/drawing/2010/main"/>
                </a:ext>
              </a:extLst>
            </a:blip>
            <a:srcRect/>
            <a:stretch/>
          </p:blipFill>
          <p:spPr>
            <a:xfrm>
              <a:off x="7586817" y="3223237"/>
              <a:ext cx="462392" cy="241600"/>
            </a:xfrm>
            <a:prstGeom prst="rect">
              <a:avLst/>
            </a:prstGeom>
            <a:noFill/>
            <a:ln>
              <a:noFill/>
            </a:ln>
          </p:spPr>
        </p:pic>
        <p:pic>
          <p:nvPicPr>
            <p:cNvPr id="2035" name="Google Shape;2035;p112"/>
            <p:cNvPicPr preferRelativeResize="0"/>
            <p:nvPr/>
          </p:nvPicPr>
          <p:blipFill rotWithShape="1">
            <a:blip r:embed="rId45" cstate="screen">
              <a:alphaModFix/>
              <a:extLst>
                <a:ext uri="{28A0092B-C50C-407E-A947-70E740481C1C}">
                  <a14:useLocalDpi xmlns:a14="http://schemas.microsoft.com/office/drawing/2010/main"/>
                </a:ext>
              </a:extLst>
            </a:blip>
            <a:srcRect/>
            <a:stretch/>
          </p:blipFill>
          <p:spPr>
            <a:xfrm>
              <a:off x="8219082" y="3275554"/>
              <a:ext cx="691032" cy="159426"/>
            </a:xfrm>
            <a:prstGeom prst="rect">
              <a:avLst/>
            </a:prstGeom>
            <a:noFill/>
            <a:ln>
              <a:noFill/>
            </a:ln>
          </p:spPr>
        </p:pic>
      </p:grpSp>
      <p:grpSp>
        <p:nvGrpSpPr>
          <p:cNvPr id="2036" name="Google Shape;2036;p112"/>
          <p:cNvGrpSpPr/>
          <p:nvPr/>
        </p:nvGrpSpPr>
        <p:grpSpPr>
          <a:xfrm>
            <a:off x="7133757" y="3916545"/>
            <a:ext cx="2294111" cy="2296701"/>
            <a:chOff x="7133757" y="3845722"/>
            <a:chExt cx="2294111" cy="2296701"/>
          </a:xfrm>
        </p:grpSpPr>
        <p:pic>
          <p:nvPicPr>
            <p:cNvPr id="2037" name="Google Shape;2037;p112"/>
            <p:cNvPicPr preferRelativeResize="0"/>
            <p:nvPr/>
          </p:nvPicPr>
          <p:blipFill rotWithShape="1">
            <a:blip r:embed="rId66" cstate="screen">
              <a:alphaModFix/>
              <a:extLst>
                <a:ext uri="{28A0092B-C50C-407E-A947-70E740481C1C}">
                  <a14:useLocalDpi xmlns:a14="http://schemas.microsoft.com/office/drawing/2010/main"/>
                </a:ext>
              </a:extLst>
            </a:blip>
            <a:srcRect/>
            <a:stretch/>
          </p:blipFill>
          <p:spPr>
            <a:xfrm>
              <a:off x="8770726" y="3845722"/>
              <a:ext cx="589464" cy="202382"/>
            </a:xfrm>
            <a:prstGeom prst="rect">
              <a:avLst/>
            </a:prstGeom>
            <a:noFill/>
            <a:ln>
              <a:noFill/>
            </a:ln>
          </p:spPr>
        </p:pic>
        <p:pic>
          <p:nvPicPr>
            <p:cNvPr id="2038" name="Google Shape;2038;p112"/>
            <p:cNvPicPr preferRelativeResize="0"/>
            <p:nvPr/>
          </p:nvPicPr>
          <p:blipFill rotWithShape="1">
            <a:blip r:embed="rId67" cstate="screen">
              <a:alphaModFix/>
              <a:extLst>
                <a:ext uri="{28A0092B-C50C-407E-A947-70E740481C1C}">
                  <a14:useLocalDpi xmlns:a14="http://schemas.microsoft.com/office/drawing/2010/main"/>
                </a:ext>
              </a:extLst>
            </a:blip>
            <a:srcRect/>
            <a:stretch/>
          </p:blipFill>
          <p:spPr>
            <a:xfrm>
              <a:off x="7158163" y="3890769"/>
              <a:ext cx="656366" cy="109608"/>
            </a:xfrm>
            <a:prstGeom prst="rect">
              <a:avLst/>
            </a:prstGeom>
            <a:noFill/>
            <a:ln>
              <a:noFill/>
            </a:ln>
          </p:spPr>
        </p:pic>
        <p:pic>
          <p:nvPicPr>
            <p:cNvPr id="2039" name="Google Shape;2039;p112"/>
            <p:cNvPicPr preferRelativeResize="0"/>
            <p:nvPr/>
          </p:nvPicPr>
          <p:blipFill rotWithShape="1">
            <a:blip r:embed="rId68" cstate="screen">
              <a:alphaModFix/>
              <a:extLst>
                <a:ext uri="{28A0092B-C50C-407E-A947-70E740481C1C}">
                  <a14:useLocalDpi xmlns:a14="http://schemas.microsoft.com/office/drawing/2010/main"/>
                </a:ext>
              </a:extLst>
            </a:blip>
            <a:srcRect/>
            <a:stretch/>
          </p:blipFill>
          <p:spPr>
            <a:xfrm>
              <a:off x="7996575" y="3864141"/>
              <a:ext cx="551110" cy="188755"/>
            </a:xfrm>
            <a:prstGeom prst="rect">
              <a:avLst/>
            </a:prstGeom>
            <a:noFill/>
            <a:ln>
              <a:noFill/>
            </a:ln>
          </p:spPr>
        </p:pic>
        <p:pic>
          <p:nvPicPr>
            <p:cNvPr id="2040" name="Google Shape;2040;p112"/>
            <p:cNvPicPr preferRelativeResize="0"/>
            <p:nvPr/>
          </p:nvPicPr>
          <p:blipFill rotWithShape="1">
            <a:blip r:embed="rId69" cstate="screen">
              <a:alphaModFix/>
              <a:extLst>
                <a:ext uri="{28A0092B-C50C-407E-A947-70E740481C1C}">
                  <a14:useLocalDpi xmlns:a14="http://schemas.microsoft.com/office/drawing/2010/main"/>
                </a:ext>
              </a:extLst>
            </a:blip>
            <a:srcRect/>
            <a:stretch/>
          </p:blipFill>
          <p:spPr>
            <a:xfrm>
              <a:off x="7337444" y="4190804"/>
              <a:ext cx="851268" cy="102739"/>
            </a:xfrm>
            <a:prstGeom prst="rect">
              <a:avLst/>
            </a:prstGeom>
            <a:noFill/>
            <a:ln>
              <a:noFill/>
            </a:ln>
          </p:spPr>
        </p:pic>
        <p:pic>
          <p:nvPicPr>
            <p:cNvPr id="2041" name="Google Shape;2041;p112"/>
            <p:cNvPicPr preferRelativeResize="0"/>
            <p:nvPr/>
          </p:nvPicPr>
          <p:blipFill rotWithShape="1">
            <a:blip r:embed="rId70" cstate="screen">
              <a:alphaModFix/>
              <a:extLst>
                <a:ext uri="{28A0092B-C50C-407E-A947-70E740481C1C}">
                  <a14:useLocalDpi xmlns:a14="http://schemas.microsoft.com/office/drawing/2010/main"/>
                </a:ext>
              </a:extLst>
            </a:blip>
            <a:srcRect/>
            <a:stretch/>
          </p:blipFill>
          <p:spPr>
            <a:xfrm>
              <a:off x="8462930" y="4151378"/>
              <a:ext cx="493626" cy="159234"/>
            </a:xfrm>
            <a:prstGeom prst="rect">
              <a:avLst/>
            </a:prstGeom>
            <a:noFill/>
            <a:ln>
              <a:noFill/>
            </a:ln>
          </p:spPr>
        </p:pic>
        <p:pic>
          <p:nvPicPr>
            <p:cNvPr id="2042" name="Google Shape;2042;p112"/>
            <p:cNvPicPr preferRelativeResize="0"/>
            <p:nvPr/>
          </p:nvPicPr>
          <p:blipFill rotWithShape="1">
            <a:blip r:embed="rId71" cstate="screen">
              <a:alphaModFix/>
              <a:extLst>
                <a:ext uri="{28A0092B-C50C-407E-A947-70E740481C1C}">
                  <a14:useLocalDpi xmlns:a14="http://schemas.microsoft.com/office/drawing/2010/main"/>
                </a:ext>
              </a:extLst>
            </a:blip>
            <a:srcRect l="9216" t="34613" r="10578" b="33523"/>
            <a:stretch/>
          </p:blipFill>
          <p:spPr>
            <a:xfrm>
              <a:off x="7133757" y="4449475"/>
              <a:ext cx="640621" cy="127254"/>
            </a:xfrm>
            <a:prstGeom prst="rect">
              <a:avLst/>
            </a:prstGeom>
            <a:noFill/>
            <a:ln>
              <a:noFill/>
            </a:ln>
          </p:spPr>
        </p:pic>
        <p:pic>
          <p:nvPicPr>
            <p:cNvPr id="2043" name="Google Shape;2043;p112" descr="CHECK POINT CTF CHALLENGE"/>
            <p:cNvPicPr preferRelativeResize="0"/>
            <p:nvPr/>
          </p:nvPicPr>
          <p:blipFill rotWithShape="1">
            <a:blip r:embed="rId72" cstate="screen">
              <a:alphaModFix/>
              <a:extLst>
                <a:ext uri="{28A0092B-C50C-407E-A947-70E740481C1C}">
                  <a14:useLocalDpi xmlns:a14="http://schemas.microsoft.com/office/drawing/2010/main"/>
                </a:ext>
              </a:extLst>
            </a:blip>
            <a:srcRect/>
            <a:stretch/>
          </p:blipFill>
          <p:spPr>
            <a:xfrm>
              <a:off x="7857467" y="4419010"/>
              <a:ext cx="707866" cy="180767"/>
            </a:xfrm>
            <a:prstGeom prst="rect">
              <a:avLst/>
            </a:prstGeom>
            <a:noFill/>
            <a:ln>
              <a:noFill/>
            </a:ln>
          </p:spPr>
        </p:pic>
        <p:pic>
          <p:nvPicPr>
            <p:cNvPr id="2044" name="Google Shape;2044;p112"/>
            <p:cNvPicPr preferRelativeResize="0"/>
            <p:nvPr/>
          </p:nvPicPr>
          <p:blipFill rotWithShape="1">
            <a:blip r:embed="rId73" cstate="screen">
              <a:alphaModFix/>
              <a:extLst>
                <a:ext uri="{28A0092B-C50C-407E-A947-70E740481C1C}">
                  <a14:useLocalDpi xmlns:a14="http://schemas.microsoft.com/office/drawing/2010/main"/>
                </a:ext>
              </a:extLst>
            </a:blip>
            <a:srcRect/>
            <a:stretch/>
          </p:blipFill>
          <p:spPr>
            <a:xfrm>
              <a:off x="8647163" y="4429703"/>
              <a:ext cx="773753" cy="155807"/>
            </a:xfrm>
            <a:prstGeom prst="rect">
              <a:avLst/>
            </a:prstGeom>
            <a:noFill/>
            <a:ln>
              <a:noFill/>
            </a:ln>
          </p:spPr>
        </p:pic>
        <p:pic>
          <p:nvPicPr>
            <p:cNvPr id="2045" name="Google Shape;2045;p112"/>
            <p:cNvPicPr preferRelativeResize="0"/>
            <p:nvPr/>
          </p:nvPicPr>
          <p:blipFill rotWithShape="1">
            <a:blip r:embed="rId74" cstate="screen">
              <a:alphaModFix/>
              <a:extLst>
                <a:ext uri="{28A0092B-C50C-407E-A947-70E740481C1C}">
                  <a14:useLocalDpi xmlns:a14="http://schemas.microsoft.com/office/drawing/2010/main"/>
                </a:ext>
              </a:extLst>
            </a:blip>
            <a:srcRect/>
            <a:stretch/>
          </p:blipFill>
          <p:spPr>
            <a:xfrm>
              <a:off x="7175621" y="4723277"/>
              <a:ext cx="638657" cy="116804"/>
            </a:xfrm>
            <a:prstGeom prst="rect">
              <a:avLst/>
            </a:prstGeom>
            <a:noFill/>
            <a:ln>
              <a:noFill/>
            </a:ln>
          </p:spPr>
        </p:pic>
        <p:pic>
          <p:nvPicPr>
            <p:cNvPr id="2046" name="Google Shape;2046;p112" descr="Affiliate Programs - Monetize Your Software Content | cleverbridge"/>
            <p:cNvPicPr preferRelativeResize="0"/>
            <p:nvPr/>
          </p:nvPicPr>
          <p:blipFill rotWithShape="1">
            <a:blip r:embed="rId75" cstate="screen">
              <a:alphaModFix/>
              <a:extLst>
                <a:ext uri="{28A0092B-C50C-407E-A947-70E740481C1C}">
                  <a14:useLocalDpi xmlns:a14="http://schemas.microsoft.com/office/drawing/2010/main"/>
                </a:ext>
              </a:extLst>
            </a:blip>
            <a:srcRect/>
            <a:stretch/>
          </p:blipFill>
          <p:spPr>
            <a:xfrm>
              <a:off x="7965492" y="4708637"/>
              <a:ext cx="545609" cy="149420"/>
            </a:xfrm>
            <a:prstGeom prst="rect">
              <a:avLst/>
            </a:prstGeom>
            <a:noFill/>
            <a:ln>
              <a:noFill/>
            </a:ln>
          </p:spPr>
        </p:pic>
        <p:pic>
          <p:nvPicPr>
            <p:cNvPr id="2047" name="Google Shape;2047;p112"/>
            <p:cNvPicPr preferRelativeResize="0"/>
            <p:nvPr/>
          </p:nvPicPr>
          <p:blipFill rotWithShape="1">
            <a:blip r:embed="rId76" cstate="screen">
              <a:alphaModFix/>
              <a:extLst>
                <a:ext uri="{28A0092B-C50C-407E-A947-70E740481C1C}">
                  <a14:useLocalDpi xmlns:a14="http://schemas.microsoft.com/office/drawing/2010/main"/>
                </a:ext>
              </a:extLst>
            </a:blip>
            <a:srcRect/>
            <a:stretch/>
          </p:blipFill>
          <p:spPr>
            <a:xfrm>
              <a:off x="8631572" y="4717745"/>
              <a:ext cx="723655" cy="108381"/>
            </a:xfrm>
            <a:prstGeom prst="rect">
              <a:avLst/>
            </a:prstGeom>
            <a:noFill/>
            <a:ln>
              <a:noFill/>
            </a:ln>
          </p:spPr>
        </p:pic>
        <p:pic>
          <p:nvPicPr>
            <p:cNvPr id="2048" name="Google Shape;2048;p112" descr="RiskForesight for VMware Cloud on AWS - VMware Solution Exchange"/>
            <p:cNvPicPr preferRelativeResize="0"/>
            <p:nvPr/>
          </p:nvPicPr>
          <p:blipFill rotWithShape="1">
            <a:blip r:embed="rId77" cstate="screen">
              <a:alphaModFix/>
              <a:extLst>
                <a:ext uri="{28A0092B-C50C-407E-A947-70E740481C1C}">
                  <a14:useLocalDpi xmlns:a14="http://schemas.microsoft.com/office/drawing/2010/main"/>
                </a:ext>
              </a:extLst>
            </a:blip>
            <a:srcRect/>
            <a:stretch/>
          </p:blipFill>
          <p:spPr>
            <a:xfrm>
              <a:off x="7489709" y="5008152"/>
              <a:ext cx="710065" cy="209245"/>
            </a:xfrm>
            <a:prstGeom prst="rect">
              <a:avLst/>
            </a:prstGeom>
            <a:noFill/>
            <a:ln>
              <a:noFill/>
            </a:ln>
          </p:spPr>
        </p:pic>
        <p:pic>
          <p:nvPicPr>
            <p:cNvPr id="2049" name="Google Shape;2049;p112"/>
            <p:cNvPicPr preferRelativeResize="0"/>
            <p:nvPr/>
          </p:nvPicPr>
          <p:blipFill rotWithShape="1">
            <a:blip r:embed="rId78" cstate="screen">
              <a:alphaModFix/>
              <a:extLst>
                <a:ext uri="{28A0092B-C50C-407E-A947-70E740481C1C}">
                  <a14:useLocalDpi xmlns:a14="http://schemas.microsoft.com/office/drawing/2010/main"/>
                </a:ext>
              </a:extLst>
            </a:blip>
            <a:srcRect/>
            <a:stretch/>
          </p:blipFill>
          <p:spPr>
            <a:xfrm>
              <a:off x="8361592" y="4931368"/>
              <a:ext cx="540061" cy="276782"/>
            </a:xfrm>
            <a:prstGeom prst="rect">
              <a:avLst/>
            </a:prstGeom>
            <a:noFill/>
            <a:ln>
              <a:noFill/>
            </a:ln>
          </p:spPr>
        </p:pic>
        <p:grpSp>
          <p:nvGrpSpPr>
            <p:cNvPr id="2050" name="Google Shape;2050;p112"/>
            <p:cNvGrpSpPr/>
            <p:nvPr/>
          </p:nvGrpSpPr>
          <p:grpSpPr>
            <a:xfrm>
              <a:off x="7201539" y="5297311"/>
              <a:ext cx="2226329" cy="189422"/>
              <a:chOff x="7201539" y="5297311"/>
              <a:chExt cx="2226329" cy="189422"/>
            </a:xfrm>
          </p:grpSpPr>
          <p:pic>
            <p:nvPicPr>
              <p:cNvPr id="2051" name="Google Shape;2051;p112" descr="Manage Cloud Security Risks | AWS, VMware, IBM | HyTrust"/>
              <p:cNvPicPr preferRelativeResize="0"/>
              <p:nvPr/>
            </p:nvPicPr>
            <p:blipFill rotWithShape="1">
              <a:blip r:embed="rId79" cstate="screen">
                <a:alphaModFix/>
                <a:extLst>
                  <a:ext uri="{28A0092B-C50C-407E-A947-70E740481C1C}">
                    <a14:useLocalDpi xmlns:a14="http://schemas.microsoft.com/office/drawing/2010/main"/>
                  </a:ext>
                </a:extLst>
              </a:blip>
              <a:srcRect/>
              <a:stretch/>
            </p:blipFill>
            <p:spPr>
              <a:xfrm>
                <a:off x="7201539" y="5316378"/>
                <a:ext cx="576340" cy="151289"/>
              </a:xfrm>
              <a:prstGeom prst="rect">
                <a:avLst/>
              </a:prstGeom>
              <a:noFill/>
              <a:ln>
                <a:noFill/>
              </a:ln>
            </p:spPr>
          </p:pic>
          <p:pic>
            <p:nvPicPr>
              <p:cNvPr id="2052" name="Google Shape;2052;p112"/>
              <p:cNvPicPr preferRelativeResize="0"/>
              <p:nvPr/>
            </p:nvPicPr>
            <p:blipFill rotWithShape="1">
              <a:blip r:embed="rId80" cstate="screen">
                <a:alphaModFix/>
                <a:extLst>
                  <a:ext uri="{28A0092B-C50C-407E-A947-70E740481C1C}">
                    <a14:useLocalDpi xmlns:a14="http://schemas.microsoft.com/office/drawing/2010/main"/>
                  </a:ext>
                </a:extLst>
              </a:blip>
              <a:srcRect/>
              <a:stretch/>
            </p:blipFill>
            <p:spPr>
              <a:xfrm>
                <a:off x="7906505" y="5318717"/>
                <a:ext cx="733054" cy="146611"/>
              </a:xfrm>
              <a:prstGeom prst="rect">
                <a:avLst/>
              </a:prstGeom>
              <a:noFill/>
              <a:ln>
                <a:noFill/>
              </a:ln>
            </p:spPr>
          </p:pic>
          <p:pic>
            <p:nvPicPr>
              <p:cNvPr id="2053" name="Google Shape;2053;p112" descr="Encryption Key Management, Cloud Security, Data Protection ..."/>
              <p:cNvPicPr preferRelativeResize="0"/>
              <p:nvPr/>
            </p:nvPicPr>
            <p:blipFill rotWithShape="1">
              <a:blip r:embed="rId81" cstate="screen">
                <a:alphaModFix/>
                <a:extLst>
                  <a:ext uri="{28A0092B-C50C-407E-A947-70E740481C1C}">
                    <a14:useLocalDpi xmlns:a14="http://schemas.microsoft.com/office/drawing/2010/main"/>
                  </a:ext>
                </a:extLst>
              </a:blip>
              <a:srcRect/>
              <a:stretch/>
            </p:blipFill>
            <p:spPr>
              <a:xfrm>
                <a:off x="8709743" y="5297311"/>
                <a:ext cx="718125" cy="189422"/>
              </a:xfrm>
              <a:prstGeom prst="rect">
                <a:avLst/>
              </a:prstGeom>
              <a:noFill/>
              <a:ln>
                <a:noFill/>
              </a:ln>
            </p:spPr>
          </p:pic>
        </p:grpSp>
        <p:pic>
          <p:nvPicPr>
            <p:cNvPr id="2054" name="Google Shape;2054;p112"/>
            <p:cNvPicPr preferRelativeResize="0"/>
            <p:nvPr/>
          </p:nvPicPr>
          <p:blipFill rotWithShape="1">
            <a:blip r:embed="rId82" cstate="screen">
              <a:alphaModFix/>
              <a:extLst>
                <a:ext uri="{28A0092B-C50C-407E-A947-70E740481C1C}">
                  <a14:useLocalDpi xmlns:a14="http://schemas.microsoft.com/office/drawing/2010/main"/>
                </a:ext>
              </a:extLst>
            </a:blip>
            <a:srcRect/>
            <a:stretch/>
          </p:blipFill>
          <p:spPr>
            <a:xfrm>
              <a:off x="7450038" y="5567241"/>
              <a:ext cx="789406" cy="240522"/>
            </a:xfrm>
            <a:prstGeom prst="rect">
              <a:avLst/>
            </a:prstGeom>
            <a:noFill/>
            <a:ln>
              <a:noFill/>
            </a:ln>
          </p:spPr>
        </p:pic>
        <p:pic>
          <p:nvPicPr>
            <p:cNvPr id="2055" name="Google Shape;2055;p112"/>
            <p:cNvPicPr preferRelativeResize="0"/>
            <p:nvPr/>
          </p:nvPicPr>
          <p:blipFill rotWithShape="1">
            <a:blip r:embed="rId83" cstate="screen">
              <a:alphaModFix/>
              <a:extLst>
                <a:ext uri="{28A0092B-C50C-407E-A947-70E740481C1C}">
                  <a14:useLocalDpi xmlns:a14="http://schemas.microsoft.com/office/drawing/2010/main"/>
                </a:ext>
              </a:extLst>
            </a:blip>
            <a:srcRect/>
            <a:stretch/>
          </p:blipFill>
          <p:spPr>
            <a:xfrm>
              <a:off x="8356922" y="5543781"/>
              <a:ext cx="671102" cy="292376"/>
            </a:xfrm>
            <a:prstGeom prst="rect">
              <a:avLst/>
            </a:prstGeom>
            <a:noFill/>
            <a:ln>
              <a:noFill/>
            </a:ln>
          </p:spPr>
        </p:pic>
        <p:grpSp>
          <p:nvGrpSpPr>
            <p:cNvPr id="2056" name="Google Shape;2056;p112"/>
            <p:cNvGrpSpPr/>
            <p:nvPr/>
          </p:nvGrpSpPr>
          <p:grpSpPr>
            <a:xfrm>
              <a:off x="7291514" y="5952993"/>
              <a:ext cx="2029843" cy="189430"/>
              <a:chOff x="7252528" y="5952993"/>
              <a:chExt cx="2029843" cy="189430"/>
            </a:xfrm>
          </p:grpSpPr>
          <p:pic>
            <p:nvPicPr>
              <p:cNvPr id="2057" name="Google Shape;2057;p112"/>
              <p:cNvPicPr preferRelativeResize="0"/>
              <p:nvPr/>
            </p:nvPicPr>
            <p:blipFill rotWithShape="1">
              <a:blip r:embed="rId84" cstate="screen">
                <a:alphaModFix/>
                <a:extLst>
                  <a:ext uri="{28A0092B-C50C-407E-A947-70E740481C1C}">
                    <a14:useLocalDpi xmlns:a14="http://schemas.microsoft.com/office/drawing/2010/main"/>
                  </a:ext>
                </a:extLst>
              </a:blip>
              <a:srcRect t="31683" b="32260"/>
              <a:stretch/>
            </p:blipFill>
            <p:spPr>
              <a:xfrm>
                <a:off x="7252528" y="5952993"/>
                <a:ext cx="525351" cy="189430"/>
              </a:xfrm>
              <a:prstGeom prst="rect">
                <a:avLst/>
              </a:prstGeom>
              <a:noFill/>
              <a:ln>
                <a:noFill/>
              </a:ln>
            </p:spPr>
          </p:pic>
          <p:pic>
            <p:nvPicPr>
              <p:cNvPr id="2058" name="Google Shape;2058;p112" descr="Twistlock - Cedrus"/>
              <p:cNvPicPr preferRelativeResize="0"/>
              <p:nvPr/>
            </p:nvPicPr>
            <p:blipFill rotWithShape="1">
              <a:blip r:embed="rId85" cstate="screen">
                <a:alphaModFix/>
                <a:extLst>
                  <a:ext uri="{28A0092B-C50C-407E-A947-70E740481C1C}">
                    <a14:useLocalDpi xmlns:a14="http://schemas.microsoft.com/office/drawing/2010/main"/>
                  </a:ext>
                </a:extLst>
              </a:blip>
              <a:srcRect/>
              <a:stretch/>
            </p:blipFill>
            <p:spPr>
              <a:xfrm>
                <a:off x="7921303" y="5966136"/>
                <a:ext cx="656358" cy="163144"/>
              </a:xfrm>
              <a:prstGeom prst="rect">
                <a:avLst/>
              </a:prstGeom>
              <a:noFill/>
              <a:ln>
                <a:noFill/>
              </a:ln>
            </p:spPr>
          </p:pic>
          <p:pic>
            <p:nvPicPr>
              <p:cNvPr id="2059" name="Google Shape;2059;p112"/>
              <p:cNvPicPr preferRelativeResize="0"/>
              <p:nvPr/>
            </p:nvPicPr>
            <p:blipFill rotWithShape="1">
              <a:blip r:embed="rId86" cstate="screen">
                <a:alphaModFix/>
                <a:extLst>
                  <a:ext uri="{28A0092B-C50C-407E-A947-70E740481C1C}">
                    <a14:useLocalDpi xmlns:a14="http://schemas.microsoft.com/office/drawing/2010/main"/>
                  </a:ext>
                </a:extLst>
              </a:blip>
              <a:srcRect/>
              <a:stretch/>
            </p:blipFill>
            <p:spPr>
              <a:xfrm>
                <a:off x="8647163" y="5970689"/>
                <a:ext cx="635208" cy="154038"/>
              </a:xfrm>
              <a:prstGeom prst="rect">
                <a:avLst/>
              </a:prstGeom>
              <a:no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113"/>
          <p:cNvSpPr txBox="1">
            <a:spLocks noGrp="1"/>
          </p:cNvSpPr>
          <p:nvPr>
            <p:ph type="subTitle" idx="10"/>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Gain a lasting edge with VMware Professional Services</a:t>
            </a:r>
            <a:endParaRPr/>
          </a:p>
          <a:p>
            <a:pPr marL="0" lvl="0" indent="0" algn="l" rtl="0">
              <a:lnSpc>
                <a:spcPct val="100000"/>
              </a:lnSpc>
              <a:spcBef>
                <a:spcPts val="0"/>
              </a:spcBef>
              <a:spcAft>
                <a:spcPts val="0"/>
              </a:spcAft>
              <a:buSzPts val="1800"/>
              <a:buNone/>
            </a:pPr>
            <a:endParaRPr/>
          </a:p>
        </p:txBody>
      </p:sp>
      <p:sp>
        <p:nvSpPr>
          <p:cNvPr id="2066" name="Google Shape;2066;p113"/>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Professional Services: Accelerate Time to Value</a:t>
            </a:r>
            <a:endParaRPr/>
          </a:p>
        </p:txBody>
      </p:sp>
      <p:sp>
        <p:nvSpPr>
          <p:cNvPr id="2067" name="Google Shape;2067;p113"/>
          <p:cNvSpPr/>
          <p:nvPr/>
        </p:nvSpPr>
        <p:spPr>
          <a:xfrm>
            <a:off x="5787597" y="1693532"/>
            <a:ext cx="2358202" cy="4300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Metropolis" panose="00000500000000000000" pitchFamily="2" charset="0"/>
              <a:sym typeface="Arial"/>
            </a:endParaRPr>
          </a:p>
        </p:txBody>
      </p:sp>
      <p:sp>
        <p:nvSpPr>
          <p:cNvPr id="2068" name="Google Shape;2068;p113"/>
          <p:cNvSpPr/>
          <p:nvPr/>
        </p:nvSpPr>
        <p:spPr>
          <a:xfrm>
            <a:off x="3347656" y="1693532"/>
            <a:ext cx="2358202" cy="43008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Metropolis" panose="00000500000000000000" pitchFamily="2" charset="0"/>
              <a:sym typeface="Arial"/>
            </a:endParaRPr>
          </a:p>
        </p:txBody>
      </p:sp>
      <p:sp>
        <p:nvSpPr>
          <p:cNvPr id="2069" name="Google Shape;2069;p113"/>
          <p:cNvSpPr/>
          <p:nvPr/>
        </p:nvSpPr>
        <p:spPr>
          <a:xfrm>
            <a:off x="965467" y="1693532"/>
            <a:ext cx="2329240" cy="430086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Metropolis" panose="00000500000000000000" pitchFamily="2" charset="0"/>
              <a:sym typeface="Arial"/>
            </a:endParaRPr>
          </a:p>
        </p:txBody>
      </p:sp>
      <p:sp>
        <p:nvSpPr>
          <p:cNvPr id="2070" name="Google Shape;2070;p113"/>
          <p:cNvSpPr/>
          <p:nvPr/>
        </p:nvSpPr>
        <p:spPr>
          <a:xfrm>
            <a:off x="8227537" y="1693532"/>
            <a:ext cx="2938035" cy="430086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Metropolis" panose="00000500000000000000" pitchFamily="2" charset="0"/>
              <a:sym typeface="Arial"/>
            </a:endParaRPr>
          </a:p>
        </p:txBody>
      </p:sp>
      <p:sp>
        <p:nvSpPr>
          <p:cNvPr id="2071" name="Google Shape;2071;p113"/>
          <p:cNvSpPr/>
          <p:nvPr/>
        </p:nvSpPr>
        <p:spPr>
          <a:xfrm>
            <a:off x="965467" y="2581191"/>
            <a:ext cx="10200105" cy="919412"/>
          </a:xfrm>
          <a:custGeom>
            <a:avLst/>
            <a:gdLst/>
            <a:ahLst/>
            <a:cxnLst/>
            <a:rect l="l" t="t" r="r" b="b"/>
            <a:pathLst>
              <a:path w="10200105" h="1062515" extrusionOk="0">
                <a:moveTo>
                  <a:pt x="0" y="0"/>
                </a:moveTo>
                <a:lnTo>
                  <a:pt x="10200105" y="0"/>
                </a:lnTo>
                <a:lnTo>
                  <a:pt x="10200105" y="907446"/>
                </a:lnTo>
                <a:lnTo>
                  <a:pt x="9053481" y="907446"/>
                </a:lnTo>
                <a:lnTo>
                  <a:pt x="8738918" y="1062515"/>
                </a:lnTo>
                <a:lnTo>
                  <a:pt x="8424356" y="907446"/>
                </a:lnTo>
                <a:lnTo>
                  <a:pt x="6335042" y="907446"/>
                </a:lnTo>
                <a:lnTo>
                  <a:pt x="6020481" y="1062514"/>
                </a:lnTo>
                <a:lnTo>
                  <a:pt x="5705921" y="907446"/>
                </a:lnTo>
                <a:lnTo>
                  <a:pt x="3878528" y="907446"/>
                </a:lnTo>
                <a:lnTo>
                  <a:pt x="3563967" y="1062514"/>
                </a:lnTo>
                <a:lnTo>
                  <a:pt x="3249407" y="907446"/>
                </a:lnTo>
                <a:lnTo>
                  <a:pt x="1501583" y="907446"/>
                </a:lnTo>
                <a:lnTo>
                  <a:pt x="1187022" y="1062514"/>
                </a:lnTo>
                <a:lnTo>
                  <a:pt x="872462" y="907446"/>
                </a:lnTo>
                <a:lnTo>
                  <a:pt x="0" y="90744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Metropolis" panose="00000500000000000000" pitchFamily="2" charset="0"/>
              <a:sym typeface="Arial"/>
            </a:endParaRPr>
          </a:p>
        </p:txBody>
      </p:sp>
      <p:sp>
        <p:nvSpPr>
          <p:cNvPr id="2072" name="Google Shape;2072;p113"/>
          <p:cNvSpPr txBox="1"/>
          <p:nvPr/>
        </p:nvSpPr>
        <p:spPr>
          <a:xfrm>
            <a:off x="5993919" y="1943274"/>
            <a:ext cx="1885432" cy="41006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1600" dirty="0">
                <a:solidFill>
                  <a:schemeClr val="dk2"/>
                </a:solidFill>
                <a:latin typeface="Metropolis" panose="00000500000000000000" pitchFamily="2" charset="0"/>
                <a:sym typeface="Arial"/>
              </a:rPr>
              <a:t>Where do I </a:t>
            </a:r>
            <a:br>
              <a:rPr lang="en-US" sz="1600" dirty="0">
                <a:solidFill>
                  <a:schemeClr val="dk2"/>
                </a:solidFill>
                <a:latin typeface="Metropolis" panose="00000500000000000000" pitchFamily="2" charset="0"/>
                <a:sym typeface="Arial"/>
              </a:rPr>
            </a:br>
            <a:r>
              <a:rPr lang="en-US" sz="1600" dirty="0">
                <a:solidFill>
                  <a:schemeClr val="dk2"/>
                </a:solidFill>
                <a:latin typeface="Metropolis" panose="00000500000000000000" pitchFamily="2" charset="0"/>
                <a:sym typeface="Arial"/>
              </a:rPr>
              <a:t>place work?</a:t>
            </a:r>
            <a:endParaRPr dirty="0">
              <a:latin typeface="Metropolis" panose="00000500000000000000" pitchFamily="2" charset="0"/>
            </a:endParaRPr>
          </a:p>
        </p:txBody>
      </p:sp>
      <p:sp>
        <p:nvSpPr>
          <p:cNvPr id="2073" name="Google Shape;2073;p113"/>
          <p:cNvSpPr txBox="1"/>
          <p:nvPr/>
        </p:nvSpPr>
        <p:spPr>
          <a:xfrm>
            <a:off x="1195776" y="1943274"/>
            <a:ext cx="1885432" cy="41006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1600" dirty="0">
                <a:solidFill>
                  <a:schemeClr val="dk2"/>
                </a:solidFill>
                <a:latin typeface="Metropolis" panose="00000500000000000000" pitchFamily="2" charset="0"/>
                <a:sym typeface="Arial"/>
              </a:rPr>
              <a:t>Am I ready?</a:t>
            </a:r>
            <a:endParaRPr dirty="0">
              <a:latin typeface="Metropolis" panose="00000500000000000000" pitchFamily="2" charset="0"/>
            </a:endParaRPr>
          </a:p>
        </p:txBody>
      </p:sp>
      <p:sp>
        <p:nvSpPr>
          <p:cNvPr id="2074" name="Google Shape;2074;p113"/>
          <p:cNvSpPr txBox="1"/>
          <p:nvPr/>
        </p:nvSpPr>
        <p:spPr>
          <a:xfrm>
            <a:off x="3553978" y="1943274"/>
            <a:ext cx="1885432" cy="41006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1600" dirty="0">
                <a:solidFill>
                  <a:schemeClr val="dk2"/>
                </a:solidFill>
                <a:latin typeface="Metropolis" panose="00000500000000000000" pitchFamily="2" charset="0"/>
                <a:sym typeface="Arial"/>
              </a:rPr>
              <a:t>What do I </a:t>
            </a:r>
            <a:br>
              <a:rPr lang="en-US" sz="1600" dirty="0">
                <a:solidFill>
                  <a:schemeClr val="dk2"/>
                </a:solidFill>
                <a:latin typeface="Metropolis" panose="00000500000000000000" pitchFamily="2" charset="0"/>
                <a:sym typeface="Arial"/>
              </a:rPr>
            </a:br>
            <a:r>
              <a:rPr lang="en-US" sz="1600" dirty="0">
                <a:solidFill>
                  <a:schemeClr val="dk2"/>
                </a:solidFill>
                <a:latin typeface="Metropolis" panose="00000500000000000000" pitchFamily="2" charset="0"/>
                <a:sym typeface="Arial"/>
              </a:rPr>
              <a:t>need to move?</a:t>
            </a:r>
            <a:endParaRPr dirty="0">
              <a:latin typeface="Metropolis" panose="00000500000000000000" pitchFamily="2" charset="0"/>
            </a:endParaRPr>
          </a:p>
        </p:txBody>
      </p:sp>
      <p:sp>
        <p:nvSpPr>
          <p:cNvPr id="2075" name="Google Shape;2075;p113"/>
          <p:cNvSpPr txBox="1"/>
          <p:nvPr/>
        </p:nvSpPr>
        <p:spPr>
          <a:xfrm>
            <a:off x="8767562" y="1943274"/>
            <a:ext cx="1885432" cy="41006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1600" dirty="0">
                <a:solidFill>
                  <a:schemeClr val="dk2"/>
                </a:solidFill>
                <a:latin typeface="Metropolis" panose="00000500000000000000" pitchFamily="2" charset="0"/>
                <a:sym typeface="Arial"/>
              </a:rPr>
              <a:t>How do I </a:t>
            </a:r>
            <a:br>
              <a:rPr lang="en-US" sz="1600" dirty="0">
                <a:solidFill>
                  <a:schemeClr val="dk2"/>
                </a:solidFill>
                <a:latin typeface="Metropolis" panose="00000500000000000000" pitchFamily="2" charset="0"/>
                <a:sym typeface="Arial"/>
              </a:rPr>
            </a:br>
            <a:r>
              <a:rPr lang="en-US" sz="1600" dirty="0">
                <a:solidFill>
                  <a:schemeClr val="dk2"/>
                </a:solidFill>
                <a:latin typeface="Metropolis" panose="00000500000000000000" pitchFamily="2" charset="0"/>
                <a:sym typeface="Arial"/>
              </a:rPr>
              <a:t>execute?</a:t>
            </a:r>
            <a:endParaRPr dirty="0">
              <a:latin typeface="Metropolis" panose="00000500000000000000" pitchFamily="2" charset="0"/>
            </a:endParaRPr>
          </a:p>
        </p:txBody>
      </p:sp>
      <p:sp>
        <p:nvSpPr>
          <p:cNvPr id="2076" name="Google Shape;2076;p113"/>
          <p:cNvSpPr/>
          <p:nvPr/>
        </p:nvSpPr>
        <p:spPr>
          <a:xfrm>
            <a:off x="5787596" y="3692551"/>
            <a:ext cx="2358203" cy="9848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dk2"/>
                </a:solidFill>
                <a:latin typeface="Metropolis" panose="00000500000000000000" pitchFamily="2" charset="0"/>
                <a:sym typeface="Arial"/>
              </a:rPr>
              <a:t>Full Stack Design, including Cloud Native integration</a:t>
            </a:r>
            <a:endParaRPr dirty="0">
              <a:latin typeface="Metropolis" panose="00000500000000000000" pitchFamily="2" charset="0"/>
            </a:endParaRPr>
          </a:p>
          <a:p>
            <a:pPr marL="0" marR="0" lvl="0" indent="0" algn="ctr" rtl="0">
              <a:spcBef>
                <a:spcPts val="1200"/>
              </a:spcBef>
              <a:spcAft>
                <a:spcPts val="0"/>
              </a:spcAft>
              <a:buNone/>
            </a:pPr>
            <a:r>
              <a:rPr lang="en-US" sz="1200" dirty="0">
                <a:solidFill>
                  <a:schemeClr val="dk2"/>
                </a:solidFill>
                <a:latin typeface="Metropolis" panose="00000500000000000000" pitchFamily="2" charset="0"/>
                <a:sym typeface="Arial"/>
              </a:rPr>
              <a:t>Migration and Day 2 Cloud Ops Planning </a:t>
            </a:r>
            <a:endParaRPr dirty="0">
              <a:latin typeface="Metropolis" panose="00000500000000000000" pitchFamily="2" charset="0"/>
            </a:endParaRPr>
          </a:p>
        </p:txBody>
      </p:sp>
      <p:sp>
        <p:nvSpPr>
          <p:cNvPr id="2077" name="Google Shape;2077;p113"/>
          <p:cNvSpPr txBox="1"/>
          <p:nvPr/>
        </p:nvSpPr>
        <p:spPr>
          <a:xfrm>
            <a:off x="4344308" y="1319320"/>
            <a:ext cx="3442422" cy="24622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dirty="0">
                <a:solidFill>
                  <a:schemeClr val="dk2"/>
                </a:solidFill>
                <a:latin typeface="Metropolis" panose="00000500000000000000" pitchFamily="2" charset="0"/>
                <a:sym typeface="Arial"/>
              </a:rPr>
              <a:t>You have questions: </a:t>
            </a:r>
            <a:endParaRPr dirty="0">
              <a:latin typeface="Metropolis" panose="00000500000000000000" pitchFamily="2" charset="0"/>
            </a:endParaRPr>
          </a:p>
        </p:txBody>
      </p:sp>
      <p:sp>
        <p:nvSpPr>
          <p:cNvPr id="2078" name="Google Shape;2078;p113"/>
          <p:cNvSpPr/>
          <p:nvPr/>
        </p:nvSpPr>
        <p:spPr>
          <a:xfrm>
            <a:off x="1007896" y="3692551"/>
            <a:ext cx="2244382" cy="9848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dk2"/>
                </a:solidFill>
                <a:latin typeface="Metropolis" panose="00000500000000000000" pitchFamily="2" charset="0"/>
                <a:sym typeface="Arial"/>
              </a:rPr>
              <a:t>Cloud Strategy &amp; Roadmap Workshop</a:t>
            </a:r>
            <a:endParaRPr dirty="0">
              <a:latin typeface="Metropolis" panose="00000500000000000000" pitchFamily="2" charset="0"/>
            </a:endParaRPr>
          </a:p>
          <a:p>
            <a:pPr marL="0" marR="0" lvl="0" indent="0" algn="ctr" rtl="0">
              <a:spcBef>
                <a:spcPts val="1200"/>
              </a:spcBef>
              <a:spcAft>
                <a:spcPts val="0"/>
              </a:spcAft>
              <a:buNone/>
            </a:pPr>
            <a:r>
              <a:rPr lang="en-US" sz="1200" dirty="0">
                <a:solidFill>
                  <a:schemeClr val="dk2"/>
                </a:solidFill>
                <a:latin typeface="Metropolis" panose="00000500000000000000" pitchFamily="2" charset="0"/>
                <a:sym typeface="Arial"/>
              </a:rPr>
              <a:t>Hybrid Cloud Readiness Assessment</a:t>
            </a:r>
            <a:endParaRPr dirty="0">
              <a:latin typeface="Metropolis" panose="00000500000000000000" pitchFamily="2" charset="0"/>
            </a:endParaRPr>
          </a:p>
        </p:txBody>
      </p:sp>
      <p:sp>
        <p:nvSpPr>
          <p:cNvPr id="2079" name="Google Shape;2079;p113"/>
          <p:cNvSpPr txBox="1"/>
          <p:nvPr/>
        </p:nvSpPr>
        <p:spPr>
          <a:xfrm>
            <a:off x="3117810" y="2737979"/>
            <a:ext cx="5895419" cy="49244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dirty="0">
                <a:solidFill>
                  <a:schemeClr val="dk2"/>
                </a:solidFill>
                <a:latin typeface="Metropolis" panose="00000500000000000000" pitchFamily="2" charset="0"/>
                <a:sym typeface="Arial"/>
              </a:rPr>
              <a:t>We have the proven expertise, methodologies, and tools to help you answer them with confidence.</a:t>
            </a:r>
            <a:endParaRPr dirty="0">
              <a:latin typeface="Metropolis" panose="00000500000000000000" pitchFamily="2" charset="0"/>
            </a:endParaRPr>
          </a:p>
        </p:txBody>
      </p:sp>
      <p:grpSp>
        <p:nvGrpSpPr>
          <p:cNvPr id="2080" name="Google Shape;2080;p113"/>
          <p:cNvGrpSpPr/>
          <p:nvPr/>
        </p:nvGrpSpPr>
        <p:grpSpPr>
          <a:xfrm>
            <a:off x="1836943" y="4891822"/>
            <a:ext cx="586288" cy="739962"/>
            <a:chOff x="6967538" y="1944688"/>
            <a:chExt cx="720725" cy="909637"/>
          </a:xfrm>
        </p:grpSpPr>
        <p:sp>
          <p:nvSpPr>
            <p:cNvPr id="2081" name="Google Shape;2081;p113"/>
            <p:cNvSpPr/>
            <p:nvPr/>
          </p:nvSpPr>
          <p:spPr>
            <a:xfrm>
              <a:off x="6967538" y="1944688"/>
              <a:ext cx="720725" cy="909637"/>
            </a:xfrm>
            <a:custGeom>
              <a:avLst/>
              <a:gdLst/>
              <a:ahLst/>
              <a:cxnLst/>
              <a:rect l="l" t="t" r="r" b="b"/>
              <a:pathLst>
                <a:path w="300" h="380" extrusionOk="0">
                  <a:moveTo>
                    <a:pt x="275" y="10"/>
                  </a:moveTo>
                  <a:cubicBezTo>
                    <a:pt x="283" y="10"/>
                    <a:pt x="290" y="17"/>
                    <a:pt x="290" y="25"/>
                  </a:cubicBezTo>
                  <a:cubicBezTo>
                    <a:pt x="290" y="356"/>
                    <a:pt x="290" y="356"/>
                    <a:pt x="290" y="356"/>
                  </a:cubicBezTo>
                  <a:cubicBezTo>
                    <a:pt x="290" y="364"/>
                    <a:pt x="283" y="370"/>
                    <a:pt x="275" y="370"/>
                  </a:cubicBezTo>
                  <a:cubicBezTo>
                    <a:pt x="24" y="370"/>
                    <a:pt x="24" y="370"/>
                    <a:pt x="24" y="370"/>
                  </a:cubicBezTo>
                  <a:cubicBezTo>
                    <a:pt x="16" y="370"/>
                    <a:pt x="10" y="364"/>
                    <a:pt x="10" y="356"/>
                  </a:cubicBezTo>
                  <a:cubicBezTo>
                    <a:pt x="10" y="25"/>
                    <a:pt x="10" y="25"/>
                    <a:pt x="10" y="25"/>
                  </a:cubicBezTo>
                  <a:cubicBezTo>
                    <a:pt x="10" y="17"/>
                    <a:pt x="16" y="10"/>
                    <a:pt x="24" y="10"/>
                  </a:cubicBezTo>
                  <a:cubicBezTo>
                    <a:pt x="275" y="10"/>
                    <a:pt x="275" y="10"/>
                    <a:pt x="275" y="10"/>
                  </a:cubicBezTo>
                  <a:moveTo>
                    <a:pt x="275" y="0"/>
                  </a:moveTo>
                  <a:cubicBezTo>
                    <a:pt x="24" y="0"/>
                    <a:pt x="24" y="0"/>
                    <a:pt x="24" y="0"/>
                  </a:cubicBezTo>
                  <a:cubicBezTo>
                    <a:pt x="11" y="0"/>
                    <a:pt x="0" y="11"/>
                    <a:pt x="0" y="25"/>
                  </a:cubicBezTo>
                  <a:cubicBezTo>
                    <a:pt x="0" y="356"/>
                    <a:pt x="0" y="356"/>
                    <a:pt x="0" y="356"/>
                  </a:cubicBezTo>
                  <a:cubicBezTo>
                    <a:pt x="0" y="369"/>
                    <a:pt x="11" y="380"/>
                    <a:pt x="24" y="380"/>
                  </a:cubicBezTo>
                  <a:cubicBezTo>
                    <a:pt x="275" y="380"/>
                    <a:pt x="275" y="380"/>
                    <a:pt x="275" y="380"/>
                  </a:cubicBezTo>
                  <a:cubicBezTo>
                    <a:pt x="289" y="380"/>
                    <a:pt x="300" y="369"/>
                    <a:pt x="300" y="356"/>
                  </a:cubicBezTo>
                  <a:cubicBezTo>
                    <a:pt x="300" y="25"/>
                    <a:pt x="300" y="25"/>
                    <a:pt x="300" y="25"/>
                  </a:cubicBezTo>
                  <a:cubicBezTo>
                    <a:pt x="300" y="11"/>
                    <a:pt x="289" y="0"/>
                    <a:pt x="27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2" name="Google Shape;2082;p113"/>
            <p:cNvSpPr/>
            <p:nvPr/>
          </p:nvSpPr>
          <p:spPr>
            <a:xfrm>
              <a:off x="7061200" y="2563813"/>
              <a:ext cx="192088" cy="192087"/>
            </a:xfrm>
            <a:custGeom>
              <a:avLst/>
              <a:gdLst/>
              <a:ahLst/>
              <a:cxnLst/>
              <a:rect l="l" t="t" r="r" b="b"/>
              <a:pathLst>
                <a:path w="121" h="121" extrusionOk="0">
                  <a:moveTo>
                    <a:pt x="105" y="16"/>
                  </a:moveTo>
                  <a:lnTo>
                    <a:pt x="105" y="106"/>
                  </a:lnTo>
                  <a:lnTo>
                    <a:pt x="15" y="106"/>
                  </a:lnTo>
                  <a:lnTo>
                    <a:pt x="15" y="16"/>
                  </a:lnTo>
                  <a:lnTo>
                    <a:pt x="105" y="16"/>
                  </a:lnTo>
                  <a:close/>
                  <a:moveTo>
                    <a:pt x="121" y="0"/>
                  </a:moveTo>
                  <a:lnTo>
                    <a:pt x="0" y="0"/>
                  </a:lnTo>
                  <a:lnTo>
                    <a:pt x="0" y="121"/>
                  </a:lnTo>
                  <a:lnTo>
                    <a:pt x="121" y="121"/>
                  </a:lnTo>
                  <a:lnTo>
                    <a:pt x="121" y="0"/>
                  </a:lnTo>
                  <a:lnTo>
                    <a:pt x="121"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3" name="Google Shape;2083;p113"/>
            <p:cNvSpPr/>
            <p:nvPr/>
          </p:nvSpPr>
          <p:spPr>
            <a:xfrm>
              <a:off x="7061200" y="2563813"/>
              <a:ext cx="192088" cy="192087"/>
            </a:xfrm>
            <a:custGeom>
              <a:avLst/>
              <a:gdLst/>
              <a:ahLst/>
              <a:cxnLst/>
              <a:rect l="l" t="t" r="r" b="b"/>
              <a:pathLst>
                <a:path w="121" h="121" extrusionOk="0">
                  <a:moveTo>
                    <a:pt x="105" y="16"/>
                  </a:moveTo>
                  <a:lnTo>
                    <a:pt x="105" y="106"/>
                  </a:lnTo>
                  <a:lnTo>
                    <a:pt x="15" y="106"/>
                  </a:lnTo>
                  <a:lnTo>
                    <a:pt x="15" y="16"/>
                  </a:lnTo>
                  <a:lnTo>
                    <a:pt x="105" y="16"/>
                  </a:lnTo>
                  <a:moveTo>
                    <a:pt x="121" y="0"/>
                  </a:moveTo>
                  <a:lnTo>
                    <a:pt x="0" y="0"/>
                  </a:lnTo>
                  <a:lnTo>
                    <a:pt x="0" y="121"/>
                  </a:lnTo>
                  <a:lnTo>
                    <a:pt x="121" y="121"/>
                  </a:lnTo>
                  <a:lnTo>
                    <a:pt x="121" y="0"/>
                  </a:lnTo>
                  <a:lnTo>
                    <a:pt x="121"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4" name="Google Shape;2084;p113"/>
            <p:cNvSpPr/>
            <p:nvPr/>
          </p:nvSpPr>
          <p:spPr>
            <a:xfrm>
              <a:off x="7159625" y="2068513"/>
              <a:ext cx="333375" cy="508000"/>
            </a:xfrm>
            <a:custGeom>
              <a:avLst/>
              <a:gdLst/>
              <a:ahLst/>
              <a:cxnLst/>
              <a:rect l="l" t="t" r="r" b="b"/>
              <a:pathLst>
                <a:path w="139" h="212" extrusionOk="0">
                  <a:moveTo>
                    <a:pt x="10" y="212"/>
                  </a:moveTo>
                  <a:cubicBezTo>
                    <a:pt x="0" y="212"/>
                    <a:pt x="0" y="212"/>
                    <a:pt x="0" y="212"/>
                  </a:cubicBezTo>
                  <a:cubicBezTo>
                    <a:pt x="0" y="140"/>
                    <a:pt x="0" y="140"/>
                    <a:pt x="0" y="140"/>
                  </a:cubicBezTo>
                  <a:cubicBezTo>
                    <a:pt x="0" y="123"/>
                    <a:pt x="14" y="109"/>
                    <a:pt x="31" y="109"/>
                  </a:cubicBezTo>
                  <a:cubicBezTo>
                    <a:pt x="103" y="109"/>
                    <a:pt x="103" y="109"/>
                    <a:pt x="103" y="109"/>
                  </a:cubicBezTo>
                  <a:cubicBezTo>
                    <a:pt x="117" y="109"/>
                    <a:pt x="129" y="97"/>
                    <a:pt x="129" y="83"/>
                  </a:cubicBezTo>
                  <a:cubicBezTo>
                    <a:pt x="129" y="0"/>
                    <a:pt x="129" y="0"/>
                    <a:pt x="129" y="0"/>
                  </a:cubicBezTo>
                  <a:cubicBezTo>
                    <a:pt x="139" y="0"/>
                    <a:pt x="139" y="0"/>
                    <a:pt x="139" y="0"/>
                  </a:cubicBezTo>
                  <a:cubicBezTo>
                    <a:pt x="139" y="83"/>
                    <a:pt x="139" y="83"/>
                    <a:pt x="139" y="83"/>
                  </a:cubicBezTo>
                  <a:cubicBezTo>
                    <a:pt x="139" y="103"/>
                    <a:pt x="123" y="119"/>
                    <a:pt x="103" y="119"/>
                  </a:cubicBezTo>
                  <a:cubicBezTo>
                    <a:pt x="31" y="119"/>
                    <a:pt x="31" y="119"/>
                    <a:pt x="31" y="119"/>
                  </a:cubicBezTo>
                  <a:cubicBezTo>
                    <a:pt x="19" y="119"/>
                    <a:pt x="10" y="128"/>
                    <a:pt x="10" y="140"/>
                  </a:cubicBezTo>
                  <a:lnTo>
                    <a:pt x="10" y="212"/>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5" name="Google Shape;2085;p113"/>
            <p:cNvSpPr/>
            <p:nvPr/>
          </p:nvSpPr>
          <p:spPr>
            <a:xfrm>
              <a:off x="7400925" y="2039938"/>
              <a:ext cx="158750" cy="98425"/>
            </a:xfrm>
            <a:custGeom>
              <a:avLst/>
              <a:gdLst/>
              <a:ahLst/>
              <a:cxnLst/>
              <a:rect l="l" t="t" r="r" b="b"/>
              <a:pathLst>
                <a:path w="100" h="62" extrusionOk="0">
                  <a:moveTo>
                    <a:pt x="90" y="62"/>
                  </a:moveTo>
                  <a:lnTo>
                    <a:pt x="50" y="21"/>
                  </a:lnTo>
                  <a:lnTo>
                    <a:pt x="11" y="62"/>
                  </a:lnTo>
                  <a:lnTo>
                    <a:pt x="0" y="50"/>
                  </a:lnTo>
                  <a:lnTo>
                    <a:pt x="50" y="0"/>
                  </a:lnTo>
                  <a:lnTo>
                    <a:pt x="100" y="50"/>
                  </a:lnTo>
                  <a:lnTo>
                    <a:pt x="90" y="62"/>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6" name="Google Shape;2086;p113"/>
            <p:cNvSpPr/>
            <p:nvPr/>
          </p:nvSpPr>
          <p:spPr>
            <a:xfrm>
              <a:off x="7483475" y="2608263"/>
              <a:ext cx="112713" cy="109537"/>
            </a:xfrm>
            <a:custGeom>
              <a:avLst/>
              <a:gdLst/>
              <a:ahLst/>
              <a:cxnLst/>
              <a:rect l="l" t="t" r="r" b="b"/>
              <a:pathLst>
                <a:path w="71" h="69" extrusionOk="0">
                  <a:moveTo>
                    <a:pt x="60" y="69"/>
                  </a:moveTo>
                  <a:lnTo>
                    <a:pt x="0" y="10"/>
                  </a:lnTo>
                  <a:lnTo>
                    <a:pt x="10" y="0"/>
                  </a:lnTo>
                  <a:lnTo>
                    <a:pt x="71" y="59"/>
                  </a:lnTo>
                  <a:lnTo>
                    <a:pt x="60" y="6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7" name="Google Shape;2087;p113"/>
            <p:cNvSpPr/>
            <p:nvPr/>
          </p:nvSpPr>
          <p:spPr>
            <a:xfrm>
              <a:off x="7483475" y="2608263"/>
              <a:ext cx="112713" cy="109537"/>
            </a:xfrm>
            <a:custGeom>
              <a:avLst/>
              <a:gdLst/>
              <a:ahLst/>
              <a:cxnLst/>
              <a:rect l="l" t="t" r="r" b="b"/>
              <a:pathLst>
                <a:path w="71" h="69" extrusionOk="0">
                  <a:moveTo>
                    <a:pt x="10" y="69"/>
                  </a:moveTo>
                  <a:lnTo>
                    <a:pt x="0" y="59"/>
                  </a:lnTo>
                  <a:lnTo>
                    <a:pt x="60" y="0"/>
                  </a:lnTo>
                  <a:lnTo>
                    <a:pt x="71" y="10"/>
                  </a:lnTo>
                  <a:lnTo>
                    <a:pt x="10" y="6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8" name="Google Shape;2088;p113"/>
            <p:cNvSpPr/>
            <p:nvPr/>
          </p:nvSpPr>
          <p:spPr>
            <a:xfrm>
              <a:off x="7053263" y="2036763"/>
              <a:ext cx="111125" cy="112712"/>
            </a:xfrm>
            <a:custGeom>
              <a:avLst/>
              <a:gdLst/>
              <a:ahLst/>
              <a:cxnLst/>
              <a:rect l="l" t="t" r="r" b="b"/>
              <a:pathLst>
                <a:path w="70" h="71" extrusionOk="0">
                  <a:moveTo>
                    <a:pt x="59" y="71"/>
                  </a:moveTo>
                  <a:lnTo>
                    <a:pt x="0" y="11"/>
                  </a:lnTo>
                  <a:lnTo>
                    <a:pt x="11" y="0"/>
                  </a:lnTo>
                  <a:lnTo>
                    <a:pt x="70" y="61"/>
                  </a:lnTo>
                  <a:lnTo>
                    <a:pt x="59" y="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89" name="Google Shape;2089;p113"/>
            <p:cNvSpPr/>
            <p:nvPr/>
          </p:nvSpPr>
          <p:spPr>
            <a:xfrm>
              <a:off x="7053263" y="2036763"/>
              <a:ext cx="111125" cy="112712"/>
            </a:xfrm>
            <a:custGeom>
              <a:avLst/>
              <a:gdLst/>
              <a:ahLst/>
              <a:cxnLst/>
              <a:rect l="l" t="t" r="r" b="b"/>
              <a:pathLst>
                <a:path w="70" h="71" extrusionOk="0">
                  <a:moveTo>
                    <a:pt x="11" y="71"/>
                  </a:moveTo>
                  <a:lnTo>
                    <a:pt x="0" y="61"/>
                  </a:lnTo>
                  <a:lnTo>
                    <a:pt x="59" y="0"/>
                  </a:lnTo>
                  <a:lnTo>
                    <a:pt x="70" y="11"/>
                  </a:lnTo>
                  <a:lnTo>
                    <a:pt x="11" y="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sp>
        <p:nvSpPr>
          <p:cNvPr id="2090" name="Google Shape;2090;p113"/>
          <p:cNvSpPr/>
          <p:nvPr/>
        </p:nvSpPr>
        <p:spPr>
          <a:xfrm>
            <a:off x="3347656" y="3692551"/>
            <a:ext cx="2411151" cy="9848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dk2"/>
                </a:solidFill>
                <a:latin typeface="Metropolis" panose="00000500000000000000" pitchFamily="2" charset="0"/>
                <a:sym typeface="Arial"/>
              </a:rPr>
              <a:t>Application Portfolio Assessment</a:t>
            </a:r>
            <a:endParaRPr dirty="0">
              <a:latin typeface="Metropolis" panose="00000500000000000000" pitchFamily="2" charset="0"/>
            </a:endParaRPr>
          </a:p>
          <a:p>
            <a:pPr marL="0" marR="0" lvl="0" indent="0" algn="ctr" rtl="0">
              <a:spcBef>
                <a:spcPts val="1200"/>
              </a:spcBef>
              <a:spcAft>
                <a:spcPts val="0"/>
              </a:spcAft>
              <a:buNone/>
            </a:pPr>
            <a:r>
              <a:rPr lang="en-US" sz="1200" dirty="0">
                <a:solidFill>
                  <a:schemeClr val="dk2"/>
                </a:solidFill>
                <a:latin typeface="Metropolis" panose="00000500000000000000" pitchFamily="2" charset="0"/>
                <a:sym typeface="Arial"/>
              </a:rPr>
              <a:t>Application Discovery &amp; Dependency Mapping</a:t>
            </a:r>
            <a:endParaRPr dirty="0">
              <a:latin typeface="Metropolis" panose="00000500000000000000" pitchFamily="2" charset="0"/>
            </a:endParaRPr>
          </a:p>
        </p:txBody>
      </p:sp>
      <p:sp>
        <p:nvSpPr>
          <p:cNvPr id="2091" name="Google Shape;2091;p113"/>
          <p:cNvSpPr/>
          <p:nvPr/>
        </p:nvSpPr>
        <p:spPr>
          <a:xfrm>
            <a:off x="8324602" y="3692551"/>
            <a:ext cx="2800579" cy="9848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dk2"/>
                </a:solidFill>
                <a:latin typeface="Metropolis" panose="00000500000000000000" pitchFamily="2" charset="0"/>
                <a:sym typeface="Arial"/>
              </a:rPr>
              <a:t>App-led Data Center Extension </a:t>
            </a:r>
            <a:br>
              <a:rPr lang="en-US" sz="1200" dirty="0">
                <a:solidFill>
                  <a:schemeClr val="dk2"/>
                </a:solidFill>
                <a:latin typeface="Metropolis" panose="00000500000000000000" pitchFamily="2" charset="0"/>
                <a:sym typeface="Arial"/>
              </a:rPr>
            </a:br>
            <a:r>
              <a:rPr lang="en-US" sz="1200" dirty="0">
                <a:solidFill>
                  <a:schemeClr val="dk2"/>
                </a:solidFill>
                <a:latin typeface="Metropolis" panose="00000500000000000000" pitchFamily="2" charset="0"/>
                <a:sym typeface="Arial"/>
              </a:rPr>
              <a:t>&amp; Migration Services</a:t>
            </a:r>
            <a:endParaRPr dirty="0">
              <a:latin typeface="Metropolis" panose="00000500000000000000" pitchFamily="2" charset="0"/>
            </a:endParaRPr>
          </a:p>
          <a:p>
            <a:pPr marL="0" marR="0" lvl="0" indent="0" algn="ctr" rtl="0">
              <a:spcBef>
                <a:spcPts val="1200"/>
              </a:spcBef>
              <a:spcAft>
                <a:spcPts val="0"/>
              </a:spcAft>
              <a:buNone/>
            </a:pPr>
            <a:r>
              <a:rPr lang="en-US" sz="1200" dirty="0">
                <a:solidFill>
                  <a:schemeClr val="dk2"/>
                </a:solidFill>
                <a:latin typeface="Metropolis" panose="00000500000000000000" pitchFamily="2" charset="0"/>
                <a:sym typeface="Arial"/>
              </a:rPr>
              <a:t>Technical Account Management </a:t>
            </a:r>
            <a:br>
              <a:rPr lang="en-US" sz="1200" dirty="0">
                <a:solidFill>
                  <a:schemeClr val="dk2"/>
                </a:solidFill>
                <a:latin typeface="Metropolis" panose="00000500000000000000" pitchFamily="2" charset="0"/>
                <a:sym typeface="Arial"/>
              </a:rPr>
            </a:br>
            <a:r>
              <a:rPr lang="en-US" sz="1200" dirty="0">
                <a:solidFill>
                  <a:schemeClr val="dk2"/>
                </a:solidFill>
                <a:latin typeface="Metropolis" panose="00000500000000000000" pitchFamily="2" charset="0"/>
                <a:sym typeface="Arial"/>
              </a:rPr>
              <a:t>&amp; Education Services</a:t>
            </a:r>
            <a:endParaRPr dirty="0">
              <a:latin typeface="Metropolis" panose="00000500000000000000" pitchFamily="2" charset="0"/>
            </a:endParaRPr>
          </a:p>
        </p:txBody>
      </p:sp>
      <p:grpSp>
        <p:nvGrpSpPr>
          <p:cNvPr id="2092" name="Google Shape;2092;p113"/>
          <p:cNvGrpSpPr/>
          <p:nvPr/>
        </p:nvGrpSpPr>
        <p:grpSpPr>
          <a:xfrm>
            <a:off x="4071938" y="4966722"/>
            <a:ext cx="909638" cy="787400"/>
            <a:chOff x="-398463" y="4398963"/>
            <a:chExt cx="909638" cy="787400"/>
          </a:xfrm>
        </p:grpSpPr>
        <p:sp>
          <p:nvSpPr>
            <p:cNvPr id="2093" name="Google Shape;2093;p113"/>
            <p:cNvSpPr/>
            <p:nvPr/>
          </p:nvSpPr>
          <p:spPr>
            <a:xfrm>
              <a:off x="-339725" y="4460876"/>
              <a:ext cx="34925" cy="31750"/>
            </a:xfrm>
            <a:custGeom>
              <a:avLst/>
              <a:gdLst/>
              <a:ahLst/>
              <a:cxnLst/>
              <a:rect l="l" t="t" r="r" b="b"/>
              <a:pathLst>
                <a:path w="14" h="13" extrusionOk="0">
                  <a:moveTo>
                    <a:pt x="7" y="13"/>
                  </a:moveTo>
                  <a:cubicBezTo>
                    <a:pt x="3" y="13"/>
                    <a:pt x="0" y="11"/>
                    <a:pt x="0" y="7"/>
                  </a:cubicBezTo>
                  <a:cubicBezTo>
                    <a:pt x="0" y="2"/>
                    <a:pt x="3" y="0"/>
                    <a:pt x="7" y="0"/>
                  </a:cubicBezTo>
                  <a:cubicBezTo>
                    <a:pt x="11" y="0"/>
                    <a:pt x="14" y="2"/>
                    <a:pt x="14" y="6"/>
                  </a:cubicBezTo>
                  <a:cubicBezTo>
                    <a:pt x="14" y="11"/>
                    <a:pt x="11" y="13"/>
                    <a:pt x="7" y="1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4" name="Google Shape;2094;p113"/>
            <p:cNvSpPr/>
            <p:nvPr/>
          </p:nvSpPr>
          <p:spPr>
            <a:xfrm>
              <a:off x="-274638" y="4460876"/>
              <a:ext cx="33338" cy="31750"/>
            </a:xfrm>
            <a:custGeom>
              <a:avLst/>
              <a:gdLst/>
              <a:ahLst/>
              <a:cxnLst/>
              <a:rect l="l" t="t" r="r" b="b"/>
              <a:pathLst>
                <a:path w="14" h="13" extrusionOk="0">
                  <a:moveTo>
                    <a:pt x="7" y="13"/>
                  </a:moveTo>
                  <a:cubicBezTo>
                    <a:pt x="3" y="13"/>
                    <a:pt x="0" y="11"/>
                    <a:pt x="0" y="7"/>
                  </a:cubicBezTo>
                  <a:cubicBezTo>
                    <a:pt x="0" y="2"/>
                    <a:pt x="3" y="0"/>
                    <a:pt x="7" y="0"/>
                  </a:cubicBezTo>
                  <a:cubicBezTo>
                    <a:pt x="11" y="0"/>
                    <a:pt x="14" y="2"/>
                    <a:pt x="14" y="6"/>
                  </a:cubicBezTo>
                  <a:cubicBezTo>
                    <a:pt x="14" y="11"/>
                    <a:pt x="11" y="13"/>
                    <a:pt x="7" y="1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5" name="Google Shape;2095;p113"/>
            <p:cNvSpPr/>
            <p:nvPr/>
          </p:nvSpPr>
          <p:spPr>
            <a:xfrm>
              <a:off x="-206375" y="4460876"/>
              <a:ext cx="33338" cy="31750"/>
            </a:xfrm>
            <a:custGeom>
              <a:avLst/>
              <a:gdLst/>
              <a:ahLst/>
              <a:cxnLst/>
              <a:rect l="l" t="t" r="r" b="b"/>
              <a:pathLst>
                <a:path w="14" h="13" extrusionOk="0">
                  <a:moveTo>
                    <a:pt x="6" y="13"/>
                  </a:moveTo>
                  <a:cubicBezTo>
                    <a:pt x="3" y="13"/>
                    <a:pt x="0" y="11"/>
                    <a:pt x="0" y="7"/>
                  </a:cubicBezTo>
                  <a:cubicBezTo>
                    <a:pt x="0" y="2"/>
                    <a:pt x="3" y="0"/>
                    <a:pt x="7" y="0"/>
                  </a:cubicBezTo>
                  <a:cubicBezTo>
                    <a:pt x="11" y="0"/>
                    <a:pt x="14" y="2"/>
                    <a:pt x="14" y="6"/>
                  </a:cubicBezTo>
                  <a:cubicBezTo>
                    <a:pt x="14" y="11"/>
                    <a:pt x="11" y="13"/>
                    <a:pt x="7" y="13"/>
                  </a:cubicBezTo>
                  <a:lnTo>
                    <a:pt x="6" y="1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6" name="Google Shape;2096;p113"/>
            <p:cNvSpPr/>
            <p:nvPr/>
          </p:nvSpPr>
          <p:spPr>
            <a:xfrm>
              <a:off x="-330200" y="4608513"/>
              <a:ext cx="673100" cy="71438"/>
            </a:xfrm>
            <a:custGeom>
              <a:avLst/>
              <a:gdLst/>
              <a:ahLst/>
              <a:cxnLst/>
              <a:rect l="l" t="t" r="r" b="b"/>
              <a:pathLst>
                <a:path w="424" h="45" extrusionOk="0">
                  <a:moveTo>
                    <a:pt x="424" y="45"/>
                  </a:moveTo>
                  <a:lnTo>
                    <a:pt x="0" y="45"/>
                  </a:lnTo>
                  <a:lnTo>
                    <a:pt x="0" y="0"/>
                  </a:lnTo>
                  <a:lnTo>
                    <a:pt x="424" y="0"/>
                  </a:lnTo>
                  <a:lnTo>
                    <a:pt x="424" y="45"/>
                  </a:lnTo>
                  <a:close/>
                  <a:moveTo>
                    <a:pt x="16" y="30"/>
                  </a:moveTo>
                  <a:lnTo>
                    <a:pt x="409" y="30"/>
                  </a:lnTo>
                  <a:lnTo>
                    <a:pt x="409" y="15"/>
                  </a:lnTo>
                  <a:lnTo>
                    <a:pt x="16" y="15"/>
                  </a:lnTo>
                  <a:lnTo>
                    <a:pt x="16" y="3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7" name="Google Shape;2097;p113"/>
            <p:cNvSpPr/>
            <p:nvPr/>
          </p:nvSpPr>
          <p:spPr>
            <a:xfrm>
              <a:off x="-330200" y="4713288"/>
              <a:ext cx="433388" cy="71438"/>
            </a:xfrm>
            <a:custGeom>
              <a:avLst/>
              <a:gdLst/>
              <a:ahLst/>
              <a:cxnLst/>
              <a:rect l="l" t="t" r="r" b="b"/>
              <a:pathLst>
                <a:path w="273" h="45" extrusionOk="0">
                  <a:moveTo>
                    <a:pt x="273" y="45"/>
                  </a:moveTo>
                  <a:lnTo>
                    <a:pt x="0" y="45"/>
                  </a:lnTo>
                  <a:lnTo>
                    <a:pt x="0" y="0"/>
                  </a:lnTo>
                  <a:lnTo>
                    <a:pt x="273" y="0"/>
                  </a:lnTo>
                  <a:lnTo>
                    <a:pt x="273" y="45"/>
                  </a:lnTo>
                  <a:close/>
                  <a:moveTo>
                    <a:pt x="16" y="30"/>
                  </a:moveTo>
                  <a:lnTo>
                    <a:pt x="258" y="30"/>
                  </a:lnTo>
                  <a:lnTo>
                    <a:pt x="258" y="15"/>
                  </a:lnTo>
                  <a:lnTo>
                    <a:pt x="16" y="15"/>
                  </a:lnTo>
                  <a:lnTo>
                    <a:pt x="16" y="3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8" name="Google Shape;2098;p113"/>
            <p:cNvSpPr/>
            <p:nvPr/>
          </p:nvSpPr>
          <p:spPr>
            <a:xfrm>
              <a:off x="-330200" y="4821238"/>
              <a:ext cx="255588" cy="71438"/>
            </a:xfrm>
            <a:custGeom>
              <a:avLst/>
              <a:gdLst/>
              <a:ahLst/>
              <a:cxnLst/>
              <a:rect l="l" t="t" r="r" b="b"/>
              <a:pathLst>
                <a:path w="161" h="45" extrusionOk="0">
                  <a:moveTo>
                    <a:pt x="161" y="45"/>
                  </a:moveTo>
                  <a:lnTo>
                    <a:pt x="0" y="45"/>
                  </a:lnTo>
                  <a:lnTo>
                    <a:pt x="0" y="0"/>
                  </a:lnTo>
                  <a:lnTo>
                    <a:pt x="161" y="0"/>
                  </a:lnTo>
                  <a:lnTo>
                    <a:pt x="161" y="45"/>
                  </a:lnTo>
                  <a:close/>
                  <a:moveTo>
                    <a:pt x="16" y="30"/>
                  </a:moveTo>
                  <a:lnTo>
                    <a:pt x="146" y="30"/>
                  </a:lnTo>
                  <a:lnTo>
                    <a:pt x="146" y="15"/>
                  </a:lnTo>
                  <a:lnTo>
                    <a:pt x="16" y="15"/>
                  </a:lnTo>
                  <a:lnTo>
                    <a:pt x="16" y="3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099" name="Google Shape;2099;p113"/>
            <p:cNvSpPr/>
            <p:nvPr/>
          </p:nvSpPr>
          <p:spPr>
            <a:xfrm>
              <a:off x="-398463" y="4398963"/>
              <a:ext cx="881063" cy="647700"/>
            </a:xfrm>
            <a:custGeom>
              <a:avLst/>
              <a:gdLst/>
              <a:ahLst/>
              <a:cxnLst/>
              <a:rect l="l" t="t" r="r" b="b"/>
              <a:pathLst>
                <a:path w="367" h="270" extrusionOk="0">
                  <a:moveTo>
                    <a:pt x="243" y="261"/>
                  </a:moveTo>
                  <a:cubicBezTo>
                    <a:pt x="243" y="260"/>
                    <a:pt x="243" y="260"/>
                    <a:pt x="243" y="260"/>
                  </a:cubicBezTo>
                  <a:cubicBezTo>
                    <a:pt x="10" y="260"/>
                    <a:pt x="10" y="260"/>
                    <a:pt x="10" y="260"/>
                  </a:cubicBezTo>
                  <a:cubicBezTo>
                    <a:pt x="10" y="66"/>
                    <a:pt x="10" y="66"/>
                    <a:pt x="10" y="66"/>
                  </a:cubicBezTo>
                  <a:cubicBezTo>
                    <a:pt x="313" y="66"/>
                    <a:pt x="313" y="66"/>
                    <a:pt x="313" y="66"/>
                  </a:cubicBezTo>
                  <a:cubicBezTo>
                    <a:pt x="313" y="56"/>
                    <a:pt x="313" y="56"/>
                    <a:pt x="313" y="56"/>
                  </a:cubicBezTo>
                  <a:cubicBezTo>
                    <a:pt x="10" y="56"/>
                    <a:pt x="10" y="56"/>
                    <a:pt x="10" y="56"/>
                  </a:cubicBezTo>
                  <a:cubicBezTo>
                    <a:pt x="10" y="10"/>
                    <a:pt x="10" y="10"/>
                    <a:pt x="10" y="10"/>
                  </a:cubicBezTo>
                  <a:cubicBezTo>
                    <a:pt x="357" y="10"/>
                    <a:pt x="357" y="10"/>
                    <a:pt x="357" y="10"/>
                  </a:cubicBezTo>
                  <a:cubicBezTo>
                    <a:pt x="357" y="156"/>
                    <a:pt x="357" y="156"/>
                    <a:pt x="357" y="156"/>
                  </a:cubicBezTo>
                  <a:cubicBezTo>
                    <a:pt x="360" y="157"/>
                    <a:pt x="364" y="158"/>
                    <a:pt x="367" y="159"/>
                  </a:cubicBezTo>
                  <a:cubicBezTo>
                    <a:pt x="367" y="0"/>
                    <a:pt x="367" y="0"/>
                    <a:pt x="367" y="0"/>
                  </a:cubicBezTo>
                  <a:cubicBezTo>
                    <a:pt x="0" y="0"/>
                    <a:pt x="0" y="0"/>
                    <a:pt x="0" y="0"/>
                  </a:cubicBezTo>
                  <a:cubicBezTo>
                    <a:pt x="0" y="270"/>
                    <a:pt x="0" y="270"/>
                    <a:pt x="0" y="270"/>
                  </a:cubicBezTo>
                  <a:cubicBezTo>
                    <a:pt x="243" y="270"/>
                    <a:pt x="243" y="270"/>
                    <a:pt x="243" y="270"/>
                  </a:cubicBezTo>
                  <a:lnTo>
                    <a:pt x="243" y="26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00" name="Google Shape;2100;p113"/>
            <p:cNvSpPr/>
            <p:nvPr/>
          </p:nvSpPr>
          <p:spPr>
            <a:xfrm>
              <a:off x="222250" y="4802188"/>
              <a:ext cx="288925" cy="384175"/>
            </a:xfrm>
            <a:custGeom>
              <a:avLst/>
              <a:gdLst/>
              <a:ahLst/>
              <a:cxnLst/>
              <a:rect l="l" t="t" r="r" b="b"/>
              <a:pathLst>
                <a:path w="120" h="160" extrusionOk="0">
                  <a:moveTo>
                    <a:pt x="120" y="23"/>
                  </a:moveTo>
                  <a:cubicBezTo>
                    <a:pt x="120" y="22"/>
                    <a:pt x="120" y="21"/>
                    <a:pt x="120" y="20"/>
                  </a:cubicBezTo>
                  <a:cubicBezTo>
                    <a:pt x="120" y="6"/>
                    <a:pt x="89" y="0"/>
                    <a:pt x="61" y="0"/>
                  </a:cubicBezTo>
                  <a:cubicBezTo>
                    <a:pt x="32" y="0"/>
                    <a:pt x="1" y="6"/>
                    <a:pt x="1" y="20"/>
                  </a:cubicBezTo>
                  <a:cubicBezTo>
                    <a:pt x="1" y="35"/>
                    <a:pt x="32" y="41"/>
                    <a:pt x="61" y="41"/>
                  </a:cubicBezTo>
                  <a:cubicBezTo>
                    <a:pt x="79" y="41"/>
                    <a:pt x="98" y="39"/>
                    <a:pt x="110" y="33"/>
                  </a:cubicBezTo>
                  <a:cubicBezTo>
                    <a:pt x="110" y="60"/>
                    <a:pt x="110" y="60"/>
                    <a:pt x="110" y="60"/>
                  </a:cubicBezTo>
                  <a:cubicBezTo>
                    <a:pt x="105" y="63"/>
                    <a:pt x="88" y="70"/>
                    <a:pt x="60" y="70"/>
                  </a:cubicBezTo>
                  <a:cubicBezTo>
                    <a:pt x="27" y="70"/>
                    <a:pt x="11" y="62"/>
                    <a:pt x="10" y="59"/>
                  </a:cubicBezTo>
                  <a:cubicBezTo>
                    <a:pt x="10" y="46"/>
                    <a:pt x="10" y="46"/>
                    <a:pt x="10" y="46"/>
                  </a:cubicBezTo>
                  <a:cubicBezTo>
                    <a:pt x="6" y="46"/>
                    <a:pt x="3" y="43"/>
                    <a:pt x="0" y="40"/>
                  </a:cubicBezTo>
                  <a:cubicBezTo>
                    <a:pt x="0" y="59"/>
                    <a:pt x="0" y="59"/>
                    <a:pt x="0" y="59"/>
                  </a:cubicBezTo>
                  <a:cubicBezTo>
                    <a:pt x="0" y="73"/>
                    <a:pt x="31" y="80"/>
                    <a:pt x="60" y="80"/>
                  </a:cubicBezTo>
                  <a:cubicBezTo>
                    <a:pt x="76" y="80"/>
                    <a:pt x="97" y="77"/>
                    <a:pt x="110" y="71"/>
                  </a:cubicBezTo>
                  <a:cubicBezTo>
                    <a:pt x="110" y="101"/>
                    <a:pt x="110" y="101"/>
                    <a:pt x="110" y="101"/>
                  </a:cubicBezTo>
                  <a:cubicBezTo>
                    <a:pt x="105" y="105"/>
                    <a:pt x="88" y="111"/>
                    <a:pt x="60" y="111"/>
                  </a:cubicBezTo>
                  <a:cubicBezTo>
                    <a:pt x="27" y="111"/>
                    <a:pt x="11" y="103"/>
                    <a:pt x="10" y="100"/>
                  </a:cubicBezTo>
                  <a:cubicBezTo>
                    <a:pt x="10" y="86"/>
                    <a:pt x="10" y="86"/>
                    <a:pt x="10" y="86"/>
                  </a:cubicBezTo>
                  <a:cubicBezTo>
                    <a:pt x="6" y="86"/>
                    <a:pt x="3" y="83"/>
                    <a:pt x="0" y="80"/>
                  </a:cubicBezTo>
                  <a:cubicBezTo>
                    <a:pt x="0" y="100"/>
                    <a:pt x="0" y="100"/>
                    <a:pt x="0" y="100"/>
                  </a:cubicBezTo>
                  <a:cubicBezTo>
                    <a:pt x="0" y="114"/>
                    <a:pt x="31" y="121"/>
                    <a:pt x="60" y="121"/>
                  </a:cubicBezTo>
                  <a:cubicBezTo>
                    <a:pt x="76" y="121"/>
                    <a:pt x="97" y="118"/>
                    <a:pt x="110" y="112"/>
                  </a:cubicBezTo>
                  <a:cubicBezTo>
                    <a:pt x="110" y="138"/>
                    <a:pt x="110" y="138"/>
                    <a:pt x="110" y="138"/>
                  </a:cubicBezTo>
                  <a:cubicBezTo>
                    <a:pt x="110" y="138"/>
                    <a:pt x="110" y="138"/>
                    <a:pt x="110" y="138"/>
                  </a:cubicBezTo>
                  <a:cubicBezTo>
                    <a:pt x="109" y="142"/>
                    <a:pt x="91" y="150"/>
                    <a:pt x="60" y="150"/>
                  </a:cubicBezTo>
                  <a:cubicBezTo>
                    <a:pt x="27" y="150"/>
                    <a:pt x="11" y="142"/>
                    <a:pt x="10" y="139"/>
                  </a:cubicBezTo>
                  <a:cubicBezTo>
                    <a:pt x="10" y="126"/>
                    <a:pt x="10" y="126"/>
                    <a:pt x="10" y="126"/>
                  </a:cubicBezTo>
                  <a:cubicBezTo>
                    <a:pt x="6" y="126"/>
                    <a:pt x="3" y="123"/>
                    <a:pt x="0" y="120"/>
                  </a:cubicBezTo>
                  <a:cubicBezTo>
                    <a:pt x="0" y="139"/>
                    <a:pt x="0" y="139"/>
                    <a:pt x="0" y="139"/>
                  </a:cubicBezTo>
                  <a:cubicBezTo>
                    <a:pt x="0" y="153"/>
                    <a:pt x="31" y="160"/>
                    <a:pt x="60" y="160"/>
                  </a:cubicBezTo>
                  <a:cubicBezTo>
                    <a:pt x="78" y="160"/>
                    <a:pt x="103" y="156"/>
                    <a:pt x="115" y="148"/>
                  </a:cubicBezTo>
                  <a:cubicBezTo>
                    <a:pt x="117" y="147"/>
                    <a:pt x="120" y="143"/>
                    <a:pt x="120" y="141"/>
                  </a:cubicBezTo>
                  <a:lnTo>
                    <a:pt x="120" y="23"/>
                  </a:lnTo>
                  <a:close/>
                  <a:moveTo>
                    <a:pt x="61" y="31"/>
                  </a:moveTo>
                  <a:cubicBezTo>
                    <a:pt x="28" y="31"/>
                    <a:pt x="12" y="23"/>
                    <a:pt x="11" y="21"/>
                  </a:cubicBezTo>
                  <a:cubicBezTo>
                    <a:pt x="12" y="18"/>
                    <a:pt x="28" y="10"/>
                    <a:pt x="61" y="10"/>
                  </a:cubicBezTo>
                  <a:cubicBezTo>
                    <a:pt x="93" y="10"/>
                    <a:pt x="109" y="17"/>
                    <a:pt x="110" y="20"/>
                  </a:cubicBezTo>
                  <a:cubicBezTo>
                    <a:pt x="109" y="24"/>
                    <a:pt x="93" y="31"/>
                    <a:pt x="61" y="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grpSp>
        <p:nvGrpSpPr>
          <p:cNvPr id="2101" name="Google Shape;2101;p113"/>
          <p:cNvGrpSpPr/>
          <p:nvPr/>
        </p:nvGrpSpPr>
        <p:grpSpPr>
          <a:xfrm>
            <a:off x="6589803" y="4960544"/>
            <a:ext cx="744903" cy="744903"/>
            <a:chOff x="-261938" y="4451350"/>
            <a:chExt cx="912813" cy="912813"/>
          </a:xfrm>
        </p:grpSpPr>
        <p:sp>
          <p:nvSpPr>
            <p:cNvPr id="2102" name="Google Shape;2102;p113"/>
            <p:cNvSpPr/>
            <p:nvPr/>
          </p:nvSpPr>
          <p:spPr>
            <a:xfrm>
              <a:off x="412750" y="5122863"/>
              <a:ext cx="136525" cy="139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03" name="Google Shape;2103;p113"/>
            <p:cNvSpPr/>
            <p:nvPr/>
          </p:nvSpPr>
          <p:spPr>
            <a:xfrm>
              <a:off x="-261938" y="4451350"/>
              <a:ext cx="912813" cy="912813"/>
            </a:xfrm>
            <a:custGeom>
              <a:avLst/>
              <a:gdLst/>
              <a:ahLst/>
              <a:cxnLst/>
              <a:rect l="l" t="t" r="r" b="b"/>
              <a:pathLst>
                <a:path w="380" h="380" extrusionOk="0">
                  <a:moveTo>
                    <a:pt x="310" y="370"/>
                  </a:moveTo>
                  <a:cubicBezTo>
                    <a:pt x="276" y="370"/>
                    <a:pt x="249" y="342"/>
                    <a:pt x="249" y="309"/>
                  </a:cubicBezTo>
                  <a:cubicBezTo>
                    <a:pt x="249" y="275"/>
                    <a:pt x="276" y="247"/>
                    <a:pt x="310" y="247"/>
                  </a:cubicBezTo>
                  <a:cubicBezTo>
                    <a:pt x="339" y="247"/>
                    <a:pt x="364" y="268"/>
                    <a:pt x="369" y="297"/>
                  </a:cubicBezTo>
                  <a:cubicBezTo>
                    <a:pt x="379" y="297"/>
                    <a:pt x="379" y="297"/>
                    <a:pt x="379" y="297"/>
                  </a:cubicBezTo>
                  <a:cubicBezTo>
                    <a:pt x="374" y="265"/>
                    <a:pt x="347" y="240"/>
                    <a:pt x="315" y="237"/>
                  </a:cubicBezTo>
                  <a:cubicBezTo>
                    <a:pt x="315" y="143"/>
                    <a:pt x="315" y="143"/>
                    <a:pt x="315" y="143"/>
                  </a:cubicBezTo>
                  <a:cubicBezTo>
                    <a:pt x="351" y="140"/>
                    <a:pt x="380" y="109"/>
                    <a:pt x="380" y="71"/>
                  </a:cubicBezTo>
                  <a:cubicBezTo>
                    <a:pt x="380" y="32"/>
                    <a:pt x="349" y="0"/>
                    <a:pt x="310" y="0"/>
                  </a:cubicBezTo>
                  <a:cubicBezTo>
                    <a:pt x="273" y="0"/>
                    <a:pt x="242" y="29"/>
                    <a:pt x="240" y="66"/>
                  </a:cubicBezTo>
                  <a:cubicBezTo>
                    <a:pt x="98" y="66"/>
                    <a:pt x="98" y="66"/>
                    <a:pt x="98" y="66"/>
                  </a:cubicBezTo>
                  <a:cubicBezTo>
                    <a:pt x="96" y="53"/>
                    <a:pt x="84" y="43"/>
                    <a:pt x="70" y="43"/>
                  </a:cubicBezTo>
                  <a:cubicBezTo>
                    <a:pt x="55" y="43"/>
                    <a:pt x="42" y="55"/>
                    <a:pt x="42" y="71"/>
                  </a:cubicBezTo>
                  <a:cubicBezTo>
                    <a:pt x="42" y="87"/>
                    <a:pt x="55" y="100"/>
                    <a:pt x="70" y="100"/>
                  </a:cubicBezTo>
                  <a:cubicBezTo>
                    <a:pt x="85" y="100"/>
                    <a:pt x="97" y="90"/>
                    <a:pt x="99" y="76"/>
                  </a:cubicBezTo>
                  <a:cubicBezTo>
                    <a:pt x="240" y="76"/>
                    <a:pt x="240" y="76"/>
                    <a:pt x="240" y="76"/>
                  </a:cubicBezTo>
                  <a:cubicBezTo>
                    <a:pt x="242" y="112"/>
                    <a:pt x="270" y="140"/>
                    <a:pt x="305" y="143"/>
                  </a:cubicBezTo>
                  <a:cubicBezTo>
                    <a:pt x="305" y="237"/>
                    <a:pt x="305" y="237"/>
                    <a:pt x="305" y="237"/>
                  </a:cubicBezTo>
                  <a:cubicBezTo>
                    <a:pt x="270" y="240"/>
                    <a:pt x="242" y="268"/>
                    <a:pt x="240" y="304"/>
                  </a:cubicBezTo>
                  <a:cubicBezTo>
                    <a:pt x="141" y="304"/>
                    <a:pt x="141" y="304"/>
                    <a:pt x="141" y="304"/>
                  </a:cubicBezTo>
                  <a:cubicBezTo>
                    <a:pt x="139" y="268"/>
                    <a:pt x="111" y="240"/>
                    <a:pt x="76" y="237"/>
                  </a:cubicBezTo>
                  <a:cubicBezTo>
                    <a:pt x="76" y="143"/>
                    <a:pt x="76" y="143"/>
                    <a:pt x="76" y="143"/>
                  </a:cubicBezTo>
                  <a:cubicBezTo>
                    <a:pt x="107" y="140"/>
                    <a:pt x="132" y="118"/>
                    <a:pt x="139" y="87"/>
                  </a:cubicBezTo>
                  <a:cubicBezTo>
                    <a:pt x="129" y="87"/>
                    <a:pt x="129" y="87"/>
                    <a:pt x="129" y="87"/>
                  </a:cubicBezTo>
                  <a:cubicBezTo>
                    <a:pt x="122" y="114"/>
                    <a:pt x="99" y="133"/>
                    <a:pt x="71" y="133"/>
                  </a:cubicBezTo>
                  <a:cubicBezTo>
                    <a:pt x="37" y="133"/>
                    <a:pt x="10" y="105"/>
                    <a:pt x="10" y="71"/>
                  </a:cubicBezTo>
                  <a:cubicBezTo>
                    <a:pt x="10" y="38"/>
                    <a:pt x="37" y="10"/>
                    <a:pt x="71" y="10"/>
                  </a:cubicBezTo>
                  <a:cubicBezTo>
                    <a:pt x="99" y="10"/>
                    <a:pt x="122" y="29"/>
                    <a:pt x="129" y="56"/>
                  </a:cubicBezTo>
                  <a:cubicBezTo>
                    <a:pt x="139" y="56"/>
                    <a:pt x="139" y="56"/>
                    <a:pt x="139" y="56"/>
                  </a:cubicBezTo>
                  <a:cubicBezTo>
                    <a:pt x="132" y="24"/>
                    <a:pt x="104" y="0"/>
                    <a:pt x="71" y="0"/>
                  </a:cubicBezTo>
                  <a:cubicBezTo>
                    <a:pt x="32" y="0"/>
                    <a:pt x="0" y="32"/>
                    <a:pt x="0" y="71"/>
                  </a:cubicBezTo>
                  <a:cubicBezTo>
                    <a:pt x="0" y="109"/>
                    <a:pt x="29" y="140"/>
                    <a:pt x="66" y="143"/>
                  </a:cubicBezTo>
                  <a:cubicBezTo>
                    <a:pt x="66" y="237"/>
                    <a:pt x="66" y="237"/>
                    <a:pt x="66" y="237"/>
                  </a:cubicBezTo>
                  <a:cubicBezTo>
                    <a:pt x="29" y="240"/>
                    <a:pt x="0" y="271"/>
                    <a:pt x="0" y="309"/>
                  </a:cubicBezTo>
                  <a:cubicBezTo>
                    <a:pt x="0" y="348"/>
                    <a:pt x="32" y="380"/>
                    <a:pt x="71" y="380"/>
                  </a:cubicBezTo>
                  <a:cubicBezTo>
                    <a:pt x="108" y="380"/>
                    <a:pt x="138" y="351"/>
                    <a:pt x="141" y="314"/>
                  </a:cubicBezTo>
                  <a:cubicBezTo>
                    <a:pt x="240" y="314"/>
                    <a:pt x="240" y="314"/>
                    <a:pt x="240" y="314"/>
                  </a:cubicBezTo>
                  <a:cubicBezTo>
                    <a:pt x="242" y="351"/>
                    <a:pt x="273" y="380"/>
                    <a:pt x="310" y="380"/>
                  </a:cubicBezTo>
                  <a:cubicBezTo>
                    <a:pt x="345" y="380"/>
                    <a:pt x="374" y="354"/>
                    <a:pt x="379" y="320"/>
                  </a:cubicBezTo>
                  <a:cubicBezTo>
                    <a:pt x="369" y="320"/>
                    <a:pt x="369" y="320"/>
                    <a:pt x="369" y="320"/>
                  </a:cubicBezTo>
                  <a:cubicBezTo>
                    <a:pt x="364" y="348"/>
                    <a:pt x="339" y="370"/>
                    <a:pt x="310" y="370"/>
                  </a:cubicBezTo>
                  <a:close/>
                  <a:moveTo>
                    <a:pt x="249" y="71"/>
                  </a:moveTo>
                  <a:cubicBezTo>
                    <a:pt x="249" y="38"/>
                    <a:pt x="276" y="10"/>
                    <a:pt x="310" y="10"/>
                  </a:cubicBezTo>
                  <a:cubicBezTo>
                    <a:pt x="343" y="10"/>
                    <a:pt x="370" y="38"/>
                    <a:pt x="370" y="71"/>
                  </a:cubicBezTo>
                  <a:cubicBezTo>
                    <a:pt x="370" y="105"/>
                    <a:pt x="343" y="133"/>
                    <a:pt x="310" y="133"/>
                  </a:cubicBezTo>
                  <a:cubicBezTo>
                    <a:pt x="276" y="133"/>
                    <a:pt x="249" y="105"/>
                    <a:pt x="249" y="71"/>
                  </a:cubicBezTo>
                  <a:close/>
                  <a:moveTo>
                    <a:pt x="71" y="370"/>
                  </a:moveTo>
                  <a:cubicBezTo>
                    <a:pt x="37" y="370"/>
                    <a:pt x="10" y="342"/>
                    <a:pt x="10" y="309"/>
                  </a:cubicBezTo>
                  <a:cubicBezTo>
                    <a:pt x="10" y="275"/>
                    <a:pt x="37" y="247"/>
                    <a:pt x="71" y="247"/>
                  </a:cubicBezTo>
                  <a:cubicBezTo>
                    <a:pt x="104" y="247"/>
                    <a:pt x="131" y="275"/>
                    <a:pt x="131" y="309"/>
                  </a:cubicBezTo>
                  <a:cubicBezTo>
                    <a:pt x="131" y="342"/>
                    <a:pt x="104" y="370"/>
                    <a:pt x="71" y="37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grpSp>
        <p:nvGrpSpPr>
          <p:cNvPr id="2104" name="Google Shape;2104;p113"/>
          <p:cNvGrpSpPr/>
          <p:nvPr/>
        </p:nvGrpSpPr>
        <p:grpSpPr>
          <a:xfrm>
            <a:off x="9314769" y="4960544"/>
            <a:ext cx="823144" cy="721700"/>
            <a:chOff x="-450850" y="2833688"/>
            <a:chExt cx="901700" cy="790575"/>
          </a:xfrm>
        </p:grpSpPr>
        <p:sp>
          <p:nvSpPr>
            <p:cNvPr id="2105" name="Google Shape;2105;p113"/>
            <p:cNvSpPr/>
            <p:nvPr/>
          </p:nvSpPr>
          <p:spPr>
            <a:xfrm>
              <a:off x="-168275" y="3433763"/>
              <a:ext cx="336550" cy="190500"/>
            </a:xfrm>
            <a:custGeom>
              <a:avLst/>
              <a:gdLst/>
              <a:ahLst/>
              <a:cxnLst/>
              <a:rect l="l" t="t" r="r" b="b"/>
              <a:pathLst>
                <a:path w="140" h="79" extrusionOk="0">
                  <a:moveTo>
                    <a:pt x="131" y="79"/>
                  </a:moveTo>
                  <a:cubicBezTo>
                    <a:pt x="9" y="79"/>
                    <a:pt x="9" y="79"/>
                    <a:pt x="9" y="79"/>
                  </a:cubicBezTo>
                  <a:cubicBezTo>
                    <a:pt x="5" y="79"/>
                    <a:pt x="2" y="76"/>
                    <a:pt x="1" y="73"/>
                  </a:cubicBezTo>
                  <a:cubicBezTo>
                    <a:pt x="0" y="70"/>
                    <a:pt x="1" y="66"/>
                    <a:pt x="4" y="64"/>
                  </a:cubicBezTo>
                  <a:cubicBezTo>
                    <a:pt x="11" y="60"/>
                    <a:pt x="27" y="53"/>
                    <a:pt x="33" y="51"/>
                  </a:cubicBezTo>
                  <a:cubicBezTo>
                    <a:pt x="40" y="0"/>
                    <a:pt x="40" y="0"/>
                    <a:pt x="40" y="0"/>
                  </a:cubicBezTo>
                  <a:cubicBezTo>
                    <a:pt x="50" y="2"/>
                    <a:pt x="50" y="2"/>
                    <a:pt x="50" y="2"/>
                  </a:cubicBezTo>
                  <a:cubicBezTo>
                    <a:pt x="43" y="58"/>
                    <a:pt x="43" y="58"/>
                    <a:pt x="43" y="58"/>
                  </a:cubicBezTo>
                  <a:cubicBezTo>
                    <a:pt x="40" y="59"/>
                    <a:pt x="40" y="59"/>
                    <a:pt x="40" y="59"/>
                  </a:cubicBezTo>
                  <a:cubicBezTo>
                    <a:pt x="35" y="61"/>
                    <a:pt x="24" y="65"/>
                    <a:pt x="17" y="69"/>
                  </a:cubicBezTo>
                  <a:cubicBezTo>
                    <a:pt x="124" y="69"/>
                    <a:pt x="124" y="69"/>
                    <a:pt x="124" y="69"/>
                  </a:cubicBezTo>
                  <a:cubicBezTo>
                    <a:pt x="116" y="65"/>
                    <a:pt x="105" y="61"/>
                    <a:pt x="100" y="59"/>
                  </a:cubicBezTo>
                  <a:cubicBezTo>
                    <a:pt x="98" y="58"/>
                    <a:pt x="98" y="58"/>
                    <a:pt x="98" y="58"/>
                  </a:cubicBezTo>
                  <a:cubicBezTo>
                    <a:pt x="92" y="1"/>
                    <a:pt x="92" y="1"/>
                    <a:pt x="92" y="1"/>
                  </a:cubicBezTo>
                  <a:cubicBezTo>
                    <a:pt x="102" y="0"/>
                    <a:pt x="102" y="0"/>
                    <a:pt x="102" y="0"/>
                  </a:cubicBezTo>
                  <a:cubicBezTo>
                    <a:pt x="107" y="51"/>
                    <a:pt x="107" y="51"/>
                    <a:pt x="107" y="51"/>
                  </a:cubicBezTo>
                  <a:cubicBezTo>
                    <a:pt x="114" y="53"/>
                    <a:pt x="130" y="60"/>
                    <a:pt x="136" y="64"/>
                  </a:cubicBezTo>
                  <a:cubicBezTo>
                    <a:pt x="139" y="66"/>
                    <a:pt x="140" y="70"/>
                    <a:pt x="139" y="73"/>
                  </a:cubicBezTo>
                  <a:cubicBezTo>
                    <a:pt x="138" y="76"/>
                    <a:pt x="135" y="79"/>
                    <a:pt x="131"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06" name="Google Shape;2106;p113"/>
            <p:cNvSpPr/>
            <p:nvPr/>
          </p:nvSpPr>
          <p:spPr>
            <a:xfrm>
              <a:off x="-450850" y="2833688"/>
              <a:ext cx="901700" cy="576262"/>
            </a:xfrm>
            <a:custGeom>
              <a:avLst/>
              <a:gdLst/>
              <a:ahLst/>
              <a:cxnLst/>
              <a:rect l="l" t="t" r="r" b="b"/>
              <a:pathLst>
                <a:path w="376" h="240" extrusionOk="0">
                  <a:moveTo>
                    <a:pt x="356" y="10"/>
                  </a:moveTo>
                  <a:cubicBezTo>
                    <a:pt x="361" y="10"/>
                    <a:pt x="366" y="14"/>
                    <a:pt x="366" y="19"/>
                  </a:cubicBezTo>
                  <a:cubicBezTo>
                    <a:pt x="366" y="221"/>
                    <a:pt x="366" y="221"/>
                    <a:pt x="366" y="221"/>
                  </a:cubicBezTo>
                  <a:cubicBezTo>
                    <a:pt x="366" y="226"/>
                    <a:pt x="362" y="230"/>
                    <a:pt x="357" y="230"/>
                  </a:cubicBezTo>
                  <a:cubicBezTo>
                    <a:pt x="19" y="230"/>
                    <a:pt x="19" y="230"/>
                    <a:pt x="19" y="230"/>
                  </a:cubicBezTo>
                  <a:cubicBezTo>
                    <a:pt x="14" y="230"/>
                    <a:pt x="10" y="226"/>
                    <a:pt x="10" y="222"/>
                  </a:cubicBezTo>
                  <a:cubicBezTo>
                    <a:pt x="10" y="18"/>
                    <a:pt x="10" y="18"/>
                    <a:pt x="10" y="18"/>
                  </a:cubicBezTo>
                  <a:cubicBezTo>
                    <a:pt x="10" y="13"/>
                    <a:pt x="14" y="10"/>
                    <a:pt x="19" y="10"/>
                  </a:cubicBezTo>
                  <a:cubicBezTo>
                    <a:pt x="356" y="10"/>
                    <a:pt x="356" y="10"/>
                    <a:pt x="356" y="10"/>
                  </a:cubicBezTo>
                  <a:moveTo>
                    <a:pt x="356" y="0"/>
                  </a:moveTo>
                  <a:cubicBezTo>
                    <a:pt x="19" y="0"/>
                    <a:pt x="19" y="0"/>
                    <a:pt x="19" y="0"/>
                  </a:cubicBezTo>
                  <a:cubicBezTo>
                    <a:pt x="9" y="0"/>
                    <a:pt x="0" y="8"/>
                    <a:pt x="0" y="18"/>
                  </a:cubicBezTo>
                  <a:cubicBezTo>
                    <a:pt x="0" y="222"/>
                    <a:pt x="0" y="222"/>
                    <a:pt x="0" y="222"/>
                  </a:cubicBezTo>
                  <a:cubicBezTo>
                    <a:pt x="0" y="232"/>
                    <a:pt x="9" y="240"/>
                    <a:pt x="19" y="240"/>
                  </a:cubicBezTo>
                  <a:cubicBezTo>
                    <a:pt x="357" y="240"/>
                    <a:pt x="357" y="240"/>
                    <a:pt x="357" y="240"/>
                  </a:cubicBezTo>
                  <a:cubicBezTo>
                    <a:pt x="367" y="240"/>
                    <a:pt x="376" y="231"/>
                    <a:pt x="376" y="221"/>
                  </a:cubicBezTo>
                  <a:cubicBezTo>
                    <a:pt x="376" y="19"/>
                    <a:pt x="376" y="19"/>
                    <a:pt x="376" y="19"/>
                  </a:cubicBezTo>
                  <a:cubicBezTo>
                    <a:pt x="376" y="9"/>
                    <a:pt x="367" y="0"/>
                    <a:pt x="35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07" name="Google Shape;2107;p113"/>
            <p:cNvSpPr/>
            <p:nvPr/>
          </p:nvSpPr>
          <p:spPr>
            <a:xfrm>
              <a:off x="-355600" y="3333750"/>
              <a:ext cx="712788" cy="23812"/>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cxnSp>
          <p:nvCxnSpPr>
            <p:cNvPr id="2108" name="Google Shape;2108;p113"/>
            <p:cNvCxnSpPr/>
            <p:nvPr/>
          </p:nvCxnSpPr>
          <p:spPr>
            <a:xfrm>
              <a:off x="-41275" y="3138488"/>
              <a:ext cx="0" cy="0"/>
            </a:xfrm>
            <a:prstGeom prst="straightConnector1">
              <a:avLst/>
            </a:prstGeom>
            <a:solidFill>
              <a:schemeClr val="dk2"/>
            </a:solidFill>
            <a:ln w="14275" cap="flat" cmpd="sng">
              <a:solidFill>
                <a:srgbClr val="000000"/>
              </a:solidFill>
              <a:prstDash val="solid"/>
              <a:miter lim="800000"/>
              <a:headEnd type="none" w="med" len="med"/>
              <a:tailEnd type="none" w="med" len="med"/>
            </a:ln>
          </p:spPr>
        </p:cxnSp>
        <p:cxnSp>
          <p:nvCxnSpPr>
            <p:cNvPr id="2109" name="Google Shape;2109;p113"/>
            <p:cNvCxnSpPr/>
            <p:nvPr/>
          </p:nvCxnSpPr>
          <p:spPr>
            <a:xfrm>
              <a:off x="195263" y="3081338"/>
              <a:ext cx="0" cy="0"/>
            </a:xfrm>
            <a:prstGeom prst="straightConnector1">
              <a:avLst/>
            </a:prstGeom>
            <a:solidFill>
              <a:schemeClr val="dk2"/>
            </a:solidFill>
            <a:ln w="14275" cap="flat" cmpd="sng">
              <a:solidFill>
                <a:srgbClr val="000000"/>
              </a:solidFill>
              <a:prstDash val="solid"/>
              <a:miter lim="800000"/>
              <a:headEnd type="none" w="med" len="med"/>
              <a:tailEnd type="none" w="med" len="med"/>
            </a:ln>
          </p:spPr>
        </p:cxnSp>
        <p:sp>
          <p:nvSpPr>
            <p:cNvPr id="2110" name="Google Shape;2110;p113"/>
            <p:cNvSpPr/>
            <p:nvPr/>
          </p:nvSpPr>
          <p:spPr>
            <a:xfrm>
              <a:off x="-223838" y="3059113"/>
              <a:ext cx="23813" cy="230187"/>
            </a:xfrm>
            <a:custGeom>
              <a:avLst/>
              <a:gdLst/>
              <a:ahLst/>
              <a:cxnLst/>
              <a:rect l="l" t="t" r="r" b="b"/>
              <a:pathLst>
                <a:path w="10" h="96" extrusionOk="0">
                  <a:moveTo>
                    <a:pt x="5" y="1"/>
                  </a:moveTo>
                  <a:cubicBezTo>
                    <a:pt x="3" y="1"/>
                    <a:pt x="2" y="1"/>
                    <a:pt x="0" y="0"/>
                  </a:cubicBezTo>
                  <a:cubicBezTo>
                    <a:pt x="0" y="96"/>
                    <a:pt x="0" y="96"/>
                    <a:pt x="0" y="96"/>
                  </a:cubicBezTo>
                  <a:cubicBezTo>
                    <a:pt x="10" y="96"/>
                    <a:pt x="10" y="96"/>
                    <a:pt x="10" y="96"/>
                  </a:cubicBezTo>
                  <a:cubicBezTo>
                    <a:pt x="10" y="0"/>
                    <a:pt x="10" y="0"/>
                    <a:pt x="10" y="0"/>
                  </a:cubicBezTo>
                  <a:cubicBezTo>
                    <a:pt x="8" y="1"/>
                    <a:pt x="7" y="1"/>
                    <a:pt x="5"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1" name="Google Shape;2111;p113"/>
            <p:cNvSpPr/>
            <p:nvPr/>
          </p:nvSpPr>
          <p:spPr>
            <a:xfrm>
              <a:off x="-258763" y="2951163"/>
              <a:ext cx="95250" cy="96837"/>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2" name="Google Shape;2112;p113"/>
            <p:cNvSpPr/>
            <p:nvPr/>
          </p:nvSpPr>
          <p:spPr>
            <a:xfrm>
              <a:off x="-61913" y="2954338"/>
              <a:ext cx="23813" cy="90487"/>
            </a:xfrm>
            <a:custGeom>
              <a:avLst/>
              <a:gdLst/>
              <a:ahLst/>
              <a:cxnLst/>
              <a:rect l="l" t="t" r="r" b="b"/>
              <a:pathLst>
                <a:path w="10" h="38" extrusionOk="0">
                  <a:moveTo>
                    <a:pt x="5" y="37"/>
                  </a:moveTo>
                  <a:cubicBezTo>
                    <a:pt x="7" y="37"/>
                    <a:pt x="8" y="37"/>
                    <a:pt x="10" y="38"/>
                  </a:cubicBezTo>
                  <a:cubicBezTo>
                    <a:pt x="10" y="0"/>
                    <a:pt x="10" y="0"/>
                    <a:pt x="10" y="0"/>
                  </a:cubicBezTo>
                  <a:cubicBezTo>
                    <a:pt x="0" y="0"/>
                    <a:pt x="0" y="0"/>
                    <a:pt x="0" y="0"/>
                  </a:cubicBezTo>
                  <a:cubicBezTo>
                    <a:pt x="0" y="38"/>
                    <a:pt x="0" y="38"/>
                    <a:pt x="0" y="38"/>
                  </a:cubicBezTo>
                  <a:cubicBezTo>
                    <a:pt x="2" y="37"/>
                    <a:pt x="3" y="37"/>
                    <a:pt x="5" y="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3" name="Google Shape;2113;p113"/>
            <p:cNvSpPr/>
            <p:nvPr/>
          </p:nvSpPr>
          <p:spPr>
            <a:xfrm>
              <a:off x="-61913" y="3167063"/>
              <a:ext cx="23813" cy="122237"/>
            </a:xfrm>
            <a:custGeom>
              <a:avLst/>
              <a:gdLst/>
              <a:ahLst/>
              <a:cxnLst/>
              <a:rect l="l" t="t" r="r" b="b"/>
              <a:pathLst>
                <a:path w="10" h="51" extrusionOk="0">
                  <a:moveTo>
                    <a:pt x="5" y="0"/>
                  </a:moveTo>
                  <a:cubicBezTo>
                    <a:pt x="3" y="0"/>
                    <a:pt x="2" y="0"/>
                    <a:pt x="0" y="0"/>
                  </a:cubicBezTo>
                  <a:cubicBezTo>
                    <a:pt x="0" y="51"/>
                    <a:pt x="0" y="51"/>
                    <a:pt x="0" y="51"/>
                  </a:cubicBezTo>
                  <a:cubicBezTo>
                    <a:pt x="10" y="51"/>
                    <a:pt x="10" y="51"/>
                    <a:pt x="10" y="51"/>
                  </a:cubicBezTo>
                  <a:cubicBezTo>
                    <a:pt x="10" y="0"/>
                    <a:pt x="10" y="0"/>
                    <a:pt x="10" y="0"/>
                  </a:cubicBezTo>
                  <a:cubicBezTo>
                    <a:pt x="8" y="0"/>
                    <a:pt x="7" y="0"/>
                    <a:pt x="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4" name="Google Shape;2114;p113"/>
            <p:cNvSpPr/>
            <p:nvPr/>
          </p:nvSpPr>
          <p:spPr>
            <a:xfrm>
              <a:off x="-98425" y="3057525"/>
              <a:ext cx="96838" cy="9525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5" name="Google Shape;2115;p113"/>
            <p:cNvSpPr/>
            <p:nvPr/>
          </p:nvSpPr>
          <p:spPr>
            <a:xfrm>
              <a:off x="76200" y="2954338"/>
              <a:ext cx="25400" cy="236537"/>
            </a:xfrm>
            <a:custGeom>
              <a:avLst/>
              <a:gdLst/>
              <a:ahLst/>
              <a:cxnLst/>
              <a:rect l="l" t="t" r="r" b="b"/>
              <a:pathLst>
                <a:path w="10" h="99" extrusionOk="0">
                  <a:moveTo>
                    <a:pt x="5" y="98"/>
                  </a:moveTo>
                  <a:cubicBezTo>
                    <a:pt x="7" y="98"/>
                    <a:pt x="8" y="98"/>
                    <a:pt x="10" y="98"/>
                  </a:cubicBezTo>
                  <a:cubicBezTo>
                    <a:pt x="10" y="0"/>
                    <a:pt x="10" y="0"/>
                    <a:pt x="10" y="0"/>
                  </a:cubicBezTo>
                  <a:cubicBezTo>
                    <a:pt x="0" y="0"/>
                    <a:pt x="0" y="0"/>
                    <a:pt x="0" y="0"/>
                  </a:cubicBezTo>
                  <a:cubicBezTo>
                    <a:pt x="0" y="99"/>
                    <a:pt x="0" y="99"/>
                    <a:pt x="0" y="99"/>
                  </a:cubicBezTo>
                  <a:cubicBezTo>
                    <a:pt x="2" y="98"/>
                    <a:pt x="4" y="98"/>
                    <a:pt x="5" y="9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6" name="Google Shape;2116;p113"/>
            <p:cNvSpPr/>
            <p:nvPr/>
          </p:nvSpPr>
          <p:spPr>
            <a:xfrm>
              <a:off x="41275" y="3203575"/>
              <a:ext cx="95250" cy="9525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7" name="Google Shape;2117;p113"/>
            <p:cNvSpPr/>
            <p:nvPr/>
          </p:nvSpPr>
          <p:spPr>
            <a:xfrm>
              <a:off x="223838" y="2954338"/>
              <a:ext cx="23813" cy="58737"/>
            </a:xfrm>
            <a:custGeom>
              <a:avLst/>
              <a:gdLst/>
              <a:ahLst/>
              <a:cxnLst/>
              <a:rect l="l" t="t" r="r" b="b"/>
              <a:pathLst>
                <a:path w="10" h="25" extrusionOk="0">
                  <a:moveTo>
                    <a:pt x="5" y="25"/>
                  </a:moveTo>
                  <a:cubicBezTo>
                    <a:pt x="7" y="25"/>
                    <a:pt x="9" y="25"/>
                    <a:pt x="10" y="25"/>
                  </a:cubicBezTo>
                  <a:cubicBezTo>
                    <a:pt x="10" y="0"/>
                    <a:pt x="10" y="0"/>
                    <a:pt x="10" y="0"/>
                  </a:cubicBezTo>
                  <a:cubicBezTo>
                    <a:pt x="0" y="0"/>
                    <a:pt x="0" y="0"/>
                    <a:pt x="0" y="0"/>
                  </a:cubicBezTo>
                  <a:cubicBezTo>
                    <a:pt x="0" y="25"/>
                    <a:pt x="0" y="25"/>
                    <a:pt x="0" y="25"/>
                  </a:cubicBezTo>
                  <a:cubicBezTo>
                    <a:pt x="2" y="25"/>
                    <a:pt x="4" y="25"/>
                    <a:pt x="5" y="2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8" name="Google Shape;2118;p113"/>
            <p:cNvSpPr/>
            <p:nvPr/>
          </p:nvSpPr>
          <p:spPr>
            <a:xfrm>
              <a:off x="223838" y="3136900"/>
              <a:ext cx="23813" cy="152400"/>
            </a:xfrm>
            <a:custGeom>
              <a:avLst/>
              <a:gdLst/>
              <a:ahLst/>
              <a:cxnLst/>
              <a:rect l="l" t="t" r="r" b="b"/>
              <a:pathLst>
                <a:path w="10" h="64" extrusionOk="0">
                  <a:moveTo>
                    <a:pt x="5" y="1"/>
                  </a:moveTo>
                  <a:cubicBezTo>
                    <a:pt x="4" y="1"/>
                    <a:pt x="2" y="0"/>
                    <a:pt x="0" y="0"/>
                  </a:cubicBezTo>
                  <a:cubicBezTo>
                    <a:pt x="0" y="64"/>
                    <a:pt x="0" y="64"/>
                    <a:pt x="0" y="64"/>
                  </a:cubicBezTo>
                  <a:cubicBezTo>
                    <a:pt x="10" y="64"/>
                    <a:pt x="10" y="64"/>
                    <a:pt x="10" y="64"/>
                  </a:cubicBezTo>
                  <a:cubicBezTo>
                    <a:pt x="10" y="0"/>
                    <a:pt x="10" y="0"/>
                    <a:pt x="10" y="0"/>
                  </a:cubicBezTo>
                  <a:cubicBezTo>
                    <a:pt x="9" y="0"/>
                    <a:pt x="7" y="1"/>
                    <a:pt x="5"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19" name="Google Shape;2119;p113"/>
            <p:cNvSpPr/>
            <p:nvPr/>
          </p:nvSpPr>
          <p:spPr>
            <a:xfrm>
              <a:off x="187325" y="3028950"/>
              <a:ext cx="96838" cy="9525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a:t>Hybrid cloud to address IT and business imperatives</a:t>
            </a:r>
          </a:p>
          <a:p>
            <a:endParaRPr lang="en-US" dirty="0"/>
          </a:p>
        </p:txBody>
      </p:sp>
      <p:sp>
        <p:nvSpPr>
          <p:cNvPr id="2125" name="Google Shape;2125;p114"/>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Business Outcomes</a:t>
            </a:r>
            <a:endParaRPr/>
          </a:p>
        </p:txBody>
      </p:sp>
      <p:sp>
        <p:nvSpPr>
          <p:cNvPr id="2126" name="Google Shape;2126;p114"/>
          <p:cNvSpPr txBox="1"/>
          <p:nvPr/>
        </p:nvSpPr>
        <p:spPr>
          <a:xfrm>
            <a:off x="1150727" y="2231347"/>
            <a:ext cx="3139226" cy="3021373"/>
          </a:xfrm>
          <a:prstGeom prst="rect">
            <a:avLst/>
          </a:prstGeom>
          <a:solidFill>
            <a:srgbClr val="000000">
              <a:alpha val="34902"/>
            </a:srgbClr>
          </a:solidFill>
          <a:ln w="9525" cap="flat" cmpd="sng">
            <a:noFill/>
            <a:prstDash val="solid"/>
            <a:round/>
            <a:headEnd type="none" w="sm" len="sm"/>
            <a:tailEnd type="none" w="sm" len="sm"/>
          </a:ln>
        </p:spPr>
        <p:txBody>
          <a:bodyPr spcFirstLastPara="1" wrap="square" lIns="182875" tIns="731500" rIns="182875" bIns="91425" anchor="t" anchorCtr="0">
            <a:noAutofit/>
          </a:bodyPr>
          <a:lstStyle/>
          <a:p>
            <a:pPr marL="0" marR="0" lvl="0" indent="0" algn="ctr" rtl="0">
              <a:lnSpc>
                <a:spcPct val="100000"/>
              </a:lnSpc>
              <a:spcBef>
                <a:spcPts val="0"/>
              </a:spcBef>
              <a:spcAft>
                <a:spcPts val="0"/>
              </a:spcAft>
              <a:buClr>
                <a:srgbClr val="F7F7F7"/>
              </a:buClr>
              <a:buSzPts val="1440"/>
              <a:buFont typeface="Arial"/>
              <a:buNone/>
            </a:pPr>
            <a:r>
              <a:rPr lang="en-US" sz="1700" b="1" dirty="0">
                <a:solidFill>
                  <a:schemeClr val="accent1"/>
                </a:solidFill>
                <a:latin typeface="Metropolis" panose="00000500000000000000" pitchFamily="2" charset="0"/>
                <a:sym typeface="Arial"/>
              </a:rPr>
              <a:t>Accelerate Innovation</a:t>
            </a:r>
            <a:endParaRPr sz="1700" dirty="0">
              <a:latin typeface="Metropolis" panose="00000500000000000000" pitchFamily="2" charset="0"/>
            </a:endParaRPr>
          </a:p>
          <a:p>
            <a:pPr marL="114300" marR="0" lvl="1" indent="-114300" algn="l" rtl="0">
              <a:lnSpc>
                <a:spcPct val="100000"/>
              </a:lnSpc>
              <a:spcBef>
                <a:spcPts val="900"/>
              </a:spcBef>
              <a:spcAft>
                <a:spcPts val="0"/>
              </a:spcAft>
              <a:buClr>
                <a:schemeClr val="tx2"/>
              </a:buClr>
              <a:buSzPts val="1260"/>
              <a:buFont typeface="Arial"/>
              <a:buChar char="•"/>
            </a:pPr>
            <a:r>
              <a:rPr lang="en-US" sz="1400" b="0" i="0" u="none" strike="noStrike" cap="none" dirty="0">
                <a:solidFill>
                  <a:schemeClr val="dk2"/>
                </a:solidFill>
                <a:latin typeface="Metropolis" panose="00000500000000000000" pitchFamily="2" charset="0"/>
                <a:sym typeface="Arial"/>
              </a:rPr>
              <a:t>Access latest technologies and cloud services</a:t>
            </a:r>
            <a:endParaRPr dirty="0">
              <a:latin typeface="Metropolis" panose="00000500000000000000" pitchFamily="2" charset="0"/>
            </a:endParaRPr>
          </a:p>
          <a:p>
            <a:pPr marL="114300" marR="0" lvl="1" indent="-114300" algn="l" rtl="0">
              <a:lnSpc>
                <a:spcPct val="100000"/>
              </a:lnSpc>
              <a:spcBef>
                <a:spcPts val="900"/>
              </a:spcBef>
              <a:spcAft>
                <a:spcPts val="0"/>
              </a:spcAft>
              <a:buClr>
                <a:schemeClr val="tx2"/>
              </a:buClr>
              <a:buSzPts val="1260"/>
              <a:buFont typeface="Arial"/>
              <a:buChar char="•"/>
            </a:pPr>
            <a:r>
              <a:rPr lang="en-US" sz="1400" b="0" i="0" u="none" strike="noStrike" cap="none" dirty="0">
                <a:solidFill>
                  <a:schemeClr val="dk2"/>
                </a:solidFill>
                <a:latin typeface="Metropolis" panose="00000500000000000000" pitchFamily="2" charset="0"/>
                <a:sym typeface="Arial"/>
              </a:rPr>
              <a:t>Increase developer velocity and flexibility</a:t>
            </a:r>
            <a:endParaRPr dirty="0">
              <a:latin typeface="Metropolis" panose="00000500000000000000" pitchFamily="2" charset="0"/>
            </a:endParaRPr>
          </a:p>
          <a:p>
            <a:pPr marL="114300" marR="0" lvl="1" indent="-114300" algn="l" rtl="0">
              <a:lnSpc>
                <a:spcPct val="100000"/>
              </a:lnSpc>
              <a:spcBef>
                <a:spcPts val="900"/>
              </a:spcBef>
              <a:spcAft>
                <a:spcPts val="0"/>
              </a:spcAft>
              <a:buClr>
                <a:schemeClr val="tx2"/>
              </a:buClr>
              <a:buSzPts val="1260"/>
              <a:buFont typeface="Arial"/>
              <a:buChar char="•"/>
            </a:pPr>
            <a:r>
              <a:rPr lang="en-US" sz="1400" b="0" i="0" u="none" strike="noStrike" cap="none" dirty="0">
                <a:solidFill>
                  <a:schemeClr val="dk2"/>
                </a:solidFill>
                <a:latin typeface="Metropolis" panose="00000500000000000000" pitchFamily="2" charset="0"/>
                <a:sym typeface="Arial"/>
              </a:rPr>
              <a:t>Reinvest migration savings into application modernization</a:t>
            </a:r>
            <a:endParaRPr dirty="0">
              <a:latin typeface="Metropolis" panose="00000500000000000000" pitchFamily="2" charset="0"/>
            </a:endParaRPr>
          </a:p>
        </p:txBody>
      </p:sp>
      <p:sp>
        <p:nvSpPr>
          <p:cNvPr id="2127" name="Google Shape;2127;p114"/>
          <p:cNvSpPr/>
          <p:nvPr/>
        </p:nvSpPr>
        <p:spPr>
          <a:xfrm>
            <a:off x="2067905" y="1483929"/>
            <a:ext cx="1304871" cy="130487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tropolis" panose="00000500000000000000" pitchFamily="2" charset="0"/>
              <a:sym typeface="Arial"/>
            </a:endParaRPr>
          </a:p>
        </p:txBody>
      </p:sp>
      <p:sp>
        <p:nvSpPr>
          <p:cNvPr id="2128" name="Google Shape;2128;p114"/>
          <p:cNvSpPr/>
          <p:nvPr/>
        </p:nvSpPr>
        <p:spPr>
          <a:xfrm>
            <a:off x="2325184" y="1959439"/>
            <a:ext cx="782060" cy="387060"/>
          </a:xfrm>
          <a:custGeom>
            <a:avLst/>
            <a:gdLst/>
            <a:ahLst/>
            <a:cxnLst/>
            <a:rect l="l" t="t" r="r" b="b"/>
            <a:pathLst>
              <a:path w="384" h="190" extrusionOk="0">
                <a:moveTo>
                  <a:pt x="352" y="53"/>
                </a:moveTo>
                <a:cubicBezTo>
                  <a:pt x="334" y="53"/>
                  <a:pt x="320" y="66"/>
                  <a:pt x="319" y="84"/>
                </a:cubicBezTo>
                <a:cubicBezTo>
                  <a:pt x="307" y="90"/>
                  <a:pt x="300" y="102"/>
                  <a:pt x="300" y="116"/>
                </a:cubicBezTo>
                <a:cubicBezTo>
                  <a:pt x="299" y="154"/>
                  <a:pt x="299" y="154"/>
                  <a:pt x="299" y="154"/>
                </a:cubicBezTo>
                <a:cubicBezTo>
                  <a:pt x="299" y="165"/>
                  <a:pt x="290" y="174"/>
                  <a:pt x="279" y="174"/>
                </a:cubicBezTo>
                <a:cubicBezTo>
                  <a:pt x="267" y="174"/>
                  <a:pt x="258" y="165"/>
                  <a:pt x="258" y="154"/>
                </a:cubicBezTo>
                <a:cubicBezTo>
                  <a:pt x="258" y="37"/>
                  <a:pt x="258" y="37"/>
                  <a:pt x="258" y="37"/>
                </a:cubicBezTo>
                <a:cubicBezTo>
                  <a:pt x="258" y="17"/>
                  <a:pt x="241" y="0"/>
                  <a:pt x="220" y="0"/>
                </a:cubicBezTo>
                <a:cubicBezTo>
                  <a:pt x="200" y="0"/>
                  <a:pt x="183" y="17"/>
                  <a:pt x="183" y="37"/>
                </a:cubicBezTo>
                <a:cubicBezTo>
                  <a:pt x="183" y="154"/>
                  <a:pt x="183" y="154"/>
                  <a:pt x="183" y="154"/>
                </a:cubicBezTo>
                <a:cubicBezTo>
                  <a:pt x="183" y="165"/>
                  <a:pt x="174" y="174"/>
                  <a:pt x="163" y="174"/>
                </a:cubicBezTo>
                <a:cubicBezTo>
                  <a:pt x="152" y="174"/>
                  <a:pt x="143" y="165"/>
                  <a:pt x="143" y="154"/>
                </a:cubicBezTo>
                <a:cubicBezTo>
                  <a:pt x="144" y="37"/>
                  <a:pt x="144" y="37"/>
                  <a:pt x="144" y="37"/>
                </a:cubicBezTo>
                <a:cubicBezTo>
                  <a:pt x="144" y="16"/>
                  <a:pt x="127" y="0"/>
                  <a:pt x="107" y="0"/>
                </a:cubicBezTo>
                <a:cubicBezTo>
                  <a:pt x="87" y="0"/>
                  <a:pt x="71" y="16"/>
                  <a:pt x="71" y="37"/>
                </a:cubicBezTo>
                <a:cubicBezTo>
                  <a:pt x="71" y="64"/>
                  <a:pt x="71" y="64"/>
                  <a:pt x="71" y="64"/>
                </a:cubicBezTo>
                <a:cubicBezTo>
                  <a:pt x="71" y="71"/>
                  <a:pt x="67" y="78"/>
                  <a:pt x="61" y="81"/>
                </a:cubicBezTo>
                <a:cubicBezTo>
                  <a:pt x="56" y="70"/>
                  <a:pt x="45" y="62"/>
                  <a:pt x="32" y="62"/>
                </a:cubicBezTo>
                <a:cubicBezTo>
                  <a:pt x="14" y="62"/>
                  <a:pt x="0" y="77"/>
                  <a:pt x="0" y="94"/>
                </a:cubicBezTo>
                <a:cubicBezTo>
                  <a:pt x="0" y="112"/>
                  <a:pt x="14" y="126"/>
                  <a:pt x="32" y="126"/>
                </a:cubicBezTo>
                <a:cubicBezTo>
                  <a:pt x="48" y="126"/>
                  <a:pt x="61" y="114"/>
                  <a:pt x="63" y="98"/>
                </a:cubicBezTo>
                <a:cubicBezTo>
                  <a:pt x="77" y="93"/>
                  <a:pt x="87" y="79"/>
                  <a:pt x="87" y="64"/>
                </a:cubicBezTo>
                <a:cubicBezTo>
                  <a:pt x="87" y="37"/>
                  <a:pt x="87" y="37"/>
                  <a:pt x="87" y="37"/>
                </a:cubicBezTo>
                <a:cubicBezTo>
                  <a:pt x="87" y="25"/>
                  <a:pt x="96" y="16"/>
                  <a:pt x="107" y="16"/>
                </a:cubicBezTo>
                <a:cubicBezTo>
                  <a:pt x="119" y="16"/>
                  <a:pt x="128" y="25"/>
                  <a:pt x="128" y="37"/>
                </a:cubicBezTo>
                <a:cubicBezTo>
                  <a:pt x="127" y="154"/>
                  <a:pt x="127" y="154"/>
                  <a:pt x="127" y="154"/>
                </a:cubicBezTo>
                <a:cubicBezTo>
                  <a:pt x="127" y="174"/>
                  <a:pt x="143" y="190"/>
                  <a:pt x="163" y="190"/>
                </a:cubicBezTo>
                <a:cubicBezTo>
                  <a:pt x="183" y="190"/>
                  <a:pt x="199" y="174"/>
                  <a:pt x="199" y="154"/>
                </a:cubicBezTo>
                <a:cubicBezTo>
                  <a:pt x="199" y="37"/>
                  <a:pt x="199" y="37"/>
                  <a:pt x="199" y="37"/>
                </a:cubicBezTo>
                <a:cubicBezTo>
                  <a:pt x="199" y="25"/>
                  <a:pt x="209" y="16"/>
                  <a:pt x="220" y="16"/>
                </a:cubicBezTo>
                <a:cubicBezTo>
                  <a:pt x="232" y="16"/>
                  <a:pt x="242" y="25"/>
                  <a:pt x="242" y="37"/>
                </a:cubicBezTo>
                <a:cubicBezTo>
                  <a:pt x="242" y="154"/>
                  <a:pt x="242" y="154"/>
                  <a:pt x="242" y="154"/>
                </a:cubicBezTo>
                <a:cubicBezTo>
                  <a:pt x="242" y="174"/>
                  <a:pt x="259" y="190"/>
                  <a:pt x="279" y="190"/>
                </a:cubicBezTo>
                <a:cubicBezTo>
                  <a:pt x="299" y="190"/>
                  <a:pt x="315" y="174"/>
                  <a:pt x="315" y="154"/>
                </a:cubicBezTo>
                <a:cubicBezTo>
                  <a:pt x="316" y="116"/>
                  <a:pt x="316" y="116"/>
                  <a:pt x="316" y="116"/>
                </a:cubicBezTo>
                <a:cubicBezTo>
                  <a:pt x="316" y="110"/>
                  <a:pt x="319" y="104"/>
                  <a:pt x="323" y="100"/>
                </a:cubicBezTo>
                <a:cubicBezTo>
                  <a:pt x="328" y="111"/>
                  <a:pt x="339" y="118"/>
                  <a:pt x="352" y="118"/>
                </a:cubicBezTo>
                <a:cubicBezTo>
                  <a:pt x="370" y="118"/>
                  <a:pt x="384" y="103"/>
                  <a:pt x="384" y="85"/>
                </a:cubicBezTo>
                <a:cubicBezTo>
                  <a:pt x="384" y="67"/>
                  <a:pt x="370" y="53"/>
                  <a:pt x="352" y="53"/>
                </a:cubicBezTo>
                <a:close/>
                <a:moveTo>
                  <a:pt x="32" y="110"/>
                </a:moveTo>
                <a:cubicBezTo>
                  <a:pt x="23" y="110"/>
                  <a:pt x="16" y="103"/>
                  <a:pt x="16" y="94"/>
                </a:cubicBezTo>
                <a:cubicBezTo>
                  <a:pt x="16" y="85"/>
                  <a:pt x="23" y="78"/>
                  <a:pt x="32" y="78"/>
                </a:cubicBezTo>
                <a:cubicBezTo>
                  <a:pt x="40" y="78"/>
                  <a:pt x="47" y="85"/>
                  <a:pt x="47" y="94"/>
                </a:cubicBezTo>
                <a:cubicBezTo>
                  <a:pt x="47" y="103"/>
                  <a:pt x="40" y="110"/>
                  <a:pt x="32" y="110"/>
                </a:cubicBezTo>
                <a:close/>
                <a:moveTo>
                  <a:pt x="352" y="102"/>
                </a:moveTo>
                <a:cubicBezTo>
                  <a:pt x="343" y="102"/>
                  <a:pt x="335" y="94"/>
                  <a:pt x="335" y="85"/>
                </a:cubicBezTo>
                <a:cubicBezTo>
                  <a:pt x="335" y="76"/>
                  <a:pt x="343" y="69"/>
                  <a:pt x="352" y="69"/>
                </a:cubicBezTo>
                <a:cubicBezTo>
                  <a:pt x="361" y="69"/>
                  <a:pt x="368" y="76"/>
                  <a:pt x="368" y="85"/>
                </a:cubicBezTo>
                <a:cubicBezTo>
                  <a:pt x="368" y="94"/>
                  <a:pt x="361" y="102"/>
                  <a:pt x="352" y="10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2129" name="Google Shape;2129;p114"/>
          <p:cNvSpPr txBox="1"/>
          <p:nvPr/>
        </p:nvSpPr>
        <p:spPr>
          <a:xfrm>
            <a:off x="8080104" y="2231347"/>
            <a:ext cx="3190870" cy="3021373"/>
          </a:xfrm>
          <a:prstGeom prst="rect">
            <a:avLst/>
          </a:prstGeom>
          <a:solidFill>
            <a:srgbClr val="000000">
              <a:alpha val="35000"/>
            </a:srgbClr>
          </a:solidFill>
          <a:ln w="9525" cap="flat" cmpd="sng">
            <a:noFill/>
            <a:prstDash val="solid"/>
            <a:round/>
            <a:headEnd type="none" w="sm" len="sm"/>
            <a:tailEnd type="none" w="sm" len="sm"/>
          </a:ln>
        </p:spPr>
        <p:txBody>
          <a:bodyPr spcFirstLastPara="1" wrap="square" lIns="182875" tIns="731500" rIns="182875" bIns="91425" anchor="t" anchorCtr="0">
            <a:noAutofit/>
          </a:bodyPr>
          <a:lstStyle/>
          <a:p>
            <a:pPr marL="0" marR="0" lvl="0" indent="0" algn="ctr" rtl="0">
              <a:lnSpc>
                <a:spcPct val="100000"/>
              </a:lnSpc>
              <a:spcBef>
                <a:spcPts val="0"/>
              </a:spcBef>
              <a:spcAft>
                <a:spcPts val="0"/>
              </a:spcAft>
              <a:buClr>
                <a:srgbClr val="F7F7F7"/>
              </a:buClr>
              <a:buSzPts val="1440"/>
              <a:buFont typeface="Arial"/>
              <a:buNone/>
            </a:pPr>
            <a:r>
              <a:rPr lang="en-US" sz="1700" b="1" dirty="0">
                <a:solidFill>
                  <a:schemeClr val="accent3"/>
                </a:solidFill>
                <a:latin typeface="Metropolis" panose="00000500000000000000" pitchFamily="2" charset="0"/>
                <a:sym typeface="Arial"/>
              </a:rPr>
              <a:t>Reduce Cost</a:t>
            </a:r>
            <a:endParaRPr sz="1700" dirty="0">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Lower TCO with an on-demand cloud service</a:t>
            </a:r>
            <a:endParaRPr dirty="0">
              <a:solidFill>
                <a:schemeClr val="dk2"/>
              </a:solidFill>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Switch from </a:t>
            </a:r>
            <a:r>
              <a:rPr lang="en-US" dirty="0" err="1">
                <a:solidFill>
                  <a:schemeClr val="dk2"/>
                </a:solidFill>
                <a:latin typeface="Metropolis" panose="00000500000000000000" pitchFamily="2" charset="0"/>
              </a:rPr>
              <a:t>CapEx</a:t>
            </a:r>
            <a:r>
              <a:rPr lang="en-US" dirty="0">
                <a:solidFill>
                  <a:schemeClr val="dk2"/>
                </a:solidFill>
                <a:latin typeface="Metropolis" panose="00000500000000000000" pitchFamily="2" charset="0"/>
              </a:rPr>
              <a:t> to </a:t>
            </a:r>
            <a:r>
              <a:rPr lang="en-US" dirty="0" err="1">
                <a:solidFill>
                  <a:schemeClr val="dk2"/>
                </a:solidFill>
                <a:latin typeface="Metropolis" panose="00000500000000000000" pitchFamily="2" charset="0"/>
              </a:rPr>
              <a:t>OpEx</a:t>
            </a:r>
            <a:r>
              <a:rPr lang="en-US" dirty="0">
                <a:solidFill>
                  <a:schemeClr val="dk2"/>
                </a:solidFill>
                <a:latin typeface="Metropolis" panose="00000500000000000000" pitchFamily="2" charset="0"/>
              </a:rPr>
              <a:t> financing</a:t>
            </a:r>
            <a:endParaRPr dirty="0">
              <a:solidFill>
                <a:schemeClr val="dk2"/>
              </a:solidFill>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Zero migration and application rework cost</a:t>
            </a:r>
            <a:endParaRPr dirty="0">
              <a:solidFill>
                <a:schemeClr val="dk2"/>
              </a:solidFill>
              <a:latin typeface="Metropolis" panose="00000500000000000000" pitchFamily="2" charset="0"/>
            </a:endParaRPr>
          </a:p>
        </p:txBody>
      </p:sp>
      <p:sp>
        <p:nvSpPr>
          <p:cNvPr id="2130" name="Google Shape;2130;p114"/>
          <p:cNvSpPr/>
          <p:nvPr/>
        </p:nvSpPr>
        <p:spPr>
          <a:xfrm>
            <a:off x="9023103" y="1483929"/>
            <a:ext cx="1304871" cy="130487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tropolis" panose="00000500000000000000" pitchFamily="2" charset="0"/>
              <a:sym typeface="Arial"/>
            </a:endParaRPr>
          </a:p>
        </p:txBody>
      </p:sp>
      <p:sp>
        <p:nvSpPr>
          <p:cNvPr id="2131" name="Google Shape;2131;p114"/>
          <p:cNvSpPr/>
          <p:nvPr/>
        </p:nvSpPr>
        <p:spPr>
          <a:xfrm>
            <a:off x="9342951" y="1818527"/>
            <a:ext cx="689851" cy="692470"/>
          </a:xfrm>
          <a:custGeom>
            <a:avLst/>
            <a:gdLst/>
            <a:ahLst/>
            <a:cxnLst/>
            <a:rect l="l" t="t" r="r" b="b"/>
            <a:pathLst>
              <a:path w="385" h="386" extrusionOk="0">
                <a:moveTo>
                  <a:pt x="385" y="0"/>
                </a:moveTo>
                <a:cubicBezTo>
                  <a:pt x="1" y="0"/>
                  <a:pt x="1" y="0"/>
                  <a:pt x="1" y="0"/>
                </a:cubicBezTo>
                <a:cubicBezTo>
                  <a:pt x="1" y="276"/>
                  <a:pt x="1" y="276"/>
                  <a:pt x="1" y="276"/>
                </a:cubicBezTo>
                <a:cubicBezTo>
                  <a:pt x="0" y="277"/>
                  <a:pt x="0" y="277"/>
                  <a:pt x="0" y="277"/>
                </a:cubicBezTo>
                <a:cubicBezTo>
                  <a:pt x="1" y="278"/>
                  <a:pt x="1" y="278"/>
                  <a:pt x="1" y="278"/>
                </a:cubicBezTo>
                <a:cubicBezTo>
                  <a:pt x="1" y="370"/>
                  <a:pt x="1" y="370"/>
                  <a:pt x="1" y="370"/>
                </a:cubicBezTo>
                <a:cubicBezTo>
                  <a:pt x="0" y="370"/>
                  <a:pt x="0" y="370"/>
                  <a:pt x="0" y="370"/>
                </a:cubicBezTo>
                <a:cubicBezTo>
                  <a:pt x="1" y="371"/>
                  <a:pt x="1" y="371"/>
                  <a:pt x="1" y="371"/>
                </a:cubicBezTo>
                <a:cubicBezTo>
                  <a:pt x="1" y="381"/>
                  <a:pt x="1" y="381"/>
                  <a:pt x="1" y="381"/>
                </a:cubicBezTo>
                <a:cubicBezTo>
                  <a:pt x="1" y="384"/>
                  <a:pt x="1" y="384"/>
                  <a:pt x="1" y="384"/>
                </a:cubicBezTo>
                <a:cubicBezTo>
                  <a:pt x="104" y="384"/>
                  <a:pt x="104" y="384"/>
                  <a:pt x="104" y="384"/>
                </a:cubicBezTo>
                <a:cubicBezTo>
                  <a:pt x="106" y="386"/>
                  <a:pt x="106" y="386"/>
                  <a:pt x="106" y="386"/>
                </a:cubicBezTo>
                <a:cubicBezTo>
                  <a:pt x="108" y="384"/>
                  <a:pt x="108" y="384"/>
                  <a:pt x="108" y="384"/>
                </a:cubicBezTo>
                <a:cubicBezTo>
                  <a:pt x="385" y="384"/>
                  <a:pt x="385" y="384"/>
                  <a:pt x="385" y="384"/>
                </a:cubicBezTo>
                <a:lnTo>
                  <a:pt x="385" y="0"/>
                </a:lnTo>
                <a:close/>
                <a:moveTo>
                  <a:pt x="369" y="368"/>
                </a:moveTo>
                <a:cubicBezTo>
                  <a:pt x="124" y="368"/>
                  <a:pt x="124" y="368"/>
                  <a:pt x="124" y="368"/>
                </a:cubicBezTo>
                <a:cubicBezTo>
                  <a:pt x="260" y="232"/>
                  <a:pt x="260" y="232"/>
                  <a:pt x="260" y="232"/>
                </a:cubicBezTo>
                <a:cubicBezTo>
                  <a:pt x="260" y="232"/>
                  <a:pt x="260" y="232"/>
                  <a:pt x="260" y="232"/>
                </a:cubicBezTo>
                <a:cubicBezTo>
                  <a:pt x="284" y="208"/>
                  <a:pt x="284" y="208"/>
                  <a:pt x="284" y="208"/>
                </a:cubicBezTo>
                <a:cubicBezTo>
                  <a:pt x="301" y="224"/>
                  <a:pt x="301" y="224"/>
                  <a:pt x="301" y="224"/>
                </a:cubicBezTo>
                <a:cubicBezTo>
                  <a:pt x="301" y="179"/>
                  <a:pt x="301" y="179"/>
                  <a:pt x="301" y="179"/>
                </a:cubicBezTo>
                <a:cubicBezTo>
                  <a:pt x="256" y="179"/>
                  <a:pt x="256" y="179"/>
                  <a:pt x="256" y="179"/>
                </a:cubicBezTo>
                <a:cubicBezTo>
                  <a:pt x="273" y="196"/>
                  <a:pt x="273" y="196"/>
                  <a:pt x="273" y="196"/>
                </a:cubicBezTo>
                <a:cubicBezTo>
                  <a:pt x="121" y="348"/>
                  <a:pt x="121" y="348"/>
                  <a:pt x="121" y="348"/>
                </a:cubicBezTo>
                <a:cubicBezTo>
                  <a:pt x="121" y="348"/>
                  <a:pt x="121" y="348"/>
                  <a:pt x="121" y="348"/>
                </a:cubicBezTo>
                <a:cubicBezTo>
                  <a:pt x="101" y="368"/>
                  <a:pt x="101" y="368"/>
                  <a:pt x="101" y="368"/>
                </a:cubicBezTo>
                <a:cubicBezTo>
                  <a:pt x="25" y="368"/>
                  <a:pt x="25" y="368"/>
                  <a:pt x="25" y="368"/>
                </a:cubicBezTo>
                <a:cubicBezTo>
                  <a:pt x="315" y="79"/>
                  <a:pt x="315" y="79"/>
                  <a:pt x="315" y="79"/>
                </a:cubicBezTo>
                <a:cubicBezTo>
                  <a:pt x="332" y="96"/>
                  <a:pt x="332" y="96"/>
                  <a:pt x="332" y="96"/>
                </a:cubicBezTo>
                <a:cubicBezTo>
                  <a:pt x="332" y="53"/>
                  <a:pt x="332" y="53"/>
                  <a:pt x="332" y="53"/>
                </a:cubicBezTo>
                <a:cubicBezTo>
                  <a:pt x="287" y="53"/>
                  <a:pt x="287" y="53"/>
                  <a:pt x="287" y="53"/>
                </a:cubicBezTo>
                <a:cubicBezTo>
                  <a:pt x="303" y="68"/>
                  <a:pt x="303" y="68"/>
                  <a:pt x="303" y="68"/>
                </a:cubicBezTo>
                <a:cubicBezTo>
                  <a:pt x="17" y="354"/>
                  <a:pt x="17" y="354"/>
                  <a:pt x="17" y="354"/>
                </a:cubicBezTo>
                <a:cubicBezTo>
                  <a:pt x="17" y="283"/>
                  <a:pt x="17" y="283"/>
                  <a:pt x="17" y="283"/>
                </a:cubicBezTo>
                <a:cubicBezTo>
                  <a:pt x="164" y="136"/>
                  <a:pt x="164" y="136"/>
                  <a:pt x="164" y="136"/>
                </a:cubicBezTo>
                <a:cubicBezTo>
                  <a:pt x="179" y="151"/>
                  <a:pt x="179" y="151"/>
                  <a:pt x="179" y="151"/>
                </a:cubicBezTo>
                <a:cubicBezTo>
                  <a:pt x="179" y="106"/>
                  <a:pt x="179" y="106"/>
                  <a:pt x="179" y="106"/>
                </a:cubicBezTo>
                <a:cubicBezTo>
                  <a:pt x="135" y="106"/>
                  <a:pt x="135" y="106"/>
                  <a:pt x="135" y="106"/>
                </a:cubicBezTo>
                <a:cubicBezTo>
                  <a:pt x="153" y="124"/>
                  <a:pt x="153" y="124"/>
                  <a:pt x="153" y="124"/>
                </a:cubicBezTo>
                <a:cubicBezTo>
                  <a:pt x="17" y="260"/>
                  <a:pt x="17" y="260"/>
                  <a:pt x="17" y="260"/>
                </a:cubicBezTo>
                <a:cubicBezTo>
                  <a:pt x="17" y="16"/>
                  <a:pt x="17" y="16"/>
                  <a:pt x="17" y="16"/>
                </a:cubicBezTo>
                <a:cubicBezTo>
                  <a:pt x="369" y="16"/>
                  <a:pt x="369" y="16"/>
                  <a:pt x="369" y="16"/>
                </a:cubicBezTo>
                <a:lnTo>
                  <a:pt x="369" y="368"/>
                </a:lnTo>
                <a:close/>
                <a:moveTo>
                  <a:pt x="36" y="107"/>
                </a:moveTo>
                <a:cubicBezTo>
                  <a:pt x="43" y="112"/>
                  <a:pt x="53" y="115"/>
                  <a:pt x="58" y="116"/>
                </a:cubicBezTo>
                <a:cubicBezTo>
                  <a:pt x="58" y="123"/>
                  <a:pt x="58" y="123"/>
                  <a:pt x="58" y="123"/>
                </a:cubicBezTo>
                <a:cubicBezTo>
                  <a:pt x="58" y="126"/>
                  <a:pt x="61" y="128"/>
                  <a:pt x="63" y="128"/>
                </a:cubicBezTo>
                <a:cubicBezTo>
                  <a:pt x="66" y="128"/>
                  <a:pt x="69" y="126"/>
                  <a:pt x="69" y="123"/>
                </a:cubicBezTo>
                <a:cubicBezTo>
                  <a:pt x="69" y="117"/>
                  <a:pt x="69" y="117"/>
                  <a:pt x="69" y="117"/>
                </a:cubicBezTo>
                <a:cubicBezTo>
                  <a:pt x="84" y="115"/>
                  <a:pt x="93" y="107"/>
                  <a:pt x="93" y="94"/>
                </a:cubicBezTo>
                <a:cubicBezTo>
                  <a:pt x="93" y="82"/>
                  <a:pt x="90" y="75"/>
                  <a:pt x="69" y="70"/>
                </a:cubicBezTo>
                <a:cubicBezTo>
                  <a:pt x="69" y="48"/>
                  <a:pt x="69" y="48"/>
                  <a:pt x="69" y="48"/>
                </a:cubicBezTo>
                <a:cubicBezTo>
                  <a:pt x="74" y="49"/>
                  <a:pt x="77" y="51"/>
                  <a:pt x="81" y="53"/>
                </a:cubicBezTo>
                <a:cubicBezTo>
                  <a:pt x="82" y="54"/>
                  <a:pt x="84" y="54"/>
                  <a:pt x="85" y="54"/>
                </a:cubicBezTo>
                <a:cubicBezTo>
                  <a:pt x="89" y="54"/>
                  <a:pt x="91" y="52"/>
                  <a:pt x="91" y="48"/>
                </a:cubicBezTo>
                <a:cubicBezTo>
                  <a:pt x="91" y="45"/>
                  <a:pt x="89" y="44"/>
                  <a:pt x="87" y="43"/>
                </a:cubicBezTo>
                <a:cubicBezTo>
                  <a:pt x="82" y="39"/>
                  <a:pt x="79" y="37"/>
                  <a:pt x="69" y="36"/>
                </a:cubicBezTo>
                <a:cubicBezTo>
                  <a:pt x="69" y="34"/>
                  <a:pt x="69" y="34"/>
                  <a:pt x="69" y="34"/>
                </a:cubicBezTo>
                <a:cubicBezTo>
                  <a:pt x="69" y="31"/>
                  <a:pt x="66" y="29"/>
                  <a:pt x="63" y="29"/>
                </a:cubicBezTo>
                <a:cubicBezTo>
                  <a:pt x="61" y="29"/>
                  <a:pt x="58" y="31"/>
                  <a:pt x="58" y="34"/>
                </a:cubicBezTo>
                <a:cubicBezTo>
                  <a:pt x="58" y="36"/>
                  <a:pt x="58" y="36"/>
                  <a:pt x="58" y="36"/>
                </a:cubicBezTo>
                <a:cubicBezTo>
                  <a:pt x="48" y="37"/>
                  <a:pt x="36" y="46"/>
                  <a:pt x="36" y="58"/>
                </a:cubicBezTo>
                <a:cubicBezTo>
                  <a:pt x="36" y="71"/>
                  <a:pt x="42" y="77"/>
                  <a:pt x="63" y="82"/>
                </a:cubicBezTo>
                <a:cubicBezTo>
                  <a:pt x="63" y="104"/>
                  <a:pt x="63" y="104"/>
                  <a:pt x="63" y="104"/>
                </a:cubicBezTo>
                <a:cubicBezTo>
                  <a:pt x="53" y="103"/>
                  <a:pt x="50" y="101"/>
                  <a:pt x="45" y="97"/>
                </a:cubicBezTo>
                <a:cubicBezTo>
                  <a:pt x="44" y="96"/>
                  <a:pt x="41" y="96"/>
                  <a:pt x="40" y="96"/>
                </a:cubicBezTo>
                <a:cubicBezTo>
                  <a:pt x="36" y="96"/>
                  <a:pt x="33" y="98"/>
                  <a:pt x="33" y="102"/>
                </a:cubicBezTo>
                <a:cubicBezTo>
                  <a:pt x="33" y="104"/>
                  <a:pt x="34" y="106"/>
                  <a:pt x="36" y="107"/>
                </a:cubicBezTo>
                <a:close/>
                <a:moveTo>
                  <a:pt x="69" y="84"/>
                </a:moveTo>
                <a:cubicBezTo>
                  <a:pt x="79" y="87"/>
                  <a:pt x="80" y="90"/>
                  <a:pt x="80" y="95"/>
                </a:cubicBezTo>
                <a:cubicBezTo>
                  <a:pt x="80" y="100"/>
                  <a:pt x="79" y="104"/>
                  <a:pt x="69" y="105"/>
                </a:cubicBezTo>
                <a:lnTo>
                  <a:pt x="69" y="84"/>
                </a:lnTo>
                <a:close/>
                <a:moveTo>
                  <a:pt x="52" y="57"/>
                </a:moveTo>
                <a:cubicBezTo>
                  <a:pt x="52" y="52"/>
                  <a:pt x="53" y="48"/>
                  <a:pt x="63" y="48"/>
                </a:cubicBezTo>
                <a:cubicBezTo>
                  <a:pt x="63" y="68"/>
                  <a:pt x="63" y="68"/>
                  <a:pt x="63" y="68"/>
                </a:cubicBezTo>
                <a:cubicBezTo>
                  <a:pt x="53" y="65"/>
                  <a:pt x="52" y="62"/>
                  <a:pt x="52" y="5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tropolis" panose="00000500000000000000" pitchFamily="2" charset="0"/>
              <a:sym typeface="Arial"/>
            </a:endParaRPr>
          </a:p>
        </p:txBody>
      </p:sp>
      <p:sp>
        <p:nvSpPr>
          <p:cNvPr id="2133" name="Google Shape;2133;p114"/>
          <p:cNvSpPr txBox="1"/>
          <p:nvPr/>
        </p:nvSpPr>
        <p:spPr>
          <a:xfrm>
            <a:off x="4662119" y="2242205"/>
            <a:ext cx="3110281" cy="3012301"/>
          </a:xfrm>
          <a:prstGeom prst="rect">
            <a:avLst/>
          </a:prstGeom>
          <a:solidFill>
            <a:srgbClr val="000000">
              <a:alpha val="35000"/>
            </a:srgbClr>
          </a:solidFill>
          <a:ln w="9525" cap="flat" cmpd="sng">
            <a:noFill/>
            <a:prstDash val="solid"/>
            <a:round/>
            <a:headEnd type="none" w="sm" len="sm"/>
            <a:tailEnd type="none" w="sm" len="sm"/>
          </a:ln>
        </p:spPr>
        <p:txBody>
          <a:bodyPr spcFirstLastPara="1" wrap="square" lIns="182875" tIns="731500" rIns="182875" bIns="91425" anchor="t" anchorCtr="0">
            <a:noAutofit/>
          </a:bodyPr>
          <a:lstStyle/>
          <a:p>
            <a:pPr marL="0" marR="0" lvl="0" indent="0" algn="ctr" rtl="0">
              <a:lnSpc>
                <a:spcPct val="100000"/>
              </a:lnSpc>
              <a:spcBef>
                <a:spcPts val="0"/>
              </a:spcBef>
              <a:spcAft>
                <a:spcPts val="0"/>
              </a:spcAft>
              <a:buClr>
                <a:srgbClr val="F7F7F7"/>
              </a:buClr>
              <a:buSzPts val="1440"/>
              <a:buFont typeface="Arial"/>
              <a:buNone/>
            </a:pPr>
            <a:r>
              <a:rPr lang="en-US" sz="1700" b="1" dirty="0">
                <a:solidFill>
                  <a:schemeClr val="accent4"/>
                </a:solidFill>
                <a:latin typeface="Metropolis" panose="00000500000000000000" pitchFamily="2" charset="0"/>
                <a:sym typeface="Arial"/>
              </a:rPr>
              <a:t>Uplift Operations</a:t>
            </a:r>
            <a:endParaRPr sz="1700" dirty="0">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Respond faster to business requirements</a:t>
            </a:r>
            <a:endParaRPr dirty="0">
              <a:solidFill>
                <a:schemeClr val="dk2"/>
              </a:solidFill>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Improve infrastructure security, reliability, and scale</a:t>
            </a:r>
            <a:endParaRPr dirty="0">
              <a:solidFill>
                <a:schemeClr val="dk2"/>
              </a:solidFill>
              <a:latin typeface="Metropolis" panose="00000500000000000000" pitchFamily="2" charset="0"/>
            </a:endParaRPr>
          </a:p>
          <a:p>
            <a:pPr marL="114300" lvl="1" indent="-114300">
              <a:spcBef>
                <a:spcPts val="900"/>
              </a:spcBef>
              <a:buClr>
                <a:schemeClr val="tx2"/>
              </a:buClr>
              <a:buSzPts val="1260"/>
              <a:buFont typeface="Arial"/>
              <a:buChar char="•"/>
            </a:pPr>
            <a:r>
              <a:rPr lang="en-US" dirty="0">
                <a:solidFill>
                  <a:schemeClr val="dk2"/>
                </a:solidFill>
                <a:latin typeface="Metropolis" panose="00000500000000000000" pitchFamily="2" charset="0"/>
              </a:rPr>
              <a:t>Refocus efforts on strategic priorities</a:t>
            </a:r>
            <a:endParaRPr dirty="0">
              <a:solidFill>
                <a:schemeClr val="dk2"/>
              </a:solidFill>
              <a:latin typeface="Metropolis" panose="00000500000000000000" pitchFamily="2" charset="0"/>
            </a:endParaRPr>
          </a:p>
          <a:p>
            <a:pPr marL="114300" lvl="1" indent="-114300">
              <a:spcBef>
                <a:spcPts val="900"/>
              </a:spcBef>
              <a:buClr>
                <a:schemeClr val="tx2"/>
              </a:buClr>
              <a:buSzPts val="1260"/>
              <a:buFont typeface="Arial"/>
              <a:buChar char="•"/>
            </a:pPr>
            <a:endParaRPr dirty="0">
              <a:solidFill>
                <a:schemeClr val="dk2"/>
              </a:solidFill>
              <a:latin typeface="Metropolis" panose="00000500000000000000" pitchFamily="2" charset="0"/>
            </a:endParaRPr>
          </a:p>
        </p:txBody>
      </p:sp>
      <p:sp>
        <p:nvSpPr>
          <p:cNvPr id="2134" name="Google Shape;2134;p114"/>
          <p:cNvSpPr/>
          <p:nvPr/>
        </p:nvSpPr>
        <p:spPr>
          <a:xfrm>
            <a:off x="5564824" y="1483929"/>
            <a:ext cx="1304871" cy="130487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4"/>
              </a:solidFill>
              <a:latin typeface="Metropolis" panose="00000500000000000000" pitchFamily="2" charset="0"/>
              <a:sym typeface="Arial"/>
            </a:endParaRPr>
          </a:p>
        </p:txBody>
      </p:sp>
      <p:grpSp>
        <p:nvGrpSpPr>
          <p:cNvPr id="2135" name="Google Shape;2135;p114"/>
          <p:cNvGrpSpPr/>
          <p:nvPr/>
        </p:nvGrpSpPr>
        <p:grpSpPr>
          <a:xfrm>
            <a:off x="5960064" y="1725373"/>
            <a:ext cx="517163" cy="807865"/>
            <a:chOff x="3678" y="1908"/>
            <a:chExt cx="322" cy="503"/>
          </a:xfrm>
        </p:grpSpPr>
        <p:sp>
          <p:nvSpPr>
            <p:cNvPr id="2136" name="Google Shape;2136;p114"/>
            <p:cNvSpPr/>
            <p:nvPr/>
          </p:nvSpPr>
          <p:spPr>
            <a:xfrm>
              <a:off x="3715" y="1908"/>
              <a:ext cx="193" cy="112"/>
            </a:xfrm>
            <a:custGeom>
              <a:avLst/>
              <a:gdLst/>
              <a:ahLst/>
              <a:cxnLst/>
              <a:rect l="l" t="t" r="r" b="b"/>
              <a:pathLst>
                <a:path w="156" h="93" extrusionOk="0">
                  <a:moveTo>
                    <a:pt x="30" y="93"/>
                  </a:moveTo>
                  <a:cubicBezTo>
                    <a:pt x="33" y="93"/>
                    <a:pt x="37" y="92"/>
                    <a:pt x="40" y="91"/>
                  </a:cubicBezTo>
                  <a:cubicBezTo>
                    <a:pt x="133" y="57"/>
                    <a:pt x="133" y="57"/>
                    <a:pt x="133" y="57"/>
                  </a:cubicBezTo>
                  <a:cubicBezTo>
                    <a:pt x="148" y="52"/>
                    <a:pt x="156" y="35"/>
                    <a:pt x="150" y="20"/>
                  </a:cubicBezTo>
                  <a:cubicBezTo>
                    <a:pt x="148" y="13"/>
                    <a:pt x="142" y="7"/>
                    <a:pt x="135" y="4"/>
                  </a:cubicBezTo>
                  <a:cubicBezTo>
                    <a:pt x="128" y="1"/>
                    <a:pt x="120" y="0"/>
                    <a:pt x="113" y="3"/>
                  </a:cubicBezTo>
                  <a:cubicBezTo>
                    <a:pt x="20" y="37"/>
                    <a:pt x="20" y="37"/>
                    <a:pt x="20" y="37"/>
                  </a:cubicBezTo>
                  <a:cubicBezTo>
                    <a:pt x="13" y="40"/>
                    <a:pt x="7" y="45"/>
                    <a:pt x="4" y="52"/>
                  </a:cubicBezTo>
                  <a:cubicBezTo>
                    <a:pt x="1" y="59"/>
                    <a:pt x="0" y="67"/>
                    <a:pt x="3" y="74"/>
                  </a:cubicBezTo>
                  <a:cubicBezTo>
                    <a:pt x="7" y="86"/>
                    <a:pt x="18" y="93"/>
                    <a:pt x="30" y="93"/>
                  </a:cubicBezTo>
                  <a:close/>
                  <a:moveTo>
                    <a:pt x="18" y="59"/>
                  </a:moveTo>
                  <a:cubicBezTo>
                    <a:pt x="20" y="55"/>
                    <a:pt x="22" y="53"/>
                    <a:pt x="26" y="52"/>
                  </a:cubicBezTo>
                  <a:cubicBezTo>
                    <a:pt x="119" y="18"/>
                    <a:pt x="119" y="18"/>
                    <a:pt x="119" y="18"/>
                  </a:cubicBezTo>
                  <a:cubicBezTo>
                    <a:pt x="120" y="18"/>
                    <a:pt x="122" y="17"/>
                    <a:pt x="123" y="17"/>
                  </a:cubicBezTo>
                  <a:cubicBezTo>
                    <a:pt x="125" y="17"/>
                    <a:pt x="127" y="18"/>
                    <a:pt x="128" y="19"/>
                  </a:cubicBezTo>
                  <a:cubicBezTo>
                    <a:pt x="132" y="20"/>
                    <a:pt x="134" y="23"/>
                    <a:pt x="135" y="26"/>
                  </a:cubicBezTo>
                  <a:cubicBezTo>
                    <a:pt x="138" y="32"/>
                    <a:pt x="134" y="40"/>
                    <a:pt x="127" y="42"/>
                  </a:cubicBezTo>
                  <a:cubicBezTo>
                    <a:pt x="34" y="76"/>
                    <a:pt x="34" y="76"/>
                    <a:pt x="34" y="76"/>
                  </a:cubicBezTo>
                  <a:cubicBezTo>
                    <a:pt x="31" y="77"/>
                    <a:pt x="28" y="77"/>
                    <a:pt x="25" y="76"/>
                  </a:cubicBezTo>
                  <a:cubicBezTo>
                    <a:pt x="21" y="74"/>
                    <a:pt x="19" y="72"/>
                    <a:pt x="18" y="68"/>
                  </a:cubicBezTo>
                  <a:cubicBezTo>
                    <a:pt x="17" y="65"/>
                    <a:pt x="17" y="62"/>
                    <a:pt x="18"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2137" name="Google Shape;2137;p114"/>
            <p:cNvSpPr/>
            <p:nvPr/>
          </p:nvSpPr>
          <p:spPr>
            <a:xfrm>
              <a:off x="3678" y="1966"/>
              <a:ext cx="322" cy="159"/>
            </a:xfrm>
            <a:custGeom>
              <a:avLst/>
              <a:gdLst/>
              <a:ahLst/>
              <a:cxnLst/>
              <a:rect l="l" t="t" r="r" b="b"/>
              <a:pathLst>
                <a:path w="260" h="133" extrusionOk="0">
                  <a:moveTo>
                    <a:pt x="33" y="133"/>
                  </a:moveTo>
                  <a:cubicBezTo>
                    <a:pt x="36" y="133"/>
                    <a:pt x="39" y="132"/>
                    <a:pt x="42" y="131"/>
                  </a:cubicBezTo>
                  <a:cubicBezTo>
                    <a:pt x="237" y="60"/>
                    <a:pt x="237" y="60"/>
                    <a:pt x="237" y="60"/>
                  </a:cubicBezTo>
                  <a:cubicBezTo>
                    <a:pt x="252" y="54"/>
                    <a:pt x="260" y="38"/>
                    <a:pt x="255" y="23"/>
                  </a:cubicBezTo>
                  <a:cubicBezTo>
                    <a:pt x="249" y="8"/>
                    <a:pt x="233" y="0"/>
                    <a:pt x="218" y="6"/>
                  </a:cubicBezTo>
                  <a:cubicBezTo>
                    <a:pt x="23" y="77"/>
                    <a:pt x="23" y="77"/>
                    <a:pt x="23" y="77"/>
                  </a:cubicBezTo>
                  <a:cubicBezTo>
                    <a:pt x="8" y="82"/>
                    <a:pt x="0" y="99"/>
                    <a:pt x="5" y="114"/>
                  </a:cubicBezTo>
                  <a:cubicBezTo>
                    <a:pt x="10" y="125"/>
                    <a:pt x="21" y="133"/>
                    <a:pt x="33" y="133"/>
                  </a:cubicBezTo>
                  <a:close/>
                  <a:moveTo>
                    <a:pt x="28" y="92"/>
                  </a:moveTo>
                  <a:cubicBezTo>
                    <a:pt x="223" y="21"/>
                    <a:pt x="223" y="21"/>
                    <a:pt x="223" y="21"/>
                  </a:cubicBezTo>
                  <a:cubicBezTo>
                    <a:pt x="225" y="20"/>
                    <a:pt x="226" y="20"/>
                    <a:pt x="228" y="20"/>
                  </a:cubicBezTo>
                  <a:cubicBezTo>
                    <a:pt x="229" y="20"/>
                    <a:pt x="231" y="20"/>
                    <a:pt x="233" y="21"/>
                  </a:cubicBezTo>
                  <a:cubicBezTo>
                    <a:pt x="236" y="23"/>
                    <a:pt x="238" y="25"/>
                    <a:pt x="240" y="28"/>
                  </a:cubicBezTo>
                  <a:cubicBezTo>
                    <a:pt x="241" y="32"/>
                    <a:pt x="241" y="35"/>
                    <a:pt x="239" y="38"/>
                  </a:cubicBezTo>
                  <a:cubicBezTo>
                    <a:pt x="238" y="41"/>
                    <a:pt x="235" y="44"/>
                    <a:pt x="232" y="45"/>
                  </a:cubicBezTo>
                  <a:cubicBezTo>
                    <a:pt x="37" y="116"/>
                    <a:pt x="37" y="116"/>
                    <a:pt x="37" y="116"/>
                  </a:cubicBezTo>
                  <a:cubicBezTo>
                    <a:pt x="30" y="118"/>
                    <a:pt x="23" y="115"/>
                    <a:pt x="20" y="108"/>
                  </a:cubicBezTo>
                  <a:cubicBezTo>
                    <a:pt x="18" y="101"/>
                    <a:pt x="21" y="94"/>
                    <a:pt x="28" y="9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sp>
          <p:nvSpPr>
            <p:cNvPr id="2138" name="Google Shape;2138;p114"/>
            <p:cNvSpPr/>
            <p:nvPr/>
          </p:nvSpPr>
          <p:spPr>
            <a:xfrm>
              <a:off x="3678" y="2071"/>
              <a:ext cx="318" cy="340"/>
            </a:xfrm>
            <a:custGeom>
              <a:avLst/>
              <a:gdLst/>
              <a:ahLst/>
              <a:cxnLst/>
              <a:rect l="l" t="t" r="r" b="b"/>
              <a:pathLst>
                <a:path w="257" h="283" extrusionOk="0">
                  <a:moveTo>
                    <a:pt x="255" y="20"/>
                  </a:moveTo>
                  <a:cubicBezTo>
                    <a:pt x="252" y="13"/>
                    <a:pt x="247" y="7"/>
                    <a:pt x="240" y="4"/>
                  </a:cubicBezTo>
                  <a:cubicBezTo>
                    <a:pt x="233" y="1"/>
                    <a:pt x="225" y="0"/>
                    <a:pt x="218" y="3"/>
                  </a:cubicBezTo>
                  <a:cubicBezTo>
                    <a:pt x="23" y="74"/>
                    <a:pt x="23" y="74"/>
                    <a:pt x="23" y="74"/>
                  </a:cubicBezTo>
                  <a:cubicBezTo>
                    <a:pt x="8" y="79"/>
                    <a:pt x="0" y="96"/>
                    <a:pt x="5" y="111"/>
                  </a:cubicBezTo>
                  <a:cubicBezTo>
                    <a:pt x="10" y="123"/>
                    <a:pt x="21" y="130"/>
                    <a:pt x="33" y="130"/>
                  </a:cubicBezTo>
                  <a:cubicBezTo>
                    <a:pt x="36" y="130"/>
                    <a:pt x="39" y="129"/>
                    <a:pt x="42" y="128"/>
                  </a:cubicBezTo>
                  <a:cubicBezTo>
                    <a:pt x="54" y="124"/>
                    <a:pt x="54" y="124"/>
                    <a:pt x="54" y="124"/>
                  </a:cubicBezTo>
                  <a:cubicBezTo>
                    <a:pt x="78" y="190"/>
                    <a:pt x="78" y="190"/>
                    <a:pt x="78" y="190"/>
                  </a:cubicBezTo>
                  <a:cubicBezTo>
                    <a:pt x="66" y="190"/>
                    <a:pt x="66" y="190"/>
                    <a:pt x="66" y="190"/>
                  </a:cubicBezTo>
                  <a:cubicBezTo>
                    <a:pt x="66" y="255"/>
                    <a:pt x="66" y="255"/>
                    <a:pt x="66" y="255"/>
                  </a:cubicBezTo>
                  <a:cubicBezTo>
                    <a:pt x="100" y="255"/>
                    <a:pt x="100" y="255"/>
                    <a:pt x="100" y="255"/>
                  </a:cubicBezTo>
                  <a:cubicBezTo>
                    <a:pt x="102" y="271"/>
                    <a:pt x="114" y="283"/>
                    <a:pt x="130" y="283"/>
                  </a:cubicBezTo>
                  <a:cubicBezTo>
                    <a:pt x="146" y="283"/>
                    <a:pt x="159" y="271"/>
                    <a:pt x="160" y="255"/>
                  </a:cubicBezTo>
                  <a:cubicBezTo>
                    <a:pt x="194" y="255"/>
                    <a:pt x="194" y="255"/>
                    <a:pt x="194" y="255"/>
                  </a:cubicBezTo>
                  <a:cubicBezTo>
                    <a:pt x="194" y="190"/>
                    <a:pt x="194" y="190"/>
                    <a:pt x="194" y="190"/>
                  </a:cubicBezTo>
                  <a:cubicBezTo>
                    <a:pt x="182" y="190"/>
                    <a:pt x="182" y="190"/>
                    <a:pt x="182" y="190"/>
                  </a:cubicBezTo>
                  <a:cubicBezTo>
                    <a:pt x="196" y="152"/>
                    <a:pt x="196" y="152"/>
                    <a:pt x="196" y="152"/>
                  </a:cubicBezTo>
                  <a:cubicBezTo>
                    <a:pt x="199" y="145"/>
                    <a:pt x="198" y="137"/>
                    <a:pt x="195" y="130"/>
                  </a:cubicBezTo>
                  <a:cubicBezTo>
                    <a:pt x="192" y="123"/>
                    <a:pt x="186" y="118"/>
                    <a:pt x="179" y="115"/>
                  </a:cubicBezTo>
                  <a:cubicBezTo>
                    <a:pt x="172" y="112"/>
                    <a:pt x="164" y="113"/>
                    <a:pt x="157" y="116"/>
                  </a:cubicBezTo>
                  <a:cubicBezTo>
                    <a:pt x="150" y="119"/>
                    <a:pt x="144" y="125"/>
                    <a:pt x="142" y="132"/>
                  </a:cubicBezTo>
                  <a:cubicBezTo>
                    <a:pt x="130" y="164"/>
                    <a:pt x="130" y="164"/>
                    <a:pt x="130" y="164"/>
                  </a:cubicBezTo>
                  <a:cubicBezTo>
                    <a:pt x="108" y="104"/>
                    <a:pt x="108" y="104"/>
                    <a:pt x="108" y="104"/>
                  </a:cubicBezTo>
                  <a:cubicBezTo>
                    <a:pt x="237" y="57"/>
                    <a:pt x="237" y="57"/>
                    <a:pt x="237" y="57"/>
                  </a:cubicBezTo>
                  <a:cubicBezTo>
                    <a:pt x="245" y="54"/>
                    <a:pt x="250" y="49"/>
                    <a:pt x="254" y="42"/>
                  </a:cubicBezTo>
                  <a:cubicBezTo>
                    <a:pt x="257" y="35"/>
                    <a:pt x="257" y="27"/>
                    <a:pt x="255" y="20"/>
                  </a:cubicBezTo>
                  <a:close/>
                  <a:moveTo>
                    <a:pt x="157" y="138"/>
                  </a:moveTo>
                  <a:cubicBezTo>
                    <a:pt x="158" y="134"/>
                    <a:pt x="160" y="132"/>
                    <a:pt x="163" y="130"/>
                  </a:cubicBezTo>
                  <a:cubicBezTo>
                    <a:pt x="165" y="130"/>
                    <a:pt x="167" y="129"/>
                    <a:pt x="169" y="129"/>
                  </a:cubicBezTo>
                  <a:cubicBezTo>
                    <a:pt x="170" y="129"/>
                    <a:pt x="172" y="129"/>
                    <a:pt x="173" y="130"/>
                  </a:cubicBezTo>
                  <a:cubicBezTo>
                    <a:pt x="180" y="132"/>
                    <a:pt x="183" y="140"/>
                    <a:pt x="181" y="146"/>
                  </a:cubicBezTo>
                  <a:cubicBezTo>
                    <a:pt x="165" y="190"/>
                    <a:pt x="165" y="190"/>
                    <a:pt x="165" y="190"/>
                  </a:cubicBezTo>
                  <a:cubicBezTo>
                    <a:pt x="140" y="190"/>
                    <a:pt x="140" y="190"/>
                    <a:pt x="140" y="190"/>
                  </a:cubicBezTo>
                  <a:cubicBezTo>
                    <a:pt x="139" y="188"/>
                    <a:pt x="139" y="188"/>
                    <a:pt x="139" y="188"/>
                  </a:cubicBezTo>
                  <a:lnTo>
                    <a:pt x="157" y="138"/>
                  </a:lnTo>
                  <a:close/>
                  <a:moveTo>
                    <a:pt x="132" y="206"/>
                  </a:moveTo>
                  <a:cubicBezTo>
                    <a:pt x="144" y="206"/>
                    <a:pt x="144" y="206"/>
                    <a:pt x="144" y="206"/>
                  </a:cubicBezTo>
                  <a:cubicBezTo>
                    <a:pt x="159" y="206"/>
                    <a:pt x="159" y="206"/>
                    <a:pt x="159" y="206"/>
                  </a:cubicBezTo>
                  <a:cubicBezTo>
                    <a:pt x="176" y="206"/>
                    <a:pt x="176" y="206"/>
                    <a:pt x="176" y="206"/>
                  </a:cubicBezTo>
                  <a:cubicBezTo>
                    <a:pt x="178" y="206"/>
                    <a:pt x="178" y="206"/>
                    <a:pt x="178" y="206"/>
                  </a:cubicBezTo>
                  <a:cubicBezTo>
                    <a:pt x="178" y="239"/>
                    <a:pt x="178" y="239"/>
                    <a:pt x="178" y="239"/>
                  </a:cubicBezTo>
                  <a:cubicBezTo>
                    <a:pt x="82" y="239"/>
                    <a:pt x="82" y="239"/>
                    <a:pt x="82" y="239"/>
                  </a:cubicBezTo>
                  <a:cubicBezTo>
                    <a:pt x="82" y="206"/>
                    <a:pt x="82" y="206"/>
                    <a:pt x="82" y="206"/>
                  </a:cubicBezTo>
                  <a:cubicBezTo>
                    <a:pt x="84" y="206"/>
                    <a:pt x="84" y="206"/>
                    <a:pt x="84" y="206"/>
                  </a:cubicBezTo>
                  <a:cubicBezTo>
                    <a:pt x="101" y="206"/>
                    <a:pt x="101" y="206"/>
                    <a:pt x="101" y="206"/>
                  </a:cubicBezTo>
                  <a:cubicBezTo>
                    <a:pt x="116" y="206"/>
                    <a:pt x="116" y="206"/>
                    <a:pt x="116" y="206"/>
                  </a:cubicBezTo>
                  <a:cubicBezTo>
                    <a:pt x="128" y="206"/>
                    <a:pt x="128" y="206"/>
                    <a:pt x="128" y="206"/>
                  </a:cubicBezTo>
                  <a:lnTo>
                    <a:pt x="132" y="206"/>
                  </a:lnTo>
                  <a:close/>
                  <a:moveTo>
                    <a:pt x="122" y="188"/>
                  </a:moveTo>
                  <a:cubicBezTo>
                    <a:pt x="121" y="190"/>
                    <a:pt x="121" y="190"/>
                    <a:pt x="121" y="190"/>
                  </a:cubicBezTo>
                  <a:cubicBezTo>
                    <a:pt x="95" y="190"/>
                    <a:pt x="95" y="190"/>
                    <a:pt x="95" y="190"/>
                  </a:cubicBezTo>
                  <a:cubicBezTo>
                    <a:pt x="69" y="118"/>
                    <a:pt x="69" y="118"/>
                    <a:pt x="69" y="118"/>
                  </a:cubicBezTo>
                  <a:cubicBezTo>
                    <a:pt x="93" y="110"/>
                    <a:pt x="93" y="110"/>
                    <a:pt x="93" y="110"/>
                  </a:cubicBezTo>
                  <a:lnTo>
                    <a:pt x="122" y="188"/>
                  </a:lnTo>
                  <a:close/>
                  <a:moveTo>
                    <a:pt x="239" y="35"/>
                  </a:moveTo>
                  <a:cubicBezTo>
                    <a:pt x="238" y="39"/>
                    <a:pt x="235" y="41"/>
                    <a:pt x="232" y="42"/>
                  </a:cubicBezTo>
                  <a:cubicBezTo>
                    <a:pt x="103" y="89"/>
                    <a:pt x="103" y="89"/>
                    <a:pt x="103" y="89"/>
                  </a:cubicBezTo>
                  <a:cubicBezTo>
                    <a:pt x="88" y="95"/>
                    <a:pt x="88" y="95"/>
                    <a:pt x="88" y="95"/>
                  </a:cubicBezTo>
                  <a:cubicBezTo>
                    <a:pt x="64" y="103"/>
                    <a:pt x="64" y="103"/>
                    <a:pt x="64" y="103"/>
                  </a:cubicBezTo>
                  <a:cubicBezTo>
                    <a:pt x="48" y="109"/>
                    <a:pt x="48" y="109"/>
                    <a:pt x="48" y="109"/>
                  </a:cubicBezTo>
                  <a:cubicBezTo>
                    <a:pt x="37" y="113"/>
                    <a:pt x="37" y="113"/>
                    <a:pt x="37" y="113"/>
                  </a:cubicBezTo>
                  <a:cubicBezTo>
                    <a:pt x="30" y="115"/>
                    <a:pt x="23" y="112"/>
                    <a:pt x="20" y="105"/>
                  </a:cubicBezTo>
                  <a:cubicBezTo>
                    <a:pt x="18" y="99"/>
                    <a:pt x="21" y="91"/>
                    <a:pt x="28" y="89"/>
                  </a:cubicBezTo>
                  <a:cubicBezTo>
                    <a:pt x="50" y="81"/>
                    <a:pt x="50" y="81"/>
                    <a:pt x="50" y="81"/>
                  </a:cubicBezTo>
                  <a:cubicBezTo>
                    <a:pt x="84" y="68"/>
                    <a:pt x="84" y="68"/>
                    <a:pt x="84" y="68"/>
                  </a:cubicBezTo>
                  <a:cubicBezTo>
                    <a:pt x="223" y="18"/>
                    <a:pt x="223" y="18"/>
                    <a:pt x="223" y="18"/>
                  </a:cubicBezTo>
                  <a:cubicBezTo>
                    <a:pt x="225" y="17"/>
                    <a:pt x="226" y="17"/>
                    <a:pt x="228" y="17"/>
                  </a:cubicBezTo>
                  <a:cubicBezTo>
                    <a:pt x="229" y="17"/>
                    <a:pt x="231" y="17"/>
                    <a:pt x="233" y="18"/>
                  </a:cubicBezTo>
                  <a:cubicBezTo>
                    <a:pt x="236" y="20"/>
                    <a:pt x="238" y="22"/>
                    <a:pt x="240" y="26"/>
                  </a:cubicBezTo>
                  <a:cubicBezTo>
                    <a:pt x="241" y="29"/>
                    <a:pt x="241" y="32"/>
                    <a:pt x="239" y="3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u="none" strike="noStrike" cap="none" dirty="0">
                <a:solidFill>
                  <a:srgbClr val="717074"/>
                </a:solidFill>
                <a:latin typeface="Metropolis" panose="00000500000000000000" pitchFamily="2"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How Can You Get Started? </a:t>
            </a:r>
          </a:p>
        </p:txBody>
      </p:sp>
      <p:sp>
        <p:nvSpPr>
          <p:cNvPr id="20" name="Subtitle 19"/>
          <p:cNvSpPr>
            <a:spLocks noGrp="1"/>
          </p:cNvSpPr>
          <p:nvPr>
            <p:ph type="subTitle" idx="10"/>
          </p:nvPr>
        </p:nvSpPr>
        <p:spPr/>
        <p:txBody>
          <a:bodyPr/>
          <a:lstStyle/>
          <a:p>
            <a:r>
              <a:rPr lang="en-US"/>
              <a:t>Alleviate business disruptions with VMware Cloud on AWS</a:t>
            </a:r>
          </a:p>
          <a:p>
            <a:endParaRPr lang="en-US"/>
          </a:p>
        </p:txBody>
      </p:sp>
      <p:sp>
        <p:nvSpPr>
          <p:cNvPr id="21" name="Text Placeholder 20"/>
          <p:cNvSpPr>
            <a:spLocks noGrp="1"/>
          </p:cNvSpPr>
          <p:nvPr>
            <p:ph type="body" sz="quarter" idx="18"/>
          </p:nvPr>
        </p:nvSpPr>
        <p:spPr>
          <a:xfrm>
            <a:off x="1608527" y="4002946"/>
            <a:ext cx="2491344" cy="1458152"/>
          </a:xfrm>
        </p:spPr>
        <p:txBody>
          <a:bodyPr/>
          <a:lstStyle/>
          <a:p>
            <a:r>
              <a:rPr lang="en-US"/>
              <a:t>Understand </a:t>
            </a:r>
          </a:p>
          <a:p>
            <a:pPr lvl="1"/>
            <a:r>
              <a:rPr lang="en-US" sz="1600"/>
              <a:t>how VMware Cloud on AWS can help you continue your business operations</a:t>
            </a:r>
          </a:p>
          <a:p>
            <a:pPr lvl="1"/>
            <a:r>
              <a:rPr lang="en-US" sz="1600">
                <a:hlinkClick r:id="rId3"/>
              </a:rPr>
              <a:t>https://bit.ly/39XDaSm</a:t>
            </a:r>
            <a:r>
              <a:rPr lang="en-US" sz="1600"/>
              <a:t> </a:t>
            </a:r>
          </a:p>
          <a:p>
            <a:endParaRPr lang="en-US"/>
          </a:p>
        </p:txBody>
      </p:sp>
      <p:sp>
        <p:nvSpPr>
          <p:cNvPr id="22" name="Text Placeholder 21"/>
          <p:cNvSpPr>
            <a:spLocks noGrp="1"/>
          </p:cNvSpPr>
          <p:nvPr>
            <p:ph type="body" sz="quarter" idx="19"/>
          </p:nvPr>
        </p:nvSpPr>
        <p:spPr>
          <a:xfrm>
            <a:off x="4819996" y="4002946"/>
            <a:ext cx="2508447" cy="1458152"/>
          </a:xfrm>
        </p:spPr>
        <p:txBody>
          <a:bodyPr/>
          <a:lstStyle/>
          <a:p>
            <a:r>
              <a:rPr lang="en-US"/>
              <a:t>Test Drive </a:t>
            </a:r>
          </a:p>
          <a:p>
            <a:pPr lvl="1"/>
            <a:r>
              <a:rPr lang="en-US" sz="1600"/>
              <a:t>VMware Cloud on AWS for business continuity by leveraging these learning resource</a:t>
            </a:r>
          </a:p>
          <a:p>
            <a:pPr lvl="1"/>
            <a:r>
              <a:rPr lang="en-US" sz="1600"/>
              <a:t> </a:t>
            </a:r>
            <a:r>
              <a:rPr lang="en-US" sz="1600">
                <a:hlinkClick r:id="rId4"/>
              </a:rPr>
              <a:t>https://bit.ly/2xJTOa2</a:t>
            </a:r>
            <a:r>
              <a:rPr lang="en-US" sz="1600"/>
              <a:t> </a:t>
            </a:r>
          </a:p>
          <a:p>
            <a:pPr lvl="1"/>
            <a:endParaRPr lang="en-US"/>
          </a:p>
          <a:p>
            <a:endParaRPr lang="en-US"/>
          </a:p>
        </p:txBody>
      </p:sp>
      <p:sp>
        <p:nvSpPr>
          <p:cNvPr id="23" name="Text Placeholder 22"/>
          <p:cNvSpPr>
            <a:spLocks noGrp="1"/>
          </p:cNvSpPr>
          <p:nvPr>
            <p:ph type="body" sz="quarter" idx="20"/>
          </p:nvPr>
        </p:nvSpPr>
        <p:spPr>
          <a:xfrm>
            <a:off x="8141405" y="4002946"/>
            <a:ext cx="2305675" cy="1458152"/>
          </a:xfrm>
        </p:spPr>
        <p:txBody>
          <a:bodyPr/>
          <a:lstStyle/>
          <a:p>
            <a:r>
              <a:rPr lang="en-US"/>
              <a:t>Buy Now</a:t>
            </a:r>
          </a:p>
          <a:p>
            <a:pPr lvl="1"/>
            <a:r>
              <a:rPr lang="en-US" sz="1600"/>
              <a:t>You can purchase the service now via web or you can talk to expert to learn more about offers</a:t>
            </a:r>
          </a:p>
          <a:p>
            <a:pPr lvl="1"/>
            <a:r>
              <a:rPr lang="en-US" sz="1600">
                <a:hlinkClick r:id="rId5"/>
              </a:rPr>
              <a:t>https://cloud.vmware.com/vmc-aws/get-started</a:t>
            </a:r>
            <a:endParaRPr lang="en-US"/>
          </a:p>
          <a:p>
            <a:endParaRPr lang="en-US"/>
          </a:p>
        </p:txBody>
      </p:sp>
      <p:sp>
        <p:nvSpPr>
          <p:cNvPr id="2" name="Slide Number Placeholder 1"/>
          <p:cNvSpPr>
            <a:spLocks noGrp="1"/>
          </p:cNvSpPr>
          <p:nvPr>
            <p:ph type="sldNum" sz="quarter" idx="4294967295"/>
          </p:nvPr>
        </p:nvSpPr>
        <p:spPr>
          <a:xfrm>
            <a:off x="11735037" y="6462721"/>
            <a:ext cx="450616" cy="149147"/>
          </a:xfrm>
        </p:spPr>
        <p:txBody>
          <a:bodyPr/>
          <a:lstStyle/>
          <a:p>
            <a:pPr marL="0" marR="0" lvl="0" indent="0" algn="r" defTabSz="913852" rtl="0" eaLnBrk="1" fontAlgn="auto" latinLnBrk="0" hangingPunct="1">
              <a:lnSpc>
                <a:spcPct val="100000"/>
              </a:lnSpc>
              <a:spcBef>
                <a:spcPts val="0"/>
              </a:spcBef>
              <a:spcAft>
                <a:spcPts val="0"/>
              </a:spcAft>
              <a:buClrTx/>
              <a:buSzTx/>
              <a:buFontTx/>
              <a:buNone/>
              <a:tabLst/>
              <a:defRPr/>
            </a:pPr>
            <a:fld id="{6EA6D8CF-3CDE-4807-BCD2-C9F2B831AAA5}" type="slidenum">
              <a:rPr kumimoji="0" lang="en-US" sz="1200" b="0" i="0" u="none" strike="noStrike" kern="1200" cap="none" spc="0" normalizeH="0" baseline="0" noProof="0">
                <a:ln>
                  <a:noFill/>
                </a:ln>
                <a:solidFill>
                  <a:srgbClr val="F2F2F2"/>
                </a:solidFill>
                <a:effectLst/>
                <a:uLnTx/>
                <a:uFillTx/>
                <a:latin typeface="Metropolis" pitchFamily="2" charset="77"/>
                <a:ea typeface="+mn-ea"/>
                <a:cs typeface="+mn-cs"/>
              </a:rPr>
              <a:pPr marL="0" marR="0" lvl="0" indent="0" algn="r" defTabSz="91385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F2F2F2"/>
              </a:solidFill>
              <a:effectLst/>
              <a:uLnTx/>
              <a:uFillTx/>
              <a:latin typeface="Metropolis" pitchFamily="2" charset="77"/>
              <a:ea typeface="+mn-ea"/>
              <a:cs typeface="+mn-cs"/>
            </a:endParaRPr>
          </a:p>
        </p:txBody>
      </p:sp>
      <p:sp>
        <p:nvSpPr>
          <p:cNvPr id="24" name="TextBox 23"/>
          <p:cNvSpPr txBox="1"/>
          <p:nvPr/>
        </p:nvSpPr>
        <p:spPr>
          <a:xfrm>
            <a:off x="2359155" y="2402493"/>
            <a:ext cx="990084" cy="1107419"/>
          </a:xfrm>
          <a:prstGeom prst="rect">
            <a:avLst/>
          </a:prstGeom>
        </p:spPr>
        <p:txBody>
          <a:bodyPr wrap="square" lIns="0" tIns="0" rIns="0" bIns="0" rtlCol="0">
            <a:spAutoFit/>
          </a:bodyPr>
          <a:lstStyle/>
          <a:p>
            <a:pPr marL="0" marR="0" lvl="0" indent="0" algn="ctr" defTabSz="913852" rtl="0" eaLnBrk="1" fontAlgn="auto" latinLnBrk="0" hangingPunct="1">
              <a:lnSpc>
                <a:spcPct val="100000"/>
              </a:lnSpc>
              <a:spcBef>
                <a:spcPts val="0"/>
              </a:spcBef>
              <a:spcAft>
                <a:spcPts val="600"/>
              </a:spcAft>
              <a:buClrTx/>
              <a:buSzTx/>
              <a:buFontTx/>
              <a:buNone/>
              <a:tabLst/>
              <a:defRPr/>
            </a:pPr>
            <a:r>
              <a:rPr kumimoji="0" lang="en-US" sz="7196" b="0" i="0" u="none" strike="noStrike" kern="1200" cap="none" spc="0" normalizeH="0" baseline="0" noProof="0">
                <a:ln>
                  <a:noFill/>
                </a:ln>
                <a:solidFill>
                  <a:prstClr val="white">
                    <a:alpha val="43000"/>
                  </a:prstClr>
                </a:solidFill>
                <a:effectLst/>
                <a:uLnTx/>
                <a:uFillTx/>
                <a:latin typeface="Metropolis" pitchFamily="2" charset="77"/>
                <a:ea typeface="+mn-ea"/>
                <a:cs typeface="+mn-cs"/>
              </a:rPr>
              <a:t>1</a:t>
            </a:r>
          </a:p>
        </p:txBody>
      </p:sp>
      <p:sp>
        <p:nvSpPr>
          <p:cNvPr id="25" name="TextBox 24"/>
          <p:cNvSpPr txBox="1"/>
          <p:nvPr/>
        </p:nvSpPr>
        <p:spPr>
          <a:xfrm>
            <a:off x="5579177" y="2402493"/>
            <a:ext cx="990084" cy="1107419"/>
          </a:xfrm>
          <a:prstGeom prst="rect">
            <a:avLst/>
          </a:prstGeom>
        </p:spPr>
        <p:txBody>
          <a:bodyPr wrap="square" lIns="0" tIns="0" rIns="0" bIns="0" rtlCol="0">
            <a:spAutoFit/>
          </a:bodyPr>
          <a:lstStyle/>
          <a:p>
            <a:pPr marL="0" marR="0" lvl="0" indent="0" algn="ctr" defTabSz="913852" rtl="0" eaLnBrk="1" fontAlgn="auto" latinLnBrk="0" hangingPunct="1">
              <a:lnSpc>
                <a:spcPct val="100000"/>
              </a:lnSpc>
              <a:spcBef>
                <a:spcPts val="0"/>
              </a:spcBef>
              <a:spcAft>
                <a:spcPts val="600"/>
              </a:spcAft>
              <a:buClrTx/>
              <a:buSzTx/>
              <a:buFontTx/>
              <a:buNone/>
              <a:tabLst/>
              <a:defRPr/>
            </a:pPr>
            <a:r>
              <a:rPr kumimoji="0" lang="en-US" sz="7196" b="0" i="0" u="none" strike="noStrike" kern="1200" cap="none" spc="0" normalizeH="0" baseline="0" noProof="0">
                <a:ln>
                  <a:noFill/>
                </a:ln>
                <a:solidFill>
                  <a:prstClr val="white">
                    <a:alpha val="43000"/>
                  </a:prstClr>
                </a:solidFill>
                <a:effectLst/>
                <a:uLnTx/>
                <a:uFillTx/>
                <a:latin typeface="Metropolis" pitchFamily="2" charset="77"/>
                <a:ea typeface="+mn-ea"/>
                <a:cs typeface="+mn-cs"/>
              </a:rPr>
              <a:t>2</a:t>
            </a:r>
          </a:p>
        </p:txBody>
      </p:sp>
      <p:sp>
        <p:nvSpPr>
          <p:cNvPr id="26" name="TextBox 25"/>
          <p:cNvSpPr txBox="1"/>
          <p:nvPr/>
        </p:nvSpPr>
        <p:spPr>
          <a:xfrm>
            <a:off x="8799199" y="2402493"/>
            <a:ext cx="990084" cy="1107419"/>
          </a:xfrm>
          <a:prstGeom prst="rect">
            <a:avLst/>
          </a:prstGeom>
        </p:spPr>
        <p:txBody>
          <a:bodyPr wrap="square" lIns="0" tIns="0" rIns="0" bIns="0" rtlCol="0">
            <a:spAutoFit/>
          </a:bodyPr>
          <a:lstStyle/>
          <a:p>
            <a:pPr marL="0" marR="0" lvl="0" indent="0" algn="ctr" defTabSz="913852" rtl="0" eaLnBrk="1" fontAlgn="auto" latinLnBrk="0" hangingPunct="1">
              <a:lnSpc>
                <a:spcPct val="100000"/>
              </a:lnSpc>
              <a:spcBef>
                <a:spcPts val="0"/>
              </a:spcBef>
              <a:spcAft>
                <a:spcPts val="600"/>
              </a:spcAft>
              <a:buClrTx/>
              <a:buSzTx/>
              <a:buFontTx/>
              <a:buNone/>
              <a:tabLst/>
              <a:defRPr/>
            </a:pPr>
            <a:r>
              <a:rPr kumimoji="0" lang="en-US" sz="7196" b="0" i="0" u="none" strike="noStrike" kern="1200" cap="none" spc="0" normalizeH="0" baseline="0" noProof="0">
                <a:ln>
                  <a:noFill/>
                </a:ln>
                <a:solidFill>
                  <a:prstClr val="white">
                    <a:alpha val="43000"/>
                  </a:prstClr>
                </a:solidFill>
                <a:effectLst/>
                <a:uLnTx/>
                <a:uFillTx/>
                <a:latin typeface="Metropolis" pitchFamily="2" charset="77"/>
                <a:ea typeface="+mn-ea"/>
                <a:cs typeface="+mn-cs"/>
              </a:rPr>
              <a:t>3</a:t>
            </a:r>
          </a:p>
        </p:txBody>
      </p:sp>
    </p:spTree>
    <p:extLst>
      <p:ext uri="{BB962C8B-B14F-4D97-AF65-F5344CB8AC3E}">
        <p14:creationId xmlns:p14="http://schemas.microsoft.com/office/powerpoint/2010/main" val="422280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3" name="Content Placeholder 2"/>
          <p:cNvSpPr>
            <a:spLocks noGrp="1"/>
          </p:cNvSpPr>
          <p:nvPr>
            <p:ph sz="quarter" idx="14"/>
          </p:nvPr>
        </p:nvSpPr>
        <p:spPr>
          <a:xfrm>
            <a:off x="1337691" y="1642905"/>
            <a:ext cx="4551117" cy="4572000"/>
          </a:xfrm>
        </p:spPr>
        <p:txBody>
          <a:bodyPr/>
          <a:lstStyle/>
          <a:p>
            <a:pPr marL="273050" lvl="1" indent="0">
              <a:spcBef>
                <a:spcPts val="1800"/>
              </a:spcBef>
              <a:spcAft>
                <a:spcPts val="1800"/>
              </a:spcAft>
              <a:buNone/>
            </a:pPr>
            <a:r>
              <a:rPr lang="en-US" sz="1600" dirty="0"/>
              <a:t>Improve the quality, efficiency and effectiveness of healthcare services and operations</a:t>
            </a:r>
          </a:p>
          <a:p>
            <a:pPr marL="273050" lvl="1" indent="0">
              <a:spcBef>
                <a:spcPts val="0"/>
              </a:spcBef>
              <a:spcAft>
                <a:spcPts val="1800"/>
              </a:spcAft>
              <a:buNone/>
            </a:pPr>
            <a:endParaRPr lang="en-US" sz="1600" dirty="0"/>
          </a:p>
          <a:p>
            <a:pPr marL="273050" lvl="1" indent="0">
              <a:spcBef>
                <a:spcPts val="0"/>
              </a:spcBef>
              <a:spcAft>
                <a:spcPts val="1800"/>
              </a:spcAft>
              <a:buNone/>
            </a:pPr>
            <a:r>
              <a:rPr lang="en-US" sz="1600" dirty="0"/>
              <a:t>Enhance patient engagement and satisfaction</a:t>
            </a:r>
          </a:p>
          <a:p>
            <a:pPr marL="273050" lvl="1" indent="0">
              <a:spcBef>
                <a:spcPts val="1800"/>
              </a:spcBef>
              <a:spcAft>
                <a:spcPts val="1800"/>
              </a:spcAft>
              <a:buNone/>
            </a:pPr>
            <a:endParaRPr lang="en-US" sz="1600" dirty="0"/>
          </a:p>
          <a:p>
            <a:pPr marL="273050" lvl="1" indent="0">
              <a:spcBef>
                <a:spcPts val="0"/>
              </a:spcBef>
              <a:spcAft>
                <a:spcPts val="1800"/>
              </a:spcAft>
              <a:buNone/>
            </a:pPr>
            <a:r>
              <a:rPr lang="en-US" sz="1600" dirty="0"/>
              <a:t>Enable new service delivery models with speed, agility and innovation</a:t>
            </a:r>
          </a:p>
        </p:txBody>
      </p:sp>
      <p:sp>
        <p:nvSpPr>
          <p:cNvPr id="1371" name="Google Shape;1371;p98"/>
          <p:cNvSpPr txBox="1">
            <a:spLocks noGrp="1"/>
          </p:cNvSpPr>
          <p:nvPr>
            <p:ph type="title"/>
          </p:nvPr>
        </p:nvSpPr>
        <p:spPr/>
        <p:txBody>
          <a:bodyPr/>
          <a:lstStyle/>
          <a:p>
            <a:pPr lvl="0"/>
            <a:r>
              <a:rPr lang="en-US" dirty="0"/>
              <a:t>Key drivers for IT Modernization in Healthcare</a:t>
            </a:r>
          </a:p>
        </p:txBody>
      </p:sp>
      <p:sp>
        <p:nvSpPr>
          <p:cNvPr id="7" name="Content Placeholder 2"/>
          <p:cNvSpPr txBox="1">
            <a:spLocks/>
          </p:cNvSpPr>
          <p:nvPr/>
        </p:nvSpPr>
        <p:spPr>
          <a:xfrm>
            <a:off x="6911041" y="1537354"/>
            <a:ext cx="4635842" cy="4572000"/>
          </a:xfrm>
          <a:prstGeom prst="rect">
            <a:avLst/>
          </a:prstGeom>
        </p:spPr>
        <p:txBody>
          <a:bodyPr vert="horz" lIns="0" tIns="0" rIns="0" bIns="0" rtlCol="0">
            <a:noAutofit/>
          </a:bodyPr>
          <a:lstStyle>
            <a:lvl1pPr marL="0" indent="0" algn="l" defTabSz="914400" rtl="0" eaLnBrk="1" latinLnBrk="0" hangingPunct="1">
              <a:lnSpc>
                <a:spcPct val="10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273050" lvl="1" indent="0">
              <a:spcBef>
                <a:spcPts val="1800"/>
              </a:spcBef>
              <a:spcAft>
                <a:spcPts val="1800"/>
              </a:spcAft>
              <a:buNone/>
            </a:pPr>
            <a:r>
              <a:rPr lang="en-US" sz="1600" dirty="0"/>
              <a:t>Reduce capital and operating expenditures while improving organizational performance and productivity</a:t>
            </a:r>
          </a:p>
          <a:p>
            <a:pPr marL="273050" lvl="1" indent="0">
              <a:spcBef>
                <a:spcPts val="0"/>
              </a:spcBef>
              <a:spcAft>
                <a:spcPts val="1800"/>
              </a:spcAft>
              <a:buNone/>
            </a:pPr>
            <a:endParaRPr lang="en-US" sz="1600" dirty="0"/>
          </a:p>
          <a:p>
            <a:pPr marL="273050" lvl="1" indent="0">
              <a:spcBef>
                <a:spcPts val="0"/>
              </a:spcBef>
              <a:spcAft>
                <a:spcPts val="1800"/>
              </a:spcAft>
              <a:buNone/>
            </a:pPr>
            <a:r>
              <a:rPr lang="en-US" sz="1600" dirty="0"/>
              <a:t>Transform to support telehealth and remote digital patient engagement </a:t>
            </a:r>
          </a:p>
          <a:p>
            <a:pPr marL="273050" lvl="1" indent="0">
              <a:spcBef>
                <a:spcPts val="1800"/>
              </a:spcBef>
              <a:spcAft>
                <a:spcPts val="1800"/>
              </a:spcAft>
              <a:buNone/>
            </a:pPr>
            <a:endParaRPr lang="en-US" sz="1600" dirty="0"/>
          </a:p>
          <a:p>
            <a:pPr marL="273050" lvl="1" indent="0">
              <a:spcBef>
                <a:spcPts val="0"/>
              </a:spcBef>
              <a:spcAft>
                <a:spcPts val="1800"/>
              </a:spcAft>
              <a:buNone/>
            </a:pPr>
            <a:r>
              <a:rPr lang="en-US" sz="1600" dirty="0"/>
              <a:t>Ensure resilience in the future for critical events</a:t>
            </a:r>
          </a:p>
        </p:txBody>
      </p:sp>
      <p:grpSp>
        <p:nvGrpSpPr>
          <p:cNvPr id="41" name="Group 40"/>
          <p:cNvGrpSpPr/>
          <p:nvPr/>
        </p:nvGrpSpPr>
        <p:grpSpPr>
          <a:xfrm>
            <a:off x="577068" y="4239826"/>
            <a:ext cx="762009" cy="755371"/>
            <a:chOff x="6891338" y="-700088"/>
            <a:chExt cx="911226" cy="903288"/>
          </a:xfrm>
        </p:grpSpPr>
        <p:sp>
          <p:nvSpPr>
            <p:cNvPr id="31" name="Freeform 25"/>
            <p:cNvSpPr>
              <a:spLocks noEditPoints="1"/>
            </p:cNvSpPr>
            <p:nvPr/>
          </p:nvSpPr>
          <p:spPr bwMode="auto">
            <a:xfrm>
              <a:off x="7372351" y="-220663"/>
              <a:ext cx="95250" cy="95250"/>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10 h 40"/>
                <a:gd name="T12" fmla="*/ 10 w 40"/>
                <a:gd name="T13" fmla="*/ 20 h 40"/>
                <a:gd name="T14" fmla="*/ 20 w 40"/>
                <a:gd name="T15" fmla="*/ 30 h 40"/>
                <a:gd name="T16" fmla="*/ 30 w 40"/>
                <a:gd name="T17" fmla="*/ 20 h 40"/>
                <a:gd name="T18" fmla="*/ 20 w 40"/>
                <a:gd name="T19"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2" y="0"/>
                    <a:pt x="40" y="8"/>
                    <a:pt x="40" y="20"/>
                  </a:cubicBezTo>
                  <a:cubicBezTo>
                    <a:pt x="40" y="31"/>
                    <a:pt x="31" y="40"/>
                    <a:pt x="20" y="40"/>
                  </a:cubicBezTo>
                  <a:close/>
                  <a:moveTo>
                    <a:pt x="20" y="10"/>
                  </a:moveTo>
                  <a:cubicBezTo>
                    <a:pt x="14" y="10"/>
                    <a:pt x="10" y="14"/>
                    <a:pt x="10" y="20"/>
                  </a:cubicBezTo>
                  <a:cubicBezTo>
                    <a:pt x="10" y="26"/>
                    <a:pt x="14" y="30"/>
                    <a:pt x="20" y="30"/>
                  </a:cubicBezTo>
                  <a:cubicBezTo>
                    <a:pt x="25" y="30"/>
                    <a:pt x="30" y="26"/>
                    <a:pt x="30" y="20"/>
                  </a:cubicBezTo>
                  <a:cubicBezTo>
                    <a:pt x="30" y="18"/>
                    <a:pt x="29" y="10"/>
                    <a:pt x="20" y="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2" name="Freeform 26"/>
            <p:cNvSpPr>
              <a:spLocks/>
            </p:cNvSpPr>
            <p:nvPr/>
          </p:nvSpPr>
          <p:spPr bwMode="auto">
            <a:xfrm>
              <a:off x="7110413" y="-192088"/>
              <a:ext cx="311150" cy="309563"/>
            </a:xfrm>
            <a:custGeom>
              <a:avLst/>
              <a:gdLst>
                <a:gd name="T0" fmla="*/ 125 w 130"/>
                <a:gd name="T1" fmla="*/ 129 h 129"/>
                <a:gd name="T2" fmla="*/ 0 w 130"/>
                <a:gd name="T3" fmla="*/ 5 h 129"/>
                <a:gd name="T4" fmla="*/ 5 w 130"/>
                <a:gd name="T5" fmla="*/ 0 h 129"/>
                <a:gd name="T6" fmla="*/ 10 w 130"/>
                <a:gd name="T7" fmla="*/ 5 h 129"/>
                <a:gd name="T8" fmla="*/ 125 w 130"/>
                <a:gd name="T9" fmla="*/ 119 h 129"/>
                <a:gd name="T10" fmla="*/ 130 w 130"/>
                <a:gd name="T11" fmla="*/ 124 h 129"/>
                <a:gd name="T12" fmla="*/ 125 w 130"/>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130" h="129">
                  <a:moveTo>
                    <a:pt x="125" y="129"/>
                  </a:moveTo>
                  <a:cubicBezTo>
                    <a:pt x="56" y="129"/>
                    <a:pt x="0" y="73"/>
                    <a:pt x="0" y="5"/>
                  </a:cubicBezTo>
                  <a:cubicBezTo>
                    <a:pt x="0" y="2"/>
                    <a:pt x="2" y="0"/>
                    <a:pt x="5" y="0"/>
                  </a:cubicBezTo>
                  <a:cubicBezTo>
                    <a:pt x="8" y="0"/>
                    <a:pt x="10" y="2"/>
                    <a:pt x="10" y="5"/>
                  </a:cubicBezTo>
                  <a:cubicBezTo>
                    <a:pt x="10" y="68"/>
                    <a:pt x="62" y="119"/>
                    <a:pt x="125" y="119"/>
                  </a:cubicBezTo>
                  <a:cubicBezTo>
                    <a:pt x="128" y="119"/>
                    <a:pt x="130" y="122"/>
                    <a:pt x="130" y="124"/>
                  </a:cubicBezTo>
                  <a:cubicBezTo>
                    <a:pt x="130" y="127"/>
                    <a:pt x="128" y="129"/>
                    <a:pt x="125" y="12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3" name="Freeform 27"/>
            <p:cNvSpPr>
              <a:spLocks/>
            </p:cNvSpPr>
            <p:nvPr/>
          </p:nvSpPr>
          <p:spPr bwMode="auto">
            <a:xfrm>
              <a:off x="7669213" y="-533400"/>
              <a:ext cx="82550" cy="79375"/>
            </a:xfrm>
            <a:custGeom>
              <a:avLst/>
              <a:gdLst>
                <a:gd name="T0" fmla="*/ 28 w 34"/>
                <a:gd name="T1" fmla="*/ 33 h 33"/>
                <a:gd name="T2" fmla="*/ 25 w 34"/>
                <a:gd name="T3" fmla="*/ 31 h 33"/>
                <a:gd name="T4" fmla="*/ 2 w 34"/>
                <a:gd name="T5" fmla="*/ 9 h 33"/>
                <a:gd name="T6" fmla="*/ 2 w 34"/>
                <a:gd name="T7" fmla="*/ 2 h 33"/>
                <a:gd name="T8" fmla="*/ 9 w 34"/>
                <a:gd name="T9" fmla="*/ 2 h 33"/>
                <a:gd name="T10" fmla="*/ 32 w 34"/>
                <a:gd name="T11" fmla="*/ 24 h 33"/>
                <a:gd name="T12" fmla="*/ 32 w 34"/>
                <a:gd name="T13" fmla="*/ 31 h 33"/>
                <a:gd name="T14" fmla="*/ 28 w 3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3">
                  <a:moveTo>
                    <a:pt x="28" y="33"/>
                  </a:moveTo>
                  <a:cubicBezTo>
                    <a:pt x="27" y="33"/>
                    <a:pt x="26" y="32"/>
                    <a:pt x="25" y="31"/>
                  </a:cubicBezTo>
                  <a:cubicBezTo>
                    <a:pt x="2" y="9"/>
                    <a:pt x="2" y="9"/>
                    <a:pt x="2" y="9"/>
                  </a:cubicBezTo>
                  <a:cubicBezTo>
                    <a:pt x="0" y="7"/>
                    <a:pt x="0" y="4"/>
                    <a:pt x="2" y="2"/>
                  </a:cubicBezTo>
                  <a:cubicBezTo>
                    <a:pt x="4" y="0"/>
                    <a:pt x="7" y="0"/>
                    <a:pt x="9" y="2"/>
                  </a:cubicBezTo>
                  <a:cubicBezTo>
                    <a:pt x="32" y="24"/>
                    <a:pt x="32" y="24"/>
                    <a:pt x="32" y="24"/>
                  </a:cubicBezTo>
                  <a:cubicBezTo>
                    <a:pt x="34" y="26"/>
                    <a:pt x="34" y="29"/>
                    <a:pt x="32" y="31"/>
                  </a:cubicBezTo>
                  <a:cubicBezTo>
                    <a:pt x="31" y="32"/>
                    <a:pt x="30" y="33"/>
                    <a:pt x="28" y="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4" name="Freeform 28"/>
            <p:cNvSpPr>
              <a:spLocks/>
            </p:cNvSpPr>
            <p:nvPr/>
          </p:nvSpPr>
          <p:spPr bwMode="auto">
            <a:xfrm>
              <a:off x="7437438" y="-374650"/>
              <a:ext cx="182563" cy="182563"/>
            </a:xfrm>
            <a:custGeom>
              <a:avLst/>
              <a:gdLst>
                <a:gd name="T0" fmla="*/ 6 w 76"/>
                <a:gd name="T1" fmla="*/ 76 h 76"/>
                <a:gd name="T2" fmla="*/ 2 w 76"/>
                <a:gd name="T3" fmla="*/ 75 h 76"/>
                <a:gd name="T4" fmla="*/ 2 w 76"/>
                <a:gd name="T5" fmla="*/ 67 h 76"/>
                <a:gd name="T6" fmla="*/ 67 w 76"/>
                <a:gd name="T7" fmla="*/ 2 h 76"/>
                <a:gd name="T8" fmla="*/ 75 w 76"/>
                <a:gd name="T9" fmla="*/ 2 h 76"/>
                <a:gd name="T10" fmla="*/ 75 w 76"/>
                <a:gd name="T11" fmla="*/ 9 h 76"/>
                <a:gd name="T12" fmla="*/ 9 w 76"/>
                <a:gd name="T13" fmla="*/ 75 h 76"/>
                <a:gd name="T14" fmla="*/ 6 w 76"/>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76">
                  <a:moveTo>
                    <a:pt x="6" y="76"/>
                  </a:moveTo>
                  <a:cubicBezTo>
                    <a:pt x="5" y="76"/>
                    <a:pt x="3" y="76"/>
                    <a:pt x="2" y="75"/>
                  </a:cubicBezTo>
                  <a:cubicBezTo>
                    <a:pt x="0" y="73"/>
                    <a:pt x="0" y="69"/>
                    <a:pt x="2" y="67"/>
                  </a:cubicBezTo>
                  <a:cubicBezTo>
                    <a:pt x="67" y="2"/>
                    <a:pt x="67" y="2"/>
                    <a:pt x="67" y="2"/>
                  </a:cubicBezTo>
                  <a:cubicBezTo>
                    <a:pt x="69" y="0"/>
                    <a:pt x="73" y="0"/>
                    <a:pt x="75" y="2"/>
                  </a:cubicBezTo>
                  <a:cubicBezTo>
                    <a:pt x="76" y="4"/>
                    <a:pt x="76" y="7"/>
                    <a:pt x="75" y="9"/>
                  </a:cubicBezTo>
                  <a:cubicBezTo>
                    <a:pt x="9" y="75"/>
                    <a:pt x="9" y="75"/>
                    <a:pt x="9" y="75"/>
                  </a:cubicBezTo>
                  <a:cubicBezTo>
                    <a:pt x="8" y="76"/>
                    <a:pt x="7" y="76"/>
                    <a:pt x="6" y="7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5" name="Freeform 29"/>
            <p:cNvSpPr>
              <a:spLocks noEditPoints="1"/>
            </p:cNvSpPr>
            <p:nvPr/>
          </p:nvSpPr>
          <p:spPr bwMode="auto">
            <a:xfrm>
              <a:off x="6972301" y="-700088"/>
              <a:ext cx="830263" cy="903288"/>
            </a:xfrm>
            <a:custGeom>
              <a:avLst/>
              <a:gdLst>
                <a:gd name="T0" fmla="*/ 208 w 345"/>
                <a:gd name="T1" fmla="*/ 60 h 377"/>
                <a:gd name="T2" fmla="*/ 208 w 345"/>
                <a:gd name="T3" fmla="*/ 47 h 377"/>
                <a:gd name="T4" fmla="*/ 198 w 345"/>
                <a:gd name="T5" fmla="*/ 47 h 377"/>
                <a:gd name="T6" fmla="*/ 198 w 345"/>
                <a:gd name="T7" fmla="*/ 59 h 377"/>
                <a:gd name="T8" fmla="*/ 186 w 345"/>
                <a:gd name="T9" fmla="*/ 58 h 377"/>
                <a:gd name="T10" fmla="*/ 175 w 345"/>
                <a:gd name="T11" fmla="*/ 59 h 377"/>
                <a:gd name="T12" fmla="*/ 175 w 345"/>
                <a:gd name="T13" fmla="*/ 40 h 377"/>
                <a:gd name="T14" fmla="*/ 218 w 345"/>
                <a:gd name="T15" fmla="*/ 40 h 377"/>
                <a:gd name="T16" fmla="*/ 236 w 345"/>
                <a:gd name="T17" fmla="*/ 20 h 377"/>
                <a:gd name="T18" fmla="*/ 215 w 345"/>
                <a:gd name="T19" fmla="*/ 0 h 377"/>
                <a:gd name="T20" fmla="*/ 157 w 345"/>
                <a:gd name="T21" fmla="*/ 0 h 377"/>
                <a:gd name="T22" fmla="*/ 136 w 345"/>
                <a:gd name="T23" fmla="*/ 20 h 377"/>
                <a:gd name="T24" fmla="*/ 155 w 345"/>
                <a:gd name="T25" fmla="*/ 40 h 377"/>
                <a:gd name="T26" fmla="*/ 165 w 345"/>
                <a:gd name="T27" fmla="*/ 40 h 377"/>
                <a:gd name="T28" fmla="*/ 165 w 345"/>
                <a:gd name="T29" fmla="*/ 60 h 377"/>
                <a:gd name="T30" fmla="*/ 64 w 345"/>
                <a:gd name="T31" fmla="*/ 115 h 377"/>
                <a:gd name="T32" fmla="*/ 37 w 345"/>
                <a:gd name="T33" fmla="*/ 115 h 377"/>
                <a:gd name="T34" fmla="*/ 37 w 345"/>
                <a:gd name="T35" fmla="*/ 125 h 377"/>
                <a:gd name="T36" fmla="*/ 56 w 345"/>
                <a:gd name="T37" fmla="*/ 125 h 377"/>
                <a:gd name="T38" fmla="*/ 26 w 345"/>
                <a:gd name="T39" fmla="*/ 210 h 377"/>
                <a:gd name="T40" fmla="*/ 0 w 345"/>
                <a:gd name="T41" fmla="*/ 210 h 377"/>
                <a:gd name="T42" fmla="*/ 0 w 345"/>
                <a:gd name="T43" fmla="*/ 220 h 377"/>
                <a:gd name="T44" fmla="*/ 26 w 345"/>
                <a:gd name="T45" fmla="*/ 220 h 377"/>
                <a:gd name="T46" fmla="*/ 57 w 345"/>
                <a:gd name="T47" fmla="*/ 312 h 377"/>
                <a:gd name="T48" fmla="*/ 35 w 345"/>
                <a:gd name="T49" fmla="*/ 312 h 377"/>
                <a:gd name="T50" fmla="*/ 35 w 345"/>
                <a:gd name="T51" fmla="*/ 322 h 377"/>
                <a:gd name="T52" fmla="*/ 64 w 345"/>
                <a:gd name="T53" fmla="*/ 322 h 377"/>
                <a:gd name="T54" fmla="*/ 64 w 345"/>
                <a:gd name="T55" fmla="*/ 321 h 377"/>
                <a:gd name="T56" fmla="*/ 186 w 345"/>
                <a:gd name="T57" fmla="*/ 377 h 377"/>
                <a:gd name="T58" fmla="*/ 345 w 345"/>
                <a:gd name="T59" fmla="*/ 218 h 377"/>
                <a:gd name="T60" fmla="*/ 208 w 345"/>
                <a:gd name="T61" fmla="*/ 60 h 377"/>
                <a:gd name="T62" fmla="*/ 146 w 345"/>
                <a:gd name="T63" fmla="*/ 20 h 377"/>
                <a:gd name="T64" fmla="*/ 157 w 345"/>
                <a:gd name="T65" fmla="*/ 10 h 377"/>
                <a:gd name="T66" fmla="*/ 215 w 345"/>
                <a:gd name="T67" fmla="*/ 10 h 377"/>
                <a:gd name="T68" fmla="*/ 226 w 345"/>
                <a:gd name="T69" fmla="*/ 20 h 377"/>
                <a:gd name="T70" fmla="*/ 218 w 345"/>
                <a:gd name="T71" fmla="*/ 30 h 377"/>
                <a:gd name="T72" fmla="*/ 155 w 345"/>
                <a:gd name="T73" fmla="*/ 30 h 377"/>
                <a:gd name="T74" fmla="*/ 146 w 345"/>
                <a:gd name="T75" fmla="*/ 20 h 377"/>
                <a:gd name="T76" fmla="*/ 186 w 345"/>
                <a:gd name="T77" fmla="*/ 367 h 377"/>
                <a:gd name="T78" fmla="*/ 36 w 345"/>
                <a:gd name="T79" fmla="*/ 218 h 377"/>
                <a:gd name="T80" fmla="*/ 186 w 345"/>
                <a:gd name="T81" fmla="*/ 68 h 377"/>
                <a:gd name="T82" fmla="*/ 335 w 345"/>
                <a:gd name="T83" fmla="*/ 218 h 377"/>
                <a:gd name="T84" fmla="*/ 186 w 345"/>
                <a:gd name="T85" fmla="*/ 3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77">
                  <a:moveTo>
                    <a:pt x="208" y="60"/>
                  </a:moveTo>
                  <a:cubicBezTo>
                    <a:pt x="208" y="47"/>
                    <a:pt x="208" y="47"/>
                    <a:pt x="208" y="47"/>
                  </a:cubicBezTo>
                  <a:cubicBezTo>
                    <a:pt x="198" y="47"/>
                    <a:pt x="198" y="47"/>
                    <a:pt x="198" y="47"/>
                  </a:cubicBezTo>
                  <a:cubicBezTo>
                    <a:pt x="198" y="59"/>
                    <a:pt x="198" y="59"/>
                    <a:pt x="198" y="59"/>
                  </a:cubicBezTo>
                  <a:cubicBezTo>
                    <a:pt x="194" y="58"/>
                    <a:pt x="190" y="58"/>
                    <a:pt x="186" y="58"/>
                  </a:cubicBezTo>
                  <a:cubicBezTo>
                    <a:pt x="182" y="58"/>
                    <a:pt x="179" y="58"/>
                    <a:pt x="175" y="59"/>
                  </a:cubicBezTo>
                  <a:cubicBezTo>
                    <a:pt x="175" y="40"/>
                    <a:pt x="175" y="40"/>
                    <a:pt x="175" y="40"/>
                  </a:cubicBezTo>
                  <a:cubicBezTo>
                    <a:pt x="218" y="40"/>
                    <a:pt x="218" y="40"/>
                    <a:pt x="218" y="40"/>
                  </a:cubicBezTo>
                  <a:cubicBezTo>
                    <a:pt x="228" y="40"/>
                    <a:pt x="236" y="31"/>
                    <a:pt x="236" y="20"/>
                  </a:cubicBezTo>
                  <a:cubicBezTo>
                    <a:pt x="236" y="9"/>
                    <a:pt x="227" y="0"/>
                    <a:pt x="215" y="0"/>
                  </a:cubicBezTo>
                  <a:cubicBezTo>
                    <a:pt x="157" y="0"/>
                    <a:pt x="157" y="0"/>
                    <a:pt x="157" y="0"/>
                  </a:cubicBezTo>
                  <a:cubicBezTo>
                    <a:pt x="146" y="0"/>
                    <a:pt x="136" y="9"/>
                    <a:pt x="136" y="20"/>
                  </a:cubicBezTo>
                  <a:cubicBezTo>
                    <a:pt x="136" y="31"/>
                    <a:pt x="145" y="40"/>
                    <a:pt x="155" y="40"/>
                  </a:cubicBezTo>
                  <a:cubicBezTo>
                    <a:pt x="165" y="40"/>
                    <a:pt x="165" y="40"/>
                    <a:pt x="165" y="40"/>
                  </a:cubicBezTo>
                  <a:cubicBezTo>
                    <a:pt x="165" y="60"/>
                    <a:pt x="165" y="60"/>
                    <a:pt x="165" y="60"/>
                  </a:cubicBezTo>
                  <a:cubicBezTo>
                    <a:pt x="125" y="65"/>
                    <a:pt x="89" y="85"/>
                    <a:pt x="64" y="115"/>
                  </a:cubicBezTo>
                  <a:cubicBezTo>
                    <a:pt x="37" y="115"/>
                    <a:pt x="37" y="115"/>
                    <a:pt x="37" y="115"/>
                  </a:cubicBezTo>
                  <a:cubicBezTo>
                    <a:pt x="37" y="125"/>
                    <a:pt x="37" y="125"/>
                    <a:pt x="37" y="125"/>
                  </a:cubicBezTo>
                  <a:cubicBezTo>
                    <a:pt x="56" y="125"/>
                    <a:pt x="56" y="125"/>
                    <a:pt x="56" y="125"/>
                  </a:cubicBezTo>
                  <a:cubicBezTo>
                    <a:pt x="39" y="149"/>
                    <a:pt x="28" y="179"/>
                    <a:pt x="26" y="210"/>
                  </a:cubicBezTo>
                  <a:cubicBezTo>
                    <a:pt x="0" y="210"/>
                    <a:pt x="0" y="210"/>
                    <a:pt x="0" y="210"/>
                  </a:cubicBezTo>
                  <a:cubicBezTo>
                    <a:pt x="0" y="220"/>
                    <a:pt x="0" y="220"/>
                    <a:pt x="0" y="220"/>
                  </a:cubicBezTo>
                  <a:cubicBezTo>
                    <a:pt x="26" y="220"/>
                    <a:pt x="26" y="220"/>
                    <a:pt x="26" y="220"/>
                  </a:cubicBezTo>
                  <a:cubicBezTo>
                    <a:pt x="27" y="254"/>
                    <a:pt x="38" y="286"/>
                    <a:pt x="57" y="312"/>
                  </a:cubicBezTo>
                  <a:cubicBezTo>
                    <a:pt x="35" y="312"/>
                    <a:pt x="35" y="312"/>
                    <a:pt x="35" y="312"/>
                  </a:cubicBezTo>
                  <a:cubicBezTo>
                    <a:pt x="35" y="322"/>
                    <a:pt x="35" y="322"/>
                    <a:pt x="35" y="322"/>
                  </a:cubicBezTo>
                  <a:cubicBezTo>
                    <a:pt x="64" y="322"/>
                    <a:pt x="64" y="322"/>
                    <a:pt x="64" y="322"/>
                  </a:cubicBezTo>
                  <a:cubicBezTo>
                    <a:pt x="64" y="321"/>
                    <a:pt x="64" y="321"/>
                    <a:pt x="64" y="321"/>
                  </a:cubicBezTo>
                  <a:cubicBezTo>
                    <a:pt x="94" y="355"/>
                    <a:pt x="137" y="377"/>
                    <a:pt x="186" y="377"/>
                  </a:cubicBezTo>
                  <a:cubicBezTo>
                    <a:pt x="274" y="377"/>
                    <a:pt x="345" y="306"/>
                    <a:pt x="345" y="218"/>
                  </a:cubicBezTo>
                  <a:cubicBezTo>
                    <a:pt x="345" y="137"/>
                    <a:pt x="285" y="70"/>
                    <a:pt x="208" y="60"/>
                  </a:cubicBezTo>
                  <a:close/>
                  <a:moveTo>
                    <a:pt x="146" y="20"/>
                  </a:moveTo>
                  <a:cubicBezTo>
                    <a:pt x="146" y="15"/>
                    <a:pt x="151" y="10"/>
                    <a:pt x="157" y="10"/>
                  </a:cubicBezTo>
                  <a:cubicBezTo>
                    <a:pt x="215" y="10"/>
                    <a:pt x="215" y="10"/>
                    <a:pt x="215" y="10"/>
                  </a:cubicBezTo>
                  <a:cubicBezTo>
                    <a:pt x="221" y="10"/>
                    <a:pt x="226" y="15"/>
                    <a:pt x="226" y="20"/>
                  </a:cubicBezTo>
                  <a:cubicBezTo>
                    <a:pt x="226" y="26"/>
                    <a:pt x="223" y="30"/>
                    <a:pt x="218" y="30"/>
                  </a:cubicBezTo>
                  <a:cubicBezTo>
                    <a:pt x="155" y="30"/>
                    <a:pt x="155" y="30"/>
                    <a:pt x="155" y="30"/>
                  </a:cubicBezTo>
                  <a:cubicBezTo>
                    <a:pt x="150" y="30"/>
                    <a:pt x="146" y="26"/>
                    <a:pt x="146" y="20"/>
                  </a:cubicBezTo>
                  <a:close/>
                  <a:moveTo>
                    <a:pt x="186" y="367"/>
                  </a:moveTo>
                  <a:cubicBezTo>
                    <a:pt x="103" y="367"/>
                    <a:pt x="36" y="300"/>
                    <a:pt x="36" y="218"/>
                  </a:cubicBezTo>
                  <a:cubicBezTo>
                    <a:pt x="36" y="135"/>
                    <a:pt x="103" y="68"/>
                    <a:pt x="186" y="68"/>
                  </a:cubicBezTo>
                  <a:cubicBezTo>
                    <a:pt x="268" y="68"/>
                    <a:pt x="335" y="135"/>
                    <a:pt x="335" y="218"/>
                  </a:cubicBezTo>
                  <a:cubicBezTo>
                    <a:pt x="335" y="300"/>
                    <a:pt x="268" y="367"/>
                    <a:pt x="186" y="3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6" name="Rectangle 30"/>
            <p:cNvSpPr>
              <a:spLocks noChangeArrowheads="1"/>
            </p:cNvSpPr>
            <p:nvPr/>
          </p:nvSpPr>
          <p:spPr bwMode="auto">
            <a:xfrm>
              <a:off x="6975476" y="-425450"/>
              <a:ext cx="38100" cy="238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7" name="Rectangle 31"/>
            <p:cNvSpPr>
              <a:spLocks noChangeArrowheads="1"/>
            </p:cNvSpPr>
            <p:nvPr/>
          </p:nvSpPr>
          <p:spPr bwMode="auto">
            <a:xfrm>
              <a:off x="6924676" y="-425450"/>
              <a:ext cx="26988" cy="238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8" name="Rectangle 32"/>
            <p:cNvSpPr>
              <a:spLocks noChangeArrowheads="1"/>
            </p:cNvSpPr>
            <p:nvPr/>
          </p:nvSpPr>
          <p:spPr bwMode="auto">
            <a:xfrm>
              <a:off x="6975476" y="47625"/>
              <a:ext cx="42863" cy="238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39" name="Rectangle 33"/>
            <p:cNvSpPr>
              <a:spLocks noChangeArrowheads="1"/>
            </p:cNvSpPr>
            <p:nvPr/>
          </p:nvSpPr>
          <p:spPr bwMode="auto">
            <a:xfrm>
              <a:off x="6924676" y="47625"/>
              <a:ext cx="26988" cy="238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40" name="Rectangle 34"/>
            <p:cNvSpPr>
              <a:spLocks noChangeArrowheads="1"/>
            </p:cNvSpPr>
            <p:nvPr/>
          </p:nvSpPr>
          <p:spPr bwMode="auto">
            <a:xfrm>
              <a:off x="6891338" y="-196850"/>
              <a:ext cx="33338" cy="238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grpSp>
        <p:nvGrpSpPr>
          <p:cNvPr id="54" name="Group 53"/>
          <p:cNvGrpSpPr/>
          <p:nvPr/>
        </p:nvGrpSpPr>
        <p:grpSpPr>
          <a:xfrm>
            <a:off x="6339520" y="1537354"/>
            <a:ext cx="695556" cy="691496"/>
            <a:chOff x="7177088" y="-1182688"/>
            <a:chExt cx="815976" cy="811213"/>
          </a:xfrm>
          <a:solidFill>
            <a:schemeClr val="accent4"/>
          </a:solidFill>
        </p:grpSpPr>
        <p:sp>
          <p:nvSpPr>
            <p:cNvPr id="56" name="Freeform 40"/>
            <p:cNvSpPr>
              <a:spLocks/>
            </p:cNvSpPr>
            <p:nvPr/>
          </p:nvSpPr>
          <p:spPr bwMode="auto">
            <a:xfrm rot="10800000">
              <a:off x="7326314" y="-1036638"/>
              <a:ext cx="666750" cy="665163"/>
            </a:xfrm>
            <a:custGeom>
              <a:avLst/>
              <a:gdLst>
                <a:gd name="T0" fmla="*/ 45 w 278"/>
                <a:gd name="T1" fmla="*/ 270 h 278"/>
                <a:gd name="T2" fmla="*/ 10 w 278"/>
                <a:gd name="T3" fmla="*/ 170 h 278"/>
                <a:gd name="T4" fmla="*/ 170 w 278"/>
                <a:gd name="T5" fmla="*/ 10 h 278"/>
                <a:gd name="T6" fmla="*/ 270 w 278"/>
                <a:gd name="T7" fmla="*/ 45 h 278"/>
                <a:gd name="T8" fmla="*/ 278 w 278"/>
                <a:gd name="T9" fmla="*/ 38 h 278"/>
                <a:gd name="T10" fmla="*/ 170 w 278"/>
                <a:gd name="T11" fmla="*/ 0 h 278"/>
                <a:gd name="T12" fmla="*/ 0 w 278"/>
                <a:gd name="T13" fmla="*/ 170 h 278"/>
                <a:gd name="T14" fmla="*/ 38 w 278"/>
                <a:gd name="T15" fmla="*/ 278 h 278"/>
                <a:gd name="T16" fmla="*/ 45 w 278"/>
                <a:gd name="T17" fmla="*/ 27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8">
                  <a:moveTo>
                    <a:pt x="45" y="270"/>
                  </a:moveTo>
                  <a:cubicBezTo>
                    <a:pt x="23" y="243"/>
                    <a:pt x="10" y="208"/>
                    <a:pt x="10" y="170"/>
                  </a:cubicBezTo>
                  <a:cubicBezTo>
                    <a:pt x="10" y="81"/>
                    <a:pt x="81" y="10"/>
                    <a:pt x="170" y="10"/>
                  </a:cubicBezTo>
                  <a:cubicBezTo>
                    <a:pt x="208" y="10"/>
                    <a:pt x="243" y="23"/>
                    <a:pt x="270" y="45"/>
                  </a:cubicBezTo>
                  <a:cubicBezTo>
                    <a:pt x="278" y="38"/>
                    <a:pt x="278" y="38"/>
                    <a:pt x="278" y="38"/>
                  </a:cubicBezTo>
                  <a:cubicBezTo>
                    <a:pt x="248" y="14"/>
                    <a:pt x="211" y="0"/>
                    <a:pt x="170" y="0"/>
                  </a:cubicBezTo>
                  <a:cubicBezTo>
                    <a:pt x="76" y="0"/>
                    <a:pt x="0" y="76"/>
                    <a:pt x="0" y="170"/>
                  </a:cubicBezTo>
                  <a:cubicBezTo>
                    <a:pt x="0" y="211"/>
                    <a:pt x="14" y="248"/>
                    <a:pt x="38" y="278"/>
                  </a:cubicBezTo>
                  <a:lnTo>
                    <a:pt x="45" y="27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45" name="Freeform 38"/>
            <p:cNvSpPr>
              <a:spLocks/>
            </p:cNvSpPr>
            <p:nvPr/>
          </p:nvSpPr>
          <p:spPr bwMode="auto">
            <a:xfrm>
              <a:off x="7443788" y="-1058863"/>
              <a:ext cx="285750" cy="277813"/>
            </a:xfrm>
            <a:custGeom>
              <a:avLst/>
              <a:gdLst>
                <a:gd name="T0" fmla="*/ 19 w 119"/>
                <a:gd name="T1" fmla="*/ 70 h 116"/>
                <a:gd name="T2" fmla="*/ 56 w 119"/>
                <a:gd name="T3" fmla="*/ 34 h 116"/>
                <a:gd name="T4" fmla="*/ 56 w 119"/>
                <a:gd name="T5" fmla="*/ 97 h 116"/>
                <a:gd name="T6" fmla="*/ 74 w 119"/>
                <a:gd name="T7" fmla="*/ 79 h 116"/>
                <a:gd name="T8" fmla="*/ 74 w 119"/>
                <a:gd name="T9" fmla="*/ 34 h 116"/>
                <a:gd name="T10" fmla="*/ 106 w 119"/>
                <a:gd name="T11" fmla="*/ 47 h 116"/>
                <a:gd name="T12" fmla="*/ 119 w 119"/>
                <a:gd name="T13" fmla="*/ 34 h 116"/>
                <a:gd name="T14" fmla="*/ 74 w 119"/>
                <a:gd name="T15" fmla="*/ 17 h 116"/>
                <a:gd name="T16" fmla="*/ 74 w 119"/>
                <a:gd name="T17" fmla="*/ 0 h 116"/>
                <a:gd name="T18" fmla="*/ 56 w 119"/>
                <a:gd name="T19" fmla="*/ 0 h 116"/>
                <a:gd name="T20" fmla="*/ 56 w 119"/>
                <a:gd name="T21" fmla="*/ 17 h 116"/>
                <a:gd name="T22" fmla="*/ 0 w 119"/>
                <a:gd name="T23" fmla="*/ 72 h 116"/>
                <a:gd name="T24" fmla="*/ 37 w 119"/>
                <a:gd name="T25" fmla="*/ 116 h 116"/>
                <a:gd name="T26" fmla="*/ 52 w 119"/>
                <a:gd name="T27" fmla="*/ 101 h 116"/>
                <a:gd name="T28" fmla="*/ 19 w 119"/>
                <a:gd name="T29" fmla="*/ 7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16">
                  <a:moveTo>
                    <a:pt x="19" y="70"/>
                  </a:moveTo>
                  <a:cubicBezTo>
                    <a:pt x="19" y="52"/>
                    <a:pt x="34" y="37"/>
                    <a:pt x="56" y="34"/>
                  </a:cubicBezTo>
                  <a:cubicBezTo>
                    <a:pt x="56" y="97"/>
                    <a:pt x="56" y="97"/>
                    <a:pt x="56" y="97"/>
                  </a:cubicBezTo>
                  <a:cubicBezTo>
                    <a:pt x="74" y="79"/>
                    <a:pt x="74" y="79"/>
                    <a:pt x="74" y="79"/>
                  </a:cubicBezTo>
                  <a:cubicBezTo>
                    <a:pt x="74" y="34"/>
                    <a:pt x="74" y="34"/>
                    <a:pt x="74" y="34"/>
                  </a:cubicBezTo>
                  <a:cubicBezTo>
                    <a:pt x="85" y="36"/>
                    <a:pt x="96" y="40"/>
                    <a:pt x="106" y="47"/>
                  </a:cubicBezTo>
                  <a:cubicBezTo>
                    <a:pt x="119" y="34"/>
                    <a:pt x="119" y="34"/>
                    <a:pt x="119" y="34"/>
                  </a:cubicBezTo>
                  <a:cubicBezTo>
                    <a:pt x="105" y="25"/>
                    <a:pt x="91" y="19"/>
                    <a:pt x="74" y="17"/>
                  </a:cubicBezTo>
                  <a:cubicBezTo>
                    <a:pt x="74" y="0"/>
                    <a:pt x="74" y="0"/>
                    <a:pt x="74" y="0"/>
                  </a:cubicBezTo>
                  <a:cubicBezTo>
                    <a:pt x="56" y="0"/>
                    <a:pt x="56" y="0"/>
                    <a:pt x="56" y="0"/>
                  </a:cubicBezTo>
                  <a:cubicBezTo>
                    <a:pt x="56" y="17"/>
                    <a:pt x="56" y="17"/>
                    <a:pt x="56" y="17"/>
                  </a:cubicBezTo>
                  <a:cubicBezTo>
                    <a:pt x="23" y="21"/>
                    <a:pt x="0" y="43"/>
                    <a:pt x="0" y="72"/>
                  </a:cubicBezTo>
                  <a:cubicBezTo>
                    <a:pt x="0" y="95"/>
                    <a:pt x="13" y="107"/>
                    <a:pt x="37" y="116"/>
                  </a:cubicBezTo>
                  <a:cubicBezTo>
                    <a:pt x="52" y="101"/>
                    <a:pt x="52" y="101"/>
                    <a:pt x="52" y="101"/>
                  </a:cubicBezTo>
                  <a:cubicBezTo>
                    <a:pt x="30" y="94"/>
                    <a:pt x="19" y="85"/>
                    <a:pt x="1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46" name="Freeform 39"/>
            <p:cNvSpPr>
              <a:spLocks/>
            </p:cNvSpPr>
            <p:nvPr/>
          </p:nvSpPr>
          <p:spPr bwMode="auto">
            <a:xfrm>
              <a:off x="7467601" y="-785813"/>
              <a:ext cx="301625" cy="287338"/>
            </a:xfrm>
            <a:custGeom>
              <a:avLst/>
              <a:gdLst>
                <a:gd name="T0" fmla="*/ 108 w 126"/>
                <a:gd name="T1" fmla="*/ 49 h 120"/>
                <a:gd name="T2" fmla="*/ 64 w 126"/>
                <a:gd name="T3" fmla="*/ 86 h 120"/>
                <a:gd name="T4" fmla="*/ 64 w 126"/>
                <a:gd name="T5" fmla="*/ 22 h 120"/>
                <a:gd name="T6" fmla="*/ 46 w 126"/>
                <a:gd name="T7" fmla="*/ 40 h 120"/>
                <a:gd name="T8" fmla="*/ 46 w 126"/>
                <a:gd name="T9" fmla="*/ 84 h 120"/>
                <a:gd name="T10" fmla="*/ 13 w 126"/>
                <a:gd name="T11" fmla="*/ 72 h 120"/>
                <a:gd name="T12" fmla="*/ 0 w 126"/>
                <a:gd name="T13" fmla="*/ 85 h 120"/>
                <a:gd name="T14" fmla="*/ 46 w 126"/>
                <a:gd name="T15" fmla="*/ 101 h 120"/>
                <a:gd name="T16" fmla="*/ 46 w 126"/>
                <a:gd name="T17" fmla="*/ 120 h 120"/>
                <a:gd name="T18" fmla="*/ 64 w 126"/>
                <a:gd name="T19" fmla="*/ 120 h 120"/>
                <a:gd name="T20" fmla="*/ 64 w 126"/>
                <a:gd name="T21" fmla="*/ 102 h 120"/>
                <a:gd name="T22" fmla="*/ 126 w 126"/>
                <a:gd name="T23" fmla="*/ 47 h 120"/>
                <a:gd name="T24" fmla="*/ 86 w 126"/>
                <a:gd name="T25" fmla="*/ 0 h 120"/>
                <a:gd name="T26" fmla="*/ 71 w 126"/>
                <a:gd name="T27" fmla="*/ 15 h 120"/>
                <a:gd name="T28" fmla="*/ 108 w 126"/>
                <a:gd name="T29" fmla="*/ 4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20">
                  <a:moveTo>
                    <a:pt x="108" y="49"/>
                  </a:moveTo>
                  <a:cubicBezTo>
                    <a:pt x="108" y="68"/>
                    <a:pt x="92" y="84"/>
                    <a:pt x="64" y="86"/>
                  </a:cubicBezTo>
                  <a:cubicBezTo>
                    <a:pt x="64" y="22"/>
                    <a:pt x="64" y="22"/>
                    <a:pt x="64" y="22"/>
                  </a:cubicBezTo>
                  <a:cubicBezTo>
                    <a:pt x="46" y="40"/>
                    <a:pt x="46" y="40"/>
                    <a:pt x="46" y="40"/>
                  </a:cubicBezTo>
                  <a:cubicBezTo>
                    <a:pt x="46" y="84"/>
                    <a:pt x="46" y="84"/>
                    <a:pt x="46" y="84"/>
                  </a:cubicBezTo>
                  <a:cubicBezTo>
                    <a:pt x="34" y="83"/>
                    <a:pt x="23" y="78"/>
                    <a:pt x="13" y="72"/>
                  </a:cubicBezTo>
                  <a:cubicBezTo>
                    <a:pt x="0" y="85"/>
                    <a:pt x="0" y="85"/>
                    <a:pt x="0" y="85"/>
                  </a:cubicBezTo>
                  <a:cubicBezTo>
                    <a:pt x="14" y="94"/>
                    <a:pt x="29" y="99"/>
                    <a:pt x="46" y="101"/>
                  </a:cubicBezTo>
                  <a:cubicBezTo>
                    <a:pt x="46" y="120"/>
                    <a:pt x="46" y="120"/>
                    <a:pt x="46" y="120"/>
                  </a:cubicBezTo>
                  <a:cubicBezTo>
                    <a:pt x="64" y="120"/>
                    <a:pt x="64" y="120"/>
                    <a:pt x="64" y="120"/>
                  </a:cubicBezTo>
                  <a:cubicBezTo>
                    <a:pt x="64" y="102"/>
                    <a:pt x="64" y="102"/>
                    <a:pt x="64" y="102"/>
                  </a:cubicBezTo>
                  <a:cubicBezTo>
                    <a:pt x="103" y="100"/>
                    <a:pt x="126" y="77"/>
                    <a:pt x="126" y="47"/>
                  </a:cubicBezTo>
                  <a:cubicBezTo>
                    <a:pt x="126" y="23"/>
                    <a:pt x="111" y="9"/>
                    <a:pt x="86" y="0"/>
                  </a:cubicBezTo>
                  <a:cubicBezTo>
                    <a:pt x="71" y="15"/>
                    <a:pt x="71" y="15"/>
                    <a:pt x="71" y="15"/>
                  </a:cubicBezTo>
                  <a:cubicBezTo>
                    <a:pt x="95" y="22"/>
                    <a:pt x="108" y="32"/>
                    <a:pt x="10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47" name="Freeform 40"/>
            <p:cNvSpPr>
              <a:spLocks/>
            </p:cNvSpPr>
            <p:nvPr/>
          </p:nvSpPr>
          <p:spPr bwMode="auto">
            <a:xfrm>
              <a:off x="7177088" y="-1182688"/>
              <a:ext cx="666750" cy="665163"/>
            </a:xfrm>
            <a:custGeom>
              <a:avLst/>
              <a:gdLst>
                <a:gd name="T0" fmla="*/ 45 w 278"/>
                <a:gd name="T1" fmla="*/ 270 h 278"/>
                <a:gd name="T2" fmla="*/ 10 w 278"/>
                <a:gd name="T3" fmla="*/ 170 h 278"/>
                <a:gd name="T4" fmla="*/ 170 w 278"/>
                <a:gd name="T5" fmla="*/ 10 h 278"/>
                <a:gd name="T6" fmla="*/ 270 w 278"/>
                <a:gd name="T7" fmla="*/ 45 h 278"/>
                <a:gd name="T8" fmla="*/ 278 w 278"/>
                <a:gd name="T9" fmla="*/ 38 h 278"/>
                <a:gd name="T10" fmla="*/ 170 w 278"/>
                <a:gd name="T11" fmla="*/ 0 h 278"/>
                <a:gd name="T12" fmla="*/ 0 w 278"/>
                <a:gd name="T13" fmla="*/ 170 h 278"/>
                <a:gd name="T14" fmla="*/ 38 w 278"/>
                <a:gd name="T15" fmla="*/ 278 h 278"/>
                <a:gd name="T16" fmla="*/ 45 w 278"/>
                <a:gd name="T17" fmla="*/ 27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8">
                  <a:moveTo>
                    <a:pt x="45" y="270"/>
                  </a:moveTo>
                  <a:cubicBezTo>
                    <a:pt x="23" y="243"/>
                    <a:pt x="10" y="208"/>
                    <a:pt x="10" y="170"/>
                  </a:cubicBezTo>
                  <a:cubicBezTo>
                    <a:pt x="10" y="81"/>
                    <a:pt x="81" y="10"/>
                    <a:pt x="170" y="10"/>
                  </a:cubicBezTo>
                  <a:cubicBezTo>
                    <a:pt x="208" y="10"/>
                    <a:pt x="243" y="23"/>
                    <a:pt x="270" y="45"/>
                  </a:cubicBezTo>
                  <a:cubicBezTo>
                    <a:pt x="278" y="38"/>
                    <a:pt x="278" y="38"/>
                    <a:pt x="278" y="38"/>
                  </a:cubicBezTo>
                  <a:cubicBezTo>
                    <a:pt x="248" y="14"/>
                    <a:pt x="211" y="0"/>
                    <a:pt x="170" y="0"/>
                  </a:cubicBezTo>
                  <a:cubicBezTo>
                    <a:pt x="76" y="0"/>
                    <a:pt x="0" y="76"/>
                    <a:pt x="0" y="170"/>
                  </a:cubicBezTo>
                  <a:cubicBezTo>
                    <a:pt x="0" y="211"/>
                    <a:pt x="14" y="248"/>
                    <a:pt x="38" y="278"/>
                  </a:cubicBezTo>
                  <a:lnTo>
                    <a:pt x="45"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52" name="Freeform 45"/>
            <p:cNvSpPr>
              <a:spLocks/>
            </p:cNvSpPr>
            <p:nvPr/>
          </p:nvSpPr>
          <p:spPr bwMode="auto">
            <a:xfrm>
              <a:off x="7240588" y="-1128713"/>
              <a:ext cx="709613" cy="703263"/>
            </a:xfrm>
            <a:custGeom>
              <a:avLst/>
              <a:gdLst>
                <a:gd name="T0" fmla="*/ 11 w 447"/>
                <a:gd name="T1" fmla="*/ 443 h 443"/>
                <a:gd name="T2" fmla="*/ 0 w 447"/>
                <a:gd name="T3" fmla="*/ 433 h 443"/>
                <a:gd name="T4" fmla="*/ 436 w 447"/>
                <a:gd name="T5" fmla="*/ 0 h 443"/>
                <a:gd name="T6" fmla="*/ 447 w 447"/>
                <a:gd name="T7" fmla="*/ 11 h 443"/>
                <a:gd name="T8" fmla="*/ 11 w 447"/>
                <a:gd name="T9" fmla="*/ 443 h 443"/>
              </a:gdLst>
              <a:ahLst/>
              <a:cxnLst>
                <a:cxn ang="0">
                  <a:pos x="T0" y="T1"/>
                </a:cxn>
                <a:cxn ang="0">
                  <a:pos x="T2" y="T3"/>
                </a:cxn>
                <a:cxn ang="0">
                  <a:pos x="T4" y="T5"/>
                </a:cxn>
                <a:cxn ang="0">
                  <a:pos x="T6" y="T7"/>
                </a:cxn>
                <a:cxn ang="0">
                  <a:pos x="T8" y="T9"/>
                </a:cxn>
              </a:cxnLst>
              <a:rect l="0" t="0" r="r" b="b"/>
              <a:pathLst>
                <a:path w="447" h="443">
                  <a:moveTo>
                    <a:pt x="11" y="443"/>
                  </a:moveTo>
                  <a:lnTo>
                    <a:pt x="0" y="433"/>
                  </a:lnTo>
                  <a:lnTo>
                    <a:pt x="436" y="0"/>
                  </a:lnTo>
                  <a:lnTo>
                    <a:pt x="447" y="11"/>
                  </a:lnTo>
                  <a:lnTo>
                    <a:pt x="11" y="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grpSp>
        <p:nvGrpSpPr>
          <p:cNvPr id="1347" name="Group 1346"/>
          <p:cNvGrpSpPr/>
          <p:nvPr/>
        </p:nvGrpSpPr>
        <p:grpSpPr>
          <a:xfrm>
            <a:off x="6324011" y="4248869"/>
            <a:ext cx="667643" cy="678874"/>
            <a:chOff x="5668963" y="3000375"/>
            <a:chExt cx="849313" cy="863600"/>
          </a:xfrm>
          <a:solidFill>
            <a:schemeClr val="accent4"/>
          </a:solidFill>
        </p:grpSpPr>
        <p:sp>
          <p:nvSpPr>
            <p:cNvPr id="60" name="Freeform 49"/>
            <p:cNvSpPr>
              <a:spLocks noEditPoints="1"/>
            </p:cNvSpPr>
            <p:nvPr/>
          </p:nvSpPr>
          <p:spPr bwMode="auto">
            <a:xfrm>
              <a:off x="5883276" y="3216275"/>
              <a:ext cx="431800" cy="431800"/>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10 h 180"/>
                <a:gd name="T12" fmla="*/ 10 w 180"/>
                <a:gd name="T13" fmla="*/ 90 h 180"/>
                <a:gd name="T14" fmla="*/ 90 w 180"/>
                <a:gd name="T15" fmla="*/ 170 h 180"/>
                <a:gd name="T16" fmla="*/ 170 w 180"/>
                <a:gd name="T17" fmla="*/ 90 h 180"/>
                <a:gd name="T18" fmla="*/ 90 w 180"/>
                <a:gd name="T19" fmla="*/ 1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39"/>
                    <a:pt x="0" y="90"/>
                  </a:cubicBezTo>
                  <a:cubicBezTo>
                    <a:pt x="0" y="40"/>
                    <a:pt x="40" y="0"/>
                    <a:pt x="90" y="0"/>
                  </a:cubicBezTo>
                  <a:cubicBezTo>
                    <a:pt x="140" y="0"/>
                    <a:pt x="180" y="40"/>
                    <a:pt x="180" y="90"/>
                  </a:cubicBezTo>
                  <a:cubicBezTo>
                    <a:pt x="180" y="139"/>
                    <a:pt x="140" y="180"/>
                    <a:pt x="90" y="180"/>
                  </a:cubicBezTo>
                  <a:close/>
                  <a:moveTo>
                    <a:pt x="90" y="10"/>
                  </a:moveTo>
                  <a:cubicBezTo>
                    <a:pt x="46" y="10"/>
                    <a:pt x="10" y="46"/>
                    <a:pt x="10" y="90"/>
                  </a:cubicBezTo>
                  <a:cubicBezTo>
                    <a:pt x="10" y="134"/>
                    <a:pt x="46" y="170"/>
                    <a:pt x="90" y="170"/>
                  </a:cubicBezTo>
                  <a:cubicBezTo>
                    <a:pt x="134" y="170"/>
                    <a:pt x="170" y="134"/>
                    <a:pt x="170" y="90"/>
                  </a:cubicBezTo>
                  <a:cubicBezTo>
                    <a:pt x="170" y="46"/>
                    <a:pt x="134" y="10"/>
                    <a:pt x="9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61" name="Line 50"/>
            <p:cNvSpPr>
              <a:spLocks noChangeShapeType="1"/>
            </p:cNvSpPr>
            <p:nvPr/>
          </p:nvSpPr>
          <p:spPr bwMode="auto">
            <a:xfrm>
              <a:off x="6450013" y="3668713"/>
              <a:ext cx="0" cy="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62" name="Line 51"/>
            <p:cNvSpPr>
              <a:spLocks noChangeShapeType="1"/>
            </p:cNvSpPr>
            <p:nvPr/>
          </p:nvSpPr>
          <p:spPr bwMode="auto">
            <a:xfrm>
              <a:off x="6518276" y="3392488"/>
              <a:ext cx="0" cy="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63" name="Line 52"/>
            <p:cNvSpPr>
              <a:spLocks noChangeShapeType="1"/>
            </p:cNvSpPr>
            <p:nvPr/>
          </p:nvSpPr>
          <p:spPr bwMode="auto">
            <a:xfrm>
              <a:off x="6459538" y="3222625"/>
              <a:ext cx="0" cy="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44" name="Freeform 53"/>
            <p:cNvSpPr>
              <a:spLocks/>
            </p:cNvSpPr>
            <p:nvPr/>
          </p:nvSpPr>
          <p:spPr bwMode="auto">
            <a:xfrm>
              <a:off x="6076951" y="3338513"/>
              <a:ext cx="104775" cy="185738"/>
            </a:xfrm>
            <a:custGeom>
              <a:avLst/>
              <a:gdLst>
                <a:gd name="T0" fmla="*/ 37 w 43"/>
                <a:gd name="T1" fmla="*/ 78 h 78"/>
                <a:gd name="T2" fmla="*/ 34 w 43"/>
                <a:gd name="T3" fmla="*/ 77 h 78"/>
                <a:gd name="T4" fmla="*/ 0 w 43"/>
                <a:gd name="T5" fmla="*/ 41 h 78"/>
                <a:gd name="T6" fmla="*/ 0 w 43"/>
                <a:gd name="T7" fmla="*/ 5 h 78"/>
                <a:gd name="T8" fmla="*/ 5 w 43"/>
                <a:gd name="T9" fmla="*/ 0 h 78"/>
                <a:gd name="T10" fmla="*/ 10 w 43"/>
                <a:gd name="T11" fmla="*/ 5 h 78"/>
                <a:gd name="T12" fmla="*/ 10 w 43"/>
                <a:gd name="T13" fmla="*/ 37 h 78"/>
                <a:gd name="T14" fmla="*/ 41 w 43"/>
                <a:gd name="T15" fmla="*/ 70 h 78"/>
                <a:gd name="T16" fmla="*/ 41 w 43"/>
                <a:gd name="T17" fmla="*/ 77 h 78"/>
                <a:gd name="T18" fmla="*/ 37 w 43"/>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78">
                  <a:moveTo>
                    <a:pt x="37" y="78"/>
                  </a:moveTo>
                  <a:cubicBezTo>
                    <a:pt x="36" y="78"/>
                    <a:pt x="35" y="78"/>
                    <a:pt x="34" y="77"/>
                  </a:cubicBezTo>
                  <a:cubicBezTo>
                    <a:pt x="0" y="41"/>
                    <a:pt x="0" y="41"/>
                    <a:pt x="0" y="41"/>
                  </a:cubicBezTo>
                  <a:cubicBezTo>
                    <a:pt x="0" y="5"/>
                    <a:pt x="0" y="5"/>
                    <a:pt x="0" y="5"/>
                  </a:cubicBezTo>
                  <a:cubicBezTo>
                    <a:pt x="0" y="2"/>
                    <a:pt x="2" y="0"/>
                    <a:pt x="5" y="0"/>
                  </a:cubicBezTo>
                  <a:cubicBezTo>
                    <a:pt x="8" y="0"/>
                    <a:pt x="10" y="2"/>
                    <a:pt x="10" y="5"/>
                  </a:cubicBezTo>
                  <a:cubicBezTo>
                    <a:pt x="10" y="37"/>
                    <a:pt x="10" y="37"/>
                    <a:pt x="10" y="37"/>
                  </a:cubicBezTo>
                  <a:cubicBezTo>
                    <a:pt x="41" y="70"/>
                    <a:pt x="41" y="70"/>
                    <a:pt x="41" y="70"/>
                  </a:cubicBezTo>
                  <a:cubicBezTo>
                    <a:pt x="43" y="72"/>
                    <a:pt x="43" y="75"/>
                    <a:pt x="41" y="77"/>
                  </a:cubicBezTo>
                  <a:cubicBezTo>
                    <a:pt x="40" y="78"/>
                    <a:pt x="39" y="78"/>
                    <a:pt x="37"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45" name="Freeform 54"/>
            <p:cNvSpPr>
              <a:spLocks noEditPoints="1"/>
            </p:cNvSpPr>
            <p:nvPr/>
          </p:nvSpPr>
          <p:spPr bwMode="auto">
            <a:xfrm>
              <a:off x="5786438" y="3119438"/>
              <a:ext cx="625475" cy="623888"/>
            </a:xfrm>
            <a:custGeom>
              <a:avLst/>
              <a:gdLst>
                <a:gd name="T0" fmla="*/ 145 w 260"/>
                <a:gd name="T1" fmla="*/ 249 h 260"/>
                <a:gd name="T2" fmla="*/ 114 w 260"/>
                <a:gd name="T3" fmla="*/ 259 h 260"/>
                <a:gd name="T4" fmla="*/ 116 w 260"/>
                <a:gd name="T5" fmla="*/ 249 h 260"/>
                <a:gd name="T6" fmla="*/ 164 w 260"/>
                <a:gd name="T7" fmla="*/ 245 h 260"/>
                <a:gd name="T8" fmla="*/ 166 w 260"/>
                <a:gd name="T9" fmla="*/ 255 h 260"/>
                <a:gd name="T10" fmla="*/ 79 w 260"/>
                <a:gd name="T11" fmla="*/ 238 h 260"/>
                <a:gd name="T12" fmla="*/ 195 w 260"/>
                <a:gd name="T13" fmla="*/ 242 h 260"/>
                <a:gd name="T14" fmla="*/ 204 w 260"/>
                <a:gd name="T15" fmla="*/ 237 h 260"/>
                <a:gd name="T16" fmla="*/ 48 w 260"/>
                <a:gd name="T17" fmla="*/ 231 h 260"/>
                <a:gd name="T18" fmla="*/ 56 w 260"/>
                <a:gd name="T19" fmla="*/ 237 h 260"/>
                <a:gd name="T20" fmla="*/ 220 w 260"/>
                <a:gd name="T21" fmla="*/ 209 h 260"/>
                <a:gd name="T22" fmla="*/ 33 w 260"/>
                <a:gd name="T23" fmla="*/ 216 h 260"/>
                <a:gd name="T24" fmla="*/ 40 w 260"/>
                <a:gd name="T25" fmla="*/ 209 h 260"/>
                <a:gd name="T26" fmla="*/ 231 w 260"/>
                <a:gd name="T27" fmla="*/ 194 h 260"/>
                <a:gd name="T28" fmla="*/ 240 w 260"/>
                <a:gd name="T29" fmla="*/ 199 h 260"/>
                <a:gd name="T30" fmla="*/ 20 w 260"/>
                <a:gd name="T31" fmla="*/ 177 h 260"/>
                <a:gd name="T32" fmla="*/ 253 w 260"/>
                <a:gd name="T33" fmla="*/ 171 h 260"/>
                <a:gd name="T34" fmla="*/ 256 w 260"/>
                <a:gd name="T35" fmla="*/ 161 h 260"/>
                <a:gd name="T36" fmla="*/ 2 w 260"/>
                <a:gd name="T37" fmla="*/ 151 h 260"/>
                <a:gd name="T38" fmla="*/ 4 w 260"/>
                <a:gd name="T39" fmla="*/ 161 h 260"/>
                <a:gd name="T40" fmla="*/ 250 w 260"/>
                <a:gd name="T41" fmla="*/ 130 h 260"/>
                <a:gd name="T42" fmla="*/ 260 w 260"/>
                <a:gd name="T43" fmla="*/ 130 h 260"/>
                <a:gd name="T44" fmla="*/ 0 w 260"/>
                <a:gd name="T45" fmla="*/ 130 h 260"/>
                <a:gd name="T46" fmla="*/ 10 w 260"/>
                <a:gd name="T47" fmla="*/ 130 h 260"/>
                <a:gd name="T48" fmla="*/ 246 w 260"/>
                <a:gd name="T49" fmla="*/ 101 h 260"/>
                <a:gd name="T50" fmla="*/ 248 w 260"/>
                <a:gd name="T51" fmla="*/ 110 h 260"/>
                <a:gd name="T52" fmla="*/ 7 w 260"/>
                <a:gd name="T53" fmla="*/ 89 h 260"/>
                <a:gd name="T54" fmla="*/ 240 w 260"/>
                <a:gd name="T55" fmla="*/ 82 h 260"/>
                <a:gd name="T56" fmla="*/ 249 w 260"/>
                <a:gd name="T57" fmla="*/ 78 h 260"/>
                <a:gd name="T58" fmla="*/ 15 w 260"/>
                <a:gd name="T59" fmla="*/ 70 h 260"/>
                <a:gd name="T60" fmla="*/ 24 w 260"/>
                <a:gd name="T61" fmla="*/ 74 h 260"/>
                <a:gd name="T62" fmla="*/ 227 w 260"/>
                <a:gd name="T63" fmla="*/ 43 h 260"/>
                <a:gd name="T64" fmla="*/ 40 w 260"/>
                <a:gd name="T65" fmla="*/ 50 h 260"/>
                <a:gd name="T66" fmla="*/ 47 w 260"/>
                <a:gd name="T67" fmla="*/ 43 h 260"/>
                <a:gd name="T68" fmla="*/ 198 w 260"/>
                <a:gd name="T69" fmla="*/ 31 h 260"/>
                <a:gd name="T70" fmla="*/ 206 w 260"/>
                <a:gd name="T71" fmla="*/ 36 h 260"/>
                <a:gd name="T72" fmla="*/ 65 w 260"/>
                <a:gd name="T73" fmla="*/ 17 h 260"/>
                <a:gd name="T74" fmla="*/ 181 w 260"/>
                <a:gd name="T75" fmla="*/ 21 h 260"/>
                <a:gd name="T76" fmla="*/ 185 w 260"/>
                <a:gd name="T77" fmla="*/ 12 h 260"/>
                <a:gd name="T78" fmla="*/ 84 w 260"/>
                <a:gd name="T79" fmla="*/ 8 h 260"/>
                <a:gd name="T80" fmla="*/ 87 w 260"/>
                <a:gd name="T81" fmla="*/ 18 h 260"/>
                <a:gd name="T82" fmla="*/ 145 w 260"/>
                <a:gd name="T83" fmla="*/ 1 h 260"/>
                <a:gd name="T84" fmla="*/ 115 w 260"/>
                <a:gd name="T85" fmla="*/ 11 h 260"/>
                <a:gd name="T86" fmla="*/ 125 w 260"/>
                <a:gd name="T87" fmla="*/ 1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0" h="260">
                  <a:moveTo>
                    <a:pt x="135" y="260"/>
                  </a:moveTo>
                  <a:cubicBezTo>
                    <a:pt x="135" y="250"/>
                    <a:pt x="135" y="250"/>
                    <a:pt x="135" y="250"/>
                  </a:cubicBezTo>
                  <a:cubicBezTo>
                    <a:pt x="138" y="249"/>
                    <a:pt x="141" y="249"/>
                    <a:pt x="145" y="249"/>
                  </a:cubicBezTo>
                  <a:cubicBezTo>
                    <a:pt x="146" y="259"/>
                    <a:pt x="146" y="259"/>
                    <a:pt x="146" y="259"/>
                  </a:cubicBezTo>
                  <a:cubicBezTo>
                    <a:pt x="142" y="259"/>
                    <a:pt x="139" y="259"/>
                    <a:pt x="135" y="260"/>
                  </a:cubicBezTo>
                  <a:close/>
                  <a:moveTo>
                    <a:pt x="114" y="259"/>
                  </a:moveTo>
                  <a:cubicBezTo>
                    <a:pt x="111" y="258"/>
                    <a:pt x="108" y="258"/>
                    <a:pt x="104" y="257"/>
                  </a:cubicBezTo>
                  <a:cubicBezTo>
                    <a:pt x="106" y="247"/>
                    <a:pt x="106" y="247"/>
                    <a:pt x="106" y="247"/>
                  </a:cubicBezTo>
                  <a:cubicBezTo>
                    <a:pt x="109" y="248"/>
                    <a:pt x="112" y="248"/>
                    <a:pt x="116" y="249"/>
                  </a:cubicBezTo>
                  <a:lnTo>
                    <a:pt x="114" y="259"/>
                  </a:lnTo>
                  <a:close/>
                  <a:moveTo>
                    <a:pt x="166" y="255"/>
                  </a:moveTo>
                  <a:cubicBezTo>
                    <a:pt x="164" y="245"/>
                    <a:pt x="164" y="245"/>
                    <a:pt x="164" y="245"/>
                  </a:cubicBezTo>
                  <a:cubicBezTo>
                    <a:pt x="167" y="244"/>
                    <a:pt x="170" y="243"/>
                    <a:pt x="173" y="242"/>
                  </a:cubicBezTo>
                  <a:cubicBezTo>
                    <a:pt x="176" y="251"/>
                    <a:pt x="176" y="251"/>
                    <a:pt x="176" y="251"/>
                  </a:cubicBezTo>
                  <a:cubicBezTo>
                    <a:pt x="173" y="252"/>
                    <a:pt x="170" y="254"/>
                    <a:pt x="166" y="255"/>
                  </a:cubicBezTo>
                  <a:close/>
                  <a:moveTo>
                    <a:pt x="84" y="251"/>
                  </a:moveTo>
                  <a:cubicBezTo>
                    <a:pt x="81" y="250"/>
                    <a:pt x="78" y="249"/>
                    <a:pt x="74" y="247"/>
                  </a:cubicBezTo>
                  <a:cubicBezTo>
                    <a:pt x="79" y="238"/>
                    <a:pt x="79" y="238"/>
                    <a:pt x="79" y="238"/>
                  </a:cubicBezTo>
                  <a:cubicBezTo>
                    <a:pt x="82" y="240"/>
                    <a:pt x="85" y="241"/>
                    <a:pt x="88" y="242"/>
                  </a:cubicBezTo>
                  <a:lnTo>
                    <a:pt x="84" y="251"/>
                  </a:lnTo>
                  <a:close/>
                  <a:moveTo>
                    <a:pt x="195" y="242"/>
                  </a:moveTo>
                  <a:cubicBezTo>
                    <a:pt x="190" y="234"/>
                    <a:pt x="190" y="234"/>
                    <a:pt x="190" y="234"/>
                  </a:cubicBezTo>
                  <a:cubicBezTo>
                    <a:pt x="193" y="232"/>
                    <a:pt x="196" y="230"/>
                    <a:pt x="198" y="228"/>
                  </a:cubicBezTo>
                  <a:cubicBezTo>
                    <a:pt x="204" y="237"/>
                    <a:pt x="204" y="237"/>
                    <a:pt x="204" y="237"/>
                  </a:cubicBezTo>
                  <a:cubicBezTo>
                    <a:pt x="201" y="239"/>
                    <a:pt x="198" y="241"/>
                    <a:pt x="195" y="242"/>
                  </a:cubicBezTo>
                  <a:close/>
                  <a:moveTo>
                    <a:pt x="56" y="237"/>
                  </a:moveTo>
                  <a:cubicBezTo>
                    <a:pt x="53" y="235"/>
                    <a:pt x="51" y="233"/>
                    <a:pt x="48" y="231"/>
                  </a:cubicBezTo>
                  <a:cubicBezTo>
                    <a:pt x="54" y="223"/>
                    <a:pt x="54" y="223"/>
                    <a:pt x="54" y="223"/>
                  </a:cubicBezTo>
                  <a:cubicBezTo>
                    <a:pt x="57" y="225"/>
                    <a:pt x="59" y="227"/>
                    <a:pt x="62" y="229"/>
                  </a:cubicBezTo>
                  <a:lnTo>
                    <a:pt x="56" y="237"/>
                  </a:lnTo>
                  <a:close/>
                  <a:moveTo>
                    <a:pt x="220" y="223"/>
                  </a:moveTo>
                  <a:cubicBezTo>
                    <a:pt x="213" y="216"/>
                    <a:pt x="213" y="216"/>
                    <a:pt x="213" y="216"/>
                  </a:cubicBezTo>
                  <a:cubicBezTo>
                    <a:pt x="215" y="214"/>
                    <a:pt x="218" y="212"/>
                    <a:pt x="220" y="209"/>
                  </a:cubicBezTo>
                  <a:cubicBezTo>
                    <a:pt x="227" y="216"/>
                    <a:pt x="227" y="216"/>
                    <a:pt x="227" y="216"/>
                  </a:cubicBezTo>
                  <a:cubicBezTo>
                    <a:pt x="225" y="218"/>
                    <a:pt x="223" y="221"/>
                    <a:pt x="220" y="223"/>
                  </a:cubicBezTo>
                  <a:close/>
                  <a:moveTo>
                    <a:pt x="33" y="216"/>
                  </a:moveTo>
                  <a:cubicBezTo>
                    <a:pt x="31" y="213"/>
                    <a:pt x="28" y="211"/>
                    <a:pt x="26" y="208"/>
                  </a:cubicBezTo>
                  <a:cubicBezTo>
                    <a:pt x="34" y="202"/>
                    <a:pt x="34" y="202"/>
                    <a:pt x="34" y="202"/>
                  </a:cubicBezTo>
                  <a:cubicBezTo>
                    <a:pt x="36" y="204"/>
                    <a:pt x="38" y="207"/>
                    <a:pt x="40" y="209"/>
                  </a:cubicBezTo>
                  <a:lnTo>
                    <a:pt x="33" y="216"/>
                  </a:lnTo>
                  <a:close/>
                  <a:moveTo>
                    <a:pt x="240" y="199"/>
                  </a:moveTo>
                  <a:cubicBezTo>
                    <a:pt x="231" y="194"/>
                    <a:pt x="231" y="194"/>
                    <a:pt x="231" y="194"/>
                  </a:cubicBezTo>
                  <a:cubicBezTo>
                    <a:pt x="233" y="191"/>
                    <a:pt x="235" y="188"/>
                    <a:pt x="236" y="185"/>
                  </a:cubicBezTo>
                  <a:cubicBezTo>
                    <a:pt x="245" y="190"/>
                    <a:pt x="245" y="190"/>
                    <a:pt x="245" y="190"/>
                  </a:cubicBezTo>
                  <a:cubicBezTo>
                    <a:pt x="244" y="193"/>
                    <a:pt x="242" y="196"/>
                    <a:pt x="240" y="199"/>
                  </a:cubicBezTo>
                  <a:close/>
                  <a:moveTo>
                    <a:pt x="15" y="190"/>
                  </a:moveTo>
                  <a:cubicBezTo>
                    <a:pt x="13" y="187"/>
                    <a:pt x="12" y="184"/>
                    <a:pt x="10" y="181"/>
                  </a:cubicBezTo>
                  <a:cubicBezTo>
                    <a:pt x="20" y="177"/>
                    <a:pt x="20" y="177"/>
                    <a:pt x="20" y="177"/>
                  </a:cubicBezTo>
                  <a:cubicBezTo>
                    <a:pt x="21" y="180"/>
                    <a:pt x="22" y="183"/>
                    <a:pt x="24" y="186"/>
                  </a:cubicBezTo>
                  <a:lnTo>
                    <a:pt x="15" y="190"/>
                  </a:lnTo>
                  <a:close/>
                  <a:moveTo>
                    <a:pt x="253" y="171"/>
                  </a:moveTo>
                  <a:cubicBezTo>
                    <a:pt x="244" y="168"/>
                    <a:pt x="244" y="168"/>
                    <a:pt x="244" y="168"/>
                  </a:cubicBezTo>
                  <a:cubicBezTo>
                    <a:pt x="245" y="165"/>
                    <a:pt x="246" y="161"/>
                    <a:pt x="247" y="158"/>
                  </a:cubicBezTo>
                  <a:cubicBezTo>
                    <a:pt x="256" y="161"/>
                    <a:pt x="256" y="161"/>
                    <a:pt x="256" y="161"/>
                  </a:cubicBezTo>
                  <a:cubicBezTo>
                    <a:pt x="255" y="164"/>
                    <a:pt x="254" y="168"/>
                    <a:pt x="253" y="171"/>
                  </a:cubicBezTo>
                  <a:close/>
                  <a:moveTo>
                    <a:pt x="4" y="161"/>
                  </a:moveTo>
                  <a:cubicBezTo>
                    <a:pt x="3" y="158"/>
                    <a:pt x="2" y="154"/>
                    <a:pt x="2" y="151"/>
                  </a:cubicBezTo>
                  <a:cubicBezTo>
                    <a:pt x="12" y="149"/>
                    <a:pt x="12" y="149"/>
                    <a:pt x="12" y="149"/>
                  </a:cubicBezTo>
                  <a:cubicBezTo>
                    <a:pt x="12" y="152"/>
                    <a:pt x="13" y="156"/>
                    <a:pt x="14" y="159"/>
                  </a:cubicBezTo>
                  <a:lnTo>
                    <a:pt x="4" y="161"/>
                  </a:lnTo>
                  <a:close/>
                  <a:moveTo>
                    <a:pt x="260" y="140"/>
                  </a:moveTo>
                  <a:cubicBezTo>
                    <a:pt x="250" y="139"/>
                    <a:pt x="250" y="139"/>
                    <a:pt x="250" y="139"/>
                  </a:cubicBezTo>
                  <a:cubicBezTo>
                    <a:pt x="250" y="136"/>
                    <a:pt x="250" y="133"/>
                    <a:pt x="250" y="130"/>
                  </a:cubicBezTo>
                  <a:cubicBezTo>
                    <a:pt x="250" y="129"/>
                    <a:pt x="250" y="129"/>
                    <a:pt x="250" y="129"/>
                  </a:cubicBezTo>
                  <a:cubicBezTo>
                    <a:pt x="260" y="129"/>
                    <a:pt x="260" y="129"/>
                    <a:pt x="260" y="129"/>
                  </a:cubicBezTo>
                  <a:cubicBezTo>
                    <a:pt x="260" y="130"/>
                    <a:pt x="260" y="130"/>
                    <a:pt x="260" y="130"/>
                  </a:cubicBezTo>
                  <a:cubicBezTo>
                    <a:pt x="260" y="133"/>
                    <a:pt x="260" y="137"/>
                    <a:pt x="260" y="140"/>
                  </a:cubicBezTo>
                  <a:close/>
                  <a:moveTo>
                    <a:pt x="0" y="130"/>
                  </a:moveTo>
                  <a:cubicBezTo>
                    <a:pt x="0" y="130"/>
                    <a:pt x="0" y="130"/>
                    <a:pt x="0" y="130"/>
                  </a:cubicBezTo>
                  <a:cubicBezTo>
                    <a:pt x="0" y="126"/>
                    <a:pt x="0" y="123"/>
                    <a:pt x="0" y="120"/>
                  </a:cubicBezTo>
                  <a:cubicBezTo>
                    <a:pt x="10" y="120"/>
                    <a:pt x="10" y="120"/>
                    <a:pt x="10" y="120"/>
                  </a:cubicBezTo>
                  <a:cubicBezTo>
                    <a:pt x="10" y="123"/>
                    <a:pt x="10" y="127"/>
                    <a:pt x="10" y="130"/>
                  </a:cubicBezTo>
                  <a:lnTo>
                    <a:pt x="0" y="130"/>
                  </a:lnTo>
                  <a:close/>
                  <a:moveTo>
                    <a:pt x="248" y="110"/>
                  </a:moveTo>
                  <a:cubicBezTo>
                    <a:pt x="248" y="107"/>
                    <a:pt x="247" y="104"/>
                    <a:pt x="246" y="101"/>
                  </a:cubicBezTo>
                  <a:cubicBezTo>
                    <a:pt x="256" y="98"/>
                    <a:pt x="256" y="98"/>
                    <a:pt x="256" y="98"/>
                  </a:cubicBezTo>
                  <a:cubicBezTo>
                    <a:pt x="257" y="101"/>
                    <a:pt x="258" y="105"/>
                    <a:pt x="258" y="108"/>
                  </a:cubicBezTo>
                  <a:lnTo>
                    <a:pt x="248" y="110"/>
                  </a:lnTo>
                  <a:close/>
                  <a:moveTo>
                    <a:pt x="13" y="101"/>
                  </a:moveTo>
                  <a:cubicBezTo>
                    <a:pt x="4" y="99"/>
                    <a:pt x="4" y="99"/>
                    <a:pt x="4" y="99"/>
                  </a:cubicBezTo>
                  <a:cubicBezTo>
                    <a:pt x="5" y="95"/>
                    <a:pt x="5" y="92"/>
                    <a:pt x="7" y="89"/>
                  </a:cubicBezTo>
                  <a:cubicBezTo>
                    <a:pt x="16" y="92"/>
                    <a:pt x="16" y="92"/>
                    <a:pt x="16" y="92"/>
                  </a:cubicBezTo>
                  <a:cubicBezTo>
                    <a:pt x="15" y="95"/>
                    <a:pt x="14" y="98"/>
                    <a:pt x="13" y="101"/>
                  </a:cubicBezTo>
                  <a:close/>
                  <a:moveTo>
                    <a:pt x="240" y="82"/>
                  </a:moveTo>
                  <a:cubicBezTo>
                    <a:pt x="239" y="79"/>
                    <a:pt x="238" y="76"/>
                    <a:pt x="236" y="74"/>
                  </a:cubicBezTo>
                  <a:cubicBezTo>
                    <a:pt x="245" y="69"/>
                    <a:pt x="245" y="69"/>
                    <a:pt x="245" y="69"/>
                  </a:cubicBezTo>
                  <a:cubicBezTo>
                    <a:pt x="247" y="72"/>
                    <a:pt x="248" y="75"/>
                    <a:pt x="249" y="78"/>
                  </a:cubicBezTo>
                  <a:lnTo>
                    <a:pt x="240" y="82"/>
                  </a:lnTo>
                  <a:close/>
                  <a:moveTo>
                    <a:pt x="24" y="74"/>
                  </a:moveTo>
                  <a:cubicBezTo>
                    <a:pt x="15" y="70"/>
                    <a:pt x="15" y="70"/>
                    <a:pt x="15" y="70"/>
                  </a:cubicBezTo>
                  <a:cubicBezTo>
                    <a:pt x="16" y="66"/>
                    <a:pt x="18" y="63"/>
                    <a:pt x="20" y="60"/>
                  </a:cubicBezTo>
                  <a:cubicBezTo>
                    <a:pt x="28" y="66"/>
                    <a:pt x="28" y="66"/>
                    <a:pt x="28" y="66"/>
                  </a:cubicBezTo>
                  <a:cubicBezTo>
                    <a:pt x="27" y="69"/>
                    <a:pt x="25" y="71"/>
                    <a:pt x="24" y="74"/>
                  </a:cubicBezTo>
                  <a:close/>
                  <a:moveTo>
                    <a:pt x="226" y="57"/>
                  </a:moveTo>
                  <a:cubicBezTo>
                    <a:pt x="224" y="55"/>
                    <a:pt x="222" y="52"/>
                    <a:pt x="220" y="50"/>
                  </a:cubicBezTo>
                  <a:cubicBezTo>
                    <a:pt x="227" y="43"/>
                    <a:pt x="227" y="43"/>
                    <a:pt x="227" y="43"/>
                  </a:cubicBezTo>
                  <a:cubicBezTo>
                    <a:pt x="229" y="46"/>
                    <a:pt x="232" y="48"/>
                    <a:pt x="234" y="51"/>
                  </a:cubicBezTo>
                  <a:lnTo>
                    <a:pt x="226" y="57"/>
                  </a:lnTo>
                  <a:close/>
                  <a:moveTo>
                    <a:pt x="40" y="50"/>
                  </a:moveTo>
                  <a:cubicBezTo>
                    <a:pt x="32" y="44"/>
                    <a:pt x="32" y="44"/>
                    <a:pt x="32" y="44"/>
                  </a:cubicBezTo>
                  <a:cubicBezTo>
                    <a:pt x="35" y="41"/>
                    <a:pt x="37" y="39"/>
                    <a:pt x="40" y="36"/>
                  </a:cubicBezTo>
                  <a:cubicBezTo>
                    <a:pt x="47" y="43"/>
                    <a:pt x="47" y="43"/>
                    <a:pt x="47" y="43"/>
                  </a:cubicBezTo>
                  <a:cubicBezTo>
                    <a:pt x="44" y="46"/>
                    <a:pt x="42" y="48"/>
                    <a:pt x="40" y="50"/>
                  </a:cubicBezTo>
                  <a:close/>
                  <a:moveTo>
                    <a:pt x="206" y="36"/>
                  </a:moveTo>
                  <a:cubicBezTo>
                    <a:pt x="203" y="34"/>
                    <a:pt x="200" y="33"/>
                    <a:pt x="198" y="31"/>
                  </a:cubicBezTo>
                  <a:cubicBezTo>
                    <a:pt x="204" y="22"/>
                    <a:pt x="204" y="22"/>
                    <a:pt x="204" y="22"/>
                  </a:cubicBezTo>
                  <a:cubicBezTo>
                    <a:pt x="206" y="24"/>
                    <a:pt x="209" y="27"/>
                    <a:pt x="212" y="29"/>
                  </a:cubicBezTo>
                  <a:lnTo>
                    <a:pt x="206" y="36"/>
                  </a:lnTo>
                  <a:close/>
                  <a:moveTo>
                    <a:pt x="62" y="31"/>
                  </a:moveTo>
                  <a:cubicBezTo>
                    <a:pt x="56" y="23"/>
                    <a:pt x="56" y="23"/>
                    <a:pt x="56" y="23"/>
                  </a:cubicBezTo>
                  <a:cubicBezTo>
                    <a:pt x="59" y="21"/>
                    <a:pt x="62" y="19"/>
                    <a:pt x="65" y="17"/>
                  </a:cubicBezTo>
                  <a:cubicBezTo>
                    <a:pt x="70" y="26"/>
                    <a:pt x="70" y="26"/>
                    <a:pt x="70" y="26"/>
                  </a:cubicBezTo>
                  <a:cubicBezTo>
                    <a:pt x="67" y="28"/>
                    <a:pt x="64" y="29"/>
                    <a:pt x="62" y="31"/>
                  </a:cubicBezTo>
                  <a:close/>
                  <a:moveTo>
                    <a:pt x="181" y="21"/>
                  </a:moveTo>
                  <a:cubicBezTo>
                    <a:pt x="178" y="20"/>
                    <a:pt x="175" y="18"/>
                    <a:pt x="172" y="17"/>
                  </a:cubicBezTo>
                  <a:cubicBezTo>
                    <a:pt x="176" y="8"/>
                    <a:pt x="176" y="8"/>
                    <a:pt x="176" y="8"/>
                  </a:cubicBezTo>
                  <a:cubicBezTo>
                    <a:pt x="179" y="9"/>
                    <a:pt x="182" y="11"/>
                    <a:pt x="185" y="12"/>
                  </a:cubicBezTo>
                  <a:lnTo>
                    <a:pt x="181" y="21"/>
                  </a:lnTo>
                  <a:close/>
                  <a:moveTo>
                    <a:pt x="87" y="18"/>
                  </a:moveTo>
                  <a:cubicBezTo>
                    <a:pt x="84" y="8"/>
                    <a:pt x="84" y="8"/>
                    <a:pt x="84" y="8"/>
                  </a:cubicBezTo>
                  <a:cubicBezTo>
                    <a:pt x="87" y="7"/>
                    <a:pt x="90" y="6"/>
                    <a:pt x="93" y="5"/>
                  </a:cubicBezTo>
                  <a:cubicBezTo>
                    <a:pt x="96" y="15"/>
                    <a:pt x="96" y="15"/>
                    <a:pt x="96" y="15"/>
                  </a:cubicBezTo>
                  <a:cubicBezTo>
                    <a:pt x="93" y="15"/>
                    <a:pt x="90" y="16"/>
                    <a:pt x="87" y="18"/>
                  </a:cubicBezTo>
                  <a:close/>
                  <a:moveTo>
                    <a:pt x="154" y="12"/>
                  </a:moveTo>
                  <a:cubicBezTo>
                    <a:pt x="151" y="11"/>
                    <a:pt x="147" y="11"/>
                    <a:pt x="144" y="11"/>
                  </a:cubicBezTo>
                  <a:cubicBezTo>
                    <a:pt x="145" y="1"/>
                    <a:pt x="145" y="1"/>
                    <a:pt x="145" y="1"/>
                  </a:cubicBezTo>
                  <a:cubicBezTo>
                    <a:pt x="149" y="1"/>
                    <a:pt x="152" y="2"/>
                    <a:pt x="156" y="2"/>
                  </a:cubicBezTo>
                  <a:lnTo>
                    <a:pt x="154" y="12"/>
                  </a:lnTo>
                  <a:close/>
                  <a:moveTo>
                    <a:pt x="115" y="11"/>
                  </a:moveTo>
                  <a:cubicBezTo>
                    <a:pt x="114" y="1"/>
                    <a:pt x="114" y="1"/>
                    <a:pt x="114" y="1"/>
                  </a:cubicBezTo>
                  <a:cubicBezTo>
                    <a:pt x="117" y="0"/>
                    <a:pt x="121" y="0"/>
                    <a:pt x="124" y="0"/>
                  </a:cubicBezTo>
                  <a:cubicBezTo>
                    <a:pt x="125" y="10"/>
                    <a:pt x="125" y="10"/>
                    <a:pt x="125" y="10"/>
                  </a:cubicBezTo>
                  <a:cubicBezTo>
                    <a:pt x="122" y="10"/>
                    <a:pt x="118" y="10"/>
                    <a:pt x="1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46" name="Freeform 55"/>
            <p:cNvSpPr>
              <a:spLocks/>
            </p:cNvSpPr>
            <p:nvPr/>
          </p:nvSpPr>
          <p:spPr bwMode="auto">
            <a:xfrm>
              <a:off x="5668963" y="3000375"/>
              <a:ext cx="841375" cy="863600"/>
            </a:xfrm>
            <a:custGeom>
              <a:avLst/>
              <a:gdLst>
                <a:gd name="T0" fmla="*/ 346 w 350"/>
                <a:gd name="T1" fmla="*/ 234 h 360"/>
                <a:gd name="T2" fmla="*/ 340 w 350"/>
                <a:gd name="T3" fmla="*/ 237 h 360"/>
                <a:gd name="T4" fmla="*/ 180 w 350"/>
                <a:gd name="T5" fmla="*/ 350 h 360"/>
                <a:gd name="T6" fmla="*/ 10 w 350"/>
                <a:gd name="T7" fmla="*/ 180 h 360"/>
                <a:gd name="T8" fmla="*/ 180 w 350"/>
                <a:gd name="T9" fmla="*/ 10 h 360"/>
                <a:gd name="T10" fmla="*/ 323 w 350"/>
                <a:gd name="T11" fmla="*/ 88 h 360"/>
                <a:gd name="T12" fmla="*/ 304 w 350"/>
                <a:gd name="T13" fmla="*/ 94 h 360"/>
                <a:gd name="T14" fmla="*/ 321 w 350"/>
                <a:gd name="T15" fmla="*/ 109 h 360"/>
                <a:gd name="T16" fmla="*/ 338 w 350"/>
                <a:gd name="T17" fmla="*/ 125 h 360"/>
                <a:gd name="T18" fmla="*/ 343 w 350"/>
                <a:gd name="T19" fmla="*/ 102 h 360"/>
                <a:gd name="T20" fmla="*/ 348 w 350"/>
                <a:gd name="T21" fmla="*/ 80 h 360"/>
                <a:gd name="T22" fmla="*/ 332 w 350"/>
                <a:gd name="T23" fmla="*/ 85 h 360"/>
                <a:gd name="T24" fmla="*/ 180 w 350"/>
                <a:gd name="T25" fmla="*/ 0 h 360"/>
                <a:gd name="T26" fmla="*/ 0 w 350"/>
                <a:gd name="T27" fmla="*/ 180 h 360"/>
                <a:gd name="T28" fmla="*/ 180 w 350"/>
                <a:gd name="T29" fmla="*/ 360 h 360"/>
                <a:gd name="T30" fmla="*/ 349 w 350"/>
                <a:gd name="T31" fmla="*/ 240 h 360"/>
                <a:gd name="T32" fmla="*/ 346 w 350"/>
                <a:gd name="T33" fmla="*/ 23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0" h="360">
                  <a:moveTo>
                    <a:pt x="346" y="234"/>
                  </a:moveTo>
                  <a:cubicBezTo>
                    <a:pt x="344" y="233"/>
                    <a:pt x="341" y="234"/>
                    <a:pt x="340" y="237"/>
                  </a:cubicBezTo>
                  <a:cubicBezTo>
                    <a:pt x="316" y="304"/>
                    <a:pt x="251" y="350"/>
                    <a:pt x="180" y="350"/>
                  </a:cubicBezTo>
                  <a:cubicBezTo>
                    <a:pt x="86" y="350"/>
                    <a:pt x="10" y="273"/>
                    <a:pt x="10" y="180"/>
                  </a:cubicBezTo>
                  <a:cubicBezTo>
                    <a:pt x="10" y="86"/>
                    <a:pt x="86" y="10"/>
                    <a:pt x="180" y="10"/>
                  </a:cubicBezTo>
                  <a:cubicBezTo>
                    <a:pt x="237" y="10"/>
                    <a:pt x="291" y="39"/>
                    <a:pt x="323" y="88"/>
                  </a:cubicBezTo>
                  <a:cubicBezTo>
                    <a:pt x="304" y="94"/>
                    <a:pt x="304" y="94"/>
                    <a:pt x="304" y="94"/>
                  </a:cubicBezTo>
                  <a:cubicBezTo>
                    <a:pt x="321" y="109"/>
                    <a:pt x="321" y="109"/>
                    <a:pt x="321" y="109"/>
                  </a:cubicBezTo>
                  <a:cubicBezTo>
                    <a:pt x="338" y="125"/>
                    <a:pt x="338" y="125"/>
                    <a:pt x="338" y="125"/>
                  </a:cubicBezTo>
                  <a:cubicBezTo>
                    <a:pt x="343" y="102"/>
                    <a:pt x="343" y="102"/>
                    <a:pt x="343" y="102"/>
                  </a:cubicBezTo>
                  <a:cubicBezTo>
                    <a:pt x="348" y="80"/>
                    <a:pt x="348" y="80"/>
                    <a:pt x="348" y="80"/>
                  </a:cubicBezTo>
                  <a:cubicBezTo>
                    <a:pt x="332" y="85"/>
                    <a:pt x="332" y="85"/>
                    <a:pt x="332" y="85"/>
                  </a:cubicBezTo>
                  <a:cubicBezTo>
                    <a:pt x="300" y="32"/>
                    <a:pt x="242" y="0"/>
                    <a:pt x="180" y="0"/>
                  </a:cubicBezTo>
                  <a:cubicBezTo>
                    <a:pt x="80" y="0"/>
                    <a:pt x="0" y="80"/>
                    <a:pt x="0" y="180"/>
                  </a:cubicBezTo>
                  <a:cubicBezTo>
                    <a:pt x="0" y="279"/>
                    <a:pt x="80" y="360"/>
                    <a:pt x="180" y="360"/>
                  </a:cubicBezTo>
                  <a:cubicBezTo>
                    <a:pt x="256" y="360"/>
                    <a:pt x="324" y="312"/>
                    <a:pt x="349" y="240"/>
                  </a:cubicBezTo>
                  <a:cubicBezTo>
                    <a:pt x="350" y="238"/>
                    <a:pt x="349" y="235"/>
                    <a:pt x="346"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sp>
        <p:nvSpPr>
          <p:cNvPr id="1351" name="Freeform 60"/>
          <p:cNvSpPr>
            <a:spLocks noEditPoints="1"/>
          </p:cNvSpPr>
          <p:nvPr/>
        </p:nvSpPr>
        <p:spPr bwMode="auto">
          <a:xfrm>
            <a:off x="679289" y="1549355"/>
            <a:ext cx="733621" cy="731074"/>
          </a:xfrm>
          <a:custGeom>
            <a:avLst/>
            <a:gdLst>
              <a:gd name="T0" fmla="*/ 368 w 576"/>
              <a:gd name="T1" fmla="*/ 15 h 574"/>
              <a:gd name="T2" fmla="*/ 368 w 576"/>
              <a:gd name="T3" fmla="*/ 190 h 574"/>
              <a:gd name="T4" fmla="*/ 368 w 576"/>
              <a:gd name="T5" fmla="*/ 205 h 574"/>
              <a:gd name="T6" fmla="*/ 383 w 576"/>
              <a:gd name="T7" fmla="*/ 205 h 574"/>
              <a:gd name="T8" fmla="*/ 560 w 576"/>
              <a:gd name="T9" fmla="*/ 205 h 574"/>
              <a:gd name="T10" fmla="*/ 560 w 576"/>
              <a:gd name="T11" fmla="*/ 367 h 574"/>
              <a:gd name="T12" fmla="*/ 383 w 576"/>
              <a:gd name="T13" fmla="*/ 367 h 574"/>
              <a:gd name="T14" fmla="*/ 368 w 576"/>
              <a:gd name="T15" fmla="*/ 367 h 574"/>
              <a:gd name="T16" fmla="*/ 368 w 576"/>
              <a:gd name="T17" fmla="*/ 382 h 574"/>
              <a:gd name="T18" fmla="*/ 368 w 576"/>
              <a:gd name="T19" fmla="*/ 559 h 574"/>
              <a:gd name="T20" fmla="*/ 208 w 576"/>
              <a:gd name="T21" fmla="*/ 559 h 574"/>
              <a:gd name="T22" fmla="*/ 208 w 576"/>
              <a:gd name="T23" fmla="*/ 382 h 574"/>
              <a:gd name="T24" fmla="*/ 208 w 576"/>
              <a:gd name="T25" fmla="*/ 367 h 574"/>
              <a:gd name="T26" fmla="*/ 193 w 576"/>
              <a:gd name="T27" fmla="*/ 367 h 574"/>
              <a:gd name="T28" fmla="*/ 16 w 576"/>
              <a:gd name="T29" fmla="*/ 367 h 574"/>
              <a:gd name="T30" fmla="*/ 16 w 576"/>
              <a:gd name="T31" fmla="*/ 205 h 574"/>
              <a:gd name="T32" fmla="*/ 193 w 576"/>
              <a:gd name="T33" fmla="*/ 205 h 574"/>
              <a:gd name="T34" fmla="*/ 208 w 576"/>
              <a:gd name="T35" fmla="*/ 205 h 574"/>
              <a:gd name="T36" fmla="*/ 208 w 576"/>
              <a:gd name="T37" fmla="*/ 190 h 574"/>
              <a:gd name="T38" fmla="*/ 208 w 576"/>
              <a:gd name="T39" fmla="*/ 15 h 574"/>
              <a:gd name="T40" fmla="*/ 368 w 576"/>
              <a:gd name="T41" fmla="*/ 15 h 574"/>
              <a:gd name="T42" fmla="*/ 383 w 576"/>
              <a:gd name="T43" fmla="*/ 0 h 574"/>
              <a:gd name="T44" fmla="*/ 193 w 576"/>
              <a:gd name="T45" fmla="*/ 0 h 574"/>
              <a:gd name="T46" fmla="*/ 193 w 576"/>
              <a:gd name="T47" fmla="*/ 190 h 574"/>
              <a:gd name="T48" fmla="*/ 0 w 576"/>
              <a:gd name="T49" fmla="*/ 190 h 574"/>
              <a:gd name="T50" fmla="*/ 0 w 576"/>
              <a:gd name="T51" fmla="*/ 382 h 574"/>
              <a:gd name="T52" fmla="*/ 193 w 576"/>
              <a:gd name="T53" fmla="*/ 382 h 574"/>
              <a:gd name="T54" fmla="*/ 193 w 576"/>
              <a:gd name="T55" fmla="*/ 574 h 574"/>
              <a:gd name="T56" fmla="*/ 383 w 576"/>
              <a:gd name="T57" fmla="*/ 574 h 574"/>
              <a:gd name="T58" fmla="*/ 383 w 576"/>
              <a:gd name="T59" fmla="*/ 382 h 574"/>
              <a:gd name="T60" fmla="*/ 576 w 576"/>
              <a:gd name="T61" fmla="*/ 382 h 574"/>
              <a:gd name="T62" fmla="*/ 576 w 576"/>
              <a:gd name="T63" fmla="*/ 190 h 574"/>
              <a:gd name="T64" fmla="*/ 383 w 576"/>
              <a:gd name="T65" fmla="*/ 190 h 574"/>
              <a:gd name="T66" fmla="*/ 383 w 576"/>
              <a:gd name="T67" fmla="*/ 0 h 574"/>
              <a:gd name="T68" fmla="*/ 383 w 576"/>
              <a:gd name="T69"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6" h="574">
                <a:moveTo>
                  <a:pt x="368" y="15"/>
                </a:moveTo>
                <a:lnTo>
                  <a:pt x="368" y="190"/>
                </a:lnTo>
                <a:lnTo>
                  <a:pt x="368" y="205"/>
                </a:lnTo>
                <a:lnTo>
                  <a:pt x="383" y="205"/>
                </a:lnTo>
                <a:lnTo>
                  <a:pt x="560" y="205"/>
                </a:lnTo>
                <a:lnTo>
                  <a:pt x="560" y="367"/>
                </a:lnTo>
                <a:lnTo>
                  <a:pt x="383" y="367"/>
                </a:lnTo>
                <a:lnTo>
                  <a:pt x="368" y="367"/>
                </a:lnTo>
                <a:lnTo>
                  <a:pt x="368" y="382"/>
                </a:lnTo>
                <a:lnTo>
                  <a:pt x="368" y="559"/>
                </a:lnTo>
                <a:lnTo>
                  <a:pt x="208" y="559"/>
                </a:lnTo>
                <a:lnTo>
                  <a:pt x="208" y="382"/>
                </a:lnTo>
                <a:lnTo>
                  <a:pt x="208" y="367"/>
                </a:lnTo>
                <a:lnTo>
                  <a:pt x="193" y="367"/>
                </a:lnTo>
                <a:lnTo>
                  <a:pt x="16" y="367"/>
                </a:lnTo>
                <a:lnTo>
                  <a:pt x="16" y="205"/>
                </a:lnTo>
                <a:lnTo>
                  <a:pt x="193" y="205"/>
                </a:lnTo>
                <a:lnTo>
                  <a:pt x="208" y="205"/>
                </a:lnTo>
                <a:lnTo>
                  <a:pt x="208" y="190"/>
                </a:lnTo>
                <a:lnTo>
                  <a:pt x="208" y="15"/>
                </a:lnTo>
                <a:lnTo>
                  <a:pt x="368" y="15"/>
                </a:lnTo>
                <a:moveTo>
                  <a:pt x="383" y="0"/>
                </a:moveTo>
                <a:lnTo>
                  <a:pt x="193" y="0"/>
                </a:lnTo>
                <a:lnTo>
                  <a:pt x="193" y="190"/>
                </a:lnTo>
                <a:lnTo>
                  <a:pt x="0" y="190"/>
                </a:lnTo>
                <a:lnTo>
                  <a:pt x="0" y="382"/>
                </a:lnTo>
                <a:lnTo>
                  <a:pt x="193" y="382"/>
                </a:lnTo>
                <a:lnTo>
                  <a:pt x="193" y="574"/>
                </a:lnTo>
                <a:lnTo>
                  <a:pt x="383" y="574"/>
                </a:lnTo>
                <a:lnTo>
                  <a:pt x="383" y="382"/>
                </a:lnTo>
                <a:lnTo>
                  <a:pt x="576" y="382"/>
                </a:lnTo>
                <a:lnTo>
                  <a:pt x="576" y="190"/>
                </a:lnTo>
                <a:lnTo>
                  <a:pt x="383" y="190"/>
                </a:lnTo>
                <a:lnTo>
                  <a:pt x="383" y="0"/>
                </a:lnTo>
                <a:lnTo>
                  <a:pt x="383" y="0"/>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nvGrpSpPr>
          <p:cNvPr id="1359" name="Group 1358"/>
          <p:cNvGrpSpPr/>
          <p:nvPr/>
        </p:nvGrpSpPr>
        <p:grpSpPr>
          <a:xfrm>
            <a:off x="6253901" y="2929856"/>
            <a:ext cx="762563" cy="509259"/>
            <a:chOff x="5638801" y="3125788"/>
            <a:chExt cx="912813" cy="609600"/>
          </a:xfrm>
          <a:solidFill>
            <a:schemeClr val="accent3"/>
          </a:solidFill>
        </p:grpSpPr>
        <p:sp>
          <p:nvSpPr>
            <p:cNvPr id="1355" name="Rectangle 64"/>
            <p:cNvSpPr>
              <a:spLocks noChangeArrowheads="1"/>
            </p:cNvSpPr>
            <p:nvPr/>
          </p:nvSpPr>
          <p:spPr bwMode="auto">
            <a:xfrm>
              <a:off x="6453188" y="3346451"/>
              <a:ext cx="25400" cy="268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56" name="Freeform 65"/>
            <p:cNvSpPr>
              <a:spLocks/>
            </p:cNvSpPr>
            <p:nvPr/>
          </p:nvSpPr>
          <p:spPr bwMode="auto">
            <a:xfrm>
              <a:off x="5711826" y="3178176"/>
              <a:ext cx="584200" cy="436563"/>
            </a:xfrm>
            <a:custGeom>
              <a:avLst/>
              <a:gdLst>
                <a:gd name="T0" fmla="*/ 10 w 243"/>
                <a:gd name="T1" fmla="*/ 182 h 182"/>
                <a:gd name="T2" fmla="*/ 10 w 243"/>
                <a:gd name="T3" fmla="*/ 16 h 182"/>
                <a:gd name="T4" fmla="*/ 15 w 243"/>
                <a:gd name="T5" fmla="*/ 10 h 182"/>
                <a:gd name="T6" fmla="*/ 243 w 243"/>
                <a:gd name="T7" fmla="*/ 10 h 182"/>
                <a:gd name="T8" fmla="*/ 243 w 243"/>
                <a:gd name="T9" fmla="*/ 0 h 182"/>
                <a:gd name="T10" fmla="*/ 15 w 243"/>
                <a:gd name="T11" fmla="*/ 0 h 182"/>
                <a:gd name="T12" fmla="*/ 0 w 243"/>
                <a:gd name="T13" fmla="*/ 16 h 182"/>
                <a:gd name="T14" fmla="*/ 0 w 243"/>
                <a:gd name="T15" fmla="*/ 182 h 182"/>
                <a:gd name="T16" fmla="*/ 10 w 243"/>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182">
                  <a:moveTo>
                    <a:pt x="10" y="182"/>
                  </a:moveTo>
                  <a:cubicBezTo>
                    <a:pt x="10" y="16"/>
                    <a:pt x="10" y="16"/>
                    <a:pt x="10" y="16"/>
                  </a:cubicBezTo>
                  <a:cubicBezTo>
                    <a:pt x="10" y="13"/>
                    <a:pt x="12" y="10"/>
                    <a:pt x="15" y="10"/>
                  </a:cubicBezTo>
                  <a:cubicBezTo>
                    <a:pt x="243" y="10"/>
                    <a:pt x="243" y="10"/>
                    <a:pt x="243" y="10"/>
                  </a:cubicBezTo>
                  <a:cubicBezTo>
                    <a:pt x="243" y="0"/>
                    <a:pt x="243" y="0"/>
                    <a:pt x="243" y="0"/>
                  </a:cubicBezTo>
                  <a:cubicBezTo>
                    <a:pt x="15" y="0"/>
                    <a:pt x="15" y="0"/>
                    <a:pt x="15" y="0"/>
                  </a:cubicBezTo>
                  <a:cubicBezTo>
                    <a:pt x="7" y="0"/>
                    <a:pt x="0" y="7"/>
                    <a:pt x="0" y="16"/>
                  </a:cubicBezTo>
                  <a:cubicBezTo>
                    <a:pt x="0" y="182"/>
                    <a:pt x="0" y="182"/>
                    <a:pt x="0" y="182"/>
                  </a:cubicBezTo>
                  <a:lnTo>
                    <a:pt x="1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57" name="Freeform 66"/>
            <p:cNvSpPr>
              <a:spLocks noEditPoints="1"/>
            </p:cNvSpPr>
            <p:nvPr/>
          </p:nvSpPr>
          <p:spPr bwMode="auto">
            <a:xfrm>
              <a:off x="5638801" y="3640138"/>
              <a:ext cx="912813" cy="95250"/>
            </a:xfrm>
            <a:custGeom>
              <a:avLst/>
              <a:gdLst>
                <a:gd name="T0" fmla="*/ 370 w 380"/>
                <a:gd name="T1" fmla="*/ 10 h 40"/>
                <a:gd name="T2" fmla="*/ 370 w 380"/>
                <a:gd name="T3" fmla="*/ 30 h 40"/>
                <a:gd name="T4" fmla="*/ 10 w 380"/>
                <a:gd name="T5" fmla="*/ 30 h 40"/>
                <a:gd name="T6" fmla="*/ 10 w 380"/>
                <a:gd name="T7" fmla="*/ 10 h 40"/>
                <a:gd name="T8" fmla="*/ 139 w 380"/>
                <a:gd name="T9" fmla="*/ 10 h 40"/>
                <a:gd name="T10" fmla="*/ 145 w 380"/>
                <a:gd name="T11" fmla="*/ 15 h 40"/>
                <a:gd name="T12" fmla="*/ 160 w 380"/>
                <a:gd name="T13" fmla="*/ 20 h 40"/>
                <a:gd name="T14" fmla="*/ 163 w 380"/>
                <a:gd name="T15" fmla="*/ 20 h 40"/>
                <a:gd name="T16" fmla="*/ 165 w 380"/>
                <a:gd name="T17" fmla="*/ 20 h 40"/>
                <a:gd name="T18" fmla="*/ 218 w 380"/>
                <a:gd name="T19" fmla="*/ 20 h 40"/>
                <a:gd name="T20" fmla="*/ 220 w 380"/>
                <a:gd name="T21" fmla="*/ 20 h 40"/>
                <a:gd name="T22" fmla="*/ 222 w 380"/>
                <a:gd name="T23" fmla="*/ 20 h 40"/>
                <a:gd name="T24" fmla="*/ 238 w 380"/>
                <a:gd name="T25" fmla="*/ 14 h 40"/>
                <a:gd name="T26" fmla="*/ 243 w 380"/>
                <a:gd name="T27" fmla="*/ 10 h 40"/>
                <a:gd name="T28" fmla="*/ 370 w 380"/>
                <a:gd name="T29" fmla="*/ 10 h 40"/>
                <a:gd name="T30" fmla="*/ 371 w 380"/>
                <a:gd name="T31" fmla="*/ 0 h 40"/>
                <a:gd name="T32" fmla="*/ 240 w 380"/>
                <a:gd name="T33" fmla="*/ 0 h 40"/>
                <a:gd name="T34" fmla="*/ 232 w 380"/>
                <a:gd name="T35" fmla="*/ 7 h 40"/>
                <a:gd name="T36" fmla="*/ 222 w 380"/>
                <a:gd name="T37" fmla="*/ 10 h 40"/>
                <a:gd name="T38" fmla="*/ 218 w 380"/>
                <a:gd name="T39" fmla="*/ 10 h 40"/>
                <a:gd name="T40" fmla="*/ 165 w 380"/>
                <a:gd name="T41" fmla="*/ 10 h 40"/>
                <a:gd name="T42" fmla="*/ 160 w 380"/>
                <a:gd name="T43" fmla="*/ 10 h 40"/>
                <a:gd name="T44" fmla="*/ 152 w 380"/>
                <a:gd name="T45" fmla="*/ 7 h 40"/>
                <a:gd name="T46" fmla="*/ 142 w 380"/>
                <a:gd name="T47" fmla="*/ 0 h 40"/>
                <a:gd name="T48" fmla="*/ 9 w 380"/>
                <a:gd name="T49" fmla="*/ 0 h 40"/>
                <a:gd name="T50" fmla="*/ 0 w 380"/>
                <a:gd name="T51" fmla="*/ 9 h 40"/>
                <a:gd name="T52" fmla="*/ 0 w 380"/>
                <a:gd name="T53" fmla="*/ 31 h 40"/>
                <a:gd name="T54" fmla="*/ 9 w 380"/>
                <a:gd name="T55" fmla="*/ 40 h 40"/>
                <a:gd name="T56" fmla="*/ 371 w 380"/>
                <a:gd name="T57" fmla="*/ 40 h 40"/>
                <a:gd name="T58" fmla="*/ 380 w 380"/>
                <a:gd name="T59" fmla="*/ 31 h 40"/>
                <a:gd name="T60" fmla="*/ 380 w 380"/>
                <a:gd name="T61" fmla="*/ 9 h 40"/>
                <a:gd name="T62" fmla="*/ 371 w 38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0" h="40">
                  <a:moveTo>
                    <a:pt x="370" y="10"/>
                  </a:moveTo>
                  <a:cubicBezTo>
                    <a:pt x="370" y="30"/>
                    <a:pt x="370" y="30"/>
                    <a:pt x="370" y="30"/>
                  </a:cubicBezTo>
                  <a:cubicBezTo>
                    <a:pt x="10" y="30"/>
                    <a:pt x="10" y="30"/>
                    <a:pt x="10" y="30"/>
                  </a:cubicBezTo>
                  <a:cubicBezTo>
                    <a:pt x="10" y="10"/>
                    <a:pt x="10" y="10"/>
                    <a:pt x="10" y="10"/>
                  </a:cubicBezTo>
                  <a:cubicBezTo>
                    <a:pt x="139" y="10"/>
                    <a:pt x="139" y="10"/>
                    <a:pt x="139" y="10"/>
                  </a:cubicBezTo>
                  <a:cubicBezTo>
                    <a:pt x="145" y="15"/>
                    <a:pt x="145" y="15"/>
                    <a:pt x="145" y="15"/>
                  </a:cubicBezTo>
                  <a:cubicBezTo>
                    <a:pt x="151" y="20"/>
                    <a:pt x="157" y="20"/>
                    <a:pt x="160" y="20"/>
                  </a:cubicBezTo>
                  <a:cubicBezTo>
                    <a:pt x="161" y="20"/>
                    <a:pt x="162" y="20"/>
                    <a:pt x="163" y="20"/>
                  </a:cubicBezTo>
                  <a:cubicBezTo>
                    <a:pt x="163" y="20"/>
                    <a:pt x="164" y="20"/>
                    <a:pt x="165" y="20"/>
                  </a:cubicBezTo>
                  <a:cubicBezTo>
                    <a:pt x="218" y="20"/>
                    <a:pt x="218" y="20"/>
                    <a:pt x="218" y="20"/>
                  </a:cubicBezTo>
                  <a:cubicBezTo>
                    <a:pt x="219" y="20"/>
                    <a:pt x="220" y="20"/>
                    <a:pt x="220" y="20"/>
                  </a:cubicBezTo>
                  <a:cubicBezTo>
                    <a:pt x="221" y="20"/>
                    <a:pt x="221" y="20"/>
                    <a:pt x="222" y="20"/>
                  </a:cubicBezTo>
                  <a:cubicBezTo>
                    <a:pt x="225" y="20"/>
                    <a:pt x="233" y="20"/>
                    <a:pt x="238" y="14"/>
                  </a:cubicBezTo>
                  <a:cubicBezTo>
                    <a:pt x="243" y="10"/>
                    <a:pt x="243" y="10"/>
                    <a:pt x="243" y="10"/>
                  </a:cubicBezTo>
                  <a:cubicBezTo>
                    <a:pt x="370" y="10"/>
                    <a:pt x="370" y="10"/>
                    <a:pt x="370" y="10"/>
                  </a:cubicBezTo>
                  <a:moveTo>
                    <a:pt x="371" y="0"/>
                  </a:moveTo>
                  <a:cubicBezTo>
                    <a:pt x="240" y="0"/>
                    <a:pt x="240" y="0"/>
                    <a:pt x="240" y="0"/>
                  </a:cubicBezTo>
                  <a:cubicBezTo>
                    <a:pt x="232" y="7"/>
                    <a:pt x="232" y="7"/>
                    <a:pt x="232" y="7"/>
                  </a:cubicBezTo>
                  <a:cubicBezTo>
                    <a:pt x="229" y="10"/>
                    <a:pt x="226" y="10"/>
                    <a:pt x="222" y="10"/>
                  </a:cubicBezTo>
                  <a:cubicBezTo>
                    <a:pt x="221" y="10"/>
                    <a:pt x="220" y="10"/>
                    <a:pt x="218" y="10"/>
                  </a:cubicBezTo>
                  <a:cubicBezTo>
                    <a:pt x="165" y="10"/>
                    <a:pt x="165" y="10"/>
                    <a:pt x="165" y="10"/>
                  </a:cubicBezTo>
                  <a:cubicBezTo>
                    <a:pt x="163" y="10"/>
                    <a:pt x="161" y="10"/>
                    <a:pt x="160" y="10"/>
                  </a:cubicBezTo>
                  <a:cubicBezTo>
                    <a:pt x="157" y="10"/>
                    <a:pt x="154" y="10"/>
                    <a:pt x="152" y="7"/>
                  </a:cubicBezTo>
                  <a:cubicBezTo>
                    <a:pt x="142" y="0"/>
                    <a:pt x="142" y="0"/>
                    <a:pt x="142" y="0"/>
                  </a:cubicBezTo>
                  <a:cubicBezTo>
                    <a:pt x="9" y="0"/>
                    <a:pt x="9" y="0"/>
                    <a:pt x="9" y="0"/>
                  </a:cubicBezTo>
                  <a:cubicBezTo>
                    <a:pt x="4" y="0"/>
                    <a:pt x="0" y="4"/>
                    <a:pt x="0" y="9"/>
                  </a:cubicBezTo>
                  <a:cubicBezTo>
                    <a:pt x="0" y="31"/>
                    <a:pt x="0" y="31"/>
                    <a:pt x="0" y="31"/>
                  </a:cubicBezTo>
                  <a:cubicBezTo>
                    <a:pt x="0" y="36"/>
                    <a:pt x="4" y="40"/>
                    <a:pt x="9" y="40"/>
                  </a:cubicBezTo>
                  <a:cubicBezTo>
                    <a:pt x="371" y="40"/>
                    <a:pt x="371" y="40"/>
                    <a:pt x="371" y="40"/>
                  </a:cubicBezTo>
                  <a:cubicBezTo>
                    <a:pt x="376" y="40"/>
                    <a:pt x="380" y="36"/>
                    <a:pt x="380" y="31"/>
                  </a:cubicBezTo>
                  <a:cubicBezTo>
                    <a:pt x="380" y="9"/>
                    <a:pt x="380" y="9"/>
                    <a:pt x="380" y="9"/>
                  </a:cubicBezTo>
                  <a:cubicBezTo>
                    <a:pt x="380" y="4"/>
                    <a:pt x="376" y="0"/>
                    <a:pt x="3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58" name="Freeform 67"/>
            <p:cNvSpPr>
              <a:spLocks noEditPoints="1"/>
            </p:cNvSpPr>
            <p:nvPr/>
          </p:nvSpPr>
          <p:spPr bwMode="auto">
            <a:xfrm>
              <a:off x="5986463" y="3125788"/>
              <a:ext cx="490538" cy="487363"/>
            </a:xfrm>
            <a:custGeom>
              <a:avLst/>
              <a:gdLst>
                <a:gd name="T0" fmla="*/ 207 w 309"/>
                <a:gd name="T1" fmla="*/ 0 h 307"/>
                <a:gd name="T2" fmla="*/ 207 w 309"/>
                <a:gd name="T3" fmla="*/ 15 h 307"/>
                <a:gd name="T4" fmla="*/ 281 w 309"/>
                <a:gd name="T5" fmla="*/ 15 h 307"/>
                <a:gd name="T6" fmla="*/ 0 w 309"/>
                <a:gd name="T7" fmla="*/ 296 h 307"/>
                <a:gd name="T8" fmla="*/ 11 w 309"/>
                <a:gd name="T9" fmla="*/ 307 h 307"/>
                <a:gd name="T10" fmla="*/ 294 w 309"/>
                <a:gd name="T11" fmla="*/ 25 h 307"/>
                <a:gd name="T12" fmla="*/ 294 w 309"/>
                <a:gd name="T13" fmla="*/ 99 h 307"/>
                <a:gd name="T14" fmla="*/ 309 w 309"/>
                <a:gd name="T15" fmla="*/ 99 h 307"/>
                <a:gd name="T16" fmla="*/ 309 w 309"/>
                <a:gd name="T17" fmla="*/ 0 h 307"/>
                <a:gd name="T18" fmla="*/ 207 w 309"/>
                <a:gd name="T19" fmla="*/ 0 h 307"/>
                <a:gd name="T20" fmla="*/ 292 w 309"/>
                <a:gd name="T21" fmla="*/ 15 h 307"/>
                <a:gd name="T22" fmla="*/ 294 w 309"/>
                <a:gd name="T23" fmla="*/ 15 h 307"/>
                <a:gd name="T24" fmla="*/ 294 w 309"/>
                <a:gd name="T25" fmla="*/ 15 h 307"/>
                <a:gd name="T26" fmla="*/ 292 w 309"/>
                <a:gd name="T27" fmla="*/ 1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07">
                  <a:moveTo>
                    <a:pt x="207" y="0"/>
                  </a:moveTo>
                  <a:lnTo>
                    <a:pt x="207" y="15"/>
                  </a:lnTo>
                  <a:lnTo>
                    <a:pt x="281" y="15"/>
                  </a:lnTo>
                  <a:lnTo>
                    <a:pt x="0" y="296"/>
                  </a:lnTo>
                  <a:lnTo>
                    <a:pt x="11" y="307"/>
                  </a:lnTo>
                  <a:lnTo>
                    <a:pt x="294" y="25"/>
                  </a:lnTo>
                  <a:lnTo>
                    <a:pt x="294" y="99"/>
                  </a:lnTo>
                  <a:lnTo>
                    <a:pt x="309" y="99"/>
                  </a:lnTo>
                  <a:lnTo>
                    <a:pt x="309" y="0"/>
                  </a:lnTo>
                  <a:lnTo>
                    <a:pt x="207" y="0"/>
                  </a:lnTo>
                  <a:close/>
                  <a:moveTo>
                    <a:pt x="292" y="15"/>
                  </a:moveTo>
                  <a:lnTo>
                    <a:pt x="294" y="15"/>
                  </a:lnTo>
                  <a:lnTo>
                    <a:pt x="294" y="15"/>
                  </a:lnTo>
                  <a:lnTo>
                    <a:pt x="29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grpSp>
        <p:nvGrpSpPr>
          <p:cNvPr id="1365" name="Group 1364"/>
          <p:cNvGrpSpPr/>
          <p:nvPr/>
        </p:nvGrpSpPr>
        <p:grpSpPr>
          <a:xfrm>
            <a:off x="653907" y="2980581"/>
            <a:ext cx="593633" cy="685790"/>
            <a:chOff x="6681788" y="233363"/>
            <a:chExt cx="787399" cy="909637"/>
          </a:xfrm>
          <a:solidFill>
            <a:schemeClr val="accent4"/>
          </a:solidFill>
        </p:grpSpPr>
        <p:sp>
          <p:nvSpPr>
            <p:cNvPr id="1363" name="Freeform 71"/>
            <p:cNvSpPr>
              <a:spLocks noEditPoints="1"/>
            </p:cNvSpPr>
            <p:nvPr/>
          </p:nvSpPr>
          <p:spPr bwMode="auto">
            <a:xfrm>
              <a:off x="6681788" y="700088"/>
              <a:ext cx="787399" cy="442912"/>
            </a:xfrm>
            <a:custGeom>
              <a:avLst/>
              <a:gdLst>
                <a:gd name="T0" fmla="*/ 164 w 327"/>
                <a:gd name="T1" fmla="*/ 10 h 185"/>
                <a:gd name="T2" fmla="*/ 313 w 327"/>
                <a:gd name="T3" fmla="*/ 77 h 185"/>
                <a:gd name="T4" fmla="*/ 317 w 327"/>
                <a:gd name="T5" fmla="*/ 89 h 185"/>
                <a:gd name="T6" fmla="*/ 317 w 327"/>
                <a:gd name="T7" fmla="*/ 159 h 185"/>
                <a:gd name="T8" fmla="*/ 302 w 327"/>
                <a:gd name="T9" fmla="*/ 175 h 185"/>
                <a:gd name="T10" fmla="*/ 25 w 327"/>
                <a:gd name="T11" fmla="*/ 175 h 185"/>
                <a:gd name="T12" fmla="*/ 10 w 327"/>
                <a:gd name="T13" fmla="*/ 159 h 185"/>
                <a:gd name="T14" fmla="*/ 10 w 327"/>
                <a:gd name="T15" fmla="*/ 89 h 185"/>
                <a:gd name="T16" fmla="*/ 14 w 327"/>
                <a:gd name="T17" fmla="*/ 77 h 185"/>
                <a:gd name="T18" fmla="*/ 22 w 327"/>
                <a:gd name="T19" fmla="*/ 69 h 185"/>
                <a:gd name="T20" fmla="*/ 164 w 327"/>
                <a:gd name="T21" fmla="*/ 10 h 185"/>
                <a:gd name="T22" fmla="*/ 164 w 327"/>
                <a:gd name="T23" fmla="*/ 0 h 185"/>
                <a:gd name="T24" fmla="*/ 15 w 327"/>
                <a:gd name="T25" fmla="*/ 62 h 185"/>
                <a:gd name="T26" fmla="*/ 6 w 327"/>
                <a:gd name="T27" fmla="*/ 71 h 185"/>
                <a:gd name="T28" fmla="*/ 0 w 327"/>
                <a:gd name="T29" fmla="*/ 89 h 185"/>
                <a:gd name="T30" fmla="*/ 0 w 327"/>
                <a:gd name="T31" fmla="*/ 159 h 185"/>
                <a:gd name="T32" fmla="*/ 25 w 327"/>
                <a:gd name="T33" fmla="*/ 185 h 185"/>
                <a:gd name="T34" fmla="*/ 302 w 327"/>
                <a:gd name="T35" fmla="*/ 185 h 185"/>
                <a:gd name="T36" fmla="*/ 327 w 327"/>
                <a:gd name="T37" fmla="*/ 159 h 185"/>
                <a:gd name="T38" fmla="*/ 327 w 327"/>
                <a:gd name="T39" fmla="*/ 89 h 185"/>
                <a:gd name="T40" fmla="*/ 321 w 327"/>
                <a:gd name="T41" fmla="*/ 71 h 185"/>
                <a:gd name="T42" fmla="*/ 164 w 327"/>
                <a:gd name="T4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7" h="185">
                  <a:moveTo>
                    <a:pt x="164" y="10"/>
                  </a:moveTo>
                  <a:cubicBezTo>
                    <a:pt x="221" y="10"/>
                    <a:pt x="274" y="34"/>
                    <a:pt x="313" y="77"/>
                  </a:cubicBezTo>
                  <a:cubicBezTo>
                    <a:pt x="316" y="80"/>
                    <a:pt x="317" y="85"/>
                    <a:pt x="317" y="89"/>
                  </a:cubicBezTo>
                  <a:cubicBezTo>
                    <a:pt x="317" y="159"/>
                    <a:pt x="317" y="159"/>
                    <a:pt x="317" y="159"/>
                  </a:cubicBezTo>
                  <a:cubicBezTo>
                    <a:pt x="317" y="168"/>
                    <a:pt x="311" y="175"/>
                    <a:pt x="302" y="175"/>
                  </a:cubicBezTo>
                  <a:cubicBezTo>
                    <a:pt x="25" y="175"/>
                    <a:pt x="25" y="175"/>
                    <a:pt x="25" y="175"/>
                  </a:cubicBezTo>
                  <a:cubicBezTo>
                    <a:pt x="16" y="175"/>
                    <a:pt x="10" y="168"/>
                    <a:pt x="10" y="159"/>
                  </a:cubicBezTo>
                  <a:cubicBezTo>
                    <a:pt x="10" y="89"/>
                    <a:pt x="10" y="89"/>
                    <a:pt x="10" y="89"/>
                  </a:cubicBezTo>
                  <a:cubicBezTo>
                    <a:pt x="10" y="85"/>
                    <a:pt x="11" y="81"/>
                    <a:pt x="14" y="77"/>
                  </a:cubicBezTo>
                  <a:cubicBezTo>
                    <a:pt x="16" y="75"/>
                    <a:pt x="19" y="72"/>
                    <a:pt x="22" y="69"/>
                  </a:cubicBezTo>
                  <a:cubicBezTo>
                    <a:pt x="60" y="31"/>
                    <a:pt x="111" y="10"/>
                    <a:pt x="164" y="10"/>
                  </a:cubicBezTo>
                  <a:moveTo>
                    <a:pt x="164" y="0"/>
                  </a:moveTo>
                  <a:cubicBezTo>
                    <a:pt x="110" y="0"/>
                    <a:pt x="57" y="20"/>
                    <a:pt x="15" y="62"/>
                  </a:cubicBezTo>
                  <a:cubicBezTo>
                    <a:pt x="12" y="65"/>
                    <a:pt x="9" y="68"/>
                    <a:pt x="6" y="71"/>
                  </a:cubicBezTo>
                  <a:cubicBezTo>
                    <a:pt x="2" y="76"/>
                    <a:pt x="0" y="82"/>
                    <a:pt x="0" y="89"/>
                  </a:cubicBezTo>
                  <a:cubicBezTo>
                    <a:pt x="0" y="159"/>
                    <a:pt x="0" y="159"/>
                    <a:pt x="0" y="159"/>
                  </a:cubicBezTo>
                  <a:cubicBezTo>
                    <a:pt x="0" y="173"/>
                    <a:pt x="11" y="185"/>
                    <a:pt x="25" y="185"/>
                  </a:cubicBezTo>
                  <a:cubicBezTo>
                    <a:pt x="302" y="185"/>
                    <a:pt x="302" y="185"/>
                    <a:pt x="302" y="185"/>
                  </a:cubicBezTo>
                  <a:cubicBezTo>
                    <a:pt x="316" y="185"/>
                    <a:pt x="327" y="173"/>
                    <a:pt x="327" y="159"/>
                  </a:cubicBezTo>
                  <a:cubicBezTo>
                    <a:pt x="327" y="89"/>
                    <a:pt x="327" y="89"/>
                    <a:pt x="327" y="89"/>
                  </a:cubicBezTo>
                  <a:cubicBezTo>
                    <a:pt x="327" y="82"/>
                    <a:pt x="325" y="76"/>
                    <a:pt x="321" y="71"/>
                  </a:cubicBezTo>
                  <a:cubicBezTo>
                    <a:pt x="278" y="24"/>
                    <a:pt x="221" y="0"/>
                    <a:pt x="16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sp>
          <p:nvSpPr>
            <p:cNvPr id="1364" name="Freeform 72"/>
            <p:cNvSpPr>
              <a:spLocks noEditPoints="1"/>
            </p:cNvSpPr>
            <p:nvPr/>
          </p:nvSpPr>
          <p:spPr bwMode="auto">
            <a:xfrm>
              <a:off x="6862763" y="233363"/>
              <a:ext cx="425450" cy="423862"/>
            </a:xfrm>
            <a:custGeom>
              <a:avLst/>
              <a:gdLst>
                <a:gd name="T0" fmla="*/ 88 w 177"/>
                <a:gd name="T1" fmla="*/ 10 h 177"/>
                <a:gd name="T2" fmla="*/ 167 w 177"/>
                <a:gd name="T3" fmla="*/ 89 h 177"/>
                <a:gd name="T4" fmla="*/ 88 w 177"/>
                <a:gd name="T5" fmla="*/ 167 h 177"/>
                <a:gd name="T6" fmla="*/ 10 w 177"/>
                <a:gd name="T7" fmla="*/ 89 h 177"/>
                <a:gd name="T8" fmla="*/ 88 w 177"/>
                <a:gd name="T9" fmla="*/ 10 h 177"/>
                <a:gd name="T10" fmla="*/ 88 w 177"/>
                <a:gd name="T11" fmla="*/ 0 h 177"/>
                <a:gd name="T12" fmla="*/ 0 w 177"/>
                <a:gd name="T13" fmla="*/ 89 h 177"/>
                <a:gd name="T14" fmla="*/ 88 w 177"/>
                <a:gd name="T15" fmla="*/ 177 h 177"/>
                <a:gd name="T16" fmla="*/ 177 w 177"/>
                <a:gd name="T17" fmla="*/ 89 h 177"/>
                <a:gd name="T18" fmla="*/ 88 w 177"/>
                <a:gd name="T1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88" y="10"/>
                  </a:moveTo>
                  <a:cubicBezTo>
                    <a:pt x="132" y="10"/>
                    <a:pt x="167" y="45"/>
                    <a:pt x="167" y="89"/>
                  </a:cubicBezTo>
                  <a:cubicBezTo>
                    <a:pt x="167" y="132"/>
                    <a:pt x="132" y="167"/>
                    <a:pt x="88" y="167"/>
                  </a:cubicBezTo>
                  <a:cubicBezTo>
                    <a:pt x="45" y="167"/>
                    <a:pt x="10" y="132"/>
                    <a:pt x="10" y="89"/>
                  </a:cubicBezTo>
                  <a:cubicBezTo>
                    <a:pt x="10" y="45"/>
                    <a:pt x="45" y="10"/>
                    <a:pt x="88" y="10"/>
                  </a:cubicBezTo>
                  <a:moveTo>
                    <a:pt x="88" y="0"/>
                  </a:moveTo>
                  <a:cubicBezTo>
                    <a:pt x="40" y="0"/>
                    <a:pt x="0" y="40"/>
                    <a:pt x="0" y="89"/>
                  </a:cubicBezTo>
                  <a:cubicBezTo>
                    <a:pt x="0" y="137"/>
                    <a:pt x="40" y="177"/>
                    <a:pt x="88" y="177"/>
                  </a:cubicBezTo>
                  <a:cubicBezTo>
                    <a:pt x="137" y="177"/>
                    <a:pt x="177" y="137"/>
                    <a:pt x="177" y="89"/>
                  </a:cubicBezTo>
                  <a:cubicBezTo>
                    <a:pt x="177" y="40"/>
                    <a:pt x="137" y="0"/>
                    <a:pt x="8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etropolis" panose="00000500000000000000" pitchFamily="2" charset="0"/>
              </a:endParaRPr>
            </a:p>
          </p:txBody>
        </p:sp>
      </p:grpSp>
    </p:spTree>
    <p:extLst>
      <p:ext uri="{BB962C8B-B14F-4D97-AF65-F5344CB8AC3E}">
        <p14:creationId xmlns:p14="http://schemas.microsoft.com/office/powerpoint/2010/main" val="207083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8C4A15-A17B-F64D-9DA5-A2D8C265D244}"/>
              </a:ext>
            </a:extLst>
          </p:cNvPr>
          <p:cNvSpPr>
            <a:spLocks noGrp="1"/>
          </p:cNvSpPr>
          <p:nvPr>
            <p:ph type="subTitle" idx="10"/>
          </p:nvPr>
        </p:nvSpPr>
        <p:spPr/>
        <p:txBody>
          <a:bodyPr/>
          <a:lstStyle/>
          <a:p>
            <a:r>
              <a:rPr lang="en-US" dirty="0"/>
              <a:t>Buy Now and start your hybrid cloud journey!</a:t>
            </a:r>
          </a:p>
        </p:txBody>
      </p:sp>
      <p:sp>
        <p:nvSpPr>
          <p:cNvPr id="4" name="Title 3">
            <a:extLst>
              <a:ext uri="{FF2B5EF4-FFF2-40B4-BE49-F238E27FC236}">
                <a16:creationId xmlns:a16="http://schemas.microsoft.com/office/drawing/2014/main" id="{E47B3019-2778-1A42-8E99-9FCAA644E57E}"/>
              </a:ext>
            </a:extLst>
          </p:cNvPr>
          <p:cNvSpPr>
            <a:spLocks noGrp="1"/>
          </p:cNvSpPr>
          <p:nvPr>
            <p:ph type="title"/>
          </p:nvPr>
        </p:nvSpPr>
        <p:spPr/>
        <p:txBody>
          <a:bodyPr/>
          <a:lstStyle/>
          <a:p>
            <a:r>
              <a:rPr lang="en-US" dirty="0"/>
              <a:t>Get Started Now with VMware Cloud on AWS !!!</a:t>
            </a:r>
          </a:p>
        </p:txBody>
      </p:sp>
      <p:sp>
        <p:nvSpPr>
          <p:cNvPr id="6" name="Rectangle 5">
            <a:extLst>
              <a:ext uri="{FF2B5EF4-FFF2-40B4-BE49-F238E27FC236}">
                <a16:creationId xmlns:a16="http://schemas.microsoft.com/office/drawing/2014/main" id="{AD652AAB-46BB-5C40-B658-9934C6ABCC94}"/>
              </a:ext>
            </a:extLst>
          </p:cNvPr>
          <p:cNvSpPr/>
          <p:nvPr/>
        </p:nvSpPr>
        <p:spPr>
          <a:xfrm>
            <a:off x="5219051" y="5021851"/>
            <a:ext cx="7160998" cy="676756"/>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17074"/>
              </a:solidFill>
              <a:effectLst/>
              <a:uLnTx/>
              <a:uFillTx/>
              <a:latin typeface="Metropolis"/>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8" b="0" i="0" u="none" strike="noStrike" kern="1200" cap="none" spc="0" normalizeH="0" baseline="0" noProof="0" dirty="0">
                <a:ln>
                  <a:noFill/>
                </a:ln>
                <a:solidFill>
                  <a:srgbClr val="717074"/>
                </a:solidFill>
                <a:effectLst/>
                <a:uLnTx/>
                <a:uFillTx/>
                <a:latin typeface="Metropolis"/>
                <a:ea typeface="+mn-ea"/>
                <a:cs typeface="+mn-cs"/>
                <a:hlinkClick r:id="rId3"/>
              </a:rPr>
              <a:t>http://www.vmw.re/vmc-getting-started</a:t>
            </a:r>
            <a:endParaRPr kumimoji="0" lang="en-US" sz="4798" b="0" i="0" u="none" strike="noStrike" kern="1200" cap="none" spc="0" normalizeH="0" baseline="0" noProof="0" dirty="0">
              <a:ln>
                <a:noFill/>
              </a:ln>
              <a:solidFill>
                <a:srgbClr val="717074"/>
              </a:solidFill>
              <a:effectLst/>
              <a:uLnTx/>
              <a:uFillTx/>
              <a:latin typeface="Metropolis"/>
              <a:ea typeface="+mn-ea"/>
              <a:cs typeface="+mn-cs"/>
            </a:endParaRPr>
          </a:p>
        </p:txBody>
      </p:sp>
      <p:pic>
        <p:nvPicPr>
          <p:cNvPr id="11" name="Picture 10" descr="A picture containing object, clock&#10;&#10;Description automatically generated">
            <a:extLst>
              <a:ext uri="{FF2B5EF4-FFF2-40B4-BE49-F238E27FC236}">
                <a16:creationId xmlns:a16="http://schemas.microsoft.com/office/drawing/2014/main" id="{6DD0E398-2294-B043-BD19-5145F2EA9BF2}"/>
              </a:ext>
            </a:extLst>
          </p:cNvPr>
          <p:cNvPicPr>
            <a:picLocks noChangeAspect="1"/>
          </p:cNvPicPr>
          <p:nvPr/>
        </p:nvPicPr>
        <p:blipFill>
          <a:blip r:embed="rId4"/>
          <a:stretch>
            <a:fillRect/>
          </a:stretch>
        </p:blipFill>
        <p:spPr>
          <a:xfrm>
            <a:off x="1002296" y="1621642"/>
            <a:ext cx="3614703" cy="4006296"/>
          </a:xfrm>
          <a:prstGeom prst="rect">
            <a:avLst/>
          </a:prstGeom>
        </p:spPr>
      </p:pic>
      <p:pic>
        <p:nvPicPr>
          <p:cNvPr id="5" name="Picture 4" descr="A picture containing object, clock&#10;&#10;Description automatically generated">
            <a:extLst>
              <a:ext uri="{FF2B5EF4-FFF2-40B4-BE49-F238E27FC236}">
                <a16:creationId xmlns:a16="http://schemas.microsoft.com/office/drawing/2014/main" id="{56E5AB39-816F-EF4B-B148-769B1448B1D8}"/>
              </a:ext>
            </a:extLst>
          </p:cNvPr>
          <p:cNvPicPr>
            <a:picLocks noChangeAspect="1"/>
          </p:cNvPicPr>
          <p:nvPr/>
        </p:nvPicPr>
        <p:blipFill>
          <a:blip r:embed="rId5"/>
          <a:stretch>
            <a:fillRect/>
          </a:stretch>
        </p:blipFill>
        <p:spPr>
          <a:xfrm>
            <a:off x="6304724" y="1621644"/>
            <a:ext cx="3726888" cy="3334322"/>
          </a:xfrm>
          <a:prstGeom prst="rect">
            <a:avLst/>
          </a:prstGeom>
        </p:spPr>
      </p:pic>
    </p:spTree>
    <p:extLst>
      <p:ext uri="{BB962C8B-B14F-4D97-AF65-F5344CB8AC3E}">
        <p14:creationId xmlns:p14="http://schemas.microsoft.com/office/powerpoint/2010/main" val="168056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3BAF511-8422-8547-ACFE-A30443AC3CF8}"/>
              </a:ext>
            </a:extLst>
          </p:cNvPr>
          <p:cNvSpPr>
            <a:spLocks noGrp="1"/>
          </p:cNvSpPr>
          <p:nvPr>
            <p:ph type="subTitle" idx="10"/>
          </p:nvPr>
        </p:nvSpPr>
        <p:spPr/>
        <p:txBody>
          <a:bodyPr/>
          <a:lstStyle/>
          <a:p>
            <a:endParaRPr lang="en-US" dirty="0"/>
          </a:p>
        </p:txBody>
      </p:sp>
      <p:sp>
        <p:nvSpPr>
          <p:cNvPr id="9" name="Title 8">
            <a:extLst>
              <a:ext uri="{FF2B5EF4-FFF2-40B4-BE49-F238E27FC236}">
                <a16:creationId xmlns:a16="http://schemas.microsoft.com/office/drawing/2014/main" id="{9ECED7AA-2203-D74E-B341-B0ED09E09C4A}"/>
              </a:ext>
            </a:extLst>
          </p:cNvPr>
          <p:cNvSpPr>
            <a:spLocks noGrp="1"/>
          </p:cNvSpPr>
          <p:nvPr>
            <p:ph type="title"/>
          </p:nvPr>
        </p:nvSpPr>
        <p:spPr/>
        <p:txBody>
          <a:bodyPr/>
          <a:lstStyle/>
          <a:p>
            <a:r>
              <a:rPr lang="en-US" dirty="0"/>
              <a:t>Resources to Learn More</a:t>
            </a:r>
          </a:p>
        </p:txBody>
      </p:sp>
      <p:grpSp>
        <p:nvGrpSpPr>
          <p:cNvPr id="6" name="Group 5">
            <a:extLst>
              <a:ext uri="{FF2B5EF4-FFF2-40B4-BE49-F238E27FC236}">
                <a16:creationId xmlns:a16="http://schemas.microsoft.com/office/drawing/2014/main" id="{ACC27328-0470-6B43-884C-92AF45BFF355}"/>
              </a:ext>
            </a:extLst>
          </p:cNvPr>
          <p:cNvGrpSpPr/>
          <p:nvPr/>
        </p:nvGrpSpPr>
        <p:grpSpPr>
          <a:xfrm>
            <a:off x="740014" y="1291367"/>
            <a:ext cx="10809854" cy="4829021"/>
            <a:chOff x="579809" y="1096630"/>
            <a:chExt cx="10821122" cy="4834055"/>
          </a:xfrm>
        </p:grpSpPr>
        <p:sp>
          <p:nvSpPr>
            <p:cNvPr id="58" name="Rectangle 57">
              <a:extLst>
                <a:ext uri="{FF2B5EF4-FFF2-40B4-BE49-F238E27FC236}">
                  <a16:creationId xmlns:a16="http://schemas.microsoft.com/office/drawing/2014/main" id="{D2701A92-3783-4729-B8C8-890C9906F18D}"/>
                </a:ext>
              </a:extLst>
            </p:cNvPr>
            <p:cNvSpPr/>
            <p:nvPr/>
          </p:nvSpPr>
          <p:spPr>
            <a:xfrm>
              <a:off x="579809" y="1096630"/>
              <a:ext cx="5384091" cy="634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etropolis"/>
                <a:ea typeface="+mn-ea"/>
                <a:cs typeface="+mn-cs"/>
              </a:endParaRPr>
            </a:p>
          </p:txBody>
        </p:sp>
        <p:sp>
          <p:nvSpPr>
            <p:cNvPr id="59" name="Rectangle 58">
              <a:extLst>
                <a:ext uri="{FF2B5EF4-FFF2-40B4-BE49-F238E27FC236}">
                  <a16:creationId xmlns:a16="http://schemas.microsoft.com/office/drawing/2014/main" id="{D58E4426-9C28-4814-AE65-46F95FABE0A6}"/>
                </a:ext>
              </a:extLst>
            </p:cNvPr>
            <p:cNvSpPr/>
            <p:nvPr/>
          </p:nvSpPr>
          <p:spPr>
            <a:xfrm>
              <a:off x="579809" y="1730719"/>
              <a:ext cx="5384091" cy="202065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60" name="Rectangle 59">
              <a:extLst>
                <a:ext uri="{FF2B5EF4-FFF2-40B4-BE49-F238E27FC236}">
                  <a16:creationId xmlns:a16="http://schemas.microsoft.com/office/drawing/2014/main" id="{558CDAAA-0C3C-47D2-B2E2-93E7D0F77346}"/>
                </a:ext>
              </a:extLst>
            </p:cNvPr>
            <p:cNvSpPr/>
            <p:nvPr/>
          </p:nvSpPr>
          <p:spPr>
            <a:xfrm>
              <a:off x="579809" y="3826279"/>
              <a:ext cx="5397571" cy="634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61" name="Rectangle 60">
              <a:extLst>
                <a:ext uri="{FF2B5EF4-FFF2-40B4-BE49-F238E27FC236}">
                  <a16:creationId xmlns:a16="http://schemas.microsoft.com/office/drawing/2014/main" id="{060836E4-B6D1-47E9-AC4D-13E2D747DB5B}"/>
                </a:ext>
              </a:extLst>
            </p:cNvPr>
            <p:cNvSpPr/>
            <p:nvPr/>
          </p:nvSpPr>
          <p:spPr>
            <a:xfrm>
              <a:off x="579809" y="4460369"/>
              <a:ext cx="5397571" cy="14703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62" name="Rectangle 61">
              <a:extLst>
                <a:ext uri="{FF2B5EF4-FFF2-40B4-BE49-F238E27FC236}">
                  <a16:creationId xmlns:a16="http://schemas.microsoft.com/office/drawing/2014/main" id="{5A41CEEC-13F6-4C44-8871-71E8892C317B}"/>
                </a:ext>
              </a:extLst>
            </p:cNvPr>
            <p:cNvSpPr/>
            <p:nvPr/>
          </p:nvSpPr>
          <p:spPr>
            <a:xfrm>
              <a:off x="6016840" y="1096630"/>
              <a:ext cx="5384091" cy="634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63" name="Rectangle 62">
              <a:extLst>
                <a:ext uri="{FF2B5EF4-FFF2-40B4-BE49-F238E27FC236}">
                  <a16:creationId xmlns:a16="http://schemas.microsoft.com/office/drawing/2014/main" id="{48D131E7-F518-4AEC-8391-57B392ABD08B}"/>
                </a:ext>
              </a:extLst>
            </p:cNvPr>
            <p:cNvSpPr/>
            <p:nvPr/>
          </p:nvSpPr>
          <p:spPr>
            <a:xfrm>
              <a:off x="6016840" y="1730719"/>
              <a:ext cx="5384091" cy="202065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66" name="TextBox 65">
              <a:extLst>
                <a:ext uri="{FF2B5EF4-FFF2-40B4-BE49-F238E27FC236}">
                  <a16:creationId xmlns:a16="http://schemas.microsoft.com/office/drawing/2014/main" id="{37303081-5485-4928-ABC6-5E71FBFEBC0A}"/>
                </a:ext>
              </a:extLst>
            </p:cNvPr>
            <p:cNvSpPr txBox="1"/>
            <p:nvPr/>
          </p:nvSpPr>
          <p:spPr>
            <a:xfrm>
              <a:off x="1451937" y="1301479"/>
              <a:ext cx="2555393" cy="307777"/>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996" b="1" i="0" u="none" strike="noStrike" kern="1200" cap="none" spc="0" normalizeH="0" baseline="0" noProof="0" dirty="0">
                  <a:ln>
                    <a:noFill/>
                  </a:ln>
                  <a:solidFill>
                    <a:prstClr val="white"/>
                  </a:solidFill>
                  <a:effectLst/>
                  <a:uLnTx/>
                  <a:uFillTx/>
                  <a:latin typeface="Metropolis"/>
                  <a:ea typeface="+mn-ea"/>
                  <a:cs typeface="+mn-cs"/>
                </a:rPr>
                <a:t>Technical Content</a:t>
              </a:r>
            </a:p>
          </p:txBody>
        </p:sp>
        <p:sp>
          <p:nvSpPr>
            <p:cNvPr id="67" name="TextBox 66">
              <a:extLst>
                <a:ext uri="{FF2B5EF4-FFF2-40B4-BE49-F238E27FC236}">
                  <a16:creationId xmlns:a16="http://schemas.microsoft.com/office/drawing/2014/main" id="{E8FD39EE-0F98-4188-B8EA-73A197244C2C}"/>
                </a:ext>
              </a:extLst>
            </p:cNvPr>
            <p:cNvSpPr txBox="1"/>
            <p:nvPr/>
          </p:nvSpPr>
          <p:spPr>
            <a:xfrm>
              <a:off x="7008981" y="1291687"/>
              <a:ext cx="2555393" cy="307777"/>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996" b="1" i="0" u="none" strike="noStrike" kern="1200" cap="none" spc="0" normalizeH="0" baseline="0" noProof="0" dirty="0">
                  <a:ln>
                    <a:noFill/>
                  </a:ln>
                  <a:solidFill>
                    <a:prstClr val="white"/>
                  </a:solidFill>
                  <a:effectLst/>
                  <a:uLnTx/>
                  <a:uFillTx/>
                  <a:latin typeface="Metropolis"/>
                  <a:ea typeface="+mn-ea"/>
                  <a:cs typeface="+mn-cs"/>
                </a:rPr>
                <a:t>HANDS ON LABS</a:t>
              </a:r>
            </a:p>
          </p:txBody>
        </p:sp>
        <p:sp>
          <p:nvSpPr>
            <p:cNvPr id="68" name="TextBox 67">
              <a:extLst>
                <a:ext uri="{FF2B5EF4-FFF2-40B4-BE49-F238E27FC236}">
                  <a16:creationId xmlns:a16="http://schemas.microsoft.com/office/drawing/2014/main" id="{E6EBF8F4-3C2E-4FAC-962E-A6670F1791FF}"/>
                </a:ext>
              </a:extLst>
            </p:cNvPr>
            <p:cNvSpPr txBox="1"/>
            <p:nvPr/>
          </p:nvSpPr>
          <p:spPr>
            <a:xfrm>
              <a:off x="1434745" y="3989437"/>
              <a:ext cx="2555393" cy="307777"/>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996" b="1" i="0" u="none" strike="noStrike" kern="1200" cap="none" spc="0" normalizeH="0" baseline="0" noProof="0" dirty="0">
                  <a:ln>
                    <a:noFill/>
                  </a:ln>
                  <a:solidFill>
                    <a:prstClr val="white"/>
                  </a:solidFill>
                  <a:effectLst/>
                  <a:uLnTx/>
                  <a:uFillTx/>
                  <a:latin typeface="Metropolis"/>
                  <a:ea typeface="+mn-ea"/>
                  <a:cs typeface="+mn-cs"/>
                </a:rPr>
                <a:t>Social Media</a:t>
              </a:r>
            </a:p>
          </p:txBody>
        </p:sp>
        <p:sp>
          <p:nvSpPr>
            <p:cNvPr id="69" name="TextBox 68">
              <a:extLst>
                <a:ext uri="{FF2B5EF4-FFF2-40B4-BE49-F238E27FC236}">
                  <a16:creationId xmlns:a16="http://schemas.microsoft.com/office/drawing/2014/main" id="{14BFAD4C-7788-44F0-9FBF-02E88B680A76}"/>
                </a:ext>
              </a:extLst>
            </p:cNvPr>
            <p:cNvSpPr txBox="1"/>
            <p:nvPr/>
          </p:nvSpPr>
          <p:spPr>
            <a:xfrm>
              <a:off x="805951" y="1886643"/>
              <a:ext cx="4869333" cy="1662218"/>
            </a:xfrm>
            <a:prstGeom prst="rect">
              <a:avLst/>
            </a:prstGeom>
          </p:spPr>
          <p:txBody>
            <a:bodyPr wrap="square" lIns="0" tIns="0" rIns="0" bIns="0" rtlCol="0">
              <a:spAutoFit/>
            </a:bodyPr>
            <a:lstStyle/>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Website: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3"/>
                </a:rPr>
                <a:t>https://vmware.com/go/vmc-aws</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p>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Blog:</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4"/>
                </a:rPr>
                <a:t>https://vmwa.re/vmc-blog</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p>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Podcast:</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5"/>
                </a:rPr>
                <a:t>https://vmc.techzone.vmware.com/podcast</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p>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YouTube:</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6"/>
                </a:rPr>
                <a:t>https://vmwa.re/vmc-video</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p>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Tech Zone: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7"/>
                </a:rPr>
                <a:t>https://vmc.techzone.vmware.com</a:t>
              </a:r>
              <a:r>
                <a:rPr kumimoji="0" lang="en-US" sz="1200" b="1" i="0" u="none" strike="noStrike" kern="1200" cap="none" spc="0" normalizeH="0" baseline="0" noProof="0" dirty="0">
                  <a:ln>
                    <a:noFill/>
                  </a:ln>
                  <a:solidFill>
                    <a:srgbClr val="717074"/>
                  </a:solidFill>
                  <a:effectLst/>
                  <a:uLnTx/>
                  <a:uFillTx/>
                  <a:latin typeface="Metropolis"/>
                  <a:ea typeface="+mn-ea"/>
                  <a:cs typeface="+mn-cs"/>
                </a:rPr>
                <a:t> </a:t>
              </a:r>
            </a:p>
          </p:txBody>
        </p:sp>
        <p:sp>
          <p:nvSpPr>
            <p:cNvPr id="70" name="TextBox 69">
              <a:extLst>
                <a:ext uri="{FF2B5EF4-FFF2-40B4-BE49-F238E27FC236}">
                  <a16:creationId xmlns:a16="http://schemas.microsoft.com/office/drawing/2014/main" id="{F255E351-E96D-4D0B-A3C0-238BFF5A35AE}"/>
                </a:ext>
              </a:extLst>
            </p:cNvPr>
            <p:cNvSpPr txBox="1"/>
            <p:nvPr/>
          </p:nvSpPr>
          <p:spPr>
            <a:xfrm>
              <a:off x="6281587" y="1886643"/>
              <a:ext cx="4964635" cy="1585234"/>
            </a:xfrm>
            <a:prstGeom prst="rect">
              <a:avLst/>
            </a:prstGeom>
          </p:spPr>
          <p:txBody>
            <a:bodyPr wrap="square" lIns="0" tIns="0" rIns="0" bIns="0" rtlCol="0">
              <a:spAutoFit/>
            </a:bodyPr>
            <a:lstStyle/>
            <a:p>
              <a:pPr marL="171297" marR="0" lvl="0" indent="-171297"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HOL-2187-91-ISM - VMware Cloud on AWS - Lightning Lab </a:t>
              </a:r>
            </a:p>
            <a:p>
              <a:pPr marL="171297" marR="0" lvl="0" indent="-171297"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HOL-2187-01-ISM - VMware Cloud on AWS - Fundamentals </a:t>
              </a:r>
            </a:p>
            <a:p>
              <a:pPr marL="171297" marR="0" lvl="0" indent="-171297"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HOL-2187-02-ISM - VMware Cloud on AWS - Key Use Cases</a:t>
              </a:r>
              <a:br>
                <a:rPr kumimoji="0" lang="en-US" sz="1200" b="1" i="0" u="none" strike="noStrike" kern="1200" cap="none" spc="0" normalizeH="0" baseline="0" noProof="0" dirty="0">
                  <a:ln>
                    <a:noFill/>
                  </a:ln>
                  <a:solidFill>
                    <a:srgbClr val="FFFFFF"/>
                  </a:solidFill>
                  <a:effectLst/>
                  <a:uLnTx/>
                  <a:uFillTx/>
                  <a:latin typeface="Metropolis"/>
                  <a:ea typeface="+mn-ea"/>
                  <a:cs typeface="+mn-cs"/>
                </a:rPr>
              </a:br>
              <a:endParaRPr kumimoji="0" lang="en-US" sz="1200" b="1" i="0" u="none" strike="noStrike" kern="1200" cap="none" spc="0" normalizeH="0" baseline="0" noProof="0" dirty="0">
                <a:ln>
                  <a:noFill/>
                </a:ln>
                <a:solidFill>
                  <a:srgbClr val="FFFFFF"/>
                </a:solidFill>
                <a:effectLst/>
                <a:uLnTx/>
                <a:uFillTx/>
                <a:latin typeface="Metropolis"/>
                <a:ea typeface="+mn-ea"/>
                <a:cs typeface="+mn-cs"/>
              </a:endParaRPr>
            </a:p>
            <a:p>
              <a:pPr marL="0" marR="0" lvl="0" indent="0" algn="ctr" defTabSz="914126" rtl="0" eaLnBrk="1" fontAlgn="auto" latinLnBrk="0" hangingPunct="1">
                <a:lnSpc>
                  <a:spcPct val="15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2F2F2"/>
                  </a:solidFill>
                  <a:effectLst/>
                  <a:uLnTx/>
                  <a:uFillTx/>
                  <a:latin typeface="Metropolis"/>
                  <a:ea typeface="+mn-ea"/>
                  <a:cs typeface="+mn-cs"/>
                  <a:hlinkClick r:id="rId8"/>
                </a:rPr>
                <a:t>https://vmc.techzone.vmware.com/vmc-hol</a:t>
              </a:r>
              <a:endParaRPr kumimoji="0" lang="en-US" sz="1200" b="1" i="0" u="none" strike="noStrike" kern="1200" cap="none" spc="0" normalizeH="0" baseline="0" noProof="0" dirty="0">
                <a:ln>
                  <a:noFill/>
                </a:ln>
                <a:solidFill>
                  <a:srgbClr val="717074"/>
                </a:solidFill>
                <a:effectLst/>
                <a:uLnTx/>
                <a:uFillTx/>
                <a:latin typeface="Metropolis"/>
                <a:ea typeface="+mn-ea"/>
                <a:cs typeface="+mn-cs"/>
              </a:endParaRPr>
            </a:p>
          </p:txBody>
        </p:sp>
        <p:sp>
          <p:nvSpPr>
            <p:cNvPr id="71" name="TextBox 70">
              <a:extLst>
                <a:ext uri="{FF2B5EF4-FFF2-40B4-BE49-F238E27FC236}">
                  <a16:creationId xmlns:a16="http://schemas.microsoft.com/office/drawing/2014/main" id="{9591E979-1247-4EA0-9870-AFFFCBBDC0D4}"/>
                </a:ext>
              </a:extLst>
            </p:cNvPr>
            <p:cNvSpPr txBox="1"/>
            <p:nvPr/>
          </p:nvSpPr>
          <p:spPr>
            <a:xfrm>
              <a:off x="805951" y="4663934"/>
              <a:ext cx="4855853" cy="599835"/>
            </a:xfrm>
            <a:prstGeom prst="rect">
              <a:avLst/>
            </a:prstGeom>
          </p:spPr>
          <p:txBody>
            <a:bodyPr wrap="square" lIns="0" tIns="0" rIns="0" bIns="0" rtlCol="0">
              <a:spAutoFit/>
            </a:bodyPr>
            <a:lstStyle/>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etropolis"/>
                  <a:ea typeface="+mn-ea"/>
                  <a:cs typeface="+mn-cs"/>
                </a:rPr>
                <a:t>Follow us on Twitter: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9"/>
                </a:rPr>
                <a:t>@</a:t>
              </a:r>
              <a:r>
                <a:rPr kumimoji="0" lang="en-US" sz="1200" b="1" i="0" u="none" strike="noStrike" kern="1200" cap="none" spc="0" normalizeH="0" baseline="0" noProof="0" dirty="0" err="1">
                  <a:ln>
                    <a:noFill/>
                  </a:ln>
                  <a:solidFill>
                    <a:srgbClr val="717074"/>
                  </a:solidFill>
                  <a:effectLst/>
                  <a:uLnTx/>
                  <a:uFillTx/>
                  <a:latin typeface="Metropolis"/>
                  <a:ea typeface="+mn-ea"/>
                  <a:cs typeface="+mn-cs"/>
                  <a:hlinkClick r:id="rId9"/>
                </a:rPr>
                <a:t>vmwarecloudaws</a:t>
              </a:r>
              <a:endParaRPr kumimoji="0" lang="en-US" sz="1200" b="1" i="0" u="none" strike="noStrike" kern="1200" cap="none" spc="0" normalizeH="0" baseline="0" noProof="0" dirty="0">
                <a:ln>
                  <a:noFill/>
                </a:ln>
                <a:solidFill>
                  <a:srgbClr val="717074"/>
                </a:solidFill>
                <a:effectLst/>
                <a:uLnTx/>
                <a:uFillTx/>
                <a:latin typeface="Metropolis"/>
                <a:ea typeface="+mn-ea"/>
                <a:cs typeface="+mn-cs"/>
              </a:endParaRPr>
            </a:p>
            <a:p>
              <a:pPr marL="171246" marR="0" lvl="0" indent="-171246"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etropolis"/>
                  <a:ea typeface="+mn-ea"/>
                  <a:cs typeface="+mn-cs"/>
                </a:rPr>
                <a:t>Give us a shout out with </a:t>
              </a:r>
              <a:r>
                <a:rPr kumimoji="0" lang="en-US" sz="1200" b="1" i="0" u="none" strike="noStrike" kern="1200" cap="none" spc="0" normalizeH="0" baseline="0" noProof="0" dirty="0">
                  <a:ln>
                    <a:noFill/>
                  </a:ln>
                  <a:solidFill>
                    <a:srgbClr val="717074"/>
                  </a:solidFill>
                  <a:effectLst/>
                  <a:uLnTx/>
                  <a:uFillTx/>
                  <a:latin typeface="Metropolis"/>
                  <a:ea typeface="+mn-ea"/>
                  <a:cs typeface="+mn-cs"/>
                  <a:hlinkClick r:id="rId10"/>
                </a:rPr>
                <a:t>#VMWonAWS</a:t>
              </a:r>
              <a:endParaRPr kumimoji="0" lang="en-US" sz="1200" b="1" i="0" u="none" strike="noStrike" kern="1200" cap="none" spc="0" normalizeH="0" baseline="0" noProof="0" dirty="0">
                <a:ln>
                  <a:noFill/>
                </a:ln>
                <a:solidFill>
                  <a:srgbClr val="717074"/>
                </a:solidFill>
                <a:effectLst/>
                <a:uLnTx/>
                <a:uFillTx/>
                <a:latin typeface="Metropolis"/>
                <a:ea typeface="+mn-ea"/>
                <a:cs typeface="+mn-cs"/>
              </a:endParaRPr>
            </a:p>
          </p:txBody>
        </p:sp>
        <p:sp>
          <p:nvSpPr>
            <p:cNvPr id="72" name="Rectangle 71">
              <a:extLst>
                <a:ext uri="{FF2B5EF4-FFF2-40B4-BE49-F238E27FC236}">
                  <a16:creationId xmlns:a16="http://schemas.microsoft.com/office/drawing/2014/main" id="{CBA86FC6-F953-4ADC-A360-88B5AFE99430}"/>
                </a:ext>
              </a:extLst>
            </p:cNvPr>
            <p:cNvSpPr/>
            <p:nvPr/>
          </p:nvSpPr>
          <p:spPr>
            <a:xfrm>
              <a:off x="6030320" y="3826279"/>
              <a:ext cx="5370611" cy="634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73" name="Rectangle 72">
              <a:extLst>
                <a:ext uri="{FF2B5EF4-FFF2-40B4-BE49-F238E27FC236}">
                  <a16:creationId xmlns:a16="http://schemas.microsoft.com/office/drawing/2014/main" id="{8F005298-1610-4066-883D-26AFB513120F}"/>
                </a:ext>
              </a:extLst>
            </p:cNvPr>
            <p:cNvSpPr/>
            <p:nvPr/>
          </p:nvSpPr>
          <p:spPr>
            <a:xfrm>
              <a:off x="6030320" y="4460369"/>
              <a:ext cx="5370611" cy="14703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75" name="TextBox 74">
              <a:extLst>
                <a:ext uri="{FF2B5EF4-FFF2-40B4-BE49-F238E27FC236}">
                  <a16:creationId xmlns:a16="http://schemas.microsoft.com/office/drawing/2014/main" id="{88A14A60-B8FA-4580-A9D6-9F681368F630}"/>
                </a:ext>
              </a:extLst>
            </p:cNvPr>
            <p:cNvSpPr txBox="1"/>
            <p:nvPr/>
          </p:nvSpPr>
          <p:spPr>
            <a:xfrm>
              <a:off x="7008981" y="4016502"/>
              <a:ext cx="4237241" cy="307777"/>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996" b="1" i="0" u="none" strike="noStrike" kern="1200" cap="none" spc="0" normalizeH="0" baseline="0" noProof="0" dirty="0">
                  <a:ln>
                    <a:noFill/>
                  </a:ln>
                  <a:solidFill>
                    <a:prstClr val="white"/>
                  </a:solidFill>
                  <a:effectLst/>
                  <a:uLnTx/>
                  <a:uFillTx/>
                  <a:latin typeface="Metropolis"/>
                  <a:ea typeface="+mn-ea"/>
                  <a:cs typeface="+mn-cs"/>
                </a:rPr>
                <a:t>Quick Start Series</a:t>
              </a:r>
            </a:p>
          </p:txBody>
        </p:sp>
        <p:sp>
          <p:nvSpPr>
            <p:cNvPr id="74" name="Freeform 29">
              <a:extLst>
                <a:ext uri="{FF2B5EF4-FFF2-40B4-BE49-F238E27FC236}">
                  <a16:creationId xmlns:a16="http://schemas.microsoft.com/office/drawing/2014/main" id="{16C07A44-77EC-4DA5-ACD6-E7259E7F88F6}"/>
                </a:ext>
              </a:extLst>
            </p:cNvPr>
            <p:cNvSpPr>
              <a:spLocks noChangeAspect="1" noEditPoints="1"/>
            </p:cNvSpPr>
            <p:nvPr/>
          </p:nvSpPr>
          <p:spPr bwMode="auto">
            <a:xfrm>
              <a:off x="783507" y="1245309"/>
              <a:ext cx="473503" cy="337445"/>
            </a:xfrm>
            <a:custGeom>
              <a:avLst/>
              <a:gdLst>
                <a:gd name="T0" fmla="*/ 382 w 385"/>
                <a:gd name="T1" fmla="*/ 97 h 274"/>
                <a:gd name="T2" fmla="*/ 373 w 385"/>
                <a:gd name="T3" fmla="*/ 92 h 274"/>
                <a:gd name="T4" fmla="*/ 89 w 385"/>
                <a:gd name="T5" fmla="*/ 92 h 274"/>
                <a:gd name="T6" fmla="*/ 78 w 385"/>
                <a:gd name="T7" fmla="*/ 100 h 274"/>
                <a:gd name="T8" fmla="*/ 20 w 385"/>
                <a:gd name="T9" fmla="*/ 257 h 274"/>
                <a:gd name="T10" fmla="*/ 20 w 385"/>
                <a:gd name="T11" fmla="*/ 257 h 274"/>
                <a:gd name="T12" fmla="*/ 22 w 385"/>
                <a:gd name="T13" fmla="*/ 268 h 274"/>
                <a:gd name="T14" fmla="*/ 31 w 385"/>
                <a:gd name="T15" fmla="*/ 273 h 274"/>
                <a:gd name="T16" fmla="*/ 324 w 385"/>
                <a:gd name="T17" fmla="*/ 274 h 274"/>
                <a:gd name="T18" fmla="*/ 324 w 385"/>
                <a:gd name="T19" fmla="*/ 274 h 274"/>
                <a:gd name="T20" fmla="*/ 334 w 385"/>
                <a:gd name="T21" fmla="*/ 266 h 274"/>
                <a:gd name="T22" fmla="*/ 384 w 385"/>
                <a:gd name="T23" fmla="*/ 107 h 274"/>
                <a:gd name="T24" fmla="*/ 382 w 385"/>
                <a:gd name="T25" fmla="*/ 97 h 274"/>
                <a:gd name="T26" fmla="*/ 320 w 385"/>
                <a:gd name="T27" fmla="*/ 258 h 274"/>
                <a:gd name="T28" fmla="*/ 37 w 385"/>
                <a:gd name="T29" fmla="*/ 257 h 274"/>
                <a:gd name="T30" fmla="*/ 92 w 385"/>
                <a:gd name="T31" fmla="*/ 108 h 274"/>
                <a:gd name="T32" fmla="*/ 366 w 385"/>
                <a:gd name="T33" fmla="*/ 108 h 274"/>
                <a:gd name="T34" fmla="*/ 320 w 385"/>
                <a:gd name="T35" fmla="*/ 258 h 274"/>
                <a:gd name="T36" fmla="*/ 110 w 385"/>
                <a:gd name="T37" fmla="*/ 16 h 274"/>
                <a:gd name="T38" fmla="*/ 16 w 385"/>
                <a:gd name="T39" fmla="*/ 16 h 274"/>
                <a:gd name="T40" fmla="*/ 16 w 385"/>
                <a:gd name="T41" fmla="*/ 234 h 274"/>
                <a:gd name="T42" fmla="*/ 0 w 385"/>
                <a:gd name="T43" fmla="*/ 234 h 274"/>
                <a:gd name="T44" fmla="*/ 0 w 385"/>
                <a:gd name="T45" fmla="*/ 8 h 274"/>
                <a:gd name="T46" fmla="*/ 8 w 385"/>
                <a:gd name="T47" fmla="*/ 0 h 274"/>
                <a:gd name="T48" fmla="*/ 113 w 385"/>
                <a:gd name="T49" fmla="*/ 0 h 274"/>
                <a:gd name="T50" fmla="*/ 118 w 385"/>
                <a:gd name="T51" fmla="*/ 2 h 274"/>
                <a:gd name="T52" fmla="*/ 138 w 385"/>
                <a:gd name="T53" fmla="*/ 20 h 274"/>
                <a:gd name="T54" fmla="*/ 308 w 385"/>
                <a:gd name="T55" fmla="*/ 20 h 274"/>
                <a:gd name="T56" fmla="*/ 308 w 385"/>
                <a:gd name="T57" fmla="*/ 36 h 274"/>
                <a:gd name="T58" fmla="*/ 135 w 385"/>
                <a:gd name="T59" fmla="*/ 36 h 274"/>
                <a:gd name="T60" fmla="*/ 130 w 385"/>
                <a:gd name="T61" fmla="*/ 34 h 274"/>
                <a:gd name="T62" fmla="*/ 110 w 385"/>
                <a:gd name="T63" fmla="*/ 16 h 274"/>
                <a:gd name="T64" fmla="*/ 41 w 385"/>
                <a:gd name="T65" fmla="*/ 53 h 274"/>
                <a:gd name="T66" fmla="*/ 335 w 385"/>
                <a:gd name="T67" fmla="*/ 53 h 274"/>
                <a:gd name="T68" fmla="*/ 343 w 385"/>
                <a:gd name="T69" fmla="*/ 61 h 274"/>
                <a:gd name="T70" fmla="*/ 343 w 385"/>
                <a:gd name="T71" fmla="*/ 81 h 274"/>
                <a:gd name="T72" fmla="*/ 327 w 385"/>
                <a:gd name="T73" fmla="*/ 81 h 274"/>
                <a:gd name="T74" fmla="*/ 327 w 385"/>
                <a:gd name="T75" fmla="*/ 69 h 274"/>
                <a:gd name="T76" fmla="*/ 49 w 385"/>
                <a:gd name="T77" fmla="*/ 69 h 274"/>
                <a:gd name="T78" fmla="*/ 49 w 385"/>
                <a:gd name="T79" fmla="*/ 134 h 274"/>
                <a:gd name="T80" fmla="*/ 33 w 385"/>
                <a:gd name="T81" fmla="*/ 134 h 274"/>
                <a:gd name="T82" fmla="*/ 33 w 385"/>
                <a:gd name="T83" fmla="*/ 61 h 274"/>
                <a:gd name="T84" fmla="*/ 41 w 385"/>
                <a:gd name="T85" fmla="*/ 5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5" h="274">
                  <a:moveTo>
                    <a:pt x="382" y="97"/>
                  </a:moveTo>
                  <a:cubicBezTo>
                    <a:pt x="380" y="94"/>
                    <a:pt x="376" y="92"/>
                    <a:pt x="373" y="92"/>
                  </a:cubicBezTo>
                  <a:cubicBezTo>
                    <a:pt x="89" y="92"/>
                    <a:pt x="89" y="92"/>
                    <a:pt x="89" y="92"/>
                  </a:cubicBezTo>
                  <a:cubicBezTo>
                    <a:pt x="84" y="92"/>
                    <a:pt x="80" y="95"/>
                    <a:pt x="78" y="100"/>
                  </a:cubicBezTo>
                  <a:cubicBezTo>
                    <a:pt x="20" y="257"/>
                    <a:pt x="20" y="257"/>
                    <a:pt x="20" y="257"/>
                  </a:cubicBezTo>
                  <a:cubicBezTo>
                    <a:pt x="20" y="257"/>
                    <a:pt x="20" y="257"/>
                    <a:pt x="20" y="257"/>
                  </a:cubicBezTo>
                  <a:cubicBezTo>
                    <a:pt x="19" y="261"/>
                    <a:pt x="19" y="265"/>
                    <a:pt x="22" y="268"/>
                  </a:cubicBezTo>
                  <a:cubicBezTo>
                    <a:pt x="24" y="271"/>
                    <a:pt x="27" y="273"/>
                    <a:pt x="31" y="273"/>
                  </a:cubicBezTo>
                  <a:cubicBezTo>
                    <a:pt x="324" y="274"/>
                    <a:pt x="324" y="274"/>
                    <a:pt x="324" y="274"/>
                  </a:cubicBezTo>
                  <a:cubicBezTo>
                    <a:pt x="324" y="274"/>
                    <a:pt x="324" y="274"/>
                    <a:pt x="324" y="274"/>
                  </a:cubicBezTo>
                  <a:cubicBezTo>
                    <a:pt x="329" y="274"/>
                    <a:pt x="333" y="271"/>
                    <a:pt x="334" y="266"/>
                  </a:cubicBezTo>
                  <a:cubicBezTo>
                    <a:pt x="384" y="107"/>
                    <a:pt x="384" y="107"/>
                    <a:pt x="384" y="107"/>
                  </a:cubicBezTo>
                  <a:cubicBezTo>
                    <a:pt x="385" y="104"/>
                    <a:pt x="384" y="100"/>
                    <a:pt x="382" y="97"/>
                  </a:cubicBezTo>
                  <a:close/>
                  <a:moveTo>
                    <a:pt x="320" y="258"/>
                  </a:moveTo>
                  <a:cubicBezTo>
                    <a:pt x="37" y="257"/>
                    <a:pt x="37" y="257"/>
                    <a:pt x="37" y="257"/>
                  </a:cubicBezTo>
                  <a:cubicBezTo>
                    <a:pt x="92" y="108"/>
                    <a:pt x="92" y="108"/>
                    <a:pt x="92" y="108"/>
                  </a:cubicBezTo>
                  <a:cubicBezTo>
                    <a:pt x="366" y="108"/>
                    <a:pt x="366" y="108"/>
                    <a:pt x="366" y="108"/>
                  </a:cubicBezTo>
                  <a:lnTo>
                    <a:pt x="320" y="258"/>
                  </a:lnTo>
                  <a:close/>
                  <a:moveTo>
                    <a:pt x="110" y="16"/>
                  </a:moveTo>
                  <a:cubicBezTo>
                    <a:pt x="16" y="16"/>
                    <a:pt x="16" y="16"/>
                    <a:pt x="16" y="16"/>
                  </a:cubicBezTo>
                  <a:cubicBezTo>
                    <a:pt x="16" y="234"/>
                    <a:pt x="16" y="234"/>
                    <a:pt x="16" y="234"/>
                  </a:cubicBezTo>
                  <a:cubicBezTo>
                    <a:pt x="0" y="234"/>
                    <a:pt x="0" y="234"/>
                    <a:pt x="0" y="234"/>
                  </a:cubicBezTo>
                  <a:cubicBezTo>
                    <a:pt x="0" y="8"/>
                    <a:pt x="0" y="8"/>
                    <a:pt x="0" y="8"/>
                  </a:cubicBezTo>
                  <a:cubicBezTo>
                    <a:pt x="0" y="3"/>
                    <a:pt x="4" y="0"/>
                    <a:pt x="8" y="0"/>
                  </a:cubicBezTo>
                  <a:cubicBezTo>
                    <a:pt x="113" y="0"/>
                    <a:pt x="113" y="0"/>
                    <a:pt x="113" y="0"/>
                  </a:cubicBezTo>
                  <a:cubicBezTo>
                    <a:pt x="115" y="0"/>
                    <a:pt x="117" y="0"/>
                    <a:pt x="118" y="2"/>
                  </a:cubicBezTo>
                  <a:cubicBezTo>
                    <a:pt x="138" y="20"/>
                    <a:pt x="138" y="20"/>
                    <a:pt x="138" y="20"/>
                  </a:cubicBezTo>
                  <a:cubicBezTo>
                    <a:pt x="308" y="20"/>
                    <a:pt x="308" y="20"/>
                    <a:pt x="308" y="20"/>
                  </a:cubicBezTo>
                  <a:cubicBezTo>
                    <a:pt x="308" y="36"/>
                    <a:pt x="308" y="36"/>
                    <a:pt x="308" y="36"/>
                  </a:cubicBezTo>
                  <a:cubicBezTo>
                    <a:pt x="135" y="36"/>
                    <a:pt x="135" y="36"/>
                    <a:pt x="135" y="36"/>
                  </a:cubicBezTo>
                  <a:cubicBezTo>
                    <a:pt x="134" y="36"/>
                    <a:pt x="132" y="35"/>
                    <a:pt x="130" y="34"/>
                  </a:cubicBezTo>
                  <a:lnTo>
                    <a:pt x="110" y="16"/>
                  </a:lnTo>
                  <a:close/>
                  <a:moveTo>
                    <a:pt x="41" y="53"/>
                  </a:moveTo>
                  <a:cubicBezTo>
                    <a:pt x="335" y="53"/>
                    <a:pt x="335" y="53"/>
                    <a:pt x="335" y="53"/>
                  </a:cubicBezTo>
                  <a:cubicBezTo>
                    <a:pt x="339" y="53"/>
                    <a:pt x="343" y="57"/>
                    <a:pt x="343" y="61"/>
                  </a:cubicBezTo>
                  <a:cubicBezTo>
                    <a:pt x="343" y="81"/>
                    <a:pt x="343" y="81"/>
                    <a:pt x="343" y="81"/>
                  </a:cubicBezTo>
                  <a:cubicBezTo>
                    <a:pt x="327" y="81"/>
                    <a:pt x="327" y="81"/>
                    <a:pt x="327" y="81"/>
                  </a:cubicBezTo>
                  <a:cubicBezTo>
                    <a:pt x="327" y="69"/>
                    <a:pt x="327" y="69"/>
                    <a:pt x="327" y="69"/>
                  </a:cubicBezTo>
                  <a:cubicBezTo>
                    <a:pt x="49" y="69"/>
                    <a:pt x="49" y="69"/>
                    <a:pt x="49" y="69"/>
                  </a:cubicBezTo>
                  <a:cubicBezTo>
                    <a:pt x="49" y="134"/>
                    <a:pt x="49" y="134"/>
                    <a:pt x="49" y="134"/>
                  </a:cubicBezTo>
                  <a:cubicBezTo>
                    <a:pt x="33" y="134"/>
                    <a:pt x="33" y="134"/>
                    <a:pt x="33" y="134"/>
                  </a:cubicBezTo>
                  <a:cubicBezTo>
                    <a:pt x="33" y="61"/>
                    <a:pt x="33" y="61"/>
                    <a:pt x="33" y="61"/>
                  </a:cubicBezTo>
                  <a:cubicBezTo>
                    <a:pt x="33" y="57"/>
                    <a:pt x="37" y="53"/>
                    <a:pt x="41" y="53"/>
                  </a:cubicBezTo>
                  <a:close/>
                </a:path>
              </a:pathLst>
            </a:custGeom>
            <a:solidFill>
              <a:schemeClr val="bg1"/>
            </a:solidFill>
            <a:ln>
              <a:noFill/>
            </a:ln>
          </p:spPr>
          <p:txBody>
            <a:bodyPr vert="horz" wrap="square" lIns="91344" tIns="45672" rIns="91344" bIns="45672"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srgbClr val="717074"/>
                </a:solidFill>
                <a:effectLst/>
                <a:uLnTx/>
                <a:uFillTx/>
                <a:latin typeface="Metropolis"/>
                <a:ea typeface="+mn-ea"/>
                <a:cs typeface="+mn-cs"/>
              </a:endParaRPr>
            </a:p>
          </p:txBody>
        </p:sp>
        <p:sp>
          <p:nvSpPr>
            <p:cNvPr id="65" name="Freeform 37">
              <a:extLst>
                <a:ext uri="{FF2B5EF4-FFF2-40B4-BE49-F238E27FC236}">
                  <a16:creationId xmlns:a16="http://schemas.microsoft.com/office/drawing/2014/main" id="{C1A8FD14-0213-4367-A74B-FBA10FE3326D}"/>
                </a:ext>
              </a:extLst>
            </p:cNvPr>
            <p:cNvSpPr>
              <a:spLocks noChangeAspect="1" noEditPoints="1"/>
            </p:cNvSpPr>
            <p:nvPr/>
          </p:nvSpPr>
          <p:spPr bwMode="auto">
            <a:xfrm>
              <a:off x="6277738" y="1207867"/>
              <a:ext cx="564313" cy="429680"/>
            </a:xfrm>
            <a:custGeom>
              <a:avLst/>
              <a:gdLst>
                <a:gd name="T0" fmla="*/ 16 w 384"/>
                <a:gd name="T1" fmla="*/ 17 h 292"/>
                <a:gd name="T2" fmla="*/ 18 w 384"/>
                <a:gd name="T3" fmla="*/ 16 h 292"/>
                <a:gd name="T4" fmla="*/ 333 w 384"/>
                <a:gd name="T5" fmla="*/ 16 h 292"/>
                <a:gd name="T6" fmla="*/ 336 w 384"/>
                <a:gd name="T7" fmla="*/ 19 h 292"/>
                <a:gd name="T8" fmla="*/ 336 w 384"/>
                <a:gd name="T9" fmla="*/ 120 h 292"/>
                <a:gd name="T10" fmla="*/ 352 w 384"/>
                <a:gd name="T11" fmla="*/ 120 h 292"/>
                <a:gd name="T12" fmla="*/ 352 w 384"/>
                <a:gd name="T13" fmla="*/ 19 h 292"/>
                <a:gd name="T14" fmla="*/ 333 w 384"/>
                <a:gd name="T15" fmla="*/ 0 h 292"/>
                <a:gd name="T16" fmla="*/ 18 w 384"/>
                <a:gd name="T17" fmla="*/ 0 h 292"/>
                <a:gd name="T18" fmla="*/ 0 w 384"/>
                <a:gd name="T19" fmla="*/ 17 h 292"/>
                <a:gd name="T20" fmla="*/ 0 w 384"/>
                <a:gd name="T21" fmla="*/ 217 h 292"/>
                <a:gd name="T22" fmla="*/ 18 w 384"/>
                <a:gd name="T23" fmla="*/ 234 h 292"/>
                <a:gd name="T24" fmla="*/ 143 w 384"/>
                <a:gd name="T25" fmla="*/ 234 h 292"/>
                <a:gd name="T26" fmla="*/ 137 w 384"/>
                <a:gd name="T27" fmla="*/ 259 h 292"/>
                <a:gd name="T28" fmla="*/ 109 w 384"/>
                <a:gd name="T29" fmla="*/ 272 h 292"/>
                <a:gd name="T30" fmla="*/ 105 w 384"/>
                <a:gd name="T31" fmla="*/ 285 h 292"/>
                <a:gd name="T32" fmla="*/ 116 w 384"/>
                <a:gd name="T33" fmla="*/ 292 h 292"/>
                <a:gd name="T34" fmla="*/ 237 w 384"/>
                <a:gd name="T35" fmla="*/ 292 h 292"/>
                <a:gd name="T36" fmla="*/ 247 w 384"/>
                <a:gd name="T37" fmla="*/ 285 h 292"/>
                <a:gd name="T38" fmla="*/ 243 w 384"/>
                <a:gd name="T39" fmla="*/ 272 h 292"/>
                <a:gd name="T40" fmla="*/ 215 w 384"/>
                <a:gd name="T41" fmla="*/ 259 h 292"/>
                <a:gd name="T42" fmla="*/ 211 w 384"/>
                <a:gd name="T43" fmla="*/ 234 h 292"/>
                <a:gd name="T44" fmla="*/ 265 w 384"/>
                <a:gd name="T45" fmla="*/ 234 h 292"/>
                <a:gd name="T46" fmla="*/ 265 w 384"/>
                <a:gd name="T47" fmla="*/ 218 h 292"/>
                <a:gd name="T48" fmla="*/ 18 w 384"/>
                <a:gd name="T49" fmla="*/ 218 h 292"/>
                <a:gd name="T50" fmla="*/ 16 w 384"/>
                <a:gd name="T51" fmla="*/ 217 h 292"/>
                <a:gd name="T52" fmla="*/ 16 w 384"/>
                <a:gd name="T53" fmla="*/ 200 h 292"/>
                <a:gd name="T54" fmla="*/ 265 w 384"/>
                <a:gd name="T55" fmla="*/ 200 h 292"/>
                <a:gd name="T56" fmla="*/ 265 w 384"/>
                <a:gd name="T57" fmla="*/ 184 h 292"/>
                <a:gd name="T58" fmla="*/ 16 w 384"/>
                <a:gd name="T59" fmla="*/ 184 h 292"/>
                <a:gd name="T60" fmla="*/ 16 w 384"/>
                <a:gd name="T61" fmla="*/ 17 h 292"/>
                <a:gd name="T62" fmla="*/ 135 w 384"/>
                <a:gd name="T63" fmla="*/ 276 h 292"/>
                <a:gd name="T64" fmla="*/ 164 w 384"/>
                <a:gd name="T65" fmla="*/ 271 h 292"/>
                <a:gd name="T66" fmla="*/ 186 w 384"/>
                <a:gd name="T67" fmla="*/ 271 h 292"/>
                <a:gd name="T68" fmla="*/ 217 w 384"/>
                <a:gd name="T69" fmla="*/ 276 h 292"/>
                <a:gd name="T70" fmla="*/ 135 w 384"/>
                <a:gd name="T71" fmla="*/ 276 h 292"/>
                <a:gd name="T72" fmla="*/ 174 w 384"/>
                <a:gd name="T73" fmla="*/ 255 h 292"/>
                <a:gd name="T74" fmla="*/ 164 w 384"/>
                <a:gd name="T75" fmla="*/ 255 h 292"/>
                <a:gd name="T76" fmla="*/ 155 w 384"/>
                <a:gd name="T77" fmla="*/ 255 h 292"/>
                <a:gd name="T78" fmla="*/ 158 w 384"/>
                <a:gd name="T79" fmla="*/ 240 h 292"/>
                <a:gd name="T80" fmla="*/ 196 w 384"/>
                <a:gd name="T81" fmla="*/ 240 h 292"/>
                <a:gd name="T82" fmla="*/ 198 w 384"/>
                <a:gd name="T83" fmla="*/ 255 h 292"/>
                <a:gd name="T84" fmla="*/ 186 w 384"/>
                <a:gd name="T85" fmla="*/ 255 h 292"/>
                <a:gd name="T86" fmla="*/ 174 w 384"/>
                <a:gd name="T87" fmla="*/ 255 h 292"/>
                <a:gd name="T88" fmla="*/ 375 w 384"/>
                <a:gd name="T89" fmla="*/ 127 h 292"/>
                <a:gd name="T90" fmla="*/ 283 w 384"/>
                <a:gd name="T91" fmla="*/ 127 h 292"/>
                <a:gd name="T92" fmla="*/ 273 w 384"/>
                <a:gd name="T93" fmla="*/ 137 h 292"/>
                <a:gd name="T94" fmla="*/ 273 w 384"/>
                <a:gd name="T95" fmla="*/ 280 h 292"/>
                <a:gd name="T96" fmla="*/ 281 w 384"/>
                <a:gd name="T97" fmla="*/ 288 h 292"/>
                <a:gd name="T98" fmla="*/ 374 w 384"/>
                <a:gd name="T99" fmla="*/ 288 h 292"/>
                <a:gd name="T100" fmla="*/ 384 w 384"/>
                <a:gd name="T101" fmla="*/ 278 h 292"/>
                <a:gd name="T102" fmla="*/ 384 w 384"/>
                <a:gd name="T103" fmla="*/ 136 h 292"/>
                <a:gd name="T104" fmla="*/ 375 w 384"/>
                <a:gd name="T105" fmla="*/ 127 h 292"/>
                <a:gd name="T106" fmla="*/ 372 w 384"/>
                <a:gd name="T107" fmla="*/ 276 h 292"/>
                <a:gd name="T108" fmla="*/ 285 w 384"/>
                <a:gd name="T109" fmla="*/ 276 h 292"/>
                <a:gd name="T110" fmla="*/ 285 w 384"/>
                <a:gd name="T111" fmla="*/ 139 h 292"/>
                <a:gd name="T112" fmla="*/ 372 w 384"/>
                <a:gd name="T113" fmla="*/ 139 h 292"/>
                <a:gd name="T114" fmla="*/ 372 w 384"/>
                <a:gd name="T115" fmla="*/ 276 h 292"/>
                <a:gd name="T116" fmla="*/ 323 w 384"/>
                <a:gd name="T117" fmla="*/ 264 h 292"/>
                <a:gd name="T118" fmla="*/ 328 w 384"/>
                <a:gd name="T119" fmla="*/ 259 h 292"/>
                <a:gd name="T120" fmla="*/ 334 w 384"/>
                <a:gd name="T121" fmla="*/ 264 h 292"/>
                <a:gd name="T122" fmla="*/ 328 w 384"/>
                <a:gd name="T123" fmla="*/ 269 h 292"/>
                <a:gd name="T124" fmla="*/ 323 w 384"/>
                <a:gd name="T125" fmla="*/ 26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292">
                  <a:moveTo>
                    <a:pt x="16" y="17"/>
                  </a:moveTo>
                  <a:cubicBezTo>
                    <a:pt x="16" y="16"/>
                    <a:pt x="17" y="16"/>
                    <a:pt x="18" y="16"/>
                  </a:cubicBezTo>
                  <a:cubicBezTo>
                    <a:pt x="333" y="16"/>
                    <a:pt x="333" y="16"/>
                    <a:pt x="333" y="16"/>
                  </a:cubicBezTo>
                  <a:cubicBezTo>
                    <a:pt x="335" y="16"/>
                    <a:pt x="336" y="17"/>
                    <a:pt x="336" y="19"/>
                  </a:cubicBezTo>
                  <a:cubicBezTo>
                    <a:pt x="336" y="120"/>
                    <a:pt x="336" y="120"/>
                    <a:pt x="336" y="120"/>
                  </a:cubicBezTo>
                  <a:cubicBezTo>
                    <a:pt x="352" y="120"/>
                    <a:pt x="352" y="120"/>
                    <a:pt x="352" y="120"/>
                  </a:cubicBezTo>
                  <a:cubicBezTo>
                    <a:pt x="352" y="19"/>
                    <a:pt x="352" y="19"/>
                    <a:pt x="352" y="19"/>
                  </a:cubicBezTo>
                  <a:cubicBezTo>
                    <a:pt x="352" y="8"/>
                    <a:pt x="344" y="0"/>
                    <a:pt x="333" y="0"/>
                  </a:cubicBezTo>
                  <a:cubicBezTo>
                    <a:pt x="18" y="0"/>
                    <a:pt x="18" y="0"/>
                    <a:pt x="18" y="0"/>
                  </a:cubicBezTo>
                  <a:cubicBezTo>
                    <a:pt x="8" y="0"/>
                    <a:pt x="0" y="7"/>
                    <a:pt x="0" y="17"/>
                  </a:cubicBezTo>
                  <a:cubicBezTo>
                    <a:pt x="0" y="217"/>
                    <a:pt x="0" y="217"/>
                    <a:pt x="0" y="217"/>
                  </a:cubicBezTo>
                  <a:cubicBezTo>
                    <a:pt x="0" y="227"/>
                    <a:pt x="8" y="234"/>
                    <a:pt x="18" y="234"/>
                  </a:cubicBezTo>
                  <a:cubicBezTo>
                    <a:pt x="143" y="234"/>
                    <a:pt x="143" y="234"/>
                    <a:pt x="143" y="234"/>
                  </a:cubicBezTo>
                  <a:cubicBezTo>
                    <a:pt x="137" y="259"/>
                    <a:pt x="137" y="259"/>
                    <a:pt x="137" y="259"/>
                  </a:cubicBezTo>
                  <a:cubicBezTo>
                    <a:pt x="124" y="262"/>
                    <a:pt x="115" y="267"/>
                    <a:pt x="109" y="272"/>
                  </a:cubicBezTo>
                  <a:cubicBezTo>
                    <a:pt x="105" y="275"/>
                    <a:pt x="104" y="280"/>
                    <a:pt x="105" y="285"/>
                  </a:cubicBezTo>
                  <a:cubicBezTo>
                    <a:pt x="107" y="289"/>
                    <a:pt x="111" y="292"/>
                    <a:pt x="116" y="292"/>
                  </a:cubicBezTo>
                  <a:cubicBezTo>
                    <a:pt x="237" y="292"/>
                    <a:pt x="237" y="292"/>
                    <a:pt x="237" y="292"/>
                  </a:cubicBezTo>
                  <a:cubicBezTo>
                    <a:pt x="242" y="292"/>
                    <a:pt x="246" y="289"/>
                    <a:pt x="247" y="285"/>
                  </a:cubicBezTo>
                  <a:cubicBezTo>
                    <a:pt x="249" y="280"/>
                    <a:pt x="247" y="275"/>
                    <a:pt x="243" y="272"/>
                  </a:cubicBezTo>
                  <a:cubicBezTo>
                    <a:pt x="238" y="268"/>
                    <a:pt x="229" y="263"/>
                    <a:pt x="215" y="259"/>
                  </a:cubicBezTo>
                  <a:cubicBezTo>
                    <a:pt x="211" y="234"/>
                    <a:pt x="211" y="234"/>
                    <a:pt x="211" y="234"/>
                  </a:cubicBezTo>
                  <a:cubicBezTo>
                    <a:pt x="265" y="234"/>
                    <a:pt x="265" y="234"/>
                    <a:pt x="265" y="234"/>
                  </a:cubicBezTo>
                  <a:cubicBezTo>
                    <a:pt x="265" y="218"/>
                    <a:pt x="265" y="218"/>
                    <a:pt x="265" y="218"/>
                  </a:cubicBezTo>
                  <a:cubicBezTo>
                    <a:pt x="18" y="218"/>
                    <a:pt x="18" y="218"/>
                    <a:pt x="18" y="218"/>
                  </a:cubicBezTo>
                  <a:cubicBezTo>
                    <a:pt x="17" y="218"/>
                    <a:pt x="16" y="218"/>
                    <a:pt x="16" y="217"/>
                  </a:cubicBezTo>
                  <a:cubicBezTo>
                    <a:pt x="16" y="200"/>
                    <a:pt x="16" y="200"/>
                    <a:pt x="16" y="200"/>
                  </a:cubicBezTo>
                  <a:cubicBezTo>
                    <a:pt x="265" y="200"/>
                    <a:pt x="265" y="200"/>
                    <a:pt x="265" y="200"/>
                  </a:cubicBezTo>
                  <a:cubicBezTo>
                    <a:pt x="265" y="184"/>
                    <a:pt x="265" y="184"/>
                    <a:pt x="265" y="184"/>
                  </a:cubicBezTo>
                  <a:cubicBezTo>
                    <a:pt x="16" y="184"/>
                    <a:pt x="16" y="184"/>
                    <a:pt x="16" y="184"/>
                  </a:cubicBezTo>
                  <a:lnTo>
                    <a:pt x="16" y="17"/>
                  </a:lnTo>
                  <a:close/>
                  <a:moveTo>
                    <a:pt x="135" y="276"/>
                  </a:moveTo>
                  <a:cubicBezTo>
                    <a:pt x="142" y="274"/>
                    <a:pt x="152" y="272"/>
                    <a:pt x="164" y="271"/>
                  </a:cubicBezTo>
                  <a:cubicBezTo>
                    <a:pt x="186" y="271"/>
                    <a:pt x="186" y="271"/>
                    <a:pt x="186" y="271"/>
                  </a:cubicBezTo>
                  <a:cubicBezTo>
                    <a:pt x="199" y="272"/>
                    <a:pt x="209" y="274"/>
                    <a:pt x="217" y="276"/>
                  </a:cubicBezTo>
                  <a:lnTo>
                    <a:pt x="135" y="276"/>
                  </a:lnTo>
                  <a:close/>
                  <a:moveTo>
                    <a:pt x="174" y="255"/>
                  </a:moveTo>
                  <a:cubicBezTo>
                    <a:pt x="171" y="255"/>
                    <a:pt x="167" y="255"/>
                    <a:pt x="164" y="255"/>
                  </a:cubicBezTo>
                  <a:cubicBezTo>
                    <a:pt x="155" y="255"/>
                    <a:pt x="155" y="255"/>
                    <a:pt x="155" y="255"/>
                  </a:cubicBezTo>
                  <a:cubicBezTo>
                    <a:pt x="158" y="240"/>
                    <a:pt x="158" y="240"/>
                    <a:pt x="158" y="240"/>
                  </a:cubicBezTo>
                  <a:cubicBezTo>
                    <a:pt x="196" y="240"/>
                    <a:pt x="196" y="240"/>
                    <a:pt x="196" y="240"/>
                  </a:cubicBezTo>
                  <a:cubicBezTo>
                    <a:pt x="198" y="255"/>
                    <a:pt x="198" y="255"/>
                    <a:pt x="198" y="255"/>
                  </a:cubicBezTo>
                  <a:cubicBezTo>
                    <a:pt x="186" y="255"/>
                    <a:pt x="186" y="255"/>
                    <a:pt x="186" y="255"/>
                  </a:cubicBezTo>
                  <a:cubicBezTo>
                    <a:pt x="182" y="255"/>
                    <a:pt x="178" y="255"/>
                    <a:pt x="174" y="255"/>
                  </a:cubicBezTo>
                  <a:close/>
                  <a:moveTo>
                    <a:pt x="375" y="127"/>
                  </a:moveTo>
                  <a:cubicBezTo>
                    <a:pt x="283" y="127"/>
                    <a:pt x="283" y="127"/>
                    <a:pt x="283" y="127"/>
                  </a:cubicBezTo>
                  <a:cubicBezTo>
                    <a:pt x="277" y="127"/>
                    <a:pt x="273" y="131"/>
                    <a:pt x="273" y="137"/>
                  </a:cubicBezTo>
                  <a:cubicBezTo>
                    <a:pt x="273" y="280"/>
                    <a:pt x="273" y="280"/>
                    <a:pt x="273" y="280"/>
                  </a:cubicBezTo>
                  <a:cubicBezTo>
                    <a:pt x="273" y="285"/>
                    <a:pt x="277" y="288"/>
                    <a:pt x="281" y="288"/>
                  </a:cubicBezTo>
                  <a:cubicBezTo>
                    <a:pt x="374" y="288"/>
                    <a:pt x="374" y="288"/>
                    <a:pt x="374" y="288"/>
                  </a:cubicBezTo>
                  <a:cubicBezTo>
                    <a:pt x="380" y="288"/>
                    <a:pt x="384" y="284"/>
                    <a:pt x="384" y="278"/>
                  </a:cubicBezTo>
                  <a:cubicBezTo>
                    <a:pt x="384" y="136"/>
                    <a:pt x="384" y="136"/>
                    <a:pt x="384" y="136"/>
                  </a:cubicBezTo>
                  <a:cubicBezTo>
                    <a:pt x="384" y="131"/>
                    <a:pt x="380" y="127"/>
                    <a:pt x="375" y="127"/>
                  </a:cubicBezTo>
                  <a:close/>
                  <a:moveTo>
                    <a:pt x="372" y="276"/>
                  </a:moveTo>
                  <a:cubicBezTo>
                    <a:pt x="285" y="276"/>
                    <a:pt x="285" y="276"/>
                    <a:pt x="285" y="276"/>
                  </a:cubicBezTo>
                  <a:cubicBezTo>
                    <a:pt x="285" y="139"/>
                    <a:pt x="285" y="139"/>
                    <a:pt x="285" y="139"/>
                  </a:cubicBezTo>
                  <a:cubicBezTo>
                    <a:pt x="372" y="139"/>
                    <a:pt x="372" y="139"/>
                    <a:pt x="372" y="139"/>
                  </a:cubicBezTo>
                  <a:lnTo>
                    <a:pt x="372" y="276"/>
                  </a:lnTo>
                  <a:close/>
                  <a:moveTo>
                    <a:pt x="323" y="264"/>
                  </a:moveTo>
                  <a:cubicBezTo>
                    <a:pt x="323" y="261"/>
                    <a:pt x="325" y="259"/>
                    <a:pt x="328" y="259"/>
                  </a:cubicBezTo>
                  <a:cubicBezTo>
                    <a:pt x="331" y="259"/>
                    <a:pt x="334" y="261"/>
                    <a:pt x="334" y="264"/>
                  </a:cubicBezTo>
                  <a:cubicBezTo>
                    <a:pt x="334" y="267"/>
                    <a:pt x="331" y="269"/>
                    <a:pt x="328" y="269"/>
                  </a:cubicBezTo>
                  <a:cubicBezTo>
                    <a:pt x="325" y="269"/>
                    <a:pt x="323" y="267"/>
                    <a:pt x="323" y="264"/>
                  </a:cubicBezTo>
                  <a:close/>
                </a:path>
              </a:pathLst>
            </a:custGeom>
            <a:solidFill>
              <a:schemeClr val="bg1"/>
            </a:solidFill>
            <a:ln>
              <a:noFill/>
            </a:ln>
          </p:spPr>
          <p:txBody>
            <a:bodyPr vert="horz" wrap="square" lIns="91344" tIns="45672" rIns="91344" bIns="45672"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srgbClr val="717074"/>
                </a:solidFill>
                <a:effectLst/>
                <a:uLnTx/>
                <a:uFillTx/>
                <a:latin typeface="Metropolis"/>
                <a:ea typeface="+mn-ea"/>
                <a:cs typeface="+mn-cs"/>
              </a:endParaRPr>
            </a:p>
          </p:txBody>
        </p:sp>
      </p:grpSp>
      <p:pic>
        <p:nvPicPr>
          <p:cNvPr id="17" name="Picture 16" descr="A picture containing drawing&#10;&#10;Description automatically generated">
            <a:extLst>
              <a:ext uri="{FF2B5EF4-FFF2-40B4-BE49-F238E27FC236}">
                <a16:creationId xmlns:a16="http://schemas.microsoft.com/office/drawing/2014/main" id="{12AFA5E9-AC81-1342-8E3B-6FD5B1D98315}"/>
              </a:ext>
            </a:extLst>
          </p:cNvPr>
          <p:cNvPicPr>
            <a:picLocks noChangeAspect="1"/>
          </p:cNvPicPr>
          <p:nvPr/>
        </p:nvPicPr>
        <p:blipFill>
          <a:blip r:embed="rId11"/>
          <a:stretch>
            <a:fillRect/>
          </a:stretch>
        </p:blipFill>
        <p:spPr>
          <a:xfrm>
            <a:off x="895530" y="4122485"/>
            <a:ext cx="576672" cy="435971"/>
          </a:xfrm>
          <a:prstGeom prst="rect">
            <a:avLst/>
          </a:prstGeom>
        </p:spPr>
      </p:pic>
      <p:pic>
        <p:nvPicPr>
          <p:cNvPr id="44" name="Graphic 43">
            <a:extLst>
              <a:ext uri="{FF2B5EF4-FFF2-40B4-BE49-F238E27FC236}">
                <a16:creationId xmlns:a16="http://schemas.microsoft.com/office/drawing/2014/main" id="{516D292A-F02C-7140-82AF-C916FFF56A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9498" y="4127665"/>
            <a:ext cx="588748" cy="430791"/>
          </a:xfrm>
          <a:prstGeom prst="rect">
            <a:avLst/>
          </a:prstGeom>
        </p:spPr>
      </p:pic>
      <p:sp>
        <p:nvSpPr>
          <p:cNvPr id="45" name="TextBox 44">
            <a:extLst>
              <a:ext uri="{FF2B5EF4-FFF2-40B4-BE49-F238E27FC236}">
                <a16:creationId xmlns:a16="http://schemas.microsoft.com/office/drawing/2014/main" id="{346D96DE-66AA-454C-9D50-A9F78C4F4B9A}"/>
              </a:ext>
            </a:extLst>
          </p:cNvPr>
          <p:cNvSpPr txBox="1"/>
          <p:nvPr/>
        </p:nvSpPr>
        <p:spPr>
          <a:xfrm>
            <a:off x="6432008" y="4809536"/>
            <a:ext cx="4959466" cy="1152921"/>
          </a:xfrm>
          <a:prstGeom prst="rect">
            <a:avLst/>
          </a:prstGeom>
        </p:spPr>
        <p:txBody>
          <a:bodyPr wrap="square" lIns="0" tIns="0" rIns="0" bIns="0" rtlCol="0">
            <a:spAutoFit/>
          </a:bodyPr>
          <a:lstStyle/>
          <a:p>
            <a:pPr marL="171297" marR="0" lvl="0" indent="-171297" algn="l" defTabSz="914126"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Metropolis"/>
                <a:ea typeface="+mn-ea"/>
                <a:cs typeface="+mn-cs"/>
              </a:rPr>
              <a:t>Get started quickly by following activity paths to learn basic concepts and view demonstrations.</a:t>
            </a:r>
          </a:p>
          <a:p>
            <a:pPr marL="0" marR="0" lvl="0" indent="0" algn="ctr" defTabSz="914126" rtl="0" eaLnBrk="1" fontAlgn="auto" latinLnBrk="0" hangingPunct="1">
              <a:lnSpc>
                <a:spcPct val="150000"/>
              </a:lnSpc>
              <a:spcBef>
                <a:spcPts val="0"/>
              </a:spcBef>
              <a:spcAft>
                <a:spcPts val="600"/>
              </a:spcAft>
              <a:buClrTx/>
              <a:buSzTx/>
              <a:buFontTx/>
              <a:buNone/>
              <a:tabLst/>
              <a:defRPr/>
            </a:pPr>
            <a:br>
              <a:rPr kumimoji="0" lang="en-US" sz="1200" b="1" i="0" u="none" strike="noStrike" kern="1200" cap="none" spc="0" normalizeH="0" baseline="0" noProof="0" dirty="0">
                <a:ln>
                  <a:noFill/>
                </a:ln>
                <a:solidFill>
                  <a:srgbClr val="717074"/>
                </a:solidFill>
                <a:effectLst/>
                <a:uLnTx/>
                <a:uFillTx/>
                <a:latin typeface="Metropolis"/>
                <a:ea typeface="+mn-ea"/>
                <a:cs typeface="+mn-cs"/>
              </a:rPr>
            </a:br>
            <a:r>
              <a:rPr kumimoji="0" lang="en-US" sz="1200" b="1" i="0" u="none" strike="noStrike" kern="1200" cap="none" spc="0" normalizeH="0" baseline="0" noProof="0" dirty="0">
                <a:ln>
                  <a:noFill/>
                </a:ln>
                <a:solidFill>
                  <a:srgbClr val="F2F2F2"/>
                </a:solidFill>
                <a:effectLst/>
                <a:uLnTx/>
                <a:uFillTx/>
                <a:latin typeface="Metropolis"/>
                <a:ea typeface="+mn-ea"/>
                <a:cs typeface="+mn-cs"/>
                <a:hlinkClick r:id="rId14"/>
              </a:rPr>
              <a:t>https://vmc.techzone.vmware.com/quick-start</a:t>
            </a:r>
            <a:endParaRPr kumimoji="0" lang="en-US" sz="1200" b="1" i="0" u="none" strike="noStrike" kern="1200" cap="none" spc="0" normalizeH="0" baseline="0" noProof="0" dirty="0">
              <a:ln>
                <a:noFill/>
              </a:ln>
              <a:solidFill>
                <a:srgbClr val="717074"/>
              </a:solidFill>
              <a:effectLst/>
              <a:uLnTx/>
              <a:uFillTx/>
              <a:latin typeface="Metropolis"/>
              <a:ea typeface="+mn-ea"/>
              <a:cs typeface="+mn-cs"/>
            </a:endParaRPr>
          </a:p>
        </p:txBody>
      </p:sp>
    </p:spTree>
    <p:extLst>
      <p:ext uri="{BB962C8B-B14F-4D97-AF65-F5344CB8AC3E}">
        <p14:creationId xmlns:p14="http://schemas.microsoft.com/office/powerpoint/2010/main" val="293625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6596" y="3109873"/>
            <a:ext cx="6092825" cy="822405"/>
          </a:xfrm>
          <a:prstGeom prst="rect">
            <a:avLst/>
          </a:prstGeom>
        </p:spPr>
        <p:txBody>
          <a:bodyPr>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2F2F2"/>
                </a:solidFill>
                <a:effectLst/>
                <a:uLnTx/>
                <a:uFillTx/>
                <a:latin typeface="Metropolis"/>
                <a:ea typeface="+mn-ea"/>
                <a:cs typeface="+mn-cs"/>
              </a:rPr>
              <a:t>NEW RELEASES AT FAST CADENCE</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etropolis"/>
                <a:ea typeface="+mn-ea"/>
                <a:cs typeface="+mn-cs"/>
              </a:rPr>
              <a:t>Talk to us to us about building your cloud strategy</a:t>
            </a:r>
          </a:p>
        </p:txBody>
      </p:sp>
      <p:sp>
        <p:nvSpPr>
          <p:cNvPr id="4" name="TextBox 3">
            <a:extLst>
              <a:ext uri="{FF2B5EF4-FFF2-40B4-BE49-F238E27FC236}">
                <a16:creationId xmlns:a16="http://schemas.microsoft.com/office/drawing/2014/main" id="{539F709C-1996-44DB-8C47-9CBD9243BF4E}"/>
              </a:ext>
            </a:extLst>
          </p:cNvPr>
          <p:cNvSpPr txBox="1"/>
          <p:nvPr/>
        </p:nvSpPr>
        <p:spPr>
          <a:xfrm>
            <a:off x="4416597" y="2294737"/>
            <a:ext cx="6759404" cy="609398"/>
          </a:xfrm>
          <a:prstGeom prst="rect">
            <a:avLst/>
          </a:prstGeom>
        </p:spPr>
        <p:txBody>
          <a:bodyPr wrap="square" lIns="0" tIns="0" rIns="0" bIns="0"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etropolis Light"/>
                <a:ea typeface="+mn-ea"/>
                <a:cs typeface="+mn-cs"/>
              </a:rPr>
              <a:t>VMware Cloud on AWS</a:t>
            </a:r>
          </a:p>
        </p:txBody>
      </p:sp>
      <p:sp>
        <p:nvSpPr>
          <p:cNvPr id="5" name="Rectangle 4">
            <a:extLst>
              <a:ext uri="{FF2B5EF4-FFF2-40B4-BE49-F238E27FC236}">
                <a16:creationId xmlns:a16="http://schemas.microsoft.com/office/drawing/2014/main" id="{5D92C56C-4F43-4A73-885B-B1C1699640A2}"/>
              </a:ext>
            </a:extLst>
          </p:cNvPr>
          <p:cNvSpPr/>
          <p:nvPr/>
        </p:nvSpPr>
        <p:spPr>
          <a:xfrm>
            <a:off x="4416596" y="4378908"/>
            <a:ext cx="24682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rPr>
              <a:t>Learn more on the web</a:t>
            </a:r>
            <a:b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hlinkClick r:id="rId2" action="ppaction://hlinkfile"/>
              </a:rPr>
              <a:t>vmware.com/go/</a:t>
            </a:r>
            <a:r>
              <a:rPr kumimoji="0" lang="en-US" sz="1400" b="0" i="0" u="none" strike="noStrike" kern="1200" cap="none" spc="0" normalizeH="0" baseline="0" noProof="0" dirty="0" err="1">
                <a:ln>
                  <a:noFill/>
                </a:ln>
                <a:solidFill>
                  <a:srgbClr val="FFFFFF"/>
                </a:solidFill>
                <a:effectLst/>
                <a:uLnTx/>
                <a:uFillTx/>
                <a:latin typeface="Metropolis" pitchFamily="2" charset="77"/>
                <a:ea typeface="+mn-ea"/>
                <a:cs typeface="+mn-cs"/>
                <a:hlinkClick r:id="rId2" action="ppaction://hlinkfile"/>
              </a:rPr>
              <a:t>vmc-aws</a:t>
            </a:r>
            <a:endPar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endParaRPr>
          </a:p>
        </p:txBody>
      </p:sp>
      <p:sp>
        <p:nvSpPr>
          <p:cNvPr id="6" name="Rectangle 5">
            <a:extLst>
              <a:ext uri="{FF2B5EF4-FFF2-40B4-BE49-F238E27FC236}">
                <a16:creationId xmlns:a16="http://schemas.microsoft.com/office/drawing/2014/main" id="{5D92C56C-4F43-4A73-885B-B1C1699640A2}"/>
              </a:ext>
            </a:extLst>
          </p:cNvPr>
          <p:cNvSpPr/>
          <p:nvPr/>
        </p:nvSpPr>
        <p:spPr>
          <a:xfrm>
            <a:off x="6884827" y="4368696"/>
            <a:ext cx="24682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rPr>
              <a:t>Give us a shout on Twitter  </a:t>
            </a:r>
            <a:b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rPr>
            </a:br>
            <a:r>
              <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rPr>
              <a:t>#</a:t>
            </a:r>
            <a:r>
              <a:rPr kumimoji="0" lang="en-US" sz="1400" b="0" i="0" u="none" strike="noStrike" kern="1200" cap="none" spc="0" normalizeH="0" baseline="0" noProof="0" dirty="0" err="1">
                <a:ln>
                  <a:noFill/>
                </a:ln>
                <a:solidFill>
                  <a:srgbClr val="00C1D5"/>
                </a:solidFill>
                <a:effectLst/>
                <a:uLnTx/>
                <a:uFillTx/>
                <a:latin typeface="Metropolis" pitchFamily="2" charset="77"/>
                <a:ea typeface="+mn-ea"/>
                <a:cs typeface="+mn-cs"/>
              </a:rPr>
              <a:t>VMWonAWS</a:t>
            </a:r>
            <a:endPar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endParaRPr>
          </a:p>
        </p:txBody>
      </p:sp>
      <p:sp>
        <p:nvSpPr>
          <p:cNvPr id="7" name="Rectangle 6">
            <a:extLst>
              <a:ext uri="{FF2B5EF4-FFF2-40B4-BE49-F238E27FC236}">
                <a16:creationId xmlns:a16="http://schemas.microsoft.com/office/drawing/2014/main" id="{5D92C56C-4F43-4A73-885B-B1C1699640A2}"/>
              </a:ext>
            </a:extLst>
          </p:cNvPr>
          <p:cNvSpPr/>
          <p:nvPr/>
        </p:nvSpPr>
        <p:spPr>
          <a:xfrm>
            <a:off x="9464818" y="4368696"/>
            <a:ext cx="228014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etropolis" pitchFamily="2" charset="77"/>
                <a:ea typeface="+mn-ea"/>
                <a:cs typeface="+mn-cs"/>
              </a:rPr>
              <a:t>Follow us on Twitter	</a:t>
            </a:r>
            <a:br>
              <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rPr>
            </a:br>
            <a:r>
              <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rPr>
              <a:t>@</a:t>
            </a:r>
            <a:r>
              <a:rPr kumimoji="0" lang="en-US" sz="1400" b="0" i="0" u="none" strike="noStrike" kern="1200" cap="none" spc="0" normalizeH="0" baseline="0" noProof="0" dirty="0" err="1">
                <a:ln>
                  <a:noFill/>
                </a:ln>
                <a:solidFill>
                  <a:srgbClr val="00C1D5"/>
                </a:solidFill>
                <a:effectLst/>
                <a:uLnTx/>
                <a:uFillTx/>
                <a:latin typeface="Metropolis" pitchFamily="2" charset="77"/>
                <a:ea typeface="+mn-ea"/>
                <a:cs typeface="+mn-cs"/>
              </a:rPr>
              <a:t>vmwarecloudaws</a:t>
            </a:r>
            <a:endParaRPr kumimoji="0" lang="en-US" sz="1400" b="0" i="0" u="none" strike="noStrike" kern="1200" cap="none" spc="0" normalizeH="0" baseline="0" noProof="0" dirty="0">
              <a:ln>
                <a:noFill/>
              </a:ln>
              <a:solidFill>
                <a:srgbClr val="00C1D5"/>
              </a:solidFill>
              <a:effectLst/>
              <a:uLnTx/>
              <a:uFillTx/>
              <a:latin typeface="Metropolis" pitchFamily="2" charset="77"/>
              <a:ea typeface="+mn-ea"/>
              <a:cs typeface="+mn-cs"/>
            </a:endParaRPr>
          </a:p>
        </p:txBody>
      </p:sp>
    </p:spTree>
    <p:extLst>
      <p:ext uri="{BB962C8B-B14F-4D97-AF65-F5344CB8AC3E}">
        <p14:creationId xmlns:p14="http://schemas.microsoft.com/office/powerpoint/2010/main" val="303664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70B-0734-47D3-A26D-27DB8145D0AC}"/>
              </a:ext>
            </a:extLst>
          </p:cNvPr>
          <p:cNvSpPr>
            <a:spLocks noGrp="1"/>
          </p:cNvSpPr>
          <p:nvPr>
            <p:ph type="title"/>
          </p:nvPr>
        </p:nvSpPr>
        <p:spPr/>
        <p:txBody>
          <a:bodyPr/>
          <a:lstStyle/>
          <a:p>
            <a:r>
              <a:rPr lang="en-GB" dirty="0"/>
              <a:t>Core Challenges of Healthcare IT</a:t>
            </a:r>
          </a:p>
        </p:txBody>
      </p:sp>
      <p:sp>
        <p:nvSpPr>
          <p:cNvPr id="3" name="Subtitle 2">
            <a:extLst>
              <a:ext uri="{FF2B5EF4-FFF2-40B4-BE49-F238E27FC236}">
                <a16:creationId xmlns:a16="http://schemas.microsoft.com/office/drawing/2014/main" id="{022250DD-5698-4119-A955-87B470B7C782}"/>
              </a:ext>
            </a:extLst>
          </p:cNvPr>
          <p:cNvSpPr>
            <a:spLocks noGrp="1"/>
          </p:cNvSpPr>
          <p:nvPr>
            <p:ph type="subTitle" idx="10"/>
          </p:nvPr>
        </p:nvSpPr>
        <p:spPr/>
        <p:txBody>
          <a:bodyPr/>
          <a:lstStyle/>
          <a:p>
            <a:endParaRPr lang="en-GB"/>
          </a:p>
        </p:txBody>
      </p:sp>
      <p:sp>
        <p:nvSpPr>
          <p:cNvPr id="4" name="Text Placeholder 3">
            <a:extLst>
              <a:ext uri="{FF2B5EF4-FFF2-40B4-BE49-F238E27FC236}">
                <a16:creationId xmlns:a16="http://schemas.microsoft.com/office/drawing/2014/main" id="{27F30FF6-1708-4A47-9941-8AF907B309DD}"/>
              </a:ext>
            </a:extLst>
          </p:cNvPr>
          <p:cNvSpPr>
            <a:spLocks noGrp="1"/>
          </p:cNvSpPr>
          <p:nvPr>
            <p:ph type="body" sz="quarter" idx="19"/>
          </p:nvPr>
        </p:nvSpPr>
        <p:spPr/>
        <p:txBody>
          <a:bodyPr/>
          <a:lstStyle/>
          <a:p>
            <a:pPr>
              <a:buNone/>
            </a:pPr>
            <a:r>
              <a:rPr lang="en-US" dirty="0">
                <a:latin typeface="Metropolis Light" panose="00000500000000000000" pitchFamily="50" charset="0"/>
              </a:rPr>
              <a:t>Private sector competition</a:t>
            </a:r>
          </a:p>
        </p:txBody>
      </p:sp>
      <p:sp>
        <p:nvSpPr>
          <p:cNvPr id="5" name="Text Placeholder 4">
            <a:extLst>
              <a:ext uri="{FF2B5EF4-FFF2-40B4-BE49-F238E27FC236}">
                <a16:creationId xmlns:a16="http://schemas.microsoft.com/office/drawing/2014/main" id="{6B8D9041-CD4A-4778-9929-DAE16C57B55E}"/>
              </a:ext>
            </a:extLst>
          </p:cNvPr>
          <p:cNvSpPr>
            <a:spLocks noGrp="1"/>
          </p:cNvSpPr>
          <p:nvPr>
            <p:ph type="body" sz="quarter" idx="20"/>
          </p:nvPr>
        </p:nvSpPr>
        <p:spPr/>
        <p:txBody>
          <a:bodyPr/>
          <a:lstStyle/>
          <a:p>
            <a:r>
              <a:rPr lang="en-GB" dirty="0">
                <a:latin typeface="Metropolis Light" panose="00000500000000000000" pitchFamily="50" charset="0"/>
              </a:rPr>
              <a:t>Legacy IT</a:t>
            </a:r>
            <a:endParaRPr lang="en-GB" dirty="0"/>
          </a:p>
        </p:txBody>
      </p:sp>
      <p:sp>
        <p:nvSpPr>
          <p:cNvPr id="6" name="Text Placeholder 5">
            <a:extLst>
              <a:ext uri="{FF2B5EF4-FFF2-40B4-BE49-F238E27FC236}">
                <a16:creationId xmlns:a16="http://schemas.microsoft.com/office/drawing/2014/main" id="{E4D06B84-7800-4EB4-A6E4-005CCA466668}"/>
              </a:ext>
            </a:extLst>
          </p:cNvPr>
          <p:cNvSpPr>
            <a:spLocks noGrp="1"/>
          </p:cNvSpPr>
          <p:nvPr>
            <p:ph type="body" sz="quarter" idx="21"/>
          </p:nvPr>
        </p:nvSpPr>
        <p:spPr/>
        <p:txBody>
          <a:bodyPr/>
          <a:lstStyle/>
          <a:p>
            <a:pPr>
              <a:buNone/>
            </a:pPr>
            <a:r>
              <a:rPr lang="en-US" dirty="0">
                <a:latin typeface="+mj-lt"/>
              </a:rPr>
              <a:t>Healthcare staff shortages</a:t>
            </a:r>
          </a:p>
        </p:txBody>
      </p:sp>
      <p:sp>
        <p:nvSpPr>
          <p:cNvPr id="7" name="Text Placeholder 6">
            <a:extLst>
              <a:ext uri="{FF2B5EF4-FFF2-40B4-BE49-F238E27FC236}">
                <a16:creationId xmlns:a16="http://schemas.microsoft.com/office/drawing/2014/main" id="{8E7D4B1B-24C5-4755-BED2-E020F893B7F0}"/>
              </a:ext>
            </a:extLst>
          </p:cNvPr>
          <p:cNvSpPr>
            <a:spLocks noGrp="1"/>
          </p:cNvSpPr>
          <p:nvPr>
            <p:ph type="body" sz="quarter" idx="22"/>
          </p:nvPr>
        </p:nvSpPr>
        <p:spPr/>
        <p:txBody>
          <a:bodyPr/>
          <a:lstStyle/>
          <a:p>
            <a:r>
              <a:rPr lang="en-GB" dirty="0">
                <a:latin typeface="Metropolis Light" panose="00000500000000000000" pitchFamily="50" charset="0"/>
              </a:rPr>
              <a:t>Rigid investment structures</a:t>
            </a:r>
            <a:endParaRPr lang="en-GB" dirty="0"/>
          </a:p>
          <a:p>
            <a:endParaRPr lang="en-GB" dirty="0"/>
          </a:p>
        </p:txBody>
      </p:sp>
      <p:sp>
        <p:nvSpPr>
          <p:cNvPr id="8" name="Text Placeholder 7">
            <a:extLst>
              <a:ext uri="{FF2B5EF4-FFF2-40B4-BE49-F238E27FC236}">
                <a16:creationId xmlns:a16="http://schemas.microsoft.com/office/drawing/2014/main" id="{9EE50194-6440-4F7B-AB3E-A28ADFA62228}"/>
              </a:ext>
            </a:extLst>
          </p:cNvPr>
          <p:cNvSpPr>
            <a:spLocks noGrp="1"/>
          </p:cNvSpPr>
          <p:nvPr>
            <p:ph type="body" sz="quarter" idx="23"/>
          </p:nvPr>
        </p:nvSpPr>
        <p:spPr/>
        <p:txBody>
          <a:bodyPr/>
          <a:lstStyle/>
          <a:p>
            <a:r>
              <a:rPr lang="en-GB" dirty="0">
                <a:latin typeface="Metropolis Light" panose="00000500000000000000" pitchFamily="50" charset="0"/>
              </a:rPr>
              <a:t>Regulatory compliance</a:t>
            </a:r>
            <a:endParaRPr lang="en-GB" dirty="0"/>
          </a:p>
          <a:p>
            <a:endParaRPr lang="en-GB" dirty="0"/>
          </a:p>
        </p:txBody>
      </p:sp>
      <p:pic>
        <p:nvPicPr>
          <p:cNvPr id="25" name="Picture 24" descr="A close up of a logo&#10;&#10;Description automatically generated">
            <a:extLst>
              <a:ext uri="{FF2B5EF4-FFF2-40B4-BE49-F238E27FC236}">
                <a16:creationId xmlns:a16="http://schemas.microsoft.com/office/drawing/2014/main" id="{E3EA15CB-7F6D-44F0-9913-BB3731364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5061" y="2436844"/>
            <a:ext cx="1142702" cy="1142702"/>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EE35611A-2976-4121-A44C-F39B9A20F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049" y="2436844"/>
            <a:ext cx="1142702" cy="1142702"/>
          </a:xfrm>
          <a:prstGeom prst="rect">
            <a:avLst/>
          </a:prstGeom>
        </p:spPr>
      </p:pic>
      <p:pic>
        <p:nvPicPr>
          <p:cNvPr id="33" name="Picture 32" descr="A close up of a sign&#10;&#10;Description automatically generated">
            <a:extLst>
              <a:ext uri="{FF2B5EF4-FFF2-40B4-BE49-F238E27FC236}">
                <a16:creationId xmlns:a16="http://schemas.microsoft.com/office/drawing/2014/main" id="{F95141B6-B1F1-45E9-842E-B23E0D2C0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074" y="2436844"/>
            <a:ext cx="1142702" cy="1142702"/>
          </a:xfrm>
          <a:prstGeom prst="rect">
            <a:avLst/>
          </a:prstGeom>
        </p:spPr>
      </p:pic>
      <p:sp>
        <p:nvSpPr>
          <p:cNvPr id="18" name="Text Placeholder 3">
            <a:extLst>
              <a:ext uri="{FF2B5EF4-FFF2-40B4-BE49-F238E27FC236}">
                <a16:creationId xmlns:a16="http://schemas.microsoft.com/office/drawing/2014/main" id="{9D61760F-2B54-42B2-8897-968D5C00C030}"/>
              </a:ext>
            </a:extLst>
          </p:cNvPr>
          <p:cNvSpPr txBox="1">
            <a:spLocks/>
          </p:cNvSpPr>
          <p:nvPr/>
        </p:nvSpPr>
        <p:spPr>
          <a:xfrm>
            <a:off x="4147176" y="5551366"/>
            <a:ext cx="2286000" cy="1458532"/>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0" indent="0" algn="ctr" defTabSz="914400" rtl="0" eaLnBrk="1" latinLnBrk="0" hangingPunct="1">
              <a:lnSpc>
                <a:spcPct val="100000"/>
              </a:lnSpc>
              <a:spcBef>
                <a:spcPts val="600"/>
              </a:spcBef>
              <a:buClr>
                <a:schemeClr val="tx2"/>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defTabSz="914126">
              <a:buClr>
                <a:srgbClr val="F2F2F2">
                  <a:lumMod val="60000"/>
                  <a:lumOff val="40000"/>
                </a:srgbClr>
              </a:buClr>
            </a:pPr>
            <a:endParaRPr lang="en-US" sz="1999" dirty="0">
              <a:solidFill>
                <a:srgbClr val="FFFFFF"/>
              </a:solidFill>
              <a:latin typeface="Metropolis Light"/>
            </a:endParaRPr>
          </a:p>
        </p:txBody>
      </p:sp>
      <p:pic>
        <p:nvPicPr>
          <p:cNvPr id="19" name="Picture 18" descr="A picture containing person, holding, person, white&#10;&#10;Description automatically generated">
            <a:extLst>
              <a:ext uri="{FF2B5EF4-FFF2-40B4-BE49-F238E27FC236}">
                <a16:creationId xmlns:a16="http://schemas.microsoft.com/office/drawing/2014/main" id="{66BE569C-E905-48D7-AA53-1E507DA98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3874" y="2436844"/>
            <a:ext cx="1142702" cy="1142702"/>
          </a:xfrm>
          <a:prstGeom prst="rect">
            <a:avLst/>
          </a:prstGeom>
        </p:spPr>
      </p:pic>
      <p:pic>
        <p:nvPicPr>
          <p:cNvPr id="10" name="Picture 9" descr="A picture containing drawing, table&#10;&#10;Description automatically generated">
            <a:extLst>
              <a:ext uri="{FF2B5EF4-FFF2-40B4-BE49-F238E27FC236}">
                <a16:creationId xmlns:a16="http://schemas.microsoft.com/office/drawing/2014/main" id="{C0889912-1937-4C4A-B44F-DB4290D85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898" y="2369403"/>
            <a:ext cx="1142702" cy="1142702"/>
          </a:xfrm>
          <a:prstGeom prst="rect">
            <a:avLst/>
          </a:prstGeom>
        </p:spPr>
      </p:pic>
    </p:spTree>
    <p:extLst>
      <p:ext uri="{BB962C8B-B14F-4D97-AF65-F5344CB8AC3E}">
        <p14:creationId xmlns:p14="http://schemas.microsoft.com/office/powerpoint/2010/main" val="8095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215AF-8035-4686-AEC4-A9A40D015A0C}"/>
              </a:ext>
            </a:extLst>
          </p:cNvPr>
          <p:cNvSpPr>
            <a:spLocks noGrp="1"/>
          </p:cNvSpPr>
          <p:nvPr>
            <p:ph type="title"/>
          </p:nvPr>
        </p:nvSpPr>
        <p:spPr>
          <a:xfrm>
            <a:off x="593910" y="152347"/>
            <a:ext cx="11001004" cy="380901"/>
          </a:xfrm>
        </p:spPr>
        <p:txBody>
          <a:bodyPr/>
          <a:lstStyle/>
          <a:p>
            <a:pPr algn="ctr"/>
            <a:r>
              <a:rPr lang="en-GB" dirty="0">
                <a:solidFill>
                  <a:schemeClr val="tx1">
                    <a:lumMod val="10000"/>
                  </a:schemeClr>
                </a:solidFill>
                <a:latin typeface="Metropolis Semi Bold" panose="00000700000000000000" pitchFamily="50" charset="0"/>
              </a:rPr>
              <a:t>What does this mean for Healthcare?</a:t>
            </a:r>
          </a:p>
        </p:txBody>
      </p:sp>
      <p:sp>
        <p:nvSpPr>
          <p:cNvPr id="5" name="Content Placeholder 4">
            <a:extLst>
              <a:ext uri="{FF2B5EF4-FFF2-40B4-BE49-F238E27FC236}">
                <a16:creationId xmlns:a16="http://schemas.microsoft.com/office/drawing/2014/main" id="{663CBB60-BAFB-4256-8A61-F771A9A352DE}"/>
              </a:ext>
            </a:extLst>
          </p:cNvPr>
          <p:cNvSpPr>
            <a:spLocks noGrp="1"/>
          </p:cNvSpPr>
          <p:nvPr>
            <p:ph sz="quarter" idx="14"/>
          </p:nvPr>
        </p:nvSpPr>
        <p:spPr>
          <a:xfrm>
            <a:off x="1007160" y="2198214"/>
            <a:ext cx="10174504" cy="2461572"/>
          </a:xfrm>
          <a:prstGeom prst="rect">
            <a:avLst/>
          </a:prstGeom>
          <a:solidFill>
            <a:schemeClr val="tx2">
              <a:alpha val="70000"/>
            </a:schemeClr>
          </a:solidFill>
          <a:ln>
            <a:solidFill>
              <a:schemeClr val="tx1">
                <a:lumMod val="10000"/>
              </a:schemeClr>
            </a:solidFill>
          </a:ln>
        </p:spPr>
        <p:txBody>
          <a:bodyPr wrap="square">
            <a:spAutoFit/>
          </a:bodyPr>
          <a:lstStyle/>
          <a:p>
            <a:pPr algn="ctr"/>
            <a:r>
              <a:rPr lang="en-US" sz="3199" dirty="0">
                <a:solidFill>
                  <a:schemeClr val="tx1">
                    <a:lumMod val="10000"/>
                  </a:schemeClr>
                </a:solidFill>
                <a:latin typeface="Metropolis Semi Bold" panose="00000700000000000000" pitchFamily="50" charset="0"/>
              </a:rPr>
              <a:t>Digital transformation in the sector has shifted from an objective to a strategic imperative, </a:t>
            </a:r>
            <a:r>
              <a:rPr lang="en-US" sz="3199" dirty="0">
                <a:solidFill>
                  <a:schemeClr val="tx1">
                    <a:lumMod val="10000"/>
                  </a:schemeClr>
                </a:solidFill>
              </a:rPr>
              <a:t>driving the need to </a:t>
            </a:r>
            <a:r>
              <a:rPr lang="en-GB" sz="3199" dirty="0">
                <a:solidFill>
                  <a:schemeClr val="tx1">
                    <a:lumMod val="10000"/>
                  </a:schemeClr>
                </a:solidFill>
              </a:rPr>
              <a:t>meet rising patient expectations for digitalised experiences while offsetting significant investment in IT</a:t>
            </a:r>
            <a:endParaRPr lang="en-US" sz="3199" dirty="0">
              <a:solidFill>
                <a:schemeClr val="tx1">
                  <a:lumMod val="10000"/>
                </a:schemeClr>
              </a:solidFill>
            </a:endParaRPr>
          </a:p>
        </p:txBody>
      </p:sp>
    </p:spTree>
    <p:extLst>
      <p:ext uri="{BB962C8B-B14F-4D97-AF65-F5344CB8AC3E}">
        <p14:creationId xmlns:p14="http://schemas.microsoft.com/office/powerpoint/2010/main" val="527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grpSp>
        <p:nvGrpSpPr>
          <p:cNvPr id="1379" name="Google Shape;1379;p99"/>
          <p:cNvGrpSpPr/>
          <p:nvPr/>
        </p:nvGrpSpPr>
        <p:grpSpPr>
          <a:xfrm>
            <a:off x="2636867" y="2533872"/>
            <a:ext cx="6915094" cy="1028591"/>
            <a:chOff x="2570207" y="2959403"/>
            <a:chExt cx="6916895" cy="1028859"/>
          </a:xfrm>
        </p:grpSpPr>
        <p:sp>
          <p:nvSpPr>
            <p:cNvPr id="1380" name="Google Shape;1380;p99"/>
            <p:cNvSpPr/>
            <p:nvPr/>
          </p:nvSpPr>
          <p:spPr>
            <a:xfrm>
              <a:off x="2570207" y="2959403"/>
              <a:ext cx="1074242" cy="1028859"/>
            </a:xfrm>
            <a:custGeom>
              <a:avLst/>
              <a:gdLst/>
              <a:ahLst/>
              <a:cxnLst/>
              <a:rect l="l" t="t" r="r" b="b"/>
              <a:pathLst>
                <a:path w="1967803" h="1107571" extrusionOk="0">
                  <a:moveTo>
                    <a:pt x="921" y="0"/>
                  </a:moveTo>
                  <a:lnTo>
                    <a:pt x="1966881" y="0"/>
                  </a:lnTo>
                  <a:lnTo>
                    <a:pt x="1966881" y="477290"/>
                  </a:lnTo>
                  <a:lnTo>
                    <a:pt x="1967803" y="477290"/>
                  </a:lnTo>
                  <a:lnTo>
                    <a:pt x="1967803" y="792431"/>
                  </a:lnTo>
                  <a:lnTo>
                    <a:pt x="983901" y="1107571"/>
                  </a:lnTo>
                  <a:lnTo>
                    <a:pt x="0" y="792431"/>
                  </a:lnTo>
                  <a:lnTo>
                    <a:pt x="0" y="477290"/>
                  </a:lnTo>
                  <a:lnTo>
                    <a:pt x="921" y="477290"/>
                  </a:lnTo>
                  <a:close/>
                </a:path>
              </a:pathLst>
            </a:custGeom>
            <a:solidFill>
              <a:srgbClr val="00486D"/>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sp>
          <p:nvSpPr>
            <p:cNvPr id="1381" name="Google Shape;1381;p99"/>
            <p:cNvSpPr/>
            <p:nvPr/>
          </p:nvSpPr>
          <p:spPr>
            <a:xfrm>
              <a:off x="5557291" y="2959403"/>
              <a:ext cx="1074242" cy="1028859"/>
            </a:xfrm>
            <a:custGeom>
              <a:avLst/>
              <a:gdLst/>
              <a:ahLst/>
              <a:cxnLst/>
              <a:rect l="l" t="t" r="r" b="b"/>
              <a:pathLst>
                <a:path w="1967803" h="1107571" extrusionOk="0">
                  <a:moveTo>
                    <a:pt x="921" y="0"/>
                  </a:moveTo>
                  <a:lnTo>
                    <a:pt x="1966881" y="0"/>
                  </a:lnTo>
                  <a:lnTo>
                    <a:pt x="1966881" y="477290"/>
                  </a:lnTo>
                  <a:lnTo>
                    <a:pt x="1967803" y="477290"/>
                  </a:lnTo>
                  <a:lnTo>
                    <a:pt x="1967803" y="792431"/>
                  </a:lnTo>
                  <a:lnTo>
                    <a:pt x="983901" y="1107571"/>
                  </a:lnTo>
                  <a:lnTo>
                    <a:pt x="0" y="792431"/>
                  </a:lnTo>
                  <a:lnTo>
                    <a:pt x="0" y="477290"/>
                  </a:lnTo>
                  <a:lnTo>
                    <a:pt x="921" y="477290"/>
                  </a:lnTo>
                  <a:close/>
                </a:path>
              </a:pathLst>
            </a:custGeom>
            <a:solidFill>
              <a:srgbClr val="00486D"/>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sp>
          <p:nvSpPr>
            <p:cNvPr id="1382" name="Google Shape;1382;p99"/>
            <p:cNvSpPr/>
            <p:nvPr/>
          </p:nvSpPr>
          <p:spPr>
            <a:xfrm>
              <a:off x="8412860" y="2959403"/>
              <a:ext cx="1074242" cy="1028859"/>
            </a:xfrm>
            <a:custGeom>
              <a:avLst/>
              <a:gdLst/>
              <a:ahLst/>
              <a:cxnLst/>
              <a:rect l="l" t="t" r="r" b="b"/>
              <a:pathLst>
                <a:path w="1967803" h="1107571" extrusionOk="0">
                  <a:moveTo>
                    <a:pt x="921" y="0"/>
                  </a:moveTo>
                  <a:lnTo>
                    <a:pt x="1966881" y="0"/>
                  </a:lnTo>
                  <a:lnTo>
                    <a:pt x="1966881" y="477290"/>
                  </a:lnTo>
                  <a:lnTo>
                    <a:pt x="1967803" y="477290"/>
                  </a:lnTo>
                  <a:lnTo>
                    <a:pt x="1967803" y="792431"/>
                  </a:lnTo>
                  <a:lnTo>
                    <a:pt x="983901" y="1107571"/>
                  </a:lnTo>
                  <a:lnTo>
                    <a:pt x="0" y="792431"/>
                  </a:lnTo>
                  <a:lnTo>
                    <a:pt x="0" y="477290"/>
                  </a:lnTo>
                  <a:lnTo>
                    <a:pt x="921" y="477290"/>
                  </a:lnTo>
                  <a:close/>
                </a:path>
              </a:pathLst>
            </a:custGeom>
            <a:solidFill>
              <a:srgbClr val="00486D"/>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grpSp>
      <p:sp>
        <p:nvSpPr>
          <p:cNvPr id="1383" name="Google Shape;1383;p99"/>
          <p:cNvSpPr/>
          <p:nvPr/>
        </p:nvSpPr>
        <p:spPr>
          <a:xfrm>
            <a:off x="1588" y="1338979"/>
            <a:ext cx="12185651" cy="1929850"/>
          </a:xfrm>
          <a:prstGeom prst="rect">
            <a:avLst/>
          </a:prstGeom>
          <a:solidFill>
            <a:srgbClr val="00486D"/>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384" name="Google Shape;1384;p99"/>
          <p:cNvSpPr txBox="1">
            <a:spLocks noGrp="1"/>
          </p:cNvSpPr>
          <p:nvPr>
            <p:ph type="subTitle" idx="10"/>
          </p:nvPr>
        </p:nvSpPr>
        <p:spPr>
          <a:prstGeom prst="rect">
            <a:avLst/>
          </a:prstGeom>
          <a:noFill/>
          <a:ln>
            <a:noFill/>
          </a:ln>
        </p:spPr>
        <p:txBody>
          <a:bodyPr spcFirstLastPara="1" vert="horz" wrap="square" lIns="0" tIns="0" rIns="0" bIns="0" rtlCol="0" anchor="t" anchorCtr="0">
            <a:noAutofit/>
          </a:bodyPr>
          <a:lstStyle/>
          <a:p>
            <a:pPr>
              <a:buSzPts val="1800"/>
            </a:pPr>
            <a:r>
              <a:rPr lang="en-US"/>
              <a:t>…so each application runs in an environment that best suits its requirements</a:t>
            </a:r>
            <a:endParaRPr/>
          </a:p>
        </p:txBody>
      </p:sp>
      <p:sp>
        <p:nvSpPr>
          <p:cNvPr id="1385" name="Google Shape;1385;p99"/>
          <p:cNvSpPr txBox="1">
            <a:spLocks noGrp="1"/>
          </p:cNvSpPr>
          <p:nvPr>
            <p:ph type="title"/>
          </p:nvPr>
        </p:nvSpPr>
        <p:spPr>
          <a:xfrm>
            <a:off x="446389" y="203260"/>
            <a:ext cx="10998139" cy="380901"/>
          </a:xfrm>
          <a:prstGeom prst="rect">
            <a:avLst/>
          </a:prstGeom>
          <a:noFill/>
          <a:ln>
            <a:noFill/>
          </a:ln>
        </p:spPr>
        <p:txBody>
          <a:bodyPr spcFirstLastPara="1" vert="horz" wrap="square" lIns="0" tIns="0" rIns="0" bIns="0" rtlCol="0" anchor="b" anchorCtr="0">
            <a:noAutofit/>
          </a:bodyPr>
          <a:lstStyle/>
          <a:p>
            <a:pPr>
              <a:spcBef>
                <a:spcPts val="0"/>
              </a:spcBef>
              <a:buClr>
                <a:schemeClr val="dk2"/>
              </a:buClr>
              <a:buSzPts val="2800"/>
            </a:pPr>
            <a:r>
              <a:rPr lang="en-US" sz="2399" dirty="0"/>
              <a:t>Apps Drive Specific Infrastructure Choices in Digital Transformation Journey</a:t>
            </a:r>
            <a:endParaRPr sz="2399" dirty="0"/>
          </a:p>
        </p:txBody>
      </p:sp>
      <p:sp>
        <p:nvSpPr>
          <p:cNvPr id="1386" name="Google Shape;1386;p99"/>
          <p:cNvSpPr/>
          <p:nvPr/>
        </p:nvSpPr>
        <p:spPr>
          <a:xfrm>
            <a:off x="4805089" y="1431424"/>
            <a:ext cx="2651137" cy="672178"/>
          </a:xfrm>
          <a:prstGeom prst="rect">
            <a:avLst/>
          </a:prstGeom>
          <a:noFill/>
          <a:ln>
            <a:noFill/>
          </a:ln>
        </p:spPr>
        <p:txBody>
          <a:bodyPr spcFirstLastPara="1" wrap="square" lIns="91401" tIns="45688" rIns="91401" bIns="45688" anchor="ctr" anchorCtr="0">
            <a:noAutofit/>
          </a:bodyPr>
          <a:lstStyle/>
          <a:p>
            <a:pPr algn="ctr"/>
            <a:r>
              <a:rPr lang="en-US" sz="1600" dirty="0">
                <a:solidFill>
                  <a:schemeClr val="dk2"/>
                </a:solidFill>
                <a:latin typeface="Metropolis" panose="00000500000000000000" pitchFamily="2" charset="0"/>
              </a:rPr>
              <a:t>Existing and new applications</a:t>
            </a:r>
            <a:endParaRPr dirty="0">
              <a:latin typeface="Metropolis" panose="00000500000000000000" pitchFamily="2" charset="0"/>
            </a:endParaRPr>
          </a:p>
        </p:txBody>
      </p:sp>
      <p:grpSp>
        <p:nvGrpSpPr>
          <p:cNvPr id="1387" name="Google Shape;1387;p99"/>
          <p:cNvGrpSpPr/>
          <p:nvPr/>
        </p:nvGrpSpPr>
        <p:grpSpPr>
          <a:xfrm>
            <a:off x="7795651" y="1494536"/>
            <a:ext cx="2601080" cy="614666"/>
            <a:chOff x="7874082" y="1725707"/>
            <a:chExt cx="3320943" cy="784777"/>
          </a:xfrm>
        </p:grpSpPr>
        <p:pic>
          <p:nvPicPr>
            <p:cNvPr id="1388" name="Google Shape;1388;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74082" y="1748118"/>
              <a:ext cx="774967" cy="762366"/>
            </a:xfrm>
            <a:prstGeom prst="rect">
              <a:avLst/>
            </a:prstGeom>
            <a:noFill/>
            <a:ln>
              <a:noFill/>
            </a:ln>
          </p:spPr>
        </p:pic>
        <p:pic>
          <p:nvPicPr>
            <p:cNvPr id="1389" name="Google Shape;1389;p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49205" y="1752544"/>
              <a:ext cx="983689" cy="719772"/>
            </a:xfrm>
            <a:prstGeom prst="rect">
              <a:avLst/>
            </a:prstGeom>
            <a:noFill/>
            <a:ln>
              <a:noFill/>
            </a:ln>
          </p:spPr>
        </p:pic>
        <p:pic>
          <p:nvPicPr>
            <p:cNvPr id="1390" name="Google Shape;1390;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20058" y="1725707"/>
              <a:ext cx="774967" cy="762366"/>
            </a:xfrm>
            <a:prstGeom prst="rect">
              <a:avLst/>
            </a:prstGeom>
            <a:noFill/>
            <a:ln>
              <a:noFill/>
            </a:ln>
          </p:spPr>
        </p:pic>
      </p:grpSp>
      <p:grpSp>
        <p:nvGrpSpPr>
          <p:cNvPr id="1391" name="Google Shape;1391;p99"/>
          <p:cNvGrpSpPr/>
          <p:nvPr/>
        </p:nvGrpSpPr>
        <p:grpSpPr>
          <a:xfrm>
            <a:off x="1790288" y="1500139"/>
            <a:ext cx="2675370" cy="603462"/>
            <a:chOff x="1468158" y="1685365"/>
            <a:chExt cx="3379855" cy="762366"/>
          </a:xfrm>
        </p:grpSpPr>
        <p:pic>
          <p:nvPicPr>
            <p:cNvPr id="1392" name="Google Shape;1392;p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68158" y="1707719"/>
              <a:ext cx="983689" cy="719772"/>
            </a:xfrm>
            <a:prstGeom prst="rect">
              <a:avLst/>
            </a:prstGeom>
            <a:noFill/>
            <a:ln>
              <a:noFill/>
            </a:ln>
          </p:spPr>
        </p:pic>
        <p:pic>
          <p:nvPicPr>
            <p:cNvPr id="1393" name="Google Shape;1393;p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09770" y="1712202"/>
              <a:ext cx="983689" cy="719772"/>
            </a:xfrm>
            <a:prstGeom prst="rect">
              <a:avLst/>
            </a:prstGeom>
            <a:noFill/>
            <a:ln>
              <a:noFill/>
            </a:ln>
          </p:spPr>
        </p:pic>
        <p:pic>
          <p:nvPicPr>
            <p:cNvPr id="1394" name="Google Shape;1394;p9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73046" y="1685365"/>
              <a:ext cx="774967" cy="762366"/>
            </a:xfrm>
            <a:prstGeom prst="rect">
              <a:avLst/>
            </a:prstGeom>
            <a:noFill/>
            <a:ln>
              <a:noFill/>
            </a:ln>
          </p:spPr>
        </p:pic>
      </p:grpSp>
      <p:grpSp>
        <p:nvGrpSpPr>
          <p:cNvPr id="1395" name="Google Shape;1395;p99"/>
          <p:cNvGrpSpPr/>
          <p:nvPr/>
        </p:nvGrpSpPr>
        <p:grpSpPr>
          <a:xfrm>
            <a:off x="1011176" y="5344252"/>
            <a:ext cx="10568210" cy="401251"/>
            <a:chOff x="1009850" y="5833190"/>
            <a:chExt cx="10570963" cy="401356"/>
          </a:xfrm>
        </p:grpSpPr>
        <p:sp>
          <p:nvSpPr>
            <p:cNvPr id="1396" name="Google Shape;1396;p99"/>
            <p:cNvSpPr/>
            <p:nvPr/>
          </p:nvSpPr>
          <p:spPr>
            <a:xfrm>
              <a:off x="1009850" y="5833190"/>
              <a:ext cx="10570963" cy="296421"/>
            </a:xfrm>
            <a:prstGeom prst="parallelogram">
              <a:avLst>
                <a:gd name="adj" fmla="val 25000"/>
              </a:avLst>
            </a:prstGeom>
            <a:gradFill>
              <a:gsLst>
                <a:gs pos="0">
                  <a:srgbClr val="0C2145"/>
                </a:gs>
                <a:gs pos="100000">
                  <a:schemeClr val="accent3"/>
                </a:gs>
              </a:gsLst>
              <a:lin ang="0" scaled="0"/>
            </a:gra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397" name="Google Shape;1397;p99"/>
            <p:cNvSpPr/>
            <p:nvPr/>
          </p:nvSpPr>
          <p:spPr>
            <a:xfrm>
              <a:off x="2904097" y="5865705"/>
              <a:ext cx="2337897" cy="368841"/>
            </a:xfrm>
            <a:prstGeom prst="rect">
              <a:avLst/>
            </a:prstGeom>
            <a:noFill/>
            <a:ln>
              <a:noFill/>
            </a:ln>
          </p:spPr>
          <p:txBody>
            <a:bodyPr spcFirstLastPara="1" wrap="square" lIns="91401" tIns="45688" rIns="91401" bIns="45688" anchor="t" anchorCtr="0">
              <a:noAutofit/>
            </a:bodyPr>
            <a:lstStyle/>
            <a:p>
              <a:pPr algn="ctr">
                <a:lnSpc>
                  <a:spcPct val="90000"/>
                </a:lnSpc>
              </a:pPr>
              <a:r>
                <a:rPr lang="en-US" sz="1200" b="1" dirty="0">
                  <a:solidFill>
                    <a:schemeClr val="dk2"/>
                  </a:solidFill>
                  <a:latin typeface="Metropolis" panose="00000500000000000000" pitchFamily="2" charset="0"/>
                </a:rPr>
                <a:t>PROVIDER MANAGED</a:t>
              </a:r>
              <a:endParaRPr dirty="0">
                <a:latin typeface="Metropolis" panose="00000500000000000000" pitchFamily="2" charset="0"/>
              </a:endParaRPr>
            </a:p>
          </p:txBody>
        </p:sp>
        <p:sp>
          <p:nvSpPr>
            <p:cNvPr id="1398" name="Google Shape;1398;p99"/>
            <p:cNvSpPr/>
            <p:nvPr/>
          </p:nvSpPr>
          <p:spPr>
            <a:xfrm>
              <a:off x="7190039" y="5865705"/>
              <a:ext cx="2510765" cy="368841"/>
            </a:xfrm>
            <a:prstGeom prst="rect">
              <a:avLst/>
            </a:prstGeom>
            <a:noFill/>
            <a:ln>
              <a:noFill/>
            </a:ln>
          </p:spPr>
          <p:txBody>
            <a:bodyPr spcFirstLastPara="1" wrap="square" lIns="91401" tIns="45688" rIns="91401" bIns="45688" anchor="t" anchorCtr="0">
              <a:noAutofit/>
            </a:bodyPr>
            <a:lstStyle/>
            <a:p>
              <a:pPr algn="ctr">
                <a:lnSpc>
                  <a:spcPct val="90000"/>
                </a:lnSpc>
              </a:pPr>
              <a:r>
                <a:rPr lang="en-US" sz="1200" b="1" dirty="0">
                  <a:solidFill>
                    <a:schemeClr val="dk2"/>
                  </a:solidFill>
                  <a:latin typeface="Metropolis" panose="00000500000000000000" pitchFamily="2" charset="0"/>
                </a:rPr>
                <a:t>CUSTOMER MANAGED</a:t>
              </a:r>
              <a:endParaRPr dirty="0">
                <a:latin typeface="Metropolis" panose="00000500000000000000" pitchFamily="2" charset="0"/>
              </a:endParaRPr>
            </a:p>
          </p:txBody>
        </p:sp>
      </p:grpSp>
      <p:sp>
        <p:nvSpPr>
          <p:cNvPr id="1399" name="Google Shape;1399;p99"/>
          <p:cNvSpPr txBox="1"/>
          <p:nvPr/>
        </p:nvSpPr>
        <p:spPr>
          <a:xfrm>
            <a:off x="795774" y="5830582"/>
            <a:ext cx="10959832" cy="247678"/>
          </a:xfrm>
          <a:prstGeom prst="rect">
            <a:avLst/>
          </a:prstGeom>
          <a:noFill/>
          <a:ln>
            <a:noFill/>
          </a:ln>
        </p:spPr>
        <p:txBody>
          <a:bodyPr spcFirstLastPara="1" wrap="square" lIns="0" tIns="0" rIns="0" bIns="0" anchor="t" anchorCtr="0">
            <a:noAutofit/>
          </a:bodyPr>
          <a:lstStyle/>
          <a:p>
            <a:pPr algn="ctr">
              <a:buClr>
                <a:srgbClr val="F7F7F7"/>
              </a:buClr>
              <a:buSzPts val="1440"/>
            </a:pPr>
            <a:r>
              <a:rPr lang="en-US" sz="1600" dirty="0">
                <a:solidFill>
                  <a:schemeClr val="dk2"/>
                </a:solidFill>
                <a:latin typeface="Metropolis" panose="00000500000000000000" pitchFamily="2" charset="0"/>
              </a:rPr>
              <a:t>A hybrid cloud is the preferred infrastructure choice for healthcare sector</a:t>
            </a:r>
            <a:endParaRPr dirty="0">
              <a:latin typeface="Metropolis" panose="00000500000000000000" pitchFamily="2" charset="0"/>
            </a:endParaRPr>
          </a:p>
        </p:txBody>
      </p:sp>
      <p:sp>
        <p:nvSpPr>
          <p:cNvPr id="1400" name="Google Shape;1400;p99"/>
          <p:cNvSpPr/>
          <p:nvPr/>
        </p:nvSpPr>
        <p:spPr>
          <a:xfrm rot="-5400000">
            <a:off x="-192675" y="2076815"/>
            <a:ext cx="1971417" cy="436281"/>
          </a:xfrm>
          <a:prstGeom prst="rect">
            <a:avLst/>
          </a:prstGeom>
          <a:noFill/>
          <a:ln>
            <a:noFill/>
          </a:ln>
        </p:spPr>
        <p:txBody>
          <a:bodyPr spcFirstLastPara="1" wrap="square" lIns="91401" tIns="45688" rIns="91401" bIns="45688" anchor="ctr" anchorCtr="0">
            <a:noAutofit/>
          </a:bodyPr>
          <a:lstStyle/>
          <a:p>
            <a:pPr algn="ctr">
              <a:lnSpc>
                <a:spcPct val="90000"/>
              </a:lnSpc>
            </a:pPr>
            <a:r>
              <a:rPr lang="en-US" sz="1500" dirty="0">
                <a:solidFill>
                  <a:schemeClr val="accent2"/>
                </a:solidFill>
                <a:latin typeface="Metropolis" panose="00000500000000000000" pitchFamily="2" charset="0"/>
              </a:rPr>
              <a:t>Application transformations</a:t>
            </a:r>
            <a:endParaRPr dirty="0">
              <a:latin typeface="Metropolis" panose="00000500000000000000" pitchFamily="2" charset="0"/>
            </a:endParaRPr>
          </a:p>
        </p:txBody>
      </p:sp>
      <p:grpSp>
        <p:nvGrpSpPr>
          <p:cNvPr id="1401" name="Google Shape;1401;p99"/>
          <p:cNvGrpSpPr/>
          <p:nvPr/>
        </p:nvGrpSpPr>
        <p:grpSpPr>
          <a:xfrm>
            <a:off x="1135892" y="2294954"/>
            <a:ext cx="10256166" cy="789836"/>
            <a:chOff x="1134600" y="2765917"/>
            <a:chExt cx="10258838" cy="790042"/>
          </a:xfrm>
        </p:grpSpPr>
        <p:grpSp>
          <p:nvGrpSpPr>
            <p:cNvPr id="1402" name="Google Shape;1402;p99"/>
            <p:cNvGrpSpPr/>
            <p:nvPr/>
          </p:nvGrpSpPr>
          <p:grpSpPr>
            <a:xfrm>
              <a:off x="1134600" y="2765917"/>
              <a:ext cx="10249696" cy="689977"/>
              <a:chOff x="1134600" y="2765917"/>
              <a:chExt cx="10249696" cy="689977"/>
            </a:xfrm>
          </p:grpSpPr>
          <p:sp>
            <p:nvSpPr>
              <p:cNvPr id="1403" name="Google Shape;1403;p99"/>
              <p:cNvSpPr/>
              <p:nvPr/>
            </p:nvSpPr>
            <p:spPr>
              <a:xfrm>
                <a:off x="1134600" y="2765917"/>
                <a:ext cx="1981700" cy="689977"/>
              </a:xfrm>
              <a:prstGeom prst="rect">
                <a:avLst/>
              </a:prstGeom>
              <a:solidFill>
                <a:schemeClr val="accent1"/>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404" name="Google Shape;1404;p99"/>
              <p:cNvSpPr/>
              <p:nvPr/>
            </p:nvSpPr>
            <p:spPr>
              <a:xfrm>
                <a:off x="3201599" y="2765917"/>
                <a:ext cx="1981700" cy="689977"/>
              </a:xfrm>
              <a:prstGeom prst="rect">
                <a:avLst/>
              </a:prstGeom>
              <a:solidFill>
                <a:schemeClr val="accent1"/>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405" name="Google Shape;1405;p99"/>
              <p:cNvSpPr/>
              <p:nvPr/>
            </p:nvSpPr>
            <p:spPr>
              <a:xfrm>
                <a:off x="5268598" y="2765917"/>
                <a:ext cx="1981700" cy="689977"/>
              </a:xfrm>
              <a:prstGeom prst="rect">
                <a:avLst/>
              </a:prstGeom>
              <a:solidFill>
                <a:schemeClr val="accent1"/>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406" name="Google Shape;1406;p99"/>
              <p:cNvSpPr/>
              <p:nvPr/>
            </p:nvSpPr>
            <p:spPr>
              <a:xfrm>
                <a:off x="7335597" y="2765917"/>
                <a:ext cx="1981700" cy="689977"/>
              </a:xfrm>
              <a:prstGeom prst="rect">
                <a:avLst/>
              </a:prstGeom>
              <a:solidFill>
                <a:schemeClr val="accent1"/>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sp>
            <p:nvSpPr>
              <p:cNvPr id="1407" name="Google Shape;1407;p99"/>
              <p:cNvSpPr/>
              <p:nvPr/>
            </p:nvSpPr>
            <p:spPr>
              <a:xfrm>
                <a:off x="9402596" y="2765917"/>
                <a:ext cx="1981700" cy="689977"/>
              </a:xfrm>
              <a:prstGeom prst="rect">
                <a:avLst/>
              </a:prstGeom>
              <a:solidFill>
                <a:schemeClr val="accent1"/>
              </a:solidFill>
              <a:ln>
                <a:noFill/>
              </a:ln>
            </p:spPr>
            <p:txBody>
              <a:bodyPr spcFirstLastPara="1" wrap="square" lIns="91401" tIns="45688" rIns="91401" bIns="45688" anchor="ctr" anchorCtr="0">
                <a:noAutofit/>
              </a:bodyPr>
              <a:lstStyle/>
              <a:p>
                <a:pPr marL="342797" indent="-253924" algn="ctr">
                  <a:buClr>
                    <a:schemeClr val="dk1"/>
                  </a:buClr>
                  <a:buSzPts val="1400"/>
                </a:pPr>
                <a:endParaRPr dirty="0">
                  <a:solidFill>
                    <a:schemeClr val="lt1"/>
                  </a:solidFill>
                  <a:latin typeface="Metropolis" panose="00000500000000000000" pitchFamily="2" charset="0"/>
                </a:endParaRPr>
              </a:p>
            </p:txBody>
          </p:sp>
        </p:grpSp>
        <p:sp>
          <p:nvSpPr>
            <p:cNvPr id="1408" name="Google Shape;1408;p99"/>
            <p:cNvSpPr/>
            <p:nvPr/>
          </p:nvSpPr>
          <p:spPr>
            <a:xfrm>
              <a:off x="1765351" y="2945956"/>
              <a:ext cx="1539245" cy="610003"/>
            </a:xfrm>
            <a:prstGeom prst="rect">
              <a:avLst/>
            </a:prstGeom>
            <a:noFill/>
            <a:ln>
              <a:noFill/>
            </a:ln>
          </p:spPr>
          <p:txBody>
            <a:bodyPr spcFirstLastPara="1" wrap="square" lIns="91401" tIns="45688" rIns="91401" bIns="45688" anchor="t" anchorCtr="0">
              <a:noAutofit/>
            </a:bodyPr>
            <a:lstStyle/>
            <a:p>
              <a:pPr>
                <a:lnSpc>
                  <a:spcPct val="90000"/>
                </a:lnSpc>
              </a:pPr>
              <a:r>
                <a:rPr lang="en-US" sz="1500" dirty="0">
                  <a:solidFill>
                    <a:schemeClr val="dk2"/>
                  </a:solidFill>
                  <a:latin typeface="Metropolis" panose="00000500000000000000" pitchFamily="2" charset="0"/>
                </a:rPr>
                <a:t>Re-platform</a:t>
              </a:r>
              <a:endParaRPr dirty="0">
                <a:latin typeface="Metropolis" panose="00000500000000000000" pitchFamily="2" charset="0"/>
              </a:endParaRPr>
            </a:p>
          </p:txBody>
        </p:sp>
        <p:sp>
          <p:nvSpPr>
            <p:cNvPr id="1409" name="Google Shape;1409;p99"/>
            <p:cNvSpPr/>
            <p:nvPr/>
          </p:nvSpPr>
          <p:spPr>
            <a:xfrm>
              <a:off x="3861258" y="2959403"/>
              <a:ext cx="1339204" cy="414596"/>
            </a:xfrm>
            <a:prstGeom prst="rect">
              <a:avLst/>
            </a:prstGeom>
            <a:noFill/>
            <a:ln>
              <a:noFill/>
            </a:ln>
          </p:spPr>
          <p:txBody>
            <a:bodyPr spcFirstLastPara="1" wrap="square" lIns="91401" tIns="45688" rIns="91401" bIns="45688" anchor="t" anchorCtr="0">
              <a:noAutofit/>
            </a:bodyPr>
            <a:lstStyle/>
            <a:p>
              <a:pPr>
                <a:lnSpc>
                  <a:spcPct val="90000"/>
                </a:lnSpc>
              </a:pPr>
              <a:r>
                <a:rPr lang="en-US" sz="1500" dirty="0">
                  <a:solidFill>
                    <a:schemeClr val="dk2"/>
                  </a:solidFill>
                  <a:latin typeface="Metropolis" panose="00000500000000000000" pitchFamily="2" charset="0"/>
                </a:rPr>
                <a:t>Re-factor</a:t>
              </a:r>
              <a:endParaRPr dirty="0">
                <a:latin typeface="Metropolis" panose="00000500000000000000" pitchFamily="2" charset="0"/>
              </a:endParaRPr>
            </a:p>
          </p:txBody>
        </p:sp>
        <p:sp>
          <p:nvSpPr>
            <p:cNvPr id="1410" name="Google Shape;1410;p99"/>
            <p:cNvSpPr/>
            <p:nvPr/>
          </p:nvSpPr>
          <p:spPr>
            <a:xfrm>
              <a:off x="5945420" y="2865274"/>
              <a:ext cx="1922516" cy="479787"/>
            </a:xfrm>
            <a:prstGeom prst="rect">
              <a:avLst/>
            </a:prstGeom>
            <a:noFill/>
            <a:ln>
              <a:noFill/>
            </a:ln>
          </p:spPr>
          <p:txBody>
            <a:bodyPr spcFirstLastPara="1" wrap="square" lIns="91401" tIns="45688" rIns="91401" bIns="45688" anchor="t" anchorCtr="0">
              <a:noAutofit/>
            </a:bodyPr>
            <a:lstStyle/>
            <a:p>
              <a:pPr>
                <a:lnSpc>
                  <a:spcPct val="90000"/>
                </a:lnSpc>
              </a:pPr>
              <a:r>
                <a:rPr lang="en-US" sz="1500" dirty="0">
                  <a:solidFill>
                    <a:schemeClr val="dk2"/>
                  </a:solidFill>
                  <a:latin typeface="Metropolis" panose="00000500000000000000" pitchFamily="2" charset="0"/>
                </a:rPr>
                <a:t>Deploy </a:t>
              </a:r>
              <a:br>
                <a:rPr lang="en-US" sz="1500" dirty="0">
                  <a:solidFill>
                    <a:schemeClr val="dk2"/>
                  </a:solidFill>
                  <a:latin typeface="Metropolis" panose="00000500000000000000" pitchFamily="2" charset="0"/>
                </a:rPr>
              </a:br>
              <a:r>
                <a:rPr lang="en-US" sz="1500" dirty="0">
                  <a:solidFill>
                    <a:schemeClr val="dk2"/>
                  </a:solidFill>
                  <a:latin typeface="Metropolis" panose="00000500000000000000" pitchFamily="2" charset="0"/>
                </a:rPr>
                <a:t>hybrid</a:t>
              </a:r>
              <a:endParaRPr dirty="0">
                <a:latin typeface="Metropolis" panose="00000500000000000000" pitchFamily="2" charset="0"/>
              </a:endParaRPr>
            </a:p>
          </p:txBody>
        </p:sp>
        <p:sp>
          <p:nvSpPr>
            <p:cNvPr id="1411" name="Google Shape;1411;p99"/>
            <p:cNvSpPr/>
            <p:nvPr/>
          </p:nvSpPr>
          <p:spPr>
            <a:xfrm>
              <a:off x="7989317" y="2865274"/>
              <a:ext cx="1497785" cy="469597"/>
            </a:xfrm>
            <a:prstGeom prst="rect">
              <a:avLst/>
            </a:prstGeom>
            <a:noFill/>
            <a:ln>
              <a:noFill/>
            </a:ln>
          </p:spPr>
          <p:txBody>
            <a:bodyPr spcFirstLastPara="1" wrap="square" lIns="91401" tIns="45688" rIns="91401" bIns="45688" anchor="t" anchorCtr="0">
              <a:noAutofit/>
            </a:bodyPr>
            <a:lstStyle/>
            <a:p>
              <a:pPr>
                <a:lnSpc>
                  <a:spcPct val="90000"/>
                </a:lnSpc>
              </a:pPr>
              <a:r>
                <a:rPr lang="en-US" sz="1500" dirty="0">
                  <a:solidFill>
                    <a:schemeClr val="dk2"/>
                  </a:solidFill>
                  <a:latin typeface="Metropolis" panose="00000500000000000000" pitchFamily="2" charset="0"/>
                </a:rPr>
                <a:t>Build </a:t>
              </a:r>
              <a:br>
                <a:rPr lang="en-US" sz="1500" dirty="0">
                  <a:solidFill>
                    <a:schemeClr val="dk2"/>
                  </a:solidFill>
                  <a:latin typeface="Metropolis" panose="00000500000000000000" pitchFamily="2" charset="0"/>
                </a:rPr>
              </a:br>
              <a:r>
                <a:rPr lang="en-US" sz="1500" dirty="0">
                  <a:solidFill>
                    <a:schemeClr val="dk2"/>
                  </a:solidFill>
                  <a:latin typeface="Metropolis" panose="00000500000000000000" pitchFamily="2" charset="0"/>
                </a:rPr>
                <a:t>cloud-native</a:t>
              </a:r>
              <a:endParaRPr dirty="0">
                <a:latin typeface="Metropolis" panose="00000500000000000000" pitchFamily="2" charset="0"/>
              </a:endParaRPr>
            </a:p>
          </p:txBody>
        </p:sp>
        <p:sp>
          <p:nvSpPr>
            <p:cNvPr id="1412" name="Google Shape;1412;p99"/>
            <p:cNvSpPr/>
            <p:nvPr/>
          </p:nvSpPr>
          <p:spPr>
            <a:xfrm>
              <a:off x="10059685" y="2865274"/>
              <a:ext cx="1333753" cy="496491"/>
            </a:xfrm>
            <a:prstGeom prst="rect">
              <a:avLst/>
            </a:prstGeom>
            <a:noFill/>
            <a:ln>
              <a:noFill/>
            </a:ln>
          </p:spPr>
          <p:txBody>
            <a:bodyPr spcFirstLastPara="1" wrap="square" lIns="91401" tIns="45688" rIns="91401" bIns="45688" anchor="t" anchorCtr="0">
              <a:noAutofit/>
            </a:bodyPr>
            <a:lstStyle/>
            <a:p>
              <a:pPr>
                <a:lnSpc>
                  <a:spcPct val="90000"/>
                </a:lnSpc>
              </a:pPr>
              <a:r>
                <a:rPr lang="en-US" sz="1500" dirty="0">
                  <a:solidFill>
                    <a:schemeClr val="dk2"/>
                  </a:solidFill>
                  <a:latin typeface="Metropolis" panose="00000500000000000000" pitchFamily="2" charset="0"/>
                </a:rPr>
                <a:t>Replace </a:t>
              </a:r>
              <a:br>
                <a:rPr lang="en-US" sz="1500" dirty="0">
                  <a:solidFill>
                    <a:schemeClr val="dk2"/>
                  </a:solidFill>
                  <a:latin typeface="Metropolis" panose="00000500000000000000" pitchFamily="2" charset="0"/>
                </a:rPr>
              </a:br>
              <a:r>
                <a:rPr lang="en-US" sz="1500" dirty="0">
                  <a:solidFill>
                    <a:schemeClr val="dk2"/>
                  </a:solidFill>
                  <a:latin typeface="Metropolis" panose="00000500000000000000" pitchFamily="2" charset="0"/>
                </a:rPr>
                <a:t>with SaaS</a:t>
              </a:r>
              <a:endParaRPr dirty="0">
                <a:latin typeface="Metropolis" panose="00000500000000000000" pitchFamily="2" charset="0"/>
              </a:endParaRPr>
            </a:p>
          </p:txBody>
        </p:sp>
        <p:pic>
          <p:nvPicPr>
            <p:cNvPr id="1413" name="Google Shape;1413;p9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53804" y="2865263"/>
              <a:ext cx="378959" cy="466119"/>
            </a:xfrm>
            <a:prstGeom prst="rect">
              <a:avLst/>
            </a:prstGeom>
            <a:noFill/>
            <a:ln>
              <a:noFill/>
            </a:ln>
          </p:spPr>
        </p:pic>
        <p:pic>
          <p:nvPicPr>
            <p:cNvPr id="1414" name="Google Shape;1414;p9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431110" y="2852938"/>
              <a:ext cx="548132" cy="490667"/>
            </a:xfrm>
            <a:prstGeom prst="rect">
              <a:avLst/>
            </a:prstGeom>
            <a:noFill/>
            <a:ln>
              <a:noFill/>
            </a:ln>
          </p:spPr>
        </p:pic>
        <p:pic>
          <p:nvPicPr>
            <p:cNvPr id="1415" name="Google Shape;1415;p9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575428" y="2909455"/>
              <a:ext cx="424467" cy="421016"/>
            </a:xfrm>
            <a:prstGeom prst="rect">
              <a:avLst/>
            </a:prstGeom>
            <a:noFill/>
            <a:ln>
              <a:noFill/>
            </a:ln>
          </p:spPr>
        </p:pic>
        <p:pic>
          <p:nvPicPr>
            <p:cNvPr id="1416" name="Google Shape;1416;p9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374414" y="2848393"/>
              <a:ext cx="437734" cy="504437"/>
            </a:xfrm>
            <a:prstGeom prst="rect">
              <a:avLst/>
            </a:prstGeom>
            <a:noFill/>
            <a:ln>
              <a:noFill/>
            </a:ln>
          </p:spPr>
        </p:pic>
        <p:pic>
          <p:nvPicPr>
            <p:cNvPr id="1417" name="Google Shape;1417;p9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248253" y="2846230"/>
              <a:ext cx="540913" cy="540913"/>
            </a:xfrm>
            <a:prstGeom prst="rect">
              <a:avLst/>
            </a:prstGeom>
            <a:noFill/>
            <a:ln>
              <a:noFill/>
            </a:ln>
          </p:spPr>
        </p:pic>
      </p:grpSp>
      <p:grpSp>
        <p:nvGrpSpPr>
          <p:cNvPr id="1418" name="Google Shape;1418;p99"/>
          <p:cNvGrpSpPr/>
          <p:nvPr/>
        </p:nvGrpSpPr>
        <p:grpSpPr>
          <a:xfrm>
            <a:off x="5187667" y="3597484"/>
            <a:ext cx="1813493" cy="1626649"/>
            <a:chOff x="5187430" y="3902775"/>
            <a:chExt cx="1813965" cy="1627073"/>
          </a:xfrm>
        </p:grpSpPr>
        <p:sp>
          <p:nvSpPr>
            <p:cNvPr id="1419" name="Google Shape;1419;p99"/>
            <p:cNvSpPr/>
            <p:nvPr/>
          </p:nvSpPr>
          <p:spPr>
            <a:xfrm>
              <a:off x="5187430" y="5207045"/>
              <a:ext cx="1813965" cy="322803"/>
            </a:xfrm>
            <a:prstGeom prst="rect">
              <a:avLst/>
            </a:prstGeom>
            <a:noFill/>
            <a:ln>
              <a:noFill/>
            </a:ln>
          </p:spPr>
          <p:txBody>
            <a:bodyPr spcFirstLastPara="1" wrap="square" lIns="91401" tIns="45688" rIns="91401" bIns="45688" anchor="t" anchorCtr="0">
              <a:noAutofit/>
            </a:bodyPr>
            <a:lstStyle/>
            <a:p>
              <a:pPr algn="ctr"/>
              <a:r>
                <a:rPr lang="en-US" sz="1600" b="1" dirty="0">
                  <a:solidFill>
                    <a:schemeClr val="dk2"/>
                  </a:solidFill>
                  <a:latin typeface="Metropolis" panose="00000500000000000000" pitchFamily="2" charset="0"/>
                </a:rPr>
                <a:t>On-premises</a:t>
              </a:r>
              <a:endParaRPr dirty="0">
                <a:latin typeface="Metropolis" panose="00000500000000000000" pitchFamily="2" charset="0"/>
              </a:endParaRPr>
            </a:p>
          </p:txBody>
        </p:sp>
        <p:grpSp>
          <p:nvGrpSpPr>
            <p:cNvPr id="1420" name="Google Shape;1420;p99"/>
            <p:cNvGrpSpPr/>
            <p:nvPr/>
          </p:nvGrpSpPr>
          <p:grpSpPr>
            <a:xfrm>
              <a:off x="5455286" y="3902775"/>
              <a:ext cx="1278253" cy="1278253"/>
              <a:chOff x="5166044" y="4009360"/>
              <a:chExt cx="1519483" cy="1519483"/>
            </a:xfrm>
          </p:grpSpPr>
          <p:sp>
            <p:nvSpPr>
              <p:cNvPr id="1421" name="Google Shape;1421;p99"/>
              <p:cNvSpPr/>
              <p:nvPr/>
            </p:nvSpPr>
            <p:spPr>
              <a:xfrm>
                <a:off x="5166044" y="4009360"/>
                <a:ext cx="1519483" cy="1519483"/>
              </a:xfrm>
              <a:prstGeom prst="ellipse">
                <a:avLst/>
              </a:prstGeom>
              <a:solidFill>
                <a:schemeClr val="accent1"/>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pic>
            <p:nvPicPr>
              <p:cNvPr id="1422" name="Google Shape;1422;p9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579739" y="4340890"/>
                <a:ext cx="741183" cy="827987"/>
              </a:xfrm>
              <a:prstGeom prst="rect">
                <a:avLst/>
              </a:prstGeom>
              <a:noFill/>
              <a:ln>
                <a:noFill/>
              </a:ln>
            </p:spPr>
          </p:pic>
        </p:grpSp>
      </p:grpSp>
      <p:sp>
        <p:nvSpPr>
          <p:cNvPr id="1424" name="Google Shape;1424;p99"/>
          <p:cNvSpPr/>
          <p:nvPr/>
        </p:nvSpPr>
        <p:spPr>
          <a:xfrm>
            <a:off x="8518541" y="4901413"/>
            <a:ext cx="1033420" cy="322719"/>
          </a:xfrm>
          <a:prstGeom prst="rect">
            <a:avLst/>
          </a:prstGeom>
          <a:noFill/>
          <a:ln>
            <a:noFill/>
          </a:ln>
        </p:spPr>
        <p:txBody>
          <a:bodyPr spcFirstLastPara="1" wrap="square" lIns="91401" tIns="45688" rIns="91401" bIns="45688" anchor="t" anchorCtr="0">
            <a:noAutofit/>
          </a:bodyPr>
          <a:lstStyle/>
          <a:p>
            <a:pPr algn="ctr"/>
            <a:r>
              <a:rPr lang="en-US" sz="1600" b="1" dirty="0">
                <a:solidFill>
                  <a:schemeClr val="dk2"/>
                </a:solidFill>
                <a:latin typeface="Metropolis" panose="00000500000000000000" pitchFamily="2" charset="0"/>
              </a:rPr>
              <a:t>Edge</a:t>
            </a:r>
            <a:endParaRPr dirty="0">
              <a:latin typeface="Metropolis" panose="00000500000000000000" pitchFamily="2" charset="0"/>
            </a:endParaRPr>
          </a:p>
        </p:txBody>
      </p:sp>
      <p:sp>
        <p:nvSpPr>
          <p:cNvPr id="1425" name="Google Shape;1425;p99"/>
          <p:cNvSpPr/>
          <p:nvPr/>
        </p:nvSpPr>
        <p:spPr>
          <a:xfrm>
            <a:off x="8384264" y="3597484"/>
            <a:ext cx="1277920" cy="1277920"/>
          </a:xfrm>
          <a:prstGeom prst="ellipse">
            <a:avLst/>
          </a:prstGeom>
          <a:solidFill>
            <a:schemeClr val="accent2"/>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grpSp>
        <p:nvGrpSpPr>
          <p:cNvPr id="1426" name="Google Shape;1426;p99"/>
          <p:cNvGrpSpPr/>
          <p:nvPr/>
        </p:nvGrpSpPr>
        <p:grpSpPr>
          <a:xfrm>
            <a:off x="8488662" y="3812001"/>
            <a:ext cx="1069125" cy="840426"/>
            <a:chOff x="10939463" y="4576763"/>
            <a:chExt cx="912813" cy="717551"/>
          </a:xfrm>
          <a:solidFill>
            <a:schemeClr val="tx2"/>
          </a:solidFill>
        </p:grpSpPr>
        <p:sp>
          <p:nvSpPr>
            <p:cNvPr id="1427" name="Google Shape;1427;p99"/>
            <p:cNvSpPr/>
            <p:nvPr/>
          </p:nvSpPr>
          <p:spPr>
            <a:xfrm>
              <a:off x="11020426" y="4924426"/>
              <a:ext cx="31750" cy="23813"/>
            </a:xfrm>
            <a:custGeom>
              <a:avLst/>
              <a:gdLst/>
              <a:ahLst/>
              <a:cxnLst/>
              <a:rect l="l" t="t" r="r" b="b"/>
              <a:pathLst>
                <a:path w="13" h="10" extrusionOk="0">
                  <a:moveTo>
                    <a:pt x="0" y="0"/>
                  </a:moveTo>
                  <a:cubicBezTo>
                    <a:pt x="1" y="2"/>
                    <a:pt x="1" y="4"/>
                    <a:pt x="1" y="6"/>
                  </a:cubicBezTo>
                  <a:cubicBezTo>
                    <a:pt x="1" y="8"/>
                    <a:pt x="1" y="9"/>
                    <a:pt x="1" y="10"/>
                  </a:cubicBezTo>
                  <a:cubicBezTo>
                    <a:pt x="10" y="10"/>
                    <a:pt x="10" y="10"/>
                    <a:pt x="10" y="10"/>
                  </a:cubicBezTo>
                  <a:cubicBezTo>
                    <a:pt x="10" y="7"/>
                    <a:pt x="11" y="4"/>
                    <a:pt x="13" y="0"/>
                  </a:cubicBezTo>
                  <a:lnTo>
                    <a:pt x="0" y="0"/>
                  </a:ln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28" name="Google Shape;1428;p99"/>
            <p:cNvSpPr/>
            <p:nvPr/>
          </p:nvSpPr>
          <p:spPr>
            <a:xfrm>
              <a:off x="10939463" y="4897438"/>
              <a:ext cx="82550" cy="84138"/>
            </a:xfrm>
            <a:custGeom>
              <a:avLst/>
              <a:gdLst/>
              <a:ahLst/>
              <a:cxnLst/>
              <a:rect l="l" t="t" r="r" b="b"/>
              <a:pathLst>
                <a:path w="35" h="35" extrusionOk="0">
                  <a:moveTo>
                    <a:pt x="29" y="11"/>
                  </a:moveTo>
                  <a:cubicBezTo>
                    <a:pt x="34" y="11"/>
                    <a:pt x="34" y="11"/>
                    <a:pt x="34" y="11"/>
                  </a:cubicBezTo>
                  <a:cubicBezTo>
                    <a:pt x="32" y="5"/>
                    <a:pt x="25" y="0"/>
                    <a:pt x="18" y="0"/>
                  </a:cubicBezTo>
                  <a:cubicBezTo>
                    <a:pt x="8" y="0"/>
                    <a:pt x="0" y="8"/>
                    <a:pt x="0" y="17"/>
                  </a:cubicBezTo>
                  <a:cubicBezTo>
                    <a:pt x="0" y="27"/>
                    <a:pt x="8" y="35"/>
                    <a:pt x="18" y="35"/>
                  </a:cubicBezTo>
                  <a:cubicBezTo>
                    <a:pt x="26" y="35"/>
                    <a:pt x="33" y="29"/>
                    <a:pt x="35" y="21"/>
                  </a:cubicBezTo>
                  <a:cubicBezTo>
                    <a:pt x="29" y="21"/>
                    <a:pt x="29" y="21"/>
                    <a:pt x="29" y="21"/>
                  </a:cubicBezTo>
                  <a:lnTo>
                    <a:pt x="29" y="11"/>
                  </a:lnTo>
                  <a:close/>
                  <a:moveTo>
                    <a:pt x="18" y="25"/>
                  </a:moveTo>
                  <a:cubicBezTo>
                    <a:pt x="14" y="25"/>
                    <a:pt x="10" y="21"/>
                    <a:pt x="10" y="17"/>
                  </a:cubicBezTo>
                  <a:cubicBezTo>
                    <a:pt x="10" y="13"/>
                    <a:pt x="14" y="10"/>
                    <a:pt x="18" y="10"/>
                  </a:cubicBezTo>
                  <a:cubicBezTo>
                    <a:pt x="22" y="10"/>
                    <a:pt x="25" y="13"/>
                    <a:pt x="25" y="17"/>
                  </a:cubicBezTo>
                  <a:cubicBezTo>
                    <a:pt x="25" y="21"/>
                    <a:pt x="22" y="25"/>
                    <a:pt x="18" y="25"/>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29" name="Google Shape;1429;p99"/>
            <p:cNvSpPr/>
            <p:nvPr/>
          </p:nvSpPr>
          <p:spPr>
            <a:xfrm>
              <a:off x="11007726" y="4924426"/>
              <a:ext cx="14288" cy="23813"/>
            </a:xfrm>
            <a:custGeom>
              <a:avLst/>
              <a:gdLst/>
              <a:ahLst/>
              <a:cxnLst/>
              <a:rect l="l" t="t" r="r" b="b"/>
              <a:pathLst>
                <a:path w="6" h="10" extrusionOk="0">
                  <a:moveTo>
                    <a:pt x="5" y="0"/>
                  </a:moveTo>
                  <a:cubicBezTo>
                    <a:pt x="0" y="0"/>
                    <a:pt x="0" y="0"/>
                    <a:pt x="0" y="0"/>
                  </a:cubicBezTo>
                  <a:cubicBezTo>
                    <a:pt x="0" y="10"/>
                    <a:pt x="0" y="10"/>
                    <a:pt x="0" y="10"/>
                  </a:cubicBezTo>
                  <a:cubicBezTo>
                    <a:pt x="6" y="10"/>
                    <a:pt x="6" y="10"/>
                    <a:pt x="6" y="10"/>
                  </a:cubicBezTo>
                  <a:cubicBezTo>
                    <a:pt x="6" y="9"/>
                    <a:pt x="6" y="8"/>
                    <a:pt x="6" y="6"/>
                  </a:cubicBezTo>
                  <a:cubicBezTo>
                    <a:pt x="6" y="4"/>
                    <a:pt x="6" y="2"/>
                    <a:pt x="5" y="0"/>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0" name="Google Shape;1430;p99"/>
            <p:cNvSpPr/>
            <p:nvPr/>
          </p:nvSpPr>
          <p:spPr>
            <a:xfrm>
              <a:off x="11356976" y="5095876"/>
              <a:ext cx="82550" cy="198438"/>
            </a:xfrm>
            <a:custGeom>
              <a:avLst/>
              <a:gdLst/>
              <a:ahLst/>
              <a:cxnLst/>
              <a:rect l="l" t="t" r="r" b="b"/>
              <a:pathLst>
                <a:path w="35" h="83" extrusionOk="0">
                  <a:moveTo>
                    <a:pt x="12" y="49"/>
                  </a:moveTo>
                  <a:cubicBezTo>
                    <a:pt x="5" y="51"/>
                    <a:pt x="0" y="57"/>
                    <a:pt x="0" y="65"/>
                  </a:cubicBezTo>
                  <a:cubicBezTo>
                    <a:pt x="0" y="75"/>
                    <a:pt x="8" y="83"/>
                    <a:pt x="17" y="83"/>
                  </a:cubicBezTo>
                  <a:cubicBezTo>
                    <a:pt x="27" y="83"/>
                    <a:pt x="35" y="75"/>
                    <a:pt x="35" y="65"/>
                  </a:cubicBezTo>
                  <a:cubicBezTo>
                    <a:pt x="35" y="57"/>
                    <a:pt x="30" y="51"/>
                    <a:pt x="22" y="49"/>
                  </a:cubicBezTo>
                  <a:cubicBezTo>
                    <a:pt x="22" y="0"/>
                    <a:pt x="22" y="0"/>
                    <a:pt x="22" y="0"/>
                  </a:cubicBezTo>
                  <a:cubicBezTo>
                    <a:pt x="19" y="0"/>
                    <a:pt x="16" y="0"/>
                    <a:pt x="12" y="0"/>
                  </a:cubicBezTo>
                  <a:lnTo>
                    <a:pt x="12" y="49"/>
                  </a:lnTo>
                  <a:close/>
                  <a:moveTo>
                    <a:pt x="25" y="65"/>
                  </a:moveTo>
                  <a:cubicBezTo>
                    <a:pt x="25" y="70"/>
                    <a:pt x="22" y="73"/>
                    <a:pt x="17" y="73"/>
                  </a:cubicBezTo>
                  <a:cubicBezTo>
                    <a:pt x="13" y="73"/>
                    <a:pt x="10" y="70"/>
                    <a:pt x="10" y="65"/>
                  </a:cubicBezTo>
                  <a:cubicBezTo>
                    <a:pt x="10" y="61"/>
                    <a:pt x="13" y="58"/>
                    <a:pt x="17" y="58"/>
                  </a:cubicBezTo>
                  <a:cubicBezTo>
                    <a:pt x="22" y="58"/>
                    <a:pt x="25" y="61"/>
                    <a:pt x="25" y="65"/>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1" name="Google Shape;1431;p99"/>
            <p:cNvSpPr/>
            <p:nvPr/>
          </p:nvSpPr>
          <p:spPr>
            <a:xfrm>
              <a:off x="11718926" y="4891088"/>
              <a:ext cx="133350" cy="85725"/>
            </a:xfrm>
            <a:custGeom>
              <a:avLst/>
              <a:gdLst/>
              <a:ahLst/>
              <a:cxnLst/>
              <a:rect l="l" t="t" r="r" b="b"/>
              <a:pathLst>
                <a:path w="56" h="36" extrusionOk="0">
                  <a:moveTo>
                    <a:pt x="38" y="0"/>
                  </a:moveTo>
                  <a:cubicBezTo>
                    <a:pt x="31" y="0"/>
                    <a:pt x="24" y="5"/>
                    <a:pt x="22" y="12"/>
                  </a:cubicBezTo>
                  <a:cubicBezTo>
                    <a:pt x="0" y="12"/>
                    <a:pt x="0" y="12"/>
                    <a:pt x="0" y="12"/>
                  </a:cubicBezTo>
                  <a:cubicBezTo>
                    <a:pt x="0" y="16"/>
                    <a:pt x="1" y="19"/>
                    <a:pt x="1" y="22"/>
                  </a:cubicBezTo>
                  <a:cubicBezTo>
                    <a:pt x="21" y="22"/>
                    <a:pt x="21" y="22"/>
                    <a:pt x="21" y="22"/>
                  </a:cubicBezTo>
                  <a:cubicBezTo>
                    <a:pt x="23" y="30"/>
                    <a:pt x="30" y="36"/>
                    <a:pt x="38" y="36"/>
                  </a:cubicBezTo>
                  <a:cubicBezTo>
                    <a:pt x="48" y="36"/>
                    <a:pt x="56" y="28"/>
                    <a:pt x="56" y="18"/>
                  </a:cubicBezTo>
                  <a:cubicBezTo>
                    <a:pt x="56" y="8"/>
                    <a:pt x="48" y="0"/>
                    <a:pt x="38" y="0"/>
                  </a:cubicBezTo>
                  <a:close/>
                  <a:moveTo>
                    <a:pt x="38" y="26"/>
                  </a:moveTo>
                  <a:cubicBezTo>
                    <a:pt x="34" y="26"/>
                    <a:pt x="31" y="22"/>
                    <a:pt x="31" y="18"/>
                  </a:cubicBezTo>
                  <a:cubicBezTo>
                    <a:pt x="31" y="14"/>
                    <a:pt x="34" y="10"/>
                    <a:pt x="38" y="10"/>
                  </a:cubicBezTo>
                  <a:cubicBezTo>
                    <a:pt x="43" y="10"/>
                    <a:pt x="46" y="14"/>
                    <a:pt x="46" y="18"/>
                  </a:cubicBezTo>
                  <a:cubicBezTo>
                    <a:pt x="46" y="22"/>
                    <a:pt x="43" y="26"/>
                    <a:pt x="38" y="26"/>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2" name="Google Shape;1432;p99"/>
            <p:cNvSpPr/>
            <p:nvPr/>
          </p:nvSpPr>
          <p:spPr>
            <a:xfrm>
              <a:off x="11358563" y="4576763"/>
              <a:ext cx="85725" cy="133350"/>
            </a:xfrm>
            <a:custGeom>
              <a:avLst/>
              <a:gdLst/>
              <a:ahLst/>
              <a:cxnLst/>
              <a:rect l="l" t="t" r="r" b="b"/>
              <a:pathLst>
                <a:path w="36" h="56" extrusionOk="0">
                  <a:moveTo>
                    <a:pt x="23" y="35"/>
                  </a:moveTo>
                  <a:cubicBezTo>
                    <a:pt x="30" y="32"/>
                    <a:pt x="36" y="26"/>
                    <a:pt x="36" y="18"/>
                  </a:cubicBezTo>
                  <a:cubicBezTo>
                    <a:pt x="36" y="8"/>
                    <a:pt x="28" y="0"/>
                    <a:pt x="18" y="0"/>
                  </a:cubicBezTo>
                  <a:cubicBezTo>
                    <a:pt x="8" y="0"/>
                    <a:pt x="0" y="8"/>
                    <a:pt x="0" y="18"/>
                  </a:cubicBezTo>
                  <a:cubicBezTo>
                    <a:pt x="0" y="26"/>
                    <a:pt x="6" y="32"/>
                    <a:pt x="13" y="35"/>
                  </a:cubicBezTo>
                  <a:cubicBezTo>
                    <a:pt x="13" y="56"/>
                    <a:pt x="13" y="56"/>
                    <a:pt x="13" y="56"/>
                  </a:cubicBezTo>
                  <a:cubicBezTo>
                    <a:pt x="16" y="54"/>
                    <a:pt x="19" y="52"/>
                    <a:pt x="23" y="51"/>
                  </a:cubicBezTo>
                  <a:lnTo>
                    <a:pt x="23" y="35"/>
                  </a:lnTo>
                  <a:close/>
                  <a:moveTo>
                    <a:pt x="10" y="18"/>
                  </a:moveTo>
                  <a:cubicBezTo>
                    <a:pt x="10" y="14"/>
                    <a:pt x="14" y="10"/>
                    <a:pt x="18" y="10"/>
                  </a:cubicBezTo>
                  <a:cubicBezTo>
                    <a:pt x="22" y="10"/>
                    <a:pt x="26" y="14"/>
                    <a:pt x="26" y="18"/>
                  </a:cubicBezTo>
                  <a:cubicBezTo>
                    <a:pt x="26" y="22"/>
                    <a:pt x="22" y="25"/>
                    <a:pt x="18" y="25"/>
                  </a:cubicBezTo>
                  <a:cubicBezTo>
                    <a:pt x="14" y="25"/>
                    <a:pt x="10" y="22"/>
                    <a:pt x="10" y="18"/>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3" name="Google Shape;1433;p99"/>
            <p:cNvSpPr/>
            <p:nvPr/>
          </p:nvSpPr>
          <p:spPr>
            <a:xfrm>
              <a:off x="11106151" y="4640263"/>
              <a:ext cx="149225" cy="142875"/>
            </a:xfrm>
            <a:custGeom>
              <a:avLst/>
              <a:gdLst/>
              <a:ahLst/>
              <a:cxnLst/>
              <a:rect l="l" t="t" r="r" b="b"/>
              <a:pathLst>
                <a:path w="62" h="59" extrusionOk="0">
                  <a:moveTo>
                    <a:pt x="22" y="16"/>
                  </a:moveTo>
                  <a:cubicBezTo>
                    <a:pt x="23" y="14"/>
                    <a:pt x="23" y="13"/>
                    <a:pt x="23" y="12"/>
                  </a:cubicBezTo>
                  <a:cubicBezTo>
                    <a:pt x="23" y="5"/>
                    <a:pt x="18" y="0"/>
                    <a:pt x="11" y="0"/>
                  </a:cubicBezTo>
                  <a:cubicBezTo>
                    <a:pt x="5" y="0"/>
                    <a:pt x="0" y="5"/>
                    <a:pt x="0" y="12"/>
                  </a:cubicBezTo>
                  <a:cubicBezTo>
                    <a:pt x="0" y="18"/>
                    <a:pt x="5" y="23"/>
                    <a:pt x="11" y="23"/>
                  </a:cubicBezTo>
                  <a:cubicBezTo>
                    <a:pt x="13" y="23"/>
                    <a:pt x="14" y="23"/>
                    <a:pt x="15" y="23"/>
                  </a:cubicBezTo>
                  <a:cubicBezTo>
                    <a:pt x="52" y="59"/>
                    <a:pt x="52" y="59"/>
                    <a:pt x="52" y="59"/>
                  </a:cubicBezTo>
                  <a:cubicBezTo>
                    <a:pt x="55" y="58"/>
                    <a:pt x="59" y="56"/>
                    <a:pt x="62" y="55"/>
                  </a:cubicBezTo>
                  <a:lnTo>
                    <a:pt x="22" y="16"/>
                  </a:ln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4" name="Google Shape;1434;p99"/>
            <p:cNvSpPr/>
            <p:nvPr/>
          </p:nvSpPr>
          <p:spPr>
            <a:xfrm>
              <a:off x="11582401" y="4660901"/>
              <a:ext cx="93663" cy="88900"/>
            </a:xfrm>
            <a:custGeom>
              <a:avLst/>
              <a:gdLst/>
              <a:ahLst/>
              <a:cxnLst/>
              <a:rect l="l" t="t" r="r" b="b"/>
              <a:pathLst>
                <a:path w="39" h="37" extrusionOk="0">
                  <a:moveTo>
                    <a:pt x="7" y="37"/>
                  </a:moveTo>
                  <a:cubicBezTo>
                    <a:pt x="21" y="23"/>
                    <a:pt x="21" y="23"/>
                    <a:pt x="21" y="23"/>
                  </a:cubicBezTo>
                  <a:cubicBezTo>
                    <a:pt x="25" y="25"/>
                    <a:pt x="30" y="24"/>
                    <a:pt x="34" y="21"/>
                  </a:cubicBezTo>
                  <a:cubicBezTo>
                    <a:pt x="38" y="17"/>
                    <a:pt x="39" y="9"/>
                    <a:pt x="34" y="5"/>
                  </a:cubicBezTo>
                  <a:cubicBezTo>
                    <a:pt x="30" y="0"/>
                    <a:pt x="22" y="0"/>
                    <a:pt x="17" y="4"/>
                  </a:cubicBezTo>
                  <a:cubicBezTo>
                    <a:pt x="14" y="7"/>
                    <a:pt x="13" y="12"/>
                    <a:pt x="14" y="16"/>
                  </a:cubicBezTo>
                  <a:cubicBezTo>
                    <a:pt x="0" y="30"/>
                    <a:pt x="0" y="30"/>
                    <a:pt x="0" y="30"/>
                  </a:cubicBezTo>
                  <a:cubicBezTo>
                    <a:pt x="3" y="32"/>
                    <a:pt x="5" y="35"/>
                    <a:pt x="7" y="37"/>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5" name="Google Shape;1435;p99"/>
            <p:cNvSpPr/>
            <p:nvPr/>
          </p:nvSpPr>
          <p:spPr>
            <a:xfrm>
              <a:off x="11537951" y="5095876"/>
              <a:ext cx="87313" cy="68263"/>
            </a:xfrm>
            <a:custGeom>
              <a:avLst/>
              <a:gdLst/>
              <a:ahLst/>
              <a:cxnLst/>
              <a:rect l="l" t="t" r="r" b="b"/>
              <a:pathLst>
                <a:path w="36" h="29" extrusionOk="0">
                  <a:moveTo>
                    <a:pt x="12" y="13"/>
                  </a:moveTo>
                  <a:cubicBezTo>
                    <a:pt x="11" y="17"/>
                    <a:pt x="12" y="22"/>
                    <a:pt x="15" y="25"/>
                  </a:cubicBezTo>
                  <a:cubicBezTo>
                    <a:pt x="19" y="29"/>
                    <a:pt x="27" y="29"/>
                    <a:pt x="32" y="25"/>
                  </a:cubicBezTo>
                  <a:cubicBezTo>
                    <a:pt x="36" y="21"/>
                    <a:pt x="36" y="13"/>
                    <a:pt x="32" y="9"/>
                  </a:cubicBezTo>
                  <a:cubicBezTo>
                    <a:pt x="29" y="5"/>
                    <a:pt x="23" y="4"/>
                    <a:pt x="19" y="6"/>
                  </a:cubicBezTo>
                  <a:cubicBezTo>
                    <a:pt x="14" y="0"/>
                    <a:pt x="14" y="0"/>
                    <a:pt x="14" y="0"/>
                  </a:cubicBezTo>
                  <a:cubicBezTo>
                    <a:pt x="10" y="0"/>
                    <a:pt x="5" y="0"/>
                    <a:pt x="0" y="0"/>
                  </a:cubicBezTo>
                  <a:lnTo>
                    <a:pt x="12" y="13"/>
                  </a:ln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6" name="Google Shape;1436;p99"/>
            <p:cNvSpPr/>
            <p:nvPr/>
          </p:nvSpPr>
          <p:spPr>
            <a:xfrm>
              <a:off x="11110913" y="5095876"/>
              <a:ext cx="153988" cy="133350"/>
            </a:xfrm>
            <a:custGeom>
              <a:avLst/>
              <a:gdLst/>
              <a:ahLst/>
              <a:cxnLst/>
              <a:rect l="l" t="t" r="r" b="b"/>
              <a:pathLst>
                <a:path w="64" h="56" extrusionOk="0">
                  <a:moveTo>
                    <a:pt x="17" y="32"/>
                  </a:moveTo>
                  <a:cubicBezTo>
                    <a:pt x="14" y="32"/>
                    <a:pt x="12" y="32"/>
                    <a:pt x="9" y="33"/>
                  </a:cubicBezTo>
                  <a:cubicBezTo>
                    <a:pt x="3" y="35"/>
                    <a:pt x="0" y="42"/>
                    <a:pt x="2" y="48"/>
                  </a:cubicBezTo>
                  <a:cubicBezTo>
                    <a:pt x="5" y="54"/>
                    <a:pt x="12" y="56"/>
                    <a:pt x="18" y="54"/>
                  </a:cubicBezTo>
                  <a:cubicBezTo>
                    <a:pt x="24" y="52"/>
                    <a:pt x="27" y="45"/>
                    <a:pt x="24" y="39"/>
                  </a:cubicBezTo>
                  <a:cubicBezTo>
                    <a:pt x="24" y="39"/>
                    <a:pt x="24" y="39"/>
                    <a:pt x="24" y="39"/>
                  </a:cubicBezTo>
                  <a:cubicBezTo>
                    <a:pt x="64" y="0"/>
                    <a:pt x="64" y="0"/>
                    <a:pt x="64" y="0"/>
                  </a:cubicBezTo>
                  <a:cubicBezTo>
                    <a:pt x="58" y="0"/>
                    <a:pt x="54" y="0"/>
                    <a:pt x="49" y="0"/>
                  </a:cubicBezTo>
                  <a:lnTo>
                    <a:pt x="17" y="32"/>
                  </a:ln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sp>
          <p:nvSpPr>
            <p:cNvPr id="1437" name="Google Shape;1437;p99"/>
            <p:cNvSpPr/>
            <p:nvPr/>
          </p:nvSpPr>
          <p:spPr>
            <a:xfrm>
              <a:off x="11063288" y="4710113"/>
              <a:ext cx="636588" cy="363538"/>
            </a:xfrm>
            <a:custGeom>
              <a:avLst/>
              <a:gdLst/>
              <a:ahLst/>
              <a:cxnLst/>
              <a:rect l="l" t="t" r="r" b="b"/>
              <a:pathLst>
                <a:path w="265" h="151" extrusionOk="0">
                  <a:moveTo>
                    <a:pt x="171" y="10"/>
                  </a:moveTo>
                  <a:cubicBezTo>
                    <a:pt x="171" y="10"/>
                    <a:pt x="172" y="10"/>
                    <a:pt x="172" y="10"/>
                  </a:cubicBezTo>
                  <a:cubicBezTo>
                    <a:pt x="196" y="10"/>
                    <a:pt x="215" y="31"/>
                    <a:pt x="218" y="57"/>
                  </a:cubicBezTo>
                  <a:cubicBezTo>
                    <a:pt x="219" y="65"/>
                    <a:pt x="219" y="65"/>
                    <a:pt x="219" y="65"/>
                  </a:cubicBezTo>
                  <a:cubicBezTo>
                    <a:pt x="227" y="66"/>
                    <a:pt x="227" y="66"/>
                    <a:pt x="227" y="66"/>
                  </a:cubicBezTo>
                  <a:cubicBezTo>
                    <a:pt x="243" y="68"/>
                    <a:pt x="255" y="84"/>
                    <a:pt x="254" y="104"/>
                  </a:cubicBezTo>
                  <a:cubicBezTo>
                    <a:pt x="254" y="124"/>
                    <a:pt x="240" y="140"/>
                    <a:pt x="224" y="140"/>
                  </a:cubicBezTo>
                  <a:cubicBezTo>
                    <a:pt x="223" y="140"/>
                    <a:pt x="223" y="140"/>
                    <a:pt x="223" y="140"/>
                  </a:cubicBezTo>
                  <a:cubicBezTo>
                    <a:pt x="223" y="140"/>
                    <a:pt x="221" y="140"/>
                    <a:pt x="219" y="140"/>
                  </a:cubicBezTo>
                  <a:cubicBezTo>
                    <a:pt x="206" y="140"/>
                    <a:pt x="169" y="140"/>
                    <a:pt x="132" y="140"/>
                  </a:cubicBezTo>
                  <a:cubicBezTo>
                    <a:pt x="96" y="140"/>
                    <a:pt x="58" y="141"/>
                    <a:pt x="45" y="141"/>
                  </a:cubicBezTo>
                  <a:cubicBezTo>
                    <a:pt x="43" y="141"/>
                    <a:pt x="42" y="141"/>
                    <a:pt x="41" y="140"/>
                  </a:cubicBezTo>
                  <a:cubicBezTo>
                    <a:pt x="25" y="140"/>
                    <a:pt x="10" y="125"/>
                    <a:pt x="10" y="109"/>
                  </a:cubicBezTo>
                  <a:cubicBezTo>
                    <a:pt x="11" y="93"/>
                    <a:pt x="24" y="81"/>
                    <a:pt x="39" y="81"/>
                  </a:cubicBezTo>
                  <a:cubicBezTo>
                    <a:pt x="40" y="81"/>
                    <a:pt x="40" y="81"/>
                    <a:pt x="40" y="81"/>
                  </a:cubicBezTo>
                  <a:cubicBezTo>
                    <a:pt x="42" y="81"/>
                    <a:pt x="45" y="81"/>
                    <a:pt x="47" y="82"/>
                  </a:cubicBezTo>
                  <a:cubicBezTo>
                    <a:pt x="57" y="85"/>
                    <a:pt x="57" y="85"/>
                    <a:pt x="57" y="85"/>
                  </a:cubicBezTo>
                  <a:cubicBezTo>
                    <a:pt x="59" y="74"/>
                    <a:pt x="59" y="74"/>
                    <a:pt x="59" y="74"/>
                  </a:cubicBezTo>
                  <a:cubicBezTo>
                    <a:pt x="63" y="56"/>
                    <a:pt x="79" y="43"/>
                    <a:pt x="97" y="43"/>
                  </a:cubicBezTo>
                  <a:cubicBezTo>
                    <a:pt x="97" y="43"/>
                    <a:pt x="98" y="43"/>
                    <a:pt x="98" y="43"/>
                  </a:cubicBezTo>
                  <a:cubicBezTo>
                    <a:pt x="104" y="44"/>
                    <a:pt x="109" y="45"/>
                    <a:pt x="114" y="47"/>
                  </a:cubicBezTo>
                  <a:cubicBezTo>
                    <a:pt x="123" y="52"/>
                    <a:pt x="123" y="52"/>
                    <a:pt x="123" y="52"/>
                  </a:cubicBezTo>
                  <a:cubicBezTo>
                    <a:pt x="127" y="42"/>
                    <a:pt x="127" y="42"/>
                    <a:pt x="127" y="42"/>
                  </a:cubicBezTo>
                  <a:cubicBezTo>
                    <a:pt x="135" y="22"/>
                    <a:pt x="152" y="10"/>
                    <a:pt x="171" y="10"/>
                  </a:cubicBezTo>
                  <a:moveTo>
                    <a:pt x="171" y="0"/>
                  </a:moveTo>
                  <a:cubicBezTo>
                    <a:pt x="147" y="0"/>
                    <a:pt x="127" y="15"/>
                    <a:pt x="118" y="38"/>
                  </a:cubicBezTo>
                  <a:cubicBezTo>
                    <a:pt x="112" y="35"/>
                    <a:pt x="105" y="34"/>
                    <a:pt x="98" y="33"/>
                  </a:cubicBezTo>
                  <a:cubicBezTo>
                    <a:pt x="98" y="33"/>
                    <a:pt x="98" y="33"/>
                    <a:pt x="97" y="33"/>
                  </a:cubicBezTo>
                  <a:cubicBezTo>
                    <a:pt x="74" y="33"/>
                    <a:pt x="54" y="50"/>
                    <a:pt x="50" y="72"/>
                  </a:cubicBezTo>
                  <a:cubicBezTo>
                    <a:pt x="47" y="71"/>
                    <a:pt x="43" y="71"/>
                    <a:pt x="40" y="71"/>
                  </a:cubicBezTo>
                  <a:cubicBezTo>
                    <a:pt x="40" y="71"/>
                    <a:pt x="39" y="71"/>
                    <a:pt x="39" y="71"/>
                  </a:cubicBezTo>
                  <a:cubicBezTo>
                    <a:pt x="18" y="71"/>
                    <a:pt x="1" y="88"/>
                    <a:pt x="0" y="109"/>
                  </a:cubicBezTo>
                  <a:cubicBezTo>
                    <a:pt x="0" y="130"/>
                    <a:pt x="19" y="150"/>
                    <a:pt x="41" y="150"/>
                  </a:cubicBezTo>
                  <a:cubicBezTo>
                    <a:pt x="41" y="151"/>
                    <a:pt x="43" y="151"/>
                    <a:pt x="45" y="151"/>
                  </a:cubicBezTo>
                  <a:cubicBezTo>
                    <a:pt x="71" y="151"/>
                    <a:pt x="193" y="150"/>
                    <a:pt x="219" y="150"/>
                  </a:cubicBezTo>
                  <a:cubicBezTo>
                    <a:pt x="221" y="150"/>
                    <a:pt x="223" y="150"/>
                    <a:pt x="223" y="150"/>
                  </a:cubicBezTo>
                  <a:cubicBezTo>
                    <a:pt x="224" y="150"/>
                    <a:pt x="224" y="150"/>
                    <a:pt x="224" y="150"/>
                  </a:cubicBezTo>
                  <a:cubicBezTo>
                    <a:pt x="246" y="150"/>
                    <a:pt x="264" y="130"/>
                    <a:pt x="264" y="104"/>
                  </a:cubicBezTo>
                  <a:cubicBezTo>
                    <a:pt x="265" y="79"/>
                    <a:pt x="249" y="58"/>
                    <a:pt x="228" y="56"/>
                  </a:cubicBezTo>
                  <a:cubicBezTo>
                    <a:pt x="225" y="25"/>
                    <a:pt x="202" y="0"/>
                    <a:pt x="172" y="0"/>
                  </a:cubicBezTo>
                  <a:cubicBezTo>
                    <a:pt x="172" y="0"/>
                    <a:pt x="171" y="0"/>
                    <a:pt x="171" y="0"/>
                  </a:cubicBezTo>
                  <a:close/>
                </a:path>
              </a:pathLst>
            </a:custGeom>
            <a:grp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grpSp>
      <p:grpSp>
        <p:nvGrpSpPr>
          <p:cNvPr id="1438" name="Google Shape;1438;p99"/>
          <p:cNvGrpSpPr/>
          <p:nvPr/>
        </p:nvGrpSpPr>
        <p:grpSpPr>
          <a:xfrm>
            <a:off x="2303797" y="3609421"/>
            <a:ext cx="1775365" cy="1601518"/>
            <a:chOff x="2302808" y="3914716"/>
            <a:chExt cx="1775827" cy="1601935"/>
          </a:xfrm>
        </p:grpSpPr>
        <p:sp>
          <p:nvSpPr>
            <p:cNvPr id="1439" name="Google Shape;1439;p99"/>
            <p:cNvSpPr/>
            <p:nvPr/>
          </p:nvSpPr>
          <p:spPr>
            <a:xfrm>
              <a:off x="2302808" y="5193848"/>
              <a:ext cx="1775827" cy="322803"/>
            </a:xfrm>
            <a:prstGeom prst="rect">
              <a:avLst/>
            </a:prstGeom>
            <a:noFill/>
            <a:ln>
              <a:noFill/>
            </a:ln>
          </p:spPr>
          <p:txBody>
            <a:bodyPr spcFirstLastPara="1" wrap="square" lIns="91401" tIns="45688" rIns="91401" bIns="45688" anchor="t" anchorCtr="0">
              <a:noAutofit/>
            </a:bodyPr>
            <a:lstStyle/>
            <a:p>
              <a:pPr algn="ctr"/>
              <a:r>
                <a:rPr lang="en-US" sz="1600" b="1" dirty="0">
                  <a:solidFill>
                    <a:schemeClr val="dk2"/>
                  </a:solidFill>
                  <a:latin typeface="Metropolis" panose="00000500000000000000" pitchFamily="2" charset="0"/>
                </a:rPr>
                <a:t>Public Cloud</a:t>
              </a:r>
              <a:endParaRPr dirty="0">
                <a:latin typeface="Metropolis" panose="00000500000000000000" pitchFamily="2" charset="0"/>
              </a:endParaRPr>
            </a:p>
          </p:txBody>
        </p:sp>
        <p:sp>
          <p:nvSpPr>
            <p:cNvPr id="1440" name="Google Shape;1440;p99"/>
            <p:cNvSpPr/>
            <p:nvPr/>
          </p:nvSpPr>
          <p:spPr>
            <a:xfrm>
              <a:off x="2551596" y="3914716"/>
              <a:ext cx="1278253" cy="1278253"/>
            </a:xfrm>
            <a:prstGeom prst="ellipse">
              <a:avLst/>
            </a:prstGeom>
            <a:solidFill>
              <a:schemeClr val="accent4"/>
            </a:solidFill>
            <a:ln>
              <a:noFill/>
            </a:ln>
          </p:spPr>
          <p:txBody>
            <a:bodyPr spcFirstLastPara="1" wrap="square" lIns="91401" tIns="45688" rIns="91401" bIns="45688" anchor="ctr" anchorCtr="0">
              <a:noAutofit/>
            </a:bodyPr>
            <a:lstStyle/>
            <a:p>
              <a:pPr algn="ctr"/>
              <a:endParaRPr sz="1200" dirty="0">
                <a:solidFill>
                  <a:schemeClr val="lt1"/>
                </a:solidFill>
                <a:latin typeface="Metropolis" panose="00000500000000000000" pitchFamily="2" charset="0"/>
              </a:endParaRPr>
            </a:p>
          </p:txBody>
        </p:sp>
        <p:sp>
          <p:nvSpPr>
            <p:cNvPr id="1441" name="Google Shape;1441;p99"/>
            <p:cNvSpPr/>
            <p:nvPr/>
          </p:nvSpPr>
          <p:spPr>
            <a:xfrm>
              <a:off x="2732727" y="4261920"/>
              <a:ext cx="915988" cy="525463"/>
            </a:xfrm>
            <a:custGeom>
              <a:avLst/>
              <a:gdLst/>
              <a:ahLst/>
              <a:cxnLst/>
              <a:rect l="l" t="t" r="r" b="b"/>
              <a:pathLst>
                <a:path w="382" h="218" extrusionOk="0">
                  <a:moveTo>
                    <a:pt x="246" y="10"/>
                  </a:moveTo>
                  <a:cubicBezTo>
                    <a:pt x="247" y="10"/>
                    <a:pt x="247" y="10"/>
                    <a:pt x="248" y="10"/>
                  </a:cubicBezTo>
                  <a:cubicBezTo>
                    <a:pt x="284" y="11"/>
                    <a:pt x="314" y="42"/>
                    <a:pt x="318" y="83"/>
                  </a:cubicBezTo>
                  <a:cubicBezTo>
                    <a:pt x="319" y="91"/>
                    <a:pt x="319" y="91"/>
                    <a:pt x="319" y="91"/>
                  </a:cubicBezTo>
                  <a:cubicBezTo>
                    <a:pt x="327" y="92"/>
                    <a:pt x="327" y="92"/>
                    <a:pt x="327" y="92"/>
                  </a:cubicBezTo>
                  <a:cubicBezTo>
                    <a:pt x="352" y="94"/>
                    <a:pt x="372" y="120"/>
                    <a:pt x="371" y="150"/>
                  </a:cubicBezTo>
                  <a:cubicBezTo>
                    <a:pt x="370" y="182"/>
                    <a:pt x="349" y="207"/>
                    <a:pt x="323" y="207"/>
                  </a:cubicBezTo>
                  <a:cubicBezTo>
                    <a:pt x="322" y="207"/>
                    <a:pt x="322" y="207"/>
                    <a:pt x="322" y="207"/>
                  </a:cubicBezTo>
                  <a:cubicBezTo>
                    <a:pt x="321" y="207"/>
                    <a:pt x="319" y="207"/>
                    <a:pt x="315" y="207"/>
                  </a:cubicBezTo>
                  <a:cubicBezTo>
                    <a:pt x="297" y="207"/>
                    <a:pt x="243" y="207"/>
                    <a:pt x="191" y="207"/>
                  </a:cubicBezTo>
                  <a:cubicBezTo>
                    <a:pt x="138" y="207"/>
                    <a:pt x="84" y="208"/>
                    <a:pt x="66" y="208"/>
                  </a:cubicBezTo>
                  <a:cubicBezTo>
                    <a:pt x="62" y="208"/>
                    <a:pt x="60" y="208"/>
                    <a:pt x="59" y="208"/>
                  </a:cubicBezTo>
                  <a:cubicBezTo>
                    <a:pt x="34" y="207"/>
                    <a:pt x="10" y="183"/>
                    <a:pt x="11" y="158"/>
                  </a:cubicBezTo>
                  <a:cubicBezTo>
                    <a:pt x="11" y="133"/>
                    <a:pt x="32" y="113"/>
                    <a:pt x="56" y="113"/>
                  </a:cubicBezTo>
                  <a:cubicBezTo>
                    <a:pt x="57" y="113"/>
                    <a:pt x="57" y="113"/>
                    <a:pt x="58" y="113"/>
                  </a:cubicBezTo>
                  <a:cubicBezTo>
                    <a:pt x="62" y="113"/>
                    <a:pt x="65" y="114"/>
                    <a:pt x="69" y="115"/>
                  </a:cubicBezTo>
                  <a:cubicBezTo>
                    <a:pt x="79" y="117"/>
                    <a:pt x="79" y="117"/>
                    <a:pt x="79" y="117"/>
                  </a:cubicBezTo>
                  <a:cubicBezTo>
                    <a:pt x="81" y="107"/>
                    <a:pt x="81" y="107"/>
                    <a:pt x="81" y="107"/>
                  </a:cubicBezTo>
                  <a:cubicBezTo>
                    <a:pt x="87" y="79"/>
                    <a:pt x="112" y="59"/>
                    <a:pt x="140" y="59"/>
                  </a:cubicBezTo>
                  <a:cubicBezTo>
                    <a:pt x="140" y="59"/>
                    <a:pt x="141" y="59"/>
                    <a:pt x="141" y="59"/>
                  </a:cubicBezTo>
                  <a:cubicBezTo>
                    <a:pt x="150" y="59"/>
                    <a:pt x="158" y="61"/>
                    <a:pt x="166" y="65"/>
                  </a:cubicBezTo>
                  <a:cubicBezTo>
                    <a:pt x="176" y="70"/>
                    <a:pt x="176" y="70"/>
                    <a:pt x="176" y="70"/>
                  </a:cubicBezTo>
                  <a:cubicBezTo>
                    <a:pt x="179" y="59"/>
                    <a:pt x="179" y="59"/>
                    <a:pt x="179" y="59"/>
                  </a:cubicBezTo>
                  <a:cubicBezTo>
                    <a:pt x="191" y="30"/>
                    <a:pt x="217" y="10"/>
                    <a:pt x="246" y="10"/>
                  </a:cubicBezTo>
                  <a:moveTo>
                    <a:pt x="246" y="0"/>
                  </a:moveTo>
                  <a:cubicBezTo>
                    <a:pt x="212" y="0"/>
                    <a:pt x="183" y="23"/>
                    <a:pt x="170" y="56"/>
                  </a:cubicBezTo>
                  <a:cubicBezTo>
                    <a:pt x="161" y="52"/>
                    <a:pt x="152" y="49"/>
                    <a:pt x="142" y="49"/>
                  </a:cubicBezTo>
                  <a:cubicBezTo>
                    <a:pt x="141" y="49"/>
                    <a:pt x="141" y="49"/>
                    <a:pt x="140" y="49"/>
                  </a:cubicBezTo>
                  <a:cubicBezTo>
                    <a:pt x="107" y="49"/>
                    <a:pt x="78" y="73"/>
                    <a:pt x="72" y="105"/>
                  </a:cubicBezTo>
                  <a:cubicBezTo>
                    <a:pt x="67" y="104"/>
                    <a:pt x="63" y="103"/>
                    <a:pt x="58" y="103"/>
                  </a:cubicBezTo>
                  <a:cubicBezTo>
                    <a:pt x="57" y="103"/>
                    <a:pt x="57" y="103"/>
                    <a:pt x="56" y="103"/>
                  </a:cubicBezTo>
                  <a:cubicBezTo>
                    <a:pt x="26" y="103"/>
                    <a:pt x="2" y="127"/>
                    <a:pt x="1" y="158"/>
                  </a:cubicBezTo>
                  <a:cubicBezTo>
                    <a:pt x="0" y="188"/>
                    <a:pt x="28" y="217"/>
                    <a:pt x="59" y="218"/>
                  </a:cubicBezTo>
                  <a:cubicBezTo>
                    <a:pt x="60" y="218"/>
                    <a:pt x="62" y="218"/>
                    <a:pt x="66" y="218"/>
                  </a:cubicBezTo>
                  <a:cubicBezTo>
                    <a:pt x="103" y="218"/>
                    <a:pt x="278" y="217"/>
                    <a:pt x="315" y="217"/>
                  </a:cubicBezTo>
                  <a:cubicBezTo>
                    <a:pt x="319" y="217"/>
                    <a:pt x="321" y="217"/>
                    <a:pt x="321" y="217"/>
                  </a:cubicBezTo>
                  <a:cubicBezTo>
                    <a:pt x="322" y="217"/>
                    <a:pt x="322" y="217"/>
                    <a:pt x="323" y="217"/>
                  </a:cubicBezTo>
                  <a:cubicBezTo>
                    <a:pt x="354" y="217"/>
                    <a:pt x="380" y="187"/>
                    <a:pt x="381" y="151"/>
                  </a:cubicBezTo>
                  <a:cubicBezTo>
                    <a:pt x="382" y="115"/>
                    <a:pt x="358" y="85"/>
                    <a:pt x="328" y="82"/>
                  </a:cubicBezTo>
                  <a:cubicBezTo>
                    <a:pt x="324" y="37"/>
                    <a:pt x="290" y="1"/>
                    <a:pt x="248" y="0"/>
                  </a:cubicBezTo>
                  <a:cubicBezTo>
                    <a:pt x="247" y="0"/>
                    <a:pt x="247" y="0"/>
                    <a:pt x="246" y="0"/>
                  </a:cubicBezTo>
                  <a:close/>
                </a:path>
              </a:pathLst>
            </a:custGeom>
            <a:solidFill>
              <a:schemeClr val="tx2"/>
            </a:solidFill>
            <a:ln>
              <a:noFill/>
            </a:ln>
          </p:spPr>
          <p:txBody>
            <a:bodyPr spcFirstLastPara="1" wrap="square" lIns="91401" tIns="45688" rIns="91401" bIns="45688" anchor="t" anchorCtr="0">
              <a:noAutofit/>
            </a:bodyPr>
            <a:lstStyle/>
            <a:p>
              <a:endParaRPr dirty="0">
                <a:solidFill>
                  <a:schemeClr val="dk1"/>
                </a:solidFill>
                <a:latin typeface="Metropolis" panose="00000500000000000000" pitchFamily="2" charset="0"/>
              </a:endParaRPr>
            </a:p>
          </p:txBody>
        </p:sp>
      </p:grpSp>
    </p:spTree>
    <p:extLst>
      <p:ext uri="{BB962C8B-B14F-4D97-AF65-F5344CB8AC3E}">
        <p14:creationId xmlns:p14="http://schemas.microsoft.com/office/powerpoint/2010/main" val="6595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8B8F0-DD0D-4BE0-BA38-FB29AADEEA76}"/>
              </a:ext>
            </a:extLst>
          </p:cNvPr>
          <p:cNvSpPr>
            <a:spLocks noGrp="1"/>
          </p:cNvSpPr>
          <p:nvPr>
            <p:ph type="title"/>
          </p:nvPr>
        </p:nvSpPr>
        <p:spPr/>
        <p:txBody>
          <a:bodyPr/>
          <a:lstStyle/>
          <a:p>
            <a:r>
              <a:rPr lang="en-US" dirty="0"/>
              <a:t>Why hybrid cloud is the first choice for healthcare IT</a:t>
            </a:r>
          </a:p>
        </p:txBody>
      </p:sp>
      <p:sp>
        <p:nvSpPr>
          <p:cNvPr id="21" name="TextBox 20">
            <a:extLst>
              <a:ext uri="{FF2B5EF4-FFF2-40B4-BE49-F238E27FC236}">
                <a16:creationId xmlns:a16="http://schemas.microsoft.com/office/drawing/2014/main" id="{DEADC5FC-E772-4756-B341-DA737EBE9E28}"/>
              </a:ext>
            </a:extLst>
          </p:cNvPr>
          <p:cNvSpPr txBox="1"/>
          <p:nvPr/>
        </p:nvSpPr>
        <p:spPr>
          <a:xfrm>
            <a:off x="2624804" y="1712546"/>
            <a:ext cx="2159438" cy="369236"/>
          </a:xfrm>
          <a:prstGeom prst="rect">
            <a:avLst/>
          </a:prstGeom>
          <a:noFill/>
        </p:spPr>
        <p:txBody>
          <a:bodyPr wrap="square">
            <a:spAutoFit/>
          </a:bodyPr>
          <a:lstStyle/>
          <a:p>
            <a:pPr algn="ctr" defTabSz="914126">
              <a:buClrTx/>
            </a:pPr>
            <a:r>
              <a:rPr lang="en-GB" sz="1799" kern="1200" dirty="0">
                <a:solidFill>
                  <a:srgbClr val="F2F2F2"/>
                </a:solidFill>
                <a:latin typeface="Metropolis Semi Bold" panose="00000700000000000000" pitchFamily="50" charset="0"/>
                <a:ea typeface="+mn-ea"/>
                <a:cs typeface="+mn-cs"/>
              </a:rPr>
              <a:t>Consistency</a:t>
            </a:r>
          </a:p>
        </p:txBody>
      </p:sp>
      <p:sp>
        <p:nvSpPr>
          <p:cNvPr id="23" name="TextBox 22">
            <a:extLst>
              <a:ext uri="{FF2B5EF4-FFF2-40B4-BE49-F238E27FC236}">
                <a16:creationId xmlns:a16="http://schemas.microsoft.com/office/drawing/2014/main" id="{FEFB9B4B-DD0E-42C6-9440-0884F879333F}"/>
              </a:ext>
            </a:extLst>
          </p:cNvPr>
          <p:cNvSpPr txBox="1"/>
          <p:nvPr/>
        </p:nvSpPr>
        <p:spPr>
          <a:xfrm>
            <a:off x="160074" y="1716950"/>
            <a:ext cx="2159438" cy="369236"/>
          </a:xfrm>
          <a:prstGeom prst="rect">
            <a:avLst/>
          </a:prstGeom>
          <a:noFill/>
        </p:spPr>
        <p:txBody>
          <a:bodyPr wrap="square">
            <a:spAutoFit/>
          </a:bodyPr>
          <a:lstStyle/>
          <a:p>
            <a:pPr algn="ctr" defTabSz="914126">
              <a:buClrTx/>
            </a:pPr>
            <a:r>
              <a:rPr lang="en-GB" sz="1799" kern="1200" dirty="0">
                <a:solidFill>
                  <a:srgbClr val="F2F2F2"/>
                </a:solidFill>
                <a:latin typeface="Metropolis Semi Bold" panose="00000700000000000000" pitchFamily="50" charset="0"/>
                <a:ea typeface="+mn-ea"/>
                <a:cs typeface="+mn-cs"/>
              </a:rPr>
              <a:t>Innovation</a:t>
            </a:r>
          </a:p>
        </p:txBody>
      </p:sp>
      <p:sp>
        <p:nvSpPr>
          <p:cNvPr id="25" name="TextBox 24">
            <a:extLst>
              <a:ext uri="{FF2B5EF4-FFF2-40B4-BE49-F238E27FC236}">
                <a16:creationId xmlns:a16="http://schemas.microsoft.com/office/drawing/2014/main" id="{7350DB36-42A1-45F3-8123-F168852CB88D}"/>
              </a:ext>
            </a:extLst>
          </p:cNvPr>
          <p:cNvSpPr txBox="1"/>
          <p:nvPr/>
        </p:nvSpPr>
        <p:spPr>
          <a:xfrm>
            <a:off x="9893277" y="1711682"/>
            <a:ext cx="2159438" cy="369236"/>
          </a:xfrm>
          <a:prstGeom prst="rect">
            <a:avLst/>
          </a:prstGeom>
          <a:noFill/>
        </p:spPr>
        <p:txBody>
          <a:bodyPr wrap="square">
            <a:spAutoFit/>
          </a:bodyPr>
          <a:lstStyle/>
          <a:p>
            <a:pPr algn="ctr" defTabSz="914126">
              <a:buClrTx/>
            </a:pPr>
            <a:r>
              <a:rPr lang="en-GB" sz="1799" kern="1200" dirty="0">
                <a:solidFill>
                  <a:srgbClr val="F2F2F2"/>
                </a:solidFill>
                <a:latin typeface="Metropolis Semi Bold" panose="00000700000000000000" pitchFamily="50" charset="0"/>
                <a:ea typeface="+mn-ea"/>
                <a:cs typeface="+mn-cs"/>
              </a:rPr>
              <a:t>Security</a:t>
            </a:r>
          </a:p>
        </p:txBody>
      </p:sp>
      <p:sp>
        <p:nvSpPr>
          <p:cNvPr id="27" name="TextBox 26">
            <a:extLst>
              <a:ext uri="{FF2B5EF4-FFF2-40B4-BE49-F238E27FC236}">
                <a16:creationId xmlns:a16="http://schemas.microsoft.com/office/drawing/2014/main" id="{BBA09695-1971-4A22-81F4-963265D5EE0D}"/>
              </a:ext>
            </a:extLst>
          </p:cNvPr>
          <p:cNvSpPr txBox="1"/>
          <p:nvPr/>
        </p:nvSpPr>
        <p:spPr>
          <a:xfrm>
            <a:off x="7479503" y="1702680"/>
            <a:ext cx="2159438" cy="369236"/>
          </a:xfrm>
          <a:prstGeom prst="rect">
            <a:avLst/>
          </a:prstGeom>
          <a:noFill/>
        </p:spPr>
        <p:txBody>
          <a:bodyPr wrap="square">
            <a:spAutoFit/>
          </a:bodyPr>
          <a:lstStyle/>
          <a:p>
            <a:pPr algn="ctr" defTabSz="914126">
              <a:buClrTx/>
            </a:pPr>
            <a:r>
              <a:rPr lang="en-GB" sz="1799" kern="1200" dirty="0">
                <a:solidFill>
                  <a:srgbClr val="F2F2F2"/>
                </a:solidFill>
                <a:latin typeface="Metropolis Semi Bold" panose="00000700000000000000" pitchFamily="50" charset="0"/>
                <a:ea typeface="+mn-ea"/>
                <a:cs typeface="+mn-cs"/>
              </a:rPr>
              <a:t>Scalability</a:t>
            </a:r>
          </a:p>
        </p:txBody>
      </p:sp>
      <p:sp>
        <p:nvSpPr>
          <p:cNvPr id="28" name="TextBox 27">
            <a:extLst>
              <a:ext uri="{FF2B5EF4-FFF2-40B4-BE49-F238E27FC236}">
                <a16:creationId xmlns:a16="http://schemas.microsoft.com/office/drawing/2014/main" id="{27EBAC51-CD13-4A0E-A3CC-AEA452E31413}"/>
              </a:ext>
            </a:extLst>
          </p:cNvPr>
          <p:cNvSpPr txBox="1"/>
          <p:nvPr/>
        </p:nvSpPr>
        <p:spPr>
          <a:xfrm>
            <a:off x="4986342" y="1702680"/>
            <a:ext cx="2159438" cy="369236"/>
          </a:xfrm>
          <a:prstGeom prst="rect">
            <a:avLst/>
          </a:prstGeom>
          <a:noFill/>
        </p:spPr>
        <p:txBody>
          <a:bodyPr wrap="square">
            <a:spAutoFit/>
          </a:bodyPr>
          <a:lstStyle/>
          <a:p>
            <a:pPr algn="ctr" defTabSz="914126">
              <a:buClrTx/>
            </a:pPr>
            <a:r>
              <a:rPr lang="en-GB" sz="1799" kern="1200" dirty="0">
                <a:solidFill>
                  <a:srgbClr val="F2F2F2"/>
                </a:solidFill>
                <a:latin typeface="Metropolis Semi Bold" panose="00000700000000000000" pitchFamily="50" charset="0"/>
                <a:ea typeface="+mn-ea"/>
                <a:cs typeface="+mn-cs"/>
              </a:rPr>
              <a:t>Interoperability</a:t>
            </a:r>
          </a:p>
        </p:txBody>
      </p:sp>
      <p:sp>
        <p:nvSpPr>
          <p:cNvPr id="32" name="TextBox 31">
            <a:extLst>
              <a:ext uri="{FF2B5EF4-FFF2-40B4-BE49-F238E27FC236}">
                <a16:creationId xmlns:a16="http://schemas.microsoft.com/office/drawing/2014/main" id="{9F3685A2-EF6E-4506-9694-66447F81B519}"/>
              </a:ext>
            </a:extLst>
          </p:cNvPr>
          <p:cNvSpPr txBox="1"/>
          <p:nvPr/>
        </p:nvSpPr>
        <p:spPr>
          <a:xfrm>
            <a:off x="2624804" y="4488799"/>
            <a:ext cx="2159438" cy="923090"/>
          </a:xfrm>
          <a:prstGeom prst="rect">
            <a:avLst/>
          </a:prstGeom>
          <a:noFill/>
        </p:spPr>
        <p:txBody>
          <a:bodyPr wrap="square">
            <a:spAutoFit/>
          </a:bodyPr>
          <a:lstStyle/>
          <a:p>
            <a:pPr algn="ctr" defTabSz="914126">
              <a:buClrTx/>
              <a:defRPr/>
            </a:pPr>
            <a:r>
              <a:rPr lang="en-GB" sz="1799" kern="1200" dirty="0">
                <a:solidFill>
                  <a:srgbClr val="F2F2F2"/>
                </a:solidFill>
                <a:latin typeface="Metropolis Light"/>
                <a:ea typeface="+mn-ea"/>
                <a:cs typeface="+mn-cs"/>
              </a:rPr>
              <a:t>Avoid breaks in service caused by legacy IT</a:t>
            </a:r>
          </a:p>
        </p:txBody>
      </p:sp>
      <p:sp>
        <p:nvSpPr>
          <p:cNvPr id="33" name="TextBox 32">
            <a:extLst>
              <a:ext uri="{FF2B5EF4-FFF2-40B4-BE49-F238E27FC236}">
                <a16:creationId xmlns:a16="http://schemas.microsoft.com/office/drawing/2014/main" id="{57F11006-960B-4BB9-B08A-530E8AE9D90E}"/>
              </a:ext>
            </a:extLst>
          </p:cNvPr>
          <p:cNvSpPr txBox="1"/>
          <p:nvPr/>
        </p:nvSpPr>
        <p:spPr>
          <a:xfrm>
            <a:off x="192657" y="4488799"/>
            <a:ext cx="2159438" cy="1476301"/>
          </a:xfrm>
          <a:prstGeom prst="rect">
            <a:avLst/>
          </a:prstGeom>
          <a:noFill/>
        </p:spPr>
        <p:txBody>
          <a:bodyPr wrap="square">
            <a:spAutoFit/>
          </a:bodyPr>
          <a:lstStyle/>
          <a:p>
            <a:pPr algn="ctr" defTabSz="914126">
              <a:buClrTx/>
              <a:defRPr/>
            </a:pPr>
            <a:r>
              <a:rPr lang="en-GB" sz="1799" kern="1200" dirty="0">
                <a:solidFill>
                  <a:srgbClr val="F2F2F2"/>
                </a:solidFill>
                <a:latin typeface="Metropolis Light"/>
                <a:ea typeface="+mn-ea"/>
                <a:cs typeface="+mn-cs"/>
              </a:rPr>
              <a:t>Match patient experience to expectations set by the private sector</a:t>
            </a:r>
          </a:p>
        </p:txBody>
      </p:sp>
      <p:sp>
        <p:nvSpPr>
          <p:cNvPr id="34" name="TextBox 33">
            <a:extLst>
              <a:ext uri="{FF2B5EF4-FFF2-40B4-BE49-F238E27FC236}">
                <a16:creationId xmlns:a16="http://schemas.microsoft.com/office/drawing/2014/main" id="{A00D7218-BF76-4835-B680-BAFF4CACAC3D}"/>
              </a:ext>
            </a:extLst>
          </p:cNvPr>
          <p:cNvSpPr txBox="1"/>
          <p:nvPr/>
        </p:nvSpPr>
        <p:spPr>
          <a:xfrm>
            <a:off x="9854046" y="4487935"/>
            <a:ext cx="2159438" cy="1476301"/>
          </a:xfrm>
          <a:prstGeom prst="rect">
            <a:avLst/>
          </a:prstGeom>
          <a:noFill/>
        </p:spPr>
        <p:txBody>
          <a:bodyPr wrap="square">
            <a:spAutoFit/>
          </a:bodyPr>
          <a:lstStyle/>
          <a:p>
            <a:pPr algn="ctr" defTabSz="914126">
              <a:buClrTx/>
              <a:defRPr/>
            </a:pPr>
            <a:r>
              <a:rPr lang="en-GB" sz="1799" kern="1200" dirty="0">
                <a:solidFill>
                  <a:srgbClr val="F2F2F2"/>
                </a:solidFill>
                <a:latin typeface="Metropolis Light"/>
                <a:ea typeface="+mn-ea"/>
                <a:cs typeface="+mn-cs"/>
              </a:rPr>
              <a:t>Meet high regulatory standards with intrinsically secure systems</a:t>
            </a:r>
          </a:p>
        </p:txBody>
      </p:sp>
      <p:sp>
        <p:nvSpPr>
          <p:cNvPr id="35" name="TextBox 34">
            <a:extLst>
              <a:ext uri="{FF2B5EF4-FFF2-40B4-BE49-F238E27FC236}">
                <a16:creationId xmlns:a16="http://schemas.microsoft.com/office/drawing/2014/main" id="{3E1662EF-0BC2-4902-989A-49717B5A8317}"/>
              </a:ext>
            </a:extLst>
          </p:cNvPr>
          <p:cNvSpPr txBox="1"/>
          <p:nvPr/>
        </p:nvSpPr>
        <p:spPr>
          <a:xfrm>
            <a:off x="7479503" y="4478932"/>
            <a:ext cx="2159438" cy="923090"/>
          </a:xfrm>
          <a:prstGeom prst="rect">
            <a:avLst/>
          </a:prstGeom>
          <a:noFill/>
        </p:spPr>
        <p:txBody>
          <a:bodyPr wrap="square">
            <a:spAutoFit/>
          </a:bodyPr>
          <a:lstStyle/>
          <a:p>
            <a:pPr algn="ctr" defTabSz="914126">
              <a:buClrTx/>
              <a:defRPr/>
            </a:pPr>
            <a:r>
              <a:rPr lang="en-GB" sz="1799" kern="1200" dirty="0">
                <a:solidFill>
                  <a:srgbClr val="F2F2F2"/>
                </a:solidFill>
                <a:latin typeface="Metropolis Light"/>
                <a:ea typeface="+mn-ea"/>
                <a:cs typeface="+mn-cs"/>
              </a:rPr>
              <a:t>Meet IT demand while staying on budget</a:t>
            </a:r>
          </a:p>
        </p:txBody>
      </p:sp>
      <p:sp>
        <p:nvSpPr>
          <p:cNvPr id="36" name="TextBox 35">
            <a:extLst>
              <a:ext uri="{FF2B5EF4-FFF2-40B4-BE49-F238E27FC236}">
                <a16:creationId xmlns:a16="http://schemas.microsoft.com/office/drawing/2014/main" id="{83E51B10-4BC5-4DE6-AE9B-44936882B62C}"/>
              </a:ext>
            </a:extLst>
          </p:cNvPr>
          <p:cNvSpPr txBox="1"/>
          <p:nvPr/>
        </p:nvSpPr>
        <p:spPr>
          <a:xfrm>
            <a:off x="4874315" y="4472469"/>
            <a:ext cx="2159438" cy="1753100"/>
          </a:xfrm>
          <a:prstGeom prst="rect">
            <a:avLst/>
          </a:prstGeom>
          <a:noFill/>
        </p:spPr>
        <p:txBody>
          <a:bodyPr wrap="square">
            <a:spAutoFit/>
          </a:bodyPr>
          <a:lstStyle/>
          <a:p>
            <a:pPr algn="ctr" defTabSz="914126">
              <a:buClrTx/>
              <a:defRPr/>
            </a:pPr>
            <a:r>
              <a:rPr lang="en-GB" sz="1799" kern="1200" dirty="0">
                <a:solidFill>
                  <a:srgbClr val="F2F2F2"/>
                </a:solidFill>
                <a:latin typeface="Metropolis Light"/>
                <a:ea typeface="+mn-ea"/>
                <a:cs typeface="+mn-cs"/>
              </a:rPr>
              <a:t>Safe and secure device diversity and BYOD, allowing fewer staff to treat more patients</a:t>
            </a:r>
          </a:p>
        </p:txBody>
      </p:sp>
      <p:pic>
        <p:nvPicPr>
          <p:cNvPr id="14" name="Picture 13" descr="A person sitting at a desk in front of a computer&#10;&#10;Description automatically generated">
            <a:extLst>
              <a:ext uri="{FF2B5EF4-FFF2-40B4-BE49-F238E27FC236}">
                <a16:creationId xmlns:a16="http://schemas.microsoft.com/office/drawing/2014/main" id="{89ECA886-EE9F-4B12-86BA-045B9C757260}"/>
              </a:ext>
            </a:extLst>
          </p:cNvPr>
          <p:cNvPicPr>
            <a:picLocks noChangeAspect="1"/>
          </p:cNvPicPr>
          <p:nvPr/>
        </p:nvPicPr>
        <p:blipFill rotWithShape="1">
          <a:blip r:embed="rId3">
            <a:extLst>
              <a:ext uri="{28A0092B-C50C-407E-A947-70E740481C1C}">
                <a14:useLocalDpi xmlns:a14="http://schemas.microsoft.com/office/drawing/2010/main" val="0"/>
              </a:ext>
            </a:extLst>
          </a:blip>
          <a:srcRect l="9440" r="34206"/>
          <a:stretch/>
        </p:blipFill>
        <p:spPr>
          <a:xfrm>
            <a:off x="9841042" y="2182607"/>
            <a:ext cx="2172442" cy="2168440"/>
          </a:xfrm>
          <a:prstGeom prst="rect">
            <a:avLst/>
          </a:prstGeom>
        </p:spPr>
      </p:pic>
      <p:pic>
        <p:nvPicPr>
          <p:cNvPr id="16" name="Picture 15" descr="A person standing in front of a store&#10;&#10;Description automatically generated">
            <a:extLst>
              <a:ext uri="{FF2B5EF4-FFF2-40B4-BE49-F238E27FC236}">
                <a16:creationId xmlns:a16="http://schemas.microsoft.com/office/drawing/2014/main" id="{39709C2C-E25E-4CB2-863C-48B178CB4517}"/>
              </a:ext>
            </a:extLst>
          </p:cNvPr>
          <p:cNvPicPr>
            <a:picLocks noChangeAspect="1"/>
          </p:cNvPicPr>
          <p:nvPr/>
        </p:nvPicPr>
        <p:blipFill rotWithShape="1">
          <a:blip r:embed="rId4">
            <a:extLst>
              <a:ext uri="{28A0092B-C50C-407E-A947-70E740481C1C}">
                <a14:useLocalDpi xmlns:a14="http://schemas.microsoft.com/office/drawing/2010/main" val="0"/>
              </a:ext>
            </a:extLst>
          </a:blip>
          <a:srcRect l="14773" r="18183"/>
          <a:stretch/>
        </p:blipFill>
        <p:spPr>
          <a:xfrm>
            <a:off x="7451073" y="2182606"/>
            <a:ext cx="2173065" cy="2159438"/>
          </a:xfrm>
          <a:prstGeom prst="rect">
            <a:avLst/>
          </a:prstGeom>
        </p:spPr>
      </p:pic>
      <p:pic>
        <p:nvPicPr>
          <p:cNvPr id="2" name="Picture 1" descr="A person sitting in front of a window&#10;&#10;Description automatically generated">
            <a:extLst>
              <a:ext uri="{FF2B5EF4-FFF2-40B4-BE49-F238E27FC236}">
                <a16:creationId xmlns:a16="http://schemas.microsoft.com/office/drawing/2014/main" id="{FEA38EB6-ED7E-4298-B653-2A4323920986}"/>
              </a:ext>
            </a:extLst>
          </p:cNvPr>
          <p:cNvPicPr>
            <a:picLocks noChangeAspect="1"/>
          </p:cNvPicPr>
          <p:nvPr/>
        </p:nvPicPr>
        <p:blipFill rotWithShape="1">
          <a:blip r:embed="rId5">
            <a:extLst>
              <a:ext uri="{28A0092B-C50C-407E-A947-70E740481C1C}">
                <a14:useLocalDpi xmlns:a14="http://schemas.microsoft.com/office/drawing/2010/main" val="0"/>
              </a:ext>
            </a:extLst>
          </a:blip>
          <a:srcRect l="21672" r="25481"/>
          <a:stretch/>
        </p:blipFill>
        <p:spPr>
          <a:xfrm>
            <a:off x="2611799" y="2192474"/>
            <a:ext cx="2172442" cy="2168440"/>
          </a:xfrm>
          <a:prstGeom prst="rect">
            <a:avLst/>
          </a:prstGeom>
        </p:spPr>
      </p:pic>
      <p:pic>
        <p:nvPicPr>
          <p:cNvPr id="5" name="Picture 4" descr="A person sitting at a table using a computer&#10;&#10;Description automatically generated">
            <a:extLst>
              <a:ext uri="{FF2B5EF4-FFF2-40B4-BE49-F238E27FC236}">
                <a16:creationId xmlns:a16="http://schemas.microsoft.com/office/drawing/2014/main" id="{95B5F9A5-F38E-433E-9FCD-B3238AD4BDD8}"/>
              </a:ext>
            </a:extLst>
          </p:cNvPr>
          <p:cNvPicPr>
            <a:picLocks noChangeAspect="1"/>
          </p:cNvPicPr>
          <p:nvPr/>
        </p:nvPicPr>
        <p:blipFill rotWithShape="1">
          <a:blip r:embed="rId6">
            <a:extLst>
              <a:ext uri="{28A0092B-C50C-407E-A947-70E740481C1C}">
                <a14:useLocalDpi xmlns:a14="http://schemas.microsoft.com/office/drawing/2010/main" val="0"/>
              </a:ext>
            </a:extLst>
          </a:blip>
          <a:srcRect l="29225" r="4576"/>
          <a:stretch/>
        </p:blipFill>
        <p:spPr>
          <a:xfrm>
            <a:off x="199572" y="2196974"/>
            <a:ext cx="2145609" cy="2159438"/>
          </a:xfrm>
          <a:prstGeom prst="rect">
            <a:avLst/>
          </a:prstGeom>
        </p:spPr>
      </p:pic>
      <p:pic>
        <p:nvPicPr>
          <p:cNvPr id="6" name="Picture 5" descr="A close up of electronics&#10;&#10;Description automatically generated">
            <a:extLst>
              <a:ext uri="{FF2B5EF4-FFF2-40B4-BE49-F238E27FC236}">
                <a16:creationId xmlns:a16="http://schemas.microsoft.com/office/drawing/2014/main" id="{4EEE0A08-99A4-4322-9A91-F98053671AD0}"/>
              </a:ext>
            </a:extLst>
          </p:cNvPr>
          <p:cNvPicPr>
            <a:picLocks noChangeAspect="1"/>
          </p:cNvPicPr>
          <p:nvPr/>
        </p:nvPicPr>
        <p:blipFill rotWithShape="1">
          <a:blip r:embed="rId7">
            <a:extLst>
              <a:ext uri="{28A0092B-C50C-407E-A947-70E740481C1C}">
                <a14:useLocalDpi xmlns:a14="http://schemas.microsoft.com/office/drawing/2010/main" val="0"/>
              </a:ext>
            </a:extLst>
          </a:blip>
          <a:srcRect l="33771"/>
          <a:stretch/>
        </p:blipFill>
        <p:spPr>
          <a:xfrm>
            <a:off x="4986343" y="2192473"/>
            <a:ext cx="2146607" cy="2159438"/>
          </a:xfrm>
          <a:prstGeom prst="rect">
            <a:avLst/>
          </a:prstGeom>
        </p:spPr>
      </p:pic>
    </p:spTree>
    <p:extLst>
      <p:ext uri="{BB962C8B-B14F-4D97-AF65-F5344CB8AC3E}">
        <p14:creationId xmlns:p14="http://schemas.microsoft.com/office/powerpoint/2010/main" val="375255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00"/>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800"/>
              <a:buFont typeface="Arial"/>
              <a:buNone/>
            </a:pPr>
            <a:r>
              <a:rPr lang="en-US"/>
              <a:t>Challenges of Implementing a Hybrid Cloud Strategy</a:t>
            </a:r>
            <a:endParaRPr/>
          </a:p>
        </p:txBody>
      </p:sp>
      <p:sp>
        <p:nvSpPr>
          <p:cNvPr id="1448" name="Google Shape;1448;p100"/>
          <p:cNvSpPr txBox="1"/>
          <p:nvPr/>
        </p:nvSpPr>
        <p:spPr>
          <a:xfrm>
            <a:off x="603226" y="6046808"/>
            <a:ext cx="8043625" cy="32316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dirty="0">
                <a:solidFill>
                  <a:schemeClr val="dk1"/>
                </a:solidFill>
                <a:latin typeface="Metropolis" panose="00000500000000000000" pitchFamily="2" charset="0"/>
                <a:sym typeface="Arial"/>
              </a:rPr>
              <a:t>1. Hybrid Cloud Trends Survey, The Enterprise Strategy Group, March 2019 (N=309); 2. 451 Research, (Nov 2018) 2019 Trends in Cloud Transformation (N=547)</a:t>
            </a:r>
            <a:endParaRPr dirty="0">
              <a:latin typeface="Metropolis" panose="00000500000000000000" pitchFamily="2" charset="0"/>
            </a:endParaRPr>
          </a:p>
          <a:p>
            <a:pPr marL="342900" marR="0" lvl="0" indent="-292100" algn="l" rtl="0">
              <a:spcBef>
                <a:spcPts val="600"/>
              </a:spcBef>
              <a:spcAft>
                <a:spcPts val="0"/>
              </a:spcAft>
              <a:buClr>
                <a:schemeClr val="dk1"/>
              </a:buClr>
              <a:buSzPts val="800"/>
              <a:buFont typeface="Arial"/>
              <a:buNone/>
            </a:pPr>
            <a:endParaRPr sz="800" dirty="0">
              <a:solidFill>
                <a:schemeClr val="dk1"/>
              </a:solidFill>
              <a:latin typeface="Metropolis" panose="00000500000000000000" pitchFamily="2" charset="0"/>
              <a:sym typeface="Arial"/>
            </a:endParaRPr>
          </a:p>
        </p:txBody>
      </p:sp>
      <p:sp>
        <p:nvSpPr>
          <p:cNvPr id="1449" name="Google Shape;1449;p100"/>
          <p:cNvSpPr/>
          <p:nvPr/>
        </p:nvSpPr>
        <p:spPr>
          <a:xfrm>
            <a:off x="1099486" y="3179503"/>
            <a:ext cx="3082876" cy="1599838"/>
          </a:xfrm>
          <a:prstGeom prst="rect">
            <a:avLst/>
          </a:prstGeom>
          <a:solidFill>
            <a:schemeClr val="accent4"/>
          </a:solidFill>
          <a:ln>
            <a:noFill/>
          </a:ln>
        </p:spPr>
        <p:txBody>
          <a:bodyPr spcFirstLastPara="1" wrap="square" lIns="182875" tIns="182875" rIns="182875" bIns="45700" anchor="t" anchorCtr="0">
            <a:noAutofit/>
          </a:bodyPr>
          <a:lstStyle/>
          <a:p>
            <a:pPr marL="0" marR="0" lvl="0" indent="0" algn="ctr" rtl="0">
              <a:spcBef>
                <a:spcPts val="0"/>
              </a:spcBef>
              <a:spcAft>
                <a:spcPts val="0"/>
              </a:spcAft>
              <a:buNone/>
            </a:pPr>
            <a:r>
              <a:rPr lang="en-US" sz="1800" b="1" dirty="0">
                <a:solidFill>
                  <a:schemeClr val="dk2"/>
                </a:solidFill>
                <a:latin typeface="Metropolis" panose="00000500000000000000" pitchFamily="2" charset="0"/>
                <a:sym typeface="Arial"/>
              </a:rPr>
              <a:t>Decreased Agility</a:t>
            </a:r>
            <a:endParaRPr sz="1800" b="1" dirty="0">
              <a:solidFill>
                <a:schemeClr val="dk2"/>
              </a:solidFill>
              <a:latin typeface="Metropolis" panose="00000500000000000000" pitchFamily="2" charset="0"/>
              <a:sym typeface="Arial"/>
            </a:endParaRPr>
          </a:p>
          <a:p>
            <a:pPr marL="0" marR="0" lvl="0" indent="0" algn="ctr" rtl="0">
              <a:spcBef>
                <a:spcPts val="1200"/>
              </a:spcBef>
              <a:spcAft>
                <a:spcPts val="0"/>
              </a:spcAft>
              <a:buNone/>
            </a:pPr>
            <a:r>
              <a:rPr lang="en-US" sz="1600" dirty="0">
                <a:solidFill>
                  <a:schemeClr val="dk2"/>
                </a:solidFill>
                <a:latin typeface="Metropolis" panose="00000500000000000000" pitchFamily="2" charset="0"/>
                <a:sym typeface="Arial"/>
              </a:rPr>
              <a:t>7.4 years to refactor and migrate 100 applications to the cloud</a:t>
            </a:r>
            <a:r>
              <a:rPr lang="en-US" sz="1600" baseline="30000" dirty="0">
                <a:solidFill>
                  <a:schemeClr val="dk2"/>
                </a:solidFill>
                <a:latin typeface="Metropolis" panose="00000500000000000000" pitchFamily="2" charset="0"/>
                <a:sym typeface="Arial"/>
              </a:rPr>
              <a:t>1</a:t>
            </a:r>
            <a:endParaRPr sz="1400" dirty="0">
              <a:solidFill>
                <a:schemeClr val="dk2"/>
              </a:solidFill>
              <a:latin typeface="Metropolis" panose="00000500000000000000" pitchFamily="2" charset="0"/>
              <a:sym typeface="Arial"/>
            </a:endParaRPr>
          </a:p>
        </p:txBody>
      </p:sp>
      <p:sp>
        <p:nvSpPr>
          <p:cNvPr id="1450" name="Google Shape;1450;p100"/>
          <p:cNvSpPr/>
          <p:nvPr/>
        </p:nvSpPr>
        <p:spPr>
          <a:xfrm>
            <a:off x="4552974" y="3187114"/>
            <a:ext cx="3082876" cy="1599838"/>
          </a:xfrm>
          <a:prstGeom prst="rect">
            <a:avLst/>
          </a:prstGeom>
          <a:solidFill>
            <a:schemeClr val="accent1"/>
          </a:solidFill>
          <a:ln>
            <a:noFill/>
          </a:ln>
        </p:spPr>
        <p:txBody>
          <a:bodyPr spcFirstLastPara="1" wrap="square" lIns="182875" tIns="182875" rIns="182875" bIns="45700" anchor="t" anchorCtr="0">
            <a:noAutofit/>
          </a:bodyPr>
          <a:lstStyle/>
          <a:p>
            <a:pPr marL="0" marR="0" lvl="0" indent="0" algn="ctr" rtl="0">
              <a:spcBef>
                <a:spcPts val="0"/>
              </a:spcBef>
              <a:spcAft>
                <a:spcPts val="0"/>
              </a:spcAft>
              <a:buNone/>
            </a:pPr>
            <a:r>
              <a:rPr lang="en-US" sz="1800" b="1" dirty="0">
                <a:solidFill>
                  <a:schemeClr val="dk2"/>
                </a:solidFill>
                <a:latin typeface="Metropolis" panose="00000500000000000000" pitchFamily="2" charset="0"/>
                <a:sym typeface="Arial"/>
              </a:rPr>
              <a:t>Higher Risks</a:t>
            </a:r>
            <a:endParaRPr sz="1800" b="1" dirty="0">
              <a:solidFill>
                <a:schemeClr val="dk2"/>
              </a:solidFill>
              <a:latin typeface="Metropolis" panose="00000500000000000000" pitchFamily="2" charset="0"/>
              <a:sym typeface="Arial"/>
            </a:endParaRPr>
          </a:p>
          <a:p>
            <a:pPr marL="0" marR="0" lvl="0" indent="0" algn="ctr" rtl="0">
              <a:spcBef>
                <a:spcPts val="1200"/>
              </a:spcBef>
              <a:spcAft>
                <a:spcPts val="0"/>
              </a:spcAft>
              <a:buNone/>
            </a:pPr>
            <a:r>
              <a:rPr lang="en-US" sz="1600" dirty="0">
                <a:solidFill>
                  <a:schemeClr val="dk2"/>
                </a:solidFill>
                <a:latin typeface="Metropolis" panose="00000500000000000000" pitchFamily="2" charset="0"/>
                <a:sym typeface="Arial"/>
              </a:rPr>
              <a:t>90% reported skills shortages in cloud-related disciplines</a:t>
            </a:r>
            <a:r>
              <a:rPr lang="en-US" sz="1600" baseline="30000" dirty="0">
                <a:solidFill>
                  <a:schemeClr val="dk2"/>
                </a:solidFill>
                <a:latin typeface="Metropolis" panose="00000500000000000000" pitchFamily="2" charset="0"/>
                <a:sym typeface="Arial"/>
              </a:rPr>
              <a:t>2</a:t>
            </a:r>
            <a:r>
              <a:rPr lang="en-US" sz="1600" dirty="0">
                <a:solidFill>
                  <a:schemeClr val="dk2"/>
                </a:solidFill>
                <a:latin typeface="Metropolis" panose="00000500000000000000" pitchFamily="2" charset="0"/>
                <a:sym typeface="Arial"/>
              </a:rPr>
              <a:t> </a:t>
            </a:r>
            <a:endParaRPr sz="1400" dirty="0">
              <a:solidFill>
                <a:schemeClr val="dk2"/>
              </a:solidFill>
              <a:latin typeface="Metropolis" panose="00000500000000000000" pitchFamily="2" charset="0"/>
              <a:sym typeface="Arial"/>
            </a:endParaRPr>
          </a:p>
        </p:txBody>
      </p:sp>
      <p:sp>
        <p:nvSpPr>
          <p:cNvPr id="1451" name="Google Shape;1451;p100"/>
          <p:cNvSpPr/>
          <p:nvPr/>
        </p:nvSpPr>
        <p:spPr>
          <a:xfrm>
            <a:off x="7981786" y="3194754"/>
            <a:ext cx="3082876" cy="1599838"/>
          </a:xfrm>
          <a:prstGeom prst="rect">
            <a:avLst/>
          </a:prstGeom>
          <a:solidFill>
            <a:schemeClr val="accent2"/>
          </a:solidFill>
          <a:ln>
            <a:noFill/>
          </a:ln>
        </p:spPr>
        <p:txBody>
          <a:bodyPr spcFirstLastPara="1" wrap="square" lIns="182875" tIns="182875" rIns="182875" bIns="45700" anchor="t" anchorCtr="0">
            <a:noAutofit/>
          </a:bodyPr>
          <a:lstStyle/>
          <a:p>
            <a:pPr marL="0" marR="0" lvl="0" indent="0" algn="ctr" rtl="0">
              <a:spcBef>
                <a:spcPts val="0"/>
              </a:spcBef>
              <a:spcAft>
                <a:spcPts val="0"/>
              </a:spcAft>
              <a:buNone/>
            </a:pPr>
            <a:r>
              <a:rPr lang="en-US" sz="1800" b="1" dirty="0">
                <a:solidFill>
                  <a:schemeClr val="dk2"/>
                </a:solidFill>
                <a:latin typeface="Metropolis" panose="00000500000000000000" pitchFamily="2" charset="0"/>
                <a:sym typeface="Arial"/>
              </a:rPr>
              <a:t>Higher Costs</a:t>
            </a:r>
            <a:endParaRPr sz="1800" b="1" dirty="0">
              <a:solidFill>
                <a:schemeClr val="dk2"/>
              </a:solidFill>
              <a:latin typeface="Metropolis" panose="00000500000000000000" pitchFamily="2" charset="0"/>
              <a:sym typeface="Arial"/>
            </a:endParaRPr>
          </a:p>
          <a:p>
            <a:pPr marL="0" marR="0" lvl="0" indent="0" algn="ctr" rtl="0">
              <a:spcBef>
                <a:spcPts val="1200"/>
              </a:spcBef>
              <a:spcAft>
                <a:spcPts val="0"/>
              </a:spcAft>
              <a:buNone/>
            </a:pPr>
            <a:r>
              <a:rPr lang="en-US" sz="1600" dirty="0">
                <a:solidFill>
                  <a:schemeClr val="dk2"/>
                </a:solidFill>
                <a:latin typeface="Metropolis" panose="00000500000000000000" pitchFamily="2" charset="0"/>
                <a:sym typeface="Arial"/>
              </a:rPr>
              <a:t>Due to rework resulting from refactoring and revalidations</a:t>
            </a:r>
            <a:endParaRPr sz="1400" baseline="30000" dirty="0">
              <a:solidFill>
                <a:schemeClr val="dk2"/>
              </a:solidFill>
              <a:latin typeface="Metropolis" panose="00000500000000000000" pitchFamily="2" charset="0"/>
              <a:sym typeface="Arial"/>
            </a:endParaRPr>
          </a:p>
        </p:txBody>
      </p:sp>
      <p:grpSp>
        <p:nvGrpSpPr>
          <p:cNvPr id="1452" name="Google Shape;1452;p100"/>
          <p:cNvGrpSpPr/>
          <p:nvPr/>
        </p:nvGrpSpPr>
        <p:grpSpPr>
          <a:xfrm>
            <a:off x="1098624" y="1268987"/>
            <a:ext cx="10138871" cy="1424342"/>
            <a:chOff x="1098624" y="1268987"/>
            <a:chExt cx="10138871" cy="1424342"/>
          </a:xfrm>
        </p:grpSpPr>
        <p:sp>
          <p:nvSpPr>
            <p:cNvPr id="1453" name="Google Shape;1453;p100"/>
            <p:cNvSpPr/>
            <p:nvPr/>
          </p:nvSpPr>
          <p:spPr>
            <a:xfrm>
              <a:off x="1098624" y="2019298"/>
              <a:ext cx="1368297" cy="480131"/>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None/>
              </a:pPr>
              <a:r>
                <a:rPr lang="en-US" sz="1400" dirty="0">
                  <a:solidFill>
                    <a:schemeClr val="dk2"/>
                  </a:solidFill>
                  <a:latin typeface="Metropolis" panose="00000500000000000000" pitchFamily="2" charset="0"/>
                  <a:sym typeface="Arial"/>
                </a:rPr>
                <a:t>Inconsistent infrastructures</a:t>
              </a:r>
              <a:endParaRPr lang="en-US" dirty="0">
                <a:latin typeface="Metropolis" panose="00000500000000000000" pitchFamily="2" charset="0"/>
              </a:endParaRPr>
            </a:p>
          </p:txBody>
        </p:sp>
        <p:sp>
          <p:nvSpPr>
            <p:cNvPr id="1454" name="Google Shape;1454;p100"/>
            <p:cNvSpPr/>
            <p:nvPr/>
          </p:nvSpPr>
          <p:spPr>
            <a:xfrm>
              <a:off x="2907348" y="2019298"/>
              <a:ext cx="1362875" cy="480131"/>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None/>
              </a:pPr>
              <a:r>
                <a:rPr lang="en-US" dirty="0">
                  <a:solidFill>
                    <a:schemeClr val="dk2"/>
                  </a:solidFill>
                  <a:latin typeface="Metropolis" panose="00000500000000000000" pitchFamily="2" charset="0"/>
                </a:rPr>
                <a:t>Differences in</a:t>
              </a:r>
            </a:p>
            <a:p>
              <a:pPr marL="0" marR="0" lvl="0" indent="0" algn="ctr" rtl="0">
                <a:lnSpc>
                  <a:spcPct val="90000"/>
                </a:lnSpc>
                <a:spcBef>
                  <a:spcPts val="0"/>
                </a:spcBef>
                <a:spcAft>
                  <a:spcPts val="0"/>
                </a:spcAft>
                <a:buNone/>
              </a:pPr>
              <a:r>
                <a:rPr lang="en-US" dirty="0">
                  <a:solidFill>
                    <a:schemeClr val="dk2"/>
                  </a:solidFill>
                  <a:latin typeface="Metropolis" panose="00000500000000000000" pitchFamily="2" charset="0"/>
                </a:rPr>
                <a:t>Operational model</a:t>
              </a:r>
            </a:p>
          </p:txBody>
        </p:sp>
        <p:sp>
          <p:nvSpPr>
            <p:cNvPr id="1455" name="Google Shape;1455;p100"/>
            <p:cNvSpPr/>
            <p:nvPr/>
          </p:nvSpPr>
          <p:spPr>
            <a:xfrm>
              <a:off x="4798617" y="2019298"/>
              <a:ext cx="2303751" cy="480131"/>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None/>
              </a:pPr>
              <a:r>
                <a:rPr lang="en-US" dirty="0">
                  <a:solidFill>
                    <a:schemeClr val="dk2"/>
                  </a:solidFill>
                  <a:latin typeface="Metropolis" panose="00000500000000000000" pitchFamily="2" charset="0"/>
                </a:rPr>
                <a:t>Complexity of</a:t>
              </a:r>
              <a:r>
                <a:rPr lang="en-US" sz="1400" dirty="0">
                  <a:solidFill>
                    <a:schemeClr val="dk2"/>
                  </a:solidFill>
                  <a:latin typeface="Metropolis" panose="00000500000000000000" pitchFamily="2" charset="0"/>
                  <a:sym typeface="Arial"/>
                </a:rPr>
                <a:t> management tools and security controls</a:t>
              </a:r>
              <a:endParaRPr lang="en-US" dirty="0">
                <a:latin typeface="Metropolis" panose="00000500000000000000" pitchFamily="2" charset="0"/>
              </a:endParaRPr>
            </a:p>
          </p:txBody>
        </p:sp>
        <p:sp>
          <p:nvSpPr>
            <p:cNvPr id="1456" name="Google Shape;1456;p100"/>
            <p:cNvSpPr/>
            <p:nvPr/>
          </p:nvSpPr>
          <p:spPr>
            <a:xfrm>
              <a:off x="7535862" y="2019298"/>
              <a:ext cx="1471817" cy="674031"/>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None/>
              </a:pPr>
              <a:r>
                <a:rPr lang="en-US" sz="1400" dirty="0">
                  <a:solidFill>
                    <a:schemeClr val="dk2"/>
                  </a:solidFill>
                  <a:latin typeface="Metropolis" panose="00000500000000000000" pitchFamily="2" charset="0"/>
                  <a:sym typeface="Arial"/>
                </a:rPr>
                <a:t>Lack of security and compliance certifications </a:t>
              </a:r>
              <a:endParaRPr dirty="0">
                <a:latin typeface="Metropolis" panose="00000500000000000000" pitchFamily="2" charset="0"/>
              </a:endParaRPr>
            </a:p>
          </p:txBody>
        </p:sp>
        <p:sp>
          <p:nvSpPr>
            <p:cNvPr id="1457" name="Google Shape;1457;p100"/>
            <p:cNvSpPr/>
            <p:nvPr/>
          </p:nvSpPr>
          <p:spPr>
            <a:xfrm>
              <a:off x="9339164" y="1961066"/>
              <a:ext cx="1898331" cy="732263"/>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None/>
              </a:pPr>
              <a:r>
                <a:rPr lang="en-US" sz="1400" dirty="0">
                  <a:solidFill>
                    <a:schemeClr val="dk2"/>
                  </a:solidFill>
                  <a:latin typeface="Metropolis" panose="00000500000000000000" pitchFamily="2" charset="0"/>
                  <a:sym typeface="Arial"/>
                </a:rPr>
                <a:t>Inability to move workloads </a:t>
              </a:r>
            </a:p>
            <a:p>
              <a:pPr marL="0" marR="0" lvl="0" indent="0" algn="ctr" rtl="0">
                <a:lnSpc>
                  <a:spcPct val="90000"/>
                </a:lnSpc>
                <a:spcBef>
                  <a:spcPts val="0"/>
                </a:spcBef>
                <a:spcAft>
                  <a:spcPts val="0"/>
                </a:spcAft>
                <a:buNone/>
              </a:pPr>
              <a:r>
                <a:rPr lang="en-US" sz="1400" dirty="0">
                  <a:solidFill>
                    <a:schemeClr val="dk2"/>
                  </a:solidFill>
                  <a:latin typeface="Metropolis" panose="00000500000000000000" pitchFamily="2" charset="0"/>
                  <a:sym typeface="Arial"/>
                </a:rPr>
                <a:t>bi-directionally </a:t>
              </a:r>
              <a:endParaRPr dirty="0">
                <a:latin typeface="Metropolis" panose="00000500000000000000" pitchFamily="2" charset="0"/>
              </a:endParaRPr>
            </a:p>
          </p:txBody>
        </p:sp>
        <p:grpSp>
          <p:nvGrpSpPr>
            <p:cNvPr id="1458" name="Google Shape;1458;p100"/>
            <p:cNvGrpSpPr/>
            <p:nvPr/>
          </p:nvGrpSpPr>
          <p:grpSpPr>
            <a:xfrm>
              <a:off x="1394301" y="1317755"/>
              <a:ext cx="775562" cy="594541"/>
              <a:chOff x="911522" y="2664490"/>
              <a:chExt cx="1311521" cy="1005406"/>
            </a:xfrm>
          </p:grpSpPr>
          <p:grpSp>
            <p:nvGrpSpPr>
              <p:cNvPr id="1459" name="Google Shape;1459;p100"/>
              <p:cNvGrpSpPr/>
              <p:nvPr/>
            </p:nvGrpSpPr>
            <p:grpSpPr>
              <a:xfrm>
                <a:off x="939801" y="2664490"/>
                <a:ext cx="1257300" cy="1005406"/>
                <a:chOff x="1091251" y="2597642"/>
                <a:chExt cx="962025" cy="1005406"/>
              </a:xfrm>
            </p:grpSpPr>
            <p:cxnSp>
              <p:nvCxnSpPr>
                <p:cNvPr id="1460" name="Google Shape;1460;p100"/>
                <p:cNvCxnSpPr/>
                <p:nvPr/>
              </p:nvCxnSpPr>
              <p:spPr>
                <a:xfrm rot="10800000">
                  <a:off x="1091251" y="3603048"/>
                  <a:ext cx="962025" cy="0"/>
                </a:xfrm>
                <a:prstGeom prst="straightConnector1">
                  <a:avLst/>
                </a:prstGeom>
                <a:noFill/>
                <a:ln w="28575" cap="flat" cmpd="sng">
                  <a:solidFill>
                    <a:schemeClr val="accent1"/>
                  </a:solidFill>
                  <a:prstDash val="dot"/>
                  <a:miter lim="800000"/>
                  <a:headEnd type="triangle" w="med" len="med"/>
                  <a:tailEnd type="none" w="sm" len="sm"/>
                </a:ln>
              </p:spPr>
            </p:cxnSp>
            <p:cxnSp>
              <p:nvCxnSpPr>
                <p:cNvPr id="1461" name="Google Shape;1461;p100"/>
                <p:cNvCxnSpPr/>
                <p:nvPr/>
              </p:nvCxnSpPr>
              <p:spPr>
                <a:xfrm rot="10800000">
                  <a:off x="1091251" y="2597642"/>
                  <a:ext cx="962025" cy="0"/>
                </a:xfrm>
                <a:prstGeom prst="straightConnector1">
                  <a:avLst/>
                </a:prstGeom>
                <a:noFill/>
                <a:ln w="28575" cap="flat" cmpd="sng">
                  <a:solidFill>
                    <a:schemeClr val="accent1"/>
                  </a:solidFill>
                  <a:prstDash val="dot"/>
                  <a:miter lim="800000"/>
                  <a:headEnd type="triangle" w="med" len="med"/>
                  <a:tailEnd type="none" w="sm" len="sm"/>
                </a:ln>
              </p:spPr>
            </p:cxnSp>
          </p:grpSp>
          <p:sp>
            <p:nvSpPr>
              <p:cNvPr id="1462" name="Google Shape;1462;p100"/>
              <p:cNvSpPr/>
              <p:nvPr/>
            </p:nvSpPr>
            <p:spPr>
              <a:xfrm>
                <a:off x="911522" y="2867116"/>
                <a:ext cx="581861" cy="583520"/>
              </a:xfrm>
              <a:custGeom>
                <a:avLst/>
                <a:gdLst/>
                <a:ahLst/>
                <a:cxnLst/>
                <a:rect l="l" t="t" r="r" b="b"/>
                <a:pathLst>
                  <a:path w="445" h="446" extrusionOk="0">
                    <a:moveTo>
                      <a:pt x="434" y="232"/>
                    </a:moveTo>
                    <a:cubicBezTo>
                      <a:pt x="441" y="232"/>
                      <a:pt x="445" y="225"/>
                      <a:pt x="445" y="219"/>
                    </a:cubicBezTo>
                    <a:cubicBezTo>
                      <a:pt x="440" y="174"/>
                      <a:pt x="440" y="174"/>
                      <a:pt x="440" y="174"/>
                    </a:cubicBezTo>
                    <a:cubicBezTo>
                      <a:pt x="438" y="168"/>
                      <a:pt x="433" y="164"/>
                      <a:pt x="427" y="164"/>
                    </a:cubicBezTo>
                    <a:cubicBezTo>
                      <a:pt x="400" y="167"/>
                      <a:pt x="400" y="167"/>
                      <a:pt x="400" y="167"/>
                    </a:cubicBezTo>
                    <a:cubicBezTo>
                      <a:pt x="397" y="158"/>
                      <a:pt x="393" y="148"/>
                      <a:pt x="389" y="140"/>
                    </a:cubicBezTo>
                    <a:cubicBezTo>
                      <a:pt x="410" y="125"/>
                      <a:pt x="410" y="125"/>
                      <a:pt x="410" y="125"/>
                    </a:cubicBezTo>
                    <a:cubicBezTo>
                      <a:pt x="415" y="121"/>
                      <a:pt x="416" y="114"/>
                      <a:pt x="413" y="109"/>
                    </a:cubicBezTo>
                    <a:cubicBezTo>
                      <a:pt x="386" y="72"/>
                      <a:pt x="386" y="72"/>
                      <a:pt x="386" y="72"/>
                    </a:cubicBezTo>
                    <a:cubicBezTo>
                      <a:pt x="382" y="67"/>
                      <a:pt x="375" y="65"/>
                      <a:pt x="370" y="69"/>
                    </a:cubicBezTo>
                    <a:cubicBezTo>
                      <a:pt x="349" y="85"/>
                      <a:pt x="349" y="85"/>
                      <a:pt x="349" y="85"/>
                    </a:cubicBezTo>
                    <a:cubicBezTo>
                      <a:pt x="342" y="79"/>
                      <a:pt x="333" y="73"/>
                      <a:pt x="325" y="67"/>
                    </a:cubicBezTo>
                    <a:cubicBezTo>
                      <a:pt x="337" y="44"/>
                      <a:pt x="337" y="44"/>
                      <a:pt x="337" y="44"/>
                    </a:cubicBezTo>
                    <a:cubicBezTo>
                      <a:pt x="339" y="38"/>
                      <a:pt x="337" y="31"/>
                      <a:pt x="330" y="29"/>
                    </a:cubicBezTo>
                    <a:cubicBezTo>
                      <a:pt x="289" y="10"/>
                      <a:pt x="289" y="10"/>
                      <a:pt x="289" y="10"/>
                    </a:cubicBezTo>
                    <a:cubicBezTo>
                      <a:pt x="283" y="7"/>
                      <a:pt x="276" y="10"/>
                      <a:pt x="274" y="16"/>
                    </a:cubicBezTo>
                    <a:cubicBezTo>
                      <a:pt x="263" y="41"/>
                      <a:pt x="263" y="41"/>
                      <a:pt x="263" y="41"/>
                    </a:cubicBezTo>
                    <a:cubicBezTo>
                      <a:pt x="254" y="39"/>
                      <a:pt x="244" y="38"/>
                      <a:pt x="235" y="37"/>
                    </a:cubicBezTo>
                    <a:cubicBezTo>
                      <a:pt x="231" y="10"/>
                      <a:pt x="231" y="10"/>
                      <a:pt x="231" y="10"/>
                    </a:cubicBezTo>
                    <a:cubicBezTo>
                      <a:pt x="230" y="4"/>
                      <a:pt x="225" y="0"/>
                      <a:pt x="219" y="0"/>
                    </a:cubicBezTo>
                    <a:cubicBezTo>
                      <a:pt x="174" y="5"/>
                      <a:pt x="174" y="5"/>
                      <a:pt x="174" y="5"/>
                    </a:cubicBezTo>
                    <a:cubicBezTo>
                      <a:pt x="168" y="6"/>
                      <a:pt x="163" y="11"/>
                      <a:pt x="164" y="19"/>
                    </a:cubicBezTo>
                    <a:cubicBezTo>
                      <a:pt x="167" y="45"/>
                      <a:pt x="167" y="45"/>
                      <a:pt x="167" y="45"/>
                    </a:cubicBezTo>
                    <a:cubicBezTo>
                      <a:pt x="158" y="48"/>
                      <a:pt x="149" y="52"/>
                      <a:pt x="141" y="56"/>
                    </a:cubicBezTo>
                    <a:cubicBezTo>
                      <a:pt x="124" y="35"/>
                      <a:pt x="124" y="35"/>
                      <a:pt x="124" y="35"/>
                    </a:cubicBezTo>
                    <a:cubicBezTo>
                      <a:pt x="121" y="30"/>
                      <a:pt x="114" y="29"/>
                      <a:pt x="109" y="33"/>
                    </a:cubicBezTo>
                    <a:cubicBezTo>
                      <a:pt x="72" y="59"/>
                      <a:pt x="72" y="59"/>
                      <a:pt x="72" y="59"/>
                    </a:cubicBezTo>
                    <a:cubicBezTo>
                      <a:pt x="67" y="63"/>
                      <a:pt x="66" y="70"/>
                      <a:pt x="70" y="75"/>
                    </a:cubicBezTo>
                    <a:cubicBezTo>
                      <a:pt x="86" y="98"/>
                      <a:pt x="86" y="98"/>
                      <a:pt x="86" y="98"/>
                    </a:cubicBezTo>
                    <a:cubicBezTo>
                      <a:pt x="79" y="105"/>
                      <a:pt x="74" y="112"/>
                      <a:pt x="68" y="120"/>
                    </a:cubicBezTo>
                    <a:cubicBezTo>
                      <a:pt x="45" y="110"/>
                      <a:pt x="45" y="110"/>
                      <a:pt x="45" y="110"/>
                    </a:cubicBezTo>
                    <a:cubicBezTo>
                      <a:pt x="39" y="107"/>
                      <a:pt x="32" y="110"/>
                      <a:pt x="30" y="115"/>
                    </a:cubicBezTo>
                    <a:cubicBezTo>
                      <a:pt x="11" y="156"/>
                      <a:pt x="11" y="156"/>
                      <a:pt x="11" y="156"/>
                    </a:cubicBezTo>
                    <a:cubicBezTo>
                      <a:pt x="8" y="163"/>
                      <a:pt x="11" y="170"/>
                      <a:pt x="16" y="172"/>
                    </a:cubicBezTo>
                    <a:cubicBezTo>
                      <a:pt x="42" y="183"/>
                      <a:pt x="42" y="183"/>
                      <a:pt x="42" y="183"/>
                    </a:cubicBezTo>
                    <a:cubicBezTo>
                      <a:pt x="40" y="192"/>
                      <a:pt x="38" y="202"/>
                      <a:pt x="38" y="211"/>
                    </a:cubicBezTo>
                    <a:cubicBezTo>
                      <a:pt x="11" y="214"/>
                      <a:pt x="11" y="214"/>
                      <a:pt x="11" y="214"/>
                    </a:cubicBezTo>
                    <a:cubicBezTo>
                      <a:pt x="5" y="215"/>
                      <a:pt x="0" y="220"/>
                      <a:pt x="1" y="226"/>
                    </a:cubicBezTo>
                    <a:cubicBezTo>
                      <a:pt x="6" y="272"/>
                      <a:pt x="6" y="272"/>
                      <a:pt x="6" y="272"/>
                    </a:cubicBezTo>
                    <a:cubicBezTo>
                      <a:pt x="6" y="273"/>
                      <a:pt x="6" y="273"/>
                      <a:pt x="6" y="273"/>
                    </a:cubicBezTo>
                    <a:cubicBezTo>
                      <a:pt x="7" y="275"/>
                      <a:pt x="7" y="277"/>
                      <a:pt x="9" y="278"/>
                    </a:cubicBezTo>
                    <a:cubicBezTo>
                      <a:pt x="9" y="279"/>
                      <a:pt x="9" y="279"/>
                      <a:pt x="10" y="279"/>
                    </a:cubicBezTo>
                    <a:cubicBezTo>
                      <a:pt x="10" y="280"/>
                      <a:pt x="11" y="280"/>
                      <a:pt x="11" y="280"/>
                    </a:cubicBezTo>
                    <a:cubicBezTo>
                      <a:pt x="12" y="281"/>
                      <a:pt x="13" y="281"/>
                      <a:pt x="14" y="281"/>
                    </a:cubicBezTo>
                    <a:cubicBezTo>
                      <a:pt x="14" y="282"/>
                      <a:pt x="15" y="282"/>
                      <a:pt x="15" y="282"/>
                    </a:cubicBezTo>
                    <a:cubicBezTo>
                      <a:pt x="16" y="282"/>
                      <a:pt x="17" y="282"/>
                      <a:pt x="17" y="282"/>
                    </a:cubicBezTo>
                    <a:cubicBezTo>
                      <a:pt x="18" y="282"/>
                      <a:pt x="18" y="282"/>
                      <a:pt x="18" y="282"/>
                    </a:cubicBezTo>
                    <a:cubicBezTo>
                      <a:pt x="46" y="279"/>
                      <a:pt x="46" y="279"/>
                      <a:pt x="46" y="279"/>
                    </a:cubicBezTo>
                    <a:cubicBezTo>
                      <a:pt x="49" y="288"/>
                      <a:pt x="53" y="298"/>
                      <a:pt x="57" y="307"/>
                    </a:cubicBezTo>
                    <a:cubicBezTo>
                      <a:pt x="36" y="322"/>
                      <a:pt x="36" y="322"/>
                      <a:pt x="36" y="322"/>
                    </a:cubicBezTo>
                    <a:cubicBezTo>
                      <a:pt x="31" y="326"/>
                      <a:pt x="30" y="333"/>
                      <a:pt x="33" y="338"/>
                    </a:cubicBezTo>
                    <a:cubicBezTo>
                      <a:pt x="60" y="375"/>
                      <a:pt x="60" y="375"/>
                      <a:pt x="60" y="375"/>
                    </a:cubicBezTo>
                    <a:cubicBezTo>
                      <a:pt x="61" y="376"/>
                      <a:pt x="62" y="377"/>
                      <a:pt x="64" y="378"/>
                    </a:cubicBezTo>
                    <a:cubicBezTo>
                      <a:pt x="64" y="378"/>
                      <a:pt x="65" y="378"/>
                      <a:pt x="65" y="379"/>
                    </a:cubicBezTo>
                    <a:cubicBezTo>
                      <a:pt x="66" y="379"/>
                      <a:pt x="67" y="379"/>
                      <a:pt x="68" y="379"/>
                    </a:cubicBezTo>
                    <a:cubicBezTo>
                      <a:pt x="69" y="379"/>
                      <a:pt x="69" y="380"/>
                      <a:pt x="69" y="380"/>
                    </a:cubicBezTo>
                    <a:cubicBezTo>
                      <a:pt x="70" y="380"/>
                      <a:pt x="70" y="379"/>
                      <a:pt x="71" y="379"/>
                    </a:cubicBezTo>
                    <a:cubicBezTo>
                      <a:pt x="72" y="379"/>
                      <a:pt x="72" y="379"/>
                      <a:pt x="72" y="379"/>
                    </a:cubicBezTo>
                    <a:cubicBezTo>
                      <a:pt x="73" y="379"/>
                      <a:pt x="75" y="378"/>
                      <a:pt x="76" y="377"/>
                    </a:cubicBezTo>
                    <a:cubicBezTo>
                      <a:pt x="97" y="361"/>
                      <a:pt x="97" y="361"/>
                      <a:pt x="97" y="361"/>
                    </a:cubicBezTo>
                    <a:cubicBezTo>
                      <a:pt x="104" y="368"/>
                      <a:pt x="112" y="374"/>
                      <a:pt x="120" y="379"/>
                    </a:cubicBezTo>
                    <a:cubicBezTo>
                      <a:pt x="109" y="403"/>
                      <a:pt x="109" y="403"/>
                      <a:pt x="109" y="403"/>
                    </a:cubicBezTo>
                    <a:cubicBezTo>
                      <a:pt x="107" y="408"/>
                      <a:pt x="109" y="415"/>
                      <a:pt x="115" y="418"/>
                    </a:cubicBezTo>
                    <a:cubicBezTo>
                      <a:pt x="157" y="436"/>
                      <a:pt x="157" y="436"/>
                      <a:pt x="157" y="436"/>
                    </a:cubicBezTo>
                    <a:cubicBezTo>
                      <a:pt x="159" y="436"/>
                      <a:pt x="160" y="438"/>
                      <a:pt x="162" y="438"/>
                    </a:cubicBezTo>
                    <a:cubicBezTo>
                      <a:pt x="163" y="438"/>
                      <a:pt x="164" y="436"/>
                      <a:pt x="165" y="436"/>
                    </a:cubicBezTo>
                    <a:cubicBezTo>
                      <a:pt x="166" y="436"/>
                      <a:pt x="166" y="436"/>
                      <a:pt x="166" y="436"/>
                    </a:cubicBezTo>
                    <a:cubicBezTo>
                      <a:pt x="167" y="435"/>
                      <a:pt x="168" y="435"/>
                      <a:pt x="169" y="434"/>
                    </a:cubicBezTo>
                    <a:cubicBezTo>
                      <a:pt x="169" y="434"/>
                      <a:pt x="169" y="434"/>
                      <a:pt x="170" y="433"/>
                    </a:cubicBezTo>
                    <a:cubicBezTo>
                      <a:pt x="171" y="432"/>
                      <a:pt x="171" y="431"/>
                      <a:pt x="172" y="430"/>
                    </a:cubicBezTo>
                    <a:cubicBezTo>
                      <a:pt x="183" y="405"/>
                      <a:pt x="183" y="405"/>
                      <a:pt x="183" y="405"/>
                    </a:cubicBezTo>
                    <a:cubicBezTo>
                      <a:pt x="192" y="407"/>
                      <a:pt x="202" y="409"/>
                      <a:pt x="211" y="409"/>
                    </a:cubicBezTo>
                    <a:cubicBezTo>
                      <a:pt x="214" y="435"/>
                      <a:pt x="214" y="435"/>
                      <a:pt x="214" y="435"/>
                    </a:cubicBezTo>
                    <a:cubicBezTo>
                      <a:pt x="214" y="438"/>
                      <a:pt x="214" y="439"/>
                      <a:pt x="215" y="440"/>
                    </a:cubicBezTo>
                    <a:cubicBezTo>
                      <a:pt x="215" y="441"/>
                      <a:pt x="216" y="441"/>
                      <a:pt x="216" y="441"/>
                    </a:cubicBezTo>
                    <a:cubicBezTo>
                      <a:pt x="217" y="442"/>
                      <a:pt x="217" y="443"/>
                      <a:pt x="218" y="443"/>
                    </a:cubicBezTo>
                    <a:cubicBezTo>
                      <a:pt x="218" y="444"/>
                      <a:pt x="219" y="444"/>
                      <a:pt x="219" y="444"/>
                    </a:cubicBezTo>
                    <a:cubicBezTo>
                      <a:pt x="220" y="445"/>
                      <a:pt x="221" y="445"/>
                      <a:pt x="221" y="445"/>
                    </a:cubicBezTo>
                    <a:cubicBezTo>
                      <a:pt x="222" y="446"/>
                      <a:pt x="223" y="446"/>
                      <a:pt x="223" y="446"/>
                    </a:cubicBezTo>
                    <a:cubicBezTo>
                      <a:pt x="224" y="446"/>
                      <a:pt x="224" y="446"/>
                      <a:pt x="225" y="446"/>
                    </a:cubicBezTo>
                    <a:cubicBezTo>
                      <a:pt x="226" y="446"/>
                      <a:pt x="226" y="446"/>
                      <a:pt x="226" y="446"/>
                    </a:cubicBezTo>
                    <a:cubicBezTo>
                      <a:pt x="272" y="441"/>
                      <a:pt x="272" y="441"/>
                      <a:pt x="272" y="441"/>
                    </a:cubicBezTo>
                    <a:cubicBezTo>
                      <a:pt x="278" y="441"/>
                      <a:pt x="282" y="434"/>
                      <a:pt x="282" y="428"/>
                    </a:cubicBezTo>
                    <a:cubicBezTo>
                      <a:pt x="279" y="401"/>
                      <a:pt x="279" y="401"/>
                      <a:pt x="279" y="401"/>
                    </a:cubicBezTo>
                    <a:cubicBezTo>
                      <a:pt x="288" y="398"/>
                      <a:pt x="297" y="395"/>
                      <a:pt x="305" y="390"/>
                    </a:cubicBezTo>
                    <a:cubicBezTo>
                      <a:pt x="321" y="411"/>
                      <a:pt x="321" y="411"/>
                      <a:pt x="321" y="411"/>
                    </a:cubicBezTo>
                    <a:cubicBezTo>
                      <a:pt x="322" y="413"/>
                      <a:pt x="323" y="414"/>
                      <a:pt x="324" y="415"/>
                    </a:cubicBezTo>
                    <a:cubicBezTo>
                      <a:pt x="325" y="415"/>
                      <a:pt x="325" y="415"/>
                      <a:pt x="326" y="415"/>
                    </a:cubicBezTo>
                    <a:cubicBezTo>
                      <a:pt x="327" y="415"/>
                      <a:pt x="328" y="416"/>
                      <a:pt x="329" y="416"/>
                    </a:cubicBezTo>
                    <a:cubicBezTo>
                      <a:pt x="330" y="416"/>
                      <a:pt x="330" y="416"/>
                      <a:pt x="330" y="416"/>
                    </a:cubicBezTo>
                    <a:cubicBezTo>
                      <a:pt x="331" y="416"/>
                      <a:pt x="331" y="416"/>
                      <a:pt x="331" y="416"/>
                    </a:cubicBezTo>
                    <a:cubicBezTo>
                      <a:pt x="332" y="416"/>
                      <a:pt x="332" y="416"/>
                      <a:pt x="333" y="416"/>
                    </a:cubicBezTo>
                    <a:cubicBezTo>
                      <a:pt x="334" y="415"/>
                      <a:pt x="335" y="415"/>
                      <a:pt x="337" y="414"/>
                    </a:cubicBezTo>
                    <a:cubicBezTo>
                      <a:pt x="374" y="387"/>
                      <a:pt x="374" y="387"/>
                      <a:pt x="374" y="387"/>
                    </a:cubicBezTo>
                    <a:cubicBezTo>
                      <a:pt x="379" y="384"/>
                      <a:pt x="380" y="377"/>
                      <a:pt x="376" y="372"/>
                    </a:cubicBezTo>
                    <a:cubicBezTo>
                      <a:pt x="360" y="349"/>
                      <a:pt x="360" y="349"/>
                      <a:pt x="360" y="349"/>
                    </a:cubicBezTo>
                    <a:cubicBezTo>
                      <a:pt x="367" y="342"/>
                      <a:pt x="372" y="334"/>
                      <a:pt x="378" y="326"/>
                    </a:cubicBezTo>
                    <a:cubicBezTo>
                      <a:pt x="401" y="337"/>
                      <a:pt x="401" y="337"/>
                      <a:pt x="401" y="337"/>
                    </a:cubicBezTo>
                    <a:cubicBezTo>
                      <a:pt x="403" y="338"/>
                      <a:pt x="404" y="338"/>
                      <a:pt x="406" y="338"/>
                    </a:cubicBezTo>
                    <a:cubicBezTo>
                      <a:pt x="407" y="338"/>
                      <a:pt x="408" y="338"/>
                      <a:pt x="410" y="337"/>
                    </a:cubicBezTo>
                    <a:cubicBezTo>
                      <a:pt x="410" y="337"/>
                      <a:pt x="410" y="337"/>
                      <a:pt x="411" y="337"/>
                    </a:cubicBezTo>
                    <a:cubicBezTo>
                      <a:pt x="412" y="336"/>
                      <a:pt x="412" y="336"/>
                      <a:pt x="413" y="335"/>
                    </a:cubicBezTo>
                    <a:cubicBezTo>
                      <a:pt x="413" y="335"/>
                      <a:pt x="414" y="335"/>
                      <a:pt x="414" y="334"/>
                    </a:cubicBezTo>
                    <a:cubicBezTo>
                      <a:pt x="415" y="334"/>
                      <a:pt x="416" y="332"/>
                      <a:pt x="416" y="331"/>
                    </a:cubicBezTo>
                    <a:cubicBezTo>
                      <a:pt x="434" y="289"/>
                      <a:pt x="434" y="289"/>
                      <a:pt x="434" y="289"/>
                    </a:cubicBezTo>
                    <a:cubicBezTo>
                      <a:pt x="437" y="283"/>
                      <a:pt x="434" y="277"/>
                      <a:pt x="429" y="274"/>
                    </a:cubicBezTo>
                    <a:cubicBezTo>
                      <a:pt x="404" y="263"/>
                      <a:pt x="404" y="263"/>
                      <a:pt x="404" y="263"/>
                    </a:cubicBezTo>
                    <a:cubicBezTo>
                      <a:pt x="406" y="254"/>
                      <a:pt x="408" y="245"/>
                      <a:pt x="408" y="235"/>
                    </a:cubicBezTo>
                    <a:lnTo>
                      <a:pt x="434" y="232"/>
                    </a:lnTo>
                    <a:close/>
                    <a:moveTo>
                      <a:pt x="222" y="336"/>
                    </a:moveTo>
                    <a:cubicBezTo>
                      <a:pt x="161" y="336"/>
                      <a:pt x="110" y="285"/>
                      <a:pt x="110" y="223"/>
                    </a:cubicBezTo>
                    <a:cubicBezTo>
                      <a:pt x="110" y="161"/>
                      <a:pt x="161" y="110"/>
                      <a:pt x="222" y="110"/>
                    </a:cubicBezTo>
                    <a:cubicBezTo>
                      <a:pt x="285" y="110"/>
                      <a:pt x="335" y="161"/>
                      <a:pt x="335" y="223"/>
                    </a:cubicBezTo>
                    <a:cubicBezTo>
                      <a:pt x="335" y="285"/>
                      <a:pt x="285" y="336"/>
                      <a:pt x="222" y="336"/>
                    </a:cubicBezTo>
                    <a:close/>
                  </a:path>
                </a:pathLst>
              </a:custGeom>
              <a:noFill/>
              <a:ln w="19050"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sp>
            <p:nvSpPr>
              <p:cNvPr id="1463" name="Google Shape;1463;p100"/>
              <p:cNvSpPr/>
              <p:nvPr/>
            </p:nvSpPr>
            <p:spPr>
              <a:xfrm>
                <a:off x="1641182" y="2867116"/>
                <a:ext cx="581861" cy="583520"/>
              </a:xfrm>
              <a:custGeom>
                <a:avLst/>
                <a:gdLst/>
                <a:ahLst/>
                <a:cxnLst/>
                <a:rect l="l" t="t" r="r" b="b"/>
                <a:pathLst>
                  <a:path w="445" h="446" extrusionOk="0">
                    <a:moveTo>
                      <a:pt x="434" y="232"/>
                    </a:moveTo>
                    <a:cubicBezTo>
                      <a:pt x="441" y="232"/>
                      <a:pt x="445" y="225"/>
                      <a:pt x="445" y="219"/>
                    </a:cubicBezTo>
                    <a:cubicBezTo>
                      <a:pt x="440" y="174"/>
                      <a:pt x="440" y="174"/>
                      <a:pt x="440" y="174"/>
                    </a:cubicBezTo>
                    <a:cubicBezTo>
                      <a:pt x="438" y="168"/>
                      <a:pt x="433" y="164"/>
                      <a:pt x="427" y="164"/>
                    </a:cubicBezTo>
                    <a:cubicBezTo>
                      <a:pt x="400" y="167"/>
                      <a:pt x="400" y="167"/>
                      <a:pt x="400" y="167"/>
                    </a:cubicBezTo>
                    <a:cubicBezTo>
                      <a:pt x="397" y="158"/>
                      <a:pt x="393" y="148"/>
                      <a:pt x="389" y="140"/>
                    </a:cubicBezTo>
                    <a:cubicBezTo>
                      <a:pt x="410" y="125"/>
                      <a:pt x="410" y="125"/>
                      <a:pt x="410" y="125"/>
                    </a:cubicBezTo>
                    <a:cubicBezTo>
                      <a:pt x="415" y="121"/>
                      <a:pt x="416" y="114"/>
                      <a:pt x="413" y="109"/>
                    </a:cubicBezTo>
                    <a:cubicBezTo>
                      <a:pt x="386" y="72"/>
                      <a:pt x="386" y="72"/>
                      <a:pt x="386" y="72"/>
                    </a:cubicBezTo>
                    <a:cubicBezTo>
                      <a:pt x="382" y="67"/>
                      <a:pt x="375" y="65"/>
                      <a:pt x="370" y="69"/>
                    </a:cubicBezTo>
                    <a:cubicBezTo>
                      <a:pt x="349" y="85"/>
                      <a:pt x="349" y="85"/>
                      <a:pt x="349" y="85"/>
                    </a:cubicBezTo>
                    <a:cubicBezTo>
                      <a:pt x="342" y="79"/>
                      <a:pt x="333" y="73"/>
                      <a:pt x="325" y="67"/>
                    </a:cubicBezTo>
                    <a:cubicBezTo>
                      <a:pt x="337" y="44"/>
                      <a:pt x="337" y="44"/>
                      <a:pt x="337" y="44"/>
                    </a:cubicBezTo>
                    <a:cubicBezTo>
                      <a:pt x="339" y="38"/>
                      <a:pt x="337" y="31"/>
                      <a:pt x="330" y="29"/>
                    </a:cubicBezTo>
                    <a:cubicBezTo>
                      <a:pt x="289" y="10"/>
                      <a:pt x="289" y="10"/>
                      <a:pt x="289" y="10"/>
                    </a:cubicBezTo>
                    <a:cubicBezTo>
                      <a:pt x="283" y="7"/>
                      <a:pt x="276" y="10"/>
                      <a:pt x="274" y="16"/>
                    </a:cubicBezTo>
                    <a:cubicBezTo>
                      <a:pt x="263" y="41"/>
                      <a:pt x="263" y="41"/>
                      <a:pt x="263" y="41"/>
                    </a:cubicBezTo>
                    <a:cubicBezTo>
                      <a:pt x="254" y="39"/>
                      <a:pt x="244" y="38"/>
                      <a:pt x="235" y="37"/>
                    </a:cubicBezTo>
                    <a:cubicBezTo>
                      <a:pt x="231" y="10"/>
                      <a:pt x="231" y="10"/>
                      <a:pt x="231" y="10"/>
                    </a:cubicBezTo>
                    <a:cubicBezTo>
                      <a:pt x="230" y="4"/>
                      <a:pt x="225" y="0"/>
                      <a:pt x="219" y="0"/>
                    </a:cubicBezTo>
                    <a:cubicBezTo>
                      <a:pt x="174" y="5"/>
                      <a:pt x="174" y="5"/>
                      <a:pt x="174" y="5"/>
                    </a:cubicBezTo>
                    <a:cubicBezTo>
                      <a:pt x="168" y="6"/>
                      <a:pt x="163" y="11"/>
                      <a:pt x="164" y="19"/>
                    </a:cubicBezTo>
                    <a:cubicBezTo>
                      <a:pt x="167" y="45"/>
                      <a:pt x="167" y="45"/>
                      <a:pt x="167" y="45"/>
                    </a:cubicBezTo>
                    <a:cubicBezTo>
                      <a:pt x="158" y="48"/>
                      <a:pt x="149" y="52"/>
                      <a:pt x="141" y="56"/>
                    </a:cubicBezTo>
                    <a:cubicBezTo>
                      <a:pt x="124" y="35"/>
                      <a:pt x="124" y="35"/>
                      <a:pt x="124" y="35"/>
                    </a:cubicBezTo>
                    <a:cubicBezTo>
                      <a:pt x="121" y="30"/>
                      <a:pt x="114" y="29"/>
                      <a:pt x="109" y="33"/>
                    </a:cubicBezTo>
                    <a:cubicBezTo>
                      <a:pt x="72" y="59"/>
                      <a:pt x="72" y="59"/>
                      <a:pt x="72" y="59"/>
                    </a:cubicBezTo>
                    <a:cubicBezTo>
                      <a:pt x="67" y="63"/>
                      <a:pt x="66" y="70"/>
                      <a:pt x="70" y="75"/>
                    </a:cubicBezTo>
                    <a:cubicBezTo>
                      <a:pt x="86" y="98"/>
                      <a:pt x="86" y="98"/>
                      <a:pt x="86" y="98"/>
                    </a:cubicBezTo>
                    <a:cubicBezTo>
                      <a:pt x="79" y="105"/>
                      <a:pt x="74" y="112"/>
                      <a:pt x="68" y="120"/>
                    </a:cubicBezTo>
                    <a:cubicBezTo>
                      <a:pt x="45" y="110"/>
                      <a:pt x="45" y="110"/>
                      <a:pt x="45" y="110"/>
                    </a:cubicBezTo>
                    <a:cubicBezTo>
                      <a:pt x="39" y="107"/>
                      <a:pt x="32" y="110"/>
                      <a:pt x="30" y="115"/>
                    </a:cubicBezTo>
                    <a:cubicBezTo>
                      <a:pt x="11" y="156"/>
                      <a:pt x="11" y="156"/>
                      <a:pt x="11" y="156"/>
                    </a:cubicBezTo>
                    <a:cubicBezTo>
                      <a:pt x="8" y="163"/>
                      <a:pt x="11" y="170"/>
                      <a:pt x="16" y="172"/>
                    </a:cubicBezTo>
                    <a:cubicBezTo>
                      <a:pt x="42" y="183"/>
                      <a:pt x="42" y="183"/>
                      <a:pt x="42" y="183"/>
                    </a:cubicBezTo>
                    <a:cubicBezTo>
                      <a:pt x="40" y="192"/>
                      <a:pt x="38" y="202"/>
                      <a:pt x="38" y="211"/>
                    </a:cubicBezTo>
                    <a:cubicBezTo>
                      <a:pt x="11" y="214"/>
                      <a:pt x="11" y="214"/>
                      <a:pt x="11" y="214"/>
                    </a:cubicBezTo>
                    <a:cubicBezTo>
                      <a:pt x="5" y="215"/>
                      <a:pt x="0" y="220"/>
                      <a:pt x="1" y="226"/>
                    </a:cubicBezTo>
                    <a:cubicBezTo>
                      <a:pt x="6" y="272"/>
                      <a:pt x="6" y="272"/>
                      <a:pt x="6" y="272"/>
                    </a:cubicBezTo>
                    <a:cubicBezTo>
                      <a:pt x="6" y="273"/>
                      <a:pt x="6" y="273"/>
                      <a:pt x="6" y="273"/>
                    </a:cubicBezTo>
                    <a:cubicBezTo>
                      <a:pt x="7" y="275"/>
                      <a:pt x="7" y="277"/>
                      <a:pt x="9" y="278"/>
                    </a:cubicBezTo>
                    <a:cubicBezTo>
                      <a:pt x="9" y="279"/>
                      <a:pt x="9" y="279"/>
                      <a:pt x="10" y="279"/>
                    </a:cubicBezTo>
                    <a:cubicBezTo>
                      <a:pt x="10" y="280"/>
                      <a:pt x="11" y="280"/>
                      <a:pt x="11" y="280"/>
                    </a:cubicBezTo>
                    <a:cubicBezTo>
                      <a:pt x="12" y="281"/>
                      <a:pt x="13" y="281"/>
                      <a:pt x="14" y="281"/>
                    </a:cubicBezTo>
                    <a:cubicBezTo>
                      <a:pt x="14" y="282"/>
                      <a:pt x="15" y="282"/>
                      <a:pt x="15" y="282"/>
                    </a:cubicBezTo>
                    <a:cubicBezTo>
                      <a:pt x="16" y="282"/>
                      <a:pt x="17" y="282"/>
                      <a:pt x="17" y="282"/>
                    </a:cubicBezTo>
                    <a:cubicBezTo>
                      <a:pt x="18" y="282"/>
                      <a:pt x="18" y="282"/>
                      <a:pt x="18" y="282"/>
                    </a:cubicBezTo>
                    <a:cubicBezTo>
                      <a:pt x="46" y="279"/>
                      <a:pt x="46" y="279"/>
                      <a:pt x="46" y="279"/>
                    </a:cubicBezTo>
                    <a:cubicBezTo>
                      <a:pt x="49" y="288"/>
                      <a:pt x="53" y="298"/>
                      <a:pt x="57" y="307"/>
                    </a:cubicBezTo>
                    <a:cubicBezTo>
                      <a:pt x="36" y="322"/>
                      <a:pt x="36" y="322"/>
                      <a:pt x="36" y="322"/>
                    </a:cubicBezTo>
                    <a:cubicBezTo>
                      <a:pt x="31" y="326"/>
                      <a:pt x="30" y="333"/>
                      <a:pt x="33" y="338"/>
                    </a:cubicBezTo>
                    <a:cubicBezTo>
                      <a:pt x="60" y="375"/>
                      <a:pt x="60" y="375"/>
                      <a:pt x="60" y="375"/>
                    </a:cubicBezTo>
                    <a:cubicBezTo>
                      <a:pt x="61" y="376"/>
                      <a:pt x="62" y="377"/>
                      <a:pt x="64" y="378"/>
                    </a:cubicBezTo>
                    <a:cubicBezTo>
                      <a:pt x="64" y="378"/>
                      <a:pt x="65" y="378"/>
                      <a:pt x="65" y="379"/>
                    </a:cubicBezTo>
                    <a:cubicBezTo>
                      <a:pt x="66" y="379"/>
                      <a:pt x="67" y="379"/>
                      <a:pt x="68" y="379"/>
                    </a:cubicBezTo>
                    <a:cubicBezTo>
                      <a:pt x="69" y="379"/>
                      <a:pt x="69" y="380"/>
                      <a:pt x="69" y="380"/>
                    </a:cubicBezTo>
                    <a:cubicBezTo>
                      <a:pt x="70" y="380"/>
                      <a:pt x="70" y="379"/>
                      <a:pt x="71" y="379"/>
                    </a:cubicBezTo>
                    <a:cubicBezTo>
                      <a:pt x="72" y="379"/>
                      <a:pt x="72" y="379"/>
                      <a:pt x="72" y="379"/>
                    </a:cubicBezTo>
                    <a:cubicBezTo>
                      <a:pt x="73" y="379"/>
                      <a:pt x="75" y="378"/>
                      <a:pt x="76" y="377"/>
                    </a:cubicBezTo>
                    <a:cubicBezTo>
                      <a:pt x="97" y="361"/>
                      <a:pt x="97" y="361"/>
                      <a:pt x="97" y="361"/>
                    </a:cubicBezTo>
                    <a:cubicBezTo>
                      <a:pt x="104" y="368"/>
                      <a:pt x="112" y="374"/>
                      <a:pt x="120" y="379"/>
                    </a:cubicBezTo>
                    <a:cubicBezTo>
                      <a:pt x="109" y="403"/>
                      <a:pt x="109" y="403"/>
                      <a:pt x="109" y="403"/>
                    </a:cubicBezTo>
                    <a:cubicBezTo>
                      <a:pt x="107" y="408"/>
                      <a:pt x="109" y="415"/>
                      <a:pt x="115" y="418"/>
                    </a:cubicBezTo>
                    <a:cubicBezTo>
                      <a:pt x="157" y="436"/>
                      <a:pt x="157" y="436"/>
                      <a:pt x="157" y="436"/>
                    </a:cubicBezTo>
                    <a:cubicBezTo>
                      <a:pt x="159" y="436"/>
                      <a:pt x="160" y="438"/>
                      <a:pt x="162" y="438"/>
                    </a:cubicBezTo>
                    <a:cubicBezTo>
                      <a:pt x="163" y="438"/>
                      <a:pt x="164" y="436"/>
                      <a:pt x="165" y="436"/>
                    </a:cubicBezTo>
                    <a:cubicBezTo>
                      <a:pt x="166" y="436"/>
                      <a:pt x="166" y="436"/>
                      <a:pt x="166" y="436"/>
                    </a:cubicBezTo>
                    <a:cubicBezTo>
                      <a:pt x="167" y="435"/>
                      <a:pt x="168" y="435"/>
                      <a:pt x="169" y="434"/>
                    </a:cubicBezTo>
                    <a:cubicBezTo>
                      <a:pt x="169" y="434"/>
                      <a:pt x="169" y="434"/>
                      <a:pt x="170" y="433"/>
                    </a:cubicBezTo>
                    <a:cubicBezTo>
                      <a:pt x="171" y="432"/>
                      <a:pt x="171" y="431"/>
                      <a:pt x="172" y="430"/>
                    </a:cubicBezTo>
                    <a:cubicBezTo>
                      <a:pt x="183" y="405"/>
                      <a:pt x="183" y="405"/>
                      <a:pt x="183" y="405"/>
                    </a:cubicBezTo>
                    <a:cubicBezTo>
                      <a:pt x="192" y="407"/>
                      <a:pt x="202" y="409"/>
                      <a:pt x="211" y="409"/>
                    </a:cubicBezTo>
                    <a:cubicBezTo>
                      <a:pt x="214" y="435"/>
                      <a:pt x="214" y="435"/>
                      <a:pt x="214" y="435"/>
                    </a:cubicBezTo>
                    <a:cubicBezTo>
                      <a:pt x="214" y="438"/>
                      <a:pt x="214" y="439"/>
                      <a:pt x="215" y="440"/>
                    </a:cubicBezTo>
                    <a:cubicBezTo>
                      <a:pt x="215" y="441"/>
                      <a:pt x="216" y="441"/>
                      <a:pt x="216" y="441"/>
                    </a:cubicBezTo>
                    <a:cubicBezTo>
                      <a:pt x="217" y="442"/>
                      <a:pt x="217" y="443"/>
                      <a:pt x="218" y="443"/>
                    </a:cubicBezTo>
                    <a:cubicBezTo>
                      <a:pt x="218" y="444"/>
                      <a:pt x="219" y="444"/>
                      <a:pt x="219" y="444"/>
                    </a:cubicBezTo>
                    <a:cubicBezTo>
                      <a:pt x="220" y="445"/>
                      <a:pt x="221" y="445"/>
                      <a:pt x="221" y="445"/>
                    </a:cubicBezTo>
                    <a:cubicBezTo>
                      <a:pt x="222" y="446"/>
                      <a:pt x="223" y="446"/>
                      <a:pt x="223" y="446"/>
                    </a:cubicBezTo>
                    <a:cubicBezTo>
                      <a:pt x="224" y="446"/>
                      <a:pt x="224" y="446"/>
                      <a:pt x="225" y="446"/>
                    </a:cubicBezTo>
                    <a:cubicBezTo>
                      <a:pt x="226" y="446"/>
                      <a:pt x="226" y="446"/>
                      <a:pt x="226" y="446"/>
                    </a:cubicBezTo>
                    <a:cubicBezTo>
                      <a:pt x="272" y="441"/>
                      <a:pt x="272" y="441"/>
                      <a:pt x="272" y="441"/>
                    </a:cubicBezTo>
                    <a:cubicBezTo>
                      <a:pt x="278" y="441"/>
                      <a:pt x="282" y="434"/>
                      <a:pt x="282" y="428"/>
                    </a:cubicBezTo>
                    <a:cubicBezTo>
                      <a:pt x="279" y="401"/>
                      <a:pt x="279" y="401"/>
                      <a:pt x="279" y="401"/>
                    </a:cubicBezTo>
                    <a:cubicBezTo>
                      <a:pt x="288" y="398"/>
                      <a:pt x="297" y="395"/>
                      <a:pt x="305" y="390"/>
                    </a:cubicBezTo>
                    <a:cubicBezTo>
                      <a:pt x="321" y="411"/>
                      <a:pt x="321" y="411"/>
                      <a:pt x="321" y="411"/>
                    </a:cubicBezTo>
                    <a:cubicBezTo>
                      <a:pt x="322" y="413"/>
                      <a:pt x="323" y="414"/>
                      <a:pt x="324" y="415"/>
                    </a:cubicBezTo>
                    <a:cubicBezTo>
                      <a:pt x="325" y="415"/>
                      <a:pt x="325" y="415"/>
                      <a:pt x="326" y="415"/>
                    </a:cubicBezTo>
                    <a:cubicBezTo>
                      <a:pt x="327" y="415"/>
                      <a:pt x="328" y="416"/>
                      <a:pt x="329" y="416"/>
                    </a:cubicBezTo>
                    <a:cubicBezTo>
                      <a:pt x="330" y="416"/>
                      <a:pt x="330" y="416"/>
                      <a:pt x="330" y="416"/>
                    </a:cubicBezTo>
                    <a:cubicBezTo>
                      <a:pt x="331" y="416"/>
                      <a:pt x="331" y="416"/>
                      <a:pt x="331" y="416"/>
                    </a:cubicBezTo>
                    <a:cubicBezTo>
                      <a:pt x="332" y="416"/>
                      <a:pt x="332" y="416"/>
                      <a:pt x="333" y="416"/>
                    </a:cubicBezTo>
                    <a:cubicBezTo>
                      <a:pt x="334" y="415"/>
                      <a:pt x="335" y="415"/>
                      <a:pt x="337" y="414"/>
                    </a:cubicBezTo>
                    <a:cubicBezTo>
                      <a:pt x="374" y="387"/>
                      <a:pt x="374" y="387"/>
                      <a:pt x="374" y="387"/>
                    </a:cubicBezTo>
                    <a:cubicBezTo>
                      <a:pt x="379" y="384"/>
                      <a:pt x="380" y="377"/>
                      <a:pt x="376" y="372"/>
                    </a:cubicBezTo>
                    <a:cubicBezTo>
                      <a:pt x="360" y="349"/>
                      <a:pt x="360" y="349"/>
                      <a:pt x="360" y="349"/>
                    </a:cubicBezTo>
                    <a:cubicBezTo>
                      <a:pt x="367" y="342"/>
                      <a:pt x="372" y="334"/>
                      <a:pt x="378" y="326"/>
                    </a:cubicBezTo>
                    <a:cubicBezTo>
                      <a:pt x="401" y="337"/>
                      <a:pt x="401" y="337"/>
                      <a:pt x="401" y="337"/>
                    </a:cubicBezTo>
                    <a:cubicBezTo>
                      <a:pt x="403" y="338"/>
                      <a:pt x="404" y="338"/>
                      <a:pt x="406" y="338"/>
                    </a:cubicBezTo>
                    <a:cubicBezTo>
                      <a:pt x="407" y="338"/>
                      <a:pt x="408" y="338"/>
                      <a:pt x="410" y="337"/>
                    </a:cubicBezTo>
                    <a:cubicBezTo>
                      <a:pt x="410" y="337"/>
                      <a:pt x="410" y="337"/>
                      <a:pt x="411" y="337"/>
                    </a:cubicBezTo>
                    <a:cubicBezTo>
                      <a:pt x="412" y="336"/>
                      <a:pt x="412" y="336"/>
                      <a:pt x="413" y="335"/>
                    </a:cubicBezTo>
                    <a:cubicBezTo>
                      <a:pt x="413" y="335"/>
                      <a:pt x="414" y="335"/>
                      <a:pt x="414" y="334"/>
                    </a:cubicBezTo>
                    <a:cubicBezTo>
                      <a:pt x="415" y="334"/>
                      <a:pt x="416" y="332"/>
                      <a:pt x="416" y="331"/>
                    </a:cubicBezTo>
                    <a:cubicBezTo>
                      <a:pt x="434" y="289"/>
                      <a:pt x="434" y="289"/>
                      <a:pt x="434" y="289"/>
                    </a:cubicBezTo>
                    <a:cubicBezTo>
                      <a:pt x="437" y="283"/>
                      <a:pt x="434" y="277"/>
                      <a:pt x="429" y="274"/>
                    </a:cubicBezTo>
                    <a:cubicBezTo>
                      <a:pt x="404" y="263"/>
                      <a:pt x="404" y="263"/>
                      <a:pt x="404" y="263"/>
                    </a:cubicBezTo>
                    <a:cubicBezTo>
                      <a:pt x="406" y="254"/>
                      <a:pt x="408" y="245"/>
                      <a:pt x="408" y="235"/>
                    </a:cubicBezTo>
                    <a:lnTo>
                      <a:pt x="434" y="232"/>
                    </a:lnTo>
                    <a:close/>
                    <a:moveTo>
                      <a:pt x="222" y="336"/>
                    </a:moveTo>
                    <a:cubicBezTo>
                      <a:pt x="161" y="336"/>
                      <a:pt x="110" y="285"/>
                      <a:pt x="110" y="223"/>
                    </a:cubicBezTo>
                    <a:cubicBezTo>
                      <a:pt x="110" y="161"/>
                      <a:pt x="161" y="110"/>
                      <a:pt x="222" y="110"/>
                    </a:cubicBezTo>
                    <a:cubicBezTo>
                      <a:pt x="285" y="110"/>
                      <a:pt x="335" y="161"/>
                      <a:pt x="335" y="223"/>
                    </a:cubicBezTo>
                    <a:cubicBezTo>
                      <a:pt x="335" y="285"/>
                      <a:pt x="285" y="336"/>
                      <a:pt x="222" y="336"/>
                    </a:cubicBezTo>
                    <a:close/>
                  </a:path>
                </a:pathLst>
              </a:custGeom>
              <a:noFill/>
              <a:ln w="19050"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grpSp>
        <p:grpSp>
          <p:nvGrpSpPr>
            <p:cNvPr id="1464" name="Google Shape;1464;p100"/>
            <p:cNvGrpSpPr/>
            <p:nvPr/>
          </p:nvGrpSpPr>
          <p:grpSpPr>
            <a:xfrm>
              <a:off x="3222057" y="1379692"/>
              <a:ext cx="716515" cy="494745"/>
              <a:chOff x="3255471" y="2904015"/>
              <a:chExt cx="1211667" cy="836644"/>
            </a:xfrm>
          </p:grpSpPr>
          <p:sp>
            <p:nvSpPr>
              <p:cNvPr id="1465" name="Google Shape;1465;p100"/>
              <p:cNvSpPr/>
              <p:nvPr/>
            </p:nvSpPr>
            <p:spPr>
              <a:xfrm>
                <a:off x="3255471" y="3154701"/>
                <a:ext cx="433388" cy="433388"/>
              </a:xfrm>
              <a:prstGeom prst="ellipse">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cxnSp>
            <p:nvCxnSpPr>
              <p:cNvPr id="1466" name="Google Shape;1466;p100"/>
              <p:cNvCxnSpPr/>
              <p:nvPr/>
            </p:nvCxnSpPr>
            <p:spPr>
              <a:xfrm flipH="1">
                <a:off x="3372251" y="3318616"/>
                <a:ext cx="1094887" cy="372256"/>
              </a:xfrm>
              <a:prstGeom prst="straightConnector1">
                <a:avLst/>
              </a:prstGeom>
              <a:noFill/>
              <a:ln w="38100" cap="flat" cmpd="sng">
                <a:solidFill>
                  <a:schemeClr val="accent1"/>
                </a:solidFill>
                <a:prstDash val="solid"/>
                <a:miter lim="800000"/>
                <a:headEnd type="none" w="sm" len="sm"/>
                <a:tailEnd type="none" w="sm" len="sm"/>
              </a:ln>
            </p:spPr>
          </p:cxnSp>
          <p:sp>
            <p:nvSpPr>
              <p:cNvPr id="1467" name="Google Shape;1467;p100"/>
              <p:cNvSpPr/>
              <p:nvPr/>
            </p:nvSpPr>
            <p:spPr>
              <a:xfrm>
                <a:off x="3814762" y="3572330"/>
                <a:ext cx="195262" cy="168329"/>
              </a:xfrm>
              <a:prstGeom prst="triangle">
                <a:avLst>
                  <a:gd name="adj" fmla="val 50000"/>
                </a:avLst>
              </a:prstGeom>
              <a:noFill/>
              <a:ln w="28575"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cxnSp>
            <p:nvCxnSpPr>
              <p:cNvPr id="1468" name="Google Shape;1468;p100"/>
              <p:cNvCxnSpPr/>
              <p:nvPr/>
            </p:nvCxnSpPr>
            <p:spPr>
              <a:xfrm>
                <a:off x="4265614" y="2904015"/>
                <a:ext cx="0" cy="366225"/>
              </a:xfrm>
              <a:prstGeom prst="straightConnector1">
                <a:avLst/>
              </a:prstGeom>
              <a:noFill/>
              <a:ln w="28575" cap="flat" cmpd="sng">
                <a:solidFill>
                  <a:schemeClr val="accent1"/>
                </a:solidFill>
                <a:prstDash val="solid"/>
                <a:miter lim="800000"/>
                <a:headEnd type="none" w="sm" len="sm"/>
                <a:tailEnd type="triangle" w="med" len="med"/>
              </a:ln>
            </p:spPr>
          </p:cxnSp>
        </p:grpSp>
        <p:grpSp>
          <p:nvGrpSpPr>
            <p:cNvPr id="1469" name="Google Shape;1469;p100"/>
            <p:cNvGrpSpPr/>
            <p:nvPr/>
          </p:nvGrpSpPr>
          <p:grpSpPr>
            <a:xfrm>
              <a:off x="5362560" y="1268987"/>
              <a:ext cx="1202633" cy="692077"/>
              <a:chOff x="5075442" y="2579514"/>
              <a:chExt cx="2033727" cy="1170346"/>
            </a:xfrm>
          </p:grpSpPr>
          <p:sp>
            <p:nvSpPr>
              <p:cNvPr id="1470" name="Google Shape;1470;p100"/>
              <p:cNvSpPr/>
              <p:nvPr/>
            </p:nvSpPr>
            <p:spPr>
              <a:xfrm>
                <a:off x="5707930" y="2781075"/>
                <a:ext cx="805651" cy="807949"/>
              </a:xfrm>
              <a:custGeom>
                <a:avLst/>
                <a:gdLst/>
                <a:ahLst/>
                <a:cxnLst/>
                <a:rect l="l" t="t" r="r" b="b"/>
                <a:pathLst>
                  <a:path w="445" h="446" extrusionOk="0">
                    <a:moveTo>
                      <a:pt x="434" y="232"/>
                    </a:moveTo>
                    <a:cubicBezTo>
                      <a:pt x="441" y="232"/>
                      <a:pt x="445" y="225"/>
                      <a:pt x="445" y="219"/>
                    </a:cubicBezTo>
                    <a:cubicBezTo>
                      <a:pt x="440" y="174"/>
                      <a:pt x="440" y="174"/>
                      <a:pt x="440" y="174"/>
                    </a:cubicBezTo>
                    <a:cubicBezTo>
                      <a:pt x="438" y="168"/>
                      <a:pt x="433" y="164"/>
                      <a:pt x="427" y="164"/>
                    </a:cubicBezTo>
                    <a:cubicBezTo>
                      <a:pt x="400" y="167"/>
                      <a:pt x="400" y="167"/>
                      <a:pt x="400" y="167"/>
                    </a:cubicBezTo>
                    <a:cubicBezTo>
                      <a:pt x="397" y="158"/>
                      <a:pt x="393" y="148"/>
                      <a:pt x="389" y="140"/>
                    </a:cubicBezTo>
                    <a:cubicBezTo>
                      <a:pt x="410" y="125"/>
                      <a:pt x="410" y="125"/>
                      <a:pt x="410" y="125"/>
                    </a:cubicBezTo>
                    <a:cubicBezTo>
                      <a:pt x="415" y="121"/>
                      <a:pt x="416" y="114"/>
                      <a:pt x="413" y="109"/>
                    </a:cubicBezTo>
                    <a:cubicBezTo>
                      <a:pt x="386" y="72"/>
                      <a:pt x="386" y="72"/>
                      <a:pt x="386" y="72"/>
                    </a:cubicBezTo>
                    <a:cubicBezTo>
                      <a:pt x="382" y="67"/>
                      <a:pt x="375" y="65"/>
                      <a:pt x="370" y="69"/>
                    </a:cubicBezTo>
                    <a:cubicBezTo>
                      <a:pt x="349" y="85"/>
                      <a:pt x="349" y="85"/>
                      <a:pt x="349" y="85"/>
                    </a:cubicBezTo>
                    <a:cubicBezTo>
                      <a:pt x="342" y="79"/>
                      <a:pt x="333" y="73"/>
                      <a:pt x="325" y="67"/>
                    </a:cubicBezTo>
                    <a:cubicBezTo>
                      <a:pt x="337" y="44"/>
                      <a:pt x="337" y="44"/>
                      <a:pt x="337" y="44"/>
                    </a:cubicBezTo>
                    <a:cubicBezTo>
                      <a:pt x="339" y="38"/>
                      <a:pt x="337" y="31"/>
                      <a:pt x="330" y="29"/>
                    </a:cubicBezTo>
                    <a:cubicBezTo>
                      <a:pt x="289" y="10"/>
                      <a:pt x="289" y="10"/>
                      <a:pt x="289" y="10"/>
                    </a:cubicBezTo>
                    <a:cubicBezTo>
                      <a:pt x="283" y="7"/>
                      <a:pt x="276" y="10"/>
                      <a:pt x="274" y="16"/>
                    </a:cubicBezTo>
                    <a:cubicBezTo>
                      <a:pt x="263" y="41"/>
                      <a:pt x="263" y="41"/>
                      <a:pt x="263" y="41"/>
                    </a:cubicBezTo>
                    <a:cubicBezTo>
                      <a:pt x="254" y="39"/>
                      <a:pt x="244" y="38"/>
                      <a:pt x="235" y="37"/>
                    </a:cubicBezTo>
                    <a:cubicBezTo>
                      <a:pt x="231" y="10"/>
                      <a:pt x="231" y="10"/>
                      <a:pt x="231" y="10"/>
                    </a:cubicBezTo>
                    <a:cubicBezTo>
                      <a:pt x="230" y="4"/>
                      <a:pt x="225" y="0"/>
                      <a:pt x="219" y="0"/>
                    </a:cubicBezTo>
                    <a:cubicBezTo>
                      <a:pt x="174" y="5"/>
                      <a:pt x="174" y="5"/>
                      <a:pt x="174" y="5"/>
                    </a:cubicBezTo>
                    <a:cubicBezTo>
                      <a:pt x="168" y="6"/>
                      <a:pt x="163" y="11"/>
                      <a:pt x="164" y="19"/>
                    </a:cubicBezTo>
                    <a:cubicBezTo>
                      <a:pt x="167" y="45"/>
                      <a:pt x="167" y="45"/>
                      <a:pt x="167" y="45"/>
                    </a:cubicBezTo>
                    <a:cubicBezTo>
                      <a:pt x="158" y="48"/>
                      <a:pt x="149" y="52"/>
                      <a:pt x="141" y="56"/>
                    </a:cubicBezTo>
                    <a:cubicBezTo>
                      <a:pt x="124" y="35"/>
                      <a:pt x="124" y="35"/>
                      <a:pt x="124" y="35"/>
                    </a:cubicBezTo>
                    <a:cubicBezTo>
                      <a:pt x="121" y="30"/>
                      <a:pt x="114" y="29"/>
                      <a:pt x="109" y="33"/>
                    </a:cubicBezTo>
                    <a:cubicBezTo>
                      <a:pt x="72" y="59"/>
                      <a:pt x="72" y="59"/>
                      <a:pt x="72" y="59"/>
                    </a:cubicBezTo>
                    <a:cubicBezTo>
                      <a:pt x="67" y="63"/>
                      <a:pt x="66" y="70"/>
                      <a:pt x="70" y="75"/>
                    </a:cubicBezTo>
                    <a:cubicBezTo>
                      <a:pt x="86" y="98"/>
                      <a:pt x="86" y="98"/>
                      <a:pt x="86" y="98"/>
                    </a:cubicBezTo>
                    <a:cubicBezTo>
                      <a:pt x="79" y="105"/>
                      <a:pt x="74" y="112"/>
                      <a:pt x="68" y="120"/>
                    </a:cubicBezTo>
                    <a:cubicBezTo>
                      <a:pt x="45" y="110"/>
                      <a:pt x="45" y="110"/>
                      <a:pt x="45" y="110"/>
                    </a:cubicBezTo>
                    <a:cubicBezTo>
                      <a:pt x="39" y="107"/>
                      <a:pt x="32" y="110"/>
                      <a:pt x="30" y="115"/>
                    </a:cubicBezTo>
                    <a:cubicBezTo>
                      <a:pt x="11" y="156"/>
                      <a:pt x="11" y="156"/>
                      <a:pt x="11" y="156"/>
                    </a:cubicBezTo>
                    <a:cubicBezTo>
                      <a:pt x="8" y="163"/>
                      <a:pt x="11" y="170"/>
                      <a:pt x="16" y="172"/>
                    </a:cubicBezTo>
                    <a:cubicBezTo>
                      <a:pt x="42" y="183"/>
                      <a:pt x="42" y="183"/>
                      <a:pt x="42" y="183"/>
                    </a:cubicBezTo>
                    <a:cubicBezTo>
                      <a:pt x="40" y="192"/>
                      <a:pt x="38" y="202"/>
                      <a:pt x="38" y="211"/>
                    </a:cubicBezTo>
                    <a:cubicBezTo>
                      <a:pt x="11" y="214"/>
                      <a:pt x="11" y="214"/>
                      <a:pt x="11" y="214"/>
                    </a:cubicBezTo>
                    <a:cubicBezTo>
                      <a:pt x="5" y="215"/>
                      <a:pt x="0" y="220"/>
                      <a:pt x="1" y="226"/>
                    </a:cubicBezTo>
                    <a:cubicBezTo>
                      <a:pt x="6" y="272"/>
                      <a:pt x="6" y="272"/>
                      <a:pt x="6" y="272"/>
                    </a:cubicBezTo>
                    <a:cubicBezTo>
                      <a:pt x="6" y="273"/>
                      <a:pt x="6" y="273"/>
                      <a:pt x="6" y="273"/>
                    </a:cubicBezTo>
                    <a:cubicBezTo>
                      <a:pt x="7" y="275"/>
                      <a:pt x="7" y="277"/>
                      <a:pt x="9" y="278"/>
                    </a:cubicBezTo>
                    <a:cubicBezTo>
                      <a:pt x="9" y="279"/>
                      <a:pt x="9" y="279"/>
                      <a:pt x="10" y="279"/>
                    </a:cubicBezTo>
                    <a:cubicBezTo>
                      <a:pt x="10" y="280"/>
                      <a:pt x="11" y="280"/>
                      <a:pt x="11" y="280"/>
                    </a:cubicBezTo>
                    <a:cubicBezTo>
                      <a:pt x="12" y="281"/>
                      <a:pt x="13" y="281"/>
                      <a:pt x="14" y="281"/>
                    </a:cubicBezTo>
                    <a:cubicBezTo>
                      <a:pt x="14" y="282"/>
                      <a:pt x="15" y="282"/>
                      <a:pt x="15" y="282"/>
                    </a:cubicBezTo>
                    <a:cubicBezTo>
                      <a:pt x="16" y="282"/>
                      <a:pt x="17" y="282"/>
                      <a:pt x="17" y="282"/>
                    </a:cubicBezTo>
                    <a:cubicBezTo>
                      <a:pt x="18" y="282"/>
                      <a:pt x="18" y="282"/>
                      <a:pt x="18" y="282"/>
                    </a:cubicBezTo>
                    <a:cubicBezTo>
                      <a:pt x="46" y="279"/>
                      <a:pt x="46" y="279"/>
                      <a:pt x="46" y="279"/>
                    </a:cubicBezTo>
                    <a:cubicBezTo>
                      <a:pt x="49" y="288"/>
                      <a:pt x="53" y="298"/>
                      <a:pt x="57" y="307"/>
                    </a:cubicBezTo>
                    <a:cubicBezTo>
                      <a:pt x="36" y="322"/>
                      <a:pt x="36" y="322"/>
                      <a:pt x="36" y="322"/>
                    </a:cubicBezTo>
                    <a:cubicBezTo>
                      <a:pt x="31" y="326"/>
                      <a:pt x="30" y="333"/>
                      <a:pt x="33" y="338"/>
                    </a:cubicBezTo>
                    <a:cubicBezTo>
                      <a:pt x="60" y="375"/>
                      <a:pt x="60" y="375"/>
                      <a:pt x="60" y="375"/>
                    </a:cubicBezTo>
                    <a:cubicBezTo>
                      <a:pt x="61" y="376"/>
                      <a:pt x="62" y="377"/>
                      <a:pt x="64" y="378"/>
                    </a:cubicBezTo>
                    <a:cubicBezTo>
                      <a:pt x="64" y="378"/>
                      <a:pt x="65" y="378"/>
                      <a:pt x="65" y="379"/>
                    </a:cubicBezTo>
                    <a:cubicBezTo>
                      <a:pt x="66" y="379"/>
                      <a:pt x="67" y="379"/>
                      <a:pt x="68" y="379"/>
                    </a:cubicBezTo>
                    <a:cubicBezTo>
                      <a:pt x="69" y="379"/>
                      <a:pt x="69" y="380"/>
                      <a:pt x="69" y="380"/>
                    </a:cubicBezTo>
                    <a:cubicBezTo>
                      <a:pt x="70" y="380"/>
                      <a:pt x="70" y="379"/>
                      <a:pt x="71" y="379"/>
                    </a:cubicBezTo>
                    <a:cubicBezTo>
                      <a:pt x="72" y="379"/>
                      <a:pt x="72" y="379"/>
                      <a:pt x="72" y="379"/>
                    </a:cubicBezTo>
                    <a:cubicBezTo>
                      <a:pt x="73" y="379"/>
                      <a:pt x="75" y="378"/>
                      <a:pt x="76" y="377"/>
                    </a:cubicBezTo>
                    <a:cubicBezTo>
                      <a:pt x="97" y="361"/>
                      <a:pt x="97" y="361"/>
                      <a:pt x="97" y="361"/>
                    </a:cubicBezTo>
                    <a:cubicBezTo>
                      <a:pt x="104" y="368"/>
                      <a:pt x="112" y="374"/>
                      <a:pt x="120" y="379"/>
                    </a:cubicBezTo>
                    <a:cubicBezTo>
                      <a:pt x="109" y="403"/>
                      <a:pt x="109" y="403"/>
                      <a:pt x="109" y="403"/>
                    </a:cubicBezTo>
                    <a:cubicBezTo>
                      <a:pt x="107" y="408"/>
                      <a:pt x="109" y="415"/>
                      <a:pt x="115" y="418"/>
                    </a:cubicBezTo>
                    <a:cubicBezTo>
                      <a:pt x="157" y="436"/>
                      <a:pt x="157" y="436"/>
                      <a:pt x="157" y="436"/>
                    </a:cubicBezTo>
                    <a:cubicBezTo>
                      <a:pt x="159" y="436"/>
                      <a:pt x="160" y="438"/>
                      <a:pt x="162" y="438"/>
                    </a:cubicBezTo>
                    <a:cubicBezTo>
                      <a:pt x="163" y="438"/>
                      <a:pt x="164" y="436"/>
                      <a:pt x="165" y="436"/>
                    </a:cubicBezTo>
                    <a:cubicBezTo>
                      <a:pt x="166" y="436"/>
                      <a:pt x="166" y="436"/>
                      <a:pt x="166" y="436"/>
                    </a:cubicBezTo>
                    <a:cubicBezTo>
                      <a:pt x="167" y="435"/>
                      <a:pt x="168" y="435"/>
                      <a:pt x="169" y="434"/>
                    </a:cubicBezTo>
                    <a:cubicBezTo>
                      <a:pt x="169" y="434"/>
                      <a:pt x="169" y="434"/>
                      <a:pt x="170" y="433"/>
                    </a:cubicBezTo>
                    <a:cubicBezTo>
                      <a:pt x="171" y="432"/>
                      <a:pt x="171" y="431"/>
                      <a:pt x="172" y="430"/>
                    </a:cubicBezTo>
                    <a:cubicBezTo>
                      <a:pt x="183" y="405"/>
                      <a:pt x="183" y="405"/>
                      <a:pt x="183" y="405"/>
                    </a:cubicBezTo>
                    <a:cubicBezTo>
                      <a:pt x="192" y="407"/>
                      <a:pt x="202" y="409"/>
                      <a:pt x="211" y="409"/>
                    </a:cubicBezTo>
                    <a:cubicBezTo>
                      <a:pt x="214" y="435"/>
                      <a:pt x="214" y="435"/>
                      <a:pt x="214" y="435"/>
                    </a:cubicBezTo>
                    <a:cubicBezTo>
                      <a:pt x="214" y="438"/>
                      <a:pt x="214" y="439"/>
                      <a:pt x="215" y="440"/>
                    </a:cubicBezTo>
                    <a:cubicBezTo>
                      <a:pt x="215" y="441"/>
                      <a:pt x="216" y="441"/>
                      <a:pt x="216" y="441"/>
                    </a:cubicBezTo>
                    <a:cubicBezTo>
                      <a:pt x="217" y="442"/>
                      <a:pt x="217" y="443"/>
                      <a:pt x="218" y="443"/>
                    </a:cubicBezTo>
                    <a:cubicBezTo>
                      <a:pt x="218" y="444"/>
                      <a:pt x="219" y="444"/>
                      <a:pt x="219" y="444"/>
                    </a:cubicBezTo>
                    <a:cubicBezTo>
                      <a:pt x="220" y="445"/>
                      <a:pt x="221" y="445"/>
                      <a:pt x="221" y="445"/>
                    </a:cubicBezTo>
                    <a:cubicBezTo>
                      <a:pt x="222" y="446"/>
                      <a:pt x="223" y="446"/>
                      <a:pt x="223" y="446"/>
                    </a:cubicBezTo>
                    <a:cubicBezTo>
                      <a:pt x="224" y="446"/>
                      <a:pt x="224" y="446"/>
                      <a:pt x="225" y="446"/>
                    </a:cubicBezTo>
                    <a:cubicBezTo>
                      <a:pt x="226" y="446"/>
                      <a:pt x="226" y="446"/>
                      <a:pt x="226" y="446"/>
                    </a:cubicBezTo>
                    <a:cubicBezTo>
                      <a:pt x="272" y="441"/>
                      <a:pt x="272" y="441"/>
                      <a:pt x="272" y="441"/>
                    </a:cubicBezTo>
                    <a:cubicBezTo>
                      <a:pt x="278" y="441"/>
                      <a:pt x="282" y="434"/>
                      <a:pt x="282" y="428"/>
                    </a:cubicBezTo>
                    <a:cubicBezTo>
                      <a:pt x="279" y="401"/>
                      <a:pt x="279" y="401"/>
                      <a:pt x="279" y="401"/>
                    </a:cubicBezTo>
                    <a:cubicBezTo>
                      <a:pt x="288" y="398"/>
                      <a:pt x="297" y="395"/>
                      <a:pt x="305" y="390"/>
                    </a:cubicBezTo>
                    <a:cubicBezTo>
                      <a:pt x="321" y="411"/>
                      <a:pt x="321" y="411"/>
                      <a:pt x="321" y="411"/>
                    </a:cubicBezTo>
                    <a:cubicBezTo>
                      <a:pt x="322" y="413"/>
                      <a:pt x="323" y="414"/>
                      <a:pt x="324" y="415"/>
                    </a:cubicBezTo>
                    <a:cubicBezTo>
                      <a:pt x="325" y="415"/>
                      <a:pt x="325" y="415"/>
                      <a:pt x="326" y="415"/>
                    </a:cubicBezTo>
                    <a:cubicBezTo>
                      <a:pt x="327" y="415"/>
                      <a:pt x="328" y="416"/>
                      <a:pt x="329" y="416"/>
                    </a:cubicBezTo>
                    <a:cubicBezTo>
                      <a:pt x="330" y="416"/>
                      <a:pt x="330" y="416"/>
                      <a:pt x="330" y="416"/>
                    </a:cubicBezTo>
                    <a:cubicBezTo>
                      <a:pt x="331" y="416"/>
                      <a:pt x="331" y="416"/>
                      <a:pt x="331" y="416"/>
                    </a:cubicBezTo>
                    <a:cubicBezTo>
                      <a:pt x="332" y="416"/>
                      <a:pt x="332" y="416"/>
                      <a:pt x="333" y="416"/>
                    </a:cubicBezTo>
                    <a:cubicBezTo>
                      <a:pt x="334" y="415"/>
                      <a:pt x="335" y="415"/>
                      <a:pt x="337" y="414"/>
                    </a:cubicBezTo>
                    <a:cubicBezTo>
                      <a:pt x="374" y="387"/>
                      <a:pt x="374" y="387"/>
                      <a:pt x="374" y="387"/>
                    </a:cubicBezTo>
                    <a:cubicBezTo>
                      <a:pt x="379" y="384"/>
                      <a:pt x="380" y="377"/>
                      <a:pt x="376" y="372"/>
                    </a:cubicBezTo>
                    <a:cubicBezTo>
                      <a:pt x="360" y="349"/>
                      <a:pt x="360" y="349"/>
                      <a:pt x="360" y="349"/>
                    </a:cubicBezTo>
                    <a:cubicBezTo>
                      <a:pt x="367" y="342"/>
                      <a:pt x="372" y="334"/>
                      <a:pt x="378" y="326"/>
                    </a:cubicBezTo>
                    <a:cubicBezTo>
                      <a:pt x="401" y="337"/>
                      <a:pt x="401" y="337"/>
                      <a:pt x="401" y="337"/>
                    </a:cubicBezTo>
                    <a:cubicBezTo>
                      <a:pt x="403" y="338"/>
                      <a:pt x="404" y="338"/>
                      <a:pt x="406" y="338"/>
                    </a:cubicBezTo>
                    <a:cubicBezTo>
                      <a:pt x="407" y="338"/>
                      <a:pt x="408" y="338"/>
                      <a:pt x="410" y="337"/>
                    </a:cubicBezTo>
                    <a:cubicBezTo>
                      <a:pt x="410" y="337"/>
                      <a:pt x="410" y="337"/>
                      <a:pt x="411" y="337"/>
                    </a:cubicBezTo>
                    <a:cubicBezTo>
                      <a:pt x="412" y="336"/>
                      <a:pt x="412" y="336"/>
                      <a:pt x="413" y="335"/>
                    </a:cubicBezTo>
                    <a:cubicBezTo>
                      <a:pt x="413" y="335"/>
                      <a:pt x="414" y="335"/>
                      <a:pt x="414" y="334"/>
                    </a:cubicBezTo>
                    <a:cubicBezTo>
                      <a:pt x="415" y="334"/>
                      <a:pt x="416" y="332"/>
                      <a:pt x="416" y="331"/>
                    </a:cubicBezTo>
                    <a:cubicBezTo>
                      <a:pt x="434" y="289"/>
                      <a:pt x="434" y="289"/>
                      <a:pt x="434" y="289"/>
                    </a:cubicBezTo>
                    <a:cubicBezTo>
                      <a:pt x="437" y="283"/>
                      <a:pt x="434" y="277"/>
                      <a:pt x="429" y="274"/>
                    </a:cubicBezTo>
                    <a:cubicBezTo>
                      <a:pt x="404" y="263"/>
                      <a:pt x="404" y="263"/>
                      <a:pt x="404" y="263"/>
                    </a:cubicBezTo>
                    <a:cubicBezTo>
                      <a:pt x="406" y="254"/>
                      <a:pt x="408" y="245"/>
                      <a:pt x="408" y="235"/>
                    </a:cubicBezTo>
                    <a:lnTo>
                      <a:pt x="434" y="232"/>
                    </a:lnTo>
                    <a:close/>
                    <a:moveTo>
                      <a:pt x="222" y="336"/>
                    </a:moveTo>
                    <a:cubicBezTo>
                      <a:pt x="161" y="336"/>
                      <a:pt x="110" y="285"/>
                      <a:pt x="110" y="223"/>
                    </a:cubicBezTo>
                    <a:cubicBezTo>
                      <a:pt x="110" y="161"/>
                      <a:pt x="161" y="110"/>
                      <a:pt x="222" y="110"/>
                    </a:cubicBezTo>
                    <a:cubicBezTo>
                      <a:pt x="285" y="110"/>
                      <a:pt x="335" y="161"/>
                      <a:pt x="335" y="223"/>
                    </a:cubicBezTo>
                    <a:cubicBezTo>
                      <a:pt x="335" y="285"/>
                      <a:pt x="285" y="336"/>
                      <a:pt x="222" y="336"/>
                    </a:cubicBezTo>
                    <a:close/>
                  </a:path>
                </a:pathLst>
              </a:custGeom>
              <a:noFill/>
              <a:ln w="19050"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grpSp>
            <p:nvGrpSpPr>
              <p:cNvPr id="1471" name="Google Shape;1471;p100"/>
              <p:cNvGrpSpPr/>
              <p:nvPr/>
            </p:nvGrpSpPr>
            <p:grpSpPr>
              <a:xfrm>
                <a:off x="5075442" y="2579514"/>
                <a:ext cx="2033727" cy="1170346"/>
                <a:chOff x="5359115" y="2675479"/>
                <a:chExt cx="1468807" cy="845252"/>
              </a:xfrm>
            </p:grpSpPr>
            <p:sp>
              <p:nvSpPr>
                <p:cNvPr id="1472" name="Google Shape;1472;p100"/>
                <p:cNvSpPr/>
                <p:nvPr/>
              </p:nvSpPr>
              <p:spPr>
                <a:xfrm rot="919612" flipH="1">
                  <a:off x="5414194" y="2950710"/>
                  <a:ext cx="607901" cy="498545"/>
                </a:xfrm>
                <a:custGeom>
                  <a:avLst/>
                  <a:gdLst/>
                  <a:ahLst/>
                  <a:cxnLst/>
                  <a:rect l="l" t="t" r="r" b="b"/>
                  <a:pathLst>
                    <a:path w="1733" h="1330" extrusionOk="0">
                      <a:moveTo>
                        <a:pt x="1435" y="0"/>
                      </a:moveTo>
                      <a:cubicBezTo>
                        <a:pt x="1435" y="0"/>
                        <a:pt x="1435" y="0"/>
                        <a:pt x="1435" y="0"/>
                      </a:cubicBezTo>
                      <a:cubicBezTo>
                        <a:pt x="1435" y="0"/>
                        <a:pt x="1007" y="386"/>
                        <a:pt x="883" y="413"/>
                      </a:cubicBezTo>
                      <a:cubicBezTo>
                        <a:pt x="883" y="413"/>
                        <a:pt x="954" y="428"/>
                        <a:pt x="1054" y="452"/>
                      </a:cubicBezTo>
                      <a:cubicBezTo>
                        <a:pt x="844" y="871"/>
                        <a:pt x="443" y="1147"/>
                        <a:pt x="0" y="1203"/>
                      </a:cubicBezTo>
                      <a:cubicBezTo>
                        <a:pt x="580" y="1330"/>
                        <a:pt x="1170" y="1054"/>
                        <a:pt x="1464" y="541"/>
                      </a:cubicBezTo>
                      <a:cubicBezTo>
                        <a:pt x="1556" y="561"/>
                        <a:pt x="1629" y="574"/>
                        <a:pt x="1652" y="576"/>
                      </a:cubicBezTo>
                      <a:cubicBezTo>
                        <a:pt x="1733" y="580"/>
                        <a:pt x="1414" y="81"/>
                        <a:pt x="1435" y="0"/>
                      </a:cubicBezTo>
                    </a:path>
                  </a:pathLst>
                </a:custGeom>
                <a:noFill/>
                <a:ln w="28575"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dirty="0">
                    <a:solidFill>
                      <a:srgbClr val="FFFFFF"/>
                    </a:solidFill>
                    <a:latin typeface="Metropolis" panose="00000500000000000000" pitchFamily="2" charset="0"/>
                    <a:sym typeface="Arial"/>
                  </a:endParaRPr>
                </a:p>
              </p:txBody>
            </p:sp>
            <p:sp>
              <p:nvSpPr>
                <p:cNvPr id="1473" name="Google Shape;1473;p100"/>
                <p:cNvSpPr/>
                <p:nvPr/>
              </p:nvSpPr>
              <p:spPr>
                <a:xfrm rot="-9880388" flipH="1">
                  <a:off x="6164943" y="2746955"/>
                  <a:ext cx="607901" cy="498545"/>
                </a:xfrm>
                <a:custGeom>
                  <a:avLst/>
                  <a:gdLst/>
                  <a:ahLst/>
                  <a:cxnLst/>
                  <a:rect l="l" t="t" r="r" b="b"/>
                  <a:pathLst>
                    <a:path w="1733" h="1330" extrusionOk="0">
                      <a:moveTo>
                        <a:pt x="1435" y="0"/>
                      </a:moveTo>
                      <a:cubicBezTo>
                        <a:pt x="1435" y="0"/>
                        <a:pt x="1435" y="0"/>
                        <a:pt x="1435" y="0"/>
                      </a:cubicBezTo>
                      <a:cubicBezTo>
                        <a:pt x="1435" y="0"/>
                        <a:pt x="1007" y="386"/>
                        <a:pt x="883" y="413"/>
                      </a:cubicBezTo>
                      <a:cubicBezTo>
                        <a:pt x="883" y="413"/>
                        <a:pt x="954" y="428"/>
                        <a:pt x="1054" y="452"/>
                      </a:cubicBezTo>
                      <a:cubicBezTo>
                        <a:pt x="844" y="871"/>
                        <a:pt x="443" y="1147"/>
                        <a:pt x="0" y="1203"/>
                      </a:cubicBezTo>
                      <a:cubicBezTo>
                        <a:pt x="580" y="1330"/>
                        <a:pt x="1170" y="1054"/>
                        <a:pt x="1464" y="541"/>
                      </a:cubicBezTo>
                      <a:cubicBezTo>
                        <a:pt x="1556" y="561"/>
                        <a:pt x="1629" y="574"/>
                        <a:pt x="1652" y="576"/>
                      </a:cubicBezTo>
                      <a:cubicBezTo>
                        <a:pt x="1733" y="580"/>
                        <a:pt x="1414" y="81"/>
                        <a:pt x="1435" y="0"/>
                      </a:cubicBezTo>
                    </a:path>
                  </a:pathLst>
                </a:custGeom>
                <a:noFill/>
                <a:ln w="28575"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dirty="0">
                    <a:solidFill>
                      <a:srgbClr val="FFFFFF"/>
                    </a:solidFill>
                    <a:latin typeface="Metropolis" panose="00000500000000000000" pitchFamily="2" charset="0"/>
                    <a:sym typeface="Arial"/>
                  </a:endParaRPr>
                </a:p>
              </p:txBody>
            </p:sp>
          </p:grpSp>
          <p:sp>
            <p:nvSpPr>
              <p:cNvPr id="1474" name="Google Shape;1474;p100"/>
              <p:cNvSpPr/>
              <p:nvPr/>
            </p:nvSpPr>
            <p:spPr>
              <a:xfrm>
                <a:off x="6022828" y="3041654"/>
                <a:ext cx="170874" cy="264187"/>
              </a:xfrm>
              <a:custGeom>
                <a:avLst/>
                <a:gdLst/>
                <a:ahLst/>
                <a:cxnLst/>
                <a:rect l="l" t="t" r="r" b="b"/>
                <a:pathLst>
                  <a:path w="665" h="1027" extrusionOk="0">
                    <a:moveTo>
                      <a:pt x="608" y="438"/>
                    </a:moveTo>
                    <a:cubicBezTo>
                      <a:pt x="608" y="257"/>
                      <a:pt x="608" y="257"/>
                      <a:pt x="608" y="257"/>
                    </a:cubicBezTo>
                    <a:cubicBezTo>
                      <a:pt x="608" y="116"/>
                      <a:pt x="493" y="0"/>
                      <a:pt x="351" y="0"/>
                    </a:cubicBezTo>
                    <a:cubicBezTo>
                      <a:pt x="313" y="0"/>
                      <a:pt x="313" y="0"/>
                      <a:pt x="313" y="0"/>
                    </a:cubicBezTo>
                    <a:cubicBezTo>
                      <a:pt x="172" y="0"/>
                      <a:pt x="57" y="116"/>
                      <a:pt x="57" y="257"/>
                    </a:cubicBezTo>
                    <a:cubicBezTo>
                      <a:pt x="57" y="438"/>
                      <a:pt x="57" y="438"/>
                      <a:pt x="57" y="438"/>
                    </a:cubicBezTo>
                    <a:cubicBezTo>
                      <a:pt x="0" y="438"/>
                      <a:pt x="0" y="438"/>
                      <a:pt x="0" y="438"/>
                    </a:cubicBezTo>
                    <a:cubicBezTo>
                      <a:pt x="0" y="1027"/>
                      <a:pt x="0" y="1027"/>
                      <a:pt x="0" y="1027"/>
                    </a:cubicBezTo>
                    <a:cubicBezTo>
                      <a:pt x="665" y="1027"/>
                      <a:pt x="665" y="1027"/>
                      <a:pt x="665" y="1027"/>
                    </a:cubicBezTo>
                    <a:cubicBezTo>
                      <a:pt x="665" y="438"/>
                      <a:pt x="665" y="438"/>
                      <a:pt x="665" y="438"/>
                    </a:cubicBezTo>
                    <a:lnTo>
                      <a:pt x="608" y="438"/>
                    </a:lnTo>
                    <a:close/>
                    <a:moveTo>
                      <a:pt x="171" y="257"/>
                    </a:moveTo>
                    <a:cubicBezTo>
                      <a:pt x="171" y="178"/>
                      <a:pt x="235" y="114"/>
                      <a:pt x="313" y="114"/>
                    </a:cubicBezTo>
                    <a:cubicBezTo>
                      <a:pt x="351" y="114"/>
                      <a:pt x="351" y="114"/>
                      <a:pt x="351" y="114"/>
                    </a:cubicBezTo>
                    <a:cubicBezTo>
                      <a:pt x="430" y="114"/>
                      <a:pt x="494" y="178"/>
                      <a:pt x="494" y="257"/>
                    </a:cubicBezTo>
                    <a:cubicBezTo>
                      <a:pt x="494" y="438"/>
                      <a:pt x="494" y="438"/>
                      <a:pt x="494" y="438"/>
                    </a:cubicBezTo>
                    <a:cubicBezTo>
                      <a:pt x="171" y="438"/>
                      <a:pt x="171" y="438"/>
                      <a:pt x="171" y="438"/>
                    </a:cubicBezTo>
                    <a:lnTo>
                      <a:pt x="171" y="257"/>
                    </a:lnTo>
                    <a:close/>
                    <a:moveTo>
                      <a:pt x="398" y="848"/>
                    </a:moveTo>
                    <a:cubicBezTo>
                      <a:pt x="267" y="848"/>
                      <a:pt x="267" y="848"/>
                      <a:pt x="267" y="848"/>
                    </a:cubicBezTo>
                    <a:cubicBezTo>
                      <a:pt x="297" y="738"/>
                      <a:pt x="297" y="738"/>
                      <a:pt x="297" y="738"/>
                    </a:cubicBezTo>
                    <a:cubicBezTo>
                      <a:pt x="272" y="725"/>
                      <a:pt x="254" y="699"/>
                      <a:pt x="254" y="668"/>
                    </a:cubicBezTo>
                    <a:cubicBezTo>
                      <a:pt x="254" y="625"/>
                      <a:pt x="289" y="590"/>
                      <a:pt x="332" y="590"/>
                    </a:cubicBezTo>
                    <a:cubicBezTo>
                      <a:pt x="376" y="590"/>
                      <a:pt x="411" y="625"/>
                      <a:pt x="411" y="668"/>
                    </a:cubicBezTo>
                    <a:cubicBezTo>
                      <a:pt x="411" y="699"/>
                      <a:pt x="393" y="725"/>
                      <a:pt x="368" y="738"/>
                    </a:cubicBezTo>
                    <a:lnTo>
                      <a:pt x="398" y="848"/>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dirty="0">
                  <a:solidFill>
                    <a:srgbClr val="FFFFFF"/>
                  </a:solidFill>
                  <a:latin typeface="Metropolis" panose="00000500000000000000" pitchFamily="2" charset="0"/>
                  <a:sym typeface="Arial"/>
                </a:endParaRPr>
              </a:p>
            </p:txBody>
          </p:sp>
        </p:grpSp>
        <p:grpSp>
          <p:nvGrpSpPr>
            <p:cNvPr id="1475" name="Google Shape;1475;p100"/>
            <p:cNvGrpSpPr/>
            <p:nvPr/>
          </p:nvGrpSpPr>
          <p:grpSpPr>
            <a:xfrm>
              <a:off x="7985992" y="1329021"/>
              <a:ext cx="571559" cy="572009"/>
              <a:chOff x="5554093" y="2532559"/>
              <a:chExt cx="1124712" cy="1125599"/>
            </a:xfrm>
          </p:grpSpPr>
          <p:grpSp>
            <p:nvGrpSpPr>
              <p:cNvPr id="1476" name="Google Shape;1476;p100"/>
              <p:cNvGrpSpPr/>
              <p:nvPr/>
            </p:nvGrpSpPr>
            <p:grpSpPr>
              <a:xfrm>
                <a:off x="5554093" y="2532559"/>
                <a:ext cx="1124712" cy="1125599"/>
                <a:chOff x="5484811" y="2532559"/>
                <a:chExt cx="1124712" cy="1125599"/>
              </a:xfrm>
            </p:grpSpPr>
            <p:sp>
              <p:nvSpPr>
                <p:cNvPr id="1477" name="Google Shape;1477;p100"/>
                <p:cNvSpPr/>
                <p:nvPr/>
              </p:nvSpPr>
              <p:spPr>
                <a:xfrm>
                  <a:off x="5484811" y="2532559"/>
                  <a:ext cx="1124712" cy="1125599"/>
                </a:xfrm>
                <a:prstGeom prst="rect">
                  <a:avLst/>
                </a:prstGeom>
                <a:noFill/>
                <a:ln w="28575" cap="flat"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sp>
              <p:nvSpPr>
                <p:cNvPr id="1478" name="Google Shape;1478;p100"/>
                <p:cNvSpPr/>
                <p:nvPr/>
              </p:nvSpPr>
              <p:spPr>
                <a:xfrm>
                  <a:off x="5488253" y="3208798"/>
                  <a:ext cx="457607" cy="445918"/>
                </a:xfrm>
                <a:prstGeom prst="rect">
                  <a:avLst/>
                </a:prstGeom>
                <a:noFill/>
                <a:ln w="31750"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grpSp>
          <p:cxnSp>
            <p:nvCxnSpPr>
              <p:cNvPr id="1479" name="Google Shape;1479;p100"/>
              <p:cNvCxnSpPr/>
              <p:nvPr/>
            </p:nvCxnSpPr>
            <p:spPr>
              <a:xfrm rot="10800000" flipH="1">
                <a:off x="6026683" y="2718676"/>
                <a:ext cx="490499" cy="490502"/>
              </a:xfrm>
              <a:prstGeom prst="straightConnector1">
                <a:avLst/>
              </a:prstGeom>
              <a:noFill/>
              <a:ln w="31750" cap="sq" cmpd="sng">
                <a:solidFill>
                  <a:schemeClr val="accent1"/>
                </a:solidFill>
                <a:prstDash val="solid"/>
                <a:miter lim="800000"/>
                <a:headEnd type="none" w="sm" len="sm"/>
                <a:tailEnd type="triangle" w="med" len="med"/>
              </a:ln>
            </p:spPr>
          </p:cxnSp>
        </p:grpSp>
        <p:grpSp>
          <p:nvGrpSpPr>
            <p:cNvPr id="1480" name="Google Shape;1480;p100"/>
            <p:cNvGrpSpPr/>
            <p:nvPr/>
          </p:nvGrpSpPr>
          <p:grpSpPr>
            <a:xfrm>
              <a:off x="10024492" y="1368031"/>
              <a:ext cx="448803" cy="493989"/>
              <a:chOff x="10173109" y="2654496"/>
              <a:chExt cx="979994" cy="1078663"/>
            </a:xfrm>
          </p:grpSpPr>
          <p:sp>
            <p:nvSpPr>
              <p:cNvPr id="1481" name="Google Shape;1481;p100"/>
              <p:cNvSpPr/>
              <p:nvPr/>
            </p:nvSpPr>
            <p:spPr>
              <a:xfrm>
                <a:off x="10460238" y="3327423"/>
                <a:ext cx="398626" cy="405736"/>
              </a:xfrm>
              <a:prstGeom prst="rect">
                <a:avLst/>
              </a:prstGeom>
              <a:noFill/>
              <a:ln w="28575"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grpSp>
            <p:nvGrpSpPr>
              <p:cNvPr id="1482" name="Google Shape;1482;p100"/>
              <p:cNvGrpSpPr/>
              <p:nvPr/>
            </p:nvGrpSpPr>
            <p:grpSpPr>
              <a:xfrm>
                <a:off x="10173109" y="2654496"/>
                <a:ext cx="979994" cy="899262"/>
                <a:chOff x="10169449" y="2587648"/>
                <a:chExt cx="979994" cy="899262"/>
              </a:xfrm>
            </p:grpSpPr>
            <p:sp>
              <p:nvSpPr>
                <p:cNvPr id="1483" name="Google Shape;1483;p100"/>
                <p:cNvSpPr/>
                <p:nvPr/>
              </p:nvSpPr>
              <p:spPr>
                <a:xfrm>
                  <a:off x="10169449" y="2587648"/>
                  <a:ext cx="979994" cy="899260"/>
                </a:xfrm>
                <a:custGeom>
                  <a:avLst/>
                  <a:gdLst/>
                  <a:ahLst/>
                  <a:cxnLst/>
                  <a:rect l="l" t="t" r="r" b="b"/>
                  <a:pathLst>
                    <a:path w="918634" h="918670" extrusionOk="0">
                      <a:moveTo>
                        <a:pt x="150056" y="918670"/>
                      </a:moveTo>
                      <a:lnTo>
                        <a:pt x="0" y="918670"/>
                      </a:lnTo>
                      <a:lnTo>
                        <a:pt x="3660" y="0"/>
                      </a:lnTo>
                      <a:lnTo>
                        <a:pt x="914974" y="0"/>
                      </a:lnTo>
                      <a:lnTo>
                        <a:pt x="918634" y="915010"/>
                      </a:lnTo>
                      <a:lnTo>
                        <a:pt x="753939" y="915010"/>
                      </a:lnTo>
                    </a:path>
                  </a:pathLst>
                </a:custGeom>
                <a:noFill/>
                <a:ln w="28575"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sp>
              <p:nvSpPr>
                <p:cNvPr id="1484" name="Google Shape;1484;p100"/>
                <p:cNvSpPr/>
                <p:nvPr/>
              </p:nvSpPr>
              <p:spPr>
                <a:xfrm>
                  <a:off x="10334628" y="3136654"/>
                  <a:ext cx="638270" cy="350256"/>
                </a:xfrm>
                <a:custGeom>
                  <a:avLst/>
                  <a:gdLst/>
                  <a:ahLst/>
                  <a:cxnLst/>
                  <a:rect l="l" t="t" r="r" b="b"/>
                  <a:pathLst>
                    <a:path w="603883" h="376984" extrusionOk="0">
                      <a:moveTo>
                        <a:pt x="0" y="376984"/>
                      </a:moveTo>
                      <a:lnTo>
                        <a:pt x="0" y="3660"/>
                      </a:lnTo>
                      <a:lnTo>
                        <a:pt x="600223" y="0"/>
                      </a:lnTo>
                      <a:lnTo>
                        <a:pt x="603883" y="373324"/>
                      </a:lnTo>
                    </a:path>
                  </a:pathLst>
                </a:custGeom>
                <a:noFill/>
                <a:ln w="28575"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99"/>
                    <a:buFont typeface="Arial"/>
                    <a:buNone/>
                  </a:pPr>
                  <a:endParaRPr sz="1799" u="none" strike="noStrike" cap="none" dirty="0">
                    <a:solidFill>
                      <a:srgbClr val="FFFFFF"/>
                    </a:solidFill>
                    <a:latin typeface="Metropolis" panose="00000500000000000000" pitchFamily="2" charset="0"/>
                    <a:sym typeface="Arial"/>
                  </a:endParaRPr>
                </a:p>
              </p:txBody>
            </p:sp>
          </p:grpSp>
        </p:grpSp>
      </p:grpSp>
      <p:sp>
        <p:nvSpPr>
          <p:cNvPr id="1485" name="Google Shape;1485;p100"/>
          <p:cNvSpPr txBox="1"/>
          <p:nvPr/>
        </p:nvSpPr>
        <p:spPr>
          <a:xfrm>
            <a:off x="387755" y="5057921"/>
            <a:ext cx="11413313" cy="27214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7F7F7"/>
              </a:buClr>
              <a:buSzPts val="1440"/>
              <a:buFont typeface="Arial"/>
              <a:buNone/>
            </a:pPr>
            <a:r>
              <a:rPr lang="en-US" sz="1600" dirty="0">
                <a:solidFill>
                  <a:schemeClr val="dk2"/>
                </a:solidFill>
                <a:latin typeface="Metropolis" panose="00000500000000000000" pitchFamily="2" charset="0"/>
                <a:sym typeface="Arial"/>
              </a:rPr>
              <a:t>A hybrid cloud with consistent infrastructure and operations overcomes these challenges </a:t>
            </a:r>
            <a:endParaRPr dirty="0">
              <a:latin typeface="Metropolis"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083524" y="625950"/>
            <a:ext cx="10626496" cy="1286174"/>
          </a:xfrm>
          <a:prstGeom prst="rect">
            <a:avLst/>
          </a:prstGeom>
        </p:spPr>
        <p:txBody>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r>
              <a:rPr lang="en-US" sz="3199" dirty="0">
                <a:solidFill>
                  <a:schemeClr val="tx2"/>
                </a:solidFill>
              </a:rPr>
              <a:t>VMware and AWS Deliver the Modern Hybrid Cloud</a:t>
            </a:r>
          </a:p>
        </p:txBody>
      </p:sp>
      <p:grpSp>
        <p:nvGrpSpPr>
          <p:cNvPr id="4" name="Group 3"/>
          <p:cNvGrpSpPr/>
          <p:nvPr/>
        </p:nvGrpSpPr>
        <p:grpSpPr>
          <a:xfrm>
            <a:off x="0" y="4599166"/>
            <a:ext cx="10246096" cy="1398244"/>
            <a:chOff x="-1" y="4803844"/>
            <a:chExt cx="10589746" cy="1398608"/>
          </a:xfrm>
        </p:grpSpPr>
        <p:sp>
          <p:nvSpPr>
            <p:cNvPr id="38" name="Pentagon 27"/>
            <p:cNvSpPr/>
            <p:nvPr/>
          </p:nvSpPr>
          <p:spPr>
            <a:xfrm>
              <a:off x="-1" y="4803844"/>
              <a:ext cx="10589746" cy="1398608"/>
            </a:xfrm>
            <a:custGeom>
              <a:avLst/>
              <a:gdLst>
                <a:gd name="connsiteX0" fmla="*/ 0 w 5053580"/>
                <a:gd name="connsiteY0" fmla="*/ 0 h 2124885"/>
                <a:gd name="connsiteX1" fmla="*/ 3991138 w 5053580"/>
                <a:gd name="connsiteY1" fmla="*/ 0 h 2124885"/>
                <a:gd name="connsiteX2" fmla="*/ 5053580 w 5053580"/>
                <a:gd name="connsiteY2" fmla="*/ 1062443 h 2124885"/>
                <a:gd name="connsiteX3" fmla="*/ 3991138 w 5053580"/>
                <a:gd name="connsiteY3" fmla="*/ 2124885 h 2124885"/>
                <a:gd name="connsiteX4" fmla="*/ 0 w 5053580"/>
                <a:gd name="connsiteY4" fmla="*/ 2124885 h 2124885"/>
                <a:gd name="connsiteX5" fmla="*/ 0 w 5053580"/>
                <a:gd name="connsiteY5" fmla="*/ 0 h 2124885"/>
                <a:gd name="connsiteX0" fmla="*/ 0 w 4402073"/>
                <a:gd name="connsiteY0" fmla="*/ 0 h 2124885"/>
                <a:gd name="connsiteX1" fmla="*/ 3991138 w 4402073"/>
                <a:gd name="connsiteY1" fmla="*/ 0 h 2124885"/>
                <a:gd name="connsiteX2" fmla="*/ 4402073 w 4402073"/>
                <a:gd name="connsiteY2" fmla="*/ 1051013 h 2124885"/>
                <a:gd name="connsiteX3" fmla="*/ 3991138 w 4402073"/>
                <a:gd name="connsiteY3" fmla="*/ 2124885 h 2124885"/>
                <a:gd name="connsiteX4" fmla="*/ 0 w 4402073"/>
                <a:gd name="connsiteY4" fmla="*/ 2124885 h 2124885"/>
                <a:gd name="connsiteX5" fmla="*/ 0 w 4402073"/>
                <a:gd name="connsiteY5" fmla="*/ 0 h 2124885"/>
                <a:gd name="connsiteX0" fmla="*/ 0 w 4112886"/>
                <a:gd name="connsiteY0" fmla="*/ 0 h 2124885"/>
                <a:gd name="connsiteX1" fmla="*/ 3991138 w 4112886"/>
                <a:gd name="connsiteY1" fmla="*/ 0 h 2124885"/>
                <a:gd name="connsiteX2" fmla="*/ 4112886 w 4112886"/>
                <a:gd name="connsiteY2" fmla="*/ 1082618 h 2124885"/>
                <a:gd name="connsiteX3" fmla="*/ 3991138 w 4112886"/>
                <a:gd name="connsiteY3" fmla="*/ 2124885 h 2124885"/>
                <a:gd name="connsiteX4" fmla="*/ 0 w 4112886"/>
                <a:gd name="connsiteY4" fmla="*/ 2124885 h 2124885"/>
                <a:gd name="connsiteX5" fmla="*/ 0 w 4112886"/>
                <a:gd name="connsiteY5" fmla="*/ 0 h 212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886" h="2124885">
                  <a:moveTo>
                    <a:pt x="0" y="0"/>
                  </a:moveTo>
                  <a:lnTo>
                    <a:pt x="3991138" y="0"/>
                  </a:lnTo>
                  <a:lnTo>
                    <a:pt x="4112886" y="1082618"/>
                  </a:lnTo>
                  <a:lnTo>
                    <a:pt x="3991138" y="2124885"/>
                  </a:lnTo>
                  <a:lnTo>
                    <a:pt x="0" y="212488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latin typeface="Metropolis" pitchFamily="2" charset="77"/>
              </a:endParaRPr>
            </a:p>
          </p:txBody>
        </p:sp>
        <p:sp>
          <p:nvSpPr>
            <p:cNvPr id="25" name="Rectangle 24">
              <a:extLst>
                <a:ext uri="{FF2B5EF4-FFF2-40B4-BE49-F238E27FC236}">
                  <a16:creationId xmlns:a16="http://schemas.microsoft.com/office/drawing/2014/main" id="{B9728C11-0B1D-433B-BE47-8202A84025E9}"/>
                </a:ext>
              </a:extLst>
            </p:cNvPr>
            <p:cNvSpPr/>
            <p:nvPr/>
          </p:nvSpPr>
          <p:spPr>
            <a:xfrm>
              <a:off x="212380" y="5015592"/>
              <a:ext cx="1814969" cy="892552"/>
            </a:xfrm>
            <a:prstGeom prst="rect">
              <a:avLst/>
            </a:prstGeom>
          </p:spPr>
          <p:txBody>
            <a:bodyPr wrap="square">
              <a:spAutoFit/>
            </a:bodyPr>
            <a:lstStyle/>
            <a:p>
              <a:pPr defTabSz="621926">
                <a:spcBef>
                  <a:spcPct val="0"/>
                </a:spcBef>
                <a:spcAft>
                  <a:spcPts val="600"/>
                </a:spcAft>
              </a:pPr>
              <a:r>
                <a:rPr lang="en-US" sz="1300" dirty="0">
                  <a:solidFill>
                    <a:srgbClr val="0091DA"/>
                  </a:solidFill>
                  <a:latin typeface="Metropolis" panose="00000500000000000000" pitchFamily="2" charset="0"/>
                </a:rPr>
                <a:t>Oct 2016</a:t>
              </a:r>
              <a:br>
                <a:rPr lang="en-US" sz="1300" dirty="0">
                  <a:solidFill>
                    <a:srgbClr val="006F9E"/>
                  </a:solidFill>
                  <a:latin typeface="Metropolis" pitchFamily="2" charset="77"/>
                </a:rPr>
              </a:br>
              <a:r>
                <a:rPr lang="en-US" sz="1300" dirty="0">
                  <a:solidFill>
                    <a:schemeClr val="tx2"/>
                  </a:solidFill>
                  <a:latin typeface="Metropolis" pitchFamily="2" charset="77"/>
                </a:rPr>
                <a:t>VMware + AWS Partnership Announcement</a:t>
              </a:r>
            </a:p>
          </p:txBody>
        </p:sp>
        <p:sp>
          <p:nvSpPr>
            <p:cNvPr id="31" name="Rectangle 30">
              <a:extLst>
                <a:ext uri="{FF2B5EF4-FFF2-40B4-BE49-F238E27FC236}">
                  <a16:creationId xmlns:a16="http://schemas.microsoft.com/office/drawing/2014/main" id="{B9728C11-0B1D-433B-BE47-8202A84025E9}"/>
                </a:ext>
              </a:extLst>
            </p:cNvPr>
            <p:cNvSpPr/>
            <p:nvPr/>
          </p:nvSpPr>
          <p:spPr>
            <a:xfrm>
              <a:off x="2007888" y="5015592"/>
              <a:ext cx="1814969" cy="692497"/>
            </a:xfrm>
            <a:prstGeom prst="rect">
              <a:avLst/>
            </a:prstGeom>
          </p:spPr>
          <p:txBody>
            <a:bodyPr wrap="square">
              <a:spAutoFit/>
            </a:bodyPr>
            <a:lstStyle/>
            <a:p>
              <a:pPr defTabSz="621926">
                <a:spcBef>
                  <a:spcPct val="0"/>
                </a:spcBef>
                <a:spcAft>
                  <a:spcPts val="600"/>
                </a:spcAft>
              </a:pPr>
              <a:r>
                <a:rPr lang="en-US" sz="1300" dirty="0">
                  <a:solidFill>
                    <a:srgbClr val="0091DA"/>
                  </a:solidFill>
                  <a:latin typeface="Metropolis" panose="00000500000000000000" pitchFamily="2" charset="0"/>
                </a:rPr>
                <a:t>Aug 2017</a:t>
              </a:r>
              <a:br>
                <a:rPr lang="en-US" sz="1300" dirty="0">
                  <a:solidFill>
                    <a:srgbClr val="006F9E"/>
                  </a:solidFill>
                  <a:latin typeface="Metropolis" pitchFamily="2" charset="77"/>
                </a:rPr>
              </a:br>
              <a:r>
                <a:rPr lang="en-US" sz="1300" dirty="0">
                  <a:solidFill>
                    <a:schemeClr val="tx2"/>
                  </a:solidFill>
                  <a:latin typeface="Metropolis" pitchFamily="2" charset="77"/>
                </a:rPr>
                <a:t>VMware Cloud</a:t>
              </a:r>
              <a:r>
                <a:rPr lang="en-US" sz="1300" baseline="30000" dirty="0">
                  <a:solidFill>
                    <a:schemeClr val="tx2"/>
                  </a:solidFill>
                  <a:latin typeface="Metropolis" pitchFamily="2" charset="77"/>
                </a:rPr>
                <a:t>TM</a:t>
              </a:r>
              <a:br>
                <a:rPr lang="en-US" sz="1300" dirty="0">
                  <a:solidFill>
                    <a:schemeClr val="tx2"/>
                  </a:solidFill>
                  <a:latin typeface="Metropolis" pitchFamily="2" charset="77"/>
                </a:rPr>
              </a:br>
              <a:r>
                <a:rPr lang="en-US" sz="1300" dirty="0">
                  <a:solidFill>
                    <a:schemeClr val="tx2"/>
                  </a:solidFill>
                  <a:latin typeface="Metropolis" pitchFamily="2" charset="77"/>
                </a:rPr>
                <a:t>on AWS Availability</a:t>
              </a:r>
            </a:p>
          </p:txBody>
        </p:sp>
        <p:sp>
          <p:nvSpPr>
            <p:cNvPr id="33" name="Rectangle 32">
              <a:extLst>
                <a:ext uri="{FF2B5EF4-FFF2-40B4-BE49-F238E27FC236}">
                  <a16:creationId xmlns:a16="http://schemas.microsoft.com/office/drawing/2014/main" id="{B9728C11-0B1D-433B-BE47-8202A84025E9}"/>
                </a:ext>
              </a:extLst>
            </p:cNvPr>
            <p:cNvSpPr/>
            <p:nvPr/>
          </p:nvSpPr>
          <p:spPr>
            <a:xfrm>
              <a:off x="3979463" y="5015592"/>
              <a:ext cx="1940699" cy="892552"/>
            </a:xfrm>
            <a:prstGeom prst="rect">
              <a:avLst/>
            </a:prstGeom>
          </p:spPr>
          <p:txBody>
            <a:bodyPr wrap="square">
              <a:spAutoFit/>
            </a:bodyPr>
            <a:lstStyle/>
            <a:p>
              <a:pPr defTabSz="621926">
                <a:spcBef>
                  <a:spcPct val="0"/>
                </a:spcBef>
                <a:spcAft>
                  <a:spcPts val="600"/>
                </a:spcAft>
              </a:pPr>
              <a:r>
                <a:rPr lang="en-US" sz="1300" dirty="0">
                  <a:solidFill>
                    <a:srgbClr val="0091DA"/>
                  </a:solidFill>
                  <a:latin typeface="Metropolis" panose="00000500000000000000" pitchFamily="2" charset="0"/>
                </a:rPr>
                <a:t>Aug 2018</a:t>
              </a:r>
              <a:br>
                <a:rPr lang="en-US" sz="1300" dirty="0">
                  <a:solidFill>
                    <a:srgbClr val="006F9E"/>
                  </a:solidFill>
                  <a:latin typeface="Metropolis" pitchFamily="2" charset="77"/>
                </a:rPr>
              </a:br>
              <a:r>
                <a:rPr lang="en-US" sz="1300" dirty="0">
                  <a:solidFill>
                    <a:schemeClr val="tx2"/>
                  </a:solidFill>
                  <a:latin typeface="Metropolis" pitchFamily="2" charset="77"/>
                </a:rPr>
                <a:t>AWS RDS on vSphere Announcement</a:t>
              </a:r>
            </a:p>
          </p:txBody>
        </p:sp>
        <p:sp>
          <p:nvSpPr>
            <p:cNvPr id="35" name="Rectangle 34">
              <a:extLst>
                <a:ext uri="{FF2B5EF4-FFF2-40B4-BE49-F238E27FC236}">
                  <a16:creationId xmlns:a16="http://schemas.microsoft.com/office/drawing/2014/main" id="{B9728C11-0B1D-433B-BE47-8202A84025E9}"/>
                </a:ext>
              </a:extLst>
            </p:cNvPr>
            <p:cNvSpPr/>
            <p:nvPr/>
          </p:nvSpPr>
          <p:spPr>
            <a:xfrm>
              <a:off x="5928580" y="4982313"/>
              <a:ext cx="1940699" cy="892552"/>
            </a:xfrm>
            <a:prstGeom prst="rect">
              <a:avLst/>
            </a:prstGeom>
          </p:spPr>
          <p:txBody>
            <a:bodyPr wrap="square">
              <a:spAutoFit/>
            </a:bodyPr>
            <a:lstStyle/>
            <a:p>
              <a:pPr defTabSz="621926">
                <a:spcBef>
                  <a:spcPct val="0"/>
                </a:spcBef>
                <a:spcAft>
                  <a:spcPts val="600"/>
                </a:spcAft>
              </a:pPr>
              <a:r>
                <a:rPr lang="en-US" sz="1300" dirty="0">
                  <a:solidFill>
                    <a:schemeClr val="accent1"/>
                  </a:solidFill>
                  <a:latin typeface="Metropolis" panose="00000500000000000000" pitchFamily="2" charset="0"/>
                </a:rPr>
                <a:t>Dec 2019</a:t>
              </a:r>
              <a:br>
                <a:rPr lang="en-US" sz="1300" dirty="0">
                  <a:solidFill>
                    <a:schemeClr val="tx2"/>
                  </a:solidFill>
                  <a:latin typeface="Metropolis" pitchFamily="2" charset="77"/>
                </a:rPr>
              </a:br>
              <a:r>
                <a:rPr lang="en-US" sz="1300" dirty="0">
                  <a:solidFill>
                    <a:schemeClr val="tx2"/>
                  </a:solidFill>
                  <a:latin typeface="Metropolis" pitchFamily="2" charset="77"/>
                </a:rPr>
                <a:t>VMware Cloud</a:t>
              </a:r>
              <a:r>
                <a:rPr lang="en-US" sz="1300" baseline="30000" dirty="0">
                  <a:solidFill>
                    <a:schemeClr val="tx2"/>
                  </a:solidFill>
                  <a:latin typeface="Metropolis" pitchFamily="2" charset="77"/>
                </a:rPr>
                <a:t>TM</a:t>
              </a:r>
              <a:br>
                <a:rPr lang="en-US" sz="1300" dirty="0">
                  <a:solidFill>
                    <a:schemeClr val="tx2"/>
                  </a:solidFill>
                  <a:latin typeface="Metropolis" pitchFamily="2" charset="77"/>
                </a:rPr>
              </a:br>
              <a:r>
                <a:rPr lang="en-US" sz="1300" dirty="0">
                  <a:solidFill>
                    <a:schemeClr val="tx2"/>
                  </a:solidFill>
                  <a:latin typeface="Metropolis" pitchFamily="2" charset="77"/>
                </a:rPr>
                <a:t>on AWS Outposts </a:t>
              </a:r>
              <a:br>
                <a:rPr lang="en-US" sz="1300" dirty="0">
                  <a:solidFill>
                    <a:schemeClr val="tx2"/>
                  </a:solidFill>
                  <a:latin typeface="Metropolis" pitchFamily="2" charset="77"/>
                </a:rPr>
              </a:br>
              <a:r>
                <a:rPr lang="en-US" sz="1300" dirty="0">
                  <a:solidFill>
                    <a:schemeClr val="tx2"/>
                  </a:solidFill>
                  <a:latin typeface="Metropolis" pitchFamily="2" charset="77"/>
                </a:rPr>
                <a:t>Beta Announcement</a:t>
              </a:r>
            </a:p>
          </p:txBody>
        </p:sp>
        <p:cxnSp>
          <p:nvCxnSpPr>
            <p:cNvPr id="36" name="Straight Connector 35"/>
            <p:cNvCxnSpPr/>
            <p:nvPr/>
          </p:nvCxnSpPr>
          <p:spPr bwMode="gray">
            <a:xfrm flipV="1">
              <a:off x="5712531" y="4982313"/>
              <a:ext cx="0" cy="92583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flipV="1">
              <a:off x="3869940" y="4982313"/>
              <a:ext cx="0" cy="92583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gray">
            <a:xfrm flipV="1">
              <a:off x="1843122" y="4982313"/>
              <a:ext cx="0" cy="92583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a:spLocks/>
          </p:cNvSpPr>
          <p:nvPr/>
        </p:nvSpPr>
        <p:spPr>
          <a:xfrm>
            <a:off x="1002378" y="2522406"/>
            <a:ext cx="4329984" cy="582299"/>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Leading compute, storage and network virtualization capabilities</a:t>
            </a:r>
          </a:p>
          <a:p>
            <a:pPr marL="0" lvl="1" indent="0">
              <a:spcBef>
                <a:spcPts val="600"/>
              </a:spcBef>
              <a:spcAft>
                <a:spcPts val="1200"/>
              </a:spcAft>
              <a:buNone/>
            </a:pPr>
            <a:endParaRPr lang="en-US" sz="1600" dirty="0">
              <a:latin typeface="Metropolis" pitchFamily="2" charset="77"/>
            </a:endParaRPr>
          </a:p>
        </p:txBody>
      </p:sp>
      <p:cxnSp>
        <p:nvCxnSpPr>
          <p:cNvPr id="17" name="Straight Connector 16"/>
          <p:cNvCxnSpPr/>
          <p:nvPr/>
        </p:nvCxnSpPr>
        <p:spPr bwMode="gray">
          <a:xfrm>
            <a:off x="1002380" y="3137818"/>
            <a:ext cx="399938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gray">
          <a:xfrm>
            <a:off x="1002380" y="3644692"/>
            <a:ext cx="3999387"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Content Placeholder 5"/>
          <p:cNvSpPr txBox="1">
            <a:spLocks/>
          </p:cNvSpPr>
          <p:nvPr/>
        </p:nvSpPr>
        <p:spPr>
          <a:xfrm>
            <a:off x="5853623" y="2522406"/>
            <a:ext cx="3487836" cy="406181"/>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Flexible cloud consumption economics</a:t>
            </a:r>
          </a:p>
        </p:txBody>
      </p:sp>
      <p:cxnSp>
        <p:nvCxnSpPr>
          <p:cNvPr id="41" name="Straight Connector 40"/>
          <p:cNvCxnSpPr/>
          <p:nvPr/>
        </p:nvCxnSpPr>
        <p:spPr bwMode="gray">
          <a:xfrm>
            <a:off x="5853623" y="3137818"/>
            <a:ext cx="3487836"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gray">
          <a:xfrm>
            <a:off x="5853623" y="3644692"/>
            <a:ext cx="3487836" cy="0"/>
          </a:xfrm>
          <a:prstGeom prst="line">
            <a:avLst/>
          </a:pr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Content Placeholder 5">
            <a:extLst>
              <a:ext uri="{FF2B5EF4-FFF2-40B4-BE49-F238E27FC236}">
                <a16:creationId xmlns:a16="http://schemas.microsoft.com/office/drawing/2014/main" id="{A547B7C0-D6BA-43D3-9104-D95A170CD444}"/>
              </a:ext>
            </a:extLst>
          </p:cNvPr>
          <p:cNvSpPr txBox="1">
            <a:spLocks/>
          </p:cNvSpPr>
          <p:nvPr/>
        </p:nvSpPr>
        <p:spPr>
          <a:xfrm>
            <a:off x="5853623" y="3231323"/>
            <a:ext cx="4035962" cy="32927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Broadest set of cloud services</a:t>
            </a:r>
          </a:p>
        </p:txBody>
      </p:sp>
      <p:sp>
        <p:nvSpPr>
          <p:cNvPr id="34" name="Content Placeholder 5">
            <a:extLst>
              <a:ext uri="{FF2B5EF4-FFF2-40B4-BE49-F238E27FC236}">
                <a16:creationId xmlns:a16="http://schemas.microsoft.com/office/drawing/2014/main" id="{C57464E0-33E5-4473-B2A2-844B63140A0F}"/>
              </a:ext>
            </a:extLst>
          </p:cNvPr>
          <p:cNvSpPr txBox="1">
            <a:spLocks/>
          </p:cNvSpPr>
          <p:nvPr/>
        </p:nvSpPr>
        <p:spPr>
          <a:xfrm>
            <a:off x="5853623" y="3792556"/>
            <a:ext cx="4035962" cy="329278"/>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Global scale and reach</a:t>
            </a:r>
          </a:p>
        </p:txBody>
      </p:sp>
      <p:sp>
        <p:nvSpPr>
          <p:cNvPr id="43" name="Content Placeholder 2">
            <a:extLst>
              <a:ext uri="{FF2B5EF4-FFF2-40B4-BE49-F238E27FC236}">
                <a16:creationId xmlns:a16="http://schemas.microsoft.com/office/drawing/2014/main" id="{51B90361-9A80-4C54-B9D2-E1FD1A07A87B}"/>
              </a:ext>
            </a:extLst>
          </p:cNvPr>
          <p:cNvSpPr txBox="1">
            <a:spLocks/>
          </p:cNvSpPr>
          <p:nvPr/>
        </p:nvSpPr>
        <p:spPr>
          <a:xfrm>
            <a:off x="1002378" y="3231323"/>
            <a:ext cx="4329984" cy="320161"/>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Support for a broad range of workloads</a:t>
            </a:r>
          </a:p>
        </p:txBody>
      </p:sp>
      <p:sp>
        <p:nvSpPr>
          <p:cNvPr id="44" name="Content Placeholder 2">
            <a:extLst>
              <a:ext uri="{FF2B5EF4-FFF2-40B4-BE49-F238E27FC236}">
                <a16:creationId xmlns:a16="http://schemas.microsoft.com/office/drawing/2014/main" id="{473109B2-D3D4-44F9-99DA-46625B457F7F}"/>
              </a:ext>
            </a:extLst>
          </p:cNvPr>
          <p:cNvSpPr txBox="1">
            <a:spLocks/>
          </p:cNvSpPr>
          <p:nvPr/>
        </p:nvSpPr>
        <p:spPr>
          <a:xfrm>
            <a:off x="1002378" y="3792558"/>
            <a:ext cx="4329984" cy="582299"/>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metropolis"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metropolis"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metropolis"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metropolis"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metropolis"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0" lvl="1" indent="0">
              <a:spcBef>
                <a:spcPts val="600"/>
              </a:spcBef>
              <a:spcAft>
                <a:spcPts val="1200"/>
              </a:spcAft>
              <a:buNone/>
            </a:pPr>
            <a:r>
              <a:rPr lang="en-US" sz="1600" dirty="0">
                <a:latin typeface="Metropolis" pitchFamily="2" charset="77"/>
              </a:rPr>
              <a:t>De-facto standard for the enterprise DC</a:t>
            </a:r>
          </a:p>
        </p:txBody>
      </p:sp>
      <p:grpSp>
        <p:nvGrpSpPr>
          <p:cNvPr id="39" name="Group 38">
            <a:extLst>
              <a:ext uri="{FF2B5EF4-FFF2-40B4-BE49-F238E27FC236}">
                <a16:creationId xmlns:a16="http://schemas.microsoft.com/office/drawing/2014/main" id="{BDA08A2D-0A8A-41FD-AA58-0A072FFF329F}"/>
              </a:ext>
            </a:extLst>
          </p:cNvPr>
          <p:cNvGrpSpPr/>
          <p:nvPr/>
        </p:nvGrpSpPr>
        <p:grpSpPr>
          <a:xfrm>
            <a:off x="1083525" y="2065121"/>
            <a:ext cx="1693794" cy="266983"/>
            <a:chOff x="863272" y="6563918"/>
            <a:chExt cx="861082" cy="135727"/>
          </a:xfrm>
          <a:solidFill>
            <a:schemeClr val="tx2"/>
          </a:solidFill>
        </p:grpSpPr>
        <p:sp>
          <p:nvSpPr>
            <p:cNvPr id="45" name="Freeform 6">
              <a:extLst>
                <a:ext uri="{FF2B5EF4-FFF2-40B4-BE49-F238E27FC236}">
                  <a16:creationId xmlns:a16="http://schemas.microsoft.com/office/drawing/2014/main" id="{3596DD11-914A-4FCB-BD5A-B452681B61C0}"/>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46" name="Freeform 7">
              <a:extLst>
                <a:ext uri="{FF2B5EF4-FFF2-40B4-BE49-F238E27FC236}">
                  <a16:creationId xmlns:a16="http://schemas.microsoft.com/office/drawing/2014/main" id="{522938A5-2D76-46C8-B7C1-3F77D5812E8D}"/>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47" name="Freeform 8">
              <a:extLst>
                <a:ext uri="{FF2B5EF4-FFF2-40B4-BE49-F238E27FC236}">
                  <a16:creationId xmlns:a16="http://schemas.microsoft.com/office/drawing/2014/main" id="{D6EDDC02-7874-477D-8151-D0B193E894D7}"/>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48" name="Freeform 9">
              <a:extLst>
                <a:ext uri="{FF2B5EF4-FFF2-40B4-BE49-F238E27FC236}">
                  <a16:creationId xmlns:a16="http://schemas.microsoft.com/office/drawing/2014/main" id="{11497605-B9F0-499D-9BAD-CAD4DF264DDF}"/>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49" name="Freeform 10">
              <a:extLst>
                <a:ext uri="{FF2B5EF4-FFF2-40B4-BE49-F238E27FC236}">
                  <a16:creationId xmlns:a16="http://schemas.microsoft.com/office/drawing/2014/main" id="{87A173DB-972A-49CD-B107-F84916A5F7E1}"/>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50" name="Freeform 11">
              <a:extLst>
                <a:ext uri="{FF2B5EF4-FFF2-40B4-BE49-F238E27FC236}">
                  <a16:creationId xmlns:a16="http://schemas.microsoft.com/office/drawing/2014/main" id="{AA7E256D-662E-4F46-945F-75B84B1B314D}"/>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sp>
          <p:nvSpPr>
            <p:cNvPr id="51" name="Freeform 12">
              <a:extLst>
                <a:ext uri="{FF2B5EF4-FFF2-40B4-BE49-F238E27FC236}">
                  <a16:creationId xmlns:a16="http://schemas.microsoft.com/office/drawing/2014/main" id="{745AE183-7E5A-47CA-8BC0-5071F1977EE1}"/>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dirty="0"/>
            </a:p>
          </p:txBody>
        </p:sp>
      </p:gr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0827" t="15829" r="21766" b="18496"/>
          <a:stretch/>
        </p:blipFill>
        <p:spPr>
          <a:xfrm>
            <a:off x="5787145" y="1932127"/>
            <a:ext cx="798121" cy="547839"/>
          </a:xfrm>
          <a:prstGeom prst="rect">
            <a:avLst/>
          </a:prstGeom>
        </p:spPr>
      </p:pic>
      <p:sp>
        <p:nvSpPr>
          <p:cNvPr id="53" name="Rectangle 52">
            <a:extLst>
              <a:ext uri="{FF2B5EF4-FFF2-40B4-BE49-F238E27FC236}">
                <a16:creationId xmlns:a16="http://schemas.microsoft.com/office/drawing/2014/main" id="{49CC5193-1C83-0647-A6DB-EFA90FD6BA6E}"/>
              </a:ext>
            </a:extLst>
          </p:cNvPr>
          <p:cNvSpPr/>
          <p:nvPr/>
        </p:nvSpPr>
        <p:spPr>
          <a:xfrm>
            <a:off x="7875198" y="4772379"/>
            <a:ext cx="2169342" cy="892088"/>
          </a:xfrm>
          <a:prstGeom prst="rect">
            <a:avLst/>
          </a:prstGeom>
        </p:spPr>
        <p:txBody>
          <a:bodyPr wrap="square">
            <a:spAutoFit/>
          </a:bodyPr>
          <a:lstStyle/>
          <a:p>
            <a:pPr defTabSz="621739">
              <a:spcBef>
                <a:spcPct val="0"/>
              </a:spcBef>
              <a:spcAft>
                <a:spcPts val="600"/>
              </a:spcAft>
            </a:pPr>
            <a:r>
              <a:rPr lang="en-US" sz="1300" dirty="0">
                <a:solidFill>
                  <a:schemeClr val="accent1"/>
                </a:solidFill>
                <a:latin typeface="Metropolis" panose="00000500000000000000" pitchFamily="2" charset="0"/>
              </a:rPr>
              <a:t>2020</a:t>
            </a:r>
            <a:br>
              <a:rPr lang="en-US" sz="1300" dirty="0">
                <a:solidFill>
                  <a:schemeClr val="tx2"/>
                </a:solidFill>
                <a:latin typeface="Metropolis" pitchFamily="2" charset="77"/>
              </a:rPr>
            </a:br>
            <a:r>
              <a:rPr lang="en-US" sz="1300" dirty="0">
                <a:solidFill>
                  <a:schemeClr val="tx2"/>
                </a:solidFill>
                <a:latin typeface="Metropolis" pitchFamily="2" charset="77"/>
              </a:rPr>
              <a:t>Preferred cloud partner and service status for all vSphere workloads</a:t>
            </a:r>
          </a:p>
        </p:txBody>
      </p:sp>
      <p:cxnSp>
        <p:nvCxnSpPr>
          <p:cNvPr id="54" name="Straight Connector 53">
            <a:extLst>
              <a:ext uri="{FF2B5EF4-FFF2-40B4-BE49-F238E27FC236}">
                <a16:creationId xmlns:a16="http://schemas.microsoft.com/office/drawing/2014/main" id="{EA1DCB52-EDA1-2244-A907-BD362AAE0153}"/>
              </a:ext>
            </a:extLst>
          </p:cNvPr>
          <p:cNvCxnSpPr/>
          <p:nvPr/>
        </p:nvCxnSpPr>
        <p:spPr bwMode="gray">
          <a:xfrm flipV="1">
            <a:off x="7583032" y="4794344"/>
            <a:ext cx="0" cy="925349"/>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01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1_vmware dark 2020">
  <a:themeElements>
    <a:clrScheme name="Custom 19">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C1D5"/>
      </a:hlink>
      <a:folHlink>
        <a:srgbClr val="00909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are dark 2020" id="{400427F9-38F0-4967-BF44-B1B9A5A5CE9A}" vid="{82C3B332-5FB5-42F4-8A2E-98C05033AA2C}"/>
    </a:ext>
  </a:extLst>
</a:theme>
</file>

<file path=ppt/theme/theme2.xml><?xml version="1.0" encoding="utf-8"?>
<a:theme xmlns:a="http://schemas.openxmlformats.org/drawingml/2006/main" name="1_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3.xml><?xml version="1.0" encoding="utf-8"?>
<a:theme xmlns:a="http://schemas.openxmlformats.org/drawingml/2006/main" name="vmware dark 2020">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are dark 2020" id="{400427F9-38F0-4967-BF44-B1B9A5A5CE9A}" vid="{82C3B332-5FB5-42F4-8A2E-98C05033AA2C}"/>
    </a:ext>
  </a:extLst>
</a:theme>
</file>

<file path=ppt/theme/theme4.xml><?xml version="1.0" encoding="utf-8"?>
<a:theme xmlns:a="http://schemas.openxmlformats.org/drawingml/2006/main" name="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5.xml><?xml version="1.0" encoding="utf-8"?>
<a:theme xmlns:a="http://schemas.openxmlformats.org/drawingml/2006/main" name="Office Theme">
  <a:themeElements>
    <a:clrScheme name="VMware">
      <a:dk1>
        <a:srgbClr val="717074"/>
      </a:dk1>
      <a:lt1>
        <a:srgbClr val="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12291</TotalTime>
  <Words>5199</Words>
  <Application>Microsoft Macintosh PowerPoint</Application>
  <PresentationFormat>Custom</PresentationFormat>
  <Paragraphs>565</Paragraphs>
  <Slides>32</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Calibri</vt:lpstr>
      <vt:lpstr>Camphor Std</vt:lpstr>
      <vt:lpstr>metropolis</vt:lpstr>
      <vt:lpstr>metropolis</vt:lpstr>
      <vt:lpstr>Metropolis Light</vt:lpstr>
      <vt:lpstr>Metropolis Semi Bold</vt:lpstr>
      <vt:lpstr>Noto Sans Symbols</vt:lpstr>
      <vt:lpstr>Open Sans</vt:lpstr>
      <vt:lpstr>1_vmware dark 2020</vt:lpstr>
      <vt:lpstr>1_VMware_dark_16x9</vt:lpstr>
      <vt:lpstr>vmware dark 2020</vt:lpstr>
      <vt:lpstr>VMware_dark_16x9</vt:lpstr>
      <vt:lpstr>VMware Cloud on AWS</vt:lpstr>
      <vt:lpstr>Healthcare Sector Leaders are turning to IT modernization</vt:lpstr>
      <vt:lpstr>Key drivers for IT Modernization in Healthcare</vt:lpstr>
      <vt:lpstr>Core Challenges of Healthcare IT</vt:lpstr>
      <vt:lpstr>What does this mean for Healthcare?</vt:lpstr>
      <vt:lpstr>Apps Drive Specific Infrastructure Choices in Digital Transformation Journey</vt:lpstr>
      <vt:lpstr>Why hybrid cloud is the first choice for healthcare IT</vt:lpstr>
      <vt:lpstr>Challenges of Implementing a Hybrid Cloud Strategy</vt:lpstr>
      <vt:lpstr>PowerPoint Presentation</vt:lpstr>
      <vt:lpstr>VMware Cloud on AWS</vt:lpstr>
      <vt:lpstr>VMware Cloud on AWS: Jointly Engineered Cloud Service</vt:lpstr>
      <vt:lpstr>Available in AWS Regions Worldwide</vt:lpstr>
      <vt:lpstr>VMware Cloud on AWS GovCloud (US)</vt:lpstr>
      <vt:lpstr>Why VMware Cloud on AWS: Compelling Economics and Speed</vt:lpstr>
      <vt:lpstr>Economic Value Drivers</vt:lpstr>
      <vt:lpstr>Simple Packaging, Purchasing and Consumption</vt:lpstr>
      <vt:lpstr>Use Cases to Address Healthcare Sector Needs</vt:lpstr>
      <vt:lpstr>PowerPoint Presentation</vt:lpstr>
      <vt:lpstr>PowerPoint Presentation</vt:lpstr>
      <vt:lpstr>PowerPoint Presentation</vt:lpstr>
      <vt:lpstr>Case Study: NHS Digital</vt:lpstr>
      <vt:lpstr>PowerPoint Presentation</vt:lpstr>
      <vt:lpstr>Outcomes</vt:lpstr>
      <vt:lpstr>PowerPoint Presentation</vt:lpstr>
      <vt:lpstr>VMware Cloud on AWS: Growing Channel Partner Ecosystem</vt:lpstr>
      <vt:lpstr>VMware Cloud on AWS: Growing Technology Partner Ecosystem </vt:lpstr>
      <vt:lpstr>Professional Services: Accelerate Time to Value</vt:lpstr>
      <vt:lpstr>Business Outcomes</vt:lpstr>
      <vt:lpstr>How Can You Get Started? </vt:lpstr>
      <vt:lpstr>Get Started Now with VMware Cloud on AWS !!!</vt:lpstr>
      <vt:lpstr>Resources to Learn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VMware Cloud on AWS</dc:title>
  <dc:creator>Dinah Strange</dc:creator>
  <cp:lastModifiedBy>Sonali Desai</cp:lastModifiedBy>
  <cp:revision>23</cp:revision>
  <dcterms:modified xsi:type="dcterms:W3CDTF">2020-10-29T00:45:30Z</dcterms:modified>
</cp:coreProperties>
</file>