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tags/tag2.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ink/ink4.xml" ContentType="application/inkml+xml"/>
  <Override PartName="/ppt/ink/ink5.xml" ContentType="application/inkml+xml"/>
  <Override PartName="/ppt/ink/ink6.xml" ContentType="application/inkml+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99" r:id="rId4"/>
    <p:sldMasterId id="2147484641" r:id="rId5"/>
  </p:sldMasterIdLst>
  <p:notesMasterIdLst>
    <p:notesMasterId r:id="rId34"/>
  </p:notesMasterIdLst>
  <p:handoutMasterIdLst>
    <p:handoutMasterId r:id="rId35"/>
  </p:handoutMasterIdLst>
  <p:sldIdLst>
    <p:sldId id="2147307849" r:id="rId6"/>
    <p:sldId id="2147309149" r:id="rId7"/>
    <p:sldId id="2147309150" r:id="rId8"/>
    <p:sldId id="2147307772" r:id="rId9"/>
    <p:sldId id="2147309151" r:id="rId10"/>
    <p:sldId id="2147309152" r:id="rId11"/>
    <p:sldId id="2147309153" r:id="rId12"/>
    <p:sldId id="2147309154" r:id="rId13"/>
    <p:sldId id="2147309155" r:id="rId14"/>
    <p:sldId id="2147309156" r:id="rId15"/>
    <p:sldId id="2147309157" r:id="rId16"/>
    <p:sldId id="2147307853" r:id="rId17"/>
    <p:sldId id="2147307780" r:id="rId18"/>
    <p:sldId id="2147309164" r:id="rId19"/>
    <p:sldId id="2147307782" r:id="rId20"/>
    <p:sldId id="2147307783" r:id="rId21"/>
    <p:sldId id="2147307784" r:id="rId22"/>
    <p:sldId id="2147307785" r:id="rId23"/>
    <p:sldId id="2147307786" r:id="rId24"/>
    <p:sldId id="2147307787" r:id="rId25"/>
    <p:sldId id="2147307788" r:id="rId26"/>
    <p:sldId id="2147307789" r:id="rId27"/>
    <p:sldId id="2147308441" r:id="rId28"/>
    <p:sldId id="2147308173" r:id="rId29"/>
    <p:sldId id="2147308164" r:id="rId30"/>
    <p:sldId id="2147307803" r:id="rId31"/>
    <p:sldId id="2147307777" r:id="rId32"/>
    <p:sldId id="2147307781" r:id="rId33"/>
  </p:sldIdLst>
  <p:sldSz cx="12188825" cy="6858000"/>
  <p:notesSz cx="9601200" cy="73152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18587" userDrawn="1">
          <p15:clr>
            <a:srgbClr val="A4A3A4"/>
          </p15:clr>
        </p15:guide>
        <p15:guide id="2" pos="302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5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9FFF"/>
    <a:srgbClr val="82CEFF"/>
    <a:srgbClr val="C5FF95"/>
    <a:srgbClr val="0C357E"/>
    <a:srgbClr val="0D347C"/>
    <a:srgbClr val="000000"/>
    <a:srgbClr val="006990"/>
    <a:srgbClr val="002142"/>
    <a:srgbClr val="FFFFFF"/>
    <a:srgbClr val="0101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F91F98-845F-4567-BA7A-C4465496EBF8}" v="4" dt="2021-05-25T14:26:18.116"/>
    <p1510:client id="{A2FB69D3-2C56-4E16-8488-F27538F26988}" v="14" dt="2021-04-19T16:25:45.422"/>
  </p1510:revLst>
</p1510:revInfo>
</file>

<file path=ppt/tableStyles.xml><?xml version="1.0" encoding="utf-8"?>
<a:tblStyleLst xmlns:a="http://schemas.openxmlformats.org/drawingml/2006/main" def="{6E25E649-3F16-4E02-A733-19D2CDBF48F0}">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59" autoAdjust="0"/>
    <p:restoredTop sz="86385" autoAdjust="0"/>
  </p:normalViewPr>
  <p:slideViewPr>
    <p:cSldViewPr>
      <p:cViewPr varScale="1">
        <p:scale>
          <a:sx n="55" d="100"/>
          <a:sy n="55" d="100"/>
        </p:scale>
        <p:origin x="268" y="3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p:cViewPr>
        <p:scale>
          <a:sx n="1" d="2"/>
          <a:sy n="1" d="2"/>
        </p:scale>
        <p:origin x="4116" y="36"/>
      </p:cViewPr>
      <p:guideLst>
        <p:guide orient="horz" pos="18587"/>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2950669"/>
          </a:xfrm>
          <a:prstGeom prst="rect">
            <a:avLst/>
          </a:prstGeom>
        </p:spPr>
        <p:txBody>
          <a:bodyPr vert="horz" lIns="193560" tIns="96780" rIns="193560" bIns="96780" rtlCol="0"/>
          <a:lstStyle>
            <a:lvl1pPr algn="l">
              <a:defRPr sz="2500"/>
            </a:lvl1pPr>
          </a:lstStyle>
          <a:p>
            <a:endParaRPr lang="en-US">
              <a:latin typeface="Metropolis" panose="00000500000000000000" pitchFamily="50" charset="0"/>
            </a:endParaRPr>
          </a:p>
        </p:txBody>
      </p:sp>
      <p:sp>
        <p:nvSpPr>
          <p:cNvPr id="3" name="Date Placeholder 2"/>
          <p:cNvSpPr>
            <a:spLocks noGrp="1"/>
          </p:cNvSpPr>
          <p:nvPr>
            <p:ph type="dt" sz="quarter" idx="1"/>
          </p:nvPr>
        </p:nvSpPr>
        <p:spPr>
          <a:xfrm>
            <a:off x="5438458" y="0"/>
            <a:ext cx="4160520" cy="2950669"/>
          </a:xfrm>
          <a:prstGeom prst="rect">
            <a:avLst/>
          </a:prstGeom>
        </p:spPr>
        <p:txBody>
          <a:bodyPr vert="horz" lIns="193560" tIns="96780" rIns="193560" bIns="96780" rtlCol="0"/>
          <a:lstStyle>
            <a:lvl1pPr algn="r">
              <a:defRPr sz="2500"/>
            </a:lvl1pPr>
          </a:lstStyle>
          <a:p>
            <a:fld id="{FB004553-04C5-4BB3-AD4E-8B2EF3CDDAF9}" type="datetimeFigureOut">
              <a:rPr lang="en-US" smtClean="0">
                <a:latin typeface="Metropolis" panose="00000500000000000000" pitchFamily="50" charset="0"/>
              </a:rPr>
              <a:t>6/22/2021</a:t>
            </a:fld>
            <a:endParaRPr lang="en-US">
              <a:latin typeface="Metropolis" panose="00000500000000000000" pitchFamily="50" charset="0"/>
            </a:endParaRPr>
          </a:p>
        </p:txBody>
      </p:sp>
      <p:sp>
        <p:nvSpPr>
          <p:cNvPr id="4" name="Footer Placeholder 3"/>
          <p:cNvSpPr>
            <a:spLocks noGrp="1"/>
          </p:cNvSpPr>
          <p:nvPr>
            <p:ph type="ftr" sz="quarter" idx="2"/>
          </p:nvPr>
        </p:nvSpPr>
        <p:spPr>
          <a:xfrm>
            <a:off x="0" y="56052467"/>
            <a:ext cx="4160520" cy="2950669"/>
          </a:xfrm>
          <a:prstGeom prst="rect">
            <a:avLst/>
          </a:prstGeom>
        </p:spPr>
        <p:txBody>
          <a:bodyPr vert="horz" lIns="193560" tIns="96780" rIns="193560" bIns="96780" rtlCol="0" anchor="b"/>
          <a:lstStyle>
            <a:lvl1pPr algn="l">
              <a:defRPr sz="2500"/>
            </a:lvl1pPr>
          </a:lstStyle>
          <a:p>
            <a:endParaRPr lang="en-US">
              <a:latin typeface="Metropolis" panose="00000500000000000000" pitchFamily="50" charset="0"/>
            </a:endParaRPr>
          </a:p>
        </p:txBody>
      </p:sp>
      <p:sp>
        <p:nvSpPr>
          <p:cNvPr id="5" name="Slide Number Placeholder 4"/>
          <p:cNvSpPr>
            <a:spLocks noGrp="1"/>
          </p:cNvSpPr>
          <p:nvPr>
            <p:ph type="sldNum" sz="quarter" idx="3"/>
          </p:nvPr>
        </p:nvSpPr>
        <p:spPr>
          <a:xfrm>
            <a:off x="5438458" y="56052467"/>
            <a:ext cx="4160520" cy="2950669"/>
          </a:xfrm>
          <a:prstGeom prst="rect">
            <a:avLst/>
          </a:prstGeom>
        </p:spPr>
        <p:txBody>
          <a:bodyPr vert="horz" lIns="193560" tIns="96780" rIns="193560" bIns="96780" rtlCol="0" anchor="b"/>
          <a:lstStyle>
            <a:lvl1pPr algn="r">
              <a:defRPr sz="2500"/>
            </a:lvl1pPr>
          </a:lstStyle>
          <a:p>
            <a:fld id="{2E6A881F-0910-47D3-BD01-4F68834EC353}" type="slidenum">
              <a:rPr lang="en-US" smtClean="0">
                <a:latin typeface="Metropolis" panose="00000500000000000000" pitchFamily="50" charset="0"/>
              </a:rPr>
              <a:t>‹#›</a:t>
            </a:fld>
            <a:endParaRPr lang="en-US">
              <a:latin typeface="Metropolis" panose="00000500000000000000" pitchFamily="50" charset="0"/>
            </a:endParaRPr>
          </a:p>
        </p:txBody>
      </p:sp>
    </p:spTree>
    <p:extLst>
      <p:ext uri="{BB962C8B-B14F-4D97-AF65-F5344CB8AC3E}">
        <p14:creationId xmlns:p14="http://schemas.microsoft.com/office/powerpoint/2010/main" val="32686676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2950669"/>
          </a:xfrm>
          <a:prstGeom prst="rect">
            <a:avLst/>
          </a:prstGeom>
        </p:spPr>
        <p:txBody>
          <a:bodyPr vert="horz" lIns="193560" tIns="96780" rIns="193560" bIns="96780" rtlCol="0"/>
          <a:lstStyle>
            <a:lvl1pPr algn="l">
              <a:defRPr sz="2500">
                <a:latin typeface="Metropolis" panose="00000500000000000000" pitchFamily="50" charset="0"/>
              </a:defRPr>
            </a:lvl1pPr>
          </a:lstStyle>
          <a:p>
            <a:endParaRPr lang="en-US"/>
          </a:p>
        </p:txBody>
      </p:sp>
      <p:sp>
        <p:nvSpPr>
          <p:cNvPr id="3" name="Date Placeholder 2"/>
          <p:cNvSpPr>
            <a:spLocks noGrp="1"/>
          </p:cNvSpPr>
          <p:nvPr>
            <p:ph type="dt" idx="1"/>
          </p:nvPr>
        </p:nvSpPr>
        <p:spPr>
          <a:xfrm>
            <a:off x="5438458" y="0"/>
            <a:ext cx="4160520" cy="2950669"/>
          </a:xfrm>
          <a:prstGeom prst="rect">
            <a:avLst/>
          </a:prstGeom>
        </p:spPr>
        <p:txBody>
          <a:bodyPr vert="horz" lIns="193560" tIns="96780" rIns="193560" bIns="96780" rtlCol="0"/>
          <a:lstStyle>
            <a:lvl1pPr algn="r">
              <a:defRPr sz="2500">
                <a:latin typeface="Metropolis" panose="00000500000000000000" pitchFamily="50" charset="0"/>
              </a:defRPr>
            </a:lvl1pPr>
          </a:lstStyle>
          <a:p>
            <a:fld id="{3CB6F0DB-E055-41D0-9102-627A646E4242}" type="datetimeFigureOut">
              <a:rPr lang="en-US" smtClean="0"/>
              <a:pPr/>
              <a:t>6/22/2021</a:t>
            </a:fld>
            <a:endParaRPr lang="en-US"/>
          </a:p>
        </p:txBody>
      </p:sp>
      <p:sp>
        <p:nvSpPr>
          <p:cNvPr id="4" name="Slide Image Placeholder 3"/>
          <p:cNvSpPr>
            <a:spLocks noGrp="1" noRot="1" noChangeAspect="1"/>
          </p:cNvSpPr>
          <p:nvPr>
            <p:ph type="sldImg" idx="2"/>
          </p:nvPr>
        </p:nvSpPr>
        <p:spPr>
          <a:xfrm>
            <a:off x="-12242800" y="3933825"/>
            <a:ext cx="34086800" cy="19180175"/>
          </a:xfrm>
          <a:prstGeom prst="rect">
            <a:avLst/>
          </a:prstGeom>
          <a:noFill/>
          <a:ln w="12700">
            <a:solidFill>
              <a:prstClr val="black"/>
            </a:solidFill>
          </a:ln>
        </p:spPr>
        <p:txBody>
          <a:bodyPr vert="horz" lIns="193560" tIns="96780" rIns="193560" bIns="96780" rtlCol="0" anchor="ctr"/>
          <a:lstStyle/>
          <a:p>
            <a:endParaRPr lang="en-US"/>
          </a:p>
        </p:txBody>
      </p:sp>
      <p:sp>
        <p:nvSpPr>
          <p:cNvPr id="5" name="Notes Placeholder 4"/>
          <p:cNvSpPr>
            <a:spLocks noGrp="1"/>
          </p:cNvSpPr>
          <p:nvPr>
            <p:ph type="body" sz="quarter" idx="3"/>
          </p:nvPr>
        </p:nvSpPr>
        <p:spPr>
          <a:xfrm>
            <a:off x="640080" y="24588907"/>
            <a:ext cx="8321040" cy="314738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56052467"/>
            <a:ext cx="4160520" cy="2950669"/>
          </a:xfrm>
          <a:prstGeom prst="rect">
            <a:avLst/>
          </a:prstGeom>
        </p:spPr>
        <p:txBody>
          <a:bodyPr vert="horz" lIns="193560" tIns="96780" rIns="193560" bIns="96780" rtlCol="0" anchor="b"/>
          <a:lstStyle>
            <a:lvl1pPr algn="l">
              <a:defRPr sz="2500">
                <a:latin typeface="Metropolis" panose="00000500000000000000" pitchFamily="50" charset="0"/>
              </a:defRPr>
            </a:lvl1pPr>
          </a:lstStyle>
          <a:p>
            <a:endParaRPr lang="en-US"/>
          </a:p>
        </p:txBody>
      </p:sp>
      <p:sp>
        <p:nvSpPr>
          <p:cNvPr id="7" name="Slide Number Placeholder 6"/>
          <p:cNvSpPr>
            <a:spLocks noGrp="1"/>
          </p:cNvSpPr>
          <p:nvPr>
            <p:ph type="sldNum" sz="quarter" idx="5"/>
          </p:nvPr>
        </p:nvSpPr>
        <p:spPr>
          <a:xfrm>
            <a:off x="5438458" y="56052467"/>
            <a:ext cx="4160520" cy="2950669"/>
          </a:xfrm>
          <a:prstGeom prst="rect">
            <a:avLst/>
          </a:prstGeom>
        </p:spPr>
        <p:txBody>
          <a:bodyPr vert="horz" lIns="193560" tIns="96780" rIns="193560" bIns="96780" rtlCol="0" anchor="b"/>
          <a:lstStyle>
            <a:lvl1pPr algn="r">
              <a:defRPr sz="2500">
                <a:latin typeface="Metropolis" panose="00000500000000000000" pitchFamily="50" charset="0"/>
              </a:defRPr>
            </a:lvl1pPr>
          </a:lstStyle>
          <a:p>
            <a:fld id="{9F4FBC3A-A12C-40F9-BB8D-BC30C7901396}" type="slidenum">
              <a:rPr lang="en-US" smtClean="0"/>
              <a:pPr/>
              <a:t>‹#›</a:t>
            </a:fld>
            <a:endParaRPr lang="en-US"/>
          </a:p>
        </p:txBody>
      </p:sp>
    </p:spTree>
    <p:extLst>
      <p:ext uri="{BB962C8B-B14F-4D97-AF65-F5344CB8AC3E}">
        <p14:creationId xmlns:p14="http://schemas.microsoft.com/office/powerpoint/2010/main" val="201290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tropolis" panose="00000500000000000000" pitchFamily="50" charset="0"/>
        <a:ea typeface="+mn-ea"/>
        <a:cs typeface="+mn-cs"/>
      </a:defRPr>
    </a:lvl1pPr>
    <a:lvl2pPr marL="457200" algn="l" defTabSz="914400" rtl="0" eaLnBrk="1" latinLnBrk="0" hangingPunct="1">
      <a:defRPr sz="1200" kern="1200">
        <a:solidFill>
          <a:schemeClr val="tx1"/>
        </a:solidFill>
        <a:latin typeface="Metropolis" panose="00000500000000000000" pitchFamily="50" charset="0"/>
        <a:ea typeface="+mn-ea"/>
        <a:cs typeface="+mn-cs"/>
      </a:defRPr>
    </a:lvl2pPr>
    <a:lvl3pPr marL="914400" algn="l" defTabSz="914400" rtl="0" eaLnBrk="1" latinLnBrk="0" hangingPunct="1">
      <a:defRPr sz="1200" kern="1200">
        <a:solidFill>
          <a:schemeClr val="tx1"/>
        </a:solidFill>
        <a:latin typeface="Metropolis" panose="00000500000000000000" pitchFamily="50" charset="0"/>
        <a:ea typeface="+mn-ea"/>
        <a:cs typeface="+mn-cs"/>
      </a:defRPr>
    </a:lvl3pPr>
    <a:lvl4pPr marL="1371600" algn="l" defTabSz="914400" rtl="0" eaLnBrk="1" latinLnBrk="0" hangingPunct="1">
      <a:defRPr sz="1200" kern="1200">
        <a:solidFill>
          <a:schemeClr val="tx1"/>
        </a:solidFill>
        <a:latin typeface="Metropolis" panose="00000500000000000000" pitchFamily="50" charset="0"/>
        <a:ea typeface="+mn-ea"/>
        <a:cs typeface="+mn-cs"/>
      </a:defRPr>
    </a:lvl4pPr>
    <a:lvl5pPr marL="1828800" algn="l" defTabSz="914400" rtl="0" eaLnBrk="1" latinLnBrk="0" hangingPunct="1">
      <a:defRPr sz="1200" kern="1200">
        <a:solidFill>
          <a:schemeClr val="tx1"/>
        </a:solidFill>
        <a:latin typeface="Metropolis" panose="000005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etropolis" panose="00000500000000000000" pitchFamily="50" charset="0"/>
                <a:ea typeface="+mn-ea"/>
                <a:cs typeface="+mn-cs"/>
              </a:rPr>
              <a:t>I </a:t>
            </a:r>
            <a:r>
              <a:rPr lang="en-US" sz="1200" kern="1200" dirty="0">
                <a:solidFill>
                  <a:schemeClr val="tx1"/>
                </a:solidFill>
                <a:effectLst/>
                <a:latin typeface="Metropolis" panose="00000500000000000000" pitchFamily="50" charset="0"/>
                <a:ea typeface="+mn-ea"/>
                <a:cs typeface="+mn-cs"/>
              </a:rPr>
              <a:t>think what you’ll find is that VMware customers in healthcare are seeing some amazing business outcomes. </a:t>
            </a:r>
          </a:p>
          <a:p>
            <a:pPr marL="134353" lvl="1" defTabSz="939396">
              <a:defRPr/>
            </a:pPr>
            <a:endParaRPr lang="en-US" dirty="0"/>
          </a:p>
          <a:p>
            <a:pPr marL="134353" lvl="1" defTabSz="939396">
              <a:defRPr/>
            </a:pPr>
            <a:endParaRPr lang="en-US" dirty="0"/>
          </a:p>
          <a:p>
            <a:pPr marL="134353" lvl="1"/>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BC3A-A12C-40F9-BB8D-BC30C7901396}" type="slidenum">
              <a:rPr kumimoji="0" lang="en-US" sz="25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25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2038966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etropolis" panose="00000500000000000000" pitchFamily="50" charset="0"/>
                <a:ea typeface="+mn-ea"/>
                <a:cs typeface="+mn-cs"/>
              </a:rPr>
              <a:t>Our digital foundation for healthcare is a unified platform and operating environment across clouds, apps and device, and it allows organizations to bridge their legacy systems, with modern clouds and applications, while empowering care teams to deliver care using the right device, for the risk task, at the right time.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BC3A-A12C-40F9-BB8D-BC30C7901396}" type="slidenum">
              <a:rPr kumimoji="0" lang="en-US" sz="12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2918752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etropolis" panose="00000500000000000000" pitchFamily="50" charset="0"/>
                <a:ea typeface="+mn-ea"/>
                <a:cs typeface="+mn-cs"/>
              </a:rPr>
              <a:t>When we hear from customers about the outcomes our digital foundation provides, they talk about the ability to be agile, and extending the reach of care anywhere with modern IT. They also talk about improved provider experiences, and better patient outcomes. And lastly, they talk about trust – the fact that with </a:t>
            </a:r>
            <a:r>
              <a:rPr lang="en-US" sz="1200" kern="1200" dirty="0" err="1">
                <a:solidFill>
                  <a:schemeClr val="tx1"/>
                </a:solidFill>
                <a:effectLst/>
                <a:latin typeface="Metropolis" panose="00000500000000000000" pitchFamily="50" charset="0"/>
                <a:ea typeface="+mn-ea"/>
                <a:cs typeface="+mn-cs"/>
              </a:rPr>
              <a:t>Vmware</a:t>
            </a:r>
            <a:r>
              <a:rPr lang="en-US" sz="1200" kern="1200" dirty="0">
                <a:solidFill>
                  <a:schemeClr val="tx1"/>
                </a:solidFill>
                <a:effectLst/>
                <a:latin typeface="Metropolis" panose="00000500000000000000" pitchFamily="50" charset="0"/>
                <a:ea typeface="+mn-ea"/>
                <a:cs typeface="+mn-cs"/>
              </a:rPr>
              <a:t>, their data and systems are better prepared for the aggressive nature of today’s cyber attacks. </a:t>
            </a:r>
          </a:p>
          <a:p>
            <a:pPr rtl="0"/>
            <a:endParaRPr lang="en-US" sz="2500" dirty="0"/>
          </a:p>
          <a:p>
            <a:pPr rtl="0"/>
            <a:endParaRPr lang="en-US" sz="2500"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BC3A-A12C-40F9-BB8D-BC30C7901396}" type="slidenum">
              <a:rPr kumimoji="0" lang="en-US" sz="12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1695558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talk to our healthcare customers, we hear 5 key priorities they are focused on to accelerate RTCHC. </a:t>
            </a:r>
          </a:p>
          <a:p>
            <a:pPr marL="228600" indent="-228600">
              <a:buAutoNum type="arabicParenR"/>
            </a:pPr>
            <a:r>
              <a:rPr lang="en-US" dirty="0"/>
              <a:t>It starts with modernizing infrastructure and apps. Without this step, it’s impossible to bridge legacy and next generation technologies to achieve new care models and improved outcomes, at scale. The area enables you to: </a:t>
            </a:r>
          </a:p>
          <a:p>
            <a:pPr marL="685800" lvl="1" indent="-228600">
              <a:buAutoNum type="arabicParenR"/>
            </a:pPr>
            <a:r>
              <a:rPr lang="en-US" sz="1100" dirty="0">
                <a:solidFill>
                  <a:schemeClr val="accent4"/>
                </a:solidFill>
              </a:rPr>
              <a:t>Achieve HIT operational excellence and reduce costs through data center standardization and automation</a:t>
            </a:r>
          </a:p>
          <a:p>
            <a:pPr marL="685800" lvl="1" indent="-228600">
              <a:buAutoNum type="arabicParenR"/>
            </a:pPr>
            <a:r>
              <a:rPr lang="en-US" sz="1100" dirty="0">
                <a:solidFill>
                  <a:schemeClr val="accent4"/>
                </a:solidFill>
              </a:rPr>
              <a:t>Migrate or modernize applications to better align to cloud-based healthcare services</a:t>
            </a:r>
          </a:p>
          <a:p>
            <a:pPr marL="685800" lvl="1" indent="-228600">
              <a:buAutoNum type="arabicParenR"/>
            </a:pPr>
            <a:r>
              <a:rPr lang="en-US" sz="1100" dirty="0">
                <a:solidFill>
                  <a:schemeClr val="accent4"/>
                </a:solidFill>
              </a:rPr>
              <a:t>Enable greater business and service continuity at scale across healthcare operations </a:t>
            </a:r>
          </a:p>
          <a:p>
            <a:pPr marL="0" lvl="0" indent="0">
              <a:buNone/>
            </a:pPr>
            <a:r>
              <a:rPr lang="en-US" sz="1100" dirty="0">
                <a:solidFill>
                  <a:schemeClr val="accent4"/>
                </a:solidFill>
              </a:rPr>
              <a:t>2) Next, we know telehealth and virtual care are top priorities for many organizations. The delivery of virtual care models and services requires a flexible, scalable infrastructure that can empower both providers and patients. And when patient volumes exceed the capacity of the traditional health system, being able to stand up fully operational care sites in days, not months, is imperative. </a:t>
            </a:r>
          </a:p>
          <a:p>
            <a:pPr lvl="0">
              <a:spcBef>
                <a:spcPts val="800"/>
              </a:spcBef>
              <a:buNone/>
              <a:defRPr/>
            </a:pPr>
            <a:r>
              <a:rPr lang="en-US" sz="1100" dirty="0">
                <a:solidFill>
                  <a:schemeClr val="accent4"/>
                </a:solidFill>
              </a:rPr>
              <a:t>3) To truly drive improved patient outcomes, healthcare organizations must also deliver c</a:t>
            </a:r>
            <a:r>
              <a:rPr lang="en-US" sz="1100" dirty="0">
                <a:solidFill>
                  <a:schemeClr val="accent3"/>
                </a:solidFill>
              </a:rPr>
              <a:t>onnected care across networks and devices and Improve patient experiences through personalized services at the edge </a:t>
            </a:r>
          </a:p>
          <a:p>
            <a:pPr lvl="0">
              <a:spcBef>
                <a:spcPts val="800"/>
              </a:spcBef>
              <a:buNone/>
              <a:defRPr/>
            </a:pPr>
            <a:r>
              <a:rPr lang="en-US" sz="1100" dirty="0">
                <a:solidFill>
                  <a:schemeClr val="accent3"/>
                </a:solidFill>
              </a:rPr>
              <a:t>4) Care teams, healthcare staff and non-essential staff are also a critical part of this equation. Organizations today must </a:t>
            </a:r>
            <a:r>
              <a:rPr lang="en-US" sz="1100" dirty="0">
                <a:solidFill>
                  <a:schemeClr val="accent1"/>
                </a:solidFill>
              </a:rPr>
              <a:t>Empower and scale a modern and secure distributed healthcare workforce while Improving performance and reliability across remote and edge sites. </a:t>
            </a:r>
          </a:p>
          <a:p>
            <a:pPr lvl="0">
              <a:spcBef>
                <a:spcPts val="800"/>
              </a:spcBef>
              <a:buNone/>
              <a:defRPr/>
            </a:pPr>
            <a:r>
              <a:rPr lang="en-US" sz="1100" dirty="0">
                <a:solidFill>
                  <a:schemeClr val="accent1"/>
                </a:solidFill>
              </a:rPr>
              <a:t>5) Lastly, cybersecurity attacks on the healthcare industry are not only increasing in frequency and severity, but the nature of them is changing as well. Organizations are reporting spikes in ransomware, as attackers are exploiting the vulnerabilities on an overtaxed health system. </a:t>
            </a:r>
          </a:p>
          <a:p>
            <a:pPr lvl="0">
              <a:spcBef>
                <a:spcPts val="800"/>
              </a:spcBef>
              <a:buNone/>
              <a:defRPr/>
            </a:pPr>
            <a:endParaRPr lang="en-US" sz="1100" dirty="0">
              <a:solidFill>
                <a:schemeClr val="accent3"/>
              </a:solidFill>
            </a:endParaRPr>
          </a:p>
          <a:p>
            <a:pPr marL="0" lvl="0" indent="0">
              <a:buNone/>
            </a:pPr>
            <a:endParaRPr lang="en-US" sz="1100" dirty="0">
              <a:solidFill>
                <a:schemeClr val="accent4"/>
              </a:solidFill>
            </a:endParaRPr>
          </a:p>
        </p:txBody>
      </p:sp>
      <p:sp>
        <p:nvSpPr>
          <p:cNvPr id="4" name="Slide Number Placeholder 3"/>
          <p:cNvSpPr>
            <a:spLocks noGrp="1"/>
          </p:cNvSpPr>
          <p:nvPr>
            <p:ph type="sldNum" sz="quarter" idx="5"/>
          </p:nvPr>
        </p:nvSpPr>
        <p:spPr/>
        <p:txBody>
          <a:bodyPr/>
          <a:lstStyle/>
          <a:p>
            <a:fld id="{9F4FBC3A-A12C-40F9-BB8D-BC30C7901396}" type="slidenum">
              <a:rPr lang="en-US" smtClean="0"/>
              <a:pPr/>
              <a:t>12</a:t>
            </a:fld>
            <a:endParaRPr lang="en-US"/>
          </a:p>
        </p:txBody>
      </p:sp>
    </p:spTree>
    <p:extLst>
      <p:ext uri="{BB962C8B-B14F-4D97-AF65-F5344CB8AC3E}">
        <p14:creationId xmlns:p14="http://schemas.microsoft.com/office/powerpoint/2010/main" val="726128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sz="1200" b="0" i="0" u="none" strike="noStrike" kern="1200" dirty="0">
                <a:solidFill>
                  <a:schemeClr val="tx1"/>
                </a:solidFill>
                <a:effectLst/>
                <a:latin typeface="Metropolis" panose="00000500000000000000" pitchFamily="50" charset="0"/>
                <a:ea typeface="+mn-ea"/>
                <a:cs typeface="+mn-cs"/>
              </a:rPr>
              <a:t>Consolidate, rationalize, and standardize on-premises healthcare infrastructure on one digital foundation. Bring cloud capabilities and alternative delivery models to the data center, and bridge infrastructure and workflow silos between clinical and operational teams. Increase operational efficiency and availability of IT services and business functions through automation. </a:t>
            </a:r>
            <a:r>
              <a:rPr lang="en-US" sz="1200" b="0" i="0" kern="1200" dirty="0">
                <a:solidFill>
                  <a:schemeClr val="tx1"/>
                </a:solidFill>
                <a:effectLst/>
                <a:latin typeface="Metropolis" panose="00000500000000000000" pitchFamily="50" charset="0"/>
                <a:ea typeface="+mn-ea"/>
                <a:cs typeface="+mn-cs"/>
              </a:rPr>
              <a:t>​</a:t>
            </a:r>
          </a:p>
          <a:p>
            <a:pPr marL="171450" indent="-171450">
              <a:buFont typeface="Arial" panose="020B0604020202020204" pitchFamily="34" charset="0"/>
              <a:buChar char="•"/>
            </a:pPr>
            <a:r>
              <a:rPr lang="en-US" sz="1200" b="0" i="0" u="none" strike="noStrike" kern="1200" dirty="0">
                <a:solidFill>
                  <a:schemeClr val="tx1"/>
                </a:solidFill>
                <a:effectLst/>
                <a:latin typeface="Metropolis" panose="00000500000000000000" pitchFamily="50" charset="0"/>
                <a:ea typeface="+mn-ea"/>
                <a:cs typeface="+mn-cs"/>
              </a:rPr>
              <a:t>Rationalize the application portfolio and reduce technical debt with a modern approach to application architecture. Incrementally modernize traditional monolithic applications and speed the development and delivery of new apps and services. Enable everyone—from clinicians to back office administrators to patients—with seamless, secure access to healthcare information and services using modern, cloud-native infrastructure. </a:t>
            </a:r>
          </a:p>
          <a:p>
            <a:pPr marL="171450" indent="-171450">
              <a:buFont typeface="Arial" panose="020B0604020202020204" pitchFamily="34" charset="0"/>
              <a:buChar char="•"/>
            </a:pPr>
            <a:r>
              <a:rPr lang="en-US" sz="1200" b="0" i="0" u="none" strike="noStrike" kern="1200" dirty="0">
                <a:solidFill>
                  <a:schemeClr val="tx1"/>
                </a:solidFill>
                <a:effectLst/>
                <a:latin typeface="Metropolis" panose="00000500000000000000" pitchFamily="50" charset="0"/>
                <a:ea typeface="+mn-ea"/>
                <a:cs typeface="+mn-cs"/>
              </a:rPr>
              <a:t>Leverage public and hybrid cloud to rapidly adapt capabilities and services in response to spikes in patient and employee demand. Support new care delivery sites, virtual care models, and ways of working with agile, uninterrupted access to health system data and apps across cloud, mobile, and edge environments. </a:t>
            </a:r>
            <a:r>
              <a:rPr lang="en-US" sz="1200" b="0" i="0" kern="1200" dirty="0">
                <a:solidFill>
                  <a:schemeClr val="tx1"/>
                </a:solidFill>
                <a:effectLst/>
                <a:latin typeface="Metropolis" panose="00000500000000000000" pitchFamily="50" charset="0"/>
                <a:ea typeface="+mn-ea"/>
                <a:cs typeface="+mn-cs"/>
              </a:rPr>
              <a:t>​</a:t>
            </a:r>
          </a:p>
          <a:p>
            <a:pPr rtl="0" fontAlgn="base"/>
            <a:r>
              <a:rPr lang="en-US" sz="1200" b="0" i="0" kern="1200" dirty="0">
                <a:solidFill>
                  <a:schemeClr val="tx1"/>
                </a:solidFill>
                <a:effectLst/>
                <a:latin typeface="Metropolis" panose="00000500000000000000" pitchFamily="50" charset="0"/>
                <a:ea typeface="+mn-ea"/>
                <a:cs typeface="+mn-cs"/>
              </a:rPr>
              <a:t>​</a:t>
            </a:r>
          </a:p>
          <a:p>
            <a:pPr marL="171450" indent="-171450">
              <a:buFont typeface="Arial" panose="020B0604020202020204" pitchFamily="34" charset="0"/>
              <a:buChar cha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13</a:t>
            </a:fld>
            <a:endParaRPr lang="en-US"/>
          </a:p>
        </p:txBody>
      </p:sp>
    </p:spTree>
    <p:extLst>
      <p:ext uri="{BB962C8B-B14F-4D97-AF65-F5344CB8AC3E}">
        <p14:creationId xmlns:p14="http://schemas.microsoft.com/office/powerpoint/2010/main" val="1622715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etropolis" panose="00000500000000000000" pitchFamily="50" charset="0"/>
                <a:ea typeface="+mn-ea"/>
                <a:cs typeface="+mn-cs"/>
              </a:rPr>
              <a:t>As an example of agility, during the pandemic when a surge in patient demands and digital demands of virtual patient encounters was at its peak, Sentara was able to scale up its users on their EHR with excellent performance and uptime. As a result, they were able to deliver new services, like telehealth, and testing capabilities, and are currently setting up mass vaccination sites to support their communities. They also realized an amazing ROI of over $1M dollars from operational excellence. </a:t>
            </a:r>
          </a:p>
          <a:p>
            <a:endParaRPr lang="en-US" dirty="0"/>
          </a:p>
        </p:txBody>
      </p:sp>
      <p:sp>
        <p:nvSpPr>
          <p:cNvPr id="4" name="Slide Number Placeholder 3"/>
          <p:cNvSpPr>
            <a:spLocks noGrp="1"/>
          </p:cNvSpPr>
          <p:nvPr>
            <p:ph type="sldNum" sz="quarter" idx="10"/>
          </p:nvPr>
        </p:nvSpPr>
        <p:spPr/>
        <p:txBody>
          <a:bodyPr/>
          <a:lstStyle/>
          <a:p>
            <a:pPr marL="0" marR="0" lvl="0" indent="0" algn="r" defTabSz="1935602" rtl="0" eaLnBrk="1" fontAlgn="auto" latinLnBrk="0" hangingPunct="1">
              <a:lnSpc>
                <a:spcPct val="100000"/>
              </a:lnSpc>
              <a:spcBef>
                <a:spcPts val="0"/>
              </a:spcBef>
              <a:spcAft>
                <a:spcPts val="0"/>
              </a:spcAft>
              <a:buClrTx/>
              <a:buSzTx/>
              <a:buFontTx/>
              <a:buNone/>
              <a:tabLst/>
              <a:defRPr/>
            </a:pPr>
            <a:fld id="{9F4FBC3A-A12C-40F9-BB8D-BC30C7901396}" type="slidenum">
              <a:rPr kumimoji="0" lang="en-US" sz="1200" b="0" i="0" u="none" strike="noStrike" kern="1200" cap="none" spc="0" normalizeH="0" baseline="0" noProof="0">
                <a:ln>
                  <a:noFill/>
                </a:ln>
                <a:solidFill>
                  <a:srgbClr val="717074"/>
                </a:solidFill>
                <a:effectLst/>
                <a:uLnTx/>
                <a:uFillTx/>
                <a:latin typeface="Metropolis" panose="00000500000000000000" pitchFamily="50" charset="0"/>
                <a:ea typeface="+mn-ea"/>
                <a:cs typeface="+mn-cs"/>
              </a:rPr>
              <a:pPr marL="0" marR="0" lvl="0" indent="0" algn="r" defTabSz="193560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2986396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etropolis" panose="00000500000000000000" pitchFamily="50" charset="0"/>
                <a:ea typeface="+mn-ea"/>
                <a:cs typeface="+mn-cs"/>
              </a:rPr>
              <a:t>Accelerate time to market for new care models and services with an agile application architecture and delivery model that pivots to rapidly deliver new healthcare services and capabilities.</a:t>
            </a:r>
            <a:r>
              <a:rPr lang="en-US" sz="1200" b="0" i="0" kern="1200" dirty="0">
                <a:solidFill>
                  <a:schemeClr val="tx1"/>
                </a:solidFill>
                <a:effectLst/>
                <a:latin typeface="Metropolis" panose="00000500000000000000" pitchFamily="50" charset="0"/>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etropolis" panose="00000500000000000000" pitchFamily="50" charset="0"/>
                <a:ea typeface="+mn-ea"/>
                <a:cs typeface="+mn-cs"/>
              </a:rPr>
              <a:t>Deliver differentiated services and patient experiences. Integrate with the wider ecosystem of healthcare partners and platforms to enable new care models across networks, devices and applications. </a:t>
            </a:r>
            <a:r>
              <a:rPr lang="en-US" sz="1200" b="0" i="0" kern="1200" dirty="0">
                <a:solidFill>
                  <a:schemeClr val="tx1"/>
                </a:solidFill>
                <a:effectLst/>
                <a:latin typeface="Metropolis" panose="00000500000000000000" pitchFamily="50" charset="0"/>
                <a:ea typeface="+mn-ea"/>
                <a:cs typeface="+mn-cs"/>
              </a:rPr>
              <a:t>​</a:t>
            </a:r>
          </a:p>
          <a:p>
            <a:pPr rtl="0" fontAlgn="base"/>
            <a:r>
              <a:rPr lang="en-US" sz="1200" b="0" i="0" kern="1200" dirty="0">
                <a:solidFill>
                  <a:schemeClr val="tx1"/>
                </a:solidFill>
                <a:effectLst/>
                <a:latin typeface="Metropolis" panose="00000500000000000000" pitchFamily="50" charset="0"/>
                <a:ea typeface="+mn-ea"/>
                <a:cs typeface="+mn-cs"/>
              </a:rPr>
              <a:t>​</a:t>
            </a:r>
          </a:p>
          <a:p>
            <a:pPr marL="171450" indent="-171450" rtl="0" fontAlgn="base">
              <a:buFont typeface="Arial" panose="020B0604020202020204" pitchFamily="34" charset="0"/>
              <a:buChar char="•"/>
            </a:pPr>
            <a:endParaRPr lang="en-US" sz="1200" b="0" i="0" kern="1200" dirty="0">
              <a:solidFill>
                <a:schemeClr val="tx1"/>
              </a:solidFill>
              <a:effectLst/>
              <a:latin typeface="Metropolis" panose="00000500000000000000" pitchFamily="50" charset="0"/>
              <a:ea typeface="+mn-ea"/>
              <a:cs typeface="+mn-cs"/>
            </a:endParaRPr>
          </a:p>
          <a:p>
            <a:pPr rtl="0" fontAlgn="base"/>
            <a:r>
              <a:rPr lang="en-US" sz="1200" b="0" i="0" kern="1200" dirty="0">
                <a:solidFill>
                  <a:schemeClr val="tx1"/>
                </a:solidFill>
                <a:effectLst/>
                <a:latin typeface="Metropolis" panose="00000500000000000000" pitchFamily="50" charset="0"/>
                <a:ea typeface="+mn-ea"/>
                <a:cs typeface="+mn-cs"/>
              </a:rPr>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1935602">
              <a:defRPr/>
            </a:pPr>
            <a:fld id="{9F4FBC3A-A12C-40F9-BB8D-BC30C7901396}" type="slidenum">
              <a:rPr lang="en-US">
                <a:solidFill>
                  <a:srgbClr val="717074"/>
                </a:solidFill>
              </a:rPr>
              <a:pPr defTabSz="1935602">
                <a:defRPr/>
              </a:pPr>
              <a:t>15</a:t>
            </a:fld>
            <a:endParaRPr lang="en-US">
              <a:solidFill>
                <a:srgbClr val="717074"/>
              </a:solidFill>
            </a:endParaRPr>
          </a:p>
        </p:txBody>
      </p:sp>
    </p:spTree>
    <p:extLst>
      <p:ext uri="{BB962C8B-B14F-4D97-AF65-F5344CB8AC3E}">
        <p14:creationId xmlns:p14="http://schemas.microsoft.com/office/powerpoint/2010/main" val="2323092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935602">
              <a:defRPr/>
            </a:pPr>
            <a:r>
              <a:rPr lang="en-US" sz="2500" dirty="0"/>
              <a:t>Even before the Pandemic, Nebraska Health was working with VMware to improve its clinician’s productivity and patient experience. That accelerated during COVID-19. </a:t>
            </a:r>
          </a:p>
          <a:p>
            <a:endParaRPr lang="en-US" sz="2500" b="1" dirty="0"/>
          </a:p>
          <a:p>
            <a:r>
              <a:rPr lang="en-US" sz="2500" dirty="0"/>
              <a:t>Within the hospital, VMware solutions have helped to:</a:t>
            </a:r>
          </a:p>
          <a:p>
            <a:pPr lvl="0" fontAlgn="base"/>
            <a:r>
              <a:rPr lang="en-US" sz="2500" dirty="0"/>
              <a:t>Power virtual care during the pandemic, saving PPE and exposure to clinicians ​</a:t>
            </a:r>
          </a:p>
          <a:p>
            <a:pPr lvl="0" fontAlgn="base"/>
            <a:r>
              <a:rPr lang="en-US" sz="2500" dirty="0"/>
              <a:t>Empower clinicians working remotely through BYO support ​</a:t>
            </a:r>
          </a:p>
          <a:p>
            <a:r>
              <a:rPr lang="en-US" sz="2500" dirty="0"/>
              <a:t>Delivered $30 million ROI by revamping EMR and infrastructure</a:t>
            </a:r>
            <a:endParaRPr lang="en-US" sz="2500" b="1" dirty="0"/>
          </a:p>
          <a:p>
            <a:endParaRPr lang="en-US" sz="2500" b="1" dirty="0"/>
          </a:p>
          <a:p>
            <a:r>
              <a:rPr lang="en-US" sz="2500" b="1" dirty="0"/>
              <a:t>Nebraska Medical Center</a:t>
            </a:r>
            <a:endParaRPr lang="en-US" b="1" dirty="0"/>
          </a:p>
          <a:p>
            <a:endParaRPr lang="en-US" sz="2500" b="1" dirty="0">
              <a:latin typeface="Arial" panose="020B0604020202020204" pitchFamily="34" charset="0"/>
              <a:cs typeface="Arial" panose="020B0604020202020204" pitchFamily="34" charset="0"/>
            </a:endParaRPr>
          </a:p>
          <a:p>
            <a:pPr marL="362925" indent="-362925">
              <a:buFont typeface="Arial" charset="0"/>
              <a:buChar char="•"/>
            </a:pPr>
            <a:r>
              <a:rPr lang="en-US" sz="2500" dirty="0"/>
              <a:t>VMware </a:t>
            </a:r>
            <a:r>
              <a:rPr lang="en-US" sz="2500" dirty="0" err="1"/>
              <a:t>vCloud</a:t>
            </a:r>
            <a:r>
              <a:rPr lang="en-US" sz="2500" dirty="0"/>
              <a:t> Suite Enterprise VMware vSphere</a:t>
            </a:r>
            <a:br>
              <a:rPr lang="en-US" sz="2500" dirty="0"/>
            </a:br>
            <a:r>
              <a:rPr lang="en-US" sz="2500" dirty="0"/>
              <a:t>VMware </a:t>
            </a:r>
            <a:r>
              <a:rPr lang="en-US" sz="2500" dirty="0" err="1"/>
              <a:t>vRealize</a:t>
            </a:r>
            <a:r>
              <a:rPr lang="en-US" sz="2500" dirty="0"/>
              <a:t> Automation VMware </a:t>
            </a:r>
            <a:r>
              <a:rPr lang="en-US" sz="2500" dirty="0" err="1"/>
              <a:t>vRealize</a:t>
            </a:r>
            <a:r>
              <a:rPr lang="en-US" sz="2500" dirty="0"/>
              <a:t> Operations </a:t>
            </a:r>
          </a:p>
          <a:p>
            <a:pPr marL="362925" indent="-362925">
              <a:buFont typeface="Arial" charset="0"/>
              <a:buChar char="•"/>
            </a:pPr>
            <a:r>
              <a:rPr lang="en-US" sz="2500" dirty="0"/>
              <a:t>VMware NSX </a:t>
            </a:r>
          </a:p>
          <a:p>
            <a:pPr marL="362925" indent="-362925">
              <a:buFont typeface="Arial" charset="0"/>
              <a:buChar char="•"/>
            </a:pPr>
            <a:r>
              <a:rPr lang="en-US" sz="2500" dirty="0"/>
              <a:t>VMware </a:t>
            </a:r>
            <a:r>
              <a:rPr lang="en-US" sz="2500" dirty="0" err="1"/>
              <a:t>vRealize</a:t>
            </a:r>
            <a:r>
              <a:rPr lang="en-US" sz="2500" dirty="0"/>
              <a:t> Network Insight </a:t>
            </a:r>
          </a:p>
          <a:p>
            <a:pPr marL="362925" indent="-362925">
              <a:buFont typeface="Arial" charset="0"/>
              <a:buChar char="•"/>
            </a:pPr>
            <a:r>
              <a:rPr lang="en-US" sz="2500" dirty="0"/>
              <a:t>VMware Workspace ONE, powered by AirWatch </a:t>
            </a:r>
          </a:p>
          <a:p>
            <a:endParaRPr lang="en-US" sz="2500" dirty="0"/>
          </a:p>
          <a:p>
            <a:pPr defTabSz="964825">
              <a:defRPr/>
            </a:pPr>
            <a:r>
              <a:rPr lang="en-US" sz="2500" dirty="0"/>
              <a:t>**********************************</a:t>
            </a:r>
          </a:p>
          <a:p>
            <a:pPr lvl="0"/>
            <a:endParaRPr lang="en-US" sz="2500" dirty="0"/>
          </a:p>
          <a:p>
            <a:pPr lvl="0"/>
            <a:r>
              <a:rPr lang="en-US" sz="2500" b="1" dirty="0"/>
              <a:t>Customer Overview:</a:t>
            </a:r>
          </a:p>
          <a:p>
            <a:r>
              <a:rPr lang="en-US" sz="2500" dirty="0"/>
              <a:t>Nebraska Medicine and its research and education partner, the University of Nebraska Medical Center (UNMC), are focused on creating a healthy future for all individuals and communities in the state. Even before the two organizations merged their IT departments in 2016, they shared a mutual vision of using technology to transform the lives of Nebraskans with more proactive, preventative care. To achieve their strategic vision for cloud, security, and mobility, Nebraska Medicine and UNMC turned to a software-defined data center (SDDC) based on VMware. </a:t>
            </a:r>
            <a:endParaRPr lang="en-US" dirty="0"/>
          </a:p>
          <a:p>
            <a:r>
              <a:rPr lang="en-US" sz="2500" dirty="0"/>
              <a:t>Nebraska Medicine is the most esteemed academic health system in the Omaha region, with 809 licensed beds at its two hospitals, more than 8,000 employees and 1,000 physicians, and 40 specialty and primary care clinics. </a:t>
            </a:r>
            <a:endParaRPr lang="en-US" dirty="0"/>
          </a:p>
          <a:p>
            <a:endParaRPr lang="en-US" dirty="0"/>
          </a:p>
          <a:p>
            <a:r>
              <a:rPr lang="en-US" sz="2500" b="1" dirty="0"/>
              <a:t>Key Challenges: </a:t>
            </a:r>
          </a:p>
          <a:p>
            <a:pPr marL="362925" indent="-362925">
              <a:buFont typeface="Arial" charset="0"/>
              <a:buChar char="•"/>
            </a:pPr>
            <a:r>
              <a:rPr lang="en-US" sz="2500" dirty="0"/>
              <a:t>Provide top-quality healthcare at the lowest possible cost </a:t>
            </a:r>
          </a:p>
          <a:p>
            <a:pPr marL="362925" indent="-362925">
              <a:buFont typeface="Arial" charset="0"/>
              <a:buChar char="•"/>
            </a:pPr>
            <a:r>
              <a:rPr lang="en-US" sz="2500" dirty="0"/>
              <a:t>Transform data security and enhance regulatory compliance </a:t>
            </a:r>
          </a:p>
          <a:p>
            <a:pPr marL="362925" indent="-362925">
              <a:buFont typeface="Arial" charset="0"/>
              <a:buChar char="•"/>
            </a:pPr>
            <a:r>
              <a:rPr lang="en-US" sz="2500" dirty="0"/>
              <a:t>Improve efficiency of electronic medical records (EMR) environment </a:t>
            </a:r>
          </a:p>
          <a:p>
            <a:pPr marL="362925" indent="-362925">
              <a:buFont typeface="Arial" charset="0"/>
              <a:buChar char="•"/>
            </a:pPr>
            <a:r>
              <a:rPr lang="en-US" sz="2500" dirty="0"/>
              <a:t>Empower mobile clinicians and support more secure BYOD </a:t>
            </a:r>
          </a:p>
          <a:p>
            <a:pPr fontAlgn="base"/>
            <a:endParaRPr lang="en-US" dirty="0"/>
          </a:p>
          <a:p>
            <a:r>
              <a:rPr lang="en-US" sz="2500" b="1" dirty="0"/>
              <a:t>Solution:	</a:t>
            </a:r>
          </a:p>
          <a:p>
            <a:r>
              <a:rPr lang="en-US" sz="2500" dirty="0"/>
              <a:t>Nebraska Medicine embarked on a multi-year journey to a software- defined data center (SDDC) with the goal of enabling IT to work together more closely with the business and clinicians. With VMware solutions</a:t>
            </a:r>
            <a:br>
              <a:rPr lang="en-US" sz="2500" dirty="0"/>
            </a:br>
            <a:r>
              <a:rPr lang="en-US" sz="2500" dirty="0"/>
              <a:t>such as </a:t>
            </a:r>
            <a:r>
              <a:rPr lang="en-US" sz="2500" dirty="0" err="1"/>
              <a:t>vRealize</a:t>
            </a:r>
            <a:r>
              <a:rPr lang="en-US" sz="2500" dirty="0"/>
              <a:t>® Suite, VMware</a:t>
            </a:r>
            <a:br>
              <a:rPr lang="en-US" sz="2500" dirty="0"/>
            </a:br>
            <a:r>
              <a:rPr lang="en-US" sz="2500" dirty="0"/>
              <a:t>NSX®, </a:t>
            </a:r>
            <a:r>
              <a:rPr lang="en-US" sz="2500" dirty="0" err="1"/>
              <a:t>vRealize</a:t>
            </a:r>
            <a:r>
              <a:rPr lang="en-US" sz="2500" dirty="0"/>
              <a:t> Network Insight, and Workspace ONETM, powered by VMware AirWatch® technology, Nebraska Medicine improved </a:t>
            </a:r>
            <a:r>
              <a:rPr lang="en-US" sz="2500" dirty="0" err="1"/>
              <a:t>effciency</a:t>
            </a:r>
            <a:r>
              <a:rPr lang="en-US" sz="2500" dirty="0"/>
              <a:t>, reduced costs, and is providing higher quality, more proactive healthcare. </a:t>
            </a:r>
            <a:endParaRPr lang="en-US" dirty="0">
              <a:effectLst/>
            </a:endParaRPr>
          </a:p>
          <a:p>
            <a:endParaRPr lang="en-US" sz="2500" dirty="0"/>
          </a:p>
          <a:p>
            <a:r>
              <a:rPr lang="en-US" sz="2500" b="1" dirty="0"/>
              <a:t>Benefits</a:t>
            </a:r>
            <a:endParaRPr lang="en-US" sz="2500" dirty="0"/>
          </a:p>
          <a:p>
            <a:pPr marL="362925" indent="-362925">
              <a:buFont typeface="Arial" charset="0"/>
              <a:buChar char="•"/>
            </a:pPr>
            <a:r>
              <a:rPr lang="en-US" sz="2500" dirty="0"/>
              <a:t>Delivering excellent healthcare with a greater emphasis on preventative care </a:t>
            </a:r>
          </a:p>
          <a:p>
            <a:pPr marL="362925" indent="-362925">
              <a:buFont typeface="Arial" charset="0"/>
              <a:buChar char="•"/>
            </a:pPr>
            <a:r>
              <a:rPr lang="en-US" sz="2500" dirty="0"/>
              <a:t>Enhancing network security to protect patient data and strengthen HIPAA compliance </a:t>
            </a:r>
          </a:p>
          <a:p>
            <a:pPr marL="362925" indent="-362925">
              <a:buFont typeface="Arial" charset="0"/>
              <a:buChar char="•"/>
            </a:pPr>
            <a:r>
              <a:rPr lang="en-US" sz="2500" dirty="0"/>
              <a:t>Reduced open ports in EMR environment by 95%, helping to deliver $30 million ROI </a:t>
            </a:r>
          </a:p>
          <a:p>
            <a:pPr marL="362925" indent="-362925">
              <a:buFont typeface="Arial" charset="0"/>
              <a:buChar char="•"/>
            </a:pPr>
            <a:r>
              <a:rPr lang="en-US" sz="2500" dirty="0"/>
              <a:t>Improving patient experiences with clinical mobility and bedside tablets </a:t>
            </a:r>
          </a:p>
          <a:p>
            <a:r>
              <a:rPr lang="en-US" sz="2500" dirty="0"/>
              <a:t> </a:t>
            </a:r>
          </a:p>
          <a:p>
            <a:r>
              <a:rPr lang="en-US" sz="2500" b="1" dirty="0"/>
              <a:t>More Information</a:t>
            </a:r>
            <a:r>
              <a:rPr lang="en-US" sz="2500" dirty="0"/>
              <a:t>: https://</a:t>
            </a:r>
            <a:r>
              <a:rPr lang="en-US" sz="2500" dirty="0" err="1"/>
              <a:t>rv.roinnovation.com</a:t>
            </a:r>
            <a:r>
              <a:rPr lang="en-US" sz="2500" dirty="0"/>
              <a:t>/VMWare/x/?2047785635914ce88de98a4b2740bd9f</a:t>
            </a:r>
          </a:p>
          <a:p>
            <a:endParaRPr lang="en-US" dirty="0"/>
          </a:p>
        </p:txBody>
      </p:sp>
      <p:sp>
        <p:nvSpPr>
          <p:cNvPr id="4" name="Slide Number Placeholder 3"/>
          <p:cNvSpPr>
            <a:spLocks noGrp="1"/>
          </p:cNvSpPr>
          <p:nvPr>
            <p:ph type="sldNum" sz="quarter" idx="10"/>
          </p:nvPr>
        </p:nvSpPr>
        <p:spPr/>
        <p:txBody>
          <a:bodyPr/>
          <a:lstStyle/>
          <a:p>
            <a:pPr defTabSz="1935602">
              <a:defRPr/>
            </a:pPr>
            <a:fld id="{9F4FBC3A-A12C-40F9-BB8D-BC30C7901396}" type="slidenum">
              <a:rPr lang="en-US">
                <a:solidFill>
                  <a:srgbClr val="717074"/>
                </a:solidFill>
              </a:rPr>
              <a:pPr defTabSz="1935602">
                <a:defRPr/>
              </a:pPr>
              <a:t>16</a:t>
            </a:fld>
            <a:endParaRPr lang="en-US" dirty="0">
              <a:solidFill>
                <a:srgbClr val="717074"/>
              </a:solidFill>
            </a:endParaRPr>
          </a:p>
        </p:txBody>
      </p:sp>
    </p:spTree>
    <p:extLst>
      <p:ext uri="{BB962C8B-B14F-4D97-AF65-F5344CB8AC3E}">
        <p14:creationId xmlns:p14="http://schemas.microsoft.com/office/powerpoint/2010/main" val="4258151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etropolis" panose="00000500000000000000" pitchFamily="50" charset="0"/>
                <a:ea typeface="+mn-ea"/>
                <a:cs typeface="+mn-cs"/>
              </a:rPr>
              <a:t>Drive better patient outcomes by taking advantage of modern infrastructure and cloud services that securely share data and PHI across internal and external care environments. </a:t>
            </a:r>
            <a:r>
              <a:rPr lang="en-US" sz="1200" b="0" i="0" kern="1200" dirty="0">
                <a:solidFill>
                  <a:schemeClr val="tx1"/>
                </a:solidFill>
                <a:effectLst/>
                <a:latin typeface="Metropolis" panose="00000500000000000000" pitchFamily="50" charset="0"/>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etropolis" panose="00000500000000000000" pitchFamily="50" charset="0"/>
                <a:ea typeface="+mn-ea"/>
                <a:cs typeface="+mn-cs"/>
              </a:rPr>
              <a:t>Drive value into every patient interaction, engage patients where they want to receive care, and enable clinicians to support patients from anywhere. Drive robust telehealth and personalized services at the edge.</a:t>
            </a:r>
            <a:r>
              <a:rPr lang="en-US" sz="1200" b="0" i="0" kern="1200" dirty="0">
                <a:solidFill>
                  <a:schemeClr val="tx1"/>
                </a:solidFill>
                <a:effectLst/>
                <a:latin typeface="Metropolis" panose="00000500000000000000" pitchFamily="50" charset="0"/>
                <a:ea typeface="+mn-ea"/>
                <a:cs typeface="+mn-cs"/>
              </a:rPr>
              <a:t>​</a:t>
            </a:r>
          </a:p>
          <a:p>
            <a:pPr rtl="0" fontAlgn="base"/>
            <a:r>
              <a:rPr lang="en-US" sz="1200" b="0" i="0" kern="1200" dirty="0">
                <a:solidFill>
                  <a:schemeClr val="tx1"/>
                </a:solidFill>
                <a:effectLst/>
                <a:latin typeface="Metropolis" panose="00000500000000000000" pitchFamily="50" charset="0"/>
                <a:ea typeface="+mn-ea"/>
                <a:cs typeface="+mn-cs"/>
              </a:rPr>
              <a:t>​</a:t>
            </a:r>
          </a:p>
          <a:p>
            <a:pPr marL="171450" indent="-171450" rtl="0" fontAlgn="base">
              <a:buFont typeface="Arial" panose="020B0604020202020204" pitchFamily="34" charset="0"/>
              <a:buChar char="•"/>
            </a:pPr>
            <a:endParaRPr lang="en-US" sz="1200" b="0" i="0" kern="1200" dirty="0">
              <a:solidFill>
                <a:schemeClr val="tx1"/>
              </a:solidFill>
              <a:effectLst/>
              <a:latin typeface="Metropolis" panose="00000500000000000000" pitchFamily="50" charset="0"/>
              <a:ea typeface="+mn-ea"/>
              <a:cs typeface="+mn-cs"/>
            </a:endParaRPr>
          </a:p>
          <a:p>
            <a:pPr rtl="0" fontAlgn="base"/>
            <a:r>
              <a:rPr lang="en-US" sz="1200" b="0" i="0" kern="1200" dirty="0">
                <a:solidFill>
                  <a:schemeClr val="tx1"/>
                </a:solidFill>
                <a:effectLst/>
                <a:latin typeface="Metropolis" panose="00000500000000000000" pitchFamily="50" charset="0"/>
                <a:ea typeface="+mn-ea"/>
                <a:cs typeface="+mn-cs"/>
              </a:rPr>
              <a:t>​</a:t>
            </a:r>
          </a:p>
          <a:p>
            <a:pPr marL="171450" indent="-171450" rtl="0" fontAlgn="base">
              <a:buFont typeface="Arial" panose="020B0604020202020204" pitchFamily="34" charset="0"/>
              <a:buChar char="•"/>
            </a:pPr>
            <a:endParaRPr lang="en-US" sz="1200" b="0" i="0" kern="1200" dirty="0">
              <a:solidFill>
                <a:schemeClr val="tx1"/>
              </a:solidFill>
              <a:effectLst/>
              <a:latin typeface="Metropolis" panose="00000500000000000000" pitchFamily="50"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defTabSz="1935602">
              <a:defRPr/>
            </a:pPr>
            <a:fld id="{9F4FBC3A-A12C-40F9-BB8D-BC30C7901396}" type="slidenum">
              <a:rPr lang="en-US">
                <a:solidFill>
                  <a:srgbClr val="717074"/>
                </a:solidFill>
              </a:rPr>
              <a:pPr defTabSz="1935602">
                <a:defRPr/>
              </a:pPr>
              <a:t>17</a:t>
            </a:fld>
            <a:endParaRPr lang="en-US">
              <a:solidFill>
                <a:srgbClr val="717074"/>
              </a:solidFill>
            </a:endParaRPr>
          </a:p>
        </p:txBody>
      </p:sp>
    </p:spTree>
    <p:extLst>
      <p:ext uri="{BB962C8B-B14F-4D97-AF65-F5344CB8AC3E}">
        <p14:creationId xmlns:p14="http://schemas.microsoft.com/office/powerpoint/2010/main" val="4276655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https://blogs.vmware.com/velocloud/2020/06/17/using-sd-wan-to-connect-radiologists-and-healthcare-workers-to-their-patients/</a:t>
            </a:r>
          </a:p>
          <a:p>
            <a:endParaRPr lang="en-US" dirty="0"/>
          </a:p>
          <a:p>
            <a:r>
              <a:rPr lang="en-US" sz="1200" b="0" i="0" kern="1200" dirty="0">
                <a:solidFill>
                  <a:schemeClr val="tx1"/>
                </a:solidFill>
                <a:effectLst/>
                <a:latin typeface="Metropolis" panose="00000500000000000000" pitchFamily="50" charset="0"/>
                <a:ea typeface="+mn-ea"/>
                <a:cs typeface="+mn-cs"/>
              </a:rPr>
              <a:t>Beginning in 2019, MD Anderson partnered with </a:t>
            </a:r>
            <a:r>
              <a:rPr lang="en-US" sz="1200" b="0" i="0" kern="1200" dirty="0" err="1">
                <a:solidFill>
                  <a:schemeClr val="tx1"/>
                </a:solidFill>
                <a:effectLst/>
                <a:latin typeface="Metropolis" panose="00000500000000000000" pitchFamily="50" charset="0"/>
                <a:ea typeface="+mn-ea"/>
                <a:cs typeface="+mn-cs"/>
              </a:rPr>
              <a:t>VeloCloud</a:t>
            </a:r>
            <a:r>
              <a:rPr lang="en-US" sz="1200" b="0" i="0" kern="1200" dirty="0">
                <a:solidFill>
                  <a:schemeClr val="tx1"/>
                </a:solidFill>
                <a:effectLst/>
                <a:latin typeface="Metropolis" panose="00000500000000000000" pitchFamily="50" charset="0"/>
                <a:ea typeface="+mn-ea"/>
                <a:cs typeface="+mn-cs"/>
              </a:rPr>
              <a:t>, now part of VMware and Dell Technologies to deploy SD-WAN across its entire existing network. VMware SD-WAN™ by </a:t>
            </a:r>
            <a:r>
              <a:rPr lang="en-US" sz="1200" b="0" i="0" kern="1200" dirty="0" err="1">
                <a:solidFill>
                  <a:schemeClr val="tx1"/>
                </a:solidFill>
                <a:effectLst/>
                <a:latin typeface="Metropolis" panose="00000500000000000000" pitchFamily="50" charset="0"/>
                <a:ea typeface="+mn-ea"/>
                <a:cs typeface="+mn-cs"/>
              </a:rPr>
              <a:t>VeloCloud</a:t>
            </a:r>
            <a:r>
              <a:rPr lang="en-US" sz="1200" b="0" i="0" kern="1200" baseline="30000" dirty="0">
                <a:solidFill>
                  <a:schemeClr val="tx1"/>
                </a:solidFill>
                <a:effectLst/>
                <a:latin typeface="Metropolis" panose="00000500000000000000" pitchFamily="50" charset="0"/>
                <a:ea typeface="+mn-ea"/>
                <a:cs typeface="+mn-cs"/>
              </a:rPr>
              <a:t>®</a:t>
            </a:r>
            <a:r>
              <a:rPr lang="en-US" sz="1200" b="0" i="0" kern="1200" dirty="0">
                <a:solidFill>
                  <a:schemeClr val="tx1"/>
                </a:solidFill>
                <a:effectLst/>
                <a:latin typeface="Metropolis" panose="00000500000000000000" pitchFamily="50" charset="0"/>
                <a:ea typeface="+mn-ea"/>
                <a:cs typeface="+mn-cs"/>
              </a:rPr>
              <a:t> enabled radiologists to diagnose their most critical patients more efficiently from remote offices. Increased bandwidth and optimized network traffic delivery helped them increase the number of scans they analyzed per day.  </a:t>
            </a:r>
          </a:p>
          <a:p>
            <a:r>
              <a:rPr lang="en-US" sz="1200" b="0" i="0" kern="1200" dirty="0">
                <a:solidFill>
                  <a:schemeClr val="tx1"/>
                </a:solidFill>
                <a:effectLst/>
                <a:latin typeface="Metropolis" panose="00000500000000000000" pitchFamily="50" charset="0"/>
                <a:ea typeface="+mn-ea"/>
                <a:cs typeface="+mn-cs"/>
              </a:rPr>
              <a:t>When COVID-19 forced radiologists and other physicians to work from home, MD Anderson decided to expand SD-WAN into their homes to ensure they continued to have the same experience as if they were in the office. Very quickly, the VMware SD-WAN team deployed 500 units to radiologists to use in their homes. Soon another 500 were deployed to additional work-from-home care workers—even before VMware received an official purchase order. </a:t>
            </a:r>
          </a:p>
          <a:p>
            <a:endParaRPr lang="en-US" dirty="0"/>
          </a:p>
        </p:txBody>
      </p:sp>
      <p:sp>
        <p:nvSpPr>
          <p:cNvPr id="4" name="Slide Number Placeholder 3"/>
          <p:cNvSpPr>
            <a:spLocks noGrp="1"/>
          </p:cNvSpPr>
          <p:nvPr>
            <p:ph type="sldNum" sz="quarter" idx="10"/>
          </p:nvPr>
        </p:nvSpPr>
        <p:spPr/>
        <p:txBody>
          <a:bodyPr/>
          <a:lstStyle/>
          <a:p>
            <a:pPr defTabSz="1935602">
              <a:defRPr/>
            </a:pPr>
            <a:fld id="{9F4FBC3A-A12C-40F9-BB8D-BC30C7901396}" type="slidenum">
              <a:rPr lang="en-US">
                <a:solidFill>
                  <a:srgbClr val="717074"/>
                </a:solidFill>
              </a:rPr>
              <a:pPr defTabSz="1935602">
                <a:defRPr/>
              </a:pPr>
              <a:t>18</a:t>
            </a:fld>
            <a:endParaRPr lang="en-US" dirty="0">
              <a:solidFill>
                <a:srgbClr val="717074"/>
              </a:solidFill>
            </a:endParaRPr>
          </a:p>
        </p:txBody>
      </p:sp>
    </p:spTree>
    <p:extLst>
      <p:ext uri="{BB962C8B-B14F-4D97-AF65-F5344CB8AC3E}">
        <p14:creationId xmlns:p14="http://schemas.microsoft.com/office/powerpoint/2010/main" val="2245697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etropolis" panose="00000500000000000000" pitchFamily="50" charset="0"/>
                <a:ea typeface="+mn-ea"/>
                <a:cs typeface="+mn-cs"/>
              </a:rPr>
              <a:t>Support clinician and staff flexibility. Enable secure remote access to healthcare systems and PHI from any device or location. </a:t>
            </a:r>
            <a:r>
              <a:rPr lang="en-US" sz="1200" b="0" i="0" kern="1200" dirty="0">
                <a:solidFill>
                  <a:schemeClr val="tx1"/>
                </a:solidFill>
                <a:effectLst/>
                <a:latin typeface="Metropolis" panose="00000500000000000000" pitchFamily="50" charset="0"/>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etropolis" panose="00000500000000000000" pitchFamily="50" charset="0"/>
                <a:ea typeface="+mn-ea"/>
                <a:cs typeface="+mn-cs"/>
              </a:rPr>
              <a:t>Speed service delivery and improve reliability of network traffic among remote, field and edge environments.</a:t>
            </a:r>
            <a:r>
              <a:rPr lang="en-US" sz="1200" b="0" i="0" kern="1200" dirty="0">
                <a:solidFill>
                  <a:schemeClr val="tx1"/>
                </a:solidFill>
                <a:effectLst/>
                <a:latin typeface="Metropolis" panose="00000500000000000000" pitchFamily="50" charset="0"/>
                <a:ea typeface="+mn-ea"/>
                <a:cs typeface="+mn-cs"/>
              </a:rPr>
              <a:t>​</a:t>
            </a:r>
          </a:p>
          <a:p>
            <a:pPr rtl="0" fontAlgn="base"/>
            <a:r>
              <a:rPr lang="en-US" sz="1200" b="0" i="0" kern="1200" dirty="0">
                <a:solidFill>
                  <a:schemeClr val="tx1"/>
                </a:solidFill>
                <a:effectLst/>
                <a:latin typeface="Metropolis" panose="00000500000000000000" pitchFamily="50" charset="0"/>
                <a:ea typeface="+mn-ea"/>
                <a:cs typeface="+mn-cs"/>
              </a:rPr>
              <a:t>​</a:t>
            </a:r>
          </a:p>
          <a:p>
            <a:pPr rtl="0" fontAlgn="base"/>
            <a:endParaRPr lang="en-US" sz="1200" b="0" i="0" kern="1200" dirty="0">
              <a:solidFill>
                <a:schemeClr val="tx1"/>
              </a:solidFill>
              <a:effectLst/>
              <a:latin typeface="Metropolis" panose="00000500000000000000" pitchFamily="50" charset="0"/>
              <a:ea typeface="+mn-ea"/>
              <a:cs typeface="+mn-cs"/>
            </a:endParaRPr>
          </a:p>
          <a:p>
            <a:pPr rtl="0" fontAlgn="base"/>
            <a:r>
              <a:rPr lang="en-US" sz="1200" b="0" i="0" kern="1200" dirty="0">
                <a:solidFill>
                  <a:schemeClr val="tx1"/>
                </a:solidFill>
                <a:effectLst/>
                <a:latin typeface="Metropolis" panose="00000500000000000000" pitchFamily="50" charset="0"/>
                <a:ea typeface="+mn-ea"/>
                <a:cs typeface="+mn-cs"/>
              </a:rPr>
              <a:t>​</a:t>
            </a:r>
          </a:p>
          <a:p>
            <a:endParaRPr lang="en-US" dirty="0"/>
          </a:p>
        </p:txBody>
      </p:sp>
      <p:sp>
        <p:nvSpPr>
          <p:cNvPr id="4" name="Slide Number Placeholder 3"/>
          <p:cNvSpPr>
            <a:spLocks noGrp="1"/>
          </p:cNvSpPr>
          <p:nvPr>
            <p:ph type="sldNum" sz="quarter" idx="10"/>
          </p:nvPr>
        </p:nvSpPr>
        <p:spPr/>
        <p:txBody>
          <a:bodyPr/>
          <a:lstStyle/>
          <a:p>
            <a:pPr defTabSz="1935602">
              <a:defRPr/>
            </a:pPr>
            <a:fld id="{9F4FBC3A-A12C-40F9-BB8D-BC30C7901396}" type="slidenum">
              <a:rPr lang="en-US">
                <a:solidFill>
                  <a:srgbClr val="717074"/>
                </a:solidFill>
              </a:rPr>
              <a:pPr defTabSz="1935602">
                <a:defRPr/>
              </a:pPr>
              <a:t>19</a:t>
            </a:fld>
            <a:endParaRPr lang="en-US">
              <a:solidFill>
                <a:srgbClr val="717074"/>
              </a:solidFill>
            </a:endParaRPr>
          </a:p>
        </p:txBody>
      </p:sp>
    </p:spTree>
    <p:extLst>
      <p:ext uri="{BB962C8B-B14F-4D97-AF65-F5344CB8AC3E}">
        <p14:creationId xmlns:p14="http://schemas.microsoft.com/office/powerpoint/2010/main" val="1030326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2575" y="2990850"/>
            <a:ext cx="25906413" cy="14576425"/>
          </a:xfrm>
        </p:spPr>
      </p:sp>
      <p:sp>
        <p:nvSpPr>
          <p:cNvPr id="3" name="Notes Placeholder 2"/>
          <p:cNvSpPr>
            <a:spLocks noGrp="1"/>
          </p:cNvSpPr>
          <p:nvPr>
            <p:ph type="body" idx="1"/>
          </p:nvPr>
        </p:nvSpPr>
        <p:spPr/>
        <p:txBody>
          <a:bodyPr>
            <a:normAutofit/>
          </a:bodyPr>
          <a:lstStyle/>
          <a:p>
            <a:pPr marL="134353" lvl="1"/>
            <a:r>
              <a:rPr lang="en-US" sz="1200" kern="1200" dirty="0">
                <a:solidFill>
                  <a:schemeClr val="tx1"/>
                </a:solidFill>
                <a:effectLst/>
                <a:latin typeface="Metropolis" panose="00000500000000000000" pitchFamily="50" charset="0"/>
                <a:ea typeface="+mn-ea"/>
                <a:cs typeface="+mn-cs"/>
              </a:rPr>
              <a:t>About 10 years ago, when hospitals were moving from paper-based systems to electronic medical records, VMware became the common infrastructure organizations used to run their hospitals. Today, many of the largest health systems rely on </a:t>
            </a:r>
            <a:r>
              <a:rPr lang="en-US" sz="1200" kern="1200" dirty="0" err="1">
                <a:solidFill>
                  <a:schemeClr val="tx1"/>
                </a:solidFill>
                <a:effectLst/>
                <a:latin typeface="Metropolis" panose="00000500000000000000" pitchFamily="50" charset="0"/>
                <a:ea typeface="+mn-ea"/>
                <a:cs typeface="+mn-cs"/>
              </a:rPr>
              <a:t>Vmware</a:t>
            </a:r>
            <a:r>
              <a:rPr lang="en-US" sz="1200" kern="1200" dirty="0">
                <a:solidFill>
                  <a:schemeClr val="tx1"/>
                </a:solidFill>
                <a:effectLst/>
                <a:latin typeface="Metropolis" panose="00000500000000000000" pitchFamily="50" charset="0"/>
                <a:ea typeface="+mn-ea"/>
                <a:cs typeface="+mn-cs"/>
              </a:rPr>
              <a:t> to provide patient care. This next wave of transformation Is however, unlike anything healthcare has experienced before. </a:t>
            </a:r>
            <a:endParaRPr lang="en-US" dirty="0"/>
          </a:p>
        </p:txBody>
      </p:sp>
      <p:sp>
        <p:nvSpPr>
          <p:cNvPr id="4" name="Slide Number Placeholder 3"/>
          <p:cNvSpPr>
            <a:spLocks noGrp="1"/>
          </p:cNvSpPr>
          <p:nvPr>
            <p:ph type="sldNum" sz="quarter" idx="10"/>
          </p:nvPr>
        </p:nvSpPr>
        <p:spPr/>
        <p:txBody>
          <a:bodyPr/>
          <a:lstStyle/>
          <a:p>
            <a:pPr marL="0" marR="0" lvl="0" indent="0" algn="r" defTabSz="1788507" rtl="0" eaLnBrk="1" fontAlgn="auto" latinLnBrk="0" hangingPunct="1">
              <a:lnSpc>
                <a:spcPct val="100000"/>
              </a:lnSpc>
              <a:spcBef>
                <a:spcPts val="0"/>
              </a:spcBef>
              <a:spcAft>
                <a:spcPts val="0"/>
              </a:spcAft>
              <a:buClrTx/>
              <a:buSzTx/>
              <a:buFontTx/>
              <a:buNone/>
              <a:tabLst/>
              <a:defRPr/>
            </a:pPr>
            <a:fld id="{9F4FBC3A-A12C-40F9-BB8D-BC30C7901396}" type="slidenum">
              <a:rPr kumimoji="0" lang="en-US" sz="1200" b="0" i="0" u="none" strike="noStrike" kern="1200" cap="none" spc="0" normalizeH="0" baseline="0" noProof="0">
                <a:ln>
                  <a:noFill/>
                </a:ln>
                <a:solidFill>
                  <a:srgbClr val="717074"/>
                </a:solidFill>
                <a:effectLst/>
                <a:uLnTx/>
                <a:uFillTx/>
                <a:latin typeface="Metropolis" panose="00000500000000000000" pitchFamily="50" charset="0"/>
                <a:ea typeface="+mn-ea"/>
                <a:cs typeface="+mn-cs"/>
              </a:rPr>
              <a:pPr marL="0" marR="0" lvl="0" indent="0" algn="r" defTabSz="178850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297479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https://www.youtube.com/watch?v=8FS_po8wm4U</a:t>
            </a:r>
          </a:p>
          <a:p>
            <a:r>
              <a:rPr lang="en-US" dirty="0"/>
              <a:t>https://www.beckershospitalreview.com/consumerism/the-best-it-investment-st-john-s-health-has-made-and-how-it-can-improve-the-patient-experience.html </a:t>
            </a:r>
          </a:p>
        </p:txBody>
      </p:sp>
      <p:sp>
        <p:nvSpPr>
          <p:cNvPr id="4" name="Slide Number Placeholder 3"/>
          <p:cNvSpPr>
            <a:spLocks noGrp="1"/>
          </p:cNvSpPr>
          <p:nvPr>
            <p:ph type="sldNum" sz="quarter" idx="5"/>
          </p:nvPr>
        </p:nvSpPr>
        <p:spPr/>
        <p:txBody>
          <a:bodyPr/>
          <a:lstStyle/>
          <a:p>
            <a:fld id="{9F4FBC3A-A12C-40F9-BB8D-BC30C7901396}" type="slidenum">
              <a:rPr lang="en-US" smtClean="0"/>
              <a:pPr/>
              <a:t>20</a:t>
            </a:fld>
            <a:endParaRPr lang="en-US"/>
          </a:p>
        </p:txBody>
      </p:sp>
    </p:spTree>
    <p:extLst>
      <p:ext uri="{BB962C8B-B14F-4D97-AF65-F5344CB8AC3E}">
        <p14:creationId xmlns:p14="http://schemas.microsoft.com/office/powerpoint/2010/main" val="3125665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500" dirty="0"/>
              <a:t>With our solutions, providers ensure they can take care of their data wherever it travels and rests while continually accelerating innovation within the organization and across affiliates. These are just some of the ways providers today are using VMware solutions for healthcare:</a:t>
            </a:r>
          </a:p>
          <a:p>
            <a:pPr lvl="0"/>
            <a:r>
              <a:rPr lang="en-US" sz="2500" dirty="0"/>
              <a:t>Creating zero-trust security environments to mitigate risk of cyber attacks </a:t>
            </a:r>
          </a:p>
          <a:p>
            <a:pPr lvl="0"/>
            <a:r>
              <a:rPr lang="en-US" sz="2500" dirty="0"/>
              <a:t>Delivering PHI securely outside hospital networks</a:t>
            </a:r>
          </a:p>
          <a:p>
            <a:r>
              <a:rPr lang="en-US" sz="2500" dirty="0"/>
              <a:t>Building patient confidence that their data is protected, in compliance with GDPR, HIPAA and other regulations</a:t>
            </a:r>
          </a:p>
          <a:p>
            <a:pPr rtl="0"/>
            <a:endParaRPr lang="en-US" sz="250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1935602">
              <a:defRPr/>
            </a:pPr>
            <a:fld id="{9F4FBC3A-A12C-40F9-BB8D-BC30C7901396}" type="slidenum">
              <a:rPr lang="en-US">
                <a:solidFill>
                  <a:srgbClr val="717074"/>
                </a:solidFill>
              </a:rPr>
              <a:pPr defTabSz="1935602">
                <a:defRPr/>
              </a:pPr>
              <a:t>21</a:t>
            </a:fld>
            <a:endParaRPr lang="en-US">
              <a:solidFill>
                <a:srgbClr val="717074"/>
              </a:solidFill>
            </a:endParaRPr>
          </a:p>
        </p:txBody>
      </p:sp>
    </p:spTree>
    <p:extLst>
      <p:ext uri="{BB962C8B-B14F-4D97-AF65-F5344CB8AC3E}">
        <p14:creationId xmlns:p14="http://schemas.microsoft.com/office/powerpoint/2010/main" val="2715815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2500" dirty="0"/>
              <a:t>For example, Interfaith Medical Center created a </a:t>
            </a:r>
          </a:p>
          <a:p>
            <a:pPr lvl="0" fontAlgn="base"/>
            <a:r>
              <a:rPr lang="en-US" sz="2500" dirty="0"/>
              <a:t>Protected online patient portal with network segmentation​</a:t>
            </a:r>
          </a:p>
          <a:p>
            <a:pPr lvl="0" fontAlgn="base"/>
            <a:r>
              <a:rPr lang="en-US" sz="2500" dirty="0"/>
              <a:t>Met Meaningful Use 3 guidelines and compliance with NIST standards ​</a:t>
            </a:r>
          </a:p>
          <a:p>
            <a:pPr lvl="0" fontAlgn="base"/>
            <a:r>
              <a:rPr lang="en-US" sz="2500" dirty="0"/>
              <a:t>Achieved almost 100% server virtualization </a:t>
            </a:r>
            <a:r>
              <a:rPr lang="en-US" sz="2500" b="1" dirty="0"/>
              <a:t>saving $2.03M </a:t>
            </a:r>
            <a:r>
              <a:rPr lang="en-US" sz="2500" dirty="0"/>
              <a:t>over 7 years​</a:t>
            </a:r>
          </a:p>
          <a:p>
            <a:pPr lvl="0" fontAlgn="base"/>
            <a:r>
              <a:rPr lang="en-US" sz="2500" dirty="0"/>
              <a:t>Minimized risk of lateral movement of malware</a:t>
            </a:r>
          </a:p>
          <a:p>
            <a:r>
              <a:rPr lang="en-US" sz="2500" dirty="0"/>
              <a:t>All using VMware solutions</a:t>
            </a:r>
            <a:endParaRPr lang="en-US" dirty="0"/>
          </a:p>
        </p:txBody>
      </p:sp>
      <p:sp>
        <p:nvSpPr>
          <p:cNvPr id="4" name="Slide Number Placeholder 3"/>
          <p:cNvSpPr>
            <a:spLocks noGrp="1"/>
          </p:cNvSpPr>
          <p:nvPr>
            <p:ph type="sldNum" sz="quarter" idx="10"/>
          </p:nvPr>
        </p:nvSpPr>
        <p:spPr/>
        <p:txBody>
          <a:bodyPr/>
          <a:lstStyle/>
          <a:p>
            <a:pPr defTabSz="1935602">
              <a:defRPr/>
            </a:pPr>
            <a:fld id="{9F4FBC3A-A12C-40F9-BB8D-BC30C7901396}" type="slidenum">
              <a:rPr lang="en-US">
                <a:solidFill>
                  <a:srgbClr val="717074"/>
                </a:solidFill>
              </a:rPr>
              <a:pPr defTabSz="1935602">
                <a:defRPr/>
              </a:pPr>
              <a:t>22</a:t>
            </a:fld>
            <a:endParaRPr lang="en-US" dirty="0">
              <a:solidFill>
                <a:srgbClr val="717074"/>
              </a:solidFill>
            </a:endParaRPr>
          </a:p>
        </p:txBody>
      </p:sp>
    </p:spTree>
    <p:extLst>
      <p:ext uri="{BB962C8B-B14F-4D97-AF65-F5344CB8AC3E}">
        <p14:creationId xmlns:p14="http://schemas.microsoft.com/office/powerpoint/2010/main" val="3267677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2500" dirty="0"/>
              <a:t>Investing in </a:t>
            </a:r>
            <a:r>
              <a:rPr lang="en-US" sz="2500" dirty="0" err="1"/>
              <a:t>Vmware’s</a:t>
            </a:r>
            <a:r>
              <a:rPr lang="en-US" sz="2500" dirty="0"/>
              <a:t> digital foundation is not just something that will benefit you today, but also for the future. </a:t>
            </a:r>
          </a:p>
          <a:p>
            <a:pPr fontAlgn="base"/>
            <a:r>
              <a:rPr lang="en-US" sz="2500" dirty="0"/>
              <a:t>​</a:t>
            </a:r>
          </a:p>
          <a:p>
            <a:pPr rtl="0"/>
            <a:endParaRPr lang="en-US" sz="2500" dirty="0"/>
          </a:p>
          <a:p>
            <a:pPr rtl="0"/>
            <a:endParaRPr lang="en-US" sz="2500" dirty="0"/>
          </a:p>
          <a:p>
            <a:endParaRPr lang="en-US" dirty="0"/>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23</a:t>
            </a:fld>
            <a:endParaRPr lang="en-US" dirty="0"/>
          </a:p>
        </p:txBody>
      </p:sp>
    </p:spTree>
    <p:extLst>
      <p:ext uri="{BB962C8B-B14F-4D97-AF65-F5344CB8AC3E}">
        <p14:creationId xmlns:p14="http://schemas.microsoft.com/office/powerpoint/2010/main" val="3152428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etropolis" panose="00000500000000000000" pitchFamily="50" charset="0"/>
                <a:ea typeface="+mn-ea"/>
                <a:cs typeface="+mn-cs"/>
              </a:rPr>
              <a:t>But for the future too. It allows providers very quickly to also leverage AI, ML, IoT, big data and edge technologies for needs coming quickly such as population health management, chronic disease management, and preventative medicine.  </a:t>
            </a:r>
          </a:p>
          <a:p>
            <a:endParaRPr lang="en-US" dirty="0"/>
          </a:p>
        </p:txBody>
      </p:sp>
      <p:sp>
        <p:nvSpPr>
          <p:cNvPr id="4" name="Slide Number Placeholder 3"/>
          <p:cNvSpPr>
            <a:spLocks noGrp="1"/>
          </p:cNvSpPr>
          <p:nvPr>
            <p:ph type="sldNum" sz="quarter" idx="10"/>
          </p:nvPr>
        </p:nvSpPr>
        <p:spPr/>
        <p:txBody>
          <a:bodyPr/>
          <a:lstStyle/>
          <a:p>
            <a:fld id="{9F4FBC3A-A12C-40F9-BB8D-BC30C7901396}" type="slidenum">
              <a:rPr lang="en-US" smtClean="0"/>
              <a:pPr/>
              <a:t>24</a:t>
            </a:fld>
            <a:endParaRPr lang="en-US"/>
          </a:p>
        </p:txBody>
      </p:sp>
    </p:spTree>
    <p:extLst>
      <p:ext uri="{BB962C8B-B14F-4D97-AF65-F5344CB8AC3E}">
        <p14:creationId xmlns:p14="http://schemas.microsoft.com/office/powerpoint/2010/main" val="306262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7801">
              <a:defRPr/>
            </a:pPr>
            <a:r>
              <a:rPr lang="en-US" dirty="0">
                <a:effectLst/>
                <a:cs typeface="Calibri"/>
              </a:rPr>
              <a:t>Leaders are choosing </a:t>
            </a:r>
            <a:r>
              <a:rPr lang="en-US" dirty="0" err="1">
                <a:effectLst/>
                <a:cs typeface="Calibri"/>
              </a:rPr>
              <a:t>Vmware</a:t>
            </a:r>
            <a:r>
              <a:rPr lang="en-US" dirty="0">
                <a:effectLst/>
                <a:cs typeface="Calibri"/>
              </a:rPr>
              <a:t> for the next 10 years of their digital journey for the same benefits they’ve seen from our company over the past 10 years. First is our unrivaled experience, breadth of healthcare customers, and experience working within HIT systems. We are the only company with a truly cloud-agnostic model. Whether private, public or a combination of the two, </a:t>
            </a:r>
            <a:r>
              <a:rPr lang="en-US" dirty="0" err="1">
                <a:effectLst/>
                <a:cs typeface="Calibri"/>
              </a:rPr>
              <a:t>Vmware</a:t>
            </a:r>
            <a:r>
              <a:rPr lang="en-US" dirty="0">
                <a:effectLst/>
                <a:cs typeface="Calibri"/>
              </a:rPr>
              <a:t> allows you to </a:t>
            </a:r>
            <a:r>
              <a:rPr lang="en-US" dirty="0" err="1">
                <a:effectLst/>
                <a:cs typeface="Calibri"/>
              </a:rPr>
              <a:t>accerate</a:t>
            </a:r>
            <a:r>
              <a:rPr lang="en-US" dirty="0">
                <a:effectLst/>
                <a:cs typeface="Calibri"/>
              </a:rPr>
              <a:t> cloud adoption your way, by leveraging the smart investments you’ve already made. </a:t>
            </a:r>
          </a:p>
          <a:p>
            <a:pPr defTabSz="967801">
              <a:defRPr/>
            </a:pPr>
            <a:endParaRPr lang="en-US" dirty="0">
              <a:effectLst/>
              <a:cs typeface="Calibri"/>
            </a:endParaRPr>
          </a:p>
          <a:p>
            <a:pPr defTabSz="967801">
              <a:defRPr/>
            </a:pPr>
            <a:r>
              <a:rPr lang="en-US" dirty="0">
                <a:effectLst/>
                <a:cs typeface="Calibri"/>
              </a:rPr>
              <a:t>The breadth of our foundation allows you to set a strategy from your infrastructure, to your applications, networking and security. </a:t>
            </a:r>
          </a:p>
          <a:p>
            <a:pPr defTabSz="967801">
              <a:defRPr/>
            </a:pPr>
            <a:r>
              <a:rPr lang="en-US" dirty="0">
                <a:effectLst/>
                <a:cs typeface="Calibri"/>
              </a:rPr>
              <a:t>And our industry alliances and partnership ecosystem ensures you have the right partners in place to be successful before, during and after your modernization journey. </a:t>
            </a:r>
          </a:p>
          <a:p>
            <a:pPr defTabSz="967801">
              <a:defRPr/>
            </a:pPr>
            <a:endParaRPr lang="en-US" dirty="0">
              <a:effectLst/>
              <a:cs typeface="Calibri"/>
            </a:endParaRPr>
          </a:p>
          <a:p>
            <a:pPr defTabSz="967801">
              <a:defRPr/>
            </a:pPr>
            <a:endParaRPr lang="en-US" dirty="0">
              <a:effectLst/>
              <a:cs typeface="Calibri"/>
            </a:endParaRPr>
          </a:p>
        </p:txBody>
      </p:sp>
      <p:sp>
        <p:nvSpPr>
          <p:cNvPr id="4" name="Slide Number Placeholder 3"/>
          <p:cNvSpPr>
            <a:spLocks noGrp="1"/>
          </p:cNvSpPr>
          <p:nvPr>
            <p:ph type="sldNum" sz="quarter" idx="5"/>
          </p:nvPr>
        </p:nvSpPr>
        <p:spPr/>
        <p:txBody>
          <a:bodyPr/>
          <a:lstStyle/>
          <a:p>
            <a:pPr defTabSz="1935602">
              <a:defRPr/>
            </a:pPr>
            <a:fld id="{9F4FBC3A-A12C-40F9-BB8D-BC30C7901396}" type="slidenum">
              <a:rPr lang="en-US">
                <a:solidFill>
                  <a:srgbClr val="717074"/>
                </a:solidFill>
              </a:rPr>
              <a:pPr defTabSz="1935602">
                <a:defRPr/>
              </a:pPr>
              <a:t>25</a:t>
            </a:fld>
            <a:endParaRPr lang="en-US" dirty="0">
              <a:solidFill>
                <a:srgbClr val="717074"/>
              </a:solidFill>
            </a:endParaRPr>
          </a:p>
        </p:txBody>
      </p:sp>
    </p:spTree>
    <p:extLst>
      <p:ext uri="{BB962C8B-B14F-4D97-AF65-F5344CB8AC3E}">
        <p14:creationId xmlns:p14="http://schemas.microsoft.com/office/powerpoint/2010/main" val="2002877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very large community and ecosystem of partners to help you on this journey</a:t>
            </a:r>
          </a:p>
          <a:p>
            <a:r>
              <a:rPr lang="en-US" dirty="0"/>
              <a:t>Over 1100 Technology Partners – to help complete your industry specific solutions</a:t>
            </a:r>
          </a:p>
          <a:p>
            <a:r>
              <a:rPr lang="en-US" dirty="0"/>
              <a:t>20,000 Resellers – experts in designing data center, private, public and edge cloud architectures to suit your businesses needs</a:t>
            </a:r>
          </a:p>
          <a:p>
            <a:r>
              <a:rPr lang="en-US" dirty="0"/>
              <a:t>And over 4000 Service providers – for multi cloud and hosted solutions needs</a:t>
            </a:r>
          </a:p>
          <a:p>
            <a:endParaRPr lang="en-US" dirty="0"/>
          </a:p>
        </p:txBody>
      </p:sp>
      <p:sp>
        <p:nvSpPr>
          <p:cNvPr id="4" name="Slide Number Placeholder 3"/>
          <p:cNvSpPr>
            <a:spLocks noGrp="1"/>
          </p:cNvSpPr>
          <p:nvPr>
            <p:ph type="sldNum" sz="quarter" idx="10"/>
          </p:nvPr>
        </p:nvSpPr>
        <p:spPr/>
        <p:txBody>
          <a:bodyPr/>
          <a:lstStyle/>
          <a:p>
            <a:pPr marL="0" marR="0" lvl="0" indent="0" algn="l" defTabSz="914250" rtl="0" eaLnBrk="1" fontAlgn="auto" latinLnBrk="0" hangingPunct="1">
              <a:lnSpc>
                <a:spcPct val="100000"/>
              </a:lnSpc>
              <a:spcBef>
                <a:spcPts val="0"/>
              </a:spcBef>
              <a:spcAft>
                <a:spcPts val="0"/>
              </a:spcAft>
              <a:buClr>
                <a:srgbClr val="000000"/>
              </a:buClr>
              <a:buSzTx/>
              <a:buFontTx/>
              <a:buNone/>
              <a:tabLst/>
              <a:defRPr/>
            </a:pPr>
            <a:fld id="{9F4FBC3A-A12C-40F9-BB8D-BC30C7901396}"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250" rtl="0" eaLnBrk="1" fontAlgn="auto" latinLnBrk="0" hangingPunct="1">
                <a:lnSpc>
                  <a:spcPct val="100000"/>
                </a:lnSpc>
                <a:spcBef>
                  <a:spcPts val="0"/>
                </a:spcBef>
                <a:spcAft>
                  <a:spcPts val="0"/>
                </a:spcAft>
                <a:buClr>
                  <a:srgbClr val="000000"/>
                </a:buClr>
                <a:buSzTx/>
                <a:buFontTx/>
                <a:buNone/>
                <a:tabLst/>
                <a:defRPr/>
              </a:pPr>
              <a:t>26</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59544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dirty="0"/>
              <a:t>Ahmad Yahya, American Hospital Dubai’s CIO has led the hospital’s IT response to the COVID-19 outbreak. He immediately had to switch the focus of his team to three key priorities:</a:t>
            </a:r>
          </a:p>
          <a:p>
            <a:pPr lvl="0" fontAlgn="base"/>
            <a:r>
              <a:rPr lang="en-US" sz="2500" dirty="0"/>
              <a:t>Transform a hotel into an operational, 390-bed field hospital for COVID-19 patients, including secure access to the main hospital IT services.</a:t>
            </a:r>
          </a:p>
          <a:p>
            <a:pPr lvl="0" fontAlgn="base"/>
            <a:r>
              <a:rPr lang="en-US" sz="2500" dirty="0"/>
              <a:t>Strengthen remote-working capabilities for the hospital’s administrative employees, which included call center, finance and HR functions among other areas.</a:t>
            </a:r>
          </a:p>
          <a:p>
            <a:pPr lvl="0" fontAlgn="base"/>
            <a:r>
              <a:rPr lang="en-US" sz="2500" dirty="0"/>
              <a:t>Launch a new telehealth service—months earlier than planned—to ensure patients can still access medical experts and treatments. This was vital to patients and hospital operations.</a:t>
            </a:r>
          </a:p>
          <a:p>
            <a:r>
              <a:rPr lang="en-US" sz="2500" dirty="0"/>
              <a:t> </a:t>
            </a:r>
          </a:p>
          <a:p>
            <a:pPr fontAlgn="base"/>
            <a:r>
              <a:rPr lang="en-US" sz="2500" dirty="0"/>
              <a:t>Known for its quality of care, forward-thinking and clinical outcomes, the provider’s digital transformation journey also includes investing in a new evidence-based clinical system that will enhance outcomes and patient safety. </a:t>
            </a:r>
          </a:p>
          <a:p>
            <a:pPr fontAlgn="base"/>
            <a:r>
              <a:rPr lang="en-US" sz="2500" dirty="0"/>
              <a:t> </a:t>
            </a:r>
          </a:p>
          <a:p>
            <a:r>
              <a:rPr lang="en-US" sz="2500" dirty="0"/>
              <a:t>The provider has is engaged with VMware so whatever the business model, real-time access to healthcare processes, patient-centric data and visibility and transparency of operations can deliver patient outcomes. </a:t>
            </a:r>
            <a:endParaRPr lang="en-US" dirty="0"/>
          </a:p>
          <a:p>
            <a:endParaRPr lang="en-US" dirty="0"/>
          </a:p>
        </p:txBody>
      </p:sp>
      <p:sp>
        <p:nvSpPr>
          <p:cNvPr id="4" name="Slide Number Placeholder 3"/>
          <p:cNvSpPr>
            <a:spLocks noGrp="1"/>
          </p:cNvSpPr>
          <p:nvPr>
            <p:ph type="sldNum" sz="quarter" idx="10"/>
          </p:nvPr>
        </p:nvSpPr>
        <p:spPr/>
        <p:txBody>
          <a:bodyPr/>
          <a:lstStyle/>
          <a:p>
            <a:pPr defTabSz="1935602">
              <a:defRPr/>
            </a:pPr>
            <a:fld id="{9F4FBC3A-A12C-40F9-BB8D-BC30C7901396}" type="slidenum">
              <a:rPr lang="en-US">
                <a:solidFill>
                  <a:srgbClr val="717074"/>
                </a:solidFill>
              </a:rPr>
              <a:pPr defTabSz="1935602">
                <a:defRPr/>
              </a:pPr>
              <a:t>28</a:t>
            </a:fld>
            <a:endParaRPr lang="en-US" dirty="0">
              <a:solidFill>
                <a:srgbClr val="717074"/>
              </a:solidFill>
            </a:endParaRPr>
          </a:p>
        </p:txBody>
      </p:sp>
    </p:spTree>
    <p:extLst>
      <p:ext uri="{BB962C8B-B14F-4D97-AF65-F5344CB8AC3E}">
        <p14:creationId xmlns:p14="http://schemas.microsoft.com/office/powerpoint/2010/main" val="2399709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2"/>
                </a:solidFill>
              </a:rPr>
              <a:t>Immediate shift to virtual care</a:t>
            </a:r>
          </a:p>
          <a:p>
            <a:r>
              <a:rPr lang="en-US" sz="1200">
                <a:solidFill>
                  <a:schemeClr val="tx2"/>
                </a:solidFill>
              </a:rPr>
              <a:t>New ways of delivering care anywhere</a:t>
            </a:r>
          </a:p>
          <a:p>
            <a:r>
              <a:rPr lang="en-US" sz="1200">
                <a:solidFill>
                  <a:schemeClr val="tx2"/>
                </a:solidFill>
              </a:rPr>
              <a:t>Testing &amp; vaccinating populations at scale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BC3A-A12C-40F9-BB8D-BC30C7901396}" type="slidenum">
              <a:rPr kumimoji="0" lang="en-US" sz="25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25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3853037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2500" dirty="0"/>
              <a:t>Few industries have been affected by Covid-19 as much as healthcare, and </a:t>
            </a:r>
            <a:r>
              <a:rPr lang="en-US" sz="2500" dirty="0" err="1"/>
              <a:t>Vmware</a:t>
            </a:r>
            <a:r>
              <a:rPr lang="en-US" sz="2500" dirty="0"/>
              <a:t> understands the tremendous pressures your business, providers and staff are facing. First, the pandemic’s strain on the healthcare system required it to see more patients, at unprecedented volumes and unforeseen locations. From the immediate shift to virtual care, to delivering care services at the edge – all with staff working remotely and from home – the delivery of healthcare has been forever changed. We understand that your business is facing: </a:t>
            </a:r>
          </a:p>
          <a:p>
            <a:pPr fontAlgn="base"/>
            <a:r>
              <a:rPr lang="en-US" sz="2500" dirty="0"/>
              <a:t>  ​</a:t>
            </a:r>
          </a:p>
          <a:p>
            <a:pPr lvl="0" fontAlgn="base"/>
            <a:r>
              <a:rPr lang="en-US" sz="2500" dirty="0"/>
              <a:t>Operational changes — Rapid response is needed to support patient volumes and care anywhere with contactless operations​</a:t>
            </a:r>
          </a:p>
          <a:p>
            <a:pPr lvl="0" fontAlgn="base"/>
            <a:r>
              <a:rPr lang="en-US" sz="2500" dirty="0"/>
              <a:t>Patient experience changes — Immediate transition is needed from in-person to virtual care options​</a:t>
            </a:r>
          </a:p>
          <a:p>
            <a:pPr lvl="0" fontAlgn="base"/>
            <a:r>
              <a:rPr lang="en-US" sz="2500" dirty="0"/>
              <a:t>Clinician engagement and productivity changes – Continued high-quality care is needed from new locations and more distributed clinicians​</a:t>
            </a:r>
          </a:p>
          <a:p>
            <a:pPr lvl="0" fontAlgn="base"/>
            <a:r>
              <a:rPr lang="en-US" sz="2500" dirty="0"/>
              <a:t>Secure administration — Security and compliance is required for administrative staff working remotely from personally owned devices while limiting exposure ​</a:t>
            </a:r>
          </a:p>
          <a:p>
            <a:pPr fontAlgn="base"/>
            <a:r>
              <a:rPr lang="en-US" sz="2500" dirty="0"/>
              <a:t>​</a:t>
            </a:r>
          </a:p>
          <a:p>
            <a:pPr fontAlgn="base"/>
            <a:r>
              <a:rPr lang="en-US" sz="2500" dirty="0"/>
              <a:t>All of healthcare is impacted — patients, clinician, providers, hospitals, personal data — and the way providers care for their patients is becoming more personalized — based on specific patient needs​</a:t>
            </a:r>
          </a:p>
          <a:p>
            <a:endParaRPr lang="en-US" dirty="0"/>
          </a:p>
        </p:txBody>
      </p:sp>
      <p:sp>
        <p:nvSpPr>
          <p:cNvPr id="4" name="Slide Number Placeholder 3"/>
          <p:cNvSpPr>
            <a:spLocks noGrp="1"/>
          </p:cNvSpPr>
          <p:nvPr>
            <p:ph type="sldNum" sz="quarter" idx="5"/>
          </p:nvPr>
        </p:nvSpPr>
        <p:spPr/>
        <p:txBody>
          <a:bodyPr/>
          <a:lstStyle/>
          <a:p>
            <a:fld id="{844C1984-BE0B-B742-8799-24790CB92A51}" type="slidenum">
              <a:rPr lang="en-US" smtClean="0"/>
              <a:t>4</a:t>
            </a:fld>
            <a:endParaRPr lang="en-US"/>
          </a:p>
        </p:txBody>
      </p:sp>
    </p:spTree>
    <p:extLst>
      <p:ext uri="{BB962C8B-B14F-4D97-AF65-F5344CB8AC3E}">
        <p14:creationId xmlns:p14="http://schemas.microsoft.com/office/powerpoint/2010/main" val="1507626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etropolis" panose="00000500000000000000" pitchFamily="50" charset="0"/>
                <a:ea typeface="+mn-ea"/>
                <a:cs typeface="+mn-cs"/>
              </a:rPr>
              <a:t>The pandemic was a catalyst for this massive healthcare </a:t>
            </a:r>
            <a:r>
              <a:rPr lang="en-US" sz="1200" kern="1200" dirty="0" err="1">
                <a:solidFill>
                  <a:schemeClr val="tx1"/>
                </a:solidFill>
                <a:effectLst/>
                <a:latin typeface="Metropolis" panose="00000500000000000000" pitchFamily="50" charset="0"/>
                <a:ea typeface="+mn-ea"/>
                <a:cs typeface="+mn-cs"/>
              </a:rPr>
              <a:t>tansformation</a:t>
            </a:r>
            <a:r>
              <a:rPr lang="en-US" sz="1200" kern="1200" dirty="0">
                <a:solidFill>
                  <a:schemeClr val="tx1"/>
                </a:solidFill>
                <a:effectLst/>
                <a:latin typeface="Metropolis" panose="00000500000000000000" pitchFamily="50" charset="0"/>
                <a:ea typeface="+mn-ea"/>
                <a:cs typeface="+mn-cs"/>
              </a:rPr>
              <a:t>, and it removed decades=long </a:t>
            </a:r>
            <a:r>
              <a:rPr lang="en-US" sz="1200" kern="1200" dirty="0" err="1">
                <a:solidFill>
                  <a:schemeClr val="tx1"/>
                </a:solidFill>
                <a:effectLst/>
                <a:latin typeface="Metropolis" panose="00000500000000000000" pitchFamily="50" charset="0"/>
                <a:ea typeface="+mn-ea"/>
                <a:cs typeface="+mn-cs"/>
              </a:rPr>
              <a:t>long</a:t>
            </a:r>
            <a:r>
              <a:rPr lang="en-US" sz="1200" kern="1200" dirty="0">
                <a:solidFill>
                  <a:schemeClr val="tx1"/>
                </a:solidFill>
                <a:effectLst/>
                <a:latin typeface="Metropolis" panose="00000500000000000000" pitchFamily="50" charset="0"/>
                <a:ea typeface="+mn-ea"/>
                <a:cs typeface="+mn-cs"/>
              </a:rPr>
              <a:t> barriers, which were primarily outdated operations and regulatory requirements, to push healthcare organizations into the new way they need to deliver care. Over 89% of organizations </a:t>
            </a:r>
            <a:r>
              <a:rPr lang="en-US" sz="1200" kern="1200" dirty="0" err="1">
                <a:solidFill>
                  <a:schemeClr val="tx1"/>
                </a:solidFill>
                <a:effectLst/>
                <a:latin typeface="Metropolis" panose="00000500000000000000" pitchFamily="50" charset="0"/>
                <a:ea typeface="+mn-ea"/>
                <a:cs typeface="+mn-cs"/>
              </a:rPr>
              <a:t>surveyd</a:t>
            </a:r>
            <a:r>
              <a:rPr lang="en-US" sz="1200" kern="1200" dirty="0">
                <a:solidFill>
                  <a:schemeClr val="tx1"/>
                </a:solidFill>
                <a:effectLst/>
                <a:latin typeface="Metropolis" panose="00000500000000000000" pitchFamily="50" charset="0"/>
                <a:ea typeface="+mn-ea"/>
                <a:cs typeface="+mn-cs"/>
              </a:rPr>
              <a:t> in a study we did with MIT said they were accelerated their digital transformation journeys, and as an example the mayo clinic said they were taking a 10 years project down to just 2 years.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BC3A-A12C-40F9-BB8D-BC30C7901396}" type="slidenum">
              <a:rPr kumimoji="0" lang="en-US" sz="12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1955995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Customers that invested heavily in digital transformation before the pandemic, were well prepared to meet the agility and unique healthcare delivery demands. Nebraska Medicine was able to go virtual, almost overnight, and keep their care providers safe, while caring for patients at a distance, and as a result saving previous PPE equipment for the physical encounters that needed it most. Without their investments in agile, flexible infrastructure and mobility, this transition would not have been the same.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BC3A-A12C-40F9-BB8D-BC30C7901396}" type="slidenum">
              <a:rPr kumimoji="0" lang="en-US" sz="12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3836543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etropolis" panose="00000500000000000000" pitchFamily="50" charset="0"/>
                <a:ea typeface="+mn-ea"/>
                <a:cs typeface="+mn-cs"/>
              </a:rPr>
              <a:t>The vision our customers and VMware is driving towards is real-time connected healthcare. This is </a:t>
            </a:r>
            <a:r>
              <a:rPr lang="en-US" sz="1200" kern="1200" dirty="0" err="1">
                <a:solidFill>
                  <a:schemeClr val="tx1"/>
                </a:solidFill>
                <a:effectLst/>
                <a:latin typeface="Metropolis" panose="00000500000000000000" pitchFamily="50" charset="0"/>
                <a:ea typeface="+mn-ea"/>
                <a:cs typeface="+mn-cs"/>
              </a:rPr>
              <a:t>amodel</a:t>
            </a:r>
            <a:r>
              <a:rPr lang="en-US" sz="1200" kern="1200" dirty="0">
                <a:solidFill>
                  <a:schemeClr val="tx1"/>
                </a:solidFill>
                <a:effectLst/>
                <a:latin typeface="Metropolis" panose="00000500000000000000" pitchFamily="50" charset="0"/>
                <a:ea typeface="+mn-ea"/>
                <a:cs typeface="+mn-cs"/>
              </a:rPr>
              <a:t> that patient centric and a framework for how to connect data, systems and people with the information they need real-time, to provide the highest quality of care.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5F30F-4296-44AE-B859-10877D7F98C0}" type="slidenum">
              <a:rPr kumimoji="0" lang="en-US" sz="25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25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3998326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etropolis" panose="00000500000000000000" pitchFamily="50" charset="0"/>
                <a:ea typeface="+mn-ea"/>
                <a:cs typeface="+mn-cs"/>
              </a:rPr>
              <a:t>But there are blockers for many </a:t>
            </a:r>
            <a:r>
              <a:rPr lang="en-US" sz="1200" kern="1200" dirty="0" err="1">
                <a:solidFill>
                  <a:schemeClr val="tx1"/>
                </a:solidFill>
                <a:effectLst/>
                <a:latin typeface="Metropolis" panose="00000500000000000000" pitchFamily="50" charset="0"/>
                <a:ea typeface="+mn-ea"/>
                <a:cs typeface="+mn-cs"/>
              </a:rPr>
              <a:t>organizatiosn</a:t>
            </a:r>
            <a:r>
              <a:rPr lang="en-US" sz="1200" kern="1200" dirty="0">
                <a:solidFill>
                  <a:schemeClr val="tx1"/>
                </a:solidFill>
                <a:effectLst/>
                <a:latin typeface="Metropolis" panose="00000500000000000000" pitchFamily="50" charset="0"/>
                <a:ea typeface="+mn-ea"/>
                <a:cs typeface="+mn-cs"/>
              </a:rPr>
              <a:t> to realize this vision. These organizations are dealing with a mountain of technical debt and legacy systems that aren’t interoperable or scalable. Security attacks on healthcare have risen to unprecedented rates, and openly sharing patient information, is a huge risk for any healthcare organization. And lastly, healthcare IT doesn’t have the manpower and staff needed to manage the complexity of operations it takes to bridge the legacy and next-gen technologies.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BC3A-A12C-40F9-BB8D-BC30C7901396}" type="slidenum">
              <a:rPr kumimoji="0" lang="en-US" sz="12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3143289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etropolis" panose="00000500000000000000" pitchFamily="50" charset="0"/>
                <a:ea typeface="+mn-ea"/>
                <a:cs typeface="+mn-cs"/>
              </a:rPr>
              <a:t>With VMware, organizations are able to accelerate their path to real </a:t>
            </a:r>
            <a:r>
              <a:rPr lang="en-US" sz="1200" kern="1200" dirty="0" err="1">
                <a:solidFill>
                  <a:schemeClr val="tx1"/>
                </a:solidFill>
                <a:effectLst/>
                <a:latin typeface="Metropolis" panose="00000500000000000000" pitchFamily="50" charset="0"/>
                <a:ea typeface="+mn-ea"/>
                <a:cs typeface="+mn-cs"/>
              </a:rPr>
              <a:t>tiem</a:t>
            </a:r>
            <a:r>
              <a:rPr lang="en-US" sz="1200" kern="1200" dirty="0">
                <a:solidFill>
                  <a:schemeClr val="tx1"/>
                </a:solidFill>
                <a:effectLst/>
                <a:latin typeface="Metropolis" panose="00000500000000000000" pitchFamily="50" charset="0"/>
                <a:ea typeface="+mn-ea"/>
                <a:cs typeface="+mn-cs"/>
              </a:rPr>
              <a:t> connected healthcare by enabling providers to them access any app, across any device, from any cloud.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5F30F-4296-44AE-B859-10877D7F98C0}" type="slidenum">
              <a:rPr kumimoji="0" lang="en-US" sz="25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25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4137898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ustomXml" Target="../ink/ink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ustomXml" Target="../ink/ink2.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ustomXml" Target="../ink/ink3.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s://www.vmware.com/content/dam/brand/photography-only/power-point-assets/ppt-fonts/Metropolis-Light-Regular-font.zip"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ustomXml" Target="../ink/ink4.xml"/><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ustomXml" Target="../ink/ink5.xml"/><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ustomXml" Target="../ink/ink6.xml"/><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hyperlink" Target="https://www.vmware.com/content/dam/brand/photography-only/power-point-assets/ppt-fonts/Metropolis-Light-Regular-font.zip" TargetMode="External"/><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6782F443-93A0-4919-89E7-37E501919603}"/>
              </a:ext>
            </a:extLst>
          </p:cNvPr>
          <p:cNvSpPr/>
          <p:nvPr userDrawn="1"/>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30000">
                <a:schemeClr val="accent4"/>
              </a:gs>
              <a:gs pos="82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42" name="Freeform: Shape 41">
            <a:extLst>
              <a:ext uri="{FF2B5EF4-FFF2-40B4-BE49-F238E27FC236}">
                <a16:creationId xmlns:a16="http://schemas.microsoft.com/office/drawing/2014/main" id="{72DCDC53-603A-40A5-A8CC-0073D40D11EF}"/>
              </a:ext>
            </a:extLst>
          </p:cNvPr>
          <p:cNvSpPr/>
          <p:nvPr userDrawn="1"/>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69000">
                <a:srgbClr val="0091DA"/>
              </a:gs>
              <a:gs pos="16000">
                <a:schemeClr val="accent1">
                  <a:alpha val="0"/>
                </a:schemeClr>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solidFill>
                  <a:schemeClr val="tx2"/>
                </a:solidFill>
              </a:defRPr>
            </a:lvl1pPr>
          </a:lstStyle>
          <a:p>
            <a:r>
              <a:rPr lang="en-US" dirty="0"/>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67279"/>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dirty="0"/>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dirty="0"/>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6"/>
            <a:ext cx="3657600" cy="267221"/>
          </a:xfrm>
        </p:spPr>
        <p:txBody>
          <a:bodyPr/>
          <a:lstStyle>
            <a:lvl1pPr algn="l">
              <a:buNone/>
              <a:defRPr sz="1200">
                <a:solidFill>
                  <a:schemeClr val="tx2"/>
                </a:solidFill>
              </a:defRPr>
            </a:lvl1pPr>
          </a:lstStyle>
          <a:p>
            <a:pPr lvl="0"/>
            <a:r>
              <a:rPr lang="en-US" dirty="0"/>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n-lt"/>
                <a:ea typeface="+mn-ea"/>
                <a:cs typeface="+mn-cs"/>
              </a:rPr>
              <a:t>2020 </a:t>
            </a:r>
            <a:r>
              <a:rPr lang="en-US" sz="800" dirty="0">
                <a:solidFill>
                  <a:schemeClr val="tx2"/>
                </a:solidFill>
                <a:latin typeface="+mj-lt"/>
                <a:ea typeface="Verdana" panose="020B0604030504040204" pitchFamily="34" charset="0"/>
                <a:cs typeface="Verdana" panose="020B0604030504040204" pitchFamily="34" charset="0"/>
              </a:rPr>
              <a:t>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400926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ote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3000">
                <a:srgbClr val="7F35AB">
                  <a:lumMod val="94000"/>
                  <a:lumOff val="6000"/>
                </a:srgbClr>
              </a:gs>
              <a:gs pos="95000">
                <a:schemeClr val="tx2"/>
              </a:gs>
              <a:gs pos="74000">
                <a:schemeClr val="tx2">
                  <a:alpha val="7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©2020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dirty="0"/>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dirty="0"/>
              <a:t>Source Name</a:t>
            </a:r>
          </a:p>
        </p:txBody>
      </p:sp>
    </p:spTree>
    <p:extLst>
      <p:ext uri="{BB962C8B-B14F-4D97-AF65-F5344CB8AC3E}">
        <p14:creationId xmlns:p14="http://schemas.microsoft.com/office/powerpoint/2010/main" val="240044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Quote – Blu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4000">
                <a:schemeClr val="accent3"/>
              </a:gs>
              <a:gs pos="80511">
                <a:schemeClr val="tx2">
                  <a:alpha val="75000"/>
                </a:schemeClr>
              </a:gs>
              <a:gs pos="100000">
                <a:schemeClr val="tx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©2020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dirty="0"/>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dirty="0"/>
              <a:t>Source Name</a:t>
            </a:r>
          </a:p>
        </p:txBody>
      </p:sp>
    </p:spTree>
    <p:extLst>
      <p:ext uri="{BB962C8B-B14F-4D97-AF65-F5344CB8AC3E}">
        <p14:creationId xmlns:p14="http://schemas.microsoft.com/office/powerpoint/2010/main" val="89328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ote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24000">
                <a:schemeClr val="accent4">
                  <a:alpha val="46000"/>
                </a:schemeClr>
              </a:gs>
              <a:gs pos="79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©2020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dirty="0"/>
              <a:t>Source Name</a:t>
            </a:r>
          </a:p>
        </p:txBody>
      </p:sp>
    </p:spTree>
    <p:extLst>
      <p:ext uri="{BB962C8B-B14F-4D97-AF65-F5344CB8AC3E}">
        <p14:creationId xmlns:p14="http://schemas.microsoft.com/office/powerpoint/2010/main" val="127633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a:xfrm>
            <a:off x="616505" y="1600201"/>
            <a:ext cx="10972800" cy="4572000"/>
          </a:xfrm>
        </p:spPr>
        <p:txBody>
          <a:bodyPr/>
          <a:lstStyle>
            <a:lvl1pPr>
              <a:spcBef>
                <a:spcPts val="1500"/>
              </a:spcBef>
              <a:defRPr/>
            </a:lvl1pPr>
            <a:lvl2pPr>
              <a:spcBef>
                <a:spcPts val="300"/>
              </a:spcBef>
              <a:defRPr/>
            </a:lvl2pPr>
            <a:lvl5pPr>
              <a:defRPr/>
            </a:lvl5pPr>
            <a:lvl6pPr>
              <a:defRPr/>
            </a:lvl6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9" name="TextBox 8">
            <a:extLst>
              <a:ext uri="{FF2B5EF4-FFF2-40B4-BE49-F238E27FC236}">
                <a16:creationId xmlns:a16="http://schemas.microsoft.com/office/drawing/2014/main" id="{427E3E8B-0F66-4996-9785-6E9531D89A5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8" name="Subtitle 2">
            <a:extLst>
              <a:ext uri="{FF2B5EF4-FFF2-40B4-BE49-F238E27FC236}">
                <a16:creationId xmlns:a16="http://schemas.microsoft.com/office/drawing/2014/main" id="{216D2F66-BB7F-4F0E-A224-A105F87676EF}"/>
              </a:ext>
            </a:extLst>
          </p:cNvPr>
          <p:cNvSpPr>
            <a:spLocks noGrp="1"/>
          </p:cNvSpPr>
          <p:nvPr>
            <p:ph type="subTitle" idx="10" hasCustomPrompt="1"/>
          </p:nvPr>
        </p:nvSpPr>
        <p:spPr>
          <a:xfrm>
            <a:off x="592866" y="811830"/>
            <a:ext cx="1098794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96924E83-0498-4D8B-94A0-3FF7CDD8F127}"/>
              </a:ext>
            </a:extLst>
          </p:cNvPr>
          <p:cNvSpPr>
            <a:spLocks noGrp="1"/>
          </p:cNvSpPr>
          <p:nvPr>
            <p:ph type="title" hasCustomPrompt="1"/>
          </p:nvPr>
        </p:nvSpPr>
        <p:spPr/>
        <p:txBody>
          <a:bodyPr/>
          <a:lstStyle>
            <a:lvl1pPr>
              <a:defRPr/>
            </a:lvl1pPr>
          </a:lstStyle>
          <a:p>
            <a:r>
              <a:rPr lang="en-US" dirty="0"/>
              <a:t>Click to Add One Line Title</a:t>
            </a:r>
          </a:p>
        </p:txBody>
      </p:sp>
    </p:spTree>
    <p:extLst>
      <p:ext uri="{BB962C8B-B14F-4D97-AF65-F5344CB8AC3E}">
        <p14:creationId xmlns:p14="http://schemas.microsoft.com/office/powerpoint/2010/main" val="131863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50B906-C5A3-4658-B24C-B2B533310D26}"/>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dirty="0"/>
              <a:t>Click to Add One Line Title</a:t>
            </a:r>
          </a:p>
        </p:txBody>
      </p:sp>
    </p:spTree>
    <p:extLst>
      <p:ext uri="{BB962C8B-B14F-4D97-AF65-F5344CB8AC3E}">
        <p14:creationId xmlns:p14="http://schemas.microsoft.com/office/powerpoint/2010/main" val="9017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Content Balance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A9629E-98B5-43F5-8323-C894B734208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dirty="0"/>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Content Placeholder 3">
            <a:extLst>
              <a:ext uri="{FF2B5EF4-FFF2-40B4-BE49-F238E27FC236}">
                <a16:creationId xmlns:a16="http://schemas.microsoft.com/office/drawing/2014/main" id="{87AF420A-ED2C-4AD1-A28B-EB26178557DE}"/>
              </a:ext>
            </a:extLst>
          </p:cNvPr>
          <p:cNvSpPr>
            <a:spLocks noGrp="1"/>
          </p:cNvSpPr>
          <p:nvPr>
            <p:ph sz="quarter" idx="17" hasCustomPrompt="1"/>
          </p:nvPr>
        </p:nvSpPr>
        <p:spPr>
          <a:xfrm>
            <a:off x="-1" y="1600200"/>
            <a:ext cx="5893593" cy="4572000"/>
          </a:xfrm>
        </p:spPr>
        <p:txBody>
          <a:bodyPr lIns="59436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5"/>
            <a:endParaRPr lang="en-US" dirty="0"/>
          </a:p>
        </p:txBody>
      </p: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hasCustomPrompt="1"/>
          </p:nvPr>
        </p:nvSpPr>
        <p:spPr>
          <a:xfrm>
            <a:off x="6321287" y="1600200"/>
            <a:ext cx="5867538" cy="4572000"/>
          </a:xfrm>
        </p:spPr>
        <p:txBody>
          <a:bodyPr lIns="0" rIns="59436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r>
              <a:rPr lang="en-US" dirty="0"/>
              <a:t>Ninth level</a:t>
            </a:r>
          </a:p>
        </p:txBody>
      </p:sp>
    </p:spTree>
    <p:extLst>
      <p:ext uri="{BB962C8B-B14F-4D97-AF65-F5344CB8AC3E}">
        <p14:creationId xmlns:p14="http://schemas.microsoft.com/office/powerpoint/2010/main" val="289188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Content Balanced – Color">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ltGray">
          <a:xfrm>
            <a:off x="0" y="1600201"/>
            <a:ext cx="5893593" cy="4572000"/>
          </a:xfrm>
          <a:solidFill>
            <a:srgbClr val="000000">
              <a:alpha val="34902"/>
            </a:srgbClr>
          </a:solidFill>
        </p:spPr>
        <p:txBody>
          <a:bodyPr vert="horz" lIns="594360" tIns="457200" rIns="457200" bIns="457200" rtlCol="0">
            <a:noAutofit/>
          </a:bodyPr>
          <a:lstStyle>
            <a:lvl1pPr>
              <a:spcBef>
                <a:spcPts val="1200"/>
              </a:spcBef>
              <a:defRPr lang="en-US" sz="1800" dirty="0">
                <a:solidFill>
                  <a:schemeClr val="tx2"/>
                </a:solidFill>
              </a:defRPr>
            </a:lvl1pPr>
            <a:lvl2pPr>
              <a:buClr>
                <a:schemeClr val="bg1"/>
              </a:buClr>
              <a:defRPr lang="en-US" sz="1600" dirty="0">
                <a:solidFill>
                  <a:schemeClr val="tx2"/>
                </a:solidFill>
              </a:defRPr>
            </a:lvl2pPr>
            <a:lvl3pPr>
              <a:buClr>
                <a:schemeClr val="bg1"/>
              </a:buClr>
              <a:defRPr lang="en-US" sz="1400" dirty="0">
                <a:solidFill>
                  <a:schemeClr val="tx2"/>
                </a:solidFill>
              </a:defRPr>
            </a:lvl3pPr>
            <a:lvl4pPr>
              <a:buClr>
                <a:schemeClr val="bg1"/>
              </a:buClr>
              <a:defRPr lang="en-US" sz="1200" dirty="0">
                <a:solidFill>
                  <a:schemeClr val="tx2"/>
                </a:solidFill>
              </a:defRPr>
            </a:lvl4pPr>
            <a:lvl5pPr>
              <a:buClr>
                <a:schemeClr val="bg1"/>
              </a:buClr>
              <a:defRPr lang="en-US" sz="1200" dirty="0">
                <a:solidFill>
                  <a:schemeClr val="tx2"/>
                </a:solidFill>
              </a:defRPr>
            </a:lvl5pPr>
            <a:lvl6pPr>
              <a:buClrTx/>
              <a:defRPr sz="1800">
                <a:solidFill>
                  <a:schemeClr val="tx2"/>
                </a:solidFill>
              </a:defRPr>
            </a:lvl6pPr>
            <a:lvl7pPr>
              <a:buClrTx/>
              <a:defRPr sz="1400">
                <a:solidFill>
                  <a:schemeClr val="tx2"/>
                </a:solidFill>
              </a:defRPr>
            </a:lvl7pPr>
            <a:lvl8pPr>
              <a:buClrTx/>
              <a:defRPr sz="1200">
                <a:solidFill>
                  <a:schemeClr val="tx2"/>
                </a:solidFill>
              </a:defRPr>
            </a:lvl8pPr>
            <a:lvl9pPr>
              <a:buClrTx/>
              <a:defRPr sz="1800">
                <a:solidFill>
                  <a:schemeClr val="tx2"/>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 Seventh level</a:t>
            </a:r>
          </a:p>
          <a:p>
            <a:pPr lvl="7"/>
            <a:r>
              <a:rPr lang="en-US" dirty="0"/>
              <a:t>Eighth level</a:t>
            </a:r>
          </a:p>
          <a:p>
            <a:pPr lvl="8"/>
            <a:r>
              <a:rPr lang="en-US" dirty="0"/>
              <a:t>Ninth level</a:t>
            </a: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ltGray">
          <a:xfrm>
            <a:off x="6323381" y="1600201"/>
            <a:ext cx="5865445" cy="4572000"/>
          </a:xfrm>
          <a:solidFill>
            <a:srgbClr val="000000">
              <a:alpha val="34902"/>
            </a:srgbClr>
          </a:solidFill>
        </p:spPr>
        <p:txBody>
          <a:bodyPr lIns="457200" tIns="457200" rIns="594360"/>
          <a:lstStyle>
            <a:lvl1pPr>
              <a:spcBef>
                <a:spcPts val="1200"/>
              </a:spcBef>
              <a:defRPr sz="1800">
                <a:solidFill>
                  <a:schemeClr val="tx2"/>
                </a:solidFill>
              </a:defRPr>
            </a:lvl1pPr>
            <a:lvl2pPr>
              <a:buClr>
                <a:schemeClr val="bg1"/>
              </a:buClr>
              <a:defRPr sz="1600">
                <a:solidFill>
                  <a:schemeClr val="tx2"/>
                </a:solidFill>
              </a:defRPr>
            </a:lvl2pPr>
            <a:lvl3pPr>
              <a:buClr>
                <a:schemeClr val="bg1"/>
              </a:buClr>
              <a:defRPr sz="1400">
                <a:solidFill>
                  <a:schemeClr val="tx2"/>
                </a:solidFill>
              </a:defRPr>
            </a:lvl3pPr>
            <a:lvl4pPr>
              <a:buClr>
                <a:schemeClr val="bg1"/>
              </a:buClr>
              <a:defRPr sz="1200">
                <a:solidFill>
                  <a:schemeClr val="tx2"/>
                </a:solidFill>
              </a:defRPr>
            </a:lvl4pPr>
            <a:lvl5pPr>
              <a:buClr>
                <a:schemeClr val="bg1"/>
              </a:buClr>
              <a:defRPr sz="1200">
                <a:solidFill>
                  <a:schemeClr val="tx2"/>
                </a:solidFill>
              </a:defRPr>
            </a:lvl5pPr>
            <a:lvl6pPr>
              <a:buClrTx/>
              <a:defRPr>
                <a:solidFill>
                  <a:schemeClr val="tx2"/>
                </a:solidFill>
              </a:defRPr>
            </a:lvl6pPr>
            <a:lvl7pPr>
              <a:buClrTx/>
              <a:defRPr>
                <a:solidFill>
                  <a:schemeClr val="tx2"/>
                </a:solidFill>
              </a:defRPr>
            </a:lvl7pPr>
            <a:lvl8pPr>
              <a:buClrTx/>
              <a:defRPr>
                <a:solidFill>
                  <a:schemeClr val="tx2"/>
                </a:solidFill>
              </a:defRPr>
            </a:lvl8pPr>
            <a:lvl9pPr>
              <a:buClrTx/>
              <a:defRPr>
                <a:solidFill>
                  <a:schemeClr val="tx2"/>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 name="TextBox 9">
            <a:extLst>
              <a:ext uri="{FF2B5EF4-FFF2-40B4-BE49-F238E27FC236}">
                <a16:creationId xmlns:a16="http://schemas.microsoft.com/office/drawing/2014/main" id="{B6A9629E-98B5-43F5-8323-C894B734208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dirty="0"/>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54104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gray">
          <a:xfrm>
            <a:off x="1" y="1600201"/>
            <a:ext cx="5866360" cy="4572000"/>
          </a:xfrm>
          <a:solidFill>
            <a:srgbClr val="000000">
              <a:alpha val="35000"/>
            </a:srgbClr>
          </a:solidFill>
        </p:spPr>
        <p:txBody>
          <a:bodyPr lIns="594360" tIns="1371600" rIns="548640"/>
          <a:lstStyle>
            <a:lvl1pPr>
              <a:spcBef>
                <a:spcPts val="2400"/>
              </a:spcBef>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4"/>
            <a:endParaRPr lang="en-US" dirty="0"/>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gray">
          <a:xfrm>
            <a:off x="6323381" y="1600201"/>
            <a:ext cx="5865445" cy="4572000"/>
          </a:xfrm>
          <a:solidFill>
            <a:srgbClr val="000000">
              <a:alpha val="35000"/>
            </a:srgbClr>
          </a:solidFill>
        </p:spPr>
        <p:txBody>
          <a:bodyPr lIns="548640" tIns="1371600" rIns="548640"/>
          <a:lstStyle>
            <a:lvl1pPr>
              <a:spcBef>
                <a:spcPts val="2400"/>
              </a:spcBef>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 Seventh level</a:t>
            </a:r>
          </a:p>
          <a:p>
            <a:pPr lvl="7"/>
            <a:r>
              <a:rPr lang="en-US" dirty="0"/>
              <a:t> Eighth level</a:t>
            </a:r>
          </a:p>
          <a:p>
            <a:pPr lvl="8"/>
            <a:r>
              <a:rPr lang="en-US" dirty="0"/>
              <a:t>Ninth level</a:t>
            </a:r>
          </a:p>
        </p:txBody>
      </p:sp>
      <p:sp>
        <p:nvSpPr>
          <p:cNvPr id="5" name="Text Placeholder 4">
            <a:extLst>
              <a:ext uri="{FF2B5EF4-FFF2-40B4-BE49-F238E27FC236}">
                <a16:creationId xmlns:a16="http://schemas.microsoft.com/office/drawing/2014/main" id="{C8337636-71A7-4831-B382-F842B3A29490}"/>
              </a:ext>
            </a:extLst>
          </p:cNvPr>
          <p:cNvSpPr>
            <a:spLocks noGrp="1"/>
          </p:cNvSpPr>
          <p:nvPr>
            <p:ph type="body" sz="quarter" idx="17" hasCustomPrompt="1"/>
          </p:nvPr>
        </p:nvSpPr>
        <p:spPr bwMode="gray">
          <a:xfrm>
            <a:off x="0" y="1806122"/>
            <a:ext cx="5637213" cy="911225"/>
          </a:xfrm>
          <a:solidFill>
            <a:schemeClr val="accent4"/>
          </a:solidFill>
        </p:spPr>
        <p:txBody>
          <a:bodyPr vert="horz" lIns="594360" tIns="91440" rIns="457200" bIns="91440" rtlCol="0" anchor="ctr">
            <a:noAutofit/>
          </a:bodyPr>
          <a:lstStyle>
            <a:lvl1pPr>
              <a:defRPr lang="en-US" sz="2000">
                <a:solidFill>
                  <a:schemeClr val="tx2"/>
                </a:solidFill>
              </a:defRPr>
            </a:lvl1pPr>
          </a:lstStyle>
          <a:p>
            <a:pPr lvl="0"/>
            <a:r>
              <a:rPr lang="en-US" dirty="0"/>
              <a:t>Click to add header </a:t>
            </a:r>
          </a:p>
        </p:txBody>
      </p:sp>
      <p:sp>
        <p:nvSpPr>
          <p:cNvPr id="21" name="Text Placeholder 4">
            <a:extLst>
              <a:ext uri="{FF2B5EF4-FFF2-40B4-BE49-F238E27FC236}">
                <a16:creationId xmlns:a16="http://schemas.microsoft.com/office/drawing/2014/main" id="{78A74DE7-78E3-4ECA-9661-D73FBD37E480}"/>
              </a:ext>
            </a:extLst>
          </p:cNvPr>
          <p:cNvSpPr>
            <a:spLocks noGrp="1"/>
          </p:cNvSpPr>
          <p:nvPr>
            <p:ph type="body" sz="quarter" idx="18" hasCustomPrompt="1"/>
          </p:nvPr>
        </p:nvSpPr>
        <p:spPr bwMode="gray">
          <a:xfrm>
            <a:off x="6551613" y="1806122"/>
            <a:ext cx="5637212" cy="911225"/>
          </a:xfrm>
          <a:solidFill>
            <a:schemeClr val="accent1"/>
          </a:solidFill>
        </p:spPr>
        <p:txBody>
          <a:bodyPr vert="horz" lIns="338328" tIns="91440" rIns="612648" bIns="91440" rtlCol="0" anchor="ctr">
            <a:noAutofit/>
          </a:bodyPr>
          <a:lstStyle>
            <a:lvl1pPr>
              <a:defRPr lang="en-US" sz="2000">
                <a:solidFill>
                  <a:schemeClr val="tx2"/>
                </a:solidFill>
              </a:defRPr>
            </a:lvl1pPr>
          </a:lstStyle>
          <a:p>
            <a:pPr lvl="0"/>
            <a:r>
              <a:rPr lang="en-US" dirty="0"/>
              <a:t>Click to add header</a:t>
            </a:r>
          </a:p>
        </p:txBody>
      </p:sp>
      <p:sp>
        <p:nvSpPr>
          <p:cNvPr id="12" name="TextBox 11">
            <a:extLst>
              <a:ext uri="{FF2B5EF4-FFF2-40B4-BE49-F238E27FC236}">
                <a16:creationId xmlns:a16="http://schemas.microsoft.com/office/drawing/2014/main" id="{192176E5-FE3D-4EA5-BF24-8ABF8BFBF668}"/>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66A1FE0B-90B1-4BED-9AA5-6DC9F6424E67}"/>
              </a:ext>
            </a:extLst>
          </p:cNvPr>
          <p:cNvSpPr>
            <a:spLocks noGrp="1"/>
          </p:cNvSpPr>
          <p:nvPr>
            <p:ph type="title" hasCustomPrompt="1"/>
          </p:nvPr>
        </p:nvSpPr>
        <p:spPr/>
        <p:txBody>
          <a:bodyPr/>
          <a:lstStyle>
            <a:lvl1pPr>
              <a:defRPr/>
            </a:lvl1pPr>
          </a:lstStyle>
          <a:p>
            <a:r>
              <a:rPr lang="en-US" dirty="0"/>
              <a:t>Click to Add One Line Title</a:t>
            </a:r>
          </a:p>
        </p:txBody>
      </p:sp>
      <p:sp>
        <p:nvSpPr>
          <p:cNvPr id="13" name="Subtitle 2">
            <a:extLst>
              <a:ext uri="{FF2B5EF4-FFF2-40B4-BE49-F238E27FC236}">
                <a16:creationId xmlns:a16="http://schemas.microsoft.com/office/drawing/2014/main" id="{D541C7AA-97CA-4F96-9506-F144DA2CD8E2}"/>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01137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Dynamic – Lef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9E4CD6E-324F-4BEC-884B-D217C07BF39E}"/>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5346AD2E-9306-49E7-A98B-7D26E458C2B2}"/>
              </a:ext>
            </a:extLst>
          </p:cNvPr>
          <p:cNvSpPr>
            <a:spLocks noGrp="1"/>
          </p:cNvSpPr>
          <p:nvPr>
            <p:ph type="title" hasCustomPrompt="1"/>
          </p:nvPr>
        </p:nvSpPr>
        <p:spPr/>
        <p:txBody>
          <a:bodyPr wrap="none"/>
          <a:lstStyle>
            <a:lvl1pPr>
              <a:defRPr/>
            </a:lvl1pPr>
          </a:lstStyle>
          <a:p>
            <a:r>
              <a:rPr lang="en-US" dirty="0"/>
              <a:t>Click to Add One Line Title</a:t>
            </a:r>
          </a:p>
        </p:txBody>
      </p:sp>
      <p:sp>
        <p:nvSpPr>
          <p:cNvPr id="11" name="Content Placeholder 10">
            <a:extLst>
              <a:ext uri="{FF2B5EF4-FFF2-40B4-BE49-F238E27FC236}">
                <a16:creationId xmlns:a16="http://schemas.microsoft.com/office/drawing/2014/main" id="{577AE2CA-1B34-4F04-BD7F-F624F20E94FB}"/>
              </a:ext>
            </a:extLst>
          </p:cNvPr>
          <p:cNvSpPr>
            <a:spLocks noGrp="1"/>
          </p:cNvSpPr>
          <p:nvPr>
            <p:ph sz="quarter" idx="19" hasCustomPrompt="1"/>
          </p:nvPr>
        </p:nvSpPr>
        <p:spPr>
          <a:xfrm>
            <a:off x="3351213" y="1600200"/>
            <a:ext cx="8229600" cy="4572000"/>
          </a:xfrm>
        </p:spPr>
        <p:txBody>
          <a:bodyPr/>
          <a:lstStyle>
            <a:lvl1pPr>
              <a:defRPr/>
            </a:lvl1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title 2">
            <a:extLst>
              <a:ext uri="{FF2B5EF4-FFF2-40B4-BE49-F238E27FC236}">
                <a16:creationId xmlns:a16="http://schemas.microsoft.com/office/drawing/2014/main" id="{551435C2-3F7C-4835-8DB0-71E2C00537CF}"/>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add subtitle</a:t>
            </a:r>
          </a:p>
        </p:txBody>
      </p:sp>
      <p:sp>
        <p:nvSpPr>
          <p:cNvPr id="4" name="Text Placeholder 3">
            <a:extLst>
              <a:ext uri="{FF2B5EF4-FFF2-40B4-BE49-F238E27FC236}">
                <a16:creationId xmlns:a16="http://schemas.microsoft.com/office/drawing/2014/main" id="{830FD232-93CB-4B54-A933-93C11B099F7A}"/>
              </a:ext>
            </a:extLst>
          </p:cNvPr>
          <p:cNvSpPr>
            <a:spLocks noGrp="1"/>
          </p:cNvSpPr>
          <p:nvPr>
            <p:ph type="body" sz="quarter" idx="20" hasCustomPrompt="1"/>
          </p:nvPr>
        </p:nvSpPr>
        <p:spPr>
          <a:xfrm>
            <a:off x="0" y="1600200"/>
            <a:ext cx="2894013" cy="4572000"/>
          </a:xfrm>
          <a:solidFill>
            <a:srgbClr val="000000">
              <a:alpha val="35000"/>
            </a:srgbClr>
          </a:solidFill>
        </p:spPr>
        <p:txBody>
          <a:bodyPr lIns="594360" tIns="457200" rIns="457200" bIns="457200"/>
          <a:lstStyle>
            <a:lvl1pPr>
              <a:defRPr sz="1600">
                <a:solidFill>
                  <a:schemeClr val="tx2"/>
                </a:solidFill>
              </a:defRPr>
            </a:lvl1pPr>
            <a:lvl2pPr marL="171450" indent="-171450">
              <a:buClrTx/>
              <a:defRPr sz="1400">
                <a:solidFill>
                  <a:schemeClr val="tx2"/>
                </a:solidFill>
              </a:defRPr>
            </a:lvl2pPr>
            <a:lvl3pPr marL="342900" indent="-171450">
              <a:buClr>
                <a:schemeClr val="tx2"/>
              </a:buClr>
              <a:defRPr sz="1200">
                <a:solidFill>
                  <a:schemeClr val="tx2"/>
                </a:solidFill>
              </a:defRPr>
            </a:lvl3pPr>
            <a:lvl4pPr marL="514350" indent="-171450">
              <a:buClr>
                <a:schemeClr val="tx2"/>
              </a:buClr>
              <a:defRPr sz="1100">
                <a:solidFill>
                  <a:schemeClr val="tx2"/>
                </a:solidFill>
              </a:defRPr>
            </a:lvl4pPr>
            <a:lvl5pPr marL="742950" indent="-171450">
              <a:buClr>
                <a:schemeClr val="tx2"/>
              </a:buClr>
              <a:defRPr sz="1100">
                <a:solidFill>
                  <a:schemeClr val="tx2"/>
                </a:solidFill>
              </a:defRPr>
            </a:lvl5pPr>
            <a:lvl6pPr>
              <a:buClrTx/>
              <a:defRPr sz="1800">
                <a:solidFill>
                  <a:schemeClr val="tx2"/>
                </a:solidFill>
              </a:defRPr>
            </a:lvl6pPr>
            <a:lvl7pPr>
              <a:buClrTx/>
              <a:defRPr sz="1400">
                <a:solidFill>
                  <a:schemeClr val="tx2"/>
                </a:solidFill>
              </a:defRPr>
            </a:lvl7pPr>
            <a:lvl8pPr>
              <a:buClrTx/>
              <a:defRPr sz="1200">
                <a:solidFill>
                  <a:schemeClr val="tx2"/>
                </a:solidFill>
              </a:defRPr>
            </a:lvl8pPr>
            <a:lvl9pPr>
              <a:buClrTx/>
              <a:defRPr sz="1800">
                <a:solidFill>
                  <a:schemeClr val="tx2"/>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306738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Dynamic – Righ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460DEEA-0331-45ED-8943-6F9E74884092}"/>
              </a:ext>
            </a:extLst>
          </p:cNvPr>
          <p:cNvSpPr>
            <a:spLocks noGrp="1"/>
          </p:cNvSpPr>
          <p:nvPr>
            <p:ph sz="quarter" idx="19" hasCustomPrompt="1"/>
          </p:nvPr>
        </p:nvSpPr>
        <p:spPr>
          <a:xfrm>
            <a:off x="608013" y="1600200"/>
            <a:ext cx="8229600" cy="4572000"/>
          </a:xfrm>
        </p:spPr>
        <p:txBody>
          <a:bodyPr/>
          <a:lstStyle>
            <a:lvl1pPr>
              <a:defRPr/>
            </a:lvl1pPr>
            <a:lvl5pPr>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0" name="TextBox 9">
            <a:extLst>
              <a:ext uri="{FF2B5EF4-FFF2-40B4-BE49-F238E27FC236}">
                <a16:creationId xmlns:a16="http://schemas.microsoft.com/office/drawing/2014/main" id="{CDE1D12F-78DF-4A32-BDDB-1E22FB9CA5D0}"/>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F92A934A-AC6B-460C-9C93-B13CF6B6263F}"/>
              </a:ext>
            </a:extLst>
          </p:cNvPr>
          <p:cNvSpPr>
            <a:spLocks noGrp="1"/>
          </p:cNvSpPr>
          <p:nvPr>
            <p:ph type="title" hasCustomPrompt="1"/>
          </p:nvPr>
        </p:nvSpPr>
        <p:spPr/>
        <p:txBody>
          <a:bodyPr wrap="none"/>
          <a:lstStyle>
            <a:lvl1pPr>
              <a:defRPr/>
            </a:lvl1pPr>
          </a:lstStyle>
          <a:p>
            <a:r>
              <a:rPr lang="en-US" dirty="0"/>
              <a:t>Click to Add One Line Title</a:t>
            </a:r>
          </a:p>
        </p:txBody>
      </p:sp>
      <p:sp>
        <p:nvSpPr>
          <p:cNvPr id="14" name="Subtitle 2">
            <a:extLst>
              <a:ext uri="{FF2B5EF4-FFF2-40B4-BE49-F238E27FC236}">
                <a16:creationId xmlns:a16="http://schemas.microsoft.com/office/drawing/2014/main" id="{F6F5131D-84AE-4294-83A1-243FE1C81A8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5" name="Text Placeholder 4">
            <a:extLst>
              <a:ext uri="{FF2B5EF4-FFF2-40B4-BE49-F238E27FC236}">
                <a16:creationId xmlns:a16="http://schemas.microsoft.com/office/drawing/2014/main" id="{8197ED16-D162-4BF7-B635-2F70E10855A0}"/>
              </a:ext>
            </a:extLst>
          </p:cNvPr>
          <p:cNvSpPr>
            <a:spLocks noGrp="1"/>
          </p:cNvSpPr>
          <p:nvPr>
            <p:ph type="body" sz="quarter" idx="20" hasCustomPrompt="1"/>
          </p:nvPr>
        </p:nvSpPr>
        <p:spPr>
          <a:xfrm>
            <a:off x="9294813" y="1600200"/>
            <a:ext cx="2894012" cy="4572000"/>
          </a:xfrm>
          <a:solidFill>
            <a:srgbClr val="000000">
              <a:alpha val="35000"/>
            </a:srgbClr>
          </a:solidFill>
        </p:spPr>
        <p:txBody>
          <a:bodyPr lIns="457200" tIns="457200" rIns="594360" bIns="457200"/>
          <a:lstStyle>
            <a:lvl1pPr>
              <a:defRPr sz="1600">
                <a:solidFill>
                  <a:schemeClr val="tx2"/>
                </a:solidFill>
              </a:defRPr>
            </a:lvl1pPr>
            <a:lvl2pPr marL="171450" indent="-171450">
              <a:buClrTx/>
              <a:defRPr sz="1400">
                <a:solidFill>
                  <a:schemeClr val="tx2"/>
                </a:solidFill>
              </a:defRPr>
            </a:lvl2pPr>
            <a:lvl3pPr marL="342900" indent="-171450">
              <a:buClrTx/>
              <a:defRPr sz="1200">
                <a:solidFill>
                  <a:schemeClr val="tx2"/>
                </a:solidFill>
              </a:defRPr>
            </a:lvl3pPr>
            <a:lvl4pPr marL="514350" indent="-171450">
              <a:buClrTx/>
              <a:defRPr sz="1100">
                <a:solidFill>
                  <a:schemeClr val="tx2"/>
                </a:solidFill>
              </a:defRPr>
            </a:lvl4pPr>
            <a:lvl5pPr marL="685800" indent="-171450">
              <a:buClrTx/>
              <a:defRPr sz="1100">
                <a:solidFill>
                  <a:schemeClr val="tx2"/>
                </a:solidFill>
              </a:defRPr>
            </a:lvl5pPr>
            <a:lvl6pPr>
              <a:buClrTx/>
              <a:defRPr>
                <a:solidFill>
                  <a:schemeClr val="tx2"/>
                </a:solidFill>
              </a:defRPr>
            </a:lvl6pPr>
            <a:lvl7pPr>
              <a:buClrTx/>
              <a:defRPr>
                <a:solidFill>
                  <a:schemeClr val="tx2"/>
                </a:solidFill>
              </a:defRPr>
            </a:lvl7pPr>
            <a:lvl8pPr>
              <a:buClrTx/>
              <a:defRPr>
                <a:solidFill>
                  <a:schemeClr val="tx2"/>
                </a:solidFill>
              </a:defRPr>
            </a:lvl8pPr>
            <a:lvl9pPr>
              <a:buClrTx/>
              <a:defRPr>
                <a:solidFill>
                  <a:schemeClr val="tx2"/>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 level</a:t>
            </a:r>
          </a:p>
          <a:p>
            <a:pPr lvl="8"/>
            <a:r>
              <a:rPr lang="en-US" dirty="0"/>
              <a:t>Ninth level</a:t>
            </a:r>
          </a:p>
        </p:txBody>
      </p:sp>
    </p:spTree>
    <p:extLst>
      <p:ext uri="{BB962C8B-B14F-4D97-AF65-F5344CB8AC3E}">
        <p14:creationId xmlns:p14="http://schemas.microsoft.com/office/powerpoint/2010/main" val="376187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F68A354-4C62-4F2A-9CB5-8CD9B953F237}"/>
              </a:ext>
            </a:extLst>
          </p:cNvPr>
          <p:cNvSpPr/>
          <p:nvPr userDrawn="1"/>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rgbClr val="7F35AB">
                  <a:lumMod val="94000"/>
                  <a:lumOff val="6000"/>
                </a:srgbClr>
              </a:gs>
              <a:gs pos="100000">
                <a:srgbClr val="145396"/>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C835AD62-92DE-42CB-A787-503E2A1C1C7A}"/>
              </a:ext>
            </a:extLst>
          </p:cNvPr>
          <p:cNvSpPr/>
          <p:nvPr userDrawn="1"/>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8000">
                <a:srgbClr val="174A91">
                  <a:alpha val="0"/>
                </a:srgbClr>
              </a:gs>
              <a:gs pos="0">
                <a:schemeClr val="accent2">
                  <a:alpha val="0"/>
                </a:schemeClr>
              </a:gs>
              <a:gs pos="78000">
                <a:srgbClr val="0776BD"/>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dirty="0"/>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71216"/>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dirty="0"/>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dirty="0"/>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5"/>
            <a:ext cx="3657600" cy="265176"/>
          </a:xfrm>
        </p:spPr>
        <p:txBody>
          <a:bodyPr/>
          <a:lstStyle>
            <a:lvl1pPr algn="l">
              <a:buNone/>
              <a:defRPr sz="1200">
                <a:solidFill>
                  <a:schemeClr val="tx2"/>
                </a:solidFill>
              </a:defRPr>
            </a:lvl1pPr>
          </a:lstStyle>
          <a:p>
            <a:pPr lvl="0"/>
            <a:r>
              <a:rPr lang="en-US" dirty="0"/>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n-lt"/>
                <a:ea typeface="+mn-ea"/>
                <a:cs typeface="+mn-cs"/>
              </a:rPr>
              <a:t>2020 </a:t>
            </a:r>
            <a:r>
              <a:rPr lang="en-US" sz="800" dirty="0">
                <a:solidFill>
                  <a:schemeClr val="tx2"/>
                </a:solidFill>
                <a:latin typeface="+mj-lt"/>
                <a:ea typeface="Verdana" panose="020B0604030504040204" pitchFamily="34" charset="0"/>
                <a:cs typeface="Verdana" panose="020B0604030504040204" pitchFamily="34" charset="0"/>
              </a:rPr>
              <a:t>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421517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gray">
          <a:xfrm>
            <a:off x="616504" y="2515154"/>
            <a:ext cx="3346929"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dirty="0"/>
              <a:t>Click to add text</a:t>
            </a:r>
          </a:p>
          <a:p>
            <a:pPr lvl="1"/>
            <a:r>
              <a:rPr lang="en-US" dirty="0"/>
              <a:t>Level two</a:t>
            </a:r>
          </a:p>
          <a:p>
            <a:pPr lvl="2"/>
            <a:r>
              <a:rPr lang="en-US" dirty="0"/>
              <a:t>Level three</a:t>
            </a:r>
          </a:p>
          <a:p>
            <a:pPr lvl="3"/>
            <a:r>
              <a:rPr lang="en-US" dirty="0"/>
              <a:t>Level four</a:t>
            </a:r>
          </a:p>
          <a:p>
            <a:pPr lvl="4"/>
            <a:r>
              <a:rPr lang="en-US" dirty="0"/>
              <a:t>Level Five</a:t>
            </a:r>
          </a:p>
          <a:p>
            <a:pPr lvl="5"/>
            <a:r>
              <a:rPr lang="en-US" dirty="0"/>
              <a:t>Level Six</a:t>
            </a:r>
          </a:p>
          <a:p>
            <a:pPr lvl="6"/>
            <a:r>
              <a:rPr lang="en-US" dirty="0"/>
              <a:t> Level Seven</a:t>
            </a:r>
          </a:p>
          <a:p>
            <a:pPr lvl="7"/>
            <a:r>
              <a:rPr lang="en-US" dirty="0"/>
              <a:t>Level eight</a:t>
            </a:r>
          </a:p>
          <a:p>
            <a:pPr lvl="8"/>
            <a:r>
              <a:rPr lang="en-US" dirty="0"/>
              <a:t>Level Nine</a:t>
            </a:r>
          </a:p>
          <a:p>
            <a:pPr lvl="1"/>
            <a:endParaRPr lang="en-US" dirty="0"/>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gray">
          <a:xfrm>
            <a:off x="4419676" y="2515154"/>
            <a:ext cx="3349473"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dirty="0"/>
              <a:t>Click to add text</a:t>
            </a:r>
          </a:p>
          <a:p>
            <a:pPr lvl="1"/>
            <a:r>
              <a:rPr lang="en-US" dirty="0"/>
              <a:t>Level two</a:t>
            </a:r>
          </a:p>
          <a:p>
            <a:pPr lvl="2"/>
            <a:r>
              <a:rPr lang="en-US" dirty="0"/>
              <a:t>Level three</a:t>
            </a:r>
          </a:p>
          <a:p>
            <a:pPr lvl="3"/>
            <a:r>
              <a:rPr lang="en-US" dirty="0"/>
              <a:t>Level four</a:t>
            </a:r>
          </a:p>
          <a:p>
            <a:pPr lvl="4"/>
            <a:r>
              <a:rPr lang="en-US" dirty="0"/>
              <a:t>Level Five</a:t>
            </a:r>
          </a:p>
          <a:p>
            <a:pPr lvl="5"/>
            <a:r>
              <a:rPr lang="en-US" dirty="0"/>
              <a:t>Level Six</a:t>
            </a:r>
          </a:p>
          <a:p>
            <a:pPr lvl="6"/>
            <a:r>
              <a:rPr lang="en-US" dirty="0"/>
              <a:t> Level Seven </a:t>
            </a:r>
          </a:p>
          <a:p>
            <a:pPr lvl="7"/>
            <a:r>
              <a:rPr lang="en-US" dirty="0"/>
              <a:t>Level Eight</a:t>
            </a:r>
          </a:p>
          <a:p>
            <a:pPr lvl="8"/>
            <a:r>
              <a:rPr lang="en-US" dirty="0"/>
              <a:t>Level Nine</a:t>
            </a:r>
          </a:p>
          <a:p>
            <a:pPr lvl="3"/>
            <a:endParaRPr lang="en-US" dirty="0"/>
          </a:p>
          <a:p>
            <a:pPr lvl="1"/>
            <a:endParaRPr lang="en-US" dirty="0"/>
          </a:p>
        </p:txBody>
      </p:sp>
      <p:sp>
        <p:nvSpPr>
          <p:cNvPr id="73" name="Content Placeholder 17">
            <a:extLst>
              <a:ext uri="{FF2B5EF4-FFF2-40B4-BE49-F238E27FC236}">
                <a16:creationId xmlns:a16="http://schemas.microsoft.com/office/drawing/2014/main" id="{9C016467-4262-4DAA-9B43-A02E57530676}"/>
              </a:ext>
            </a:extLst>
          </p:cNvPr>
          <p:cNvSpPr>
            <a:spLocks noGrp="1"/>
          </p:cNvSpPr>
          <p:nvPr>
            <p:ph sz="quarter" idx="17" hasCustomPrompt="1"/>
          </p:nvPr>
        </p:nvSpPr>
        <p:spPr bwMode="gray">
          <a:xfrm>
            <a:off x="8236361" y="2515154"/>
            <a:ext cx="3346704"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dirty="0"/>
              <a:t>Click to add text</a:t>
            </a:r>
          </a:p>
          <a:p>
            <a:pPr lvl="1"/>
            <a:r>
              <a:rPr lang="en-US" dirty="0"/>
              <a:t>Level two</a:t>
            </a:r>
          </a:p>
          <a:p>
            <a:pPr lvl="2"/>
            <a:r>
              <a:rPr lang="en-US" dirty="0"/>
              <a:t>Level three</a:t>
            </a:r>
          </a:p>
          <a:p>
            <a:pPr lvl="3"/>
            <a:r>
              <a:rPr lang="en-US" dirty="0"/>
              <a:t>Level four</a:t>
            </a:r>
          </a:p>
          <a:p>
            <a:pPr lvl="4"/>
            <a:r>
              <a:rPr lang="en-US" dirty="0"/>
              <a:t>Level five</a:t>
            </a:r>
          </a:p>
          <a:p>
            <a:pPr lvl="5"/>
            <a:r>
              <a:rPr lang="en-US" dirty="0"/>
              <a:t>Level Six</a:t>
            </a:r>
          </a:p>
          <a:p>
            <a:pPr lvl="6"/>
            <a:r>
              <a:rPr lang="en-US" dirty="0"/>
              <a:t>Level Seven</a:t>
            </a:r>
          </a:p>
          <a:p>
            <a:pPr lvl="7"/>
            <a:r>
              <a:rPr lang="en-US" dirty="0"/>
              <a:t>Level Eight</a:t>
            </a:r>
          </a:p>
          <a:p>
            <a:pPr lvl="8"/>
            <a:r>
              <a:rPr lang="en-US" dirty="0"/>
              <a:t>Level Nine</a:t>
            </a:r>
          </a:p>
          <a:p>
            <a:pPr lvl="1"/>
            <a:endParaRPr lang="en-US" dirty="0"/>
          </a:p>
        </p:txBody>
      </p:sp>
      <p:sp>
        <p:nvSpPr>
          <p:cNvPr id="818" name="TextBox 817">
            <a:extLst>
              <a:ext uri="{FF2B5EF4-FFF2-40B4-BE49-F238E27FC236}">
                <a16:creationId xmlns:a16="http://schemas.microsoft.com/office/drawing/2014/main" id="{0B7E1504-B128-423C-AA77-E7FED5DC3B79}"/>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85F2C94F-DA57-4BDB-8E5C-E4A0C7522314}"/>
              </a:ext>
            </a:extLst>
          </p:cNvPr>
          <p:cNvSpPr>
            <a:spLocks noGrp="1"/>
          </p:cNvSpPr>
          <p:nvPr>
            <p:ph type="title" hasCustomPrompt="1"/>
          </p:nvPr>
        </p:nvSpPr>
        <p:spPr/>
        <p:txBody>
          <a:bodyPr/>
          <a:lstStyle>
            <a:lvl1pPr>
              <a:defRPr/>
            </a:lvl1pPr>
          </a:lstStyle>
          <a:p>
            <a:r>
              <a:rPr lang="en-US" dirty="0"/>
              <a:t>Click to Add One Line Title</a:t>
            </a:r>
          </a:p>
        </p:txBody>
      </p:sp>
      <p:sp>
        <p:nvSpPr>
          <p:cNvPr id="13" name="Subtitle 2">
            <a:extLst>
              <a:ext uri="{FF2B5EF4-FFF2-40B4-BE49-F238E27FC236}">
                <a16:creationId xmlns:a16="http://schemas.microsoft.com/office/drawing/2014/main" id="{FC59F98B-A991-4DEC-A409-289E778CB84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Text Placeholder 3">
            <a:extLst>
              <a:ext uri="{FF2B5EF4-FFF2-40B4-BE49-F238E27FC236}">
                <a16:creationId xmlns:a16="http://schemas.microsoft.com/office/drawing/2014/main" id="{59392189-2D4C-4618-9072-F26EE557FD02}"/>
              </a:ext>
            </a:extLst>
          </p:cNvPr>
          <p:cNvSpPr>
            <a:spLocks noGrp="1"/>
          </p:cNvSpPr>
          <p:nvPr>
            <p:ph type="body" sz="quarter" idx="21" hasCustomPrompt="1"/>
          </p:nvPr>
        </p:nvSpPr>
        <p:spPr>
          <a:xfrm>
            <a:off x="616504" y="1600200"/>
            <a:ext cx="3346704" cy="914400"/>
          </a:xfrm>
          <a:solidFill>
            <a:schemeClr val="accent4"/>
          </a:solidFill>
        </p:spPr>
        <p:txBody>
          <a:bodyPr lIns="182880" tIns="91440" rIns="182880" bIns="91440" anchor="ctr"/>
          <a:lstStyle>
            <a:lvl1pPr>
              <a:defRPr sz="1800">
                <a:solidFill>
                  <a:schemeClr val="tx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
        <p:nvSpPr>
          <p:cNvPr id="16" name="Text Placeholder 3">
            <a:extLst>
              <a:ext uri="{FF2B5EF4-FFF2-40B4-BE49-F238E27FC236}">
                <a16:creationId xmlns:a16="http://schemas.microsoft.com/office/drawing/2014/main" id="{665955AB-F417-4DCB-8CC3-98BAC90A9AFB}"/>
              </a:ext>
            </a:extLst>
          </p:cNvPr>
          <p:cNvSpPr>
            <a:spLocks noGrp="1"/>
          </p:cNvSpPr>
          <p:nvPr>
            <p:ph type="body" sz="quarter" idx="22" hasCustomPrompt="1"/>
          </p:nvPr>
        </p:nvSpPr>
        <p:spPr>
          <a:xfrm>
            <a:off x="4419676" y="1600200"/>
            <a:ext cx="3346704" cy="914400"/>
          </a:xfrm>
          <a:solidFill>
            <a:schemeClr val="accent1"/>
          </a:solidFill>
        </p:spPr>
        <p:txBody>
          <a:bodyPr lIns="182880" tIns="91440" rIns="182880" bIns="91440" anchor="ctr"/>
          <a:lstStyle>
            <a:lvl1pPr>
              <a:defRPr sz="1800">
                <a:solidFill>
                  <a:schemeClr val="tx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
        <p:nvSpPr>
          <p:cNvPr id="17" name="Text Placeholder 3">
            <a:extLst>
              <a:ext uri="{FF2B5EF4-FFF2-40B4-BE49-F238E27FC236}">
                <a16:creationId xmlns:a16="http://schemas.microsoft.com/office/drawing/2014/main" id="{7AFB5407-642C-468A-81DB-F0C5C485F6F7}"/>
              </a:ext>
            </a:extLst>
          </p:cNvPr>
          <p:cNvSpPr>
            <a:spLocks noGrp="1"/>
          </p:cNvSpPr>
          <p:nvPr>
            <p:ph type="body" sz="quarter" idx="23" hasCustomPrompt="1"/>
          </p:nvPr>
        </p:nvSpPr>
        <p:spPr>
          <a:xfrm>
            <a:off x="8236361" y="1600200"/>
            <a:ext cx="3346704" cy="914400"/>
          </a:xfrm>
          <a:solidFill>
            <a:schemeClr val="accent3"/>
          </a:solidFill>
        </p:spPr>
        <p:txBody>
          <a:bodyPr lIns="182880" tIns="91440" rIns="182880" bIns="91440" anchor="ctr"/>
          <a:lstStyle>
            <a:lvl1pPr>
              <a:defRPr sz="1800">
                <a:solidFill>
                  <a:schemeClr val="tx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Tree>
    <p:extLst>
      <p:ext uri="{BB962C8B-B14F-4D97-AF65-F5344CB8AC3E}">
        <p14:creationId xmlns:p14="http://schemas.microsoft.com/office/powerpoint/2010/main" val="390404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gram with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F7496CC-9DD2-4299-850C-005958FB65CC}"/>
              </a:ext>
            </a:extLst>
          </p:cNvPr>
          <p:cNvSpPr>
            <a:spLocks noGrp="1"/>
          </p:cNvSpPr>
          <p:nvPr>
            <p:ph type="body" sz="quarter" idx="17" hasCustomPrompt="1"/>
          </p:nvPr>
        </p:nvSpPr>
        <p:spPr>
          <a:xfrm>
            <a:off x="8380413" y="1600200"/>
            <a:ext cx="3808412" cy="4572000"/>
          </a:xfrm>
        </p:spPr>
        <p:txBody>
          <a:bodyPr tIns="457200" rIns="594360" bIns="45720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 Seventh level</a:t>
            </a:r>
          </a:p>
          <a:p>
            <a:pPr lvl="7"/>
            <a:r>
              <a:rPr lang="en-US" dirty="0"/>
              <a:t> Eighth level</a:t>
            </a:r>
          </a:p>
          <a:p>
            <a:pPr lvl="8"/>
            <a:r>
              <a:rPr lang="en-US" dirty="0"/>
              <a:t>Ninth level</a:t>
            </a:r>
          </a:p>
        </p:txBody>
      </p:sp>
      <p:sp>
        <p:nvSpPr>
          <p:cNvPr id="4" name="Rectangle 3">
            <a:extLst>
              <a:ext uri="{FF2B5EF4-FFF2-40B4-BE49-F238E27FC236}">
                <a16:creationId xmlns:a16="http://schemas.microsoft.com/office/drawing/2014/main" id="{330CD733-93DE-4793-929B-26E6DBA7592D}"/>
              </a:ext>
            </a:extLst>
          </p:cNvPr>
          <p:cNvSpPr/>
          <p:nvPr userDrawn="1"/>
        </p:nvSpPr>
        <p:spPr bwMode="ltGray">
          <a:xfrm>
            <a:off x="1" y="1600202"/>
            <a:ext cx="7923212" cy="4570946"/>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accent2"/>
              </a:solidFill>
            </a:endParaRP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userDrawn="1"/>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17EA1E-A574-444B-9004-45836D98DAD0}"/>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C157BCD9-063B-4ED4-B68C-092EC2C342E6}"/>
              </a:ext>
            </a:extLst>
          </p:cNvPr>
          <p:cNvSpPr>
            <a:spLocks noGrp="1"/>
          </p:cNvSpPr>
          <p:nvPr>
            <p:ph type="title" hasCustomPrompt="1"/>
          </p:nvPr>
        </p:nvSpPr>
        <p:spPr/>
        <p:txBody>
          <a:bodyPr wrap="none"/>
          <a:lstStyle>
            <a:lvl1pPr>
              <a:defRPr/>
            </a:lvl1pPr>
          </a:lstStyle>
          <a:p>
            <a:r>
              <a:rPr lang="en-US" dirty="0"/>
              <a:t>Click to Add One Line Title</a:t>
            </a:r>
          </a:p>
        </p:txBody>
      </p:sp>
      <p:sp>
        <p:nvSpPr>
          <p:cNvPr id="9" name="Subtitle 2">
            <a:extLst>
              <a:ext uri="{FF2B5EF4-FFF2-40B4-BE49-F238E27FC236}">
                <a16:creationId xmlns:a16="http://schemas.microsoft.com/office/drawing/2014/main" id="{A0D276D7-17CD-46AB-99B2-97FD34FEEFF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53809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tcome / Benefit">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BB1458BF-96C1-46C6-A67F-AD0FB4B4E5C0}"/>
              </a:ext>
            </a:extLst>
          </p:cNvPr>
          <p:cNvSpPr>
            <a:spLocks noGrp="1"/>
          </p:cNvSpPr>
          <p:nvPr>
            <p:ph type="body" sz="quarter" idx="21" hasCustomPrompt="1"/>
          </p:nvPr>
        </p:nvSpPr>
        <p:spPr>
          <a:xfrm>
            <a:off x="8378825" y="4347904"/>
            <a:ext cx="3201988" cy="1600200"/>
          </a:xfrm>
        </p:spPr>
        <p:txBody>
          <a:bodyPr/>
          <a:lstStyle>
            <a:lvl1pPr>
              <a:defRPr sz="1600"/>
            </a:lvl1pPr>
            <a:lvl2pPr>
              <a:defRPr sz="1400"/>
            </a:lvl2pPr>
            <a:lvl3pPr>
              <a:defRPr sz="1400"/>
            </a:lvl3pPr>
          </a:lstStyle>
          <a:p>
            <a:pPr lvl="0"/>
            <a:r>
              <a:rPr lang="en-US" dirty="0"/>
              <a:t>Click to add text</a:t>
            </a:r>
          </a:p>
          <a:p>
            <a:pPr lvl="1"/>
            <a:r>
              <a:rPr lang="en-US" dirty="0"/>
              <a:t>Second level</a:t>
            </a:r>
          </a:p>
          <a:p>
            <a:pPr lvl="2"/>
            <a:r>
              <a:rPr lang="en-US" dirty="0"/>
              <a:t>Third level</a:t>
            </a:r>
          </a:p>
        </p:txBody>
      </p:sp>
      <p:sp>
        <p:nvSpPr>
          <p:cNvPr id="4" name="Text Placeholder 3">
            <a:extLst>
              <a:ext uri="{FF2B5EF4-FFF2-40B4-BE49-F238E27FC236}">
                <a16:creationId xmlns:a16="http://schemas.microsoft.com/office/drawing/2014/main" id="{A8781D19-2DDB-4D83-983D-3D159A7DE7C0}"/>
              </a:ext>
            </a:extLst>
          </p:cNvPr>
          <p:cNvSpPr>
            <a:spLocks noGrp="1"/>
          </p:cNvSpPr>
          <p:nvPr>
            <p:ph type="body" sz="quarter" idx="20" hasCustomPrompt="1"/>
          </p:nvPr>
        </p:nvSpPr>
        <p:spPr>
          <a:xfrm>
            <a:off x="8378825" y="2063048"/>
            <a:ext cx="3201988" cy="1600200"/>
          </a:xfrm>
        </p:spPr>
        <p:txBody>
          <a:bodyPr/>
          <a:lstStyle>
            <a:lvl1pPr>
              <a:defRPr sz="1600"/>
            </a:lvl1pPr>
            <a:lvl2pPr>
              <a:defRPr sz="1400"/>
            </a:lvl2pPr>
            <a:lvl3pPr>
              <a:defRPr sz="1400"/>
            </a:lvl3pPr>
          </a:lstStyle>
          <a:p>
            <a:pPr lvl="0"/>
            <a:r>
              <a:rPr lang="en-US" dirty="0"/>
              <a:t>Click to add text</a:t>
            </a:r>
          </a:p>
          <a:p>
            <a:pPr lvl="1"/>
            <a:r>
              <a:rPr lang="en-US" dirty="0"/>
              <a:t>Second level</a:t>
            </a:r>
          </a:p>
          <a:p>
            <a:pPr lvl="2"/>
            <a:r>
              <a:rPr lang="en-US" dirty="0"/>
              <a:t>Third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8380413" y="1699688"/>
            <a:ext cx="2006600" cy="298450"/>
          </a:xfrm>
        </p:spPr>
        <p:txBody>
          <a:bodyPr anchor="b"/>
          <a:lstStyle>
            <a:lvl1pPr>
              <a:defRPr sz="1600">
                <a:solidFill>
                  <a:schemeClr val="accent1"/>
                </a:solidFill>
              </a:defRPr>
            </a:lvl1pPr>
            <a:lvl5pPr>
              <a:defRPr/>
            </a:lvl5pPr>
          </a:lstStyle>
          <a:p>
            <a:pPr lvl="0"/>
            <a:r>
              <a:rPr lang="en-US" dirty="0"/>
              <a:t>Outcome</a:t>
            </a:r>
          </a:p>
        </p:txBody>
      </p:sp>
      <p:cxnSp>
        <p:nvCxnSpPr>
          <p:cNvPr id="75" name="Straight Connector 74">
            <a:extLst>
              <a:ext uri="{FF2B5EF4-FFF2-40B4-BE49-F238E27FC236}">
                <a16:creationId xmlns:a16="http://schemas.microsoft.com/office/drawing/2014/main" id="{F789B473-DDE6-4450-A111-3761F341AAE3}"/>
              </a:ext>
            </a:extLst>
          </p:cNvPr>
          <p:cNvCxnSpPr>
            <a:cxnSpLocks/>
          </p:cNvCxnSpPr>
          <p:nvPr userDrawn="1"/>
        </p:nvCxnSpPr>
        <p:spPr>
          <a:xfrm>
            <a:off x="8380413" y="3872441"/>
            <a:ext cx="3808412"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8380413" y="3972469"/>
            <a:ext cx="2006600" cy="298450"/>
          </a:xfrm>
        </p:spPr>
        <p:txBody>
          <a:bodyPr anchor="b"/>
          <a:lstStyle>
            <a:lvl1pPr>
              <a:defRPr sz="1600">
                <a:solidFill>
                  <a:schemeClr val="accent4"/>
                </a:solidFill>
              </a:defRPr>
            </a:lvl1pPr>
            <a:lvl5pPr>
              <a:defRPr/>
            </a:lvl5pPr>
          </a:lstStyle>
          <a:p>
            <a:pPr lvl="0"/>
            <a:r>
              <a:rPr lang="en-US" dirty="0"/>
              <a:t>Benefit</a:t>
            </a:r>
          </a:p>
        </p:txBody>
      </p:sp>
      <p:sp>
        <p:nvSpPr>
          <p:cNvPr id="14" name="TextBox 13">
            <a:extLst>
              <a:ext uri="{FF2B5EF4-FFF2-40B4-BE49-F238E27FC236}">
                <a16:creationId xmlns:a16="http://schemas.microsoft.com/office/drawing/2014/main" id="{DF992B4C-D72B-4160-80E2-5EE05E2DDD3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9E15888C-CFB4-4BEC-9B94-46E698DFC481}"/>
              </a:ext>
            </a:extLst>
          </p:cNvPr>
          <p:cNvSpPr>
            <a:spLocks noGrp="1"/>
          </p:cNvSpPr>
          <p:nvPr>
            <p:ph type="title" hasCustomPrompt="1"/>
          </p:nvPr>
        </p:nvSpPr>
        <p:spPr/>
        <p:txBody>
          <a:bodyPr wrap="none"/>
          <a:lstStyle>
            <a:lvl1pPr>
              <a:defRPr/>
            </a:lvl1pPr>
          </a:lstStyle>
          <a:p>
            <a:r>
              <a:rPr lang="en-US" dirty="0"/>
              <a:t>Click to Add One Line Title</a:t>
            </a:r>
          </a:p>
        </p:txBody>
      </p:sp>
      <p:sp>
        <p:nvSpPr>
          <p:cNvPr id="18" name="Rectangle 17">
            <a:extLst>
              <a:ext uri="{FF2B5EF4-FFF2-40B4-BE49-F238E27FC236}">
                <a16:creationId xmlns:a16="http://schemas.microsoft.com/office/drawing/2014/main" id="{92EE86E2-0F2F-484B-8170-3AEBA1DDEB2D}"/>
              </a:ext>
            </a:extLst>
          </p:cNvPr>
          <p:cNvSpPr/>
          <p:nvPr userDrawn="1"/>
        </p:nvSpPr>
        <p:spPr bwMode="ltGray">
          <a:xfrm>
            <a:off x="1" y="1600201"/>
            <a:ext cx="7923212" cy="4570947"/>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800" dirty="0">
              <a:solidFill>
                <a:schemeClr val="accent2"/>
              </a:solidFill>
            </a:endParaRPr>
          </a:p>
        </p:txBody>
      </p:sp>
      <p:cxnSp>
        <p:nvCxnSpPr>
          <p:cNvPr id="138" name="Straight Connector 137">
            <a:extLst>
              <a:ext uri="{FF2B5EF4-FFF2-40B4-BE49-F238E27FC236}">
                <a16:creationId xmlns:a16="http://schemas.microsoft.com/office/drawing/2014/main" id="{56D4D92B-574E-4F63-A5BA-8F7282B54C27}"/>
              </a:ext>
            </a:extLst>
          </p:cNvPr>
          <p:cNvCxnSpPr>
            <a:cxnSpLocks/>
          </p:cNvCxnSpPr>
          <p:nvPr userDrawn="1"/>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E9D6A872-88BD-4DFC-AFFD-1E9BEEB6533B}"/>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46817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er Succes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09367CD-64CE-4B7B-91B1-53B17F8F693D}"/>
              </a:ext>
            </a:extLst>
          </p:cNvPr>
          <p:cNvSpPr/>
          <p:nvPr userDrawn="1"/>
        </p:nvSpPr>
        <p:spPr bwMode="ltGray">
          <a:xfrm>
            <a:off x="1" y="1600201"/>
            <a:ext cx="7923212" cy="4570947"/>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800" dirty="0">
              <a:solidFill>
                <a:schemeClr val="accent2"/>
              </a:solidFill>
            </a:endParaRP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a:xfrm>
            <a:off x="611645" y="2409552"/>
            <a:ext cx="3201848" cy="93493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613093" y="2079840"/>
            <a:ext cx="2006600" cy="227454"/>
          </a:xfrm>
        </p:spPr>
        <p:txBody>
          <a:bodyPr anchor="b"/>
          <a:lstStyle>
            <a:lvl1pPr>
              <a:lnSpc>
                <a:spcPct val="100000"/>
              </a:lnSpc>
              <a:spcBef>
                <a:spcPts val="0"/>
              </a:spcBef>
              <a:defRPr sz="1600">
                <a:solidFill>
                  <a:schemeClr val="accent1"/>
                </a:solidFill>
              </a:defRPr>
            </a:lvl1pPr>
            <a:lvl5pPr>
              <a:defRPr/>
            </a:lvl5pPr>
          </a:lstStyle>
          <a:p>
            <a:pPr lvl="0"/>
            <a:r>
              <a:rPr lang="en-US" dirty="0"/>
              <a:t>About</a:t>
            </a:r>
          </a:p>
        </p:txBody>
      </p:sp>
      <p:sp>
        <p:nvSpPr>
          <p:cNvPr id="74" name="Content Placeholder 17">
            <a:extLst>
              <a:ext uri="{FF2B5EF4-FFF2-40B4-BE49-F238E27FC236}">
                <a16:creationId xmlns:a16="http://schemas.microsoft.com/office/drawing/2014/main" id="{F00013B6-2241-400E-9E61-946C485F8D5E}"/>
              </a:ext>
            </a:extLst>
          </p:cNvPr>
          <p:cNvSpPr>
            <a:spLocks noGrp="1"/>
          </p:cNvSpPr>
          <p:nvPr>
            <p:ph sz="quarter" idx="18" hasCustomPrompt="1"/>
          </p:nvPr>
        </p:nvSpPr>
        <p:spPr>
          <a:xfrm>
            <a:off x="611645" y="3952605"/>
            <a:ext cx="3201848" cy="84799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userDrawn="1"/>
        </p:nvCxnSpPr>
        <p:spPr>
          <a:xfrm>
            <a:off x="609600" y="1964843"/>
            <a:ext cx="31988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789B473-DDE6-4450-A111-3761F341AAE3}"/>
              </a:ext>
            </a:extLst>
          </p:cNvPr>
          <p:cNvCxnSpPr>
            <a:cxnSpLocks/>
          </p:cNvCxnSpPr>
          <p:nvPr userDrawn="1"/>
        </p:nvCxnSpPr>
        <p:spPr>
          <a:xfrm>
            <a:off x="609600" y="3547676"/>
            <a:ext cx="3198812" cy="0"/>
          </a:xfrm>
          <a:prstGeom prst="line">
            <a:avLst/>
          </a:prstGeom>
          <a:ln w="25400">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userDrawn="1">
            <p:ph type="body" sz="quarter" idx="19" hasCustomPrompt="1"/>
          </p:nvPr>
        </p:nvSpPr>
        <p:spPr>
          <a:xfrm>
            <a:off x="613093" y="3634037"/>
            <a:ext cx="2006600" cy="227454"/>
          </a:xfrm>
        </p:spPr>
        <p:txBody>
          <a:bodyPr anchor="b"/>
          <a:lstStyle>
            <a:lvl1pPr>
              <a:lnSpc>
                <a:spcPct val="100000"/>
              </a:lnSpc>
              <a:spcBef>
                <a:spcPts val="0"/>
              </a:spcBef>
              <a:defRPr sz="1600">
                <a:solidFill>
                  <a:schemeClr val="accent3"/>
                </a:solidFill>
              </a:defRPr>
            </a:lvl1pPr>
            <a:lvl5pPr>
              <a:defRPr/>
            </a:lvl5pPr>
          </a:lstStyle>
          <a:p>
            <a:pPr lvl="0"/>
            <a:r>
              <a:rPr lang="en-US" dirty="0"/>
              <a:t>Challenges</a:t>
            </a:r>
          </a:p>
        </p:txBody>
      </p:sp>
      <p:sp>
        <p:nvSpPr>
          <p:cNvPr id="14" name="TextBox 13">
            <a:extLst>
              <a:ext uri="{FF2B5EF4-FFF2-40B4-BE49-F238E27FC236}">
                <a16:creationId xmlns:a16="http://schemas.microsoft.com/office/drawing/2014/main" id="{DF992B4C-D72B-4160-80E2-5EE05E2DDD3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100000"/>
              </a:lnSpc>
              <a:spcBef>
                <a:spcPts val="0"/>
              </a:spcBef>
            </a:pPr>
            <a:fld id="{7A51DB15-7364-4F0B-A3A0-1309F8830053}" type="slidenum">
              <a:rPr lang="en-US" sz="800" smtClean="0">
                <a:latin typeface="+mj-lt"/>
              </a:rPr>
              <a:pPr algn="r">
                <a:lnSpc>
                  <a:spcPct val="100000"/>
                </a:lnSpc>
                <a:spcBef>
                  <a:spcPts val="0"/>
                </a:spcBef>
              </a:pPr>
              <a:t>‹#›</a:t>
            </a:fld>
            <a:endParaRPr lang="en-US" dirty="0">
              <a:latin typeface="+mj-lt"/>
            </a:endParaRPr>
          </a:p>
        </p:txBody>
      </p:sp>
      <p:sp>
        <p:nvSpPr>
          <p:cNvPr id="87" name="Content Placeholder 17">
            <a:extLst>
              <a:ext uri="{FF2B5EF4-FFF2-40B4-BE49-F238E27FC236}">
                <a16:creationId xmlns:a16="http://schemas.microsoft.com/office/drawing/2014/main" id="{CB3B18B9-1B70-4F2B-86D9-C5183A845D12}"/>
              </a:ext>
            </a:extLst>
          </p:cNvPr>
          <p:cNvSpPr>
            <a:spLocks noGrp="1"/>
          </p:cNvSpPr>
          <p:nvPr>
            <p:ph sz="quarter" idx="20" hasCustomPrompt="1"/>
          </p:nvPr>
        </p:nvSpPr>
        <p:spPr>
          <a:xfrm>
            <a:off x="4269245" y="2409552"/>
            <a:ext cx="3201848" cy="93493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sp>
        <p:nvSpPr>
          <p:cNvPr id="88" name="Text Placeholder 6">
            <a:extLst>
              <a:ext uri="{FF2B5EF4-FFF2-40B4-BE49-F238E27FC236}">
                <a16:creationId xmlns:a16="http://schemas.microsoft.com/office/drawing/2014/main" id="{45C2837B-EA55-4186-A2EA-1E7FB5B122D2}"/>
              </a:ext>
            </a:extLst>
          </p:cNvPr>
          <p:cNvSpPr>
            <a:spLocks noGrp="1"/>
          </p:cNvSpPr>
          <p:nvPr>
            <p:ph type="body" sz="quarter" idx="21" hasCustomPrompt="1"/>
          </p:nvPr>
        </p:nvSpPr>
        <p:spPr>
          <a:xfrm>
            <a:off x="4270693" y="2079840"/>
            <a:ext cx="2006600" cy="227454"/>
          </a:xfrm>
        </p:spPr>
        <p:txBody>
          <a:bodyPr anchor="b"/>
          <a:lstStyle>
            <a:lvl1pPr>
              <a:lnSpc>
                <a:spcPct val="100000"/>
              </a:lnSpc>
              <a:spcBef>
                <a:spcPts val="0"/>
              </a:spcBef>
              <a:buNone/>
              <a:defRPr sz="1600">
                <a:solidFill>
                  <a:schemeClr val="accent4"/>
                </a:solidFill>
              </a:defRPr>
            </a:lvl1pPr>
            <a:lvl5pPr>
              <a:defRPr/>
            </a:lvl5pPr>
          </a:lstStyle>
          <a:p>
            <a:pPr lvl="0"/>
            <a:r>
              <a:rPr lang="en-US" dirty="0"/>
              <a:t>Solution</a:t>
            </a:r>
          </a:p>
        </p:txBody>
      </p:sp>
      <p:sp>
        <p:nvSpPr>
          <p:cNvPr id="89" name="Content Placeholder 17">
            <a:extLst>
              <a:ext uri="{FF2B5EF4-FFF2-40B4-BE49-F238E27FC236}">
                <a16:creationId xmlns:a16="http://schemas.microsoft.com/office/drawing/2014/main" id="{00A3A11C-EA43-4ACC-83B9-C4C7C1080E3C}"/>
              </a:ext>
            </a:extLst>
          </p:cNvPr>
          <p:cNvSpPr>
            <a:spLocks noGrp="1"/>
          </p:cNvSpPr>
          <p:nvPr>
            <p:ph sz="quarter" idx="22" hasCustomPrompt="1"/>
          </p:nvPr>
        </p:nvSpPr>
        <p:spPr>
          <a:xfrm>
            <a:off x="4269245" y="3952605"/>
            <a:ext cx="3201848" cy="84799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90" name="Straight Connector 89">
            <a:extLst>
              <a:ext uri="{FF2B5EF4-FFF2-40B4-BE49-F238E27FC236}">
                <a16:creationId xmlns:a16="http://schemas.microsoft.com/office/drawing/2014/main" id="{EAAB5B3C-AE89-4605-BB4B-0C07DE733C40}"/>
              </a:ext>
            </a:extLst>
          </p:cNvPr>
          <p:cNvCxnSpPr>
            <a:cxnSpLocks/>
          </p:cNvCxnSpPr>
          <p:nvPr userDrawn="1"/>
        </p:nvCxnSpPr>
        <p:spPr>
          <a:xfrm>
            <a:off x="4267200" y="1964843"/>
            <a:ext cx="3198812"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709593A-BC10-40A3-842E-346F6E0EE30C}"/>
              </a:ext>
            </a:extLst>
          </p:cNvPr>
          <p:cNvCxnSpPr>
            <a:cxnSpLocks/>
          </p:cNvCxnSpPr>
          <p:nvPr userDrawn="1"/>
        </p:nvCxnSpPr>
        <p:spPr>
          <a:xfrm>
            <a:off x="4267200" y="3547676"/>
            <a:ext cx="3198812" cy="0"/>
          </a:xfrm>
          <a:prstGeom prst="line">
            <a:avLst/>
          </a:prstGeom>
          <a:ln w="25400">
            <a:solidFill>
              <a:schemeClr val="accent6"/>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 name="Text Placeholder 6">
            <a:extLst>
              <a:ext uri="{FF2B5EF4-FFF2-40B4-BE49-F238E27FC236}">
                <a16:creationId xmlns:a16="http://schemas.microsoft.com/office/drawing/2014/main" id="{48CE9E08-388B-4458-B1F4-453A8413D639}"/>
              </a:ext>
            </a:extLst>
          </p:cNvPr>
          <p:cNvSpPr>
            <a:spLocks noGrp="1"/>
          </p:cNvSpPr>
          <p:nvPr>
            <p:ph type="body" sz="quarter" idx="23" hasCustomPrompt="1"/>
          </p:nvPr>
        </p:nvSpPr>
        <p:spPr>
          <a:xfrm>
            <a:off x="4270693" y="3634037"/>
            <a:ext cx="2006600" cy="227454"/>
          </a:xfrm>
        </p:spPr>
        <p:txBody>
          <a:bodyPr anchor="b"/>
          <a:lstStyle>
            <a:lvl1pPr>
              <a:lnSpc>
                <a:spcPct val="100000"/>
              </a:lnSpc>
              <a:spcBef>
                <a:spcPts val="0"/>
              </a:spcBef>
              <a:defRPr sz="1600">
                <a:solidFill>
                  <a:schemeClr val="accent6"/>
                </a:solidFill>
              </a:defRPr>
            </a:lvl1pPr>
            <a:lvl5pPr>
              <a:defRPr/>
            </a:lvl5pPr>
          </a:lstStyle>
          <a:p>
            <a:pPr lvl="0"/>
            <a:r>
              <a:rPr lang="en-US" dirty="0"/>
              <a:t>Impact</a:t>
            </a:r>
          </a:p>
        </p:txBody>
      </p:sp>
      <p:sp>
        <p:nvSpPr>
          <p:cNvPr id="6" name="Picture Placeholder 5">
            <a:extLst>
              <a:ext uri="{FF2B5EF4-FFF2-40B4-BE49-F238E27FC236}">
                <a16:creationId xmlns:a16="http://schemas.microsoft.com/office/drawing/2014/main" id="{4D909953-1B24-4C7D-A173-A53DF3FC7EC3}"/>
              </a:ext>
            </a:extLst>
          </p:cNvPr>
          <p:cNvSpPr>
            <a:spLocks noGrp="1"/>
          </p:cNvSpPr>
          <p:nvPr>
            <p:ph type="pic" sz="quarter" idx="24"/>
          </p:nvPr>
        </p:nvSpPr>
        <p:spPr>
          <a:xfrm>
            <a:off x="8382000" y="2971800"/>
            <a:ext cx="3194050" cy="1828800"/>
          </a:xfrm>
        </p:spPr>
        <p:txBody>
          <a:bodyPr/>
          <a:lstStyle>
            <a:lvl1pPr>
              <a:lnSpc>
                <a:spcPct val="100000"/>
              </a:lnSpc>
              <a:spcBef>
                <a:spcPts val="0"/>
              </a:spcBef>
              <a:defRPr/>
            </a:lvl1pPr>
          </a:lstStyle>
          <a:p>
            <a:r>
              <a:rPr lang="en-US" dirty="0"/>
              <a:t>Click icon to add picture</a:t>
            </a:r>
          </a:p>
        </p:txBody>
      </p:sp>
      <p:sp>
        <p:nvSpPr>
          <p:cNvPr id="9" name="Picture Placeholder 8">
            <a:extLst>
              <a:ext uri="{FF2B5EF4-FFF2-40B4-BE49-F238E27FC236}">
                <a16:creationId xmlns:a16="http://schemas.microsoft.com/office/drawing/2014/main" id="{D0ED48B1-3A1C-41E2-BEC6-E8E6B54A07B0}"/>
              </a:ext>
            </a:extLst>
          </p:cNvPr>
          <p:cNvSpPr>
            <a:spLocks noGrp="1"/>
          </p:cNvSpPr>
          <p:nvPr>
            <p:ph type="pic" sz="quarter" idx="25" hasCustomPrompt="1"/>
          </p:nvPr>
        </p:nvSpPr>
        <p:spPr>
          <a:xfrm>
            <a:off x="9074150" y="1600200"/>
            <a:ext cx="1841500" cy="660399"/>
          </a:xfrm>
        </p:spPr>
        <p:txBody>
          <a:bodyPr anchor="ctr"/>
          <a:lstStyle>
            <a:lvl1pPr algn="ctr">
              <a:lnSpc>
                <a:spcPct val="100000"/>
              </a:lnSpc>
              <a:spcBef>
                <a:spcPts val="0"/>
              </a:spcBef>
              <a:defRPr/>
            </a:lvl1pPr>
          </a:lstStyle>
          <a:p>
            <a:r>
              <a:rPr lang="en-US" dirty="0"/>
              <a:t>Insert Logo here</a:t>
            </a:r>
          </a:p>
        </p:txBody>
      </p:sp>
      <p:sp>
        <p:nvSpPr>
          <p:cNvPr id="11" name="Text Placeholder 10">
            <a:extLst>
              <a:ext uri="{FF2B5EF4-FFF2-40B4-BE49-F238E27FC236}">
                <a16:creationId xmlns:a16="http://schemas.microsoft.com/office/drawing/2014/main" id="{D0A78DDD-5F83-4940-98A7-CF6D7FB81405}"/>
              </a:ext>
            </a:extLst>
          </p:cNvPr>
          <p:cNvSpPr>
            <a:spLocks noGrp="1"/>
          </p:cNvSpPr>
          <p:nvPr>
            <p:ph type="body" sz="quarter" idx="26" hasCustomPrompt="1"/>
          </p:nvPr>
        </p:nvSpPr>
        <p:spPr>
          <a:xfrm>
            <a:off x="8382000" y="5022214"/>
            <a:ext cx="3200400" cy="1153795"/>
          </a:xfrm>
        </p:spPr>
        <p:txBody>
          <a:bodyPr/>
          <a:lstStyle>
            <a:lvl1pPr algn="ctr">
              <a:lnSpc>
                <a:spcPct val="100000"/>
              </a:lnSpc>
              <a:spcBef>
                <a:spcPts val="0"/>
              </a:spcBef>
              <a:defRPr sz="1400">
                <a:solidFill>
                  <a:schemeClr val="tx2"/>
                </a:solidFill>
              </a:defRPr>
            </a:lvl1pPr>
            <a:lvl2pPr marL="0" indent="0" algn="ctr">
              <a:lnSpc>
                <a:spcPct val="100000"/>
              </a:lnSpc>
              <a:spcBef>
                <a:spcPts val="0"/>
              </a:spcBef>
              <a:buFont typeface="Open Sans" panose="020B0606030504020204" pitchFamily="34" charset="0"/>
              <a:buChar char="​"/>
              <a:defRPr sz="1200">
                <a:solidFill>
                  <a:schemeClr val="tx2"/>
                </a:solidFill>
              </a:defRPr>
            </a:lvl2pPr>
            <a:lvl3pPr marL="0" indent="0" algn="ctr">
              <a:buFont typeface="Open Sans" panose="020B0606030504020204" pitchFamily="34" charset="0"/>
              <a:buNone/>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Click to add text</a:t>
            </a:r>
          </a:p>
          <a:p>
            <a:pPr lvl="1"/>
            <a:r>
              <a:rPr lang="en-US" dirty="0"/>
              <a:t>Second level</a:t>
            </a:r>
          </a:p>
        </p:txBody>
      </p:sp>
      <p:sp>
        <p:nvSpPr>
          <p:cNvPr id="93" name="Text Placeholder 10">
            <a:extLst>
              <a:ext uri="{FF2B5EF4-FFF2-40B4-BE49-F238E27FC236}">
                <a16:creationId xmlns:a16="http://schemas.microsoft.com/office/drawing/2014/main" id="{356F2006-5264-4FEB-8EBA-8BA6A55D19B4}"/>
              </a:ext>
            </a:extLst>
          </p:cNvPr>
          <p:cNvSpPr>
            <a:spLocks noGrp="1"/>
          </p:cNvSpPr>
          <p:nvPr>
            <p:ph type="body" sz="quarter" idx="27" hasCustomPrompt="1"/>
          </p:nvPr>
        </p:nvSpPr>
        <p:spPr>
          <a:xfrm>
            <a:off x="8375650" y="2347933"/>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Location</a:t>
            </a:r>
          </a:p>
        </p:txBody>
      </p:sp>
      <p:sp>
        <p:nvSpPr>
          <p:cNvPr id="12" name="Rectangle 11">
            <a:extLst>
              <a:ext uri="{FF2B5EF4-FFF2-40B4-BE49-F238E27FC236}">
                <a16:creationId xmlns:a16="http://schemas.microsoft.com/office/drawing/2014/main" id="{8AF7F59A-4C67-4F41-A6E0-906850EDF3F1}"/>
              </a:ext>
            </a:extLst>
          </p:cNvPr>
          <p:cNvSpPr/>
          <p:nvPr userDrawn="1"/>
        </p:nvSpPr>
        <p:spPr>
          <a:xfrm>
            <a:off x="608739" y="4978399"/>
            <a:ext cx="3204753" cy="879645"/>
          </a:xfrm>
          <a:prstGeom prst="rect">
            <a:avLst/>
          </a:prstGeom>
          <a:gradFill>
            <a:gsLst>
              <a:gs pos="0">
                <a:schemeClr val="accent4"/>
              </a:gs>
              <a:gs pos="98000">
                <a:schemeClr val="accent4"/>
              </a:gs>
            </a:gsLst>
            <a:lin ang="5400000" scaled="1"/>
          </a:gradFill>
        </p:spPr>
        <p:txBody>
          <a:bodyPr vert="horz" lIns="594360" tIns="457200" rIns="457200" bIns="457200"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dirty="0">
              <a:solidFill>
                <a:schemeClr val="bg1"/>
              </a:solidFill>
            </a:endParaRPr>
          </a:p>
        </p:txBody>
      </p:sp>
      <p:sp>
        <p:nvSpPr>
          <p:cNvPr id="152" name="Rectangle 151">
            <a:extLst>
              <a:ext uri="{FF2B5EF4-FFF2-40B4-BE49-F238E27FC236}">
                <a16:creationId xmlns:a16="http://schemas.microsoft.com/office/drawing/2014/main" id="{85779326-D874-4DC4-BA73-C7157B414B05}"/>
              </a:ext>
            </a:extLst>
          </p:cNvPr>
          <p:cNvSpPr/>
          <p:nvPr userDrawn="1"/>
        </p:nvSpPr>
        <p:spPr>
          <a:xfrm>
            <a:off x="4267199" y="4978400"/>
            <a:ext cx="3203893" cy="878840"/>
          </a:xfrm>
          <a:prstGeom prst="rect">
            <a:avLst/>
          </a:prstGeom>
          <a:solidFill>
            <a:schemeClr val="accent1"/>
          </a:solidFill>
        </p:spPr>
        <p:txBody>
          <a:bodyPr vert="horz" lIns="457200" tIns="457200" rIns="594360" bIns="0"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dirty="0">
              <a:solidFill>
                <a:schemeClr val="bg1"/>
              </a:solidFill>
            </a:endParaRPr>
          </a:p>
        </p:txBody>
      </p:sp>
      <p:sp>
        <p:nvSpPr>
          <p:cNvPr id="2" name="Title 1">
            <a:extLst>
              <a:ext uri="{FF2B5EF4-FFF2-40B4-BE49-F238E27FC236}">
                <a16:creationId xmlns:a16="http://schemas.microsoft.com/office/drawing/2014/main" id="{10FD359B-DBB1-4A58-B3A5-88DBD360EFA4}"/>
              </a:ext>
            </a:extLst>
          </p:cNvPr>
          <p:cNvSpPr>
            <a:spLocks noGrp="1"/>
          </p:cNvSpPr>
          <p:nvPr>
            <p:ph type="title" hasCustomPrompt="1"/>
          </p:nvPr>
        </p:nvSpPr>
        <p:spPr/>
        <p:txBody>
          <a:bodyPr/>
          <a:lstStyle>
            <a:lvl1pPr>
              <a:defRPr/>
            </a:lvl1pPr>
          </a:lstStyle>
          <a:p>
            <a:r>
              <a:rPr lang="en-US" dirty="0"/>
              <a:t>Company Name</a:t>
            </a:r>
          </a:p>
        </p:txBody>
      </p:sp>
      <p:sp>
        <p:nvSpPr>
          <p:cNvPr id="27" name="Subtitle 2">
            <a:extLst>
              <a:ext uri="{FF2B5EF4-FFF2-40B4-BE49-F238E27FC236}">
                <a16:creationId xmlns:a16="http://schemas.microsoft.com/office/drawing/2014/main" id="{9A29AA74-2865-4B6A-BD11-7A351A336A6C}"/>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9" name="Text Placeholder 10">
            <a:extLst>
              <a:ext uri="{FF2B5EF4-FFF2-40B4-BE49-F238E27FC236}">
                <a16:creationId xmlns:a16="http://schemas.microsoft.com/office/drawing/2014/main" id="{09C7727F-F570-4AF1-856D-98544836237D}"/>
              </a:ext>
            </a:extLst>
          </p:cNvPr>
          <p:cNvSpPr>
            <a:spLocks noGrp="1"/>
          </p:cNvSpPr>
          <p:nvPr>
            <p:ph type="body" sz="quarter" idx="28" hasCustomPrompt="1"/>
          </p:nvPr>
        </p:nvSpPr>
        <p:spPr>
          <a:xfrm>
            <a:off x="8375650" y="2647290"/>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Industry</a:t>
            </a:r>
          </a:p>
        </p:txBody>
      </p:sp>
      <p:sp>
        <p:nvSpPr>
          <p:cNvPr id="30" name="Text Placeholder 6">
            <a:extLst>
              <a:ext uri="{FF2B5EF4-FFF2-40B4-BE49-F238E27FC236}">
                <a16:creationId xmlns:a16="http://schemas.microsoft.com/office/drawing/2014/main" id="{F13DC67D-58A2-45BD-A728-B6ECDD8B5A5B}"/>
              </a:ext>
            </a:extLst>
          </p:cNvPr>
          <p:cNvSpPr>
            <a:spLocks noGrp="1"/>
          </p:cNvSpPr>
          <p:nvPr>
            <p:ph type="body" sz="quarter" idx="29" hasCustomPrompt="1"/>
          </p:nvPr>
        </p:nvSpPr>
        <p:spPr>
          <a:xfrm>
            <a:off x="613093" y="4978400"/>
            <a:ext cx="3200400" cy="227454"/>
          </a:xfrm>
        </p:spPr>
        <p:txBody>
          <a:bodyPr anchor="b"/>
          <a:lstStyle>
            <a:lvl1pPr algn="ctr">
              <a:lnSpc>
                <a:spcPct val="100000"/>
              </a:lnSpc>
              <a:spcBef>
                <a:spcPts val="0"/>
              </a:spcBef>
              <a:defRPr sz="1000">
                <a:solidFill>
                  <a:schemeClr val="tx2"/>
                </a:solidFill>
              </a:defRPr>
            </a:lvl1pPr>
            <a:lvl5pPr>
              <a:defRPr/>
            </a:lvl5pPr>
          </a:lstStyle>
          <a:p>
            <a:pPr lvl="0"/>
            <a:r>
              <a:rPr lang="en-US" dirty="0"/>
              <a:t>Products</a:t>
            </a:r>
          </a:p>
        </p:txBody>
      </p:sp>
      <p:sp>
        <p:nvSpPr>
          <p:cNvPr id="31" name="Text Placeholder 6">
            <a:extLst>
              <a:ext uri="{FF2B5EF4-FFF2-40B4-BE49-F238E27FC236}">
                <a16:creationId xmlns:a16="http://schemas.microsoft.com/office/drawing/2014/main" id="{53D9F0A4-74F4-4BA6-AD21-4791EF0A203A}"/>
              </a:ext>
            </a:extLst>
          </p:cNvPr>
          <p:cNvSpPr>
            <a:spLocks noGrp="1"/>
          </p:cNvSpPr>
          <p:nvPr>
            <p:ph type="body" sz="quarter" idx="30" hasCustomPrompt="1"/>
          </p:nvPr>
        </p:nvSpPr>
        <p:spPr>
          <a:xfrm>
            <a:off x="4273995" y="4978400"/>
            <a:ext cx="3200400" cy="227454"/>
          </a:xfrm>
        </p:spPr>
        <p:txBody>
          <a:bodyPr anchor="b"/>
          <a:lstStyle>
            <a:lvl1pPr algn="ctr">
              <a:lnSpc>
                <a:spcPct val="100000"/>
              </a:lnSpc>
              <a:spcBef>
                <a:spcPts val="0"/>
              </a:spcBef>
              <a:defRPr sz="1000">
                <a:solidFill>
                  <a:schemeClr val="tx2"/>
                </a:solidFill>
              </a:defRPr>
            </a:lvl1pPr>
            <a:lvl5pPr>
              <a:defRPr/>
            </a:lvl5pPr>
          </a:lstStyle>
          <a:p>
            <a:pPr lvl="0"/>
            <a:r>
              <a:rPr lang="en-US" dirty="0"/>
              <a:t>Strategic Priorities</a:t>
            </a:r>
          </a:p>
        </p:txBody>
      </p:sp>
    </p:spTree>
    <p:extLst>
      <p:ext uri="{BB962C8B-B14F-4D97-AF65-F5344CB8AC3E}">
        <p14:creationId xmlns:p14="http://schemas.microsoft.com/office/powerpoint/2010/main" val="167950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Icon ">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B1C210DC-5DBB-4F0D-875F-CD8AAAB938CE}"/>
              </a:ext>
            </a:extLst>
          </p:cNvPr>
          <p:cNvSpPr/>
          <p:nvPr userDrawn="1"/>
        </p:nvSpPr>
        <p:spPr bwMode="gray">
          <a:xfrm>
            <a:off x="1981877" y="2055429"/>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4"/>
              </a:solidFill>
            </a:endParaRPr>
          </a:p>
        </p:txBody>
      </p:sp>
      <p:sp>
        <p:nvSpPr>
          <p:cNvPr id="22" name="Oval 21">
            <a:extLst>
              <a:ext uri="{FF2B5EF4-FFF2-40B4-BE49-F238E27FC236}">
                <a16:creationId xmlns:a16="http://schemas.microsoft.com/office/drawing/2014/main" id="{446F04B0-7860-407F-85B7-42E38FAFE34B}"/>
              </a:ext>
            </a:extLst>
          </p:cNvPr>
          <p:cNvSpPr/>
          <p:nvPr userDrawn="1"/>
        </p:nvSpPr>
        <p:spPr bwMode="gray">
          <a:xfrm>
            <a:off x="8389301" y="2055429"/>
            <a:ext cx="1828959"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Oval 22">
            <a:extLst>
              <a:ext uri="{FF2B5EF4-FFF2-40B4-BE49-F238E27FC236}">
                <a16:creationId xmlns:a16="http://schemas.microsoft.com/office/drawing/2014/main" id="{6FECF9D0-D7A8-43DD-B38D-E1090C0B322F}"/>
              </a:ext>
            </a:extLst>
          </p:cNvPr>
          <p:cNvSpPr/>
          <p:nvPr userDrawn="1"/>
        </p:nvSpPr>
        <p:spPr bwMode="gray">
          <a:xfrm>
            <a:off x="5184924" y="2055429"/>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TextBox 77">
            <a:extLst>
              <a:ext uri="{FF2B5EF4-FFF2-40B4-BE49-F238E27FC236}">
                <a16:creationId xmlns:a16="http://schemas.microsoft.com/office/drawing/2014/main" id="{AD23688F-2550-4740-B5D6-C78F74FDE08D}"/>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14C5A99F-0678-4DC4-A266-1AD031E9C8E4}"/>
              </a:ext>
            </a:extLst>
          </p:cNvPr>
          <p:cNvSpPr>
            <a:spLocks noGrp="1"/>
          </p:cNvSpPr>
          <p:nvPr>
            <p:ph type="title" hasCustomPrompt="1"/>
          </p:nvPr>
        </p:nvSpPr>
        <p:spPr/>
        <p:txBody>
          <a:bodyPr/>
          <a:lstStyle>
            <a:lvl1pPr>
              <a:defRPr/>
            </a:lvl1pPr>
          </a:lstStyle>
          <a:p>
            <a:r>
              <a:rPr lang="en-US" dirty="0"/>
              <a:t>Click to Add One Line Title</a:t>
            </a:r>
          </a:p>
        </p:txBody>
      </p:sp>
      <p:sp>
        <p:nvSpPr>
          <p:cNvPr id="12" name="Subtitle 2">
            <a:extLst>
              <a:ext uri="{FF2B5EF4-FFF2-40B4-BE49-F238E27FC236}">
                <a16:creationId xmlns:a16="http://schemas.microsoft.com/office/drawing/2014/main" id="{4EBF1472-E940-4CC7-B5D3-349346A425A8}"/>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Text Placeholder 3">
            <a:extLst>
              <a:ext uri="{FF2B5EF4-FFF2-40B4-BE49-F238E27FC236}">
                <a16:creationId xmlns:a16="http://schemas.microsoft.com/office/drawing/2014/main" id="{B9CC9B40-9AF4-4EF7-8384-2ACE79EA95C9}"/>
              </a:ext>
            </a:extLst>
          </p:cNvPr>
          <p:cNvSpPr>
            <a:spLocks noGrp="1"/>
          </p:cNvSpPr>
          <p:nvPr>
            <p:ph type="body" sz="quarter" idx="18" hasCustomPrompt="1"/>
          </p:nvPr>
        </p:nvSpPr>
        <p:spPr>
          <a:xfrm>
            <a:off x="1525905" y="4267940"/>
            <a:ext cx="2744788"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text</a:t>
            </a:r>
          </a:p>
          <a:p>
            <a:pPr lvl="1"/>
            <a:r>
              <a:rPr lang="en-US" dirty="0"/>
              <a:t>Second level</a:t>
            </a:r>
          </a:p>
        </p:txBody>
      </p:sp>
      <p:sp>
        <p:nvSpPr>
          <p:cNvPr id="14" name="Text Placeholder 3">
            <a:extLst>
              <a:ext uri="{FF2B5EF4-FFF2-40B4-BE49-F238E27FC236}">
                <a16:creationId xmlns:a16="http://schemas.microsoft.com/office/drawing/2014/main" id="{D69CA39A-E967-4A68-A944-35C345A456D5}"/>
              </a:ext>
            </a:extLst>
          </p:cNvPr>
          <p:cNvSpPr>
            <a:spLocks noGrp="1"/>
          </p:cNvSpPr>
          <p:nvPr>
            <p:ph type="body" sz="quarter" idx="19" hasCustomPrompt="1"/>
          </p:nvPr>
        </p:nvSpPr>
        <p:spPr>
          <a:xfrm>
            <a:off x="4721225" y="4267940"/>
            <a:ext cx="2744788"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text</a:t>
            </a:r>
          </a:p>
          <a:p>
            <a:pPr lvl="1"/>
            <a:r>
              <a:rPr lang="en-US" dirty="0"/>
              <a:t>Second level</a:t>
            </a:r>
          </a:p>
        </p:txBody>
      </p:sp>
      <p:sp>
        <p:nvSpPr>
          <p:cNvPr id="15" name="Text Placeholder 3">
            <a:extLst>
              <a:ext uri="{FF2B5EF4-FFF2-40B4-BE49-F238E27FC236}">
                <a16:creationId xmlns:a16="http://schemas.microsoft.com/office/drawing/2014/main" id="{41A16A22-350B-4B24-A3CD-4D5DE470DEEB}"/>
              </a:ext>
            </a:extLst>
          </p:cNvPr>
          <p:cNvSpPr>
            <a:spLocks noGrp="1"/>
          </p:cNvSpPr>
          <p:nvPr>
            <p:ph type="body" sz="quarter" idx="20" hasCustomPrompt="1"/>
          </p:nvPr>
        </p:nvSpPr>
        <p:spPr>
          <a:xfrm>
            <a:off x="7923213" y="4267940"/>
            <a:ext cx="2744788"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166986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Icon ">
    <p:spTree>
      <p:nvGrpSpPr>
        <p:cNvPr id="1" name=""/>
        <p:cNvGrpSpPr/>
        <p:nvPr/>
      </p:nvGrpSpPr>
      <p:grpSpPr>
        <a:xfrm>
          <a:off x="0" y="0"/>
          <a:ext cx="0" cy="0"/>
          <a:chOff x="0" y="0"/>
          <a:chExt cx="0" cy="0"/>
        </a:xfrm>
      </p:grpSpPr>
      <p:sp>
        <p:nvSpPr>
          <p:cNvPr id="84" name="Oval 83">
            <a:extLst>
              <a:ext uri="{FF2B5EF4-FFF2-40B4-BE49-F238E27FC236}">
                <a16:creationId xmlns:a16="http://schemas.microsoft.com/office/drawing/2014/main" id="{085441A7-EBA5-4ABB-8D29-CE4338F0F9B5}"/>
              </a:ext>
            </a:extLst>
          </p:cNvPr>
          <p:cNvSpPr/>
          <p:nvPr userDrawn="1"/>
        </p:nvSpPr>
        <p:spPr bwMode="gray">
          <a:xfrm>
            <a:off x="1065749" y="2060872"/>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4"/>
              </a:solidFill>
            </a:endParaRPr>
          </a:p>
        </p:txBody>
      </p:sp>
      <p:sp>
        <p:nvSpPr>
          <p:cNvPr id="85" name="Oval 84">
            <a:extLst>
              <a:ext uri="{FF2B5EF4-FFF2-40B4-BE49-F238E27FC236}">
                <a16:creationId xmlns:a16="http://schemas.microsoft.com/office/drawing/2014/main" id="{3019BB56-AE7C-42CA-A8FF-432F4F176B8B}"/>
              </a:ext>
            </a:extLst>
          </p:cNvPr>
          <p:cNvSpPr/>
          <p:nvPr userDrawn="1"/>
        </p:nvSpPr>
        <p:spPr bwMode="gray">
          <a:xfrm>
            <a:off x="9302132" y="2060872"/>
            <a:ext cx="1828959" cy="1828959"/>
          </a:xfrm>
          <a:prstGeom prst="ellipse">
            <a:avLst/>
          </a:prstGeom>
          <a:solidFill>
            <a:schemeClr val="accent5"/>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Oval 85">
            <a:extLst>
              <a:ext uri="{FF2B5EF4-FFF2-40B4-BE49-F238E27FC236}">
                <a16:creationId xmlns:a16="http://schemas.microsoft.com/office/drawing/2014/main" id="{5670C03F-6336-45E3-A9F4-0CD130D80D1B}"/>
              </a:ext>
            </a:extLst>
          </p:cNvPr>
          <p:cNvSpPr/>
          <p:nvPr userDrawn="1"/>
        </p:nvSpPr>
        <p:spPr bwMode="gray">
          <a:xfrm>
            <a:off x="6562100" y="2060872"/>
            <a:ext cx="1828959"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87" name="Oval 86">
            <a:extLst>
              <a:ext uri="{FF2B5EF4-FFF2-40B4-BE49-F238E27FC236}">
                <a16:creationId xmlns:a16="http://schemas.microsoft.com/office/drawing/2014/main" id="{45D908EF-1F96-4808-A8DB-F55AB9E8E436}"/>
              </a:ext>
            </a:extLst>
          </p:cNvPr>
          <p:cNvSpPr/>
          <p:nvPr userDrawn="1"/>
        </p:nvSpPr>
        <p:spPr bwMode="gray">
          <a:xfrm>
            <a:off x="3806932" y="2060872"/>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88" name="TextBox 87">
            <a:extLst>
              <a:ext uri="{FF2B5EF4-FFF2-40B4-BE49-F238E27FC236}">
                <a16:creationId xmlns:a16="http://schemas.microsoft.com/office/drawing/2014/main" id="{0AAF357F-A1D5-401D-94D2-9C67E6AEDA09}"/>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6A6ED71B-2619-4816-B753-5E850ED08FBC}"/>
              </a:ext>
            </a:extLst>
          </p:cNvPr>
          <p:cNvSpPr>
            <a:spLocks noGrp="1"/>
          </p:cNvSpPr>
          <p:nvPr>
            <p:ph type="title" hasCustomPrompt="1"/>
          </p:nvPr>
        </p:nvSpPr>
        <p:spPr/>
        <p:txBody>
          <a:bodyPr/>
          <a:lstStyle>
            <a:lvl1pPr>
              <a:defRPr/>
            </a:lvl1pPr>
          </a:lstStyle>
          <a:p>
            <a:r>
              <a:rPr lang="en-US" dirty="0"/>
              <a:t>Click to Add One Line Title</a:t>
            </a:r>
          </a:p>
        </p:txBody>
      </p:sp>
      <p:sp>
        <p:nvSpPr>
          <p:cNvPr id="14" name="Subtitle 2">
            <a:extLst>
              <a:ext uri="{FF2B5EF4-FFF2-40B4-BE49-F238E27FC236}">
                <a16:creationId xmlns:a16="http://schemas.microsoft.com/office/drawing/2014/main" id="{BB679D5C-AEFA-4052-96E3-7DF67D7C105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5" name="Text Placeholder 3">
            <a:extLst>
              <a:ext uri="{FF2B5EF4-FFF2-40B4-BE49-F238E27FC236}">
                <a16:creationId xmlns:a16="http://schemas.microsoft.com/office/drawing/2014/main" id="{83A73281-E5F0-4C3B-BE4E-A12D56CC1003}"/>
              </a:ext>
            </a:extLst>
          </p:cNvPr>
          <p:cNvSpPr>
            <a:spLocks noGrp="1"/>
          </p:cNvSpPr>
          <p:nvPr>
            <p:ph type="body" sz="quarter" idx="19" hasCustomPrompt="1"/>
          </p:nvPr>
        </p:nvSpPr>
        <p:spPr>
          <a:xfrm>
            <a:off x="84267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text</a:t>
            </a:r>
          </a:p>
          <a:p>
            <a:pPr lvl="1"/>
            <a:r>
              <a:rPr lang="en-US" dirty="0"/>
              <a:t>Second level</a:t>
            </a:r>
          </a:p>
        </p:txBody>
      </p:sp>
      <p:sp>
        <p:nvSpPr>
          <p:cNvPr id="21" name="Text Placeholder 3">
            <a:extLst>
              <a:ext uri="{FF2B5EF4-FFF2-40B4-BE49-F238E27FC236}">
                <a16:creationId xmlns:a16="http://schemas.microsoft.com/office/drawing/2014/main" id="{70078EAE-661A-4C72-917B-F0225239F68A}"/>
              </a:ext>
            </a:extLst>
          </p:cNvPr>
          <p:cNvSpPr>
            <a:spLocks noGrp="1"/>
          </p:cNvSpPr>
          <p:nvPr>
            <p:ph type="body" sz="quarter" idx="20" hasCustomPrompt="1"/>
          </p:nvPr>
        </p:nvSpPr>
        <p:spPr>
          <a:xfrm>
            <a:off x="357981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text</a:t>
            </a:r>
          </a:p>
          <a:p>
            <a:pPr lvl="1"/>
            <a:r>
              <a:rPr lang="en-US" dirty="0"/>
              <a:t>Second level</a:t>
            </a:r>
          </a:p>
        </p:txBody>
      </p:sp>
      <p:sp>
        <p:nvSpPr>
          <p:cNvPr id="22" name="Text Placeholder 3">
            <a:extLst>
              <a:ext uri="{FF2B5EF4-FFF2-40B4-BE49-F238E27FC236}">
                <a16:creationId xmlns:a16="http://schemas.microsoft.com/office/drawing/2014/main" id="{566D6B40-9CB0-4B56-A3E1-9A7F945F094A}"/>
              </a:ext>
            </a:extLst>
          </p:cNvPr>
          <p:cNvSpPr>
            <a:spLocks noGrp="1"/>
          </p:cNvSpPr>
          <p:nvPr>
            <p:ph type="body" sz="quarter" idx="21" hasCustomPrompt="1"/>
          </p:nvPr>
        </p:nvSpPr>
        <p:spPr>
          <a:xfrm>
            <a:off x="632301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text</a:t>
            </a:r>
          </a:p>
          <a:p>
            <a:pPr lvl="1"/>
            <a:r>
              <a:rPr lang="en-US" dirty="0"/>
              <a:t>Second level</a:t>
            </a:r>
          </a:p>
        </p:txBody>
      </p:sp>
      <p:sp>
        <p:nvSpPr>
          <p:cNvPr id="23" name="Text Placeholder 3">
            <a:extLst>
              <a:ext uri="{FF2B5EF4-FFF2-40B4-BE49-F238E27FC236}">
                <a16:creationId xmlns:a16="http://schemas.microsoft.com/office/drawing/2014/main" id="{16F5CA9C-E491-4F70-B6EE-A50641060112}"/>
              </a:ext>
            </a:extLst>
          </p:cNvPr>
          <p:cNvSpPr>
            <a:spLocks noGrp="1"/>
          </p:cNvSpPr>
          <p:nvPr>
            <p:ph type="body" sz="quarter" idx="22" hasCustomPrompt="1"/>
          </p:nvPr>
        </p:nvSpPr>
        <p:spPr>
          <a:xfrm>
            <a:off x="906621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58433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ve Icon ">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A1FDF9D3-5B68-4A75-97BF-2C5113CFAA66}"/>
              </a:ext>
            </a:extLst>
          </p:cNvPr>
          <p:cNvSpPr/>
          <p:nvPr userDrawn="1"/>
        </p:nvSpPr>
        <p:spPr bwMode="gray">
          <a:xfrm>
            <a:off x="609800" y="2064663"/>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4"/>
              </a:solidFill>
            </a:endParaRPr>
          </a:p>
        </p:txBody>
      </p:sp>
      <p:sp>
        <p:nvSpPr>
          <p:cNvPr id="23" name="Oval 22">
            <a:extLst>
              <a:ext uri="{FF2B5EF4-FFF2-40B4-BE49-F238E27FC236}">
                <a16:creationId xmlns:a16="http://schemas.microsoft.com/office/drawing/2014/main" id="{7EAB1992-E472-4489-8A4E-A8FE45DE10CF}"/>
              </a:ext>
            </a:extLst>
          </p:cNvPr>
          <p:cNvSpPr/>
          <p:nvPr userDrawn="1"/>
        </p:nvSpPr>
        <p:spPr bwMode="gray">
          <a:xfrm>
            <a:off x="9744473" y="2064663"/>
            <a:ext cx="1828959" cy="1828959"/>
          </a:xfrm>
          <a:prstGeom prst="ellipse">
            <a:avLst/>
          </a:prstGeom>
          <a:solidFill>
            <a:schemeClr val="accent5"/>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Oval 23">
            <a:extLst>
              <a:ext uri="{FF2B5EF4-FFF2-40B4-BE49-F238E27FC236}">
                <a16:creationId xmlns:a16="http://schemas.microsoft.com/office/drawing/2014/main" id="{C551C90A-573F-4E4A-9359-5C7B0F546BF9}"/>
              </a:ext>
            </a:extLst>
          </p:cNvPr>
          <p:cNvSpPr/>
          <p:nvPr userDrawn="1"/>
        </p:nvSpPr>
        <p:spPr bwMode="gray">
          <a:xfrm>
            <a:off x="5201380" y="2064663"/>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schemeClr val="lt1"/>
              </a:solidFill>
            </a:endParaRPr>
          </a:p>
        </p:txBody>
      </p:sp>
      <p:sp>
        <p:nvSpPr>
          <p:cNvPr id="25" name="Oval 24">
            <a:extLst>
              <a:ext uri="{FF2B5EF4-FFF2-40B4-BE49-F238E27FC236}">
                <a16:creationId xmlns:a16="http://schemas.microsoft.com/office/drawing/2014/main" id="{AF79E162-3D8F-4829-A4AD-02A03597B11A}"/>
              </a:ext>
            </a:extLst>
          </p:cNvPr>
          <p:cNvSpPr/>
          <p:nvPr userDrawn="1"/>
        </p:nvSpPr>
        <p:spPr bwMode="gray">
          <a:xfrm>
            <a:off x="2892452" y="2064663"/>
            <a:ext cx="1828959" cy="1828959"/>
          </a:xfrm>
          <a:prstGeom prst="ellipse">
            <a:avLst/>
          </a:prstGeom>
          <a:solidFill>
            <a:schemeClr val="accent6"/>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93" name="Oval 92">
            <a:extLst>
              <a:ext uri="{FF2B5EF4-FFF2-40B4-BE49-F238E27FC236}">
                <a16:creationId xmlns:a16="http://schemas.microsoft.com/office/drawing/2014/main" id="{026B9B36-08E7-4664-970C-13123F24C793}"/>
              </a:ext>
            </a:extLst>
          </p:cNvPr>
          <p:cNvSpPr/>
          <p:nvPr userDrawn="1"/>
        </p:nvSpPr>
        <p:spPr bwMode="gray">
          <a:xfrm>
            <a:off x="7464921" y="2064663"/>
            <a:ext cx="1828959" cy="1828959"/>
          </a:xfrm>
          <a:prstGeom prst="ellipse">
            <a:avLst/>
          </a:prstGeom>
          <a:solidFill>
            <a:schemeClr val="accent3"/>
          </a:solidFill>
          <a:ln>
            <a:noFill/>
          </a:ln>
          <a:effectLst/>
        </p:spPr>
        <p:txBody>
          <a:bodyPr vert="horz" wrap="square" lIns="0" tIns="0" rIns="0" bIns="0" numCol="1" anchor="ctr" anchorCtr="0" compatLnSpc="1">
            <a:prstTxWarp prst="textNoShape">
              <a:avLst/>
            </a:prstTxWarp>
          </a:bodyPr>
          <a:lstStyle/>
          <a:p>
            <a:pPr lvl="0" algn="ctr"/>
            <a:endParaRPr lang="en-US" dirty="0">
              <a:solidFill>
                <a:schemeClr val="bg1"/>
              </a:solidFill>
            </a:endParaRPr>
          </a:p>
        </p:txBody>
      </p:sp>
      <p:sp>
        <p:nvSpPr>
          <p:cNvPr id="94" name="TextBox 93">
            <a:extLst>
              <a:ext uri="{FF2B5EF4-FFF2-40B4-BE49-F238E27FC236}">
                <a16:creationId xmlns:a16="http://schemas.microsoft.com/office/drawing/2014/main" id="{0E19ACAF-9401-49DF-ACFF-2BA2129506AB}"/>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dirty="0"/>
              <a:t>Click to Add One Line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610850"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dirty="0"/>
              <a:t>Click to add text</a:t>
            </a:r>
          </a:p>
          <a:p>
            <a:pPr lvl="1"/>
            <a:r>
              <a:rPr lang="en-US" dirty="0"/>
              <a:t>Second level</a:t>
            </a:r>
          </a:p>
        </p:txBody>
      </p: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2894013"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dirty="0"/>
              <a:t>Click to add text</a:t>
            </a:r>
          </a:p>
          <a:p>
            <a:pPr lvl="1"/>
            <a:r>
              <a:rPr lang="en-US" dirty="0"/>
              <a:t>Second level</a:t>
            </a:r>
          </a:p>
        </p:txBody>
      </p: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5185093"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dirty="0"/>
              <a:t>Click to add text</a:t>
            </a:r>
          </a:p>
          <a:p>
            <a:pPr lvl="1"/>
            <a:r>
              <a:rPr lang="en-US" dirty="0"/>
              <a:t>Second level</a:t>
            </a:r>
          </a:p>
        </p:txBody>
      </p: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7470001"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dirty="0"/>
              <a:t>Click to add text</a:t>
            </a:r>
          </a:p>
          <a:p>
            <a:pPr lvl="1"/>
            <a:r>
              <a:rPr lang="en-US" dirty="0"/>
              <a:t>Second level</a:t>
            </a:r>
          </a:p>
        </p:txBody>
      </p: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hasCustomPrompt="1"/>
          </p:nvPr>
        </p:nvSpPr>
        <p:spPr>
          <a:xfrm>
            <a:off x="9752013"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194907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ig Statement">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3FC38F94-115E-4DBE-80BB-680CB172F9FB}"/>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82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27" name="Freeform: Shape 26">
            <a:extLst>
              <a:ext uri="{FF2B5EF4-FFF2-40B4-BE49-F238E27FC236}">
                <a16:creationId xmlns:a16="http://schemas.microsoft.com/office/drawing/2014/main" id="{C5E11EA0-C34E-47CC-A1C4-C041612819E2}"/>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47026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g Statement – Purpl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AA04BF1-028D-4BDA-A4B7-2EF92A074224}"/>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82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473426A1-35AB-43B6-9A41-2142ACF3ACC4}"/>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Tree>
    <p:extLst>
      <p:ext uri="{BB962C8B-B14F-4D97-AF65-F5344CB8AC3E}">
        <p14:creationId xmlns:p14="http://schemas.microsoft.com/office/powerpoint/2010/main" val="178535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ig Statement – Blu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9A14F3E-8802-40CC-94BC-F7A8969E93E3}"/>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57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0CD52C01-87CF-4DAA-AF73-217E439433CA}"/>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Tree>
    <p:extLst>
      <p:ext uri="{BB962C8B-B14F-4D97-AF65-F5344CB8AC3E}">
        <p14:creationId xmlns:p14="http://schemas.microsoft.com/office/powerpoint/2010/main" val="206747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Aqua">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BCB68143-A247-4F5B-9173-3D82D6706BFE}"/>
              </a:ext>
            </a:extLst>
          </p:cNvPr>
          <p:cNvSpPr/>
          <p:nvPr userDrawn="1"/>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chemeClr val="accent3"/>
              </a:gs>
              <a:gs pos="87000">
                <a:srgbClr val="057AC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6" name="Freeform: Shape 25">
            <a:extLst>
              <a:ext uri="{FF2B5EF4-FFF2-40B4-BE49-F238E27FC236}">
                <a16:creationId xmlns:a16="http://schemas.microsoft.com/office/drawing/2014/main" id="{865D9BB8-44B7-4046-A859-7B01AD84E349}"/>
              </a:ext>
            </a:extLst>
          </p:cNvPr>
          <p:cNvSpPr/>
          <p:nvPr userDrawn="1"/>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13000">
                <a:srgbClr val="00BAD6">
                  <a:alpha val="0"/>
                </a:srgbClr>
              </a:gs>
              <a:gs pos="1143">
                <a:schemeClr val="accent3">
                  <a:alpha val="0"/>
                </a:schemeClr>
              </a:gs>
              <a:gs pos="68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dirty="0"/>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71216"/>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dirty="0"/>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dirty="0"/>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5"/>
            <a:ext cx="3657600" cy="265176"/>
          </a:xfrm>
        </p:spPr>
        <p:txBody>
          <a:bodyPr/>
          <a:lstStyle>
            <a:lvl1pPr algn="l">
              <a:buNone/>
              <a:defRPr sz="1200">
                <a:solidFill>
                  <a:schemeClr val="tx2"/>
                </a:solidFill>
              </a:defRPr>
            </a:lvl1pPr>
          </a:lstStyle>
          <a:p>
            <a:pPr lvl="0"/>
            <a:r>
              <a:rPr lang="en-US" dirty="0"/>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n-lt"/>
                <a:ea typeface="+mn-ea"/>
                <a:cs typeface="+mn-cs"/>
              </a:rPr>
              <a:t>2020 </a:t>
            </a:r>
            <a:r>
              <a:rPr lang="en-US" sz="800" dirty="0">
                <a:solidFill>
                  <a:schemeClr val="tx2"/>
                </a:solidFill>
                <a:latin typeface="+mj-lt"/>
                <a:ea typeface="Verdana" panose="020B0604030504040204" pitchFamily="34" charset="0"/>
                <a:cs typeface="Verdana" panose="020B0604030504040204" pitchFamily="34" charset="0"/>
              </a:rPr>
              <a:t>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277952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g Statement with Icon">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a:off x="7273815" y="1515193"/>
            <a:ext cx="3735912" cy="3735912"/>
          </a:xfrm>
          <a:prstGeom prst="ellipse">
            <a:avLst/>
          </a:prstGeom>
          <a:solidFill>
            <a:schemeClr val="accent1"/>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dirty="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Tree>
    <p:extLst>
      <p:ext uri="{BB962C8B-B14F-4D97-AF65-F5344CB8AC3E}">
        <p14:creationId xmlns:p14="http://schemas.microsoft.com/office/powerpoint/2010/main" val="169844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Statement with Icon – Green">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rot="10800000">
            <a:off x="7273815" y="1515193"/>
            <a:ext cx="3735912" cy="3735912"/>
          </a:xfrm>
          <a:prstGeom prst="ellipse">
            <a:avLst/>
          </a:prstGeom>
          <a:solidFill>
            <a:schemeClr val="accent4"/>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dirty="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Tree>
    <p:extLst>
      <p:ext uri="{BB962C8B-B14F-4D97-AF65-F5344CB8AC3E}">
        <p14:creationId xmlns:p14="http://schemas.microsoft.com/office/powerpoint/2010/main" val="139830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Statement with Icon – Purple">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a:off x="7273815" y="1515193"/>
            <a:ext cx="3735912" cy="3735912"/>
          </a:xfrm>
          <a:prstGeom prst="ellipse">
            <a:avLst/>
          </a:prstGeom>
          <a:solidFill>
            <a:schemeClr val="accent5"/>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dirty="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Tree>
    <p:extLst>
      <p:ext uri="{BB962C8B-B14F-4D97-AF65-F5344CB8AC3E}">
        <p14:creationId xmlns:p14="http://schemas.microsoft.com/office/powerpoint/2010/main" val="248359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g Statement with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5DD6E7D-B875-48DF-B6A8-450BD6AE1716}"/>
              </a:ext>
            </a:extLst>
          </p:cNvPr>
          <p:cNvSpPr>
            <a:spLocks noGrp="1"/>
          </p:cNvSpPr>
          <p:nvPr>
            <p:ph type="pic" sz="quarter" idx="11" hasCustomPrompt="1"/>
          </p:nvPr>
        </p:nvSpPr>
        <p:spPr>
          <a:xfrm>
            <a:off x="6785688" y="0"/>
            <a:ext cx="5403138" cy="6764798"/>
          </a:xfrm>
        </p:spPr>
        <p:txBody>
          <a:bodyPr lIns="640080" tIns="0" rIns="640080" anchor="ctr"/>
          <a:lstStyle>
            <a:lvl1pPr algn="ctr">
              <a:defRPr/>
            </a:lvl1pPr>
          </a:lstStyle>
          <a:p>
            <a:r>
              <a:rPr lang="en-US" dirty="0"/>
              <a:t>Click on the icon to insert a picture from your computer</a:t>
            </a:r>
          </a:p>
        </p:txBody>
      </p:sp>
      <p:sp>
        <p:nvSpPr>
          <p:cNvPr id="17" name="Text Placeholder 862">
            <a:extLst>
              <a:ext uri="{FF2B5EF4-FFF2-40B4-BE49-F238E27FC236}">
                <a16:creationId xmlns:a16="http://schemas.microsoft.com/office/drawing/2014/main" id="{C8F55BC8-3E55-49EB-BF20-18EB4F7F5970}"/>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dirty="0"/>
              <a:t>Click to add text</a:t>
            </a:r>
          </a:p>
        </p:txBody>
      </p:sp>
      <p:sp>
        <p:nvSpPr>
          <p:cNvPr id="21" name="TextBox 20">
            <a:extLst>
              <a:ext uri="{FF2B5EF4-FFF2-40B4-BE49-F238E27FC236}">
                <a16:creationId xmlns:a16="http://schemas.microsoft.com/office/drawing/2014/main" id="{EA6E1A1B-7C56-4DE3-BC90-B387C7F3E670}"/>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Tree>
    <p:extLst>
      <p:ext uri="{BB962C8B-B14F-4D97-AF65-F5344CB8AC3E}">
        <p14:creationId xmlns:p14="http://schemas.microsoft.com/office/powerpoint/2010/main" val="358944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g Statist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F1D41E-848B-4178-A0D2-2A18C6921400}"/>
              </a:ext>
            </a:extLst>
          </p:cNvPr>
          <p:cNvSpPr/>
          <p:nvPr userDrawn="1"/>
        </p:nvSpPr>
        <p:spPr bwMode="hidden">
          <a:xfrm>
            <a:off x="0" y="0"/>
            <a:ext cx="12188822" cy="4332288"/>
          </a:xfrm>
          <a:prstGeom prst="rect">
            <a:avLst/>
          </a:pr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7" name="Oval 6">
            <a:extLst>
              <a:ext uri="{FF2B5EF4-FFF2-40B4-BE49-F238E27FC236}">
                <a16:creationId xmlns:a16="http://schemas.microsoft.com/office/drawing/2014/main" id="{F1ED419A-30D8-44AB-9256-156B54D449CD}"/>
              </a:ext>
            </a:extLst>
          </p:cNvPr>
          <p:cNvSpPr/>
          <p:nvPr userDrawn="1"/>
        </p:nvSpPr>
        <p:spPr bwMode="white">
          <a:xfrm>
            <a:off x="672527" y="722997"/>
            <a:ext cx="4470400" cy="4470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Text Placeholder 14">
            <a:extLst>
              <a:ext uri="{FF2B5EF4-FFF2-40B4-BE49-F238E27FC236}">
                <a16:creationId xmlns:a16="http://schemas.microsoft.com/office/drawing/2014/main" id="{E4BDA96F-134D-4855-8751-F1043ABF3B47}"/>
              </a:ext>
            </a:extLst>
          </p:cNvPr>
          <p:cNvSpPr>
            <a:spLocks noGrp="1"/>
          </p:cNvSpPr>
          <p:nvPr>
            <p:ph type="body" sz="quarter" idx="11" hasCustomPrompt="1"/>
          </p:nvPr>
        </p:nvSpPr>
        <p:spPr>
          <a:xfrm>
            <a:off x="6096000" y="2514599"/>
            <a:ext cx="5027613" cy="1371601"/>
          </a:xfrm>
        </p:spPr>
        <p:txBody>
          <a:bodyPr anchor="ctr"/>
          <a:lstStyle>
            <a:lvl1pPr>
              <a:spcBef>
                <a:spcPts val="0"/>
              </a:spcBef>
              <a:defRPr sz="3600">
                <a:solidFill>
                  <a:schemeClr val="tx2"/>
                </a:solidFill>
              </a:defRPr>
            </a:lvl1pPr>
          </a:lstStyle>
          <a:p>
            <a:pPr lvl="0"/>
            <a:r>
              <a:rPr lang="en-US" dirty="0"/>
              <a:t>Click to add text</a:t>
            </a:r>
          </a:p>
        </p:txBody>
      </p:sp>
      <p:sp>
        <p:nvSpPr>
          <p:cNvPr id="23" name="Chart Placeholder 22">
            <a:extLst>
              <a:ext uri="{FF2B5EF4-FFF2-40B4-BE49-F238E27FC236}">
                <a16:creationId xmlns:a16="http://schemas.microsoft.com/office/drawing/2014/main" id="{4093E53D-7586-4113-99BD-F45F1343692F}"/>
              </a:ext>
            </a:extLst>
          </p:cNvPr>
          <p:cNvSpPr>
            <a:spLocks noGrp="1"/>
          </p:cNvSpPr>
          <p:nvPr>
            <p:ph type="chart" sz="quarter" idx="13" hasCustomPrompt="1"/>
          </p:nvPr>
        </p:nvSpPr>
        <p:spPr>
          <a:xfrm>
            <a:off x="662672" y="722997"/>
            <a:ext cx="4480256" cy="4480256"/>
          </a:xfrm>
        </p:spPr>
        <p:txBody>
          <a:bodyPr anchor="ctr"/>
          <a:lstStyle>
            <a:lvl1pPr algn="ctr">
              <a:defRPr/>
            </a:lvl1pPr>
          </a:lstStyle>
          <a:p>
            <a:r>
              <a:rPr lang="en-US" dirty="0"/>
              <a:t>Click to insert a </a:t>
            </a:r>
            <a:br>
              <a:rPr lang="en-US" dirty="0"/>
            </a:br>
            <a:r>
              <a:rPr lang="en-US" dirty="0"/>
              <a:t>Doughnut chart</a:t>
            </a:r>
          </a:p>
        </p:txBody>
      </p:sp>
      <p:sp>
        <p:nvSpPr>
          <p:cNvPr id="13" name="Text Placeholder 12">
            <a:extLst>
              <a:ext uri="{FF2B5EF4-FFF2-40B4-BE49-F238E27FC236}">
                <a16:creationId xmlns:a16="http://schemas.microsoft.com/office/drawing/2014/main" id="{8C4F4198-4BE0-4282-8B86-20DED598DC17}"/>
              </a:ext>
            </a:extLst>
          </p:cNvPr>
          <p:cNvSpPr>
            <a:spLocks noGrp="1"/>
          </p:cNvSpPr>
          <p:nvPr>
            <p:ph type="body" sz="quarter" idx="18"/>
          </p:nvPr>
        </p:nvSpPr>
        <p:spPr>
          <a:xfrm>
            <a:off x="608330" y="5507147"/>
            <a:ext cx="1371064" cy="423862"/>
          </a:xfrm>
        </p:spPr>
        <p:txBody>
          <a:bodyPr/>
          <a:lstStyle>
            <a:lvl1pPr algn="l">
              <a:defRPr sz="1200">
                <a:solidFill>
                  <a:schemeClr val="accent4"/>
                </a:solidFill>
              </a:defRPr>
            </a:lvl1pPr>
          </a:lstStyle>
          <a:p>
            <a:pPr lvl="0"/>
            <a:r>
              <a:rPr lang="en-US" dirty="0"/>
              <a:t>Edit Master text styles</a:t>
            </a:r>
          </a:p>
        </p:txBody>
      </p:sp>
      <p:sp>
        <p:nvSpPr>
          <p:cNvPr id="70" name="Text Placeholder 12">
            <a:extLst>
              <a:ext uri="{FF2B5EF4-FFF2-40B4-BE49-F238E27FC236}">
                <a16:creationId xmlns:a16="http://schemas.microsoft.com/office/drawing/2014/main" id="{4B5F4E67-F2E8-4777-B495-668C321DCBAF}"/>
              </a:ext>
            </a:extLst>
          </p:cNvPr>
          <p:cNvSpPr>
            <a:spLocks noGrp="1"/>
          </p:cNvSpPr>
          <p:nvPr>
            <p:ph type="body" sz="quarter" idx="19"/>
          </p:nvPr>
        </p:nvSpPr>
        <p:spPr>
          <a:xfrm>
            <a:off x="2436416" y="5507147"/>
            <a:ext cx="1371064" cy="423862"/>
          </a:xfrm>
        </p:spPr>
        <p:txBody>
          <a:bodyPr/>
          <a:lstStyle>
            <a:lvl1pPr algn="l">
              <a:defRPr sz="1200">
                <a:solidFill>
                  <a:schemeClr val="accent6"/>
                </a:solidFill>
              </a:defRPr>
            </a:lvl1pPr>
          </a:lstStyle>
          <a:p>
            <a:pPr lvl="0"/>
            <a:r>
              <a:rPr lang="en-US" dirty="0"/>
              <a:t>Edit Master text styles</a:t>
            </a:r>
          </a:p>
        </p:txBody>
      </p:sp>
      <p:sp>
        <p:nvSpPr>
          <p:cNvPr id="71" name="Text Placeholder 12">
            <a:extLst>
              <a:ext uri="{FF2B5EF4-FFF2-40B4-BE49-F238E27FC236}">
                <a16:creationId xmlns:a16="http://schemas.microsoft.com/office/drawing/2014/main" id="{704846F3-64ED-4181-8AEC-68B9734DA96D}"/>
              </a:ext>
            </a:extLst>
          </p:cNvPr>
          <p:cNvSpPr>
            <a:spLocks noGrp="1"/>
          </p:cNvSpPr>
          <p:nvPr>
            <p:ph type="body" sz="quarter" idx="20"/>
          </p:nvPr>
        </p:nvSpPr>
        <p:spPr>
          <a:xfrm>
            <a:off x="4261103" y="5507147"/>
            <a:ext cx="1371064" cy="423862"/>
          </a:xfrm>
        </p:spPr>
        <p:txBody>
          <a:bodyPr/>
          <a:lstStyle>
            <a:lvl1pPr algn="l">
              <a:defRPr sz="1200">
                <a:solidFill>
                  <a:schemeClr val="accent1"/>
                </a:solidFill>
              </a:defRPr>
            </a:lvl1pPr>
          </a:lstStyle>
          <a:p>
            <a:pPr lvl="0"/>
            <a:r>
              <a:rPr lang="en-US" dirty="0"/>
              <a:t>Edit Master text styles</a:t>
            </a:r>
          </a:p>
        </p:txBody>
      </p:sp>
      <p:sp>
        <p:nvSpPr>
          <p:cNvPr id="72" name="Text Placeholder 12">
            <a:extLst>
              <a:ext uri="{FF2B5EF4-FFF2-40B4-BE49-F238E27FC236}">
                <a16:creationId xmlns:a16="http://schemas.microsoft.com/office/drawing/2014/main" id="{DD17F439-D919-44B7-889F-96A1DAF172D4}"/>
              </a:ext>
            </a:extLst>
          </p:cNvPr>
          <p:cNvSpPr>
            <a:spLocks noGrp="1"/>
          </p:cNvSpPr>
          <p:nvPr>
            <p:ph type="body" sz="quarter" idx="21"/>
          </p:nvPr>
        </p:nvSpPr>
        <p:spPr>
          <a:xfrm>
            <a:off x="6088109" y="5507147"/>
            <a:ext cx="1371064" cy="423862"/>
          </a:xfrm>
        </p:spPr>
        <p:txBody>
          <a:bodyPr/>
          <a:lstStyle>
            <a:lvl1pPr algn="l">
              <a:defRPr sz="1200">
                <a:solidFill>
                  <a:schemeClr val="accent3"/>
                </a:solidFill>
              </a:defRPr>
            </a:lvl1pPr>
          </a:lstStyle>
          <a:p>
            <a:pPr lvl="0"/>
            <a:r>
              <a:rPr lang="en-US" dirty="0"/>
              <a:t>Edit Master text styles</a:t>
            </a:r>
          </a:p>
        </p:txBody>
      </p:sp>
      <p:sp>
        <p:nvSpPr>
          <p:cNvPr id="73" name="Text Placeholder 12">
            <a:extLst>
              <a:ext uri="{FF2B5EF4-FFF2-40B4-BE49-F238E27FC236}">
                <a16:creationId xmlns:a16="http://schemas.microsoft.com/office/drawing/2014/main" id="{0DA74846-CC03-44FE-9AE5-4975E808F8A0}"/>
              </a:ext>
            </a:extLst>
          </p:cNvPr>
          <p:cNvSpPr>
            <a:spLocks noGrp="1"/>
          </p:cNvSpPr>
          <p:nvPr>
            <p:ph type="body" sz="quarter" idx="22"/>
          </p:nvPr>
        </p:nvSpPr>
        <p:spPr>
          <a:xfrm>
            <a:off x="7920672" y="5507147"/>
            <a:ext cx="1371064" cy="423862"/>
          </a:xfrm>
        </p:spPr>
        <p:txBody>
          <a:bodyPr/>
          <a:lstStyle>
            <a:lvl1pPr algn="l">
              <a:defRPr sz="1200">
                <a:solidFill>
                  <a:schemeClr val="accent2"/>
                </a:solidFill>
              </a:defRPr>
            </a:lvl1pPr>
          </a:lstStyle>
          <a:p>
            <a:pPr lvl="0"/>
            <a:r>
              <a:rPr lang="en-US" dirty="0"/>
              <a:t>Edit Master text styles</a:t>
            </a:r>
          </a:p>
        </p:txBody>
      </p:sp>
      <p:sp>
        <p:nvSpPr>
          <p:cNvPr id="74" name="Text Placeholder 12">
            <a:extLst>
              <a:ext uri="{FF2B5EF4-FFF2-40B4-BE49-F238E27FC236}">
                <a16:creationId xmlns:a16="http://schemas.microsoft.com/office/drawing/2014/main" id="{EB51A67B-FBDC-4AB8-B81A-6B6B96D04F4E}"/>
              </a:ext>
            </a:extLst>
          </p:cNvPr>
          <p:cNvSpPr>
            <a:spLocks noGrp="1"/>
          </p:cNvSpPr>
          <p:nvPr>
            <p:ph type="body" sz="quarter" idx="23"/>
          </p:nvPr>
        </p:nvSpPr>
        <p:spPr>
          <a:xfrm>
            <a:off x="9750028" y="5507147"/>
            <a:ext cx="1371064" cy="423862"/>
          </a:xfrm>
        </p:spPr>
        <p:txBody>
          <a:bodyPr/>
          <a:lstStyle>
            <a:lvl1pPr algn="l">
              <a:defRPr sz="1200">
                <a:solidFill>
                  <a:schemeClr val="accent5"/>
                </a:solidFill>
              </a:defRPr>
            </a:lvl1pPr>
          </a:lstStyle>
          <a:p>
            <a:pPr lvl="0"/>
            <a:r>
              <a:rPr lang="en-US" dirty="0"/>
              <a:t>Edit Master text styles</a:t>
            </a:r>
          </a:p>
        </p:txBody>
      </p:sp>
      <p:sp>
        <p:nvSpPr>
          <p:cNvPr id="75" name="TextBox 74">
            <a:extLst>
              <a:ext uri="{FF2B5EF4-FFF2-40B4-BE49-F238E27FC236}">
                <a16:creationId xmlns:a16="http://schemas.microsoft.com/office/drawing/2014/main" id="{6C03ACE7-B591-43FD-A636-47D01F482F04}"/>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Tree>
    <p:extLst>
      <p:ext uri="{BB962C8B-B14F-4D97-AF65-F5344CB8AC3E}">
        <p14:creationId xmlns:p14="http://schemas.microsoft.com/office/powerpoint/2010/main" val="177724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025D71-18A5-4A22-8386-917E1B08C46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dirty="0">
              <a:latin typeface="+mj-lt"/>
            </a:endParaRPr>
          </a:p>
        </p:txBody>
      </p:sp>
    </p:spTree>
    <p:extLst>
      <p:ext uri="{BB962C8B-B14F-4D97-AF65-F5344CB8AC3E}">
        <p14:creationId xmlns:p14="http://schemas.microsoft.com/office/powerpoint/2010/main" val="12407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A88A8ACB-CBE3-4DC0-BBE3-C6829C462CD7}"/>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nvGrpSpPr>
          <p:cNvPr id="14" name="Group 13">
            <a:extLst>
              <a:ext uri="{FF2B5EF4-FFF2-40B4-BE49-F238E27FC236}">
                <a16:creationId xmlns:a16="http://schemas.microsoft.com/office/drawing/2014/main" id="{B5B87096-C8D7-45D0-8DCC-218276F547CC}"/>
              </a:ext>
            </a:extLst>
          </p:cNvPr>
          <p:cNvGrpSpPr/>
          <p:nvPr userDrawn="1"/>
        </p:nvGrpSpPr>
        <p:grpSpPr>
          <a:xfrm>
            <a:off x="608012" y="6445106"/>
            <a:ext cx="1184397" cy="186690"/>
            <a:chOff x="863272" y="6563918"/>
            <a:chExt cx="861082" cy="135727"/>
          </a:xfrm>
          <a:solidFill>
            <a:schemeClr val="tx1"/>
          </a:solidFill>
        </p:grpSpPr>
        <p:sp>
          <p:nvSpPr>
            <p:cNvPr id="16" name="Freeform 6">
              <a:extLst>
                <a:ext uri="{FF2B5EF4-FFF2-40B4-BE49-F238E27FC236}">
                  <a16:creationId xmlns:a16="http://schemas.microsoft.com/office/drawing/2014/main" id="{FAC0FC71-A82A-4369-B44E-4E8FF53CA13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7" name="Freeform 7">
              <a:extLst>
                <a:ext uri="{FF2B5EF4-FFF2-40B4-BE49-F238E27FC236}">
                  <a16:creationId xmlns:a16="http://schemas.microsoft.com/office/drawing/2014/main" id="{0D84D398-3251-432F-8986-05570D3BB867}"/>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8">
              <a:extLst>
                <a:ext uri="{FF2B5EF4-FFF2-40B4-BE49-F238E27FC236}">
                  <a16:creationId xmlns:a16="http://schemas.microsoft.com/office/drawing/2014/main" id="{07096BFD-803A-42D4-BA19-C683E35B0D0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0" name="Freeform 9">
              <a:extLst>
                <a:ext uri="{FF2B5EF4-FFF2-40B4-BE49-F238E27FC236}">
                  <a16:creationId xmlns:a16="http://schemas.microsoft.com/office/drawing/2014/main" id="{089E6840-6882-4279-A152-16C7CCB9BE34}"/>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0">
              <a:extLst>
                <a:ext uri="{FF2B5EF4-FFF2-40B4-BE49-F238E27FC236}">
                  <a16:creationId xmlns:a16="http://schemas.microsoft.com/office/drawing/2014/main" id="{021DF59C-D6C9-4EC0-90A3-7752F6B7220B}"/>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1">
              <a:extLst>
                <a:ext uri="{FF2B5EF4-FFF2-40B4-BE49-F238E27FC236}">
                  <a16:creationId xmlns:a16="http://schemas.microsoft.com/office/drawing/2014/main" id="{E4C478B3-2ECE-440E-A04E-B8C84D0416E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5" name="Freeform 12">
              <a:extLst>
                <a:ext uri="{FF2B5EF4-FFF2-40B4-BE49-F238E27FC236}">
                  <a16:creationId xmlns:a16="http://schemas.microsoft.com/office/drawing/2014/main" id="{2190CFD5-6EEA-46D1-AE5E-D69C2E08F3D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6" name="TextBox 25">
            <a:extLst>
              <a:ext uri="{FF2B5EF4-FFF2-40B4-BE49-F238E27FC236}">
                <a16:creationId xmlns:a16="http://schemas.microsoft.com/office/drawing/2014/main" id="{D479A9FB-8CEE-475F-BF22-3B0B11EB4E81}"/>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4" name="TextBox 3">
            <a:extLst>
              <a:ext uri="{FF2B5EF4-FFF2-40B4-BE49-F238E27FC236}">
                <a16:creationId xmlns:a16="http://schemas.microsoft.com/office/drawing/2014/main" id="{E52F598B-F734-42BE-8CB8-5E3FDDD7ED52}"/>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dirty="0">
                <a:solidFill>
                  <a:schemeClr val="tx2"/>
                </a:solidFill>
                <a:latin typeface="+mj-lt"/>
                <a:ea typeface="+mj-ea"/>
                <a:cs typeface="+mj-cs"/>
              </a:rPr>
              <a:t>Thank You</a:t>
            </a:r>
          </a:p>
        </p:txBody>
      </p:sp>
      <p:sp>
        <p:nvSpPr>
          <p:cNvPr id="28" name="Freeform: Shape 27">
            <a:extLst>
              <a:ext uri="{FF2B5EF4-FFF2-40B4-BE49-F238E27FC236}">
                <a16:creationId xmlns:a16="http://schemas.microsoft.com/office/drawing/2014/main" id="{5B8D218C-9E1A-4E8B-A343-F3F3A628E78E}"/>
              </a:ext>
            </a:extLst>
          </p:cNvPr>
          <p:cNvSpPr/>
          <p:nvPr userDrawn="1"/>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94000">
                <a:schemeClr val="tx2"/>
              </a:gs>
              <a:gs pos="25000">
                <a:schemeClr val="accent4"/>
              </a:gs>
              <a:gs pos="76000">
                <a:schemeClr val="tx2">
                  <a:alpha val="76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Tree>
    <p:extLst>
      <p:ext uri="{BB962C8B-B14F-4D97-AF65-F5344CB8AC3E}">
        <p14:creationId xmlns:p14="http://schemas.microsoft.com/office/powerpoint/2010/main" val="29008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Purpl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71CD93A-658C-4473-839D-9C0B5E8F5F7C}"/>
              </a:ext>
            </a:extLst>
          </p:cNvPr>
          <p:cNvGrpSpPr/>
          <p:nvPr userDrawn="1"/>
        </p:nvGrpSpPr>
        <p:grpSpPr>
          <a:xfrm>
            <a:off x="608012" y="6445106"/>
            <a:ext cx="1184397" cy="186690"/>
            <a:chOff x="863272" y="6563918"/>
            <a:chExt cx="861082" cy="135727"/>
          </a:xfrm>
          <a:solidFill>
            <a:schemeClr val="tx2"/>
          </a:solidFill>
        </p:grpSpPr>
        <p:sp>
          <p:nvSpPr>
            <p:cNvPr id="16" name="Freeform 6">
              <a:extLst>
                <a:ext uri="{FF2B5EF4-FFF2-40B4-BE49-F238E27FC236}">
                  <a16:creationId xmlns:a16="http://schemas.microsoft.com/office/drawing/2014/main" id="{CDFBF2D3-5C06-47C4-A81C-0305B322C541}"/>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7" name="Freeform 7">
              <a:extLst>
                <a:ext uri="{FF2B5EF4-FFF2-40B4-BE49-F238E27FC236}">
                  <a16:creationId xmlns:a16="http://schemas.microsoft.com/office/drawing/2014/main" id="{464D7FA4-CABA-4E4E-ACCA-68953799CF52}"/>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8">
              <a:extLst>
                <a:ext uri="{FF2B5EF4-FFF2-40B4-BE49-F238E27FC236}">
                  <a16:creationId xmlns:a16="http://schemas.microsoft.com/office/drawing/2014/main" id="{4EB1261E-CBF9-4479-A018-76C0F24D3B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9">
              <a:extLst>
                <a:ext uri="{FF2B5EF4-FFF2-40B4-BE49-F238E27FC236}">
                  <a16:creationId xmlns:a16="http://schemas.microsoft.com/office/drawing/2014/main" id="{8C4A243B-FBF5-4C04-8CD0-8E1C4721D99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10">
              <a:extLst>
                <a:ext uri="{FF2B5EF4-FFF2-40B4-BE49-F238E27FC236}">
                  <a16:creationId xmlns:a16="http://schemas.microsoft.com/office/drawing/2014/main" id="{F67E765D-8E8B-44F9-BE70-63FC0512FD2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1">
              <a:extLst>
                <a:ext uri="{FF2B5EF4-FFF2-40B4-BE49-F238E27FC236}">
                  <a16:creationId xmlns:a16="http://schemas.microsoft.com/office/drawing/2014/main" id="{1B4614B4-F94A-4053-B179-EC5C3F70A9E7}"/>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2">
              <a:extLst>
                <a:ext uri="{FF2B5EF4-FFF2-40B4-BE49-F238E27FC236}">
                  <a16:creationId xmlns:a16="http://schemas.microsoft.com/office/drawing/2014/main" id="{E157F005-56AC-4E75-8AA5-582D0D69E23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5" name="TextBox 24">
            <a:extLst>
              <a:ext uri="{FF2B5EF4-FFF2-40B4-BE49-F238E27FC236}">
                <a16:creationId xmlns:a16="http://schemas.microsoft.com/office/drawing/2014/main" id="{9473A8DE-DD1F-43EE-8FA2-4C689A038BA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18" name="TextBox 17">
            <a:extLst>
              <a:ext uri="{FF2B5EF4-FFF2-40B4-BE49-F238E27FC236}">
                <a16:creationId xmlns:a16="http://schemas.microsoft.com/office/drawing/2014/main" id="{C1594E1E-E234-471D-B539-F75E8CC06D07}"/>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dirty="0">
                <a:solidFill>
                  <a:schemeClr val="tx2"/>
                </a:solidFill>
                <a:latin typeface="+mj-lt"/>
                <a:ea typeface="+mj-ea"/>
                <a:cs typeface="+mj-cs"/>
              </a:rPr>
              <a:t>Thank You</a:t>
            </a:r>
          </a:p>
        </p:txBody>
      </p:sp>
      <p:sp>
        <p:nvSpPr>
          <p:cNvPr id="15" name="Freeform: Shape 14">
            <a:extLst>
              <a:ext uri="{FF2B5EF4-FFF2-40B4-BE49-F238E27FC236}">
                <a16:creationId xmlns:a16="http://schemas.microsoft.com/office/drawing/2014/main" id="{4C67E5CD-C662-462D-9821-CBF45A809F13}"/>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DBDC7692-DF81-49A0-9672-BF8E1DB9B662}"/>
              </a:ext>
            </a:extLst>
          </p:cNvPr>
          <p:cNvSpPr/>
          <p:nvPr userDrawn="1"/>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3000">
                <a:srgbClr val="7F35AB">
                  <a:lumMod val="94000"/>
                  <a:lumOff val="6000"/>
                </a:srgbClr>
              </a:gs>
              <a:gs pos="95000">
                <a:schemeClr val="tx2"/>
              </a:gs>
              <a:gs pos="74000">
                <a:schemeClr val="tx2">
                  <a:alpha val="74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Tree>
    <p:extLst>
      <p:ext uri="{BB962C8B-B14F-4D97-AF65-F5344CB8AC3E}">
        <p14:creationId xmlns:p14="http://schemas.microsoft.com/office/powerpoint/2010/main" val="31427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Blu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5B1C875-AD13-4256-9E56-D2FCF94B81E1}"/>
              </a:ext>
            </a:extLst>
          </p:cNvPr>
          <p:cNvGrpSpPr/>
          <p:nvPr userDrawn="1"/>
        </p:nvGrpSpPr>
        <p:grpSpPr>
          <a:xfrm>
            <a:off x="608012" y="6445106"/>
            <a:ext cx="1184397" cy="186690"/>
            <a:chOff x="863272" y="6563918"/>
            <a:chExt cx="861082" cy="135727"/>
          </a:xfrm>
          <a:solidFill>
            <a:schemeClr val="tx2"/>
          </a:solidFill>
        </p:grpSpPr>
        <p:sp>
          <p:nvSpPr>
            <p:cNvPr id="16" name="Freeform 6">
              <a:extLst>
                <a:ext uri="{FF2B5EF4-FFF2-40B4-BE49-F238E27FC236}">
                  <a16:creationId xmlns:a16="http://schemas.microsoft.com/office/drawing/2014/main" id="{E1B65455-CBDD-4B2B-8BB7-0D016422E285}"/>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7" name="Freeform 7">
              <a:extLst>
                <a:ext uri="{FF2B5EF4-FFF2-40B4-BE49-F238E27FC236}">
                  <a16:creationId xmlns:a16="http://schemas.microsoft.com/office/drawing/2014/main" id="{AF202269-FCD9-4D84-82E7-4E6E4F5B7EE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8">
              <a:extLst>
                <a:ext uri="{FF2B5EF4-FFF2-40B4-BE49-F238E27FC236}">
                  <a16:creationId xmlns:a16="http://schemas.microsoft.com/office/drawing/2014/main" id="{68585838-6A08-43B0-827A-D33942E82F3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9">
              <a:extLst>
                <a:ext uri="{FF2B5EF4-FFF2-40B4-BE49-F238E27FC236}">
                  <a16:creationId xmlns:a16="http://schemas.microsoft.com/office/drawing/2014/main" id="{AAAE7B3A-0116-4C7F-85A1-4CDFE95B9B5A}"/>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10">
              <a:extLst>
                <a:ext uri="{FF2B5EF4-FFF2-40B4-BE49-F238E27FC236}">
                  <a16:creationId xmlns:a16="http://schemas.microsoft.com/office/drawing/2014/main" id="{9CA84427-5217-43A1-9C71-25D9E1DFDD85}"/>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1">
              <a:extLst>
                <a:ext uri="{FF2B5EF4-FFF2-40B4-BE49-F238E27FC236}">
                  <a16:creationId xmlns:a16="http://schemas.microsoft.com/office/drawing/2014/main" id="{A60ADC44-391E-4E50-A7BB-332F2C9E8B4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2">
              <a:extLst>
                <a:ext uri="{FF2B5EF4-FFF2-40B4-BE49-F238E27FC236}">
                  <a16:creationId xmlns:a16="http://schemas.microsoft.com/office/drawing/2014/main" id="{1DA390D7-F8F5-442A-8A17-9A9EB73BF940}"/>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5" name="TextBox 24">
            <a:extLst>
              <a:ext uri="{FF2B5EF4-FFF2-40B4-BE49-F238E27FC236}">
                <a16:creationId xmlns:a16="http://schemas.microsoft.com/office/drawing/2014/main" id="{C31C01D4-7C61-4B0F-8304-87A15AD01262}"/>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18" name="TextBox 17">
            <a:extLst>
              <a:ext uri="{FF2B5EF4-FFF2-40B4-BE49-F238E27FC236}">
                <a16:creationId xmlns:a16="http://schemas.microsoft.com/office/drawing/2014/main" id="{539F709C-1996-44DB-8C47-9CBD9243BF4E}"/>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dirty="0">
                <a:solidFill>
                  <a:schemeClr val="tx2"/>
                </a:solidFill>
                <a:latin typeface="+mj-lt"/>
                <a:ea typeface="+mj-ea"/>
                <a:cs typeface="+mj-cs"/>
              </a:rPr>
              <a:t>Thank You</a:t>
            </a:r>
          </a:p>
        </p:txBody>
      </p:sp>
      <p:sp>
        <p:nvSpPr>
          <p:cNvPr id="26" name="Freeform: Shape 25">
            <a:extLst>
              <a:ext uri="{FF2B5EF4-FFF2-40B4-BE49-F238E27FC236}">
                <a16:creationId xmlns:a16="http://schemas.microsoft.com/office/drawing/2014/main" id="{811A168A-1363-4430-87C6-83E5143B39F6}"/>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2C946B50-6B2C-4792-825B-BEFD24908723}"/>
              </a:ext>
            </a:extLst>
          </p:cNvPr>
          <p:cNvSpPr/>
          <p:nvPr userDrawn="1"/>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4000">
                <a:schemeClr val="accent3"/>
              </a:gs>
              <a:gs pos="80511">
                <a:schemeClr val="tx2">
                  <a:alpha val="75000"/>
                </a:schemeClr>
              </a:gs>
              <a:gs pos="100000">
                <a:schemeClr val="tx2"/>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Tree>
    <p:extLst>
      <p:ext uri="{BB962C8B-B14F-4D97-AF65-F5344CB8AC3E}">
        <p14:creationId xmlns:p14="http://schemas.microsoft.com/office/powerpoint/2010/main" val="360857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ont Che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A75217-7D87-4C71-8F80-833477FCB149}"/>
              </a:ext>
            </a:extLst>
          </p:cNvPr>
          <p:cNvSpPr/>
          <p:nvPr userDrawn="1"/>
        </p:nvSpPr>
        <p:spPr bwMode="hidden">
          <a:xfrm>
            <a:off x="0" y="0"/>
            <a:ext cx="12188825"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itle 1">
            <a:extLst>
              <a:ext uri="{FF2B5EF4-FFF2-40B4-BE49-F238E27FC236}">
                <a16:creationId xmlns:a16="http://schemas.microsoft.com/office/drawing/2014/main" id="{549AC7DF-BFC1-4044-BB52-C9946AD8A327}"/>
              </a:ext>
            </a:extLst>
          </p:cNvPr>
          <p:cNvSpPr txBox="1">
            <a:spLocks/>
          </p:cNvSpPr>
          <p:nvPr userDrawn="1"/>
        </p:nvSpPr>
        <p:spPr>
          <a:xfrm>
            <a:off x="564569" y="366687"/>
            <a:ext cx="11001004" cy="70611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a:lstStyle>
          <a:p>
            <a:endParaRPr lang="en-US" sz="5000" dirty="0">
              <a:solidFill>
                <a:schemeClr val="bg1"/>
              </a:solidFill>
            </a:endParaRPr>
          </a:p>
        </p:txBody>
      </p:sp>
      <p:sp>
        <p:nvSpPr>
          <p:cNvPr id="13" name="TextBox 12">
            <a:extLst>
              <a:ext uri="{FF2B5EF4-FFF2-40B4-BE49-F238E27FC236}">
                <a16:creationId xmlns:a16="http://schemas.microsoft.com/office/drawing/2014/main" id="{13C12014-9EC5-4F8C-BD3D-B60E85EC9FFD}"/>
              </a:ext>
            </a:extLst>
          </p:cNvPr>
          <p:cNvSpPr txBox="1"/>
          <p:nvPr userDrawn="1"/>
        </p:nvSpPr>
        <p:spPr>
          <a:xfrm>
            <a:off x="620895" y="3906060"/>
            <a:ext cx="10962687" cy="2380795"/>
          </a:xfrm>
          <a:prstGeom prst="rect">
            <a:avLst/>
          </a:prstGeom>
          <a:noFill/>
        </p:spPr>
        <p:txBody>
          <a:bodyPr wrap="square" lIns="0" tIns="0" rIns="0" bIns="0" rtlCol="0">
            <a:noAutofit/>
          </a:bodyPr>
          <a:lstStyle/>
          <a:p>
            <a:pPr>
              <a:lnSpc>
                <a:spcPct val="130000"/>
              </a:lnSpc>
            </a:pPr>
            <a:r>
              <a:rPr lang="en-US" sz="1800" dirty="0">
                <a:solidFill>
                  <a:schemeClr val="tx2"/>
                </a:solidFill>
              </a:rPr>
              <a:t>If yes, you are good to go!</a:t>
            </a:r>
          </a:p>
          <a:p>
            <a:pPr>
              <a:lnSpc>
                <a:spcPct val="130000"/>
              </a:lnSpc>
            </a:pPr>
            <a:r>
              <a:rPr lang="en-US" sz="1800" dirty="0">
                <a:solidFill>
                  <a:schemeClr val="tx2"/>
                </a:solidFill>
              </a:rPr>
              <a:t>If the answer is no, you do not have the Metropolis font installed.</a:t>
            </a:r>
          </a:p>
          <a:p>
            <a:pPr>
              <a:lnSpc>
                <a:spcPct val="130000"/>
              </a:lnSpc>
            </a:pPr>
            <a:endParaRPr lang="en-US" sz="1800" dirty="0">
              <a:solidFill>
                <a:schemeClr val="tx2"/>
              </a:solidFill>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en-US" sz="1800" dirty="0">
                <a:solidFill>
                  <a:schemeClr val="tx2"/>
                </a:solidFill>
                <a:hlinkClick r:id="rId2">
                  <a:extLst>
                    <a:ext uri="{A12FA001-AC4F-418D-AE19-62706E023703}">
                      <ahyp:hlinkClr xmlns:ahyp="http://schemas.microsoft.com/office/drawing/2018/hyperlinkcolor" val="tx"/>
                    </a:ext>
                  </a:extLst>
                </a:hlinkClick>
              </a:rPr>
              <a:t>Click here</a:t>
            </a:r>
            <a:r>
              <a:rPr lang="en-US" sz="1800" dirty="0">
                <a:solidFill>
                  <a:schemeClr val="tx2"/>
                </a:solidFill>
              </a:rPr>
              <a:t> to download the font</a:t>
            </a:r>
            <a:r>
              <a:rPr lang="en-US" sz="1800" baseline="0" dirty="0">
                <a:solidFill>
                  <a:schemeClr val="tx2"/>
                </a:solidFill>
              </a:rPr>
              <a:t>.</a:t>
            </a:r>
          </a:p>
          <a:p>
            <a:pPr marL="400050" marR="0" lvl="0" indent="-227013" algn="l" defTabSz="914400" rtl="0" eaLnBrk="1" fontAlgn="auto" latinLnBrk="0" hangingPunct="1">
              <a:lnSpc>
                <a:spcPct val="130000"/>
              </a:lnSpc>
              <a:spcBef>
                <a:spcPts val="0"/>
              </a:spcBef>
              <a:spcAft>
                <a:spcPts val="0"/>
              </a:spcAft>
              <a:buClrTx/>
              <a:buSzTx/>
              <a:buFont typeface="Arial" charset="0"/>
              <a:buChar char="•"/>
              <a:tabLst/>
              <a:defRPr/>
            </a:pPr>
            <a:r>
              <a:rPr lang="en-US" strike="noStrike" baseline="0" dirty="0">
                <a:solidFill>
                  <a:schemeClr val="tx2"/>
                </a:solidFill>
              </a:rPr>
              <a:t>Log in with SSO and select the Brand Assets tab in Brand Central</a:t>
            </a:r>
          </a:p>
          <a:p>
            <a:pPr>
              <a:lnSpc>
                <a:spcPct val="130000"/>
              </a:lnSpc>
            </a:pPr>
            <a:r>
              <a:rPr lang="en-US" sz="1800" dirty="0">
                <a:solidFill>
                  <a:schemeClr val="tx2"/>
                </a:solidFill>
              </a:rPr>
              <a:t>Need more information on how to install fonts? </a:t>
            </a:r>
            <a:br>
              <a:rPr lang="en-US" sz="1800" dirty="0">
                <a:solidFill>
                  <a:schemeClr val="tx2"/>
                </a:solidFill>
              </a:rPr>
            </a:br>
            <a:r>
              <a:rPr lang="en-US" sz="1800" dirty="0">
                <a:solidFill>
                  <a:schemeClr val="tx2"/>
                </a:solidFill>
              </a:rPr>
              <a:t>Refer to the quick-start section in the template guidelines or contact Oasis.</a:t>
            </a:r>
          </a:p>
          <a:p>
            <a:pPr>
              <a:lnSpc>
                <a:spcPct val="130000"/>
              </a:lnSpc>
            </a:pPr>
            <a:r>
              <a:rPr lang="en-US" sz="1800" dirty="0">
                <a:solidFill>
                  <a:schemeClr val="tx2"/>
                </a:solidFill>
              </a:rPr>
              <a:t> </a:t>
            </a:r>
            <a:endParaRPr lang="en-US" sz="3200" dirty="0">
              <a:solidFill>
                <a:schemeClr val="tx2"/>
              </a:solidFill>
            </a:endParaRPr>
          </a:p>
        </p:txBody>
      </p:sp>
      <p:sp>
        <p:nvSpPr>
          <p:cNvPr id="44" name="Text Placeholder 43">
            <a:extLst>
              <a:ext uri="{FF2B5EF4-FFF2-40B4-BE49-F238E27FC236}">
                <a16:creationId xmlns:a16="http://schemas.microsoft.com/office/drawing/2014/main" id="{DDDC76C1-EE98-469A-A6AD-21148374D6C8}"/>
              </a:ext>
            </a:extLst>
          </p:cNvPr>
          <p:cNvSpPr>
            <a:spLocks noGrp="1"/>
          </p:cNvSpPr>
          <p:nvPr>
            <p:ph type="body" sz="quarter" idx="12" hasCustomPrompt="1"/>
          </p:nvPr>
        </p:nvSpPr>
        <p:spPr>
          <a:xfrm>
            <a:off x="598114" y="2908233"/>
            <a:ext cx="5354637" cy="895350"/>
          </a:xfrm>
        </p:spPr>
        <p:txBody>
          <a:bodyPr/>
          <a:lstStyle>
            <a:lvl1pPr>
              <a:defRPr sz="4900">
                <a:solidFill>
                  <a:schemeClr val="tx2"/>
                </a:solidFill>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dirty="0"/>
              <a:t>Metropolis</a:t>
            </a:r>
          </a:p>
        </p:txBody>
      </p:sp>
      <p:sp>
        <p:nvSpPr>
          <p:cNvPr id="51" name="Subtitle 2">
            <a:extLst>
              <a:ext uri="{FF2B5EF4-FFF2-40B4-BE49-F238E27FC236}">
                <a16:creationId xmlns:a16="http://schemas.microsoft.com/office/drawing/2014/main" id="{CB049186-CC25-4BD3-8410-4DE62ED4B08B}"/>
              </a:ext>
            </a:extLst>
          </p:cNvPr>
          <p:cNvSpPr>
            <a:spLocks noGrp="1"/>
          </p:cNvSpPr>
          <p:nvPr>
            <p:ph type="subTitle" idx="10" hasCustomPrompt="1"/>
          </p:nvPr>
        </p:nvSpPr>
        <p:spPr>
          <a:xfrm>
            <a:off x="592866" y="838105"/>
            <a:ext cx="10962687" cy="247743"/>
          </a:xfrm>
        </p:spPr>
        <p:txBody>
          <a:bodyPr/>
          <a:lstStyle>
            <a:lvl1pPr marL="0" indent="0" algn="l">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Is the Metropolis font installed on my computer?</a:t>
            </a:r>
          </a:p>
        </p:txBody>
      </p:sp>
      <p:sp>
        <p:nvSpPr>
          <p:cNvPr id="43" name="Rectangle 42">
            <a:extLst>
              <a:ext uri="{FF2B5EF4-FFF2-40B4-BE49-F238E27FC236}">
                <a16:creationId xmlns:a16="http://schemas.microsoft.com/office/drawing/2014/main" id="{51A92F24-FC82-4FA9-9362-801284731CC8}"/>
              </a:ext>
            </a:extLst>
          </p:cNvPr>
          <p:cNvSpPr/>
          <p:nvPr userDrawn="1"/>
        </p:nvSpPr>
        <p:spPr bwMode="gray">
          <a:xfrm>
            <a:off x="623363" y="1616678"/>
            <a:ext cx="4633737" cy="24410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dirty="0">
                <a:solidFill>
                  <a:schemeClr val="tx2"/>
                </a:solidFill>
              </a:rPr>
              <a:t>Do the fonts in the words below match on your screen?</a:t>
            </a:r>
          </a:p>
        </p:txBody>
      </p:sp>
      <p:cxnSp>
        <p:nvCxnSpPr>
          <p:cNvPr id="45" name="Straight Connector 44">
            <a:extLst>
              <a:ext uri="{FF2B5EF4-FFF2-40B4-BE49-F238E27FC236}">
                <a16:creationId xmlns:a16="http://schemas.microsoft.com/office/drawing/2014/main" id="{B59E37DB-3217-4772-AE8E-E9673A139975}"/>
              </a:ext>
            </a:extLst>
          </p:cNvPr>
          <p:cNvCxnSpPr>
            <a:cxnSpLocks/>
          </p:cNvCxnSpPr>
          <p:nvPr userDrawn="1"/>
        </p:nvCxnSpPr>
        <p:spPr>
          <a:xfrm>
            <a:off x="623364" y="1860778"/>
            <a:ext cx="7299849" cy="0"/>
          </a:xfrm>
          <a:prstGeom prst="line">
            <a:avLst/>
          </a:prstGeom>
          <a:ln w="2540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Text Placeholder 43">
            <a:extLst>
              <a:ext uri="{FF2B5EF4-FFF2-40B4-BE49-F238E27FC236}">
                <a16:creationId xmlns:a16="http://schemas.microsoft.com/office/drawing/2014/main" id="{6C28CB3F-7257-499E-B2F6-B9B1B38D820E}"/>
              </a:ext>
            </a:extLst>
          </p:cNvPr>
          <p:cNvSpPr>
            <a:spLocks noGrp="1"/>
          </p:cNvSpPr>
          <p:nvPr>
            <p:ph type="body" sz="quarter" idx="13" hasCustomPrompt="1"/>
          </p:nvPr>
        </p:nvSpPr>
        <p:spPr>
          <a:xfrm>
            <a:off x="5983683" y="2908233"/>
            <a:ext cx="5354637" cy="895350"/>
          </a:xfrm>
        </p:spPr>
        <p:txBody>
          <a:bodyPr/>
          <a:lstStyle>
            <a:lvl1pPr>
              <a:defRPr sz="4900">
                <a:solidFill>
                  <a:schemeClr val="tx2"/>
                </a:solidFill>
                <a:latin typeface="+mj-lt"/>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dirty="0"/>
              <a:t>Metropolis Light</a:t>
            </a:r>
          </a:p>
        </p:txBody>
      </p:sp>
      <p:grpSp>
        <p:nvGrpSpPr>
          <p:cNvPr id="72" name="Group 71">
            <a:extLst>
              <a:ext uri="{FF2B5EF4-FFF2-40B4-BE49-F238E27FC236}">
                <a16:creationId xmlns:a16="http://schemas.microsoft.com/office/drawing/2014/main" id="{365F6992-4889-4035-986F-E69979C7B028}"/>
              </a:ext>
            </a:extLst>
          </p:cNvPr>
          <p:cNvGrpSpPr/>
          <p:nvPr userDrawn="1"/>
        </p:nvGrpSpPr>
        <p:grpSpPr>
          <a:xfrm>
            <a:off x="6054922" y="2225997"/>
            <a:ext cx="4699461" cy="542276"/>
            <a:chOff x="6685343" y="2270804"/>
            <a:chExt cx="4699461" cy="542276"/>
          </a:xfrm>
          <a:solidFill>
            <a:schemeClr val="tx2"/>
          </a:solidFill>
        </p:grpSpPr>
        <p:sp>
          <p:nvSpPr>
            <p:cNvPr id="73" name="Freeform: Shape 72">
              <a:extLst>
                <a:ext uri="{FF2B5EF4-FFF2-40B4-BE49-F238E27FC236}">
                  <a16:creationId xmlns:a16="http://schemas.microsoft.com/office/drawing/2014/main" id="{157C5E2C-9A8F-469D-810E-FD271477DD05}"/>
                </a:ext>
              </a:extLst>
            </p:cNvPr>
            <p:cNvSpPr/>
            <p:nvPr/>
          </p:nvSpPr>
          <p:spPr>
            <a:xfrm>
              <a:off x="9320530" y="2270804"/>
              <a:ext cx="53167" cy="53167"/>
            </a:xfrm>
            <a:custGeom>
              <a:avLst/>
              <a:gdLst/>
              <a:ahLst/>
              <a:cxnLst/>
              <a:rect l="l" t="t" r="r" b="b"/>
              <a:pathLst>
                <a:path w="53167" h="53167">
                  <a:moveTo>
                    <a:pt x="26583" y="0"/>
                  </a:moveTo>
                  <a:cubicBezTo>
                    <a:pt x="34183" y="219"/>
                    <a:pt x="40467" y="2872"/>
                    <a:pt x="45439" y="7959"/>
                  </a:cubicBezTo>
                  <a:cubicBezTo>
                    <a:pt x="50411" y="13047"/>
                    <a:pt x="52987" y="19255"/>
                    <a:pt x="53167" y="26583"/>
                  </a:cubicBezTo>
                  <a:cubicBezTo>
                    <a:pt x="52987" y="34182"/>
                    <a:pt x="50411" y="40468"/>
                    <a:pt x="45439" y="45439"/>
                  </a:cubicBezTo>
                  <a:cubicBezTo>
                    <a:pt x="40467" y="50411"/>
                    <a:pt x="34183" y="52987"/>
                    <a:pt x="26583" y="53167"/>
                  </a:cubicBezTo>
                  <a:cubicBezTo>
                    <a:pt x="18985" y="52987"/>
                    <a:pt x="12699" y="50411"/>
                    <a:pt x="7727" y="45439"/>
                  </a:cubicBezTo>
                  <a:cubicBezTo>
                    <a:pt x="2756" y="40468"/>
                    <a:pt x="180" y="34182"/>
                    <a:pt x="0" y="26583"/>
                  </a:cubicBezTo>
                  <a:cubicBezTo>
                    <a:pt x="180" y="19255"/>
                    <a:pt x="2756" y="13047"/>
                    <a:pt x="7727" y="7959"/>
                  </a:cubicBezTo>
                  <a:cubicBezTo>
                    <a:pt x="12699" y="2872"/>
                    <a:pt x="18985"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4" name="Freeform: Shape 73">
              <a:extLst>
                <a:ext uri="{FF2B5EF4-FFF2-40B4-BE49-F238E27FC236}">
                  <a16:creationId xmlns:a16="http://schemas.microsoft.com/office/drawing/2014/main" id="{716D8268-B556-4A2E-A24F-2098FB05E4CA}"/>
                </a:ext>
              </a:extLst>
            </p:cNvPr>
            <p:cNvSpPr/>
            <p:nvPr/>
          </p:nvSpPr>
          <p:spPr>
            <a:xfrm>
              <a:off x="10320655" y="2270804"/>
              <a:ext cx="53167" cy="53167"/>
            </a:xfrm>
            <a:custGeom>
              <a:avLst/>
              <a:gdLst/>
              <a:ahLst/>
              <a:cxnLst/>
              <a:rect l="l" t="t" r="r" b="b"/>
              <a:pathLst>
                <a:path w="53167" h="53167">
                  <a:moveTo>
                    <a:pt x="26583" y="0"/>
                  </a:moveTo>
                  <a:cubicBezTo>
                    <a:pt x="34182" y="219"/>
                    <a:pt x="40468" y="2872"/>
                    <a:pt x="45439" y="7959"/>
                  </a:cubicBezTo>
                  <a:cubicBezTo>
                    <a:pt x="50411" y="13047"/>
                    <a:pt x="52986" y="19255"/>
                    <a:pt x="53167" y="26583"/>
                  </a:cubicBezTo>
                  <a:cubicBezTo>
                    <a:pt x="52986" y="34182"/>
                    <a:pt x="50411" y="40468"/>
                    <a:pt x="45439" y="45439"/>
                  </a:cubicBezTo>
                  <a:cubicBezTo>
                    <a:pt x="40468" y="50411"/>
                    <a:pt x="34182" y="52987"/>
                    <a:pt x="26583" y="53167"/>
                  </a:cubicBezTo>
                  <a:cubicBezTo>
                    <a:pt x="18984" y="52987"/>
                    <a:pt x="12699" y="50411"/>
                    <a:pt x="7727" y="45439"/>
                  </a:cubicBezTo>
                  <a:cubicBezTo>
                    <a:pt x="2756" y="40468"/>
                    <a:pt x="180" y="34182"/>
                    <a:pt x="0" y="26583"/>
                  </a:cubicBezTo>
                  <a:cubicBezTo>
                    <a:pt x="180" y="19255"/>
                    <a:pt x="2756" y="13047"/>
                    <a:pt x="7727" y="7959"/>
                  </a:cubicBezTo>
                  <a:cubicBezTo>
                    <a:pt x="12699" y="2872"/>
                    <a:pt x="18984"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5" name="Freeform: Shape 74">
              <a:extLst>
                <a:ext uri="{FF2B5EF4-FFF2-40B4-BE49-F238E27FC236}">
                  <a16:creationId xmlns:a16="http://schemas.microsoft.com/office/drawing/2014/main" id="{A54C27A0-5E49-4C0A-B9A5-777E28510D88}"/>
                </a:ext>
              </a:extLst>
            </p:cNvPr>
            <p:cNvSpPr/>
            <p:nvPr/>
          </p:nvSpPr>
          <p:spPr>
            <a:xfrm>
              <a:off x="9176178" y="2273899"/>
              <a:ext cx="38309" cy="432691"/>
            </a:xfrm>
            <a:custGeom>
              <a:avLst/>
              <a:gdLst/>
              <a:ahLst/>
              <a:cxnLst/>
              <a:rect l="l" t="t" r="r" b="b"/>
              <a:pathLst>
                <a:path w="38309" h="432691">
                  <a:moveTo>
                    <a:pt x="0" y="0"/>
                  </a:moveTo>
                  <a:lnTo>
                    <a:pt x="38309" y="0"/>
                  </a:ln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6" name="Freeform: Shape 75">
              <a:extLst>
                <a:ext uri="{FF2B5EF4-FFF2-40B4-BE49-F238E27FC236}">
                  <a16:creationId xmlns:a16="http://schemas.microsoft.com/office/drawing/2014/main" id="{B6DC2D46-24E8-497A-AE7E-3F29CF07D0E0}"/>
                </a:ext>
              </a:extLst>
            </p:cNvPr>
            <p:cNvSpPr/>
            <p:nvPr/>
          </p:nvSpPr>
          <p:spPr>
            <a:xfrm>
              <a:off x="10871628" y="2273899"/>
              <a:ext cx="263051" cy="432691"/>
            </a:xfrm>
            <a:custGeom>
              <a:avLst/>
              <a:gdLst/>
              <a:ahLst/>
              <a:cxnLst/>
              <a:rect l="l" t="t" r="r" b="b"/>
              <a:pathLst>
                <a:path w="263051" h="432691">
                  <a:moveTo>
                    <a:pt x="0" y="0"/>
                  </a:moveTo>
                  <a:lnTo>
                    <a:pt x="38309" y="0"/>
                  </a:lnTo>
                  <a:lnTo>
                    <a:pt x="38309" y="164610"/>
                  </a:lnTo>
                  <a:cubicBezTo>
                    <a:pt x="47303" y="146708"/>
                    <a:pt x="61058" y="132407"/>
                    <a:pt x="79575" y="121706"/>
                  </a:cubicBezTo>
                  <a:cubicBezTo>
                    <a:pt x="98091" y="111006"/>
                    <a:pt x="119435" y="105521"/>
                    <a:pt x="143603" y="105252"/>
                  </a:cubicBezTo>
                  <a:cubicBezTo>
                    <a:pt x="179471" y="105803"/>
                    <a:pt x="208206" y="117063"/>
                    <a:pt x="229805" y="139033"/>
                  </a:cubicBezTo>
                  <a:cubicBezTo>
                    <a:pt x="251405" y="161002"/>
                    <a:pt x="262487" y="190372"/>
                    <a:pt x="263051" y="227142"/>
                  </a:cubicBezTo>
                  <a:lnTo>
                    <a:pt x="263051" y="432691"/>
                  </a:lnTo>
                  <a:lnTo>
                    <a:pt x="224743" y="432691"/>
                  </a:lnTo>
                  <a:lnTo>
                    <a:pt x="224743" y="232095"/>
                  </a:lnTo>
                  <a:cubicBezTo>
                    <a:pt x="224343" y="204441"/>
                    <a:pt x="216316" y="182359"/>
                    <a:pt x="200663" y="165849"/>
                  </a:cubicBezTo>
                  <a:cubicBezTo>
                    <a:pt x="185011" y="149339"/>
                    <a:pt x="164133" y="140877"/>
                    <a:pt x="138029" y="140464"/>
                  </a:cubicBezTo>
                  <a:cubicBezTo>
                    <a:pt x="109215" y="141019"/>
                    <a:pt x="85549" y="149506"/>
                    <a:pt x="67032" y="165926"/>
                  </a:cubicBezTo>
                  <a:cubicBezTo>
                    <a:pt x="48515" y="182346"/>
                    <a:pt x="38941" y="203370"/>
                    <a:pt x="38309" y="228999"/>
                  </a:cubicBez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7" name="Freeform: Shape 76">
              <a:extLst>
                <a:ext uri="{FF2B5EF4-FFF2-40B4-BE49-F238E27FC236}">
                  <a16:creationId xmlns:a16="http://schemas.microsoft.com/office/drawing/2014/main" id="{0B6A4DE9-31A3-428E-B420-424F68D79E41}"/>
                </a:ext>
              </a:extLst>
            </p:cNvPr>
            <p:cNvSpPr/>
            <p:nvPr/>
          </p:nvSpPr>
          <p:spPr>
            <a:xfrm>
              <a:off x="6685343" y="2281329"/>
              <a:ext cx="403593" cy="425261"/>
            </a:xfrm>
            <a:custGeom>
              <a:avLst/>
              <a:gdLst/>
              <a:ahLst/>
              <a:cxnLst/>
              <a:rect l="l" t="t" r="r" b="b"/>
              <a:pathLst>
                <a:path w="403593" h="425261">
                  <a:moveTo>
                    <a:pt x="0" y="0"/>
                  </a:moveTo>
                  <a:lnTo>
                    <a:pt x="39547" y="0"/>
                  </a:lnTo>
                  <a:lnTo>
                    <a:pt x="201797" y="304554"/>
                  </a:lnTo>
                  <a:lnTo>
                    <a:pt x="364046" y="0"/>
                  </a:lnTo>
                  <a:lnTo>
                    <a:pt x="403593" y="0"/>
                  </a:lnTo>
                  <a:lnTo>
                    <a:pt x="403593" y="425261"/>
                  </a:lnTo>
                  <a:lnTo>
                    <a:pt x="364046" y="425261"/>
                  </a:lnTo>
                  <a:lnTo>
                    <a:pt x="364046" y="84186"/>
                  </a:lnTo>
                  <a:lnTo>
                    <a:pt x="201797" y="388740"/>
                  </a:lnTo>
                  <a:lnTo>
                    <a:pt x="39547" y="84186"/>
                  </a:lnTo>
                  <a:lnTo>
                    <a:pt x="39547"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8" name="Freeform: Shape 77">
              <a:extLst>
                <a:ext uri="{FF2B5EF4-FFF2-40B4-BE49-F238E27FC236}">
                  <a16:creationId xmlns:a16="http://schemas.microsoft.com/office/drawing/2014/main" id="{9221A60B-A1D2-4D5F-ADCD-2B3BF1989BD1}"/>
                </a:ext>
              </a:extLst>
            </p:cNvPr>
            <p:cNvSpPr/>
            <p:nvPr/>
          </p:nvSpPr>
          <p:spPr>
            <a:xfrm>
              <a:off x="9980992" y="2281329"/>
              <a:ext cx="276052" cy="425261"/>
            </a:xfrm>
            <a:custGeom>
              <a:avLst/>
              <a:gdLst/>
              <a:ahLst/>
              <a:cxnLst/>
              <a:rect l="l" t="t" r="r" b="b"/>
              <a:pathLst>
                <a:path w="276052" h="425261">
                  <a:moveTo>
                    <a:pt x="0" y="0"/>
                  </a:moveTo>
                  <a:lnTo>
                    <a:pt x="39547" y="0"/>
                  </a:lnTo>
                  <a:lnTo>
                    <a:pt x="39547" y="387572"/>
                  </a:lnTo>
                  <a:lnTo>
                    <a:pt x="276052" y="387572"/>
                  </a:lnTo>
                  <a:lnTo>
                    <a:pt x="276052"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9" name="Freeform: Shape 78">
              <a:extLst>
                <a:ext uri="{FF2B5EF4-FFF2-40B4-BE49-F238E27FC236}">
                  <a16:creationId xmlns:a16="http://schemas.microsoft.com/office/drawing/2014/main" id="{BB738972-CA48-44E6-B7DD-E4E8B81F3D9E}"/>
                </a:ext>
              </a:extLst>
            </p:cNvPr>
            <p:cNvSpPr/>
            <p:nvPr/>
          </p:nvSpPr>
          <p:spPr>
            <a:xfrm>
              <a:off x="7532020" y="2298664"/>
              <a:ext cx="185660" cy="415356"/>
            </a:xfrm>
            <a:custGeom>
              <a:avLst/>
              <a:gdLst/>
              <a:ahLst/>
              <a:cxnLst/>
              <a:rect l="l" t="t" r="r" b="b"/>
              <a:pathLst>
                <a:path w="185660" h="415356">
                  <a:moveTo>
                    <a:pt x="52006" y="0"/>
                  </a:moveTo>
                  <a:lnTo>
                    <a:pt x="90314" y="0"/>
                  </a:lnTo>
                  <a:lnTo>
                    <a:pt x="90314" y="87916"/>
                  </a:lnTo>
                  <a:lnTo>
                    <a:pt x="170801" y="87916"/>
                  </a:lnTo>
                  <a:lnTo>
                    <a:pt x="170801" y="123129"/>
                  </a:lnTo>
                  <a:lnTo>
                    <a:pt x="90314" y="123129"/>
                  </a:lnTo>
                  <a:lnTo>
                    <a:pt x="90314" y="333695"/>
                  </a:lnTo>
                  <a:cubicBezTo>
                    <a:pt x="90598" y="347552"/>
                    <a:pt x="94365" y="358699"/>
                    <a:pt x="101613" y="367138"/>
                  </a:cubicBezTo>
                  <a:cubicBezTo>
                    <a:pt x="108862" y="375576"/>
                    <a:pt x="117891" y="379911"/>
                    <a:pt x="128700" y="380143"/>
                  </a:cubicBezTo>
                  <a:cubicBezTo>
                    <a:pt x="136207" y="380079"/>
                    <a:pt x="143172" y="378814"/>
                    <a:pt x="149596" y="376350"/>
                  </a:cubicBezTo>
                  <a:cubicBezTo>
                    <a:pt x="156019" y="373886"/>
                    <a:pt x="161436" y="370608"/>
                    <a:pt x="165848" y="366518"/>
                  </a:cubicBezTo>
                  <a:lnTo>
                    <a:pt x="185660" y="394970"/>
                  </a:lnTo>
                  <a:cubicBezTo>
                    <a:pt x="177185" y="401495"/>
                    <a:pt x="167821" y="406514"/>
                    <a:pt x="157567" y="410028"/>
                  </a:cubicBezTo>
                  <a:cubicBezTo>
                    <a:pt x="147313" y="413541"/>
                    <a:pt x="136865" y="415317"/>
                    <a:pt x="126224" y="415356"/>
                  </a:cubicBezTo>
                  <a:cubicBezTo>
                    <a:pt x="104177" y="414934"/>
                    <a:pt x="86392" y="407284"/>
                    <a:pt x="72869" y="392407"/>
                  </a:cubicBezTo>
                  <a:cubicBezTo>
                    <a:pt x="59345" y="377530"/>
                    <a:pt x="52391"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0" name="Freeform: Shape 79">
              <a:extLst>
                <a:ext uri="{FF2B5EF4-FFF2-40B4-BE49-F238E27FC236}">
                  <a16:creationId xmlns:a16="http://schemas.microsoft.com/office/drawing/2014/main" id="{8C0E3A6F-0249-4454-864B-04BF720A73B8}"/>
                </a:ext>
              </a:extLst>
            </p:cNvPr>
            <p:cNvSpPr/>
            <p:nvPr/>
          </p:nvSpPr>
          <p:spPr>
            <a:xfrm>
              <a:off x="11199144" y="2298664"/>
              <a:ext cx="185660" cy="415356"/>
            </a:xfrm>
            <a:custGeom>
              <a:avLst/>
              <a:gdLst/>
              <a:ahLst/>
              <a:cxnLst/>
              <a:rect l="l" t="t" r="r" b="b"/>
              <a:pathLst>
                <a:path w="185660" h="415356">
                  <a:moveTo>
                    <a:pt x="52006" y="0"/>
                  </a:moveTo>
                  <a:lnTo>
                    <a:pt x="90315" y="0"/>
                  </a:lnTo>
                  <a:lnTo>
                    <a:pt x="90315" y="87916"/>
                  </a:lnTo>
                  <a:lnTo>
                    <a:pt x="170802" y="87916"/>
                  </a:lnTo>
                  <a:lnTo>
                    <a:pt x="170802" y="123129"/>
                  </a:lnTo>
                  <a:lnTo>
                    <a:pt x="90315" y="123129"/>
                  </a:lnTo>
                  <a:lnTo>
                    <a:pt x="90315" y="333695"/>
                  </a:lnTo>
                  <a:cubicBezTo>
                    <a:pt x="90599" y="347552"/>
                    <a:pt x="94366" y="358699"/>
                    <a:pt x="101614" y="367138"/>
                  </a:cubicBezTo>
                  <a:cubicBezTo>
                    <a:pt x="108863" y="375576"/>
                    <a:pt x="117892" y="379911"/>
                    <a:pt x="128701" y="380143"/>
                  </a:cubicBezTo>
                  <a:cubicBezTo>
                    <a:pt x="136208" y="380079"/>
                    <a:pt x="143173" y="378814"/>
                    <a:pt x="149596" y="376350"/>
                  </a:cubicBezTo>
                  <a:cubicBezTo>
                    <a:pt x="156020" y="373886"/>
                    <a:pt x="161437" y="370608"/>
                    <a:pt x="165848" y="366518"/>
                  </a:cubicBezTo>
                  <a:lnTo>
                    <a:pt x="185660" y="394970"/>
                  </a:lnTo>
                  <a:cubicBezTo>
                    <a:pt x="177186" y="401495"/>
                    <a:pt x="167822" y="406514"/>
                    <a:pt x="157568" y="410028"/>
                  </a:cubicBezTo>
                  <a:cubicBezTo>
                    <a:pt x="147314" y="413541"/>
                    <a:pt x="136866" y="415317"/>
                    <a:pt x="126224" y="415356"/>
                  </a:cubicBezTo>
                  <a:cubicBezTo>
                    <a:pt x="104178" y="414934"/>
                    <a:pt x="86393" y="407284"/>
                    <a:pt x="72870" y="392407"/>
                  </a:cubicBezTo>
                  <a:cubicBezTo>
                    <a:pt x="59346" y="377530"/>
                    <a:pt x="52392"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1" name="Freeform: Shape 80">
              <a:extLst>
                <a:ext uri="{FF2B5EF4-FFF2-40B4-BE49-F238E27FC236}">
                  <a16:creationId xmlns:a16="http://schemas.microsoft.com/office/drawing/2014/main" id="{4BD5D52F-83DC-4C29-BFF9-C29AC76D694C}"/>
                </a:ext>
              </a:extLst>
            </p:cNvPr>
            <p:cNvSpPr/>
            <p:nvPr/>
          </p:nvSpPr>
          <p:spPr>
            <a:xfrm>
              <a:off x="7184309" y="2379151"/>
              <a:ext cx="309486" cy="334869"/>
            </a:xfrm>
            <a:custGeom>
              <a:avLst/>
              <a:gdLst/>
              <a:ahLst/>
              <a:cxnLst/>
              <a:rect l="l" t="t" r="r" b="b"/>
              <a:pathLst>
                <a:path w="309486" h="334869">
                  <a:moveTo>
                    <a:pt x="157840" y="0"/>
                  </a:moveTo>
                  <a:cubicBezTo>
                    <a:pt x="205615" y="720"/>
                    <a:pt x="242734" y="17376"/>
                    <a:pt x="269197" y="49965"/>
                  </a:cubicBezTo>
                  <a:cubicBezTo>
                    <a:pt x="295660" y="82555"/>
                    <a:pt x="309089" y="126754"/>
                    <a:pt x="309486" y="182564"/>
                  </a:cubicBezTo>
                  <a:lnTo>
                    <a:pt x="38928" y="182564"/>
                  </a:lnTo>
                  <a:cubicBezTo>
                    <a:pt x="42863" y="216445"/>
                    <a:pt x="55740" y="244247"/>
                    <a:pt x="77559" y="265969"/>
                  </a:cubicBezTo>
                  <a:cubicBezTo>
                    <a:pt x="99377" y="287692"/>
                    <a:pt x="126963" y="298921"/>
                    <a:pt x="160317" y="299656"/>
                  </a:cubicBezTo>
                  <a:cubicBezTo>
                    <a:pt x="181013" y="299488"/>
                    <a:pt x="201090" y="295797"/>
                    <a:pt x="220547" y="288582"/>
                  </a:cubicBezTo>
                  <a:cubicBezTo>
                    <a:pt x="240005" y="281367"/>
                    <a:pt x="255436" y="271635"/>
                    <a:pt x="266842" y="259387"/>
                  </a:cubicBezTo>
                  <a:lnTo>
                    <a:pt x="290950" y="285407"/>
                  </a:lnTo>
                  <a:cubicBezTo>
                    <a:pt x="276534" y="300459"/>
                    <a:pt x="257271" y="312414"/>
                    <a:pt x="233160" y="321273"/>
                  </a:cubicBezTo>
                  <a:cubicBezTo>
                    <a:pt x="209050" y="330132"/>
                    <a:pt x="184975" y="334664"/>
                    <a:pt x="160937" y="334869"/>
                  </a:cubicBezTo>
                  <a:cubicBezTo>
                    <a:pt x="132043" y="334568"/>
                    <a:pt x="105473" y="327127"/>
                    <a:pt x="81227" y="312548"/>
                  </a:cubicBezTo>
                  <a:cubicBezTo>
                    <a:pt x="56980" y="297968"/>
                    <a:pt x="37482" y="278056"/>
                    <a:pt x="22732" y="252812"/>
                  </a:cubicBezTo>
                  <a:cubicBezTo>
                    <a:pt x="7982" y="227567"/>
                    <a:pt x="405" y="198797"/>
                    <a:pt x="0" y="166502"/>
                  </a:cubicBezTo>
                  <a:cubicBezTo>
                    <a:pt x="343" y="134622"/>
                    <a:pt x="7561" y="106198"/>
                    <a:pt x="21654" y="81230"/>
                  </a:cubicBezTo>
                  <a:cubicBezTo>
                    <a:pt x="35746" y="56262"/>
                    <a:pt x="54656" y="36557"/>
                    <a:pt x="78382" y="22115"/>
                  </a:cubicBezTo>
                  <a:cubicBezTo>
                    <a:pt x="102109" y="7673"/>
                    <a:pt x="128595" y="301"/>
                    <a:pt x="157840" y="0"/>
                  </a:cubicBezTo>
                  <a:close/>
                  <a:moveTo>
                    <a:pt x="159079" y="35212"/>
                  </a:moveTo>
                  <a:cubicBezTo>
                    <a:pt x="127505" y="35742"/>
                    <a:pt x="100848" y="46145"/>
                    <a:pt x="79107" y="66423"/>
                  </a:cubicBezTo>
                  <a:cubicBezTo>
                    <a:pt x="57366" y="86700"/>
                    <a:pt x="44179" y="113676"/>
                    <a:pt x="39547" y="147351"/>
                  </a:cubicBezTo>
                  <a:lnTo>
                    <a:pt x="271796" y="147351"/>
                  </a:lnTo>
                  <a:cubicBezTo>
                    <a:pt x="268881" y="114489"/>
                    <a:pt x="257836" y="87745"/>
                    <a:pt x="238663" y="67120"/>
                  </a:cubicBezTo>
                  <a:cubicBezTo>
                    <a:pt x="219489" y="46494"/>
                    <a:pt x="192961" y="35858"/>
                    <a:pt x="159079"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2" name="Freeform: Shape 81">
              <a:extLst>
                <a:ext uri="{FF2B5EF4-FFF2-40B4-BE49-F238E27FC236}">
                  <a16:creationId xmlns:a16="http://schemas.microsoft.com/office/drawing/2014/main" id="{8A50D27D-9134-4260-9625-A03ACB43BB75}"/>
                </a:ext>
              </a:extLst>
            </p:cNvPr>
            <p:cNvSpPr/>
            <p:nvPr/>
          </p:nvSpPr>
          <p:spPr>
            <a:xfrm>
              <a:off x="7784908" y="2379151"/>
              <a:ext cx="162134" cy="327439"/>
            </a:xfrm>
            <a:custGeom>
              <a:avLst/>
              <a:gdLst/>
              <a:ahLst/>
              <a:cxnLst/>
              <a:rect l="l" t="t" r="r" b="b"/>
              <a:pathLst>
                <a:path w="162134" h="327439">
                  <a:moveTo>
                    <a:pt x="162134" y="0"/>
                  </a:moveTo>
                  <a:lnTo>
                    <a:pt x="162134" y="35212"/>
                  </a:lnTo>
                  <a:cubicBezTo>
                    <a:pt x="125283" y="35792"/>
                    <a:pt x="95591" y="46396"/>
                    <a:pt x="73057" y="67025"/>
                  </a:cubicBezTo>
                  <a:cubicBezTo>
                    <a:pt x="50523" y="87655"/>
                    <a:pt x="38941" y="114831"/>
                    <a:pt x="38309" y="148556"/>
                  </a:cubicBezTo>
                  <a:lnTo>
                    <a:pt x="38309" y="327439"/>
                  </a:lnTo>
                  <a:lnTo>
                    <a:pt x="0" y="327439"/>
                  </a:lnTo>
                  <a:lnTo>
                    <a:pt x="0" y="7429"/>
                  </a:lnTo>
                  <a:lnTo>
                    <a:pt x="38309" y="7429"/>
                  </a:lnTo>
                  <a:lnTo>
                    <a:pt x="38309" y="74217"/>
                  </a:lnTo>
                  <a:cubicBezTo>
                    <a:pt x="47338" y="51898"/>
                    <a:pt x="62713" y="34035"/>
                    <a:pt x="84434" y="20628"/>
                  </a:cubicBezTo>
                  <a:cubicBezTo>
                    <a:pt x="106154" y="7222"/>
                    <a:pt x="132054" y="345"/>
                    <a:pt x="162134"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3" name="Freeform: Shape 82">
              <a:extLst>
                <a:ext uri="{FF2B5EF4-FFF2-40B4-BE49-F238E27FC236}">
                  <a16:creationId xmlns:a16="http://schemas.microsoft.com/office/drawing/2014/main" id="{8AD9AAAC-AEE1-41E7-98D0-8AAAA66A65F2}"/>
                </a:ext>
              </a:extLst>
            </p:cNvPr>
            <p:cNvSpPr/>
            <p:nvPr/>
          </p:nvSpPr>
          <p:spPr>
            <a:xfrm>
              <a:off x="7992696" y="2379151"/>
              <a:ext cx="330536" cy="334869"/>
            </a:xfrm>
            <a:custGeom>
              <a:avLst/>
              <a:gdLst/>
              <a:ahLst/>
              <a:cxnLst/>
              <a:rect l="l" t="t" r="r" b="b"/>
              <a:pathLst>
                <a:path w="330536" h="334869">
                  <a:moveTo>
                    <a:pt x="165267" y="0"/>
                  </a:moveTo>
                  <a:cubicBezTo>
                    <a:pt x="195773" y="366"/>
                    <a:pt x="223451" y="8019"/>
                    <a:pt x="248301" y="22960"/>
                  </a:cubicBezTo>
                  <a:cubicBezTo>
                    <a:pt x="273151" y="37901"/>
                    <a:pt x="292978" y="57935"/>
                    <a:pt x="307782" y="83060"/>
                  </a:cubicBezTo>
                  <a:cubicBezTo>
                    <a:pt x="322585" y="108185"/>
                    <a:pt x="330170" y="136207"/>
                    <a:pt x="330536" y="167125"/>
                  </a:cubicBezTo>
                  <a:cubicBezTo>
                    <a:pt x="330170" y="198051"/>
                    <a:pt x="322585" y="226126"/>
                    <a:pt x="307782" y="251351"/>
                  </a:cubicBezTo>
                  <a:cubicBezTo>
                    <a:pt x="292978" y="276575"/>
                    <a:pt x="273151" y="296708"/>
                    <a:pt x="248301" y="311748"/>
                  </a:cubicBezTo>
                  <a:cubicBezTo>
                    <a:pt x="223451" y="326788"/>
                    <a:pt x="195773" y="334495"/>
                    <a:pt x="165267" y="334869"/>
                  </a:cubicBezTo>
                  <a:cubicBezTo>
                    <a:pt x="134762" y="334495"/>
                    <a:pt x="107084" y="326788"/>
                    <a:pt x="82234" y="311748"/>
                  </a:cubicBezTo>
                  <a:cubicBezTo>
                    <a:pt x="57384" y="296708"/>
                    <a:pt x="37557" y="276575"/>
                    <a:pt x="22754" y="251351"/>
                  </a:cubicBezTo>
                  <a:cubicBezTo>
                    <a:pt x="7951" y="226126"/>
                    <a:pt x="366" y="198051"/>
                    <a:pt x="0" y="167125"/>
                  </a:cubicBezTo>
                  <a:cubicBezTo>
                    <a:pt x="366" y="136207"/>
                    <a:pt x="7951" y="108185"/>
                    <a:pt x="22754" y="83060"/>
                  </a:cubicBezTo>
                  <a:cubicBezTo>
                    <a:pt x="37557" y="57935"/>
                    <a:pt x="57384" y="37901"/>
                    <a:pt x="82234" y="22960"/>
                  </a:cubicBezTo>
                  <a:cubicBezTo>
                    <a:pt x="107084" y="8019"/>
                    <a:pt x="134762"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4" name="Freeform: Shape 83">
              <a:extLst>
                <a:ext uri="{FF2B5EF4-FFF2-40B4-BE49-F238E27FC236}">
                  <a16:creationId xmlns:a16="http://schemas.microsoft.com/office/drawing/2014/main" id="{05D99233-8B51-431E-B7AE-9CFD2F67C3E6}"/>
                </a:ext>
              </a:extLst>
            </p:cNvPr>
            <p:cNvSpPr/>
            <p:nvPr/>
          </p:nvSpPr>
          <p:spPr>
            <a:xfrm>
              <a:off x="8404653" y="2379151"/>
              <a:ext cx="303913" cy="433929"/>
            </a:xfrm>
            <a:custGeom>
              <a:avLst/>
              <a:gdLst/>
              <a:ahLst/>
              <a:cxnLst/>
              <a:rect l="l" t="t" r="r" b="b"/>
              <a:pathLst>
                <a:path w="303913" h="433929">
                  <a:moveTo>
                    <a:pt x="157842" y="0"/>
                  </a:moveTo>
                  <a:cubicBezTo>
                    <a:pt x="199966" y="1002"/>
                    <a:pt x="234608" y="16936"/>
                    <a:pt x="261767" y="47802"/>
                  </a:cubicBezTo>
                  <a:cubicBezTo>
                    <a:pt x="288926" y="78669"/>
                    <a:pt x="302975" y="118456"/>
                    <a:pt x="303913" y="167163"/>
                  </a:cubicBezTo>
                  <a:cubicBezTo>
                    <a:pt x="302975" y="216136"/>
                    <a:pt x="288926" y="256082"/>
                    <a:pt x="261767" y="287003"/>
                  </a:cubicBezTo>
                  <a:cubicBezTo>
                    <a:pt x="234608" y="317924"/>
                    <a:pt x="199966" y="333879"/>
                    <a:pt x="157842" y="334869"/>
                  </a:cubicBezTo>
                  <a:cubicBezTo>
                    <a:pt x="131378" y="334665"/>
                    <a:pt x="107972" y="328432"/>
                    <a:pt x="87624" y="316172"/>
                  </a:cubicBezTo>
                  <a:cubicBezTo>
                    <a:pt x="67276" y="303912"/>
                    <a:pt x="50837" y="286849"/>
                    <a:pt x="38308" y="264985"/>
                  </a:cubicBezTo>
                  <a:lnTo>
                    <a:pt x="38308" y="433929"/>
                  </a:lnTo>
                  <a:lnTo>
                    <a:pt x="0" y="433929"/>
                  </a:lnTo>
                  <a:lnTo>
                    <a:pt x="0" y="7429"/>
                  </a:lnTo>
                  <a:lnTo>
                    <a:pt x="38308" y="7429"/>
                  </a:lnTo>
                  <a:lnTo>
                    <a:pt x="38308" y="69894"/>
                  </a:lnTo>
                  <a:cubicBezTo>
                    <a:pt x="50837" y="48025"/>
                    <a:pt x="67276" y="30959"/>
                    <a:pt x="87624" y="18698"/>
                  </a:cubicBezTo>
                  <a:cubicBezTo>
                    <a:pt x="107972" y="6437"/>
                    <a:pt x="131378" y="204"/>
                    <a:pt x="157842" y="0"/>
                  </a:cubicBezTo>
                  <a:close/>
                  <a:moveTo>
                    <a:pt x="150410" y="35212"/>
                  </a:moveTo>
                  <a:cubicBezTo>
                    <a:pt x="117017" y="35870"/>
                    <a:pt x="90127" y="48179"/>
                    <a:pt x="69740" y="72139"/>
                  </a:cubicBezTo>
                  <a:cubicBezTo>
                    <a:pt x="49354" y="96098"/>
                    <a:pt x="38876" y="127760"/>
                    <a:pt x="38308" y="167125"/>
                  </a:cubicBezTo>
                  <a:cubicBezTo>
                    <a:pt x="38876" y="206515"/>
                    <a:pt x="49354" y="238281"/>
                    <a:pt x="69740" y="262421"/>
                  </a:cubicBezTo>
                  <a:cubicBezTo>
                    <a:pt x="90127" y="286561"/>
                    <a:pt x="117017" y="298972"/>
                    <a:pt x="150410" y="299656"/>
                  </a:cubicBezTo>
                  <a:cubicBezTo>
                    <a:pt x="183312" y="298856"/>
                    <a:pt x="210253" y="286212"/>
                    <a:pt x="231233" y="261724"/>
                  </a:cubicBezTo>
                  <a:cubicBezTo>
                    <a:pt x="252213" y="237235"/>
                    <a:pt x="263051" y="205703"/>
                    <a:pt x="263747" y="167125"/>
                  </a:cubicBezTo>
                  <a:cubicBezTo>
                    <a:pt x="263051" y="128573"/>
                    <a:pt x="252213" y="97143"/>
                    <a:pt x="231233" y="72836"/>
                  </a:cubicBezTo>
                  <a:cubicBezTo>
                    <a:pt x="210253" y="48528"/>
                    <a:pt x="183312" y="35987"/>
                    <a:pt x="150410"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5" name="Freeform: Shape 84">
              <a:extLst>
                <a:ext uri="{FF2B5EF4-FFF2-40B4-BE49-F238E27FC236}">
                  <a16:creationId xmlns:a16="http://schemas.microsoft.com/office/drawing/2014/main" id="{99B1F118-34ED-4FB8-A180-737A1399C241}"/>
                </a:ext>
              </a:extLst>
            </p:cNvPr>
            <p:cNvSpPr/>
            <p:nvPr/>
          </p:nvSpPr>
          <p:spPr>
            <a:xfrm>
              <a:off x="8764222" y="2379151"/>
              <a:ext cx="330535" cy="334869"/>
            </a:xfrm>
            <a:custGeom>
              <a:avLst/>
              <a:gdLst/>
              <a:ahLst/>
              <a:cxnLst/>
              <a:rect l="l" t="t" r="r" b="b"/>
              <a:pathLst>
                <a:path w="330535" h="334869">
                  <a:moveTo>
                    <a:pt x="165267" y="0"/>
                  </a:moveTo>
                  <a:cubicBezTo>
                    <a:pt x="195773" y="366"/>
                    <a:pt x="223451" y="8019"/>
                    <a:pt x="248301" y="22960"/>
                  </a:cubicBezTo>
                  <a:cubicBezTo>
                    <a:pt x="273151" y="37901"/>
                    <a:pt x="292978" y="57935"/>
                    <a:pt x="307781" y="83060"/>
                  </a:cubicBezTo>
                  <a:cubicBezTo>
                    <a:pt x="322585" y="108185"/>
                    <a:pt x="330169" y="136207"/>
                    <a:pt x="330535" y="167125"/>
                  </a:cubicBezTo>
                  <a:cubicBezTo>
                    <a:pt x="330169" y="198051"/>
                    <a:pt x="322585" y="226126"/>
                    <a:pt x="307781" y="251351"/>
                  </a:cubicBezTo>
                  <a:cubicBezTo>
                    <a:pt x="292978" y="276575"/>
                    <a:pt x="273151" y="296708"/>
                    <a:pt x="248301" y="311748"/>
                  </a:cubicBezTo>
                  <a:cubicBezTo>
                    <a:pt x="223451" y="326788"/>
                    <a:pt x="195773" y="334495"/>
                    <a:pt x="165267" y="334869"/>
                  </a:cubicBezTo>
                  <a:cubicBezTo>
                    <a:pt x="134761" y="334495"/>
                    <a:pt x="107083" y="326788"/>
                    <a:pt x="82234" y="311748"/>
                  </a:cubicBezTo>
                  <a:cubicBezTo>
                    <a:pt x="57383" y="296708"/>
                    <a:pt x="37557" y="276575"/>
                    <a:pt x="22754" y="251351"/>
                  </a:cubicBezTo>
                  <a:cubicBezTo>
                    <a:pt x="7951" y="226126"/>
                    <a:pt x="366" y="198051"/>
                    <a:pt x="0" y="167125"/>
                  </a:cubicBezTo>
                  <a:cubicBezTo>
                    <a:pt x="366" y="136207"/>
                    <a:pt x="7951" y="108185"/>
                    <a:pt x="22754" y="83060"/>
                  </a:cubicBezTo>
                  <a:cubicBezTo>
                    <a:pt x="37557" y="57935"/>
                    <a:pt x="57383" y="37901"/>
                    <a:pt x="82234" y="22960"/>
                  </a:cubicBezTo>
                  <a:cubicBezTo>
                    <a:pt x="107083" y="8019"/>
                    <a:pt x="134761"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6" name="Freeform: Shape 85">
              <a:extLst>
                <a:ext uri="{FF2B5EF4-FFF2-40B4-BE49-F238E27FC236}">
                  <a16:creationId xmlns:a16="http://schemas.microsoft.com/office/drawing/2014/main" id="{99817CB1-DAD9-42CD-BEDA-3ADB122B8709}"/>
                </a:ext>
              </a:extLst>
            </p:cNvPr>
            <p:cNvSpPr/>
            <p:nvPr/>
          </p:nvSpPr>
          <p:spPr>
            <a:xfrm>
              <a:off x="9443830" y="2379151"/>
              <a:ext cx="247572" cy="334869"/>
            </a:xfrm>
            <a:custGeom>
              <a:avLst/>
              <a:gdLst/>
              <a:ahLst/>
              <a:cxnLst/>
              <a:rect l="l" t="t" r="r" b="b"/>
              <a:pathLst>
                <a:path w="247572" h="334869">
                  <a:moveTo>
                    <a:pt x="127498" y="0"/>
                  </a:moveTo>
                  <a:cubicBezTo>
                    <a:pt x="147218" y="103"/>
                    <a:pt x="166934" y="3295"/>
                    <a:pt x="186644" y="9575"/>
                  </a:cubicBezTo>
                  <a:cubicBezTo>
                    <a:pt x="206354" y="15856"/>
                    <a:pt x="224810" y="24609"/>
                    <a:pt x="242012" y="35833"/>
                  </a:cubicBezTo>
                  <a:lnTo>
                    <a:pt x="222857" y="65559"/>
                  </a:lnTo>
                  <a:cubicBezTo>
                    <a:pt x="206974" y="55624"/>
                    <a:pt x="190931" y="48089"/>
                    <a:pt x="174726" y="42954"/>
                  </a:cubicBezTo>
                  <a:cubicBezTo>
                    <a:pt x="158521" y="37819"/>
                    <a:pt x="142778" y="35238"/>
                    <a:pt x="127498" y="35212"/>
                  </a:cubicBezTo>
                  <a:cubicBezTo>
                    <a:pt x="107457" y="35367"/>
                    <a:pt x="90706" y="39857"/>
                    <a:pt x="77246" y="48683"/>
                  </a:cubicBezTo>
                  <a:cubicBezTo>
                    <a:pt x="63786" y="57508"/>
                    <a:pt x="56792" y="69739"/>
                    <a:pt x="56263" y="85377"/>
                  </a:cubicBezTo>
                  <a:cubicBezTo>
                    <a:pt x="56004" y="99440"/>
                    <a:pt x="62715" y="110949"/>
                    <a:pt x="76394" y="119903"/>
                  </a:cubicBezTo>
                  <a:cubicBezTo>
                    <a:pt x="90074" y="128857"/>
                    <a:pt x="112270" y="138198"/>
                    <a:pt x="142984" y="147927"/>
                  </a:cubicBezTo>
                  <a:cubicBezTo>
                    <a:pt x="173358" y="156519"/>
                    <a:pt x="198222" y="167667"/>
                    <a:pt x="217578" y="181369"/>
                  </a:cubicBezTo>
                  <a:cubicBezTo>
                    <a:pt x="236933" y="195071"/>
                    <a:pt x="246931" y="215508"/>
                    <a:pt x="247572" y="242680"/>
                  </a:cubicBezTo>
                  <a:cubicBezTo>
                    <a:pt x="246802" y="270365"/>
                    <a:pt x="235668" y="292542"/>
                    <a:pt x="214171" y="309212"/>
                  </a:cubicBezTo>
                  <a:cubicBezTo>
                    <a:pt x="192674" y="325881"/>
                    <a:pt x="165434" y="334434"/>
                    <a:pt x="132453" y="334869"/>
                  </a:cubicBezTo>
                  <a:cubicBezTo>
                    <a:pt x="109819" y="334780"/>
                    <a:pt x="86962" y="330634"/>
                    <a:pt x="63881" y="322433"/>
                  </a:cubicBezTo>
                  <a:cubicBezTo>
                    <a:pt x="40800" y="314231"/>
                    <a:pt x="19507" y="302510"/>
                    <a:pt x="0" y="287270"/>
                  </a:cubicBezTo>
                  <a:lnTo>
                    <a:pt x="21044" y="258782"/>
                  </a:lnTo>
                  <a:cubicBezTo>
                    <a:pt x="39390" y="272136"/>
                    <a:pt x="58025" y="282277"/>
                    <a:pt x="76948" y="289205"/>
                  </a:cubicBezTo>
                  <a:cubicBezTo>
                    <a:pt x="95870" y="296134"/>
                    <a:pt x="114372" y="299618"/>
                    <a:pt x="132453" y="299656"/>
                  </a:cubicBezTo>
                  <a:cubicBezTo>
                    <a:pt x="155166" y="299372"/>
                    <a:pt x="173543" y="294366"/>
                    <a:pt x="187584" y="284638"/>
                  </a:cubicBezTo>
                  <a:cubicBezTo>
                    <a:pt x="201624" y="274910"/>
                    <a:pt x="208851" y="262162"/>
                    <a:pt x="209264" y="246396"/>
                  </a:cubicBezTo>
                  <a:cubicBezTo>
                    <a:pt x="208942" y="229481"/>
                    <a:pt x="201224" y="216244"/>
                    <a:pt x="186112" y="206683"/>
                  </a:cubicBezTo>
                  <a:cubicBezTo>
                    <a:pt x="171000" y="197123"/>
                    <a:pt x="150430" y="188685"/>
                    <a:pt x="124401" y="181369"/>
                  </a:cubicBezTo>
                  <a:cubicBezTo>
                    <a:pt x="86371" y="170622"/>
                    <a:pt x="59031" y="158210"/>
                    <a:pt x="42382" y="144133"/>
                  </a:cubicBezTo>
                  <a:cubicBezTo>
                    <a:pt x="25733" y="130057"/>
                    <a:pt x="17590" y="111917"/>
                    <a:pt x="17954" y="89712"/>
                  </a:cubicBezTo>
                  <a:cubicBezTo>
                    <a:pt x="18686" y="62673"/>
                    <a:pt x="29278" y="41063"/>
                    <a:pt x="49729" y="24883"/>
                  </a:cubicBezTo>
                  <a:cubicBezTo>
                    <a:pt x="70181" y="8703"/>
                    <a:pt x="96104" y="409"/>
                    <a:pt x="127498"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7" name="Freeform: Shape 86">
              <a:extLst>
                <a:ext uri="{FF2B5EF4-FFF2-40B4-BE49-F238E27FC236}">
                  <a16:creationId xmlns:a16="http://schemas.microsoft.com/office/drawing/2014/main" id="{8965CEB0-3B0E-4C5D-82CE-B28C6B20C2B1}"/>
                </a:ext>
              </a:extLst>
            </p:cNvPr>
            <p:cNvSpPr/>
            <p:nvPr/>
          </p:nvSpPr>
          <p:spPr>
            <a:xfrm>
              <a:off x="10449527" y="2379151"/>
              <a:ext cx="305770" cy="433929"/>
            </a:xfrm>
            <a:custGeom>
              <a:avLst/>
              <a:gdLst/>
              <a:ahLst/>
              <a:cxnLst/>
              <a:rect l="l" t="t" r="r" b="b"/>
              <a:pathLst>
                <a:path w="305770" h="433929">
                  <a:moveTo>
                    <a:pt x="144833" y="0"/>
                  </a:moveTo>
                  <a:cubicBezTo>
                    <a:pt x="172238" y="138"/>
                    <a:pt x="196392" y="6193"/>
                    <a:pt x="217295" y="18166"/>
                  </a:cubicBezTo>
                  <a:cubicBezTo>
                    <a:pt x="238197" y="30138"/>
                    <a:pt x="254920" y="47197"/>
                    <a:pt x="267462" y="69342"/>
                  </a:cubicBezTo>
                  <a:lnTo>
                    <a:pt x="267462" y="7429"/>
                  </a:lnTo>
                  <a:lnTo>
                    <a:pt x="305770" y="7429"/>
                  </a:lnTo>
                  <a:lnTo>
                    <a:pt x="305770" y="293411"/>
                  </a:lnTo>
                  <a:cubicBezTo>
                    <a:pt x="304987" y="335306"/>
                    <a:pt x="290628" y="369024"/>
                    <a:pt x="262693" y="394562"/>
                  </a:cubicBezTo>
                  <a:cubicBezTo>
                    <a:pt x="234759" y="420100"/>
                    <a:pt x="197950" y="433223"/>
                    <a:pt x="152265" y="433929"/>
                  </a:cubicBezTo>
                  <a:cubicBezTo>
                    <a:pt x="126743" y="433698"/>
                    <a:pt x="102539" y="429681"/>
                    <a:pt x="79653" y="421880"/>
                  </a:cubicBezTo>
                  <a:cubicBezTo>
                    <a:pt x="56767" y="414078"/>
                    <a:pt x="37837" y="403878"/>
                    <a:pt x="22863" y="391281"/>
                  </a:cubicBezTo>
                  <a:lnTo>
                    <a:pt x="40165" y="360299"/>
                  </a:lnTo>
                  <a:cubicBezTo>
                    <a:pt x="53533" y="372201"/>
                    <a:pt x="69687" y="381547"/>
                    <a:pt x="88629" y="388337"/>
                  </a:cubicBezTo>
                  <a:cubicBezTo>
                    <a:pt x="107569" y="395128"/>
                    <a:pt x="127130" y="398587"/>
                    <a:pt x="147310" y="398716"/>
                  </a:cubicBezTo>
                  <a:cubicBezTo>
                    <a:pt x="184561" y="398393"/>
                    <a:pt x="213799" y="388971"/>
                    <a:pt x="235023" y="370449"/>
                  </a:cubicBezTo>
                  <a:cubicBezTo>
                    <a:pt x="256249" y="351928"/>
                    <a:pt x="267062" y="326249"/>
                    <a:pt x="267462" y="293411"/>
                  </a:cubicBezTo>
                  <a:lnTo>
                    <a:pt x="267462" y="234017"/>
                  </a:lnTo>
                  <a:cubicBezTo>
                    <a:pt x="254843" y="256428"/>
                    <a:pt x="237965" y="273648"/>
                    <a:pt x="216830" y="285678"/>
                  </a:cubicBezTo>
                  <a:cubicBezTo>
                    <a:pt x="195696" y="297707"/>
                    <a:pt x="171696" y="303786"/>
                    <a:pt x="144833" y="303913"/>
                  </a:cubicBezTo>
                  <a:cubicBezTo>
                    <a:pt x="102761" y="303026"/>
                    <a:pt x="68325" y="288564"/>
                    <a:pt x="41527" y="260527"/>
                  </a:cubicBezTo>
                  <a:cubicBezTo>
                    <a:pt x="14729" y="232489"/>
                    <a:pt x="886" y="196196"/>
                    <a:pt x="0" y="151646"/>
                  </a:cubicBezTo>
                  <a:cubicBezTo>
                    <a:pt x="886" y="107393"/>
                    <a:pt x="14729" y="71281"/>
                    <a:pt x="41527" y="43308"/>
                  </a:cubicBezTo>
                  <a:cubicBezTo>
                    <a:pt x="68325" y="15335"/>
                    <a:pt x="102761" y="899"/>
                    <a:pt x="144833" y="0"/>
                  </a:cubicBezTo>
                  <a:close/>
                  <a:moveTo>
                    <a:pt x="152265" y="35212"/>
                  </a:moveTo>
                  <a:cubicBezTo>
                    <a:pt x="119685" y="35921"/>
                    <a:pt x="93028" y="47045"/>
                    <a:pt x="72294" y="68583"/>
                  </a:cubicBezTo>
                  <a:cubicBezTo>
                    <a:pt x="51559" y="90122"/>
                    <a:pt x="40849" y="117823"/>
                    <a:pt x="40165" y="151685"/>
                  </a:cubicBezTo>
                  <a:cubicBezTo>
                    <a:pt x="40849" y="185815"/>
                    <a:pt x="51559" y="213675"/>
                    <a:pt x="72294" y="235267"/>
                  </a:cubicBezTo>
                  <a:cubicBezTo>
                    <a:pt x="93028" y="256859"/>
                    <a:pt x="119685" y="268003"/>
                    <a:pt x="152265" y="268700"/>
                  </a:cubicBezTo>
                  <a:cubicBezTo>
                    <a:pt x="186057" y="268120"/>
                    <a:pt x="213540" y="257207"/>
                    <a:pt x="234714" y="235959"/>
                  </a:cubicBezTo>
                  <a:cubicBezTo>
                    <a:pt x="255888" y="214711"/>
                    <a:pt x="266804" y="186607"/>
                    <a:pt x="267462" y="151646"/>
                  </a:cubicBezTo>
                  <a:cubicBezTo>
                    <a:pt x="266804" y="116989"/>
                    <a:pt x="255888" y="89068"/>
                    <a:pt x="234714" y="67882"/>
                  </a:cubicBezTo>
                  <a:cubicBezTo>
                    <a:pt x="213540" y="46696"/>
                    <a:pt x="186057" y="35806"/>
                    <a:pt x="152265"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8" name="Freeform: Shape 87">
              <a:extLst>
                <a:ext uri="{FF2B5EF4-FFF2-40B4-BE49-F238E27FC236}">
                  <a16:creationId xmlns:a16="http://schemas.microsoft.com/office/drawing/2014/main" id="{2C78B23A-632F-4FF2-B1DB-D62779A331A5}"/>
                </a:ext>
              </a:extLst>
            </p:cNvPr>
            <p:cNvSpPr/>
            <p:nvPr/>
          </p:nvSpPr>
          <p:spPr>
            <a:xfrm>
              <a:off x="9327958" y="2386580"/>
              <a:ext cx="38308" cy="320010"/>
            </a:xfrm>
            <a:custGeom>
              <a:avLst/>
              <a:gdLst/>
              <a:ahLst/>
              <a:cxnLst/>
              <a:rect l="l" t="t" r="r" b="b"/>
              <a:pathLst>
                <a:path w="38308" h="320010">
                  <a:moveTo>
                    <a:pt x="0" y="0"/>
                  </a:moveTo>
                  <a:lnTo>
                    <a:pt x="38308" y="0"/>
                  </a:lnTo>
                  <a:lnTo>
                    <a:pt x="38308"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9" name="Freeform: Shape 88">
              <a:extLst>
                <a:ext uri="{FF2B5EF4-FFF2-40B4-BE49-F238E27FC236}">
                  <a16:creationId xmlns:a16="http://schemas.microsoft.com/office/drawing/2014/main" id="{624329D5-649B-4928-85CD-14362B04489C}"/>
                </a:ext>
              </a:extLst>
            </p:cNvPr>
            <p:cNvSpPr/>
            <p:nvPr/>
          </p:nvSpPr>
          <p:spPr>
            <a:xfrm>
              <a:off x="10328084" y="2386580"/>
              <a:ext cx="38309" cy="320010"/>
            </a:xfrm>
            <a:custGeom>
              <a:avLst/>
              <a:gdLst/>
              <a:ahLst/>
              <a:cxnLst/>
              <a:rect l="l" t="t" r="r" b="b"/>
              <a:pathLst>
                <a:path w="38309" h="320010">
                  <a:moveTo>
                    <a:pt x="0" y="0"/>
                  </a:moveTo>
                  <a:lnTo>
                    <a:pt x="38309" y="0"/>
                  </a:lnTo>
                  <a:lnTo>
                    <a:pt x="38309"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90" name="Group 89">
            <a:extLst>
              <a:ext uri="{FF2B5EF4-FFF2-40B4-BE49-F238E27FC236}">
                <a16:creationId xmlns:a16="http://schemas.microsoft.com/office/drawing/2014/main" id="{164E83D4-30F6-4C59-8FFA-AD2FC2966221}"/>
              </a:ext>
            </a:extLst>
          </p:cNvPr>
          <p:cNvGrpSpPr/>
          <p:nvPr userDrawn="1"/>
        </p:nvGrpSpPr>
        <p:grpSpPr>
          <a:xfrm>
            <a:off x="672458" y="2225997"/>
            <a:ext cx="3021853" cy="546070"/>
            <a:chOff x="2656324" y="2163854"/>
            <a:chExt cx="3021853" cy="546070"/>
          </a:xfrm>
          <a:solidFill>
            <a:schemeClr val="tx2"/>
          </a:solidFill>
        </p:grpSpPr>
        <p:sp>
          <p:nvSpPr>
            <p:cNvPr id="91" name="TextBox 90">
              <a:extLst>
                <a:ext uri="{FF2B5EF4-FFF2-40B4-BE49-F238E27FC236}">
                  <a16:creationId xmlns:a16="http://schemas.microsoft.com/office/drawing/2014/main" id="{F3051B0B-E539-41DA-BF1C-88B850B08AC1}"/>
                </a:ext>
              </a:extLst>
            </p:cNvPr>
            <p:cNvSpPr txBox="1">
              <a:spLocks/>
            </p:cNvSpPr>
            <p:nvPr/>
          </p:nvSpPr>
          <p:spPr>
            <a:xfrm>
              <a:off x="5302274" y="2163854"/>
              <a:ext cx="61293" cy="61294"/>
            </a:xfrm>
            <a:custGeom>
              <a:avLst/>
              <a:gdLst/>
              <a:ahLst/>
              <a:cxnLst/>
              <a:rect l="l" t="t" r="r" b="b"/>
              <a:pathLst>
                <a:path w="61293" h="61294">
                  <a:moveTo>
                    <a:pt x="30956" y="0"/>
                  </a:moveTo>
                  <a:cubicBezTo>
                    <a:pt x="39211" y="0"/>
                    <a:pt x="46331" y="2993"/>
                    <a:pt x="52316" y="8978"/>
                  </a:cubicBezTo>
                  <a:cubicBezTo>
                    <a:pt x="58301" y="14963"/>
                    <a:pt x="61293" y="22083"/>
                    <a:pt x="61293" y="30338"/>
                  </a:cubicBezTo>
                  <a:cubicBezTo>
                    <a:pt x="61293" y="38592"/>
                    <a:pt x="58301" y="45816"/>
                    <a:pt x="52316" y="52007"/>
                  </a:cubicBezTo>
                  <a:cubicBezTo>
                    <a:pt x="46331" y="58198"/>
                    <a:pt x="39211" y="61294"/>
                    <a:pt x="30956" y="61294"/>
                  </a:cubicBezTo>
                  <a:cubicBezTo>
                    <a:pt x="22288" y="61294"/>
                    <a:pt x="14962" y="58198"/>
                    <a:pt x="8977" y="52007"/>
                  </a:cubicBezTo>
                  <a:cubicBezTo>
                    <a:pt x="2992" y="45816"/>
                    <a:pt x="0" y="38592"/>
                    <a:pt x="0" y="30338"/>
                  </a:cubicBezTo>
                  <a:cubicBezTo>
                    <a:pt x="0" y="22083"/>
                    <a:pt x="2992" y="14963"/>
                    <a:pt x="8977" y="8978"/>
                  </a:cubicBezTo>
                  <a:cubicBezTo>
                    <a:pt x="14962" y="2993"/>
                    <a:pt x="22288" y="0"/>
                    <a:pt x="30956"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2" name="TextBox 91">
              <a:extLst>
                <a:ext uri="{FF2B5EF4-FFF2-40B4-BE49-F238E27FC236}">
                  <a16:creationId xmlns:a16="http://schemas.microsoft.com/office/drawing/2014/main" id="{E869A88A-B6ED-41AF-A29B-C30FFF486BB6}"/>
                </a:ext>
              </a:extLst>
            </p:cNvPr>
            <p:cNvSpPr txBox="1">
              <a:spLocks/>
            </p:cNvSpPr>
            <p:nvPr/>
          </p:nvSpPr>
          <p:spPr>
            <a:xfrm>
              <a:off x="5157303" y="2170665"/>
              <a:ext cx="46434" cy="432768"/>
            </a:xfrm>
            <a:custGeom>
              <a:avLst/>
              <a:gdLst/>
              <a:ahLst/>
              <a:cxnLst/>
              <a:rect l="l" t="t" r="r" b="b"/>
              <a:pathLst>
                <a:path w="46434" h="432768">
                  <a:moveTo>
                    <a:pt x="0" y="0"/>
                  </a:moveTo>
                  <a:lnTo>
                    <a:pt x="46434" y="0"/>
                  </a:lnTo>
                  <a:lnTo>
                    <a:pt x="46434" y="432768"/>
                  </a:lnTo>
                  <a:lnTo>
                    <a:pt x="0" y="432768"/>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3" name="TextBox 92">
              <a:extLst>
                <a:ext uri="{FF2B5EF4-FFF2-40B4-BE49-F238E27FC236}">
                  <a16:creationId xmlns:a16="http://schemas.microsoft.com/office/drawing/2014/main" id="{2801540C-5A6C-4A54-B0C6-6C0846EC4390}"/>
                </a:ext>
              </a:extLst>
            </p:cNvPr>
            <p:cNvSpPr txBox="1">
              <a:spLocks/>
            </p:cNvSpPr>
            <p:nvPr/>
          </p:nvSpPr>
          <p:spPr>
            <a:xfrm>
              <a:off x="2656324" y="2178095"/>
              <a:ext cx="412337" cy="425339"/>
            </a:xfrm>
            <a:custGeom>
              <a:avLst/>
              <a:gdLst/>
              <a:ahLst/>
              <a:cxnLst/>
              <a:rect l="l" t="t" r="r" b="b"/>
              <a:pathLst>
                <a:path w="412337" h="425339">
                  <a:moveTo>
                    <a:pt x="0" y="0"/>
                  </a:moveTo>
                  <a:lnTo>
                    <a:pt x="48291" y="0"/>
                  </a:lnTo>
                  <a:lnTo>
                    <a:pt x="206168" y="296561"/>
                  </a:lnTo>
                  <a:lnTo>
                    <a:pt x="364045" y="0"/>
                  </a:lnTo>
                  <a:lnTo>
                    <a:pt x="412337" y="0"/>
                  </a:lnTo>
                  <a:lnTo>
                    <a:pt x="412337" y="425339"/>
                  </a:lnTo>
                  <a:lnTo>
                    <a:pt x="364045" y="425339"/>
                  </a:lnTo>
                  <a:lnTo>
                    <a:pt x="364045" y="104013"/>
                  </a:lnTo>
                  <a:lnTo>
                    <a:pt x="206168" y="400574"/>
                  </a:lnTo>
                  <a:lnTo>
                    <a:pt x="48291" y="104013"/>
                  </a:lnTo>
                  <a:lnTo>
                    <a:pt x="48291" y="425339"/>
                  </a:lnTo>
                  <a:lnTo>
                    <a:pt x="0" y="425339"/>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4" name="TextBox 93">
              <a:extLst>
                <a:ext uri="{FF2B5EF4-FFF2-40B4-BE49-F238E27FC236}">
                  <a16:creationId xmlns:a16="http://schemas.microsoft.com/office/drawing/2014/main" id="{B91D5C56-2A21-48F7-9A01-6B21056777FC}"/>
                </a:ext>
              </a:extLst>
            </p:cNvPr>
            <p:cNvSpPr txBox="1">
              <a:spLocks/>
            </p:cNvSpPr>
            <p:nvPr/>
          </p:nvSpPr>
          <p:spPr>
            <a:xfrm>
              <a:off x="3506716" y="2195431"/>
              <a:ext cx="187595" cy="415433"/>
            </a:xfrm>
            <a:custGeom>
              <a:avLst/>
              <a:gdLst/>
              <a:ahLst/>
              <a:cxnLst/>
              <a:rect l="l" t="t" r="r" b="b"/>
              <a:pathLst>
                <a:path w="187595" h="415433">
                  <a:moveTo>
                    <a:pt x="50149" y="0"/>
                  </a:moveTo>
                  <a:lnTo>
                    <a:pt x="96583" y="0"/>
                  </a:lnTo>
                  <a:lnTo>
                    <a:pt x="96583" y="87916"/>
                  </a:lnTo>
                  <a:lnTo>
                    <a:pt x="175212" y="87916"/>
                  </a:lnTo>
                  <a:lnTo>
                    <a:pt x="175212" y="129397"/>
                  </a:lnTo>
                  <a:lnTo>
                    <a:pt x="96583" y="129397"/>
                  </a:lnTo>
                  <a:lnTo>
                    <a:pt x="96583" y="333708"/>
                  </a:lnTo>
                  <a:cubicBezTo>
                    <a:pt x="96583" y="345265"/>
                    <a:pt x="99988" y="354862"/>
                    <a:pt x="106799" y="362497"/>
                  </a:cubicBezTo>
                  <a:cubicBezTo>
                    <a:pt x="113609" y="370133"/>
                    <a:pt x="121761" y="373951"/>
                    <a:pt x="131254" y="373951"/>
                  </a:cubicBezTo>
                  <a:cubicBezTo>
                    <a:pt x="138271" y="373951"/>
                    <a:pt x="144669" y="372713"/>
                    <a:pt x="150447" y="370237"/>
                  </a:cubicBezTo>
                  <a:cubicBezTo>
                    <a:pt x="156226" y="367760"/>
                    <a:pt x="160972" y="364664"/>
                    <a:pt x="164687" y="360950"/>
                  </a:cubicBezTo>
                  <a:lnTo>
                    <a:pt x="187595" y="395002"/>
                  </a:lnTo>
                  <a:cubicBezTo>
                    <a:pt x="170259" y="408622"/>
                    <a:pt x="150447" y="415433"/>
                    <a:pt x="128158" y="415433"/>
                  </a:cubicBezTo>
                  <a:cubicBezTo>
                    <a:pt x="105457" y="415433"/>
                    <a:pt x="86780" y="407797"/>
                    <a:pt x="72128" y="392525"/>
                  </a:cubicBezTo>
                  <a:cubicBezTo>
                    <a:pt x="57475" y="377253"/>
                    <a:pt x="50149" y="357648"/>
                    <a:pt x="50149" y="333708"/>
                  </a:cubicBezTo>
                  <a:lnTo>
                    <a:pt x="50149" y="129397"/>
                  </a:lnTo>
                  <a:lnTo>
                    <a:pt x="0" y="129397"/>
                  </a:lnTo>
                  <a:lnTo>
                    <a:pt x="0" y="87916"/>
                  </a:lnTo>
                  <a:lnTo>
                    <a:pt x="50149" y="87916"/>
                  </a:lnTo>
                  <a:lnTo>
                    <a:pt x="50149"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5" name="TextBox 94">
              <a:extLst>
                <a:ext uri="{FF2B5EF4-FFF2-40B4-BE49-F238E27FC236}">
                  <a16:creationId xmlns:a16="http://schemas.microsoft.com/office/drawing/2014/main" id="{938751F7-5AB7-4F81-9DD2-C1AE3EE50FDD}"/>
                </a:ext>
              </a:extLst>
            </p:cNvPr>
            <p:cNvSpPr txBox="1">
              <a:spLocks/>
            </p:cNvSpPr>
            <p:nvPr/>
          </p:nvSpPr>
          <p:spPr>
            <a:xfrm>
              <a:off x="3159005" y="2275917"/>
              <a:ext cx="309563" cy="334947"/>
            </a:xfrm>
            <a:custGeom>
              <a:avLst/>
              <a:gdLst/>
              <a:ahLst/>
              <a:cxnLst/>
              <a:rect l="l" t="t" r="r" b="b"/>
              <a:pathLst>
                <a:path w="309563" h="334947">
                  <a:moveTo>
                    <a:pt x="157877" y="0"/>
                  </a:moveTo>
                  <a:cubicBezTo>
                    <a:pt x="205757" y="0"/>
                    <a:pt x="243007" y="16716"/>
                    <a:pt x="269629" y="50149"/>
                  </a:cubicBezTo>
                  <a:cubicBezTo>
                    <a:pt x="296252" y="83582"/>
                    <a:pt x="309563" y="128572"/>
                    <a:pt x="309563" y="185118"/>
                  </a:cubicBezTo>
                  <a:lnTo>
                    <a:pt x="47673" y="185118"/>
                  </a:lnTo>
                  <a:cubicBezTo>
                    <a:pt x="50975" y="216900"/>
                    <a:pt x="63048" y="242903"/>
                    <a:pt x="83892" y="263128"/>
                  </a:cubicBezTo>
                  <a:cubicBezTo>
                    <a:pt x="104736" y="283353"/>
                    <a:pt x="130636" y="293465"/>
                    <a:pt x="161592" y="293465"/>
                  </a:cubicBezTo>
                  <a:cubicBezTo>
                    <a:pt x="180579" y="293465"/>
                    <a:pt x="199669" y="289751"/>
                    <a:pt x="218861" y="282321"/>
                  </a:cubicBezTo>
                  <a:cubicBezTo>
                    <a:pt x="238054" y="274892"/>
                    <a:pt x="252604" y="265811"/>
                    <a:pt x="262509" y="255080"/>
                  </a:cubicBezTo>
                  <a:lnTo>
                    <a:pt x="290989" y="285417"/>
                  </a:lnTo>
                  <a:cubicBezTo>
                    <a:pt x="277368" y="300276"/>
                    <a:pt x="258279" y="312245"/>
                    <a:pt x="233720" y="321326"/>
                  </a:cubicBezTo>
                  <a:cubicBezTo>
                    <a:pt x="209162" y="330406"/>
                    <a:pt x="185326" y="334947"/>
                    <a:pt x="162211" y="334947"/>
                  </a:cubicBezTo>
                  <a:cubicBezTo>
                    <a:pt x="133732" y="334947"/>
                    <a:pt x="107109" y="327724"/>
                    <a:pt x="82344" y="313277"/>
                  </a:cubicBezTo>
                  <a:cubicBezTo>
                    <a:pt x="57579" y="298831"/>
                    <a:pt x="37664" y="278709"/>
                    <a:pt x="22599" y="252913"/>
                  </a:cubicBezTo>
                  <a:cubicBezTo>
                    <a:pt x="7533" y="227116"/>
                    <a:pt x="0" y="198326"/>
                    <a:pt x="0" y="166545"/>
                  </a:cubicBezTo>
                  <a:cubicBezTo>
                    <a:pt x="0" y="135588"/>
                    <a:pt x="7120" y="107315"/>
                    <a:pt x="21361" y="81725"/>
                  </a:cubicBezTo>
                  <a:cubicBezTo>
                    <a:pt x="35600" y="56134"/>
                    <a:pt x="54793" y="36116"/>
                    <a:pt x="78939" y="21669"/>
                  </a:cubicBezTo>
                  <a:cubicBezTo>
                    <a:pt x="103085" y="7223"/>
                    <a:pt x="129398" y="0"/>
                    <a:pt x="157877" y="0"/>
                  </a:cubicBezTo>
                  <a:close/>
                  <a:moveTo>
                    <a:pt x="159735" y="41481"/>
                  </a:moveTo>
                  <a:cubicBezTo>
                    <a:pt x="130842" y="41481"/>
                    <a:pt x="106077" y="50871"/>
                    <a:pt x="85440" y="69652"/>
                  </a:cubicBezTo>
                  <a:cubicBezTo>
                    <a:pt x="64802" y="88432"/>
                    <a:pt x="52420" y="113094"/>
                    <a:pt x="48292" y="143637"/>
                  </a:cubicBezTo>
                  <a:lnTo>
                    <a:pt x="263748" y="143637"/>
                  </a:lnTo>
                  <a:cubicBezTo>
                    <a:pt x="260446" y="113094"/>
                    <a:pt x="249921" y="88432"/>
                    <a:pt x="232172" y="69652"/>
                  </a:cubicBezTo>
                  <a:cubicBezTo>
                    <a:pt x="214424" y="50871"/>
                    <a:pt x="190278" y="41481"/>
                    <a:pt x="159735"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6" name="TextBox 95">
              <a:extLst>
                <a:ext uri="{FF2B5EF4-FFF2-40B4-BE49-F238E27FC236}">
                  <a16:creationId xmlns:a16="http://schemas.microsoft.com/office/drawing/2014/main" id="{2977B035-ADE6-4A4C-86F9-E9355E9D8122}"/>
                </a:ext>
              </a:extLst>
            </p:cNvPr>
            <p:cNvSpPr txBox="1">
              <a:spLocks/>
            </p:cNvSpPr>
            <p:nvPr/>
          </p:nvSpPr>
          <p:spPr>
            <a:xfrm>
              <a:off x="3757128" y="2275917"/>
              <a:ext cx="170259" cy="327517"/>
            </a:xfrm>
            <a:custGeom>
              <a:avLst/>
              <a:gdLst/>
              <a:ahLst/>
              <a:cxnLst/>
              <a:rect l="l" t="t" r="r" b="b"/>
              <a:pathLst>
                <a:path w="170259" h="327517">
                  <a:moveTo>
                    <a:pt x="170259" y="0"/>
                  </a:moveTo>
                  <a:lnTo>
                    <a:pt x="170259" y="41481"/>
                  </a:lnTo>
                  <a:cubicBezTo>
                    <a:pt x="146320" y="41481"/>
                    <a:pt x="124960" y="46022"/>
                    <a:pt x="106180" y="55102"/>
                  </a:cubicBezTo>
                  <a:cubicBezTo>
                    <a:pt x="87400" y="64183"/>
                    <a:pt x="72747" y="76875"/>
                    <a:pt x="62222" y="93178"/>
                  </a:cubicBezTo>
                  <a:cubicBezTo>
                    <a:pt x="51697" y="109482"/>
                    <a:pt x="46434" y="127953"/>
                    <a:pt x="46434" y="148590"/>
                  </a:cubicBezTo>
                  <a:lnTo>
                    <a:pt x="46434" y="327517"/>
                  </a:lnTo>
                  <a:lnTo>
                    <a:pt x="0" y="327517"/>
                  </a:lnTo>
                  <a:lnTo>
                    <a:pt x="0" y="7430"/>
                  </a:lnTo>
                  <a:lnTo>
                    <a:pt x="46434" y="7430"/>
                  </a:lnTo>
                  <a:lnTo>
                    <a:pt x="46434" y="69961"/>
                  </a:lnTo>
                  <a:cubicBezTo>
                    <a:pt x="55927" y="48498"/>
                    <a:pt x="71612" y="31472"/>
                    <a:pt x="93488" y="18883"/>
                  </a:cubicBezTo>
                  <a:cubicBezTo>
                    <a:pt x="115364" y="6294"/>
                    <a:pt x="140954" y="0"/>
                    <a:pt x="170259"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7" name="TextBox 96">
              <a:extLst>
                <a:ext uri="{FF2B5EF4-FFF2-40B4-BE49-F238E27FC236}">
                  <a16:creationId xmlns:a16="http://schemas.microsoft.com/office/drawing/2014/main" id="{B5491C69-6B3D-4C4E-A712-AAE6470473FA}"/>
                </a:ext>
              </a:extLst>
            </p:cNvPr>
            <p:cNvSpPr txBox="1">
              <a:spLocks/>
            </p:cNvSpPr>
            <p:nvPr/>
          </p:nvSpPr>
          <p:spPr>
            <a:xfrm>
              <a:off x="3976917" y="2275917"/>
              <a:ext cx="329994" cy="334947"/>
            </a:xfrm>
            <a:custGeom>
              <a:avLst/>
              <a:gdLst/>
              <a:ahLst/>
              <a:cxnLst/>
              <a:rect l="l" t="t" r="r" b="b"/>
              <a:pathLst>
                <a:path w="329994" h="334947">
                  <a:moveTo>
                    <a:pt x="165307" y="0"/>
                  </a:moveTo>
                  <a:cubicBezTo>
                    <a:pt x="195025" y="0"/>
                    <a:pt x="222473" y="7533"/>
                    <a:pt x="247650"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0" y="312349"/>
                  </a:cubicBezTo>
                  <a:cubicBezTo>
                    <a:pt x="222473" y="327414"/>
                    <a:pt x="195025" y="334947"/>
                    <a:pt x="165307" y="334947"/>
                  </a:cubicBezTo>
                  <a:cubicBezTo>
                    <a:pt x="135589" y="334947"/>
                    <a:pt x="108038" y="327414"/>
                    <a:pt x="82654" y="312349"/>
                  </a:cubicBezTo>
                  <a:cubicBezTo>
                    <a:pt x="57270" y="297283"/>
                    <a:pt x="37148" y="276852"/>
                    <a:pt x="22289" y="251055"/>
                  </a:cubicBezTo>
                  <a:cubicBezTo>
                    <a:pt x="7430" y="225258"/>
                    <a:pt x="0" y="197295"/>
                    <a:pt x="0" y="167164"/>
                  </a:cubicBezTo>
                  <a:cubicBezTo>
                    <a:pt x="0" y="137033"/>
                    <a:pt x="7430" y="109172"/>
                    <a:pt x="22289" y="83582"/>
                  </a:cubicBezTo>
                  <a:cubicBezTo>
                    <a:pt x="37148" y="57991"/>
                    <a:pt x="57270" y="37663"/>
                    <a:pt x="82654" y="22598"/>
                  </a:cubicBezTo>
                  <a:cubicBezTo>
                    <a:pt x="108038" y="7533"/>
                    <a:pt x="135589" y="0"/>
                    <a:pt x="165307" y="0"/>
                  </a:cubicBezTo>
                  <a:close/>
                  <a:moveTo>
                    <a:pt x="165307" y="41481"/>
                  </a:moveTo>
                  <a:cubicBezTo>
                    <a:pt x="144257" y="41481"/>
                    <a:pt x="124754" y="47157"/>
                    <a:pt x="106799"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799"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8" name="TextBox 97">
              <a:extLst>
                <a:ext uri="{FF2B5EF4-FFF2-40B4-BE49-F238E27FC236}">
                  <a16:creationId xmlns:a16="http://schemas.microsoft.com/office/drawing/2014/main" id="{ED07AB51-93C8-42B3-BDB7-A2C7B1E8F5E3}"/>
                </a:ext>
              </a:extLst>
            </p:cNvPr>
            <p:cNvSpPr txBox="1">
              <a:spLocks/>
            </p:cNvSpPr>
            <p:nvPr/>
          </p:nvSpPr>
          <p:spPr>
            <a:xfrm>
              <a:off x="4385778" y="2275917"/>
              <a:ext cx="310182" cy="434007"/>
            </a:xfrm>
            <a:custGeom>
              <a:avLst/>
              <a:gdLst/>
              <a:ahLst/>
              <a:cxnLst/>
              <a:rect l="l" t="t" r="r" b="b"/>
              <a:pathLst>
                <a:path w="310182" h="434007">
                  <a:moveTo>
                    <a:pt x="162830" y="0"/>
                  </a:moveTo>
                  <a:cubicBezTo>
                    <a:pt x="190484" y="0"/>
                    <a:pt x="215559" y="7120"/>
                    <a:pt x="238053" y="21360"/>
                  </a:cubicBezTo>
                  <a:cubicBezTo>
                    <a:pt x="260548" y="35600"/>
                    <a:pt x="278193" y="55412"/>
                    <a:pt x="290989" y="80796"/>
                  </a:cubicBezTo>
                  <a:cubicBezTo>
                    <a:pt x="303784" y="106180"/>
                    <a:pt x="310182" y="134969"/>
                    <a:pt x="310182" y="167164"/>
                  </a:cubicBezTo>
                  <a:cubicBezTo>
                    <a:pt x="310182" y="199358"/>
                    <a:pt x="303784" y="228251"/>
                    <a:pt x="290989" y="253841"/>
                  </a:cubicBezTo>
                  <a:cubicBezTo>
                    <a:pt x="278193" y="279432"/>
                    <a:pt x="260548" y="299347"/>
                    <a:pt x="238053" y="313587"/>
                  </a:cubicBezTo>
                  <a:cubicBezTo>
                    <a:pt x="215559" y="327827"/>
                    <a:pt x="190484" y="334947"/>
                    <a:pt x="162830" y="334947"/>
                  </a:cubicBezTo>
                  <a:cubicBezTo>
                    <a:pt x="137652" y="334947"/>
                    <a:pt x="115054" y="329065"/>
                    <a:pt x="95035" y="317302"/>
                  </a:cubicBezTo>
                  <a:cubicBezTo>
                    <a:pt x="75018" y="305538"/>
                    <a:pt x="58817" y="288925"/>
                    <a:pt x="46434" y="267462"/>
                  </a:cubicBezTo>
                  <a:lnTo>
                    <a:pt x="46434" y="434007"/>
                  </a:lnTo>
                  <a:lnTo>
                    <a:pt x="0" y="434007"/>
                  </a:lnTo>
                  <a:lnTo>
                    <a:pt x="0" y="7430"/>
                  </a:lnTo>
                  <a:lnTo>
                    <a:pt x="46434" y="7430"/>
                  </a:lnTo>
                  <a:lnTo>
                    <a:pt x="46434" y="67485"/>
                  </a:lnTo>
                  <a:cubicBezTo>
                    <a:pt x="58817" y="46022"/>
                    <a:pt x="75018" y="29408"/>
                    <a:pt x="95035" y="17645"/>
                  </a:cubicBezTo>
                  <a:cubicBezTo>
                    <a:pt x="115054" y="5882"/>
                    <a:pt x="137652" y="0"/>
                    <a:pt x="162830" y="0"/>
                  </a:cubicBezTo>
                  <a:close/>
                  <a:moveTo>
                    <a:pt x="154162" y="41481"/>
                  </a:moveTo>
                  <a:cubicBezTo>
                    <a:pt x="133525" y="41481"/>
                    <a:pt x="114951" y="46847"/>
                    <a:pt x="98441" y="57579"/>
                  </a:cubicBezTo>
                  <a:cubicBezTo>
                    <a:pt x="81931" y="68310"/>
                    <a:pt x="69136" y="83169"/>
                    <a:pt x="60055" y="102156"/>
                  </a:cubicBezTo>
                  <a:cubicBezTo>
                    <a:pt x="50974" y="121142"/>
                    <a:pt x="46434" y="142812"/>
                    <a:pt x="46434" y="167164"/>
                  </a:cubicBezTo>
                  <a:cubicBezTo>
                    <a:pt x="46434" y="191516"/>
                    <a:pt x="50974" y="213289"/>
                    <a:pt x="60055" y="232481"/>
                  </a:cubicBezTo>
                  <a:cubicBezTo>
                    <a:pt x="69136" y="251674"/>
                    <a:pt x="81931" y="266637"/>
                    <a:pt x="98441" y="277368"/>
                  </a:cubicBezTo>
                  <a:cubicBezTo>
                    <a:pt x="114951" y="288100"/>
                    <a:pt x="133525" y="293465"/>
                    <a:pt x="154162" y="293465"/>
                  </a:cubicBezTo>
                  <a:cubicBezTo>
                    <a:pt x="174799" y="293465"/>
                    <a:pt x="193270" y="288100"/>
                    <a:pt x="209574" y="277368"/>
                  </a:cubicBezTo>
                  <a:cubicBezTo>
                    <a:pt x="225877" y="266637"/>
                    <a:pt x="238569" y="251674"/>
                    <a:pt x="247650" y="232481"/>
                  </a:cubicBezTo>
                  <a:cubicBezTo>
                    <a:pt x="256731" y="213289"/>
                    <a:pt x="261271" y="191516"/>
                    <a:pt x="261271" y="167164"/>
                  </a:cubicBezTo>
                  <a:cubicBezTo>
                    <a:pt x="261271" y="142812"/>
                    <a:pt x="256731" y="121142"/>
                    <a:pt x="247650" y="102156"/>
                  </a:cubicBezTo>
                  <a:cubicBezTo>
                    <a:pt x="238569" y="83169"/>
                    <a:pt x="225877" y="68310"/>
                    <a:pt x="209574" y="57579"/>
                  </a:cubicBezTo>
                  <a:cubicBezTo>
                    <a:pt x="193270" y="46847"/>
                    <a:pt x="174799" y="41481"/>
                    <a:pt x="154162"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99" name="TextBox 98">
              <a:extLst>
                <a:ext uri="{FF2B5EF4-FFF2-40B4-BE49-F238E27FC236}">
                  <a16:creationId xmlns:a16="http://schemas.microsoft.com/office/drawing/2014/main" id="{047A2D20-1802-410D-9F0E-D83DA9A2E647}"/>
                </a:ext>
              </a:extLst>
            </p:cNvPr>
            <p:cNvSpPr txBox="1">
              <a:spLocks/>
            </p:cNvSpPr>
            <p:nvPr/>
          </p:nvSpPr>
          <p:spPr>
            <a:xfrm>
              <a:off x="4748442" y="2275917"/>
              <a:ext cx="329994" cy="334947"/>
            </a:xfrm>
            <a:custGeom>
              <a:avLst/>
              <a:gdLst/>
              <a:ahLst/>
              <a:cxnLst/>
              <a:rect l="l" t="t" r="r" b="b"/>
              <a:pathLst>
                <a:path w="329994" h="334947">
                  <a:moveTo>
                    <a:pt x="165307" y="0"/>
                  </a:moveTo>
                  <a:cubicBezTo>
                    <a:pt x="195025" y="0"/>
                    <a:pt x="222472" y="7533"/>
                    <a:pt x="247651"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1" y="312349"/>
                  </a:cubicBezTo>
                  <a:cubicBezTo>
                    <a:pt x="222472" y="327414"/>
                    <a:pt x="195025" y="334947"/>
                    <a:pt x="165307" y="334947"/>
                  </a:cubicBezTo>
                  <a:cubicBezTo>
                    <a:pt x="135589" y="334947"/>
                    <a:pt x="108038" y="327414"/>
                    <a:pt x="82654" y="312349"/>
                  </a:cubicBezTo>
                  <a:cubicBezTo>
                    <a:pt x="57269" y="297283"/>
                    <a:pt x="37148" y="276852"/>
                    <a:pt x="22289" y="251055"/>
                  </a:cubicBezTo>
                  <a:cubicBezTo>
                    <a:pt x="7430" y="225258"/>
                    <a:pt x="0" y="197295"/>
                    <a:pt x="0" y="167164"/>
                  </a:cubicBezTo>
                  <a:cubicBezTo>
                    <a:pt x="0" y="137033"/>
                    <a:pt x="7430" y="109172"/>
                    <a:pt x="22289" y="83582"/>
                  </a:cubicBezTo>
                  <a:cubicBezTo>
                    <a:pt x="37148" y="57991"/>
                    <a:pt x="57269" y="37663"/>
                    <a:pt x="82654" y="22598"/>
                  </a:cubicBezTo>
                  <a:cubicBezTo>
                    <a:pt x="108038" y="7533"/>
                    <a:pt x="135589" y="0"/>
                    <a:pt x="165307" y="0"/>
                  </a:cubicBezTo>
                  <a:close/>
                  <a:moveTo>
                    <a:pt x="165307" y="41481"/>
                  </a:moveTo>
                  <a:cubicBezTo>
                    <a:pt x="144257" y="41481"/>
                    <a:pt x="124754" y="47157"/>
                    <a:pt x="106800"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800"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100" name="TextBox 99">
              <a:extLst>
                <a:ext uri="{FF2B5EF4-FFF2-40B4-BE49-F238E27FC236}">
                  <a16:creationId xmlns:a16="http://schemas.microsoft.com/office/drawing/2014/main" id="{C0F960C2-D281-4BC9-BACA-B4004C0AB29F}"/>
                </a:ext>
              </a:extLst>
            </p:cNvPr>
            <p:cNvSpPr txBox="1">
              <a:spLocks/>
            </p:cNvSpPr>
            <p:nvPr/>
          </p:nvSpPr>
          <p:spPr>
            <a:xfrm>
              <a:off x="5428671" y="2275917"/>
              <a:ext cx="249506" cy="334947"/>
            </a:xfrm>
            <a:custGeom>
              <a:avLst/>
              <a:gdLst/>
              <a:ahLst/>
              <a:cxnLst/>
              <a:rect l="l" t="t" r="r" b="b"/>
              <a:pathLst>
                <a:path w="249506" h="334947">
                  <a:moveTo>
                    <a:pt x="127539" y="0"/>
                  </a:moveTo>
                  <a:cubicBezTo>
                    <a:pt x="146938" y="0"/>
                    <a:pt x="166544" y="3199"/>
                    <a:pt x="186356" y="9596"/>
                  </a:cubicBezTo>
                  <a:cubicBezTo>
                    <a:pt x="206168" y="15994"/>
                    <a:pt x="224742" y="24765"/>
                    <a:pt x="242077" y="35909"/>
                  </a:cubicBezTo>
                  <a:lnTo>
                    <a:pt x="219789" y="71819"/>
                  </a:lnTo>
                  <a:cubicBezTo>
                    <a:pt x="188007" y="51594"/>
                    <a:pt x="157257" y="41481"/>
                    <a:pt x="127539" y="41481"/>
                  </a:cubicBezTo>
                  <a:cubicBezTo>
                    <a:pt x="108553" y="41481"/>
                    <a:pt x="92868" y="45609"/>
                    <a:pt x="80486" y="53864"/>
                  </a:cubicBezTo>
                  <a:cubicBezTo>
                    <a:pt x="68103" y="62119"/>
                    <a:pt x="61912" y="73676"/>
                    <a:pt x="61912" y="88535"/>
                  </a:cubicBezTo>
                  <a:cubicBezTo>
                    <a:pt x="61912" y="97615"/>
                    <a:pt x="64594" y="105045"/>
                    <a:pt x="69960" y="110823"/>
                  </a:cubicBezTo>
                  <a:cubicBezTo>
                    <a:pt x="75326" y="116602"/>
                    <a:pt x="83375" y="121761"/>
                    <a:pt x="94107" y="126302"/>
                  </a:cubicBezTo>
                  <a:cubicBezTo>
                    <a:pt x="104838" y="130842"/>
                    <a:pt x="121761" y="136827"/>
                    <a:pt x="144875" y="144256"/>
                  </a:cubicBezTo>
                  <a:cubicBezTo>
                    <a:pt x="167576" y="151273"/>
                    <a:pt x="185943" y="158083"/>
                    <a:pt x="199977" y="164687"/>
                  </a:cubicBezTo>
                  <a:cubicBezTo>
                    <a:pt x="214010" y="171291"/>
                    <a:pt x="225774" y="180475"/>
                    <a:pt x="235267" y="192238"/>
                  </a:cubicBezTo>
                  <a:cubicBezTo>
                    <a:pt x="244760" y="204002"/>
                    <a:pt x="249506" y="219377"/>
                    <a:pt x="249506" y="238363"/>
                  </a:cubicBezTo>
                  <a:cubicBezTo>
                    <a:pt x="249506" y="267256"/>
                    <a:pt x="238466" y="290576"/>
                    <a:pt x="216383" y="308324"/>
                  </a:cubicBezTo>
                  <a:cubicBezTo>
                    <a:pt x="194301" y="326073"/>
                    <a:pt x="166338" y="334947"/>
                    <a:pt x="132492" y="334947"/>
                  </a:cubicBezTo>
                  <a:cubicBezTo>
                    <a:pt x="109791" y="334947"/>
                    <a:pt x="86780" y="330819"/>
                    <a:pt x="63460" y="322564"/>
                  </a:cubicBezTo>
                  <a:cubicBezTo>
                    <a:pt x="40139" y="314309"/>
                    <a:pt x="18986" y="302546"/>
                    <a:pt x="0" y="287274"/>
                  </a:cubicBezTo>
                  <a:lnTo>
                    <a:pt x="24145" y="253222"/>
                  </a:lnTo>
                  <a:cubicBezTo>
                    <a:pt x="60880" y="280051"/>
                    <a:pt x="96995" y="293465"/>
                    <a:pt x="132492" y="293465"/>
                  </a:cubicBezTo>
                  <a:cubicBezTo>
                    <a:pt x="153543" y="293465"/>
                    <a:pt x="170568" y="288925"/>
                    <a:pt x="183570" y="279845"/>
                  </a:cubicBezTo>
                  <a:cubicBezTo>
                    <a:pt x="196572" y="270764"/>
                    <a:pt x="203073" y="258588"/>
                    <a:pt x="203073" y="243316"/>
                  </a:cubicBezTo>
                  <a:cubicBezTo>
                    <a:pt x="203073" y="232585"/>
                    <a:pt x="199564" y="223607"/>
                    <a:pt x="192547" y="216384"/>
                  </a:cubicBezTo>
                  <a:cubicBezTo>
                    <a:pt x="185531" y="209161"/>
                    <a:pt x="176760" y="203486"/>
                    <a:pt x="166235" y="199358"/>
                  </a:cubicBezTo>
                  <a:cubicBezTo>
                    <a:pt x="155709" y="195231"/>
                    <a:pt x="141160" y="190484"/>
                    <a:pt x="122586" y="185118"/>
                  </a:cubicBezTo>
                  <a:cubicBezTo>
                    <a:pt x="83375" y="173974"/>
                    <a:pt x="55721" y="161695"/>
                    <a:pt x="39624" y="148280"/>
                  </a:cubicBezTo>
                  <a:cubicBezTo>
                    <a:pt x="23526" y="134866"/>
                    <a:pt x="15478" y="116808"/>
                    <a:pt x="15478" y="94107"/>
                  </a:cubicBezTo>
                  <a:cubicBezTo>
                    <a:pt x="15478" y="65627"/>
                    <a:pt x="26003" y="42823"/>
                    <a:pt x="47053" y="25694"/>
                  </a:cubicBezTo>
                  <a:cubicBezTo>
                    <a:pt x="68103" y="8565"/>
                    <a:pt x="94932" y="0"/>
                    <a:pt x="127539"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sp>
          <p:nvSpPr>
            <p:cNvPr id="101" name="TextBox 100">
              <a:extLst>
                <a:ext uri="{FF2B5EF4-FFF2-40B4-BE49-F238E27FC236}">
                  <a16:creationId xmlns:a16="http://schemas.microsoft.com/office/drawing/2014/main" id="{EAD02CAE-EA62-46F9-AF21-428066FCE7DE}"/>
                </a:ext>
              </a:extLst>
            </p:cNvPr>
            <p:cNvSpPr txBox="1">
              <a:spLocks/>
            </p:cNvSpPr>
            <p:nvPr/>
          </p:nvSpPr>
          <p:spPr>
            <a:xfrm>
              <a:off x="5309703" y="2283347"/>
              <a:ext cx="46435" cy="320087"/>
            </a:xfrm>
            <a:custGeom>
              <a:avLst/>
              <a:gdLst/>
              <a:ahLst/>
              <a:cxnLst/>
              <a:rect l="l" t="t" r="r" b="b"/>
              <a:pathLst>
                <a:path w="46435" h="320087">
                  <a:moveTo>
                    <a:pt x="0" y="0"/>
                  </a:moveTo>
                  <a:lnTo>
                    <a:pt x="46435" y="0"/>
                  </a:lnTo>
                  <a:lnTo>
                    <a:pt x="46435" y="320087"/>
                  </a:lnTo>
                  <a:lnTo>
                    <a:pt x="0" y="320087"/>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id="{828CE79D-3AD7-4C1D-9C94-48BC03C4DA77}"/>
              </a:ext>
            </a:extLst>
          </p:cNvPr>
          <p:cNvSpPr>
            <a:spLocks noGrp="1"/>
          </p:cNvSpPr>
          <p:nvPr>
            <p:ph type="title" hasCustomPrompt="1"/>
          </p:nvPr>
        </p:nvSpPr>
        <p:spPr/>
        <p:txBody>
          <a:bodyPr/>
          <a:lstStyle>
            <a:lvl1pPr>
              <a:defRPr/>
            </a:lvl1pPr>
          </a:lstStyle>
          <a:p>
            <a:r>
              <a:rPr lang="en-US" dirty="0"/>
              <a:t>Metropolis Font Check</a:t>
            </a:r>
          </a:p>
        </p:txBody>
      </p:sp>
    </p:spTree>
    <p:extLst>
      <p:ext uri="{BB962C8B-B14F-4D97-AF65-F5344CB8AC3E}">
        <p14:creationId xmlns:p14="http://schemas.microsoft.com/office/powerpoint/2010/main" val="378010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56" name="TextBox 755">
            <a:extLst>
              <a:ext uri="{FF2B5EF4-FFF2-40B4-BE49-F238E27FC236}">
                <a16:creationId xmlns:a16="http://schemas.microsoft.com/office/drawing/2014/main" id="{2387BAEF-04D4-4DE9-B7A0-5B5AD8C8A831}"/>
              </a:ext>
            </a:extLst>
          </p:cNvPr>
          <p:cNvSpPr txBox="1"/>
          <p:nvPr userDrawn="1"/>
        </p:nvSpPr>
        <p:spPr>
          <a:xfrm>
            <a:off x="608013" y="1261594"/>
            <a:ext cx="1933864" cy="534891"/>
          </a:xfrm>
          <a:prstGeom prst="rect">
            <a:avLst/>
          </a:prstGeom>
          <a:noFill/>
        </p:spPr>
        <p:txBody>
          <a:bodyPr wrap="square" lIns="0" tIns="0" rIns="0" bIns="0" rtlCol="0">
            <a:noAutofit/>
          </a:bodyPr>
          <a:lstStyle/>
          <a:p>
            <a:pPr>
              <a:lnSpc>
                <a:spcPct val="90000"/>
              </a:lnSpc>
            </a:pPr>
            <a:r>
              <a:rPr lang="en-US" sz="3200" dirty="0">
                <a:solidFill>
                  <a:schemeClr val="tx2"/>
                </a:solidFill>
                <a:latin typeface="+mj-lt"/>
              </a:rPr>
              <a:t>Agenda</a:t>
            </a:r>
          </a:p>
        </p:txBody>
      </p:sp>
      <p:sp>
        <p:nvSpPr>
          <p:cNvPr id="730" name="TextBox 729">
            <a:extLst>
              <a:ext uri="{FF2B5EF4-FFF2-40B4-BE49-F238E27FC236}">
                <a16:creationId xmlns:a16="http://schemas.microsoft.com/office/drawing/2014/main" id="{AB8D1A6B-3CE6-468D-804E-6300F8B6DC81}"/>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sp>
        <p:nvSpPr>
          <p:cNvPr id="16" name="Text Placeholder 757">
            <a:extLst>
              <a:ext uri="{FF2B5EF4-FFF2-40B4-BE49-F238E27FC236}">
                <a16:creationId xmlns:a16="http://schemas.microsoft.com/office/drawing/2014/main" id="{B29EB907-51A5-4D60-B03A-85DECB7627F9}"/>
              </a:ext>
            </a:extLst>
          </p:cNvPr>
          <p:cNvSpPr>
            <a:spLocks noGrp="1"/>
          </p:cNvSpPr>
          <p:nvPr>
            <p:ph type="body" sz="quarter" idx="23"/>
          </p:nvPr>
        </p:nvSpPr>
        <p:spPr>
          <a:xfrm>
            <a:off x="2894013" y="1359907"/>
            <a:ext cx="7315200" cy="4322783"/>
          </a:xfrm>
        </p:spPr>
        <p:txBody>
          <a:bodyPr anchor="t"/>
          <a:lstStyle>
            <a:lvl1pPr marL="0" indent="0">
              <a:spcBef>
                <a:spcPts val="1800"/>
              </a:spcBef>
              <a:buClr>
                <a:schemeClr val="accent2"/>
              </a:buClr>
              <a:buFont typeface="Open Sans" panose="020B0606030504020204" pitchFamily="34" charset="0"/>
              <a:buChar char="​"/>
              <a:defRPr>
                <a:solidFill>
                  <a:schemeClr val="accent1"/>
                </a:solidFill>
              </a:defRPr>
            </a:lvl1pPr>
            <a:lvl2pPr marL="0" indent="0">
              <a:spcBef>
                <a:spcPts val="600"/>
              </a:spcBef>
              <a:buFont typeface="Open Sans" panose="020B0606030504020204" pitchFamily="34" charset="0"/>
              <a:buChar char="​"/>
              <a:defRPr/>
            </a:lvl2pPr>
            <a:lvl3pPr marL="342900" indent="0">
              <a:buFont typeface="Open Sans" panose="020B0606030504020204" pitchFamily="34" charset="0"/>
              <a:buNone/>
              <a:defRPr sz="1800"/>
            </a:lvl3pPr>
            <a:lvl4pPr marL="342900" indent="0">
              <a:buFont typeface="Open Sans" panose="020B0606030504020204" pitchFamily="34" charset="0"/>
              <a:buChar char="​"/>
              <a:tabLst/>
              <a:defRPr sz="1800">
                <a:solidFill>
                  <a:schemeClr val="tx2"/>
                </a:solidFill>
              </a:defRPr>
            </a:lvl4pPr>
            <a:lvl5pPr marL="342900" indent="0">
              <a:buFont typeface="Open Sans" panose="020B0606030504020204" pitchFamily="34" charset="0"/>
              <a:buChar char="​"/>
              <a:tabLst/>
              <a:defRPr sz="1800">
                <a:solidFill>
                  <a:schemeClr val="tx2"/>
                </a:solidFill>
              </a:defRPr>
            </a:lvl5pPr>
            <a:lvl6pPr marL="342900" indent="0">
              <a:buFont typeface="Open Sans" panose="020B0606030504020204" pitchFamily="34" charset="0"/>
              <a:buChar char="​"/>
              <a:defRPr sz="1800">
                <a:solidFill>
                  <a:schemeClr val="tx2"/>
                </a:solidFill>
              </a:defRPr>
            </a:lvl6pPr>
            <a:lvl7pPr marL="342900" indent="0">
              <a:buFont typeface="Open Sans" panose="020B0606030504020204" pitchFamily="34" charset="0"/>
              <a:buChar char="​"/>
              <a:defRPr sz="1800">
                <a:solidFill>
                  <a:schemeClr val="tx2"/>
                </a:solidFill>
              </a:defRPr>
            </a:lvl7pPr>
            <a:lvl8pPr marL="342900" indent="0">
              <a:buFont typeface="Open Sans" panose="020B0606030504020204" pitchFamily="34" charset="0"/>
              <a:buChar char="​"/>
              <a:defRPr sz="1800">
                <a:solidFill>
                  <a:schemeClr val="tx2"/>
                </a:solidFill>
              </a:defRPr>
            </a:lvl8pPr>
            <a:lvl9pPr marL="342900" indent="0">
              <a:buFont typeface="Open Sans" panose="020B0606030504020204" pitchFamily="34" charset="0"/>
              <a:buChar char="​"/>
              <a:defRPr sz="1800">
                <a:solidFill>
                  <a:schemeClr val="tx2"/>
                </a:solidFill>
              </a:defRPr>
            </a:lvl9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99757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436B98E7-F839-4D45-8A51-CD2E271F354A}"/>
              </a:ext>
            </a:extLst>
          </p:cNvPr>
          <p:cNvGrpSpPr/>
          <p:nvPr userDrawn="1"/>
        </p:nvGrpSpPr>
        <p:grpSpPr bwMode="gray">
          <a:xfrm>
            <a:off x="0" y="0"/>
            <a:ext cx="12188826" cy="6858004"/>
            <a:chOff x="0" y="-4"/>
            <a:chExt cx="12188826" cy="6858004"/>
          </a:xfrm>
        </p:grpSpPr>
        <p:grpSp>
          <p:nvGrpSpPr>
            <p:cNvPr id="59" name="Group 58">
              <a:extLst>
                <a:ext uri="{FF2B5EF4-FFF2-40B4-BE49-F238E27FC236}">
                  <a16:creationId xmlns:a16="http://schemas.microsoft.com/office/drawing/2014/main" id="{A35D2590-FD4C-44CF-9EC5-48539C88D819}"/>
                </a:ext>
              </a:extLst>
            </p:cNvPr>
            <p:cNvGrpSpPr/>
            <p:nvPr/>
          </p:nvGrpSpPr>
          <p:grpSpPr bwMode="gray">
            <a:xfrm>
              <a:off x="609441" y="1600198"/>
              <a:ext cx="10055941" cy="4580469"/>
              <a:chOff x="609441" y="1600198"/>
              <a:chExt cx="10055941" cy="4580469"/>
            </a:xfrm>
          </p:grpSpPr>
          <p:sp>
            <p:nvSpPr>
              <p:cNvPr id="164" name="Rectangle 163">
                <a:extLst>
                  <a:ext uri="{FF2B5EF4-FFF2-40B4-BE49-F238E27FC236}">
                    <a16:creationId xmlns:a16="http://schemas.microsoft.com/office/drawing/2014/main" id="{5917BD5D-F21A-41D0-9E2E-252F19FDCD4A}"/>
                  </a:ext>
                </a:extLst>
              </p:cNvPr>
              <p:cNvSpPr/>
              <p:nvPr/>
            </p:nvSpPr>
            <p:spPr bwMode="gray">
              <a:xfrm>
                <a:off x="609441" y="1600199"/>
                <a:ext cx="914203"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Rectangle 164">
                <a:extLst>
                  <a:ext uri="{FF2B5EF4-FFF2-40B4-BE49-F238E27FC236}">
                    <a16:creationId xmlns:a16="http://schemas.microsoft.com/office/drawing/2014/main" id="{1668498C-B078-45B9-B500-0784D4C36D7B}"/>
                  </a:ext>
                </a:extLst>
              </p:cNvPr>
              <p:cNvSpPr/>
              <p:nvPr/>
            </p:nvSpPr>
            <p:spPr bwMode="gray">
              <a:xfrm>
                <a:off x="2436448" y="1600198"/>
                <a:ext cx="915282"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Rectangle 165">
                <a:extLst>
                  <a:ext uri="{FF2B5EF4-FFF2-40B4-BE49-F238E27FC236}">
                    <a16:creationId xmlns:a16="http://schemas.microsoft.com/office/drawing/2014/main" id="{0B2EC2BA-CD61-481B-97B4-7C7C93B8CFE3}"/>
                  </a:ext>
                </a:extLst>
              </p:cNvPr>
              <p:cNvSpPr/>
              <p:nvPr/>
            </p:nvSpPr>
            <p:spPr bwMode="gray">
              <a:xfrm>
                <a:off x="4263453" y="1600198"/>
                <a:ext cx="920909"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7" name="Rectangle 166">
                <a:extLst>
                  <a:ext uri="{FF2B5EF4-FFF2-40B4-BE49-F238E27FC236}">
                    <a16:creationId xmlns:a16="http://schemas.microsoft.com/office/drawing/2014/main" id="{43B39DDA-77DA-4E5A-92AF-787B393F7E26}"/>
                  </a:ext>
                </a:extLst>
              </p:cNvPr>
              <p:cNvSpPr/>
              <p:nvPr/>
            </p:nvSpPr>
            <p:spPr bwMode="gray">
              <a:xfrm>
                <a:off x="6090459" y="1600198"/>
                <a:ext cx="920909"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Rectangle 167">
                <a:extLst>
                  <a:ext uri="{FF2B5EF4-FFF2-40B4-BE49-F238E27FC236}">
                    <a16:creationId xmlns:a16="http://schemas.microsoft.com/office/drawing/2014/main" id="{95046305-8D65-42C5-978D-DB6BBB79F42A}"/>
                  </a:ext>
                </a:extLst>
              </p:cNvPr>
              <p:cNvSpPr/>
              <p:nvPr/>
            </p:nvSpPr>
            <p:spPr bwMode="gray">
              <a:xfrm>
                <a:off x="7921943" y="1600198"/>
                <a:ext cx="916431"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Rectangle 168">
                <a:extLst>
                  <a:ext uri="{FF2B5EF4-FFF2-40B4-BE49-F238E27FC236}">
                    <a16:creationId xmlns:a16="http://schemas.microsoft.com/office/drawing/2014/main" id="{0FD4CAA0-B7B3-4712-AFCC-D5D332526C90}"/>
                  </a:ext>
                </a:extLst>
              </p:cNvPr>
              <p:cNvSpPr/>
              <p:nvPr/>
            </p:nvSpPr>
            <p:spPr bwMode="gray">
              <a:xfrm>
                <a:off x="9750028" y="1600198"/>
                <a:ext cx="915354"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16" name="Group 115">
              <a:extLst>
                <a:ext uri="{FF2B5EF4-FFF2-40B4-BE49-F238E27FC236}">
                  <a16:creationId xmlns:a16="http://schemas.microsoft.com/office/drawing/2014/main" id="{BE6A2DD9-2B57-4A6D-BD56-5FD8E2227E9C}"/>
                </a:ext>
              </a:extLst>
            </p:cNvPr>
            <p:cNvGrpSpPr/>
            <p:nvPr userDrawn="1"/>
          </p:nvGrpSpPr>
          <p:grpSpPr bwMode="gray">
            <a:xfrm>
              <a:off x="0" y="-4"/>
              <a:ext cx="12188826" cy="6858004"/>
              <a:chOff x="0" y="-4"/>
              <a:chExt cx="12188826" cy="6858004"/>
            </a:xfrm>
          </p:grpSpPr>
          <p:grpSp>
            <p:nvGrpSpPr>
              <p:cNvPr id="117" name="Group 116">
                <a:extLst>
                  <a:ext uri="{FF2B5EF4-FFF2-40B4-BE49-F238E27FC236}">
                    <a16:creationId xmlns:a16="http://schemas.microsoft.com/office/drawing/2014/main" id="{43CD2D26-67BD-4C38-8A38-403494DFDD3E}"/>
                  </a:ext>
                </a:extLst>
              </p:cNvPr>
              <p:cNvGrpSpPr/>
              <p:nvPr>
                <p:custDataLst>
                  <p:tags r:id="rId1"/>
                </p:custDataLst>
              </p:nvPr>
            </p:nvGrpSpPr>
            <p:grpSpPr bwMode="gray">
              <a:xfrm>
                <a:off x="0" y="-4"/>
                <a:ext cx="12188826" cy="6858004"/>
                <a:chOff x="0" y="1"/>
                <a:chExt cx="12188826" cy="6858004"/>
              </a:xfrm>
            </p:grpSpPr>
            <p:grpSp>
              <p:nvGrpSpPr>
                <p:cNvPr id="119" name="Group 118">
                  <a:extLst>
                    <a:ext uri="{FF2B5EF4-FFF2-40B4-BE49-F238E27FC236}">
                      <a16:creationId xmlns:a16="http://schemas.microsoft.com/office/drawing/2014/main" id="{98941615-1FFD-4541-AF79-6B7AD6EEF264}"/>
                    </a:ext>
                  </a:extLst>
                </p:cNvPr>
                <p:cNvGrpSpPr/>
                <p:nvPr/>
              </p:nvGrpSpPr>
              <p:grpSpPr bwMode="gray">
                <a:xfrm>
                  <a:off x="609601" y="2684"/>
                  <a:ext cx="10962504" cy="6855315"/>
                  <a:chOff x="0" y="0"/>
                  <a:chExt cx="10962504" cy="6858000"/>
                </a:xfrm>
              </p:grpSpPr>
              <p:cxnSp>
                <p:nvCxnSpPr>
                  <p:cNvPr id="139" name="Straight Connector 138">
                    <a:extLst>
                      <a:ext uri="{FF2B5EF4-FFF2-40B4-BE49-F238E27FC236}">
                        <a16:creationId xmlns:a16="http://schemas.microsoft.com/office/drawing/2014/main" id="{EA5ACD8A-8C13-4854-A467-BD53C4D42C13}"/>
                      </a:ext>
                    </a:extLst>
                  </p:cNvPr>
                  <p:cNvCxnSpPr/>
                  <p:nvPr/>
                </p:nvCxnSpPr>
                <p:spPr bwMode="gray">
                  <a:xfrm>
                    <a:off x="0"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E9AEA69-7EC7-4E07-AE1D-88F8EEF92C9E}"/>
                      </a:ext>
                    </a:extLst>
                  </p:cNvPr>
                  <p:cNvCxnSpPr/>
                  <p:nvPr/>
                </p:nvCxnSpPr>
                <p:spPr bwMode="gray">
                  <a:xfrm>
                    <a:off x="91404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9E1D967-6730-4825-B44D-218C320875DF}"/>
                      </a:ext>
                    </a:extLst>
                  </p:cNvPr>
                  <p:cNvCxnSpPr/>
                  <p:nvPr/>
                </p:nvCxnSpPr>
                <p:spPr bwMode="gray">
                  <a:xfrm>
                    <a:off x="137106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5A09B43-D534-427C-A599-07C7082284DF}"/>
                      </a:ext>
                    </a:extLst>
                  </p:cNvPr>
                  <p:cNvCxnSpPr/>
                  <p:nvPr/>
                </p:nvCxnSpPr>
                <p:spPr bwMode="gray">
                  <a:xfrm>
                    <a:off x="182808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B548968-0E6F-464C-BFE9-790765F55A48}"/>
                      </a:ext>
                    </a:extLst>
                  </p:cNvPr>
                  <p:cNvCxnSpPr/>
                  <p:nvPr/>
                </p:nvCxnSpPr>
                <p:spPr bwMode="gray">
                  <a:xfrm>
                    <a:off x="228510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EE7B671-2D20-47F2-A970-BA1372AC9576}"/>
                      </a:ext>
                    </a:extLst>
                  </p:cNvPr>
                  <p:cNvCxnSpPr/>
                  <p:nvPr/>
                </p:nvCxnSpPr>
                <p:spPr bwMode="gray">
                  <a:xfrm>
                    <a:off x="274212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45F84414-975A-44CA-8467-6D97E4551652}"/>
                      </a:ext>
                    </a:extLst>
                  </p:cNvPr>
                  <p:cNvCxnSpPr/>
                  <p:nvPr/>
                </p:nvCxnSpPr>
                <p:spPr bwMode="gray">
                  <a:xfrm>
                    <a:off x="319914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8BD6F24-08BA-43D5-9BA6-5F6BD7814787}"/>
                      </a:ext>
                    </a:extLst>
                  </p:cNvPr>
                  <p:cNvCxnSpPr/>
                  <p:nvPr/>
                </p:nvCxnSpPr>
                <p:spPr bwMode="gray">
                  <a:xfrm>
                    <a:off x="365617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A47DB008-E567-47E9-87D3-86B40F14F7B7}"/>
                      </a:ext>
                    </a:extLst>
                  </p:cNvPr>
                  <p:cNvCxnSpPr/>
                  <p:nvPr/>
                </p:nvCxnSpPr>
                <p:spPr bwMode="gray">
                  <a:xfrm>
                    <a:off x="411319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B53F1A6-C1AA-4A38-85B0-D417DA1992AD}"/>
                      </a:ext>
                    </a:extLst>
                  </p:cNvPr>
                  <p:cNvCxnSpPr/>
                  <p:nvPr/>
                </p:nvCxnSpPr>
                <p:spPr bwMode="gray">
                  <a:xfrm>
                    <a:off x="457021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2A6FC0D-D597-4CBE-BD09-56DAEAAC4076}"/>
                      </a:ext>
                    </a:extLst>
                  </p:cNvPr>
                  <p:cNvCxnSpPr/>
                  <p:nvPr/>
                </p:nvCxnSpPr>
                <p:spPr bwMode="gray">
                  <a:xfrm>
                    <a:off x="502723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0672F65-5C29-4C9C-B430-5D51086E8F83}"/>
                      </a:ext>
                    </a:extLst>
                  </p:cNvPr>
                  <p:cNvCxnSpPr/>
                  <p:nvPr/>
                </p:nvCxnSpPr>
                <p:spPr bwMode="gray">
                  <a:xfrm>
                    <a:off x="548425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5A0F9110-F621-4C87-AB75-FEA44FFFC3FD}"/>
                      </a:ext>
                    </a:extLst>
                  </p:cNvPr>
                  <p:cNvCxnSpPr/>
                  <p:nvPr/>
                </p:nvCxnSpPr>
                <p:spPr bwMode="gray">
                  <a:xfrm>
                    <a:off x="594127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9138AE61-D0CB-4AFC-9E1B-7B31BC70172F}"/>
                      </a:ext>
                    </a:extLst>
                  </p:cNvPr>
                  <p:cNvCxnSpPr/>
                  <p:nvPr/>
                </p:nvCxnSpPr>
                <p:spPr bwMode="gray">
                  <a:xfrm>
                    <a:off x="639829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577913E5-1FE0-43CC-BDA3-44D13BDCA6EC}"/>
                      </a:ext>
                    </a:extLst>
                  </p:cNvPr>
                  <p:cNvCxnSpPr/>
                  <p:nvPr/>
                </p:nvCxnSpPr>
                <p:spPr bwMode="gray">
                  <a:xfrm>
                    <a:off x="685532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AC6F12A-CEF3-48C7-BF4E-4D5F677C8720}"/>
                      </a:ext>
                    </a:extLst>
                  </p:cNvPr>
                  <p:cNvCxnSpPr/>
                  <p:nvPr/>
                </p:nvCxnSpPr>
                <p:spPr bwMode="gray">
                  <a:xfrm>
                    <a:off x="731234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AE16C37-5178-44C1-9DF1-0B7D3D982018}"/>
                      </a:ext>
                    </a:extLst>
                  </p:cNvPr>
                  <p:cNvCxnSpPr/>
                  <p:nvPr/>
                </p:nvCxnSpPr>
                <p:spPr bwMode="gray">
                  <a:xfrm>
                    <a:off x="776936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D4E6EB7-7750-4D96-8853-D96888198E27}"/>
                      </a:ext>
                    </a:extLst>
                  </p:cNvPr>
                  <p:cNvCxnSpPr/>
                  <p:nvPr/>
                </p:nvCxnSpPr>
                <p:spPr bwMode="gray">
                  <a:xfrm>
                    <a:off x="822638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C97FB4D6-7BCD-4DA0-B1DC-FE299CCAFB1C}"/>
                      </a:ext>
                    </a:extLst>
                  </p:cNvPr>
                  <p:cNvCxnSpPr/>
                  <p:nvPr/>
                </p:nvCxnSpPr>
                <p:spPr bwMode="gray">
                  <a:xfrm>
                    <a:off x="914042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68CC68C-61AA-4F81-9537-71FCBBDF3803}"/>
                      </a:ext>
                    </a:extLst>
                  </p:cNvPr>
                  <p:cNvCxnSpPr/>
                  <p:nvPr/>
                </p:nvCxnSpPr>
                <p:spPr bwMode="gray">
                  <a:xfrm>
                    <a:off x="868340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4258EFF3-541C-4094-912F-6A9C77677818}"/>
                      </a:ext>
                    </a:extLst>
                  </p:cNvPr>
                  <p:cNvCxnSpPr/>
                  <p:nvPr/>
                </p:nvCxnSpPr>
                <p:spPr bwMode="gray">
                  <a:xfrm>
                    <a:off x="959744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2240E72-F879-49C8-A73E-7B4A8BE0416C}"/>
                      </a:ext>
                    </a:extLst>
                  </p:cNvPr>
                  <p:cNvCxnSpPr/>
                  <p:nvPr/>
                </p:nvCxnSpPr>
                <p:spPr bwMode="gray">
                  <a:xfrm>
                    <a:off x="1005447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A8BF2C8F-3151-420F-91A2-0654F2B63F9F}"/>
                      </a:ext>
                    </a:extLst>
                  </p:cNvPr>
                  <p:cNvCxnSpPr/>
                  <p:nvPr/>
                </p:nvCxnSpPr>
                <p:spPr bwMode="gray">
                  <a:xfrm>
                    <a:off x="1051149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BC35EC9-C9F7-4927-8DF2-4AC85B285B34}"/>
                      </a:ext>
                    </a:extLst>
                  </p:cNvPr>
                  <p:cNvCxnSpPr/>
                  <p:nvPr/>
                </p:nvCxnSpPr>
                <p:spPr bwMode="gray">
                  <a:xfrm>
                    <a:off x="45702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91311A6B-43EB-4354-A8DF-F08D46D6F9EF}"/>
                      </a:ext>
                    </a:extLst>
                  </p:cNvPr>
                  <p:cNvCxnSpPr/>
                  <p:nvPr/>
                </p:nvCxnSpPr>
                <p:spPr bwMode="gray">
                  <a:xfrm>
                    <a:off x="10962504"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EC455430-5868-40B9-A151-453A5FC3CD55}"/>
                    </a:ext>
                  </a:extLst>
                </p:cNvPr>
                <p:cNvGrpSpPr/>
                <p:nvPr/>
              </p:nvGrpSpPr>
              <p:grpSpPr bwMode="gray">
                <a:xfrm>
                  <a:off x="0" y="1"/>
                  <a:ext cx="12188826" cy="6858004"/>
                  <a:chOff x="0" y="1"/>
                  <a:chExt cx="12188826" cy="6858004"/>
                </a:xfrm>
              </p:grpSpPr>
              <p:cxnSp>
                <p:nvCxnSpPr>
                  <p:cNvPr id="121" name="Straight Connector 120">
                    <a:extLst>
                      <a:ext uri="{FF2B5EF4-FFF2-40B4-BE49-F238E27FC236}">
                        <a16:creationId xmlns:a16="http://schemas.microsoft.com/office/drawing/2014/main" id="{CE65D944-5E8F-4400-A6FF-57EE640E6C49}"/>
                      </a:ext>
                    </a:extLst>
                  </p:cNvPr>
                  <p:cNvCxnSpPr/>
                  <p:nvPr/>
                </p:nvCxnSpPr>
                <p:spPr bwMode="gray">
                  <a:xfrm rot="5400000">
                    <a:off x="6094413" y="-609441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6784E610-84B4-4B69-9846-DA2BFEA2247F}"/>
                      </a:ext>
                    </a:extLst>
                  </p:cNvPr>
                  <p:cNvCxnSpPr/>
                  <p:nvPr/>
                </p:nvCxnSpPr>
                <p:spPr bwMode="gray">
                  <a:xfrm rot="5400000">
                    <a:off x="6094413" y="-56372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7FCFFB5-F289-45EC-A54F-F0FA22885EA7}"/>
                      </a:ext>
                    </a:extLst>
                  </p:cNvPr>
                  <p:cNvCxnSpPr/>
                  <p:nvPr/>
                </p:nvCxnSpPr>
                <p:spPr bwMode="gray">
                  <a:xfrm rot="5400000">
                    <a:off x="6094413" y="-51800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DA1B4AB-4CAF-4C57-B5EC-BBE999E2217D}"/>
                      </a:ext>
                    </a:extLst>
                  </p:cNvPr>
                  <p:cNvCxnSpPr/>
                  <p:nvPr/>
                </p:nvCxnSpPr>
                <p:spPr bwMode="gray">
                  <a:xfrm rot="5400000">
                    <a:off x="6094413" y="-31202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DEF34D8-768A-47DE-AC36-ABB8F2040047}"/>
                      </a:ext>
                    </a:extLst>
                  </p:cNvPr>
                  <p:cNvCxnSpPr/>
                  <p:nvPr/>
                </p:nvCxnSpPr>
                <p:spPr bwMode="gray">
                  <a:xfrm rot="5400000">
                    <a:off x="6094413" y="-26630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43FAB56-39AF-4088-AEF5-D84843FA15A1}"/>
                      </a:ext>
                    </a:extLst>
                  </p:cNvPr>
                  <p:cNvCxnSpPr/>
                  <p:nvPr/>
                </p:nvCxnSpPr>
                <p:spPr bwMode="gray">
                  <a:xfrm rot="5400000">
                    <a:off x="6094413" y="-22058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7B8A0C7-0E67-4310-921C-24875C1FA114}"/>
                      </a:ext>
                    </a:extLst>
                  </p:cNvPr>
                  <p:cNvCxnSpPr/>
                  <p:nvPr/>
                </p:nvCxnSpPr>
                <p:spPr bwMode="gray">
                  <a:xfrm rot="5400000">
                    <a:off x="6094413" y="-1748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414352A-0CCF-42AB-B055-5C2C3CD4BB49}"/>
                      </a:ext>
                    </a:extLst>
                  </p:cNvPr>
                  <p:cNvCxnSpPr/>
                  <p:nvPr/>
                </p:nvCxnSpPr>
                <p:spPr bwMode="gray">
                  <a:xfrm rot="5400000">
                    <a:off x="6094413" y="-12914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CE5C43F-9FF0-4844-ACE0-998109E8168B}"/>
                      </a:ext>
                    </a:extLst>
                  </p:cNvPr>
                  <p:cNvCxnSpPr/>
                  <p:nvPr/>
                </p:nvCxnSpPr>
                <p:spPr bwMode="gray">
                  <a:xfrm rot="5400000">
                    <a:off x="6094413" y="-8342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3D08CE5-3344-4529-B25C-09D786F8E900}"/>
                      </a:ext>
                    </a:extLst>
                  </p:cNvPr>
                  <p:cNvCxnSpPr>
                    <a:cxnSpLocks/>
                  </p:cNvCxnSpPr>
                  <p:nvPr/>
                </p:nvCxnSpPr>
                <p:spPr bwMode="gray">
                  <a:xfrm flipH="1">
                    <a:off x="1" y="5717376"/>
                    <a:ext cx="12188825" cy="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DEBEC20-F5AF-4601-8717-90A50ADCE2DF}"/>
                      </a:ext>
                    </a:extLst>
                  </p:cNvPr>
                  <p:cNvCxnSpPr/>
                  <p:nvPr/>
                </p:nvCxnSpPr>
                <p:spPr bwMode="gray">
                  <a:xfrm rot="5400000">
                    <a:off x="6094413" y="76359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846D234-3741-4F53-9A16-82775232C923}"/>
                      </a:ext>
                    </a:extLst>
                  </p:cNvPr>
                  <p:cNvCxnSpPr/>
                  <p:nvPr/>
                </p:nvCxnSpPr>
                <p:spPr bwMode="gray">
                  <a:xfrm rot="5400000">
                    <a:off x="6094413" y="-5637212"/>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E01556A-D066-4E7B-A06B-49B37378AE87}"/>
                      </a:ext>
                    </a:extLst>
                  </p:cNvPr>
                  <p:cNvCxnSpPr/>
                  <p:nvPr/>
                </p:nvCxnSpPr>
                <p:spPr bwMode="gray">
                  <a:xfrm rot="5400000">
                    <a:off x="6094413" y="-49514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60F960C-78C0-415C-8677-430DA3C36869}"/>
                      </a:ext>
                    </a:extLst>
                  </p:cNvPr>
                  <p:cNvCxnSpPr/>
                  <p:nvPr/>
                </p:nvCxnSpPr>
                <p:spPr bwMode="gray">
                  <a:xfrm rot="5400000">
                    <a:off x="6094413" y="86257"/>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7962327A-5806-42F8-883D-F3975A33247A}"/>
                      </a:ext>
                    </a:extLst>
                  </p:cNvPr>
                  <p:cNvCxnSpPr/>
                  <p:nvPr/>
                </p:nvCxnSpPr>
                <p:spPr bwMode="gray">
                  <a:xfrm rot="5400000">
                    <a:off x="6094413" y="30638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7F93326-CC1E-42D6-8C96-AC0FD643215F}"/>
                      </a:ext>
                    </a:extLst>
                  </p:cNvPr>
                  <p:cNvCxnSpPr/>
                  <p:nvPr/>
                </p:nvCxnSpPr>
                <p:spPr bwMode="gray">
                  <a:xfrm rot="5400000">
                    <a:off x="6094413" y="-4034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310B9AF-CF8E-4B6B-8F0F-DC7A0DDC49BF}"/>
                      </a:ext>
                    </a:extLst>
                  </p:cNvPr>
                  <p:cNvCxnSpPr/>
                  <p:nvPr/>
                </p:nvCxnSpPr>
                <p:spPr bwMode="gray">
                  <a:xfrm rot="5400000">
                    <a:off x="6094413" y="-35774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EED49C1-8CCF-4261-A783-ADB5727D4DD9}"/>
                      </a:ext>
                    </a:extLst>
                  </p:cNvPr>
                  <p:cNvCxnSpPr>
                    <a:cxnSpLocks/>
                  </p:cNvCxnSpPr>
                  <p:nvPr/>
                </p:nvCxnSpPr>
                <p:spPr bwMode="gray">
                  <a:xfrm rot="5400000">
                    <a:off x="6094413" y="-44942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18" name="TextBox 117">
                <a:extLst>
                  <a:ext uri="{FF2B5EF4-FFF2-40B4-BE49-F238E27FC236}">
                    <a16:creationId xmlns:a16="http://schemas.microsoft.com/office/drawing/2014/main" id="{781CA73E-83A1-4AD6-8315-DCC783CCC00B}"/>
                  </a:ext>
                </a:extLst>
              </p:cNvPr>
              <p:cNvSpPr txBox="1"/>
              <p:nvPr userDrawn="1"/>
            </p:nvSpPr>
            <p:spPr bwMode="gray">
              <a:xfrm>
                <a:off x="592866" y="5723466"/>
                <a:ext cx="7329077" cy="474133"/>
              </a:xfrm>
              <a:prstGeom prst="rect">
                <a:avLst/>
              </a:prstGeom>
              <a:noFill/>
            </p:spPr>
            <p:txBody>
              <a:bodyPr wrap="square" lIns="0" tIns="0" rIns="0" bIns="0" rtlCol="0" anchor="b">
                <a:noAutofit/>
              </a:bodyPr>
              <a:lstStyle/>
              <a:p>
                <a:pPr>
                  <a:lnSpc>
                    <a:spcPct val="90000"/>
                  </a:lnSpc>
                </a:pPr>
                <a:r>
                  <a:rPr lang="en-US" sz="700" dirty="0"/>
                  <a:t>Footnote: Lorem ipsum dolor sit amet, consectetur adipiscing elit. Maecenas dui magna, sagittis at feugiat eget, viverra eu libero. Vestibulum a justo mi. Etiam blandit tempus odio. Fusce orci lectus, tincidunt eget hendrerit quis, blandit non</a:t>
                </a:r>
              </a:p>
            </p:txBody>
          </p:sp>
        </p:grpSp>
      </p:grpSp>
    </p:spTree>
    <p:extLst>
      <p:ext uri="{BB962C8B-B14F-4D97-AF65-F5344CB8AC3E}">
        <p14:creationId xmlns:p14="http://schemas.microsoft.com/office/powerpoint/2010/main" val="253418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O NOT US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535B2D-9361-4E88-8BBD-C6E1EB066B37}"/>
              </a:ext>
            </a:extLst>
          </p:cNvPr>
          <p:cNvSpPr/>
          <p:nvPr userDrawn="1"/>
        </p:nvSpPr>
        <p:spPr>
          <a:xfrm>
            <a:off x="0" y="0"/>
            <a:ext cx="12188825" cy="68580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accent2"/>
              </a:solidFill>
            </a:endParaRPr>
          </a:p>
        </p:txBody>
      </p:sp>
      <p:sp>
        <p:nvSpPr>
          <p:cNvPr id="6" name="TextBox 5">
            <a:extLst>
              <a:ext uri="{FF2B5EF4-FFF2-40B4-BE49-F238E27FC236}">
                <a16:creationId xmlns:a16="http://schemas.microsoft.com/office/drawing/2014/main" id="{D5AED08D-D489-4C23-BFE9-9C4A6A94C4DA}"/>
              </a:ext>
            </a:extLst>
          </p:cNvPr>
          <p:cNvSpPr txBox="1"/>
          <p:nvPr userDrawn="1"/>
        </p:nvSpPr>
        <p:spPr>
          <a:xfrm>
            <a:off x="606392" y="721895"/>
            <a:ext cx="10876547" cy="4880008"/>
          </a:xfrm>
          <a:prstGeom prst="rect">
            <a:avLst/>
          </a:prstGeom>
          <a:noFill/>
        </p:spPr>
        <p:txBody>
          <a:bodyPr wrap="square" lIns="0" tIns="0" rIns="0" bIns="0" rtlCol="0" anchor="ctr">
            <a:noAutofit/>
          </a:bodyPr>
          <a:lstStyle/>
          <a:p>
            <a:pPr algn="ctr">
              <a:lnSpc>
                <a:spcPct val="90000"/>
              </a:lnSpc>
            </a:pPr>
            <a:r>
              <a:rPr lang="en-US" sz="5400" spc="300" dirty="0">
                <a:solidFill>
                  <a:schemeClr val="bg1"/>
                </a:solidFill>
              </a:rPr>
              <a:t>DO NOT USE </a:t>
            </a:r>
          </a:p>
          <a:p>
            <a:pPr algn="ctr">
              <a:lnSpc>
                <a:spcPct val="90000"/>
              </a:lnSpc>
            </a:pPr>
            <a:endParaRPr lang="en-US" sz="5400" spc="300" dirty="0">
              <a:solidFill>
                <a:schemeClr val="bg1"/>
              </a:solidFill>
            </a:endParaRPr>
          </a:p>
          <a:p>
            <a:pPr algn="ctr">
              <a:lnSpc>
                <a:spcPct val="90000"/>
              </a:lnSpc>
            </a:pPr>
            <a:r>
              <a:rPr lang="en-US" sz="5400" spc="300" dirty="0">
                <a:solidFill>
                  <a:schemeClr val="bg1"/>
                </a:solidFill>
              </a:rPr>
              <a:t>ALL LAYOUTS PAST THIS ARE NOT PART OF THIS TEMPLATE</a:t>
            </a:r>
          </a:p>
        </p:txBody>
      </p:sp>
    </p:spTree>
    <p:extLst>
      <p:ext uri="{BB962C8B-B14F-4D97-AF65-F5344CB8AC3E}">
        <p14:creationId xmlns:p14="http://schemas.microsoft.com/office/powerpoint/2010/main" val="360632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6782F443-93A0-4919-89E7-37E501919603}"/>
              </a:ext>
            </a:extLst>
          </p:cNvPr>
          <p:cNvSpPr/>
          <p:nvPr userDrawn="1"/>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30000">
                <a:schemeClr val="accent4"/>
              </a:gs>
              <a:gs pos="82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42" name="Freeform: Shape 41">
            <a:extLst>
              <a:ext uri="{FF2B5EF4-FFF2-40B4-BE49-F238E27FC236}">
                <a16:creationId xmlns:a16="http://schemas.microsoft.com/office/drawing/2014/main" id="{72DCDC53-603A-40A5-A8CC-0073D40D11EF}"/>
              </a:ext>
            </a:extLst>
          </p:cNvPr>
          <p:cNvSpPr/>
          <p:nvPr userDrawn="1"/>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69000">
                <a:srgbClr val="0091DA"/>
              </a:gs>
              <a:gs pos="16000">
                <a:schemeClr val="accent1">
                  <a:alpha val="0"/>
                </a:schemeClr>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solidFill>
                  <a:schemeClr val="tx2"/>
                </a:solidFill>
              </a:defRPr>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67279"/>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6"/>
            <a:ext cx="3657600" cy="267221"/>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a:t>
            </a:r>
            <a:r>
              <a:rPr lang="en-US" sz="800" kern="1200">
                <a:solidFill>
                  <a:schemeClr val="tx1"/>
                </a:solidFill>
                <a:latin typeface="+mn-lt"/>
                <a:ea typeface="+mn-ea"/>
                <a:cs typeface="+mn-cs"/>
              </a:rPr>
              <a:t>2021 </a:t>
            </a:r>
            <a:r>
              <a:rPr lang="en-US" sz="800">
                <a:solidFill>
                  <a:schemeClr val="tx2"/>
                </a:solidFill>
                <a:latin typeface="+mj-lt"/>
                <a:ea typeface="Verdana" panose="020B0604030504040204" pitchFamily="34" charset="0"/>
                <a:cs typeface="Verdana" panose="020B0604030504040204" pitchFamily="34" charset="0"/>
              </a:rPr>
              <a:t>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29875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F68A354-4C62-4F2A-9CB5-8CD9B953F237}"/>
              </a:ext>
            </a:extLst>
          </p:cNvPr>
          <p:cNvSpPr/>
          <p:nvPr userDrawn="1"/>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rgbClr val="7F35AB">
                  <a:lumMod val="94000"/>
                  <a:lumOff val="6000"/>
                </a:srgbClr>
              </a:gs>
              <a:gs pos="100000">
                <a:srgbClr val="145396"/>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C835AD62-92DE-42CB-A787-503E2A1C1C7A}"/>
              </a:ext>
            </a:extLst>
          </p:cNvPr>
          <p:cNvSpPr/>
          <p:nvPr userDrawn="1"/>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8000">
                <a:srgbClr val="174A91">
                  <a:alpha val="0"/>
                </a:srgbClr>
              </a:gs>
              <a:gs pos="0">
                <a:schemeClr val="accent2">
                  <a:alpha val="0"/>
                </a:schemeClr>
              </a:gs>
              <a:gs pos="78000">
                <a:srgbClr val="0776BD"/>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71216"/>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5"/>
            <a:ext cx="3657600" cy="265176"/>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a:t>
            </a:r>
            <a:r>
              <a:rPr lang="en-US" sz="800" kern="1200">
                <a:solidFill>
                  <a:schemeClr val="tx1"/>
                </a:solidFill>
                <a:latin typeface="+mn-lt"/>
                <a:ea typeface="+mn-ea"/>
                <a:cs typeface="+mn-cs"/>
              </a:rPr>
              <a:t>2021 </a:t>
            </a:r>
            <a:r>
              <a:rPr lang="en-US" sz="800">
                <a:solidFill>
                  <a:schemeClr val="tx2"/>
                </a:solidFill>
                <a:latin typeface="+mj-lt"/>
                <a:ea typeface="Verdana" panose="020B0604030504040204" pitchFamily="34" charset="0"/>
                <a:cs typeface="Verdana" panose="020B0604030504040204" pitchFamily="34" charset="0"/>
              </a:rPr>
              <a:t>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102978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 Aqua">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BCB68143-A247-4F5B-9173-3D82D6706BFE}"/>
              </a:ext>
            </a:extLst>
          </p:cNvPr>
          <p:cNvSpPr/>
          <p:nvPr userDrawn="1"/>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chemeClr val="accent3"/>
              </a:gs>
              <a:gs pos="87000">
                <a:srgbClr val="057AC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6" name="Freeform: Shape 25">
            <a:extLst>
              <a:ext uri="{FF2B5EF4-FFF2-40B4-BE49-F238E27FC236}">
                <a16:creationId xmlns:a16="http://schemas.microsoft.com/office/drawing/2014/main" id="{865D9BB8-44B7-4046-A859-7B01AD84E349}"/>
              </a:ext>
            </a:extLst>
          </p:cNvPr>
          <p:cNvSpPr/>
          <p:nvPr userDrawn="1"/>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13000">
                <a:srgbClr val="00BAD6">
                  <a:alpha val="0"/>
                </a:srgbClr>
              </a:gs>
              <a:gs pos="1143">
                <a:schemeClr val="accent3">
                  <a:alpha val="0"/>
                </a:schemeClr>
              </a:gs>
              <a:gs pos="68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71216"/>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5"/>
            <a:ext cx="3657600" cy="265176"/>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a:t>
            </a:r>
            <a:r>
              <a:rPr lang="en-US" sz="800" kern="1200">
                <a:solidFill>
                  <a:schemeClr val="tx1"/>
                </a:solidFill>
                <a:latin typeface="+mn-lt"/>
                <a:ea typeface="+mn-ea"/>
                <a:cs typeface="+mn-cs"/>
              </a:rPr>
              <a:t>2021 </a:t>
            </a:r>
            <a:r>
              <a:rPr lang="en-US" sz="800">
                <a:solidFill>
                  <a:schemeClr val="tx2"/>
                </a:solidFill>
                <a:latin typeface="+mj-lt"/>
                <a:ea typeface="Verdana" panose="020B0604030504040204" pitchFamily="34" charset="0"/>
                <a:cs typeface="Verdana" panose="020B0604030504040204" pitchFamily="34" charset="0"/>
              </a:rPr>
              <a:t>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69696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56" name="TextBox 755">
            <a:extLst>
              <a:ext uri="{FF2B5EF4-FFF2-40B4-BE49-F238E27FC236}">
                <a16:creationId xmlns:a16="http://schemas.microsoft.com/office/drawing/2014/main" id="{2387BAEF-04D4-4DE9-B7A0-5B5AD8C8A831}"/>
              </a:ext>
            </a:extLst>
          </p:cNvPr>
          <p:cNvSpPr txBox="1"/>
          <p:nvPr userDrawn="1"/>
        </p:nvSpPr>
        <p:spPr>
          <a:xfrm>
            <a:off x="608013" y="1261594"/>
            <a:ext cx="1933864" cy="534891"/>
          </a:xfrm>
          <a:prstGeom prst="rect">
            <a:avLst/>
          </a:prstGeom>
          <a:noFill/>
        </p:spPr>
        <p:txBody>
          <a:bodyPr wrap="square" lIns="0" tIns="0" rIns="0" bIns="0" rtlCol="0">
            <a:noAutofit/>
          </a:bodyPr>
          <a:lstStyle/>
          <a:p>
            <a:pPr>
              <a:lnSpc>
                <a:spcPct val="90000"/>
              </a:lnSpc>
            </a:pPr>
            <a:r>
              <a:rPr lang="en-US" sz="3200">
                <a:solidFill>
                  <a:schemeClr val="tx2"/>
                </a:solidFill>
                <a:latin typeface="+mj-lt"/>
              </a:rPr>
              <a:t>Agenda</a:t>
            </a:r>
          </a:p>
        </p:txBody>
      </p:sp>
      <p:sp>
        <p:nvSpPr>
          <p:cNvPr id="730" name="TextBox 729">
            <a:extLst>
              <a:ext uri="{FF2B5EF4-FFF2-40B4-BE49-F238E27FC236}">
                <a16:creationId xmlns:a16="http://schemas.microsoft.com/office/drawing/2014/main" id="{AB8D1A6B-3CE6-468D-804E-6300F8B6DC81}"/>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sp>
        <p:nvSpPr>
          <p:cNvPr id="16" name="Text Placeholder 757">
            <a:extLst>
              <a:ext uri="{FF2B5EF4-FFF2-40B4-BE49-F238E27FC236}">
                <a16:creationId xmlns:a16="http://schemas.microsoft.com/office/drawing/2014/main" id="{B29EB907-51A5-4D60-B03A-85DECB7627F9}"/>
              </a:ext>
            </a:extLst>
          </p:cNvPr>
          <p:cNvSpPr>
            <a:spLocks noGrp="1"/>
          </p:cNvSpPr>
          <p:nvPr>
            <p:ph type="body" sz="quarter" idx="23"/>
          </p:nvPr>
        </p:nvSpPr>
        <p:spPr>
          <a:xfrm>
            <a:off x="2894013" y="1359907"/>
            <a:ext cx="7315200" cy="4322783"/>
          </a:xfrm>
        </p:spPr>
        <p:txBody>
          <a:bodyPr anchor="t"/>
          <a:lstStyle>
            <a:lvl1pPr marL="0" indent="0">
              <a:spcBef>
                <a:spcPts val="1800"/>
              </a:spcBef>
              <a:buClr>
                <a:schemeClr val="accent2"/>
              </a:buClr>
              <a:buFont typeface="Open Sans" panose="020B0606030504020204" pitchFamily="34" charset="0"/>
              <a:buChar char="​"/>
              <a:defRPr>
                <a:solidFill>
                  <a:schemeClr val="accent1"/>
                </a:solidFill>
              </a:defRPr>
            </a:lvl1pPr>
            <a:lvl2pPr marL="0" indent="0">
              <a:spcBef>
                <a:spcPts val="600"/>
              </a:spcBef>
              <a:buFont typeface="Open Sans" panose="020B0606030504020204" pitchFamily="34" charset="0"/>
              <a:buChar char="​"/>
              <a:defRPr/>
            </a:lvl2pPr>
            <a:lvl3pPr marL="342900" indent="0">
              <a:buFont typeface="Open Sans" panose="020B0606030504020204" pitchFamily="34" charset="0"/>
              <a:buNone/>
              <a:defRPr sz="1800"/>
            </a:lvl3pPr>
            <a:lvl4pPr marL="342900" indent="0">
              <a:buFont typeface="Open Sans" panose="020B0606030504020204" pitchFamily="34" charset="0"/>
              <a:buChar char="​"/>
              <a:tabLst/>
              <a:defRPr sz="1800">
                <a:solidFill>
                  <a:schemeClr val="tx2"/>
                </a:solidFill>
              </a:defRPr>
            </a:lvl4pPr>
            <a:lvl5pPr marL="342900" indent="0">
              <a:buFont typeface="Open Sans" panose="020B0606030504020204" pitchFamily="34" charset="0"/>
              <a:buChar char="​"/>
              <a:tabLst/>
              <a:defRPr sz="1800">
                <a:solidFill>
                  <a:schemeClr val="tx2"/>
                </a:solidFill>
              </a:defRPr>
            </a:lvl5pPr>
            <a:lvl6pPr marL="342900" indent="0">
              <a:buFont typeface="Open Sans" panose="020B0606030504020204" pitchFamily="34" charset="0"/>
              <a:buChar char="​"/>
              <a:defRPr sz="1800">
                <a:solidFill>
                  <a:schemeClr val="tx2"/>
                </a:solidFill>
              </a:defRPr>
            </a:lvl6pPr>
            <a:lvl7pPr marL="342900" indent="0">
              <a:buFont typeface="Open Sans" panose="020B0606030504020204" pitchFamily="34" charset="0"/>
              <a:buChar char="​"/>
              <a:defRPr sz="1800">
                <a:solidFill>
                  <a:schemeClr val="tx2"/>
                </a:solidFill>
              </a:defRPr>
            </a:lvl7pPr>
            <a:lvl8pPr marL="342900" indent="0">
              <a:buFont typeface="Open Sans" panose="020B0606030504020204" pitchFamily="34" charset="0"/>
              <a:buChar char="​"/>
              <a:defRPr sz="1800">
                <a:solidFill>
                  <a:schemeClr val="tx2"/>
                </a:solidFill>
              </a:defRPr>
            </a:lvl8pPr>
            <a:lvl9pPr marL="342900" indent="0">
              <a:buFont typeface="Open Sans" panose="020B0606030504020204" pitchFamily="34" charset="0"/>
              <a:buChar char="​"/>
              <a:defRPr sz="1800">
                <a:solidFill>
                  <a:schemeClr val="tx2"/>
                </a:solidFill>
              </a:defRPr>
            </a:lvl9pPr>
          </a:lstStyle>
          <a:p>
            <a:pPr lvl="0"/>
            <a:r>
              <a:rPr lang="en-US"/>
              <a:t>Edit Master text styles</a:t>
            </a:r>
          </a:p>
          <a:p>
            <a:pPr lvl="1"/>
            <a:r>
              <a:rPr lang="en-US"/>
              <a:t>Second level</a:t>
            </a:r>
          </a:p>
        </p:txBody>
      </p:sp>
    </p:spTree>
    <p:extLst>
      <p:ext uri="{BB962C8B-B14F-4D97-AF65-F5344CB8AC3E}">
        <p14:creationId xmlns:p14="http://schemas.microsoft.com/office/powerpoint/2010/main" val="380248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70788"/>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94000">
                <a:schemeClr val="tx2"/>
              </a:gs>
              <a:gs pos="25000">
                <a:schemeClr val="accent4"/>
              </a:gs>
              <a:gs pos="76000">
                <a:schemeClr val="tx2">
                  <a:alpha val="7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421431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3000">
                <a:srgbClr val="7F35AB">
                  <a:lumMod val="94000"/>
                  <a:lumOff val="6000"/>
                </a:srgbClr>
              </a:gs>
              <a:gs pos="95000">
                <a:schemeClr val="tx2"/>
              </a:gs>
              <a:gs pos="74000">
                <a:schemeClr val="tx2">
                  <a:alpha val="7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49039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 Aqua">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4000">
                <a:schemeClr val="accent3"/>
              </a:gs>
              <a:gs pos="80511">
                <a:schemeClr val="tx2">
                  <a:alpha val="75000"/>
                </a:schemeClr>
              </a:gs>
              <a:gs pos="100000">
                <a:schemeClr val="tx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82837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779AAFF-4863-41EA-9251-AE90AB043916}"/>
              </a:ext>
            </a:extLst>
          </p:cNvPr>
          <p:cNvGrpSpPr/>
          <p:nvPr userDrawn="1"/>
        </p:nvGrpSpPr>
        <p:grpSpPr>
          <a:xfrm>
            <a:off x="-1" y="-1"/>
            <a:ext cx="12194540" cy="6876456"/>
            <a:chOff x="-1" y="-1"/>
            <a:chExt cx="12194540" cy="6876456"/>
          </a:xfrm>
          <a:gradFill>
            <a:gsLst>
              <a:gs pos="22000">
                <a:schemeClr val="bg1"/>
              </a:gs>
              <a:gs pos="100000">
                <a:srgbClr val="0D66AC">
                  <a:lumMod val="86000"/>
                </a:srgbClr>
              </a:gs>
            </a:gsLst>
            <a:lin ang="8400000" scaled="0"/>
          </a:gradFill>
        </p:grpSpPr>
        <p:sp>
          <p:nvSpPr>
            <p:cNvPr id="2" name="Isosceles Triangle 1">
              <a:extLst>
                <a:ext uri="{FF2B5EF4-FFF2-40B4-BE49-F238E27FC236}">
                  <a16:creationId xmlns:a16="http://schemas.microsoft.com/office/drawing/2014/main" id="{B4BC3A27-8DAD-4476-9725-CF11880123D8}"/>
                </a:ext>
              </a:extLst>
            </p:cNvPr>
            <p:cNvSpPr/>
            <p:nvPr userDrawn="1"/>
          </p:nvSpPr>
          <p:spPr>
            <a:xfrm>
              <a:off x="8943276" y="3622876"/>
              <a:ext cx="3251263" cy="3253579"/>
            </a:xfrm>
            <a:prstGeom prst="triangle">
              <a:avLst>
                <a:gd name="adj" fmla="val 10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2" y="6445106"/>
            <a:ext cx="1184397" cy="186690"/>
            <a:chOff x="863272" y="6563918"/>
            <a:chExt cx="861082" cy="135727"/>
          </a:xfrm>
          <a:solidFill>
            <a:schemeClr val="tx2"/>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29" name="Freeform: Shape 28">
            <a:extLst>
              <a:ext uri="{FF2B5EF4-FFF2-40B4-BE49-F238E27FC236}">
                <a16:creationId xmlns:a16="http://schemas.microsoft.com/office/drawing/2014/main" id="{C7F4685D-9D09-447C-9352-68EBB79D3FB6}"/>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0">
                <a:schemeClr val="accent4">
                  <a:alpha val="64000"/>
                </a:schemeClr>
              </a:gs>
              <a:gs pos="83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289661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dirty="0"/>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70788"/>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94000">
                <a:schemeClr val="tx2"/>
              </a:gs>
              <a:gs pos="25000">
                <a:schemeClr val="accent4"/>
              </a:gs>
              <a:gs pos="76000">
                <a:schemeClr val="tx2">
                  <a:alpha val="7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270181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3_Section Hea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person&#10;&#10;Description automatically generated">
            <a:extLst>
              <a:ext uri="{FF2B5EF4-FFF2-40B4-BE49-F238E27FC236}">
                <a16:creationId xmlns:a16="http://schemas.microsoft.com/office/drawing/2014/main" id="{57B0FF71-609E-410C-88BB-D05994428E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19121"/>
          <a:stretch/>
        </p:blipFill>
        <p:spPr>
          <a:xfrm>
            <a:off x="3868841" y="0"/>
            <a:ext cx="8319984" cy="6858000"/>
          </a:xfrm>
          <a:prstGeom prst="rect">
            <a:avLst/>
          </a:prstGeom>
        </p:spPr>
      </p:pic>
      <p:grpSp>
        <p:nvGrpSpPr>
          <p:cNvPr id="3" name="Group 2">
            <a:extLst>
              <a:ext uri="{FF2B5EF4-FFF2-40B4-BE49-F238E27FC236}">
                <a16:creationId xmlns:a16="http://schemas.microsoft.com/office/drawing/2014/main" id="{0779AAFF-4863-41EA-9251-AE90AB043916}"/>
              </a:ext>
            </a:extLst>
          </p:cNvPr>
          <p:cNvGrpSpPr/>
          <p:nvPr userDrawn="1"/>
        </p:nvGrpSpPr>
        <p:grpSpPr>
          <a:xfrm>
            <a:off x="-1" y="-1"/>
            <a:ext cx="12194540" cy="6876456"/>
            <a:chOff x="-1" y="-1"/>
            <a:chExt cx="12194540" cy="6876456"/>
          </a:xfrm>
          <a:gradFill>
            <a:gsLst>
              <a:gs pos="22000">
                <a:schemeClr val="bg1"/>
              </a:gs>
              <a:gs pos="100000">
                <a:srgbClr val="0D66AC">
                  <a:lumMod val="86000"/>
                </a:srgbClr>
              </a:gs>
            </a:gsLst>
            <a:lin ang="8400000" scaled="0"/>
          </a:gradFill>
        </p:grpSpPr>
        <p:sp>
          <p:nvSpPr>
            <p:cNvPr id="2" name="Isosceles Triangle 1">
              <a:extLst>
                <a:ext uri="{FF2B5EF4-FFF2-40B4-BE49-F238E27FC236}">
                  <a16:creationId xmlns:a16="http://schemas.microsoft.com/office/drawing/2014/main" id="{B4BC3A27-8DAD-4476-9725-CF11880123D8}"/>
                </a:ext>
              </a:extLst>
            </p:cNvPr>
            <p:cNvSpPr/>
            <p:nvPr userDrawn="1"/>
          </p:nvSpPr>
          <p:spPr>
            <a:xfrm>
              <a:off x="8943276" y="3622876"/>
              <a:ext cx="3251263" cy="3253579"/>
            </a:xfrm>
            <a:prstGeom prst="triangle">
              <a:avLst>
                <a:gd name="adj" fmla="val 10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2" y="6445106"/>
            <a:ext cx="1184397" cy="186690"/>
            <a:chOff x="863272" y="6563918"/>
            <a:chExt cx="861082" cy="135727"/>
          </a:xfrm>
          <a:solidFill>
            <a:schemeClr val="tx2"/>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29" name="Freeform: Shape 28">
            <a:extLst>
              <a:ext uri="{FF2B5EF4-FFF2-40B4-BE49-F238E27FC236}">
                <a16:creationId xmlns:a16="http://schemas.microsoft.com/office/drawing/2014/main" id="{C7F4685D-9D09-447C-9352-68EBB79D3FB6}"/>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0">
                <a:schemeClr val="accent4">
                  <a:alpha val="64000"/>
                </a:schemeClr>
              </a:gs>
              <a:gs pos="83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28292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Section Hea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 name="Picture 6" descr="See the source image">
            <a:extLst>
              <a:ext uri="{FF2B5EF4-FFF2-40B4-BE49-F238E27FC236}">
                <a16:creationId xmlns:a16="http://schemas.microsoft.com/office/drawing/2014/main" id="{EE050B90-E15D-4C2D-81A2-FD876CE788E5}"/>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r="17945"/>
          <a:stretch/>
        </p:blipFill>
        <p:spPr bwMode="auto">
          <a:xfrm>
            <a:off x="2187262" y="0"/>
            <a:ext cx="1000156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0779AAFF-4863-41EA-9251-AE90AB043916}"/>
              </a:ext>
            </a:extLst>
          </p:cNvPr>
          <p:cNvGrpSpPr/>
          <p:nvPr userDrawn="1"/>
        </p:nvGrpSpPr>
        <p:grpSpPr>
          <a:xfrm>
            <a:off x="-1" y="-1"/>
            <a:ext cx="12194540" cy="6876456"/>
            <a:chOff x="-1" y="-1"/>
            <a:chExt cx="12194540" cy="6876456"/>
          </a:xfrm>
          <a:solidFill>
            <a:schemeClr val="bg1"/>
          </a:solidFill>
        </p:grpSpPr>
        <p:sp>
          <p:nvSpPr>
            <p:cNvPr id="2" name="Isosceles Triangle 1">
              <a:extLst>
                <a:ext uri="{FF2B5EF4-FFF2-40B4-BE49-F238E27FC236}">
                  <a16:creationId xmlns:a16="http://schemas.microsoft.com/office/drawing/2014/main" id="{B4BC3A27-8DAD-4476-9725-CF11880123D8}"/>
                </a:ext>
              </a:extLst>
            </p:cNvPr>
            <p:cNvSpPr/>
            <p:nvPr userDrawn="1"/>
          </p:nvSpPr>
          <p:spPr>
            <a:xfrm>
              <a:off x="8943276" y="3622876"/>
              <a:ext cx="3251263" cy="3253579"/>
            </a:xfrm>
            <a:prstGeom prst="triangle">
              <a:avLst>
                <a:gd name="adj" fmla="val 10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2" y="6445106"/>
            <a:ext cx="1184397" cy="186690"/>
            <a:chOff x="863272" y="6563918"/>
            <a:chExt cx="861082" cy="135727"/>
          </a:xfrm>
          <a:solidFill>
            <a:schemeClr val="tx2"/>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29" name="Freeform: Shape 28">
            <a:extLst>
              <a:ext uri="{FF2B5EF4-FFF2-40B4-BE49-F238E27FC236}">
                <a16:creationId xmlns:a16="http://schemas.microsoft.com/office/drawing/2014/main" id="{C7F4685D-9D09-447C-9352-68EBB79D3FB6}"/>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0">
                <a:schemeClr val="accent4">
                  <a:alpha val="64000"/>
                </a:schemeClr>
              </a:gs>
              <a:gs pos="83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pic>
        <p:nvPicPr>
          <p:cNvPr id="31" name="Graphic 30">
            <a:extLst>
              <a:ext uri="{FF2B5EF4-FFF2-40B4-BE49-F238E27FC236}">
                <a16:creationId xmlns:a16="http://schemas.microsoft.com/office/drawing/2014/main" id="{3B7DE49E-AC5C-4F57-880A-E45A8A8FE49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 y="6766560"/>
            <a:ext cx="12188825" cy="95225"/>
          </a:xfrm>
          <a:prstGeom prst="rect">
            <a:avLst/>
          </a:prstGeom>
        </p:spPr>
      </p:pic>
    </p:spTree>
    <p:extLst>
      <p:ext uri="{BB962C8B-B14F-4D97-AF65-F5344CB8AC3E}">
        <p14:creationId xmlns:p14="http://schemas.microsoft.com/office/powerpoint/2010/main" val="163880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Section Hea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0AB9834-5BFD-43EC-B9DA-F344C74CA5F5}"/>
              </a:ext>
            </a:extLst>
          </p:cNvPr>
          <p:cNvGrpSpPr/>
          <p:nvPr userDrawn="1"/>
        </p:nvGrpSpPr>
        <p:grpSpPr>
          <a:xfrm>
            <a:off x="2187262" y="0"/>
            <a:ext cx="10001563" cy="6858000"/>
            <a:chOff x="2187262" y="0"/>
            <a:chExt cx="10001563" cy="6858000"/>
          </a:xfrm>
        </p:grpSpPr>
        <p:pic>
          <p:nvPicPr>
            <p:cNvPr id="30" name="Picture 6">
              <a:extLst>
                <a:ext uri="{FF2B5EF4-FFF2-40B4-BE49-F238E27FC236}">
                  <a16:creationId xmlns:a16="http://schemas.microsoft.com/office/drawing/2014/main" id="{EE050B90-E15D-4C2D-81A2-FD876CE788E5}"/>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l="-41610"/>
            <a:stretch/>
          </p:blipFill>
          <p:spPr bwMode="auto">
            <a:xfrm>
              <a:off x="2187262" y="0"/>
              <a:ext cx="10001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2FA4E8E-57F1-45D3-9998-1C4C4581D7E2}"/>
                </a:ext>
              </a:extLst>
            </p:cNvPr>
            <p:cNvSpPr/>
            <p:nvPr userDrawn="1"/>
          </p:nvSpPr>
          <p:spPr>
            <a:xfrm>
              <a:off x="3962399" y="2466109"/>
              <a:ext cx="4543041" cy="4300451"/>
            </a:xfrm>
            <a:prstGeom prst="rect">
              <a:avLst/>
            </a:prstGeom>
            <a:gradFill>
              <a:gsLst>
                <a:gs pos="34000">
                  <a:schemeClr val="tx1"/>
                </a:gs>
                <a:gs pos="100000">
                  <a:schemeClr val="tx2">
                    <a:alpha val="0"/>
                  </a:schemeClr>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3" name="Group 2">
            <a:extLst>
              <a:ext uri="{FF2B5EF4-FFF2-40B4-BE49-F238E27FC236}">
                <a16:creationId xmlns:a16="http://schemas.microsoft.com/office/drawing/2014/main" id="{0779AAFF-4863-41EA-9251-AE90AB043916}"/>
              </a:ext>
            </a:extLst>
          </p:cNvPr>
          <p:cNvGrpSpPr/>
          <p:nvPr userDrawn="1"/>
        </p:nvGrpSpPr>
        <p:grpSpPr>
          <a:xfrm>
            <a:off x="-1" y="-1"/>
            <a:ext cx="12194540" cy="6876456"/>
            <a:chOff x="-1" y="-1"/>
            <a:chExt cx="12194540" cy="6876456"/>
          </a:xfrm>
          <a:solidFill>
            <a:schemeClr val="bg1"/>
          </a:solidFill>
        </p:grpSpPr>
        <p:sp>
          <p:nvSpPr>
            <p:cNvPr id="2" name="Isosceles Triangle 1">
              <a:extLst>
                <a:ext uri="{FF2B5EF4-FFF2-40B4-BE49-F238E27FC236}">
                  <a16:creationId xmlns:a16="http://schemas.microsoft.com/office/drawing/2014/main" id="{B4BC3A27-8DAD-4476-9725-CF11880123D8}"/>
                </a:ext>
              </a:extLst>
            </p:cNvPr>
            <p:cNvSpPr/>
            <p:nvPr userDrawn="1"/>
          </p:nvSpPr>
          <p:spPr>
            <a:xfrm>
              <a:off x="8943276" y="3622876"/>
              <a:ext cx="3251263" cy="3253579"/>
            </a:xfrm>
            <a:prstGeom prst="triangle">
              <a:avLst>
                <a:gd name="adj" fmla="val 10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2" y="6445106"/>
            <a:ext cx="1184397" cy="186690"/>
            <a:chOff x="863272" y="6563918"/>
            <a:chExt cx="861082" cy="135727"/>
          </a:xfrm>
          <a:solidFill>
            <a:schemeClr val="tx2"/>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29" name="Freeform: Shape 28">
            <a:extLst>
              <a:ext uri="{FF2B5EF4-FFF2-40B4-BE49-F238E27FC236}">
                <a16:creationId xmlns:a16="http://schemas.microsoft.com/office/drawing/2014/main" id="{C7F4685D-9D09-447C-9352-68EBB79D3FB6}"/>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0">
                <a:schemeClr val="accent4">
                  <a:alpha val="64000"/>
                </a:schemeClr>
              </a:gs>
              <a:gs pos="83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pic>
        <p:nvPicPr>
          <p:cNvPr id="31" name="Graphic 30">
            <a:extLst>
              <a:ext uri="{FF2B5EF4-FFF2-40B4-BE49-F238E27FC236}">
                <a16:creationId xmlns:a16="http://schemas.microsoft.com/office/drawing/2014/main" id="{3B7DE49E-AC5C-4F57-880A-E45A8A8FE49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 y="6766560"/>
            <a:ext cx="12188825" cy="95225"/>
          </a:xfrm>
          <a:prstGeom prst="rect">
            <a:avLst/>
          </a:prstGeom>
        </p:spPr>
      </p:pic>
    </p:spTree>
    <p:extLst>
      <p:ext uri="{BB962C8B-B14F-4D97-AF65-F5344CB8AC3E}">
        <p14:creationId xmlns:p14="http://schemas.microsoft.com/office/powerpoint/2010/main" val="53724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Quot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94000">
                <a:schemeClr val="tx2"/>
              </a:gs>
              <a:gs pos="25000">
                <a:schemeClr val="accent4"/>
              </a:gs>
              <a:gs pos="76000">
                <a:schemeClr val="tx2">
                  <a:alpha val="7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©2021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a:t>Source Name</a:t>
            </a:r>
          </a:p>
        </p:txBody>
      </p:sp>
    </p:spTree>
    <p:extLst>
      <p:ext uri="{BB962C8B-B14F-4D97-AF65-F5344CB8AC3E}">
        <p14:creationId xmlns:p14="http://schemas.microsoft.com/office/powerpoint/2010/main" val="215094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Quote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3000">
                <a:srgbClr val="7F35AB">
                  <a:lumMod val="94000"/>
                  <a:lumOff val="6000"/>
                </a:srgbClr>
              </a:gs>
              <a:gs pos="95000">
                <a:schemeClr val="tx2"/>
              </a:gs>
              <a:gs pos="74000">
                <a:schemeClr val="tx2">
                  <a:alpha val="7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©2021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a:t>Source Name</a:t>
            </a:r>
          </a:p>
        </p:txBody>
      </p:sp>
    </p:spTree>
    <p:extLst>
      <p:ext uri="{BB962C8B-B14F-4D97-AF65-F5344CB8AC3E}">
        <p14:creationId xmlns:p14="http://schemas.microsoft.com/office/powerpoint/2010/main" val="426063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Quote – Blu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4000">
                <a:schemeClr val="accent3"/>
              </a:gs>
              <a:gs pos="80511">
                <a:schemeClr val="tx2">
                  <a:alpha val="75000"/>
                </a:schemeClr>
              </a:gs>
              <a:gs pos="100000">
                <a:schemeClr val="tx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©2021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a:t>Source Name</a:t>
            </a:r>
          </a:p>
        </p:txBody>
      </p:sp>
    </p:spTree>
    <p:extLst>
      <p:ext uri="{BB962C8B-B14F-4D97-AF65-F5344CB8AC3E}">
        <p14:creationId xmlns:p14="http://schemas.microsoft.com/office/powerpoint/2010/main" val="3116260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Quote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24000">
                <a:schemeClr val="accent4">
                  <a:alpha val="46000"/>
                </a:schemeClr>
              </a:gs>
              <a:gs pos="79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©2021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a:t>Source Name</a:t>
            </a:r>
          </a:p>
        </p:txBody>
      </p:sp>
    </p:spTree>
    <p:extLst>
      <p:ext uri="{BB962C8B-B14F-4D97-AF65-F5344CB8AC3E}">
        <p14:creationId xmlns:p14="http://schemas.microsoft.com/office/powerpoint/2010/main" val="111344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a:xfrm>
            <a:off x="616505" y="1600201"/>
            <a:ext cx="10972800" cy="4572000"/>
          </a:xfrm>
        </p:spPr>
        <p:txBody>
          <a:bodyPr/>
          <a:lstStyle>
            <a:lvl1pPr>
              <a:spcBef>
                <a:spcPts val="1500"/>
              </a:spcBef>
              <a:defRPr/>
            </a:lvl1pPr>
            <a:lvl2pPr>
              <a:spcBef>
                <a:spcPts val="300"/>
              </a:spcBef>
              <a:defRPr/>
            </a:lvl2pPr>
            <a:lvl5pPr>
              <a:defRPr/>
            </a:lvl5pPr>
            <a:lvl6pPr>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TextBox 8">
            <a:extLst>
              <a:ext uri="{FF2B5EF4-FFF2-40B4-BE49-F238E27FC236}">
                <a16:creationId xmlns:a16="http://schemas.microsoft.com/office/drawing/2014/main" id="{427E3E8B-0F66-4996-9785-6E9531D89A5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8" name="Subtitle 2">
            <a:extLst>
              <a:ext uri="{FF2B5EF4-FFF2-40B4-BE49-F238E27FC236}">
                <a16:creationId xmlns:a16="http://schemas.microsoft.com/office/drawing/2014/main" id="{216D2F66-BB7F-4F0E-A224-A105F87676EF}"/>
              </a:ext>
            </a:extLst>
          </p:cNvPr>
          <p:cNvSpPr>
            <a:spLocks noGrp="1"/>
          </p:cNvSpPr>
          <p:nvPr>
            <p:ph type="subTitle" idx="10" hasCustomPrompt="1"/>
          </p:nvPr>
        </p:nvSpPr>
        <p:spPr>
          <a:xfrm>
            <a:off x="592866" y="811830"/>
            <a:ext cx="1098794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 name="Title 1">
            <a:extLst>
              <a:ext uri="{FF2B5EF4-FFF2-40B4-BE49-F238E27FC236}">
                <a16:creationId xmlns:a16="http://schemas.microsoft.com/office/drawing/2014/main" id="{96924E83-0498-4D8B-94A0-3FF7CDD8F127}"/>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86185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50B906-C5A3-4658-B24C-B2B533310D26}"/>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16779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Content Balance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A9629E-98B5-43F5-8323-C894B734208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Content Placeholder 3">
            <a:extLst>
              <a:ext uri="{FF2B5EF4-FFF2-40B4-BE49-F238E27FC236}">
                <a16:creationId xmlns:a16="http://schemas.microsoft.com/office/drawing/2014/main" id="{87AF420A-ED2C-4AD1-A28B-EB26178557DE}"/>
              </a:ext>
            </a:extLst>
          </p:cNvPr>
          <p:cNvSpPr>
            <a:spLocks noGrp="1"/>
          </p:cNvSpPr>
          <p:nvPr>
            <p:ph sz="quarter" idx="17" hasCustomPrompt="1"/>
          </p:nvPr>
        </p:nvSpPr>
        <p:spPr>
          <a:xfrm>
            <a:off x="-1" y="1600200"/>
            <a:ext cx="5893593" cy="4572000"/>
          </a:xfrm>
        </p:spPr>
        <p:txBody>
          <a:bodyPr lIns="59436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5"/>
            <a:endParaRPr lang="en-US"/>
          </a:p>
        </p:txBody>
      </p: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hasCustomPrompt="1"/>
          </p:nvPr>
        </p:nvSpPr>
        <p:spPr>
          <a:xfrm>
            <a:off x="6321287" y="1600200"/>
            <a:ext cx="5867538" cy="4572000"/>
          </a:xfrm>
        </p:spPr>
        <p:txBody>
          <a:bodyPr lIns="0" rIns="59436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r>
              <a:rPr lang="en-US"/>
              <a:t>Ninth level</a:t>
            </a:r>
          </a:p>
        </p:txBody>
      </p:sp>
    </p:spTree>
    <p:extLst>
      <p:ext uri="{BB962C8B-B14F-4D97-AF65-F5344CB8AC3E}">
        <p14:creationId xmlns:p14="http://schemas.microsoft.com/office/powerpoint/2010/main" val="98347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dirty="0"/>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3000">
                <a:srgbClr val="7F35AB">
                  <a:lumMod val="94000"/>
                  <a:lumOff val="6000"/>
                </a:srgbClr>
              </a:gs>
              <a:gs pos="95000">
                <a:schemeClr val="tx2"/>
              </a:gs>
              <a:gs pos="74000">
                <a:schemeClr val="tx2">
                  <a:alpha val="7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277010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Content Balanced – Color">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ltGray">
          <a:xfrm>
            <a:off x="0" y="1600201"/>
            <a:ext cx="5893593" cy="4572000"/>
          </a:xfrm>
          <a:solidFill>
            <a:srgbClr val="000000">
              <a:alpha val="34902"/>
            </a:srgbClr>
          </a:solidFill>
        </p:spPr>
        <p:txBody>
          <a:bodyPr vert="horz" lIns="594360" tIns="457200" rIns="457200" bIns="457200" rtlCol="0">
            <a:noAutofit/>
          </a:bodyPr>
          <a:lstStyle>
            <a:lvl1pPr>
              <a:spcBef>
                <a:spcPts val="1200"/>
              </a:spcBef>
              <a:defRPr lang="en-US" sz="1800" dirty="0">
                <a:solidFill>
                  <a:schemeClr val="tx2"/>
                </a:solidFill>
              </a:defRPr>
            </a:lvl1pPr>
            <a:lvl2pPr>
              <a:buClr>
                <a:schemeClr val="bg1"/>
              </a:buClr>
              <a:defRPr lang="en-US" sz="1600" dirty="0">
                <a:solidFill>
                  <a:schemeClr val="tx2"/>
                </a:solidFill>
              </a:defRPr>
            </a:lvl2pPr>
            <a:lvl3pPr>
              <a:buClr>
                <a:schemeClr val="bg1"/>
              </a:buClr>
              <a:defRPr lang="en-US" sz="1400" dirty="0">
                <a:solidFill>
                  <a:schemeClr val="tx2"/>
                </a:solidFill>
              </a:defRPr>
            </a:lvl3pPr>
            <a:lvl4pPr>
              <a:buClr>
                <a:schemeClr val="bg1"/>
              </a:buClr>
              <a:defRPr lang="en-US" sz="1200" dirty="0">
                <a:solidFill>
                  <a:schemeClr val="tx2"/>
                </a:solidFill>
              </a:defRPr>
            </a:lvl4pPr>
            <a:lvl5pPr>
              <a:buClr>
                <a:schemeClr val="bg1"/>
              </a:buClr>
              <a:defRPr lang="en-US" sz="1200" dirty="0">
                <a:solidFill>
                  <a:schemeClr val="tx2"/>
                </a:solidFill>
              </a:defRPr>
            </a:lvl5pPr>
            <a:lvl6pPr>
              <a:buClrTx/>
              <a:defRPr sz="1800">
                <a:solidFill>
                  <a:schemeClr val="tx2"/>
                </a:solidFill>
              </a:defRPr>
            </a:lvl6pPr>
            <a:lvl7pPr>
              <a:buClrTx/>
              <a:defRPr sz="1400">
                <a:solidFill>
                  <a:schemeClr val="tx2"/>
                </a:solidFill>
              </a:defRPr>
            </a:lvl7pPr>
            <a:lvl8pPr>
              <a:buClrTx/>
              <a:defRPr sz="1200">
                <a:solidFill>
                  <a:schemeClr val="tx2"/>
                </a:solidFill>
              </a:defRPr>
            </a:lvl8pPr>
            <a:lvl9pPr>
              <a:buClrTx/>
              <a:defRPr sz="1800">
                <a:solidFill>
                  <a:schemeClr val="tx2"/>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Eighth level</a:t>
            </a:r>
          </a:p>
          <a:p>
            <a:pPr lvl="8"/>
            <a:r>
              <a:rPr lang="en-US"/>
              <a:t>Ninth level</a:t>
            </a: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ltGray">
          <a:xfrm>
            <a:off x="6323381" y="1600201"/>
            <a:ext cx="5865445" cy="4572000"/>
          </a:xfrm>
          <a:solidFill>
            <a:srgbClr val="000000">
              <a:alpha val="34902"/>
            </a:srgbClr>
          </a:solidFill>
        </p:spPr>
        <p:txBody>
          <a:bodyPr lIns="457200" tIns="457200" rIns="594360"/>
          <a:lstStyle>
            <a:lvl1pPr>
              <a:spcBef>
                <a:spcPts val="1200"/>
              </a:spcBef>
              <a:defRPr sz="1800">
                <a:solidFill>
                  <a:schemeClr val="tx2"/>
                </a:solidFill>
              </a:defRPr>
            </a:lvl1pPr>
            <a:lvl2pPr>
              <a:buClr>
                <a:schemeClr val="bg1"/>
              </a:buClr>
              <a:defRPr sz="1600">
                <a:solidFill>
                  <a:schemeClr val="tx2"/>
                </a:solidFill>
              </a:defRPr>
            </a:lvl2pPr>
            <a:lvl3pPr>
              <a:buClr>
                <a:schemeClr val="bg1"/>
              </a:buClr>
              <a:defRPr sz="1400">
                <a:solidFill>
                  <a:schemeClr val="tx2"/>
                </a:solidFill>
              </a:defRPr>
            </a:lvl3pPr>
            <a:lvl4pPr>
              <a:buClr>
                <a:schemeClr val="bg1"/>
              </a:buClr>
              <a:defRPr sz="1200">
                <a:solidFill>
                  <a:schemeClr val="tx2"/>
                </a:solidFill>
              </a:defRPr>
            </a:lvl4pPr>
            <a:lvl5pPr>
              <a:buClr>
                <a:schemeClr val="bg1"/>
              </a:buClr>
              <a:defRPr sz="1200">
                <a:solidFill>
                  <a:schemeClr val="tx2"/>
                </a:solidFill>
              </a:defRPr>
            </a:lvl5pPr>
            <a:lvl6pPr>
              <a:buClrTx/>
              <a:defRPr>
                <a:solidFill>
                  <a:schemeClr val="tx2"/>
                </a:solidFill>
              </a:defRPr>
            </a:lvl6pPr>
            <a:lvl7pPr>
              <a:buClrTx/>
              <a:defRPr>
                <a:solidFill>
                  <a:schemeClr val="tx2"/>
                </a:solidFill>
              </a:defRPr>
            </a:lvl7pPr>
            <a:lvl8pPr>
              <a:buClrTx/>
              <a:defRPr>
                <a:solidFill>
                  <a:schemeClr val="tx2"/>
                </a:solidFill>
              </a:defRPr>
            </a:lvl8pPr>
            <a:lvl9pPr>
              <a:buClrTx/>
              <a:defRPr>
                <a:solidFill>
                  <a:schemeClr val="tx2"/>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0" name="TextBox 9">
            <a:extLst>
              <a:ext uri="{FF2B5EF4-FFF2-40B4-BE49-F238E27FC236}">
                <a16:creationId xmlns:a16="http://schemas.microsoft.com/office/drawing/2014/main" id="{B6A9629E-98B5-43F5-8323-C894B734208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266650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gray">
          <a:xfrm>
            <a:off x="1" y="1600201"/>
            <a:ext cx="5866360" cy="4572000"/>
          </a:xfrm>
          <a:solidFill>
            <a:srgbClr val="000000">
              <a:alpha val="35000"/>
            </a:srgbClr>
          </a:solidFill>
        </p:spPr>
        <p:txBody>
          <a:bodyPr lIns="594360" tIns="1371600" rIns="548640"/>
          <a:lstStyle>
            <a:lvl1pPr>
              <a:spcBef>
                <a:spcPts val="2400"/>
              </a:spcBef>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gray">
          <a:xfrm>
            <a:off x="6323381" y="1600201"/>
            <a:ext cx="5865445" cy="4572000"/>
          </a:xfrm>
          <a:solidFill>
            <a:srgbClr val="000000">
              <a:alpha val="35000"/>
            </a:srgbClr>
          </a:solidFill>
        </p:spPr>
        <p:txBody>
          <a:bodyPr lIns="548640" tIns="1371600" rIns="548640"/>
          <a:lstStyle>
            <a:lvl1pPr>
              <a:spcBef>
                <a:spcPts val="2400"/>
              </a:spcBef>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 Eighth level</a:t>
            </a:r>
          </a:p>
          <a:p>
            <a:pPr lvl="8"/>
            <a:r>
              <a:rPr lang="en-US"/>
              <a:t>Ninth level</a:t>
            </a:r>
          </a:p>
        </p:txBody>
      </p:sp>
      <p:sp>
        <p:nvSpPr>
          <p:cNvPr id="5" name="Text Placeholder 4">
            <a:extLst>
              <a:ext uri="{FF2B5EF4-FFF2-40B4-BE49-F238E27FC236}">
                <a16:creationId xmlns:a16="http://schemas.microsoft.com/office/drawing/2014/main" id="{C8337636-71A7-4831-B382-F842B3A29490}"/>
              </a:ext>
            </a:extLst>
          </p:cNvPr>
          <p:cNvSpPr>
            <a:spLocks noGrp="1"/>
          </p:cNvSpPr>
          <p:nvPr>
            <p:ph type="body" sz="quarter" idx="17" hasCustomPrompt="1"/>
          </p:nvPr>
        </p:nvSpPr>
        <p:spPr bwMode="gray">
          <a:xfrm>
            <a:off x="0" y="1806122"/>
            <a:ext cx="5637213" cy="911225"/>
          </a:xfrm>
          <a:solidFill>
            <a:schemeClr val="accent4"/>
          </a:solidFill>
        </p:spPr>
        <p:txBody>
          <a:bodyPr vert="horz" lIns="594360" tIns="91440" rIns="457200" bIns="91440" rtlCol="0" anchor="ctr">
            <a:noAutofit/>
          </a:bodyPr>
          <a:lstStyle>
            <a:lvl1pPr>
              <a:defRPr lang="en-US" sz="2000">
                <a:solidFill>
                  <a:schemeClr val="tx2"/>
                </a:solidFill>
              </a:defRPr>
            </a:lvl1pPr>
          </a:lstStyle>
          <a:p>
            <a:pPr lvl="0"/>
            <a:r>
              <a:rPr lang="en-US"/>
              <a:t>Click to add header </a:t>
            </a:r>
          </a:p>
        </p:txBody>
      </p:sp>
      <p:sp>
        <p:nvSpPr>
          <p:cNvPr id="21" name="Text Placeholder 4">
            <a:extLst>
              <a:ext uri="{FF2B5EF4-FFF2-40B4-BE49-F238E27FC236}">
                <a16:creationId xmlns:a16="http://schemas.microsoft.com/office/drawing/2014/main" id="{78A74DE7-78E3-4ECA-9661-D73FBD37E480}"/>
              </a:ext>
            </a:extLst>
          </p:cNvPr>
          <p:cNvSpPr>
            <a:spLocks noGrp="1"/>
          </p:cNvSpPr>
          <p:nvPr>
            <p:ph type="body" sz="quarter" idx="18" hasCustomPrompt="1"/>
          </p:nvPr>
        </p:nvSpPr>
        <p:spPr bwMode="gray">
          <a:xfrm>
            <a:off x="6551613" y="1806122"/>
            <a:ext cx="5637212" cy="911225"/>
          </a:xfrm>
          <a:solidFill>
            <a:schemeClr val="accent1"/>
          </a:solidFill>
        </p:spPr>
        <p:txBody>
          <a:bodyPr vert="horz" lIns="338328" tIns="91440" rIns="612648" bIns="91440" rtlCol="0" anchor="ctr">
            <a:noAutofit/>
          </a:bodyPr>
          <a:lstStyle>
            <a:lvl1pPr>
              <a:defRPr lang="en-US" sz="2000">
                <a:solidFill>
                  <a:schemeClr val="tx2"/>
                </a:solidFill>
              </a:defRPr>
            </a:lvl1pPr>
          </a:lstStyle>
          <a:p>
            <a:pPr lvl="0"/>
            <a:r>
              <a:rPr lang="en-US"/>
              <a:t>Click to add header</a:t>
            </a:r>
          </a:p>
        </p:txBody>
      </p:sp>
      <p:sp>
        <p:nvSpPr>
          <p:cNvPr id="12" name="TextBox 11">
            <a:extLst>
              <a:ext uri="{FF2B5EF4-FFF2-40B4-BE49-F238E27FC236}">
                <a16:creationId xmlns:a16="http://schemas.microsoft.com/office/drawing/2014/main" id="{192176E5-FE3D-4EA5-BF24-8ABF8BFBF668}"/>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66A1FE0B-90B1-4BED-9AA5-6DC9F6424E67}"/>
              </a:ext>
            </a:extLst>
          </p:cNvPr>
          <p:cNvSpPr>
            <a:spLocks noGrp="1"/>
          </p:cNvSpPr>
          <p:nvPr>
            <p:ph type="title" hasCustomPrompt="1"/>
          </p:nvPr>
        </p:nvSpPr>
        <p:spPr/>
        <p:txBody>
          <a:bodyPr/>
          <a:lstStyle>
            <a:lvl1pPr>
              <a:defRPr/>
            </a:lvl1pPr>
          </a:lstStyle>
          <a:p>
            <a:r>
              <a:rPr lang="en-US"/>
              <a:t>Click to Add One Line Title</a:t>
            </a:r>
          </a:p>
        </p:txBody>
      </p:sp>
      <p:sp>
        <p:nvSpPr>
          <p:cNvPr id="13" name="Subtitle 2">
            <a:extLst>
              <a:ext uri="{FF2B5EF4-FFF2-40B4-BE49-F238E27FC236}">
                <a16:creationId xmlns:a16="http://schemas.microsoft.com/office/drawing/2014/main" id="{D541C7AA-97CA-4F96-9506-F144DA2CD8E2}"/>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90283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Dynamic – Lef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9E4CD6E-324F-4BEC-884B-D217C07BF39E}"/>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5346AD2E-9306-49E7-A98B-7D26E458C2B2}"/>
              </a:ext>
            </a:extLst>
          </p:cNvPr>
          <p:cNvSpPr>
            <a:spLocks noGrp="1"/>
          </p:cNvSpPr>
          <p:nvPr>
            <p:ph type="title" hasCustomPrompt="1"/>
          </p:nvPr>
        </p:nvSpPr>
        <p:spPr/>
        <p:txBody>
          <a:bodyPr wrap="none"/>
          <a:lstStyle>
            <a:lvl1pPr>
              <a:defRPr/>
            </a:lvl1pPr>
          </a:lstStyle>
          <a:p>
            <a:r>
              <a:rPr lang="en-US"/>
              <a:t>Click to Add One Line Title</a:t>
            </a:r>
          </a:p>
        </p:txBody>
      </p:sp>
      <p:sp>
        <p:nvSpPr>
          <p:cNvPr id="11" name="Content Placeholder 10">
            <a:extLst>
              <a:ext uri="{FF2B5EF4-FFF2-40B4-BE49-F238E27FC236}">
                <a16:creationId xmlns:a16="http://schemas.microsoft.com/office/drawing/2014/main" id="{577AE2CA-1B34-4F04-BD7F-F624F20E94FB}"/>
              </a:ext>
            </a:extLst>
          </p:cNvPr>
          <p:cNvSpPr>
            <a:spLocks noGrp="1"/>
          </p:cNvSpPr>
          <p:nvPr>
            <p:ph sz="quarter" idx="19" hasCustomPrompt="1"/>
          </p:nvPr>
        </p:nvSpPr>
        <p:spPr>
          <a:xfrm>
            <a:off x="3351213" y="1600200"/>
            <a:ext cx="8229600" cy="4572000"/>
          </a:xfrm>
        </p:spPr>
        <p:txBody>
          <a:bodyPr/>
          <a:lstStyle>
            <a:lvl1pPr>
              <a:defRPr/>
            </a:lvl1pPr>
          </a:lstStyle>
          <a:p>
            <a:pPr lvl="0"/>
            <a:r>
              <a:rPr lang="en-US"/>
              <a:t>Click to add text </a:t>
            </a:r>
          </a:p>
          <a:p>
            <a:pPr lvl="1"/>
            <a:r>
              <a:rPr lang="en-US"/>
              <a:t>Second level</a:t>
            </a:r>
          </a:p>
          <a:p>
            <a:pPr lvl="2"/>
            <a:r>
              <a:rPr lang="en-US"/>
              <a:t>Third level</a:t>
            </a:r>
          </a:p>
          <a:p>
            <a:pPr lvl="3"/>
            <a:r>
              <a:rPr lang="en-US"/>
              <a:t>Fourth level</a:t>
            </a:r>
          </a:p>
          <a:p>
            <a:pPr lvl="4"/>
            <a:r>
              <a:rPr lang="en-US"/>
              <a:t>Fifth level</a:t>
            </a:r>
          </a:p>
        </p:txBody>
      </p:sp>
      <p:sp>
        <p:nvSpPr>
          <p:cNvPr id="14" name="Subtitle 2">
            <a:extLst>
              <a:ext uri="{FF2B5EF4-FFF2-40B4-BE49-F238E27FC236}">
                <a16:creationId xmlns:a16="http://schemas.microsoft.com/office/drawing/2014/main" id="{551435C2-3F7C-4835-8DB0-71E2C00537CF}"/>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add subtitle</a:t>
            </a:r>
          </a:p>
        </p:txBody>
      </p:sp>
      <p:sp>
        <p:nvSpPr>
          <p:cNvPr id="4" name="Text Placeholder 3">
            <a:extLst>
              <a:ext uri="{FF2B5EF4-FFF2-40B4-BE49-F238E27FC236}">
                <a16:creationId xmlns:a16="http://schemas.microsoft.com/office/drawing/2014/main" id="{830FD232-93CB-4B54-A933-93C11B099F7A}"/>
              </a:ext>
            </a:extLst>
          </p:cNvPr>
          <p:cNvSpPr>
            <a:spLocks noGrp="1"/>
          </p:cNvSpPr>
          <p:nvPr>
            <p:ph type="body" sz="quarter" idx="20" hasCustomPrompt="1"/>
          </p:nvPr>
        </p:nvSpPr>
        <p:spPr>
          <a:xfrm>
            <a:off x="0" y="1600200"/>
            <a:ext cx="2894013" cy="4572000"/>
          </a:xfrm>
          <a:solidFill>
            <a:srgbClr val="000000">
              <a:alpha val="35000"/>
            </a:srgbClr>
          </a:solidFill>
        </p:spPr>
        <p:txBody>
          <a:bodyPr lIns="594360" tIns="457200" rIns="457200" bIns="457200"/>
          <a:lstStyle>
            <a:lvl1pPr>
              <a:defRPr sz="1600">
                <a:solidFill>
                  <a:schemeClr val="tx2"/>
                </a:solidFill>
              </a:defRPr>
            </a:lvl1pPr>
            <a:lvl2pPr marL="171450" indent="-171450">
              <a:buClrTx/>
              <a:defRPr sz="1400">
                <a:solidFill>
                  <a:schemeClr val="tx2"/>
                </a:solidFill>
              </a:defRPr>
            </a:lvl2pPr>
            <a:lvl3pPr marL="342900" indent="-171450">
              <a:buClr>
                <a:schemeClr val="tx2"/>
              </a:buClr>
              <a:defRPr sz="1200">
                <a:solidFill>
                  <a:schemeClr val="tx2"/>
                </a:solidFill>
              </a:defRPr>
            </a:lvl3pPr>
            <a:lvl4pPr marL="514350" indent="-171450">
              <a:buClr>
                <a:schemeClr val="tx2"/>
              </a:buClr>
              <a:defRPr sz="1100">
                <a:solidFill>
                  <a:schemeClr val="tx2"/>
                </a:solidFill>
              </a:defRPr>
            </a:lvl4pPr>
            <a:lvl5pPr marL="742950" indent="-171450">
              <a:buClr>
                <a:schemeClr val="tx2"/>
              </a:buClr>
              <a:defRPr sz="1100">
                <a:solidFill>
                  <a:schemeClr val="tx2"/>
                </a:solidFill>
              </a:defRPr>
            </a:lvl5pPr>
            <a:lvl6pPr>
              <a:buClrTx/>
              <a:defRPr sz="1800">
                <a:solidFill>
                  <a:schemeClr val="tx2"/>
                </a:solidFill>
              </a:defRPr>
            </a:lvl6pPr>
            <a:lvl7pPr>
              <a:buClrTx/>
              <a:defRPr sz="1400">
                <a:solidFill>
                  <a:schemeClr val="tx2"/>
                </a:solidFill>
              </a:defRPr>
            </a:lvl7pPr>
            <a:lvl8pPr>
              <a:buClrTx/>
              <a:defRPr sz="1200">
                <a:solidFill>
                  <a:schemeClr val="tx2"/>
                </a:solidFill>
              </a:defRPr>
            </a:lvl8pPr>
            <a:lvl9pPr>
              <a:buClrTx/>
              <a:defRPr sz="1800">
                <a:solidFill>
                  <a:schemeClr val="tx2"/>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Tree>
    <p:extLst>
      <p:ext uri="{BB962C8B-B14F-4D97-AF65-F5344CB8AC3E}">
        <p14:creationId xmlns:p14="http://schemas.microsoft.com/office/powerpoint/2010/main" val="205614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Dynamic – Righ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460DEEA-0331-45ED-8943-6F9E74884092}"/>
              </a:ext>
            </a:extLst>
          </p:cNvPr>
          <p:cNvSpPr>
            <a:spLocks noGrp="1"/>
          </p:cNvSpPr>
          <p:nvPr>
            <p:ph sz="quarter" idx="19" hasCustomPrompt="1"/>
          </p:nvPr>
        </p:nvSpPr>
        <p:spPr>
          <a:xfrm>
            <a:off x="608013" y="1600200"/>
            <a:ext cx="8229600" cy="4572000"/>
          </a:xfrm>
        </p:spPr>
        <p:txBody>
          <a:bodyPr/>
          <a:lstStyle>
            <a:lvl1pPr>
              <a:defRPr/>
            </a:lvl1pPr>
            <a:lvl5pP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0" name="TextBox 9">
            <a:extLst>
              <a:ext uri="{FF2B5EF4-FFF2-40B4-BE49-F238E27FC236}">
                <a16:creationId xmlns:a16="http://schemas.microsoft.com/office/drawing/2014/main" id="{CDE1D12F-78DF-4A32-BDDB-1E22FB9CA5D0}"/>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F92A934A-AC6B-460C-9C93-B13CF6B6263F}"/>
              </a:ext>
            </a:extLst>
          </p:cNvPr>
          <p:cNvSpPr>
            <a:spLocks noGrp="1"/>
          </p:cNvSpPr>
          <p:nvPr>
            <p:ph type="title" hasCustomPrompt="1"/>
          </p:nvPr>
        </p:nvSpPr>
        <p:spPr/>
        <p:txBody>
          <a:bodyPr wrap="none"/>
          <a:lstStyle>
            <a:lvl1pPr>
              <a:defRPr/>
            </a:lvl1pPr>
          </a:lstStyle>
          <a:p>
            <a:r>
              <a:rPr lang="en-US"/>
              <a:t>Click to Add One Line Title</a:t>
            </a:r>
          </a:p>
        </p:txBody>
      </p:sp>
      <p:sp>
        <p:nvSpPr>
          <p:cNvPr id="14" name="Subtitle 2">
            <a:extLst>
              <a:ext uri="{FF2B5EF4-FFF2-40B4-BE49-F238E27FC236}">
                <a16:creationId xmlns:a16="http://schemas.microsoft.com/office/drawing/2014/main" id="{F6F5131D-84AE-4294-83A1-243FE1C81A8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5" name="Text Placeholder 4">
            <a:extLst>
              <a:ext uri="{FF2B5EF4-FFF2-40B4-BE49-F238E27FC236}">
                <a16:creationId xmlns:a16="http://schemas.microsoft.com/office/drawing/2014/main" id="{8197ED16-D162-4BF7-B635-2F70E10855A0}"/>
              </a:ext>
            </a:extLst>
          </p:cNvPr>
          <p:cNvSpPr>
            <a:spLocks noGrp="1"/>
          </p:cNvSpPr>
          <p:nvPr>
            <p:ph type="body" sz="quarter" idx="20" hasCustomPrompt="1"/>
          </p:nvPr>
        </p:nvSpPr>
        <p:spPr>
          <a:xfrm>
            <a:off x="9294813" y="1600200"/>
            <a:ext cx="2894012" cy="4572000"/>
          </a:xfrm>
          <a:solidFill>
            <a:srgbClr val="000000">
              <a:alpha val="35000"/>
            </a:srgbClr>
          </a:solidFill>
        </p:spPr>
        <p:txBody>
          <a:bodyPr lIns="457200" tIns="457200" rIns="594360" bIns="457200"/>
          <a:lstStyle>
            <a:lvl1pPr>
              <a:defRPr sz="1600">
                <a:solidFill>
                  <a:schemeClr val="tx2"/>
                </a:solidFill>
              </a:defRPr>
            </a:lvl1pPr>
            <a:lvl2pPr marL="171450" indent="-171450">
              <a:buClrTx/>
              <a:defRPr sz="1400">
                <a:solidFill>
                  <a:schemeClr val="tx2"/>
                </a:solidFill>
              </a:defRPr>
            </a:lvl2pPr>
            <a:lvl3pPr marL="342900" indent="-171450">
              <a:buClrTx/>
              <a:defRPr sz="1200">
                <a:solidFill>
                  <a:schemeClr val="tx2"/>
                </a:solidFill>
              </a:defRPr>
            </a:lvl3pPr>
            <a:lvl4pPr marL="514350" indent="-171450">
              <a:buClrTx/>
              <a:defRPr sz="1100">
                <a:solidFill>
                  <a:schemeClr val="tx2"/>
                </a:solidFill>
              </a:defRPr>
            </a:lvl4pPr>
            <a:lvl5pPr marL="685800" indent="-171450">
              <a:buClrTx/>
              <a:defRPr sz="1100">
                <a:solidFill>
                  <a:schemeClr val="tx2"/>
                </a:solidFill>
              </a:defRPr>
            </a:lvl5pPr>
            <a:lvl6pPr>
              <a:buClrTx/>
              <a:defRPr>
                <a:solidFill>
                  <a:schemeClr val="tx2"/>
                </a:solidFill>
              </a:defRPr>
            </a:lvl6pPr>
            <a:lvl7pPr>
              <a:buClrTx/>
              <a:defRPr>
                <a:solidFill>
                  <a:schemeClr val="tx2"/>
                </a:solidFill>
              </a:defRPr>
            </a:lvl7pPr>
            <a:lvl8pPr>
              <a:buClrTx/>
              <a:defRPr>
                <a:solidFill>
                  <a:schemeClr val="tx2"/>
                </a:solidFill>
              </a:defRPr>
            </a:lvl8pPr>
            <a:lvl9pPr>
              <a:buClrTx/>
              <a:defRPr>
                <a:solidFill>
                  <a:schemeClr val="tx2"/>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 level</a:t>
            </a:r>
          </a:p>
          <a:p>
            <a:pPr lvl="8"/>
            <a:r>
              <a:rPr lang="en-US"/>
              <a:t>Ninth level</a:t>
            </a:r>
          </a:p>
        </p:txBody>
      </p:sp>
    </p:spTree>
    <p:extLst>
      <p:ext uri="{BB962C8B-B14F-4D97-AF65-F5344CB8AC3E}">
        <p14:creationId xmlns:p14="http://schemas.microsoft.com/office/powerpoint/2010/main" val="99796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ree-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gray">
          <a:xfrm>
            <a:off x="616504" y="2515154"/>
            <a:ext cx="3346929"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 Level Seven</a:t>
            </a:r>
          </a:p>
          <a:p>
            <a:pPr lvl="7"/>
            <a:r>
              <a:rPr lang="en-US"/>
              <a:t>Level eight</a:t>
            </a:r>
          </a:p>
          <a:p>
            <a:pPr lvl="8"/>
            <a:r>
              <a:rPr lang="en-US"/>
              <a:t>Level Nine</a:t>
            </a:r>
          </a:p>
          <a:p>
            <a:pPr lvl="1"/>
            <a:endParaRPr lang="en-US"/>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gray">
          <a:xfrm>
            <a:off x="4419676" y="2515154"/>
            <a:ext cx="3349473"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 Level Seven </a:t>
            </a:r>
          </a:p>
          <a:p>
            <a:pPr lvl="7"/>
            <a:r>
              <a:rPr lang="en-US"/>
              <a:t>Level Eight</a:t>
            </a:r>
          </a:p>
          <a:p>
            <a:pPr lvl="8"/>
            <a:r>
              <a:rPr lang="en-US"/>
              <a:t>Level Nine</a:t>
            </a:r>
          </a:p>
          <a:p>
            <a:pPr lvl="3"/>
            <a:endParaRPr lang="en-US"/>
          </a:p>
          <a:p>
            <a:pPr lvl="1"/>
            <a:endParaRPr lang="en-US"/>
          </a:p>
        </p:txBody>
      </p:sp>
      <p:sp>
        <p:nvSpPr>
          <p:cNvPr id="73" name="Content Placeholder 17">
            <a:extLst>
              <a:ext uri="{FF2B5EF4-FFF2-40B4-BE49-F238E27FC236}">
                <a16:creationId xmlns:a16="http://schemas.microsoft.com/office/drawing/2014/main" id="{9C016467-4262-4DAA-9B43-A02E57530676}"/>
              </a:ext>
            </a:extLst>
          </p:cNvPr>
          <p:cNvSpPr>
            <a:spLocks noGrp="1"/>
          </p:cNvSpPr>
          <p:nvPr>
            <p:ph sz="quarter" idx="17" hasCustomPrompt="1"/>
          </p:nvPr>
        </p:nvSpPr>
        <p:spPr bwMode="gray">
          <a:xfrm>
            <a:off x="8236361" y="2515154"/>
            <a:ext cx="3346704"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Level Seven</a:t>
            </a:r>
          </a:p>
          <a:p>
            <a:pPr lvl="7"/>
            <a:r>
              <a:rPr lang="en-US"/>
              <a:t>Level Eight</a:t>
            </a:r>
          </a:p>
          <a:p>
            <a:pPr lvl="8"/>
            <a:r>
              <a:rPr lang="en-US"/>
              <a:t>Level Nine</a:t>
            </a:r>
          </a:p>
          <a:p>
            <a:pPr lvl="1"/>
            <a:endParaRPr lang="en-US"/>
          </a:p>
        </p:txBody>
      </p:sp>
      <p:sp>
        <p:nvSpPr>
          <p:cNvPr id="818" name="TextBox 817">
            <a:extLst>
              <a:ext uri="{FF2B5EF4-FFF2-40B4-BE49-F238E27FC236}">
                <a16:creationId xmlns:a16="http://schemas.microsoft.com/office/drawing/2014/main" id="{0B7E1504-B128-423C-AA77-E7FED5DC3B79}"/>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85F2C94F-DA57-4BDB-8E5C-E4A0C7522314}"/>
              </a:ext>
            </a:extLst>
          </p:cNvPr>
          <p:cNvSpPr>
            <a:spLocks noGrp="1"/>
          </p:cNvSpPr>
          <p:nvPr>
            <p:ph type="title" hasCustomPrompt="1"/>
          </p:nvPr>
        </p:nvSpPr>
        <p:spPr/>
        <p:txBody>
          <a:bodyPr/>
          <a:lstStyle>
            <a:lvl1pPr>
              <a:defRPr/>
            </a:lvl1pPr>
          </a:lstStyle>
          <a:p>
            <a:r>
              <a:rPr lang="en-US"/>
              <a:t>Click to Add One Line Title</a:t>
            </a:r>
          </a:p>
        </p:txBody>
      </p:sp>
      <p:sp>
        <p:nvSpPr>
          <p:cNvPr id="13" name="Subtitle 2">
            <a:extLst>
              <a:ext uri="{FF2B5EF4-FFF2-40B4-BE49-F238E27FC236}">
                <a16:creationId xmlns:a16="http://schemas.microsoft.com/office/drawing/2014/main" id="{FC59F98B-A991-4DEC-A409-289E778CB84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Text Placeholder 3">
            <a:extLst>
              <a:ext uri="{FF2B5EF4-FFF2-40B4-BE49-F238E27FC236}">
                <a16:creationId xmlns:a16="http://schemas.microsoft.com/office/drawing/2014/main" id="{59392189-2D4C-4618-9072-F26EE557FD02}"/>
              </a:ext>
            </a:extLst>
          </p:cNvPr>
          <p:cNvSpPr>
            <a:spLocks noGrp="1"/>
          </p:cNvSpPr>
          <p:nvPr>
            <p:ph type="body" sz="quarter" idx="21" hasCustomPrompt="1"/>
          </p:nvPr>
        </p:nvSpPr>
        <p:spPr>
          <a:xfrm>
            <a:off x="616504" y="1600200"/>
            <a:ext cx="3346704" cy="914400"/>
          </a:xfrm>
          <a:solidFill>
            <a:schemeClr val="accent4"/>
          </a:solidFill>
        </p:spPr>
        <p:txBody>
          <a:bodyPr lIns="182880" tIns="91440" rIns="182880" bIns="91440" anchor="ctr"/>
          <a:lstStyle>
            <a:lvl1pPr>
              <a:defRPr sz="1800">
                <a:solidFill>
                  <a:schemeClr val="tx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16" name="Text Placeholder 3">
            <a:extLst>
              <a:ext uri="{FF2B5EF4-FFF2-40B4-BE49-F238E27FC236}">
                <a16:creationId xmlns:a16="http://schemas.microsoft.com/office/drawing/2014/main" id="{665955AB-F417-4DCB-8CC3-98BAC90A9AFB}"/>
              </a:ext>
            </a:extLst>
          </p:cNvPr>
          <p:cNvSpPr>
            <a:spLocks noGrp="1"/>
          </p:cNvSpPr>
          <p:nvPr>
            <p:ph type="body" sz="quarter" idx="22" hasCustomPrompt="1"/>
          </p:nvPr>
        </p:nvSpPr>
        <p:spPr>
          <a:xfrm>
            <a:off x="4419676" y="1600200"/>
            <a:ext cx="3346704" cy="914400"/>
          </a:xfrm>
          <a:solidFill>
            <a:schemeClr val="accent1"/>
          </a:solidFill>
        </p:spPr>
        <p:txBody>
          <a:bodyPr lIns="182880" tIns="91440" rIns="182880" bIns="91440" anchor="ctr"/>
          <a:lstStyle>
            <a:lvl1pPr>
              <a:defRPr sz="1800">
                <a:solidFill>
                  <a:schemeClr val="tx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17" name="Text Placeholder 3">
            <a:extLst>
              <a:ext uri="{FF2B5EF4-FFF2-40B4-BE49-F238E27FC236}">
                <a16:creationId xmlns:a16="http://schemas.microsoft.com/office/drawing/2014/main" id="{7AFB5407-642C-468A-81DB-F0C5C485F6F7}"/>
              </a:ext>
            </a:extLst>
          </p:cNvPr>
          <p:cNvSpPr>
            <a:spLocks noGrp="1"/>
          </p:cNvSpPr>
          <p:nvPr>
            <p:ph type="body" sz="quarter" idx="23" hasCustomPrompt="1"/>
          </p:nvPr>
        </p:nvSpPr>
        <p:spPr>
          <a:xfrm>
            <a:off x="8236361" y="1600200"/>
            <a:ext cx="3346704" cy="914400"/>
          </a:xfrm>
          <a:solidFill>
            <a:schemeClr val="accent3"/>
          </a:solidFill>
        </p:spPr>
        <p:txBody>
          <a:bodyPr lIns="182880" tIns="91440" rIns="182880" bIns="91440" anchor="ctr"/>
          <a:lstStyle>
            <a:lvl1pPr>
              <a:defRPr sz="1800">
                <a:solidFill>
                  <a:schemeClr val="tx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Tree>
    <p:extLst>
      <p:ext uri="{BB962C8B-B14F-4D97-AF65-F5344CB8AC3E}">
        <p14:creationId xmlns:p14="http://schemas.microsoft.com/office/powerpoint/2010/main" val="408656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agram with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F7496CC-9DD2-4299-850C-005958FB65CC}"/>
              </a:ext>
            </a:extLst>
          </p:cNvPr>
          <p:cNvSpPr>
            <a:spLocks noGrp="1"/>
          </p:cNvSpPr>
          <p:nvPr>
            <p:ph type="body" sz="quarter" idx="17" hasCustomPrompt="1"/>
          </p:nvPr>
        </p:nvSpPr>
        <p:spPr>
          <a:xfrm>
            <a:off x="8380413" y="1600200"/>
            <a:ext cx="3808412" cy="4572000"/>
          </a:xfrm>
        </p:spPr>
        <p:txBody>
          <a:bodyPr tIns="457200" rIns="594360" bIns="45720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 Eighth level</a:t>
            </a:r>
          </a:p>
          <a:p>
            <a:pPr lvl="8"/>
            <a:r>
              <a:rPr lang="en-US"/>
              <a:t>Ninth level</a:t>
            </a:r>
          </a:p>
        </p:txBody>
      </p:sp>
      <p:sp>
        <p:nvSpPr>
          <p:cNvPr id="4" name="Rectangle 3">
            <a:extLst>
              <a:ext uri="{FF2B5EF4-FFF2-40B4-BE49-F238E27FC236}">
                <a16:creationId xmlns:a16="http://schemas.microsoft.com/office/drawing/2014/main" id="{330CD733-93DE-4793-929B-26E6DBA7592D}"/>
              </a:ext>
            </a:extLst>
          </p:cNvPr>
          <p:cNvSpPr/>
          <p:nvPr userDrawn="1"/>
        </p:nvSpPr>
        <p:spPr bwMode="ltGray">
          <a:xfrm>
            <a:off x="1" y="1600202"/>
            <a:ext cx="7923212" cy="4570946"/>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accent2"/>
              </a:solidFill>
            </a:endParaRP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userDrawn="1"/>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17EA1E-A574-444B-9004-45836D98DAD0}"/>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C157BCD9-063B-4ED4-B68C-092EC2C342E6}"/>
              </a:ext>
            </a:extLst>
          </p:cNvPr>
          <p:cNvSpPr>
            <a:spLocks noGrp="1"/>
          </p:cNvSpPr>
          <p:nvPr>
            <p:ph type="title" hasCustomPrompt="1"/>
          </p:nvPr>
        </p:nvSpPr>
        <p:spPr/>
        <p:txBody>
          <a:bodyPr wrap="none"/>
          <a:lstStyle>
            <a:lvl1pPr>
              <a:defRPr/>
            </a:lvl1pPr>
          </a:lstStyle>
          <a:p>
            <a:r>
              <a:rPr lang="en-US"/>
              <a:t>Click to Add One Line Title</a:t>
            </a:r>
          </a:p>
        </p:txBody>
      </p:sp>
      <p:sp>
        <p:nvSpPr>
          <p:cNvPr id="9" name="Subtitle 2">
            <a:extLst>
              <a:ext uri="{FF2B5EF4-FFF2-40B4-BE49-F238E27FC236}">
                <a16:creationId xmlns:a16="http://schemas.microsoft.com/office/drawing/2014/main" id="{A0D276D7-17CD-46AB-99B2-97FD34FEEFF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90160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utcome / Benefit">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BB1458BF-96C1-46C6-A67F-AD0FB4B4E5C0}"/>
              </a:ext>
            </a:extLst>
          </p:cNvPr>
          <p:cNvSpPr>
            <a:spLocks noGrp="1"/>
          </p:cNvSpPr>
          <p:nvPr>
            <p:ph type="body" sz="quarter" idx="21" hasCustomPrompt="1"/>
          </p:nvPr>
        </p:nvSpPr>
        <p:spPr>
          <a:xfrm>
            <a:off x="8378825" y="4347904"/>
            <a:ext cx="3201988"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A8781D19-2DDB-4D83-983D-3D159A7DE7C0}"/>
              </a:ext>
            </a:extLst>
          </p:cNvPr>
          <p:cNvSpPr>
            <a:spLocks noGrp="1"/>
          </p:cNvSpPr>
          <p:nvPr>
            <p:ph type="body" sz="quarter" idx="20" hasCustomPrompt="1"/>
          </p:nvPr>
        </p:nvSpPr>
        <p:spPr>
          <a:xfrm>
            <a:off x="8378825" y="2063048"/>
            <a:ext cx="3201988"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8380413" y="1699688"/>
            <a:ext cx="2006600" cy="298450"/>
          </a:xfrm>
        </p:spPr>
        <p:txBody>
          <a:bodyPr anchor="b"/>
          <a:lstStyle>
            <a:lvl1pPr>
              <a:defRPr sz="1600">
                <a:solidFill>
                  <a:schemeClr val="accent1"/>
                </a:solidFill>
              </a:defRPr>
            </a:lvl1pPr>
            <a:lvl5pPr>
              <a:defRPr/>
            </a:lvl5pPr>
          </a:lstStyle>
          <a:p>
            <a:pPr lvl="0"/>
            <a:r>
              <a:rPr lang="en-US"/>
              <a:t>Outcome</a:t>
            </a:r>
          </a:p>
        </p:txBody>
      </p:sp>
      <p:cxnSp>
        <p:nvCxnSpPr>
          <p:cNvPr id="75" name="Straight Connector 74">
            <a:extLst>
              <a:ext uri="{FF2B5EF4-FFF2-40B4-BE49-F238E27FC236}">
                <a16:creationId xmlns:a16="http://schemas.microsoft.com/office/drawing/2014/main" id="{F789B473-DDE6-4450-A111-3761F341AAE3}"/>
              </a:ext>
            </a:extLst>
          </p:cNvPr>
          <p:cNvCxnSpPr>
            <a:cxnSpLocks/>
          </p:cNvCxnSpPr>
          <p:nvPr userDrawn="1"/>
        </p:nvCxnSpPr>
        <p:spPr>
          <a:xfrm>
            <a:off x="8380413" y="3872441"/>
            <a:ext cx="3808412"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8380413" y="3972469"/>
            <a:ext cx="2006600" cy="298450"/>
          </a:xfrm>
        </p:spPr>
        <p:txBody>
          <a:bodyPr anchor="b"/>
          <a:lstStyle>
            <a:lvl1pPr>
              <a:defRPr sz="1600">
                <a:solidFill>
                  <a:schemeClr val="accent4"/>
                </a:solidFill>
              </a:defRPr>
            </a:lvl1pPr>
            <a:lvl5pPr>
              <a:defRPr/>
            </a:lvl5pPr>
          </a:lstStyle>
          <a:p>
            <a:pPr lvl="0"/>
            <a:r>
              <a:rPr lang="en-US"/>
              <a:t>Benefit</a:t>
            </a:r>
          </a:p>
        </p:txBody>
      </p:sp>
      <p:sp>
        <p:nvSpPr>
          <p:cNvPr id="14" name="TextBox 13">
            <a:extLst>
              <a:ext uri="{FF2B5EF4-FFF2-40B4-BE49-F238E27FC236}">
                <a16:creationId xmlns:a16="http://schemas.microsoft.com/office/drawing/2014/main" id="{DF992B4C-D72B-4160-80E2-5EE05E2DDD3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9E15888C-CFB4-4BEC-9B94-46E698DFC481}"/>
              </a:ext>
            </a:extLst>
          </p:cNvPr>
          <p:cNvSpPr>
            <a:spLocks noGrp="1"/>
          </p:cNvSpPr>
          <p:nvPr>
            <p:ph type="title" hasCustomPrompt="1"/>
          </p:nvPr>
        </p:nvSpPr>
        <p:spPr/>
        <p:txBody>
          <a:bodyPr wrap="none"/>
          <a:lstStyle>
            <a:lvl1pPr>
              <a:defRPr/>
            </a:lvl1pPr>
          </a:lstStyle>
          <a:p>
            <a:r>
              <a:rPr lang="en-US"/>
              <a:t>Click to Add One Line Title</a:t>
            </a:r>
          </a:p>
        </p:txBody>
      </p:sp>
      <p:sp>
        <p:nvSpPr>
          <p:cNvPr id="18" name="Rectangle 17">
            <a:extLst>
              <a:ext uri="{FF2B5EF4-FFF2-40B4-BE49-F238E27FC236}">
                <a16:creationId xmlns:a16="http://schemas.microsoft.com/office/drawing/2014/main" id="{92EE86E2-0F2F-484B-8170-3AEBA1DDEB2D}"/>
              </a:ext>
            </a:extLst>
          </p:cNvPr>
          <p:cNvSpPr/>
          <p:nvPr userDrawn="1"/>
        </p:nvSpPr>
        <p:spPr bwMode="ltGray">
          <a:xfrm>
            <a:off x="1" y="1600201"/>
            <a:ext cx="7923212" cy="4570947"/>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800">
              <a:solidFill>
                <a:schemeClr val="accent2"/>
              </a:solidFill>
            </a:endParaRPr>
          </a:p>
        </p:txBody>
      </p:sp>
      <p:cxnSp>
        <p:nvCxnSpPr>
          <p:cNvPr id="138" name="Straight Connector 137">
            <a:extLst>
              <a:ext uri="{FF2B5EF4-FFF2-40B4-BE49-F238E27FC236}">
                <a16:creationId xmlns:a16="http://schemas.microsoft.com/office/drawing/2014/main" id="{56D4D92B-574E-4F63-A5BA-8F7282B54C27}"/>
              </a:ext>
            </a:extLst>
          </p:cNvPr>
          <p:cNvCxnSpPr>
            <a:cxnSpLocks/>
          </p:cNvCxnSpPr>
          <p:nvPr userDrawn="1"/>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E9D6A872-88BD-4DFC-AFFD-1E9BEEB6533B}"/>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112487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er Succes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09367CD-64CE-4B7B-91B1-53B17F8F693D}"/>
              </a:ext>
            </a:extLst>
          </p:cNvPr>
          <p:cNvSpPr/>
          <p:nvPr userDrawn="1"/>
        </p:nvSpPr>
        <p:spPr bwMode="ltGray">
          <a:xfrm>
            <a:off x="1" y="1600201"/>
            <a:ext cx="7923212" cy="4570947"/>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800">
              <a:solidFill>
                <a:schemeClr val="accent2"/>
              </a:solidFill>
            </a:endParaRP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a:xfrm>
            <a:off x="611645" y="2409552"/>
            <a:ext cx="3201848" cy="93493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613093" y="2079840"/>
            <a:ext cx="2006600" cy="227454"/>
          </a:xfrm>
        </p:spPr>
        <p:txBody>
          <a:bodyPr anchor="b"/>
          <a:lstStyle>
            <a:lvl1pPr>
              <a:lnSpc>
                <a:spcPct val="100000"/>
              </a:lnSpc>
              <a:spcBef>
                <a:spcPts val="0"/>
              </a:spcBef>
              <a:defRPr sz="1600">
                <a:solidFill>
                  <a:schemeClr val="accent1"/>
                </a:solidFill>
              </a:defRPr>
            </a:lvl1pPr>
            <a:lvl5pPr>
              <a:defRPr/>
            </a:lvl5pPr>
          </a:lstStyle>
          <a:p>
            <a:pPr lvl="0"/>
            <a:r>
              <a:rPr lang="en-US"/>
              <a:t>About</a:t>
            </a:r>
          </a:p>
        </p:txBody>
      </p:sp>
      <p:sp>
        <p:nvSpPr>
          <p:cNvPr id="74" name="Content Placeholder 17">
            <a:extLst>
              <a:ext uri="{FF2B5EF4-FFF2-40B4-BE49-F238E27FC236}">
                <a16:creationId xmlns:a16="http://schemas.microsoft.com/office/drawing/2014/main" id="{F00013B6-2241-400E-9E61-946C485F8D5E}"/>
              </a:ext>
            </a:extLst>
          </p:cNvPr>
          <p:cNvSpPr>
            <a:spLocks noGrp="1"/>
          </p:cNvSpPr>
          <p:nvPr>
            <p:ph sz="quarter" idx="18" hasCustomPrompt="1"/>
          </p:nvPr>
        </p:nvSpPr>
        <p:spPr>
          <a:xfrm>
            <a:off x="611645" y="3952605"/>
            <a:ext cx="3201848" cy="84799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userDrawn="1"/>
        </p:nvCxnSpPr>
        <p:spPr>
          <a:xfrm>
            <a:off x="609600" y="1964843"/>
            <a:ext cx="31988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789B473-DDE6-4450-A111-3761F341AAE3}"/>
              </a:ext>
            </a:extLst>
          </p:cNvPr>
          <p:cNvCxnSpPr>
            <a:cxnSpLocks/>
          </p:cNvCxnSpPr>
          <p:nvPr userDrawn="1"/>
        </p:nvCxnSpPr>
        <p:spPr>
          <a:xfrm>
            <a:off x="609600" y="3547676"/>
            <a:ext cx="3198812" cy="0"/>
          </a:xfrm>
          <a:prstGeom prst="line">
            <a:avLst/>
          </a:prstGeom>
          <a:ln w="25400">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userDrawn="1">
            <p:ph type="body" sz="quarter" idx="19" hasCustomPrompt="1"/>
          </p:nvPr>
        </p:nvSpPr>
        <p:spPr>
          <a:xfrm>
            <a:off x="613093" y="3634037"/>
            <a:ext cx="2006600" cy="227454"/>
          </a:xfrm>
        </p:spPr>
        <p:txBody>
          <a:bodyPr anchor="b"/>
          <a:lstStyle>
            <a:lvl1pPr>
              <a:lnSpc>
                <a:spcPct val="100000"/>
              </a:lnSpc>
              <a:spcBef>
                <a:spcPts val="0"/>
              </a:spcBef>
              <a:defRPr sz="1600">
                <a:solidFill>
                  <a:schemeClr val="accent3"/>
                </a:solidFill>
              </a:defRPr>
            </a:lvl1pPr>
            <a:lvl5pPr>
              <a:defRPr/>
            </a:lvl5pPr>
          </a:lstStyle>
          <a:p>
            <a:pPr lvl="0"/>
            <a:r>
              <a:rPr lang="en-US"/>
              <a:t>Challenges</a:t>
            </a:r>
          </a:p>
        </p:txBody>
      </p:sp>
      <p:sp>
        <p:nvSpPr>
          <p:cNvPr id="14" name="TextBox 13">
            <a:extLst>
              <a:ext uri="{FF2B5EF4-FFF2-40B4-BE49-F238E27FC236}">
                <a16:creationId xmlns:a16="http://schemas.microsoft.com/office/drawing/2014/main" id="{DF992B4C-D72B-4160-80E2-5EE05E2DDD3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100000"/>
              </a:lnSpc>
              <a:spcBef>
                <a:spcPts val="0"/>
              </a:spcBef>
            </a:pPr>
            <a:fld id="{7A51DB15-7364-4F0B-A3A0-1309F8830053}" type="slidenum">
              <a:rPr lang="en-US" sz="800" smtClean="0">
                <a:latin typeface="+mj-lt"/>
              </a:rPr>
              <a:pPr algn="r">
                <a:lnSpc>
                  <a:spcPct val="100000"/>
                </a:lnSpc>
                <a:spcBef>
                  <a:spcPts val="0"/>
                </a:spcBef>
              </a:pPr>
              <a:t>‹#›</a:t>
            </a:fld>
            <a:endParaRPr lang="en-US">
              <a:latin typeface="+mj-lt"/>
            </a:endParaRPr>
          </a:p>
        </p:txBody>
      </p:sp>
      <p:sp>
        <p:nvSpPr>
          <p:cNvPr id="87" name="Content Placeholder 17">
            <a:extLst>
              <a:ext uri="{FF2B5EF4-FFF2-40B4-BE49-F238E27FC236}">
                <a16:creationId xmlns:a16="http://schemas.microsoft.com/office/drawing/2014/main" id="{CB3B18B9-1B70-4F2B-86D9-C5183A845D12}"/>
              </a:ext>
            </a:extLst>
          </p:cNvPr>
          <p:cNvSpPr>
            <a:spLocks noGrp="1"/>
          </p:cNvSpPr>
          <p:nvPr>
            <p:ph sz="quarter" idx="20" hasCustomPrompt="1"/>
          </p:nvPr>
        </p:nvSpPr>
        <p:spPr>
          <a:xfrm>
            <a:off x="4269245" y="2409552"/>
            <a:ext cx="3201848" cy="93493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sp>
        <p:nvSpPr>
          <p:cNvPr id="88" name="Text Placeholder 6">
            <a:extLst>
              <a:ext uri="{FF2B5EF4-FFF2-40B4-BE49-F238E27FC236}">
                <a16:creationId xmlns:a16="http://schemas.microsoft.com/office/drawing/2014/main" id="{45C2837B-EA55-4186-A2EA-1E7FB5B122D2}"/>
              </a:ext>
            </a:extLst>
          </p:cNvPr>
          <p:cNvSpPr>
            <a:spLocks noGrp="1"/>
          </p:cNvSpPr>
          <p:nvPr>
            <p:ph type="body" sz="quarter" idx="21" hasCustomPrompt="1"/>
          </p:nvPr>
        </p:nvSpPr>
        <p:spPr>
          <a:xfrm>
            <a:off x="4270693" y="2079840"/>
            <a:ext cx="2006600" cy="227454"/>
          </a:xfrm>
        </p:spPr>
        <p:txBody>
          <a:bodyPr anchor="b"/>
          <a:lstStyle>
            <a:lvl1pPr>
              <a:lnSpc>
                <a:spcPct val="100000"/>
              </a:lnSpc>
              <a:spcBef>
                <a:spcPts val="0"/>
              </a:spcBef>
              <a:buNone/>
              <a:defRPr sz="1600">
                <a:solidFill>
                  <a:schemeClr val="accent4"/>
                </a:solidFill>
              </a:defRPr>
            </a:lvl1pPr>
            <a:lvl5pPr>
              <a:defRPr/>
            </a:lvl5pPr>
          </a:lstStyle>
          <a:p>
            <a:pPr lvl="0"/>
            <a:r>
              <a:rPr lang="en-US"/>
              <a:t>Solution</a:t>
            </a:r>
          </a:p>
        </p:txBody>
      </p:sp>
      <p:sp>
        <p:nvSpPr>
          <p:cNvPr id="89" name="Content Placeholder 17">
            <a:extLst>
              <a:ext uri="{FF2B5EF4-FFF2-40B4-BE49-F238E27FC236}">
                <a16:creationId xmlns:a16="http://schemas.microsoft.com/office/drawing/2014/main" id="{00A3A11C-EA43-4ACC-83B9-C4C7C1080E3C}"/>
              </a:ext>
            </a:extLst>
          </p:cNvPr>
          <p:cNvSpPr>
            <a:spLocks noGrp="1"/>
          </p:cNvSpPr>
          <p:nvPr>
            <p:ph sz="quarter" idx="22" hasCustomPrompt="1"/>
          </p:nvPr>
        </p:nvSpPr>
        <p:spPr>
          <a:xfrm>
            <a:off x="4269245" y="3952605"/>
            <a:ext cx="3201848" cy="84799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90" name="Straight Connector 89">
            <a:extLst>
              <a:ext uri="{FF2B5EF4-FFF2-40B4-BE49-F238E27FC236}">
                <a16:creationId xmlns:a16="http://schemas.microsoft.com/office/drawing/2014/main" id="{EAAB5B3C-AE89-4605-BB4B-0C07DE733C40}"/>
              </a:ext>
            </a:extLst>
          </p:cNvPr>
          <p:cNvCxnSpPr>
            <a:cxnSpLocks/>
          </p:cNvCxnSpPr>
          <p:nvPr userDrawn="1"/>
        </p:nvCxnSpPr>
        <p:spPr>
          <a:xfrm>
            <a:off x="4267200" y="1964843"/>
            <a:ext cx="3198812"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709593A-BC10-40A3-842E-346F6E0EE30C}"/>
              </a:ext>
            </a:extLst>
          </p:cNvPr>
          <p:cNvCxnSpPr>
            <a:cxnSpLocks/>
          </p:cNvCxnSpPr>
          <p:nvPr userDrawn="1"/>
        </p:nvCxnSpPr>
        <p:spPr>
          <a:xfrm>
            <a:off x="4267200" y="3547676"/>
            <a:ext cx="3198812" cy="0"/>
          </a:xfrm>
          <a:prstGeom prst="line">
            <a:avLst/>
          </a:prstGeom>
          <a:ln w="25400">
            <a:solidFill>
              <a:schemeClr val="accent6"/>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 name="Text Placeholder 6">
            <a:extLst>
              <a:ext uri="{FF2B5EF4-FFF2-40B4-BE49-F238E27FC236}">
                <a16:creationId xmlns:a16="http://schemas.microsoft.com/office/drawing/2014/main" id="{48CE9E08-388B-4458-B1F4-453A8413D639}"/>
              </a:ext>
            </a:extLst>
          </p:cNvPr>
          <p:cNvSpPr>
            <a:spLocks noGrp="1"/>
          </p:cNvSpPr>
          <p:nvPr>
            <p:ph type="body" sz="quarter" idx="23" hasCustomPrompt="1"/>
          </p:nvPr>
        </p:nvSpPr>
        <p:spPr>
          <a:xfrm>
            <a:off x="4270693" y="3634037"/>
            <a:ext cx="2006600" cy="227454"/>
          </a:xfrm>
        </p:spPr>
        <p:txBody>
          <a:bodyPr anchor="b"/>
          <a:lstStyle>
            <a:lvl1pPr>
              <a:lnSpc>
                <a:spcPct val="100000"/>
              </a:lnSpc>
              <a:spcBef>
                <a:spcPts val="0"/>
              </a:spcBef>
              <a:defRPr sz="1600">
                <a:solidFill>
                  <a:schemeClr val="accent6"/>
                </a:solidFill>
              </a:defRPr>
            </a:lvl1pPr>
            <a:lvl5pPr>
              <a:defRPr/>
            </a:lvl5pPr>
          </a:lstStyle>
          <a:p>
            <a:pPr lvl="0"/>
            <a:r>
              <a:rPr lang="en-US"/>
              <a:t>Impact</a:t>
            </a:r>
          </a:p>
        </p:txBody>
      </p:sp>
      <p:sp>
        <p:nvSpPr>
          <p:cNvPr id="6" name="Picture Placeholder 5">
            <a:extLst>
              <a:ext uri="{FF2B5EF4-FFF2-40B4-BE49-F238E27FC236}">
                <a16:creationId xmlns:a16="http://schemas.microsoft.com/office/drawing/2014/main" id="{4D909953-1B24-4C7D-A173-A53DF3FC7EC3}"/>
              </a:ext>
            </a:extLst>
          </p:cNvPr>
          <p:cNvSpPr>
            <a:spLocks noGrp="1"/>
          </p:cNvSpPr>
          <p:nvPr>
            <p:ph type="pic" sz="quarter" idx="24"/>
          </p:nvPr>
        </p:nvSpPr>
        <p:spPr>
          <a:xfrm>
            <a:off x="8382000" y="2971800"/>
            <a:ext cx="3194050" cy="1828800"/>
          </a:xfrm>
        </p:spPr>
        <p:txBody>
          <a:bodyPr/>
          <a:lstStyle>
            <a:lvl1pPr>
              <a:lnSpc>
                <a:spcPct val="100000"/>
              </a:lnSpc>
              <a:spcBef>
                <a:spcPts val="0"/>
              </a:spcBef>
              <a:defRPr/>
            </a:lvl1pPr>
          </a:lstStyle>
          <a:p>
            <a:r>
              <a:rPr lang="en-US"/>
              <a:t>Click icon to add picture</a:t>
            </a:r>
          </a:p>
        </p:txBody>
      </p:sp>
      <p:sp>
        <p:nvSpPr>
          <p:cNvPr id="9" name="Picture Placeholder 8">
            <a:extLst>
              <a:ext uri="{FF2B5EF4-FFF2-40B4-BE49-F238E27FC236}">
                <a16:creationId xmlns:a16="http://schemas.microsoft.com/office/drawing/2014/main" id="{D0ED48B1-3A1C-41E2-BEC6-E8E6B54A07B0}"/>
              </a:ext>
            </a:extLst>
          </p:cNvPr>
          <p:cNvSpPr>
            <a:spLocks noGrp="1"/>
          </p:cNvSpPr>
          <p:nvPr>
            <p:ph type="pic" sz="quarter" idx="25" hasCustomPrompt="1"/>
          </p:nvPr>
        </p:nvSpPr>
        <p:spPr>
          <a:xfrm>
            <a:off x="9074150" y="1600200"/>
            <a:ext cx="1841500" cy="660399"/>
          </a:xfrm>
        </p:spPr>
        <p:txBody>
          <a:bodyPr anchor="ctr"/>
          <a:lstStyle>
            <a:lvl1pPr algn="ctr">
              <a:lnSpc>
                <a:spcPct val="100000"/>
              </a:lnSpc>
              <a:spcBef>
                <a:spcPts val="0"/>
              </a:spcBef>
              <a:defRPr/>
            </a:lvl1pPr>
          </a:lstStyle>
          <a:p>
            <a:r>
              <a:rPr lang="en-US"/>
              <a:t>Insert Logo here</a:t>
            </a:r>
          </a:p>
        </p:txBody>
      </p:sp>
      <p:sp>
        <p:nvSpPr>
          <p:cNvPr id="11" name="Text Placeholder 10">
            <a:extLst>
              <a:ext uri="{FF2B5EF4-FFF2-40B4-BE49-F238E27FC236}">
                <a16:creationId xmlns:a16="http://schemas.microsoft.com/office/drawing/2014/main" id="{D0A78DDD-5F83-4940-98A7-CF6D7FB81405}"/>
              </a:ext>
            </a:extLst>
          </p:cNvPr>
          <p:cNvSpPr>
            <a:spLocks noGrp="1"/>
          </p:cNvSpPr>
          <p:nvPr>
            <p:ph type="body" sz="quarter" idx="26" hasCustomPrompt="1"/>
          </p:nvPr>
        </p:nvSpPr>
        <p:spPr>
          <a:xfrm>
            <a:off x="8382000" y="5022214"/>
            <a:ext cx="3200400" cy="1153795"/>
          </a:xfrm>
        </p:spPr>
        <p:txBody>
          <a:bodyPr/>
          <a:lstStyle>
            <a:lvl1pPr algn="ctr">
              <a:lnSpc>
                <a:spcPct val="100000"/>
              </a:lnSpc>
              <a:spcBef>
                <a:spcPts val="0"/>
              </a:spcBef>
              <a:defRPr sz="1400">
                <a:solidFill>
                  <a:schemeClr val="tx2"/>
                </a:solidFill>
              </a:defRPr>
            </a:lvl1pPr>
            <a:lvl2pPr marL="0" indent="0" algn="ctr">
              <a:lnSpc>
                <a:spcPct val="100000"/>
              </a:lnSpc>
              <a:spcBef>
                <a:spcPts val="0"/>
              </a:spcBef>
              <a:buFont typeface="Open Sans" panose="020B0606030504020204" pitchFamily="34" charset="0"/>
              <a:buChar char="​"/>
              <a:defRPr sz="1200">
                <a:solidFill>
                  <a:schemeClr val="tx2"/>
                </a:solidFill>
              </a:defRPr>
            </a:lvl2pPr>
            <a:lvl3pPr marL="0" indent="0" algn="ctr">
              <a:buFont typeface="Open Sans" panose="020B0606030504020204" pitchFamily="34" charset="0"/>
              <a:buNone/>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Click to add text</a:t>
            </a:r>
          </a:p>
          <a:p>
            <a:pPr lvl="1"/>
            <a:r>
              <a:rPr lang="en-US"/>
              <a:t>Second level</a:t>
            </a:r>
          </a:p>
        </p:txBody>
      </p:sp>
      <p:sp>
        <p:nvSpPr>
          <p:cNvPr id="93" name="Text Placeholder 10">
            <a:extLst>
              <a:ext uri="{FF2B5EF4-FFF2-40B4-BE49-F238E27FC236}">
                <a16:creationId xmlns:a16="http://schemas.microsoft.com/office/drawing/2014/main" id="{356F2006-5264-4FEB-8EBA-8BA6A55D19B4}"/>
              </a:ext>
            </a:extLst>
          </p:cNvPr>
          <p:cNvSpPr>
            <a:spLocks noGrp="1"/>
          </p:cNvSpPr>
          <p:nvPr>
            <p:ph type="body" sz="quarter" idx="27" hasCustomPrompt="1"/>
          </p:nvPr>
        </p:nvSpPr>
        <p:spPr>
          <a:xfrm>
            <a:off x="8375650" y="2347933"/>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Location</a:t>
            </a:r>
          </a:p>
        </p:txBody>
      </p:sp>
      <p:sp>
        <p:nvSpPr>
          <p:cNvPr id="12" name="Rectangle 11">
            <a:extLst>
              <a:ext uri="{FF2B5EF4-FFF2-40B4-BE49-F238E27FC236}">
                <a16:creationId xmlns:a16="http://schemas.microsoft.com/office/drawing/2014/main" id="{8AF7F59A-4C67-4F41-A6E0-906850EDF3F1}"/>
              </a:ext>
            </a:extLst>
          </p:cNvPr>
          <p:cNvSpPr/>
          <p:nvPr userDrawn="1"/>
        </p:nvSpPr>
        <p:spPr>
          <a:xfrm>
            <a:off x="608739" y="4978399"/>
            <a:ext cx="3204753" cy="879645"/>
          </a:xfrm>
          <a:prstGeom prst="rect">
            <a:avLst/>
          </a:prstGeom>
          <a:gradFill>
            <a:gsLst>
              <a:gs pos="0">
                <a:schemeClr val="accent4"/>
              </a:gs>
              <a:gs pos="98000">
                <a:schemeClr val="accent4"/>
              </a:gs>
            </a:gsLst>
            <a:lin ang="5400000" scaled="1"/>
          </a:gradFill>
        </p:spPr>
        <p:txBody>
          <a:bodyPr vert="horz" lIns="594360" tIns="457200" rIns="457200" bIns="457200"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a:solidFill>
                <a:schemeClr val="bg1"/>
              </a:solidFill>
            </a:endParaRPr>
          </a:p>
        </p:txBody>
      </p:sp>
      <p:sp>
        <p:nvSpPr>
          <p:cNvPr id="152" name="Rectangle 151">
            <a:extLst>
              <a:ext uri="{FF2B5EF4-FFF2-40B4-BE49-F238E27FC236}">
                <a16:creationId xmlns:a16="http://schemas.microsoft.com/office/drawing/2014/main" id="{85779326-D874-4DC4-BA73-C7157B414B05}"/>
              </a:ext>
            </a:extLst>
          </p:cNvPr>
          <p:cNvSpPr/>
          <p:nvPr userDrawn="1"/>
        </p:nvSpPr>
        <p:spPr>
          <a:xfrm>
            <a:off x="4267199" y="4978400"/>
            <a:ext cx="3203893" cy="878840"/>
          </a:xfrm>
          <a:prstGeom prst="rect">
            <a:avLst/>
          </a:prstGeom>
          <a:solidFill>
            <a:schemeClr val="accent1"/>
          </a:solidFill>
        </p:spPr>
        <p:txBody>
          <a:bodyPr vert="horz" lIns="457200" tIns="457200" rIns="594360" bIns="0"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a:solidFill>
                <a:schemeClr val="bg1"/>
              </a:solidFill>
            </a:endParaRPr>
          </a:p>
        </p:txBody>
      </p:sp>
      <p:sp>
        <p:nvSpPr>
          <p:cNvPr id="2" name="Title 1">
            <a:extLst>
              <a:ext uri="{FF2B5EF4-FFF2-40B4-BE49-F238E27FC236}">
                <a16:creationId xmlns:a16="http://schemas.microsoft.com/office/drawing/2014/main" id="{10FD359B-DBB1-4A58-B3A5-88DBD360EFA4}"/>
              </a:ext>
            </a:extLst>
          </p:cNvPr>
          <p:cNvSpPr>
            <a:spLocks noGrp="1"/>
          </p:cNvSpPr>
          <p:nvPr>
            <p:ph type="title" hasCustomPrompt="1"/>
          </p:nvPr>
        </p:nvSpPr>
        <p:spPr/>
        <p:txBody>
          <a:bodyPr/>
          <a:lstStyle>
            <a:lvl1pPr>
              <a:defRPr/>
            </a:lvl1pPr>
          </a:lstStyle>
          <a:p>
            <a:r>
              <a:rPr lang="en-US"/>
              <a:t>Company Name</a:t>
            </a:r>
          </a:p>
        </p:txBody>
      </p:sp>
      <p:sp>
        <p:nvSpPr>
          <p:cNvPr id="27" name="Subtitle 2">
            <a:extLst>
              <a:ext uri="{FF2B5EF4-FFF2-40B4-BE49-F238E27FC236}">
                <a16:creationId xmlns:a16="http://schemas.microsoft.com/office/drawing/2014/main" id="{9A29AA74-2865-4B6A-BD11-7A351A336A6C}"/>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9" name="Text Placeholder 10">
            <a:extLst>
              <a:ext uri="{FF2B5EF4-FFF2-40B4-BE49-F238E27FC236}">
                <a16:creationId xmlns:a16="http://schemas.microsoft.com/office/drawing/2014/main" id="{09C7727F-F570-4AF1-856D-98544836237D}"/>
              </a:ext>
            </a:extLst>
          </p:cNvPr>
          <p:cNvSpPr>
            <a:spLocks noGrp="1"/>
          </p:cNvSpPr>
          <p:nvPr>
            <p:ph type="body" sz="quarter" idx="28" hasCustomPrompt="1"/>
          </p:nvPr>
        </p:nvSpPr>
        <p:spPr>
          <a:xfrm>
            <a:off x="8375650" y="2647290"/>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Industry</a:t>
            </a:r>
          </a:p>
        </p:txBody>
      </p:sp>
      <p:sp>
        <p:nvSpPr>
          <p:cNvPr id="30" name="Text Placeholder 6">
            <a:extLst>
              <a:ext uri="{FF2B5EF4-FFF2-40B4-BE49-F238E27FC236}">
                <a16:creationId xmlns:a16="http://schemas.microsoft.com/office/drawing/2014/main" id="{F13DC67D-58A2-45BD-A728-B6ECDD8B5A5B}"/>
              </a:ext>
            </a:extLst>
          </p:cNvPr>
          <p:cNvSpPr>
            <a:spLocks noGrp="1"/>
          </p:cNvSpPr>
          <p:nvPr>
            <p:ph type="body" sz="quarter" idx="29" hasCustomPrompt="1"/>
          </p:nvPr>
        </p:nvSpPr>
        <p:spPr>
          <a:xfrm>
            <a:off x="613093" y="4978400"/>
            <a:ext cx="3200400" cy="227454"/>
          </a:xfrm>
        </p:spPr>
        <p:txBody>
          <a:bodyPr anchor="b"/>
          <a:lstStyle>
            <a:lvl1pPr algn="ctr">
              <a:lnSpc>
                <a:spcPct val="100000"/>
              </a:lnSpc>
              <a:spcBef>
                <a:spcPts val="0"/>
              </a:spcBef>
              <a:defRPr sz="1000">
                <a:solidFill>
                  <a:schemeClr val="tx2"/>
                </a:solidFill>
              </a:defRPr>
            </a:lvl1pPr>
            <a:lvl5pPr>
              <a:defRPr/>
            </a:lvl5pPr>
          </a:lstStyle>
          <a:p>
            <a:pPr lvl="0"/>
            <a:r>
              <a:rPr lang="en-US"/>
              <a:t>Products</a:t>
            </a:r>
          </a:p>
        </p:txBody>
      </p:sp>
      <p:sp>
        <p:nvSpPr>
          <p:cNvPr id="31" name="Text Placeholder 6">
            <a:extLst>
              <a:ext uri="{FF2B5EF4-FFF2-40B4-BE49-F238E27FC236}">
                <a16:creationId xmlns:a16="http://schemas.microsoft.com/office/drawing/2014/main" id="{53D9F0A4-74F4-4BA6-AD21-4791EF0A203A}"/>
              </a:ext>
            </a:extLst>
          </p:cNvPr>
          <p:cNvSpPr>
            <a:spLocks noGrp="1"/>
          </p:cNvSpPr>
          <p:nvPr>
            <p:ph type="body" sz="quarter" idx="30" hasCustomPrompt="1"/>
          </p:nvPr>
        </p:nvSpPr>
        <p:spPr>
          <a:xfrm>
            <a:off x="4273995" y="4978400"/>
            <a:ext cx="3200400" cy="227454"/>
          </a:xfrm>
        </p:spPr>
        <p:txBody>
          <a:bodyPr anchor="b"/>
          <a:lstStyle>
            <a:lvl1pPr algn="ctr">
              <a:lnSpc>
                <a:spcPct val="100000"/>
              </a:lnSpc>
              <a:spcBef>
                <a:spcPts val="0"/>
              </a:spcBef>
              <a:defRPr sz="1000">
                <a:solidFill>
                  <a:schemeClr val="tx2"/>
                </a:solidFill>
              </a:defRPr>
            </a:lvl1pPr>
            <a:lvl5pPr>
              <a:defRPr/>
            </a:lvl5pPr>
          </a:lstStyle>
          <a:p>
            <a:pPr lvl="0"/>
            <a:r>
              <a:rPr lang="en-US"/>
              <a:t>Strategic Priorities</a:t>
            </a:r>
          </a:p>
        </p:txBody>
      </p:sp>
    </p:spTree>
    <p:extLst>
      <p:ext uri="{BB962C8B-B14F-4D97-AF65-F5344CB8AC3E}">
        <p14:creationId xmlns:p14="http://schemas.microsoft.com/office/powerpoint/2010/main" val="265905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Icon ">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B1C210DC-5DBB-4F0D-875F-CD8AAAB938CE}"/>
              </a:ext>
            </a:extLst>
          </p:cNvPr>
          <p:cNvSpPr/>
          <p:nvPr userDrawn="1"/>
        </p:nvSpPr>
        <p:spPr bwMode="gray">
          <a:xfrm>
            <a:off x="1981877" y="2055429"/>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4"/>
              </a:solidFill>
            </a:endParaRPr>
          </a:p>
        </p:txBody>
      </p:sp>
      <p:sp>
        <p:nvSpPr>
          <p:cNvPr id="22" name="Oval 21">
            <a:extLst>
              <a:ext uri="{FF2B5EF4-FFF2-40B4-BE49-F238E27FC236}">
                <a16:creationId xmlns:a16="http://schemas.microsoft.com/office/drawing/2014/main" id="{446F04B0-7860-407F-85B7-42E38FAFE34B}"/>
              </a:ext>
            </a:extLst>
          </p:cNvPr>
          <p:cNvSpPr/>
          <p:nvPr userDrawn="1"/>
        </p:nvSpPr>
        <p:spPr bwMode="gray">
          <a:xfrm>
            <a:off x="8389301" y="2055429"/>
            <a:ext cx="1828959"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6FECF9D0-D7A8-43DD-B38D-E1090C0B322F}"/>
              </a:ext>
            </a:extLst>
          </p:cNvPr>
          <p:cNvSpPr/>
          <p:nvPr userDrawn="1"/>
        </p:nvSpPr>
        <p:spPr bwMode="gray">
          <a:xfrm>
            <a:off x="5184924" y="2055429"/>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TextBox 77">
            <a:extLst>
              <a:ext uri="{FF2B5EF4-FFF2-40B4-BE49-F238E27FC236}">
                <a16:creationId xmlns:a16="http://schemas.microsoft.com/office/drawing/2014/main" id="{AD23688F-2550-4740-B5D6-C78F74FDE08D}"/>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14C5A99F-0678-4DC4-A266-1AD031E9C8E4}"/>
              </a:ext>
            </a:extLst>
          </p:cNvPr>
          <p:cNvSpPr>
            <a:spLocks noGrp="1"/>
          </p:cNvSpPr>
          <p:nvPr>
            <p:ph type="title" hasCustomPrompt="1"/>
          </p:nvPr>
        </p:nvSpPr>
        <p:spPr/>
        <p:txBody>
          <a:bodyPr/>
          <a:lstStyle>
            <a:lvl1pPr>
              <a:defRPr/>
            </a:lvl1pPr>
          </a:lstStyle>
          <a:p>
            <a:r>
              <a:rPr lang="en-US"/>
              <a:t>Click to Add One Line Title</a:t>
            </a:r>
          </a:p>
        </p:txBody>
      </p:sp>
      <p:sp>
        <p:nvSpPr>
          <p:cNvPr id="12" name="Subtitle 2">
            <a:extLst>
              <a:ext uri="{FF2B5EF4-FFF2-40B4-BE49-F238E27FC236}">
                <a16:creationId xmlns:a16="http://schemas.microsoft.com/office/drawing/2014/main" id="{4EBF1472-E940-4CC7-B5D3-349346A425A8}"/>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Text Placeholder 3">
            <a:extLst>
              <a:ext uri="{FF2B5EF4-FFF2-40B4-BE49-F238E27FC236}">
                <a16:creationId xmlns:a16="http://schemas.microsoft.com/office/drawing/2014/main" id="{B9CC9B40-9AF4-4EF7-8384-2ACE79EA95C9}"/>
              </a:ext>
            </a:extLst>
          </p:cNvPr>
          <p:cNvSpPr>
            <a:spLocks noGrp="1"/>
          </p:cNvSpPr>
          <p:nvPr>
            <p:ph type="body" sz="quarter" idx="18" hasCustomPrompt="1"/>
          </p:nvPr>
        </p:nvSpPr>
        <p:spPr>
          <a:xfrm>
            <a:off x="1525905" y="4267940"/>
            <a:ext cx="2744788"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14" name="Text Placeholder 3">
            <a:extLst>
              <a:ext uri="{FF2B5EF4-FFF2-40B4-BE49-F238E27FC236}">
                <a16:creationId xmlns:a16="http://schemas.microsoft.com/office/drawing/2014/main" id="{D69CA39A-E967-4A68-A944-35C345A456D5}"/>
              </a:ext>
            </a:extLst>
          </p:cNvPr>
          <p:cNvSpPr>
            <a:spLocks noGrp="1"/>
          </p:cNvSpPr>
          <p:nvPr>
            <p:ph type="body" sz="quarter" idx="19" hasCustomPrompt="1"/>
          </p:nvPr>
        </p:nvSpPr>
        <p:spPr>
          <a:xfrm>
            <a:off x="4721225" y="4267940"/>
            <a:ext cx="2744788"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15" name="Text Placeholder 3">
            <a:extLst>
              <a:ext uri="{FF2B5EF4-FFF2-40B4-BE49-F238E27FC236}">
                <a16:creationId xmlns:a16="http://schemas.microsoft.com/office/drawing/2014/main" id="{41A16A22-350B-4B24-A3CD-4D5DE470DEEB}"/>
              </a:ext>
            </a:extLst>
          </p:cNvPr>
          <p:cNvSpPr>
            <a:spLocks noGrp="1"/>
          </p:cNvSpPr>
          <p:nvPr>
            <p:ph type="body" sz="quarter" idx="20" hasCustomPrompt="1"/>
          </p:nvPr>
        </p:nvSpPr>
        <p:spPr>
          <a:xfrm>
            <a:off x="7923213" y="4267940"/>
            <a:ext cx="2744788"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286374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our Icon ">
    <p:spTree>
      <p:nvGrpSpPr>
        <p:cNvPr id="1" name=""/>
        <p:cNvGrpSpPr/>
        <p:nvPr/>
      </p:nvGrpSpPr>
      <p:grpSpPr>
        <a:xfrm>
          <a:off x="0" y="0"/>
          <a:ext cx="0" cy="0"/>
          <a:chOff x="0" y="0"/>
          <a:chExt cx="0" cy="0"/>
        </a:xfrm>
      </p:grpSpPr>
      <p:sp>
        <p:nvSpPr>
          <p:cNvPr id="84" name="Oval 83">
            <a:extLst>
              <a:ext uri="{FF2B5EF4-FFF2-40B4-BE49-F238E27FC236}">
                <a16:creationId xmlns:a16="http://schemas.microsoft.com/office/drawing/2014/main" id="{085441A7-EBA5-4ABB-8D29-CE4338F0F9B5}"/>
              </a:ext>
            </a:extLst>
          </p:cNvPr>
          <p:cNvSpPr/>
          <p:nvPr userDrawn="1"/>
        </p:nvSpPr>
        <p:spPr bwMode="gray">
          <a:xfrm>
            <a:off x="1065749" y="2060872"/>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4"/>
              </a:solidFill>
            </a:endParaRPr>
          </a:p>
        </p:txBody>
      </p:sp>
      <p:sp>
        <p:nvSpPr>
          <p:cNvPr id="85" name="Oval 84">
            <a:extLst>
              <a:ext uri="{FF2B5EF4-FFF2-40B4-BE49-F238E27FC236}">
                <a16:creationId xmlns:a16="http://schemas.microsoft.com/office/drawing/2014/main" id="{3019BB56-AE7C-42CA-A8FF-432F4F176B8B}"/>
              </a:ext>
            </a:extLst>
          </p:cNvPr>
          <p:cNvSpPr/>
          <p:nvPr userDrawn="1"/>
        </p:nvSpPr>
        <p:spPr bwMode="gray">
          <a:xfrm>
            <a:off x="9302132" y="2060872"/>
            <a:ext cx="1828959" cy="1828959"/>
          </a:xfrm>
          <a:prstGeom prst="ellipse">
            <a:avLst/>
          </a:prstGeom>
          <a:solidFill>
            <a:schemeClr val="accent5"/>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Oval 85">
            <a:extLst>
              <a:ext uri="{FF2B5EF4-FFF2-40B4-BE49-F238E27FC236}">
                <a16:creationId xmlns:a16="http://schemas.microsoft.com/office/drawing/2014/main" id="{5670C03F-6336-45E3-A9F4-0CD130D80D1B}"/>
              </a:ext>
            </a:extLst>
          </p:cNvPr>
          <p:cNvSpPr/>
          <p:nvPr userDrawn="1"/>
        </p:nvSpPr>
        <p:spPr bwMode="gray">
          <a:xfrm>
            <a:off x="6562100" y="2060872"/>
            <a:ext cx="1828959"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87" name="Oval 86">
            <a:extLst>
              <a:ext uri="{FF2B5EF4-FFF2-40B4-BE49-F238E27FC236}">
                <a16:creationId xmlns:a16="http://schemas.microsoft.com/office/drawing/2014/main" id="{45D908EF-1F96-4808-A8DB-F55AB9E8E436}"/>
              </a:ext>
            </a:extLst>
          </p:cNvPr>
          <p:cNvSpPr/>
          <p:nvPr userDrawn="1"/>
        </p:nvSpPr>
        <p:spPr bwMode="gray">
          <a:xfrm>
            <a:off x="3806932" y="2060872"/>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88" name="TextBox 87">
            <a:extLst>
              <a:ext uri="{FF2B5EF4-FFF2-40B4-BE49-F238E27FC236}">
                <a16:creationId xmlns:a16="http://schemas.microsoft.com/office/drawing/2014/main" id="{0AAF357F-A1D5-401D-94D2-9C67E6AEDA09}"/>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6A6ED71B-2619-4816-B753-5E850ED08FBC}"/>
              </a:ext>
            </a:extLst>
          </p:cNvPr>
          <p:cNvSpPr>
            <a:spLocks noGrp="1"/>
          </p:cNvSpPr>
          <p:nvPr>
            <p:ph type="title" hasCustomPrompt="1"/>
          </p:nvPr>
        </p:nvSpPr>
        <p:spPr/>
        <p:txBody>
          <a:bodyPr/>
          <a:lstStyle>
            <a:lvl1pPr>
              <a:defRPr/>
            </a:lvl1pPr>
          </a:lstStyle>
          <a:p>
            <a:r>
              <a:rPr lang="en-US"/>
              <a:t>Click to Add One Line Title</a:t>
            </a:r>
          </a:p>
        </p:txBody>
      </p:sp>
      <p:sp>
        <p:nvSpPr>
          <p:cNvPr id="14" name="Subtitle 2">
            <a:extLst>
              <a:ext uri="{FF2B5EF4-FFF2-40B4-BE49-F238E27FC236}">
                <a16:creationId xmlns:a16="http://schemas.microsoft.com/office/drawing/2014/main" id="{BB679D5C-AEFA-4052-96E3-7DF67D7C105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5" name="Text Placeholder 3">
            <a:extLst>
              <a:ext uri="{FF2B5EF4-FFF2-40B4-BE49-F238E27FC236}">
                <a16:creationId xmlns:a16="http://schemas.microsoft.com/office/drawing/2014/main" id="{83A73281-E5F0-4C3B-BE4E-A12D56CC1003}"/>
              </a:ext>
            </a:extLst>
          </p:cNvPr>
          <p:cNvSpPr>
            <a:spLocks noGrp="1"/>
          </p:cNvSpPr>
          <p:nvPr>
            <p:ph type="body" sz="quarter" idx="19" hasCustomPrompt="1"/>
          </p:nvPr>
        </p:nvSpPr>
        <p:spPr>
          <a:xfrm>
            <a:off x="84267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21" name="Text Placeholder 3">
            <a:extLst>
              <a:ext uri="{FF2B5EF4-FFF2-40B4-BE49-F238E27FC236}">
                <a16:creationId xmlns:a16="http://schemas.microsoft.com/office/drawing/2014/main" id="{70078EAE-661A-4C72-917B-F0225239F68A}"/>
              </a:ext>
            </a:extLst>
          </p:cNvPr>
          <p:cNvSpPr>
            <a:spLocks noGrp="1"/>
          </p:cNvSpPr>
          <p:nvPr>
            <p:ph type="body" sz="quarter" idx="20" hasCustomPrompt="1"/>
          </p:nvPr>
        </p:nvSpPr>
        <p:spPr>
          <a:xfrm>
            <a:off x="357981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22" name="Text Placeholder 3">
            <a:extLst>
              <a:ext uri="{FF2B5EF4-FFF2-40B4-BE49-F238E27FC236}">
                <a16:creationId xmlns:a16="http://schemas.microsoft.com/office/drawing/2014/main" id="{566D6B40-9CB0-4B56-A3E1-9A7F945F094A}"/>
              </a:ext>
            </a:extLst>
          </p:cNvPr>
          <p:cNvSpPr>
            <a:spLocks noGrp="1"/>
          </p:cNvSpPr>
          <p:nvPr>
            <p:ph type="body" sz="quarter" idx="21" hasCustomPrompt="1"/>
          </p:nvPr>
        </p:nvSpPr>
        <p:spPr>
          <a:xfrm>
            <a:off x="632301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23" name="Text Placeholder 3">
            <a:extLst>
              <a:ext uri="{FF2B5EF4-FFF2-40B4-BE49-F238E27FC236}">
                <a16:creationId xmlns:a16="http://schemas.microsoft.com/office/drawing/2014/main" id="{16F5CA9C-E491-4F70-B6EE-A50641060112}"/>
              </a:ext>
            </a:extLst>
          </p:cNvPr>
          <p:cNvSpPr>
            <a:spLocks noGrp="1"/>
          </p:cNvSpPr>
          <p:nvPr>
            <p:ph type="body" sz="quarter" idx="22" hasCustomPrompt="1"/>
          </p:nvPr>
        </p:nvSpPr>
        <p:spPr>
          <a:xfrm>
            <a:off x="906621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14419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 Aqua">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dirty="0"/>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4000">
                <a:schemeClr val="accent3"/>
              </a:gs>
              <a:gs pos="80511">
                <a:schemeClr val="tx2">
                  <a:alpha val="75000"/>
                </a:schemeClr>
              </a:gs>
              <a:gs pos="100000">
                <a:schemeClr val="tx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41597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ive Icon ">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A1FDF9D3-5B68-4A75-97BF-2C5113CFAA66}"/>
              </a:ext>
            </a:extLst>
          </p:cNvPr>
          <p:cNvSpPr/>
          <p:nvPr userDrawn="1"/>
        </p:nvSpPr>
        <p:spPr bwMode="gray">
          <a:xfrm>
            <a:off x="609800" y="2064663"/>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4"/>
              </a:solidFill>
            </a:endParaRPr>
          </a:p>
        </p:txBody>
      </p:sp>
      <p:sp>
        <p:nvSpPr>
          <p:cNvPr id="23" name="Oval 22">
            <a:extLst>
              <a:ext uri="{FF2B5EF4-FFF2-40B4-BE49-F238E27FC236}">
                <a16:creationId xmlns:a16="http://schemas.microsoft.com/office/drawing/2014/main" id="{7EAB1992-E472-4489-8A4E-A8FE45DE10CF}"/>
              </a:ext>
            </a:extLst>
          </p:cNvPr>
          <p:cNvSpPr/>
          <p:nvPr userDrawn="1"/>
        </p:nvSpPr>
        <p:spPr bwMode="gray">
          <a:xfrm>
            <a:off x="9744473" y="2064663"/>
            <a:ext cx="1828959" cy="1828959"/>
          </a:xfrm>
          <a:prstGeom prst="ellipse">
            <a:avLst/>
          </a:prstGeom>
          <a:solidFill>
            <a:schemeClr val="accent5"/>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C551C90A-573F-4E4A-9359-5C7B0F546BF9}"/>
              </a:ext>
            </a:extLst>
          </p:cNvPr>
          <p:cNvSpPr/>
          <p:nvPr userDrawn="1"/>
        </p:nvSpPr>
        <p:spPr bwMode="gray">
          <a:xfrm>
            <a:off x="5201380" y="2064663"/>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sp>
        <p:nvSpPr>
          <p:cNvPr id="25" name="Oval 24">
            <a:extLst>
              <a:ext uri="{FF2B5EF4-FFF2-40B4-BE49-F238E27FC236}">
                <a16:creationId xmlns:a16="http://schemas.microsoft.com/office/drawing/2014/main" id="{AF79E162-3D8F-4829-A4AD-02A03597B11A}"/>
              </a:ext>
            </a:extLst>
          </p:cNvPr>
          <p:cNvSpPr/>
          <p:nvPr userDrawn="1"/>
        </p:nvSpPr>
        <p:spPr bwMode="gray">
          <a:xfrm>
            <a:off x="2892452" y="2064663"/>
            <a:ext cx="1828959" cy="1828959"/>
          </a:xfrm>
          <a:prstGeom prst="ellipse">
            <a:avLst/>
          </a:prstGeom>
          <a:solidFill>
            <a:schemeClr val="accent6"/>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93" name="Oval 92">
            <a:extLst>
              <a:ext uri="{FF2B5EF4-FFF2-40B4-BE49-F238E27FC236}">
                <a16:creationId xmlns:a16="http://schemas.microsoft.com/office/drawing/2014/main" id="{026B9B36-08E7-4664-970C-13123F24C793}"/>
              </a:ext>
            </a:extLst>
          </p:cNvPr>
          <p:cNvSpPr/>
          <p:nvPr userDrawn="1"/>
        </p:nvSpPr>
        <p:spPr bwMode="gray">
          <a:xfrm>
            <a:off x="7464921" y="2064663"/>
            <a:ext cx="1828959" cy="1828959"/>
          </a:xfrm>
          <a:prstGeom prst="ellipse">
            <a:avLst/>
          </a:prstGeom>
          <a:solidFill>
            <a:schemeClr val="accent3"/>
          </a:solidFill>
          <a:ln>
            <a:noFill/>
          </a:ln>
          <a:effectLst/>
        </p:spPr>
        <p:txBody>
          <a:bodyPr vert="horz" wrap="square" lIns="0" tIns="0" rIns="0" bIns="0" numCol="1" anchor="ctr" anchorCtr="0" compatLnSpc="1">
            <a:prstTxWarp prst="textNoShape">
              <a:avLst/>
            </a:prstTxWarp>
          </a:bodyPr>
          <a:lstStyle/>
          <a:p>
            <a:pPr lvl="0" algn="ctr"/>
            <a:endParaRPr lang="en-US">
              <a:solidFill>
                <a:schemeClr val="bg1"/>
              </a:solidFill>
            </a:endParaRPr>
          </a:p>
        </p:txBody>
      </p:sp>
      <p:sp>
        <p:nvSpPr>
          <p:cNvPr id="94" name="TextBox 93">
            <a:extLst>
              <a:ext uri="{FF2B5EF4-FFF2-40B4-BE49-F238E27FC236}">
                <a16:creationId xmlns:a16="http://schemas.microsoft.com/office/drawing/2014/main" id="{0E19ACAF-9401-49DF-ACFF-2BA2129506AB}"/>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a:t>Click to Add One Line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610850"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2894013"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5185093"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7470001"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hasCustomPrompt="1"/>
          </p:nvPr>
        </p:nvSpPr>
        <p:spPr>
          <a:xfrm>
            <a:off x="9752013"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64312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ig Statement">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3FC38F94-115E-4DBE-80BB-680CB172F9FB}"/>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82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27" name="Freeform: Shape 26">
            <a:extLst>
              <a:ext uri="{FF2B5EF4-FFF2-40B4-BE49-F238E27FC236}">
                <a16:creationId xmlns:a16="http://schemas.microsoft.com/office/drawing/2014/main" id="{C5E11EA0-C34E-47CC-A1C4-C041612819E2}"/>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46020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ig Statement – Purpl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AA04BF1-028D-4BDA-A4B7-2EF92A074224}"/>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82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473426A1-35AB-43B6-9A41-2142ACF3ACC4}"/>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Tree>
    <p:extLst>
      <p:ext uri="{BB962C8B-B14F-4D97-AF65-F5344CB8AC3E}">
        <p14:creationId xmlns:p14="http://schemas.microsoft.com/office/powerpoint/2010/main" val="227829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ig Statement – Blu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9A14F3E-8802-40CC-94BC-F7A8969E93E3}"/>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57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0CD52C01-87CF-4DAA-AF73-217E439433CA}"/>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Tree>
    <p:extLst>
      <p:ext uri="{BB962C8B-B14F-4D97-AF65-F5344CB8AC3E}">
        <p14:creationId xmlns:p14="http://schemas.microsoft.com/office/powerpoint/2010/main" val="153530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g Statement with Icon">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a:off x="7273815" y="1515193"/>
            <a:ext cx="3735912" cy="3735912"/>
          </a:xfrm>
          <a:prstGeom prst="ellipse">
            <a:avLst/>
          </a:prstGeom>
          <a:solidFill>
            <a:schemeClr val="accent1"/>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Tree>
    <p:extLst>
      <p:ext uri="{BB962C8B-B14F-4D97-AF65-F5344CB8AC3E}">
        <p14:creationId xmlns:p14="http://schemas.microsoft.com/office/powerpoint/2010/main" val="301387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g Statement with Icon – Green">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rot="10800000">
            <a:off x="7273815" y="1515193"/>
            <a:ext cx="3735912" cy="3735912"/>
          </a:xfrm>
          <a:prstGeom prst="ellipse">
            <a:avLst/>
          </a:prstGeom>
          <a:solidFill>
            <a:schemeClr val="accent4"/>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Tree>
    <p:extLst>
      <p:ext uri="{BB962C8B-B14F-4D97-AF65-F5344CB8AC3E}">
        <p14:creationId xmlns:p14="http://schemas.microsoft.com/office/powerpoint/2010/main" val="41079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g Statement with Icon – Purple">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a:off x="7273815" y="1515193"/>
            <a:ext cx="3735912" cy="3735912"/>
          </a:xfrm>
          <a:prstGeom prst="ellipse">
            <a:avLst/>
          </a:prstGeom>
          <a:solidFill>
            <a:schemeClr val="accent5"/>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Tree>
    <p:extLst>
      <p:ext uri="{BB962C8B-B14F-4D97-AF65-F5344CB8AC3E}">
        <p14:creationId xmlns:p14="http://schemas.microsoft.com/office/powerpoint/2010/main" val="155804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ig Statement with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5DD6E7D-B875-48DF-B6A8-450BD6AE1716}"/>
              </a:ext>
            </a:extLst>
          </p:cNvPr>
          <p:cNvSpPr>
            <a:spLocks noGrp="1"/>
          </p:cNvSpPr>
          <p:nvPr>
            <p:ph type="pic" sz="quarter" idx="11" hasCustomPrompt="1"/>
          </p:nvPr>
        </p:nvSpPr>
        <p:spPr>
          <a:xfrm>
            <a:off x="6785688" y="0"/>
            <a:ext cx="5403138" cy="6764798"/>
          </a:xfrm>
        </p:spPr>
        <p:txBody>
          <a:bodyPr lIns="640080" tIns="0" rIns="640080" anchor="ctr"/>
          <a:lstStyle>
            <a:lvl1pPr algn="ctr">
              <a:defRPr/>
            </a:lvl1pPr>
          </a:lstStyle>
          <a:p>
            <a:r>
              <a:rPr lang="en-US"/>
              <a:t>Click on the icon to insert a picture from your computer</a:t>
            </a:r>
          </a:p>
        </p:txBody>
      </p:sp>
      <p:sp>
        <p:nvSpPr>
          <p:cNvPr id="17" name="Text Placeholder 862">
            <a:extLst>
              <a:ext uri="{FF2B5EF4-FFF2-40B4-BE49-F238E27FC236}">
                <a16:creationId xmlns:a16="http://schemas.microsoft.com/office/drawing/2014/main" id="{C8F55BC8-3E55-49EB-BF20-18EB4F7F5970}"/>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21" name="TextBox 20">
            <a:extLst>
              <a:ext uri="{FF2B5EF4-FFF2-40B4-BE49-F238E27FC236}">
                <a16:creationId xmlns:a16="http://schemas.microsoft.com/office/drawing/2014/main" id="{EA6E1A1B-7C56-4DE3-BC90-B387C7F3E670}"/>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Tree>
    <p:extLst>
      <p:ext uri="{BB962C8B-B14F-4D97-AF65-F5344CB8AC3E}">
        <p14:creationId xmlns:p14="http://schemas.microsoft.com/office/powerpoint/2010/main" val="116073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ig Statist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F1D41E-848B-4178-A0D2-2A18C6921400}"/>
              </a:ext>
            </a:extLst>
          </p:cNvPr>
          <p:cNvSpPr/>
          <p:nvPr userDrawn="1"/>
        </p:nvSpPr>
        <p:spPr bwMode="hidden">
          <a:xfrm>
            <a:off x="0" y="0"/>
            <a:ext cx="12188822" cy="4332288"/>
          </a:xfrm>
          <a:prstGeom prst="rect">
            <a:avLst/>
          </a:pr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 name="Oval 6">
            <a:extLst>
              <a:ext uri="{FF2B5EF4-FFF2-40B4-BE49-F238E27FC236}">
                <a16:creationId xmlns:a16="http://schemas.microsoft.com/office/drawing/2014/main" id="{F1ED419A-30D8-44AB-9256-156B54D449CD}"/>
              </a:ext>
            </a:extLst>
          </p:cNvPr>
          <p:cNvSpPr/>
          <p:nvPr userDrawn="1"/>
        </p:nvSpPr>
        <p:spPr bwMode="white">
          <a:xfrm>
            <a:off x="672527" y="722997"/>
            <a:ext cx="4470400" cy="4470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 Placeholder 14">
            <a:extLst>
              <a:ext uri="{FF2B5EF4-FFF2-40B4-BE49-F238E27FC236}">
                <a16:creationId xmlns:a16="http://schemas.microsoft.com/office/drawing/2014/main" id="{E4BDA96F-134D-4855-8751-F1043ABF3B47}"/>
              </a:ext>
            </a:extLst>
          </p:cNvPr>
          <p:cNvSpPr>
            <a:spLocks noGrp="1"/>
          </p:cNvSpPr>
          <p:nvPr>
            <p:ph type="body" sz="quarter" idx="11" hasCustomPrompt="1"/>
          </p:nvPr>
        </p:nvSpPr>
        <p:spPr>
          <a:xfrm>
            <a:off x="6096000" y="2514599"/>
            <a:ext cx="5027613" cy="1371601"/>
          </a:xfrm>
        </p:spPr>
        <p:txBody>
          <a:bodyPr anchor="ctr"/>
          <a:lstStyle>
            <a:lvl1pPr>
              <a:spcBef>
                <a:spcPts val="0"/>
              </a:spcBef>
              <a:defRPr sz="3600">
                <a:solidFill>
                  <a:schemeClr val="tx2"/>
                </a:solidFill>
              </a:defRPr>
            </a:lvl1pPr>
          </a:lstStyle>
          <a:p>
            <a:pPr lvl="0"/>
            <a:r>
              <a:rPr lang="en-US"/>
              <a:t>Click to add text</a:t>
            </a:r>
          </a:p>
        </p:txBody>
      </p:sp>
      <p:sp>
        <p:nvSpPr>
          <p:cNvPr id="23" name="Chart Placeholder 22">
            <a:extLst>
              <a:ext uri="{FF2B5EF4-FFF2-40B4-BE49-F238E27FC236}">
                <a16:creationId xmlns:a16="http://schemas.microsoft.com/office/drawing/2014/main" id="{4093E53D-7586-4113-99BD-F45F1343692F}"/>
              </a:ext>
            </a:extLst>
          </p:cNvPr>
          <p:cNvSpPr>
            <a:spLocks noGrp="1"/>
          </p:cNvSpPr>
          <p:nvPr>
            <p:ph type="chart" sz="quarter" idx="13" hasCustomPrompt="1"/>
          </p:nvPr>
        </p:nvSpPr>
        <p:spPr>
          <a:xfrm>
            <a:off x="662672" y="722997"/>
            <a:ext cx="4480256" cy="4480256"/>
          </a:xfrm>
        </p:spPr>
        <p:txBody>
          <a:bodyPr anchor="ctr"/>
          <a:lstStyle>
            <a:lvl1pPr algn="ctr">
              <a:defRPr/>
            </a:lvl1pPr>
          </a:lstStyle>
          <a:p>
            <a:r>
              <a:rPr lang="en-US"/>
              <a:t>Click to insert a </a:t>
            </a:r>
            <a:br>
              <a:rPr lang="en-US"/>
            </a:br>
            <a:r>
              <a:rPr lang="en-US"/>
              <a:t>Doughnut chart</a:t>
            </a:r>
          </a:p>
        </p:txBody>
      </p:sp>
      <p:sp>
        <p:nvSpPr>
          <p:cNvPr id="13" name="Text Placeholder 12">
            <a:extLst>
              <a:ext uri="{FF2B5EF4-FFF2-40B4-BE49-F238E27FC236}">
                <a16:creationId xmlns:a16="http://schemas.microsoft.com/office/drawing/2014/main" id="{8C4F4198-4BE0-4282-8B86-20DED598DC17}"/>
              </a:ext>
            </a:extLst>
          </p:cNvPr>
          <p:cNvSpPr>
            <a:spLocks noGrp="1"/>
          </p:cNvSpPr>
          <p:nvPr>
            <p:ph type="body" sz="quarter" idx="18"/>
          </p:nvPr>
        </p:nvSpPr>
        <p:spPr>
          <a:xfrm>
            <a:off x="608330" y="5507147"/>
            <a:ext cx="1371064" cy="423862"/>
          </a:xfrm>
        </p:spPr>
        <p:txBody>
          <a:bodyPr/>
          <a:lstStyle>
            <a:lvl1pPr algn="l">
              <a:defRPr sz="1200">
                <a:solidFill>
                  <a:schemeClr val="accent4"/>
                </a:solidFill>
              </a:defRPr>
            </a:lvl1pPr>
          </a:lstStyle>
          <a:p>
            <a:pPr lvl="0"/>
            <a:r>
              <a:rPr lang="en-US"/>
              <a:t>Edit Master text styles</a:t>
            </a:r>
          </a:p>
        </p:txBody>
      </p:sp>
      <p:sp>
        <p:nvSpPr>
          <p:cNvPr id="70" name="Text Placeholder 12">
            <a:extLst>
              <a:ext uri="{FF2B5EF4-FFF2-40B4-BE49-F238E27FC236}">
                <a16:creationId xmlns:a16="http://schemas.microsoft.com/office/drawing/2014/main" id="{4B5F4E67-F2E8-4777-B495-668C321DCBAF}"/>
              </a:ext>
            </a:extLst>
          </p:cNvPr>
          <p:cNvSpPr>
            <a:spLocks noGrp="1"/>
          </p:cNvSpPr>
          <p:nvPr>
            <p:ph type="body" sz="quarter" idx="19"/>
          </p:nvPr>
        </p:nvSpPr>
        <p:spPr>
          <a:xfrm>
            <a:off x="2436416" y="5507147"/>
            <a:ext cx="1371064" cy="423862"/>
          </a:xfrm>
        </p:spPr>
        <p:txBody>
          <a:bodyPr/>
          <a:lstStyle>
            <a:lvl1pPr algn="l">
              <a:defRPr sz="1200">
                <a:solidFill>
                  <a:schemeClr val="accent6"/>
                </a:solidFill>
              </a:defRPr>
            </a:lvl1pPr>
          </a:lstStyle>
          <a:p>
            <a:pPr lvl="0"/>
            <a:r>
              <a:rPr lang="en-US"/>
              <a:t>Edit Master text styles</a:t>
            </a:r>
          </a:p>
        </p:txBody>
      </p:sp>
      <p:sp>
        <p:nvSpPr>
          <p:cNvPr id="71" name="Text Placeholder 12">
            <a:extLst>
              <a:ext uri="{FF2B5EF4-FFF2-40B4-BE49-F238E27FC236}">
                <a16:creationId xmlns:a16="http://schemas.microsoft.com/office/drawing/2014/main" id="{704846F3-64ED-4181-8AEC-68B9734DA96D}"/>
              </a:ext>
            </a:extLst>
          </p:cNvPr>
          <p:cNvSpPr>
            <a:spLocks noGrp="1"/>
          </p:cNvSpPr>
          <p:nvPr>
            <p:ph type="body" sz="quarter" idx="20"/>
          </p:nvPr>
        </p:nvSpPr>
        <p:spPr>
          <a:xfrm>
            <a:off x="4261103" y="5507147"/>
            <a:ext cx="1371064" cy="423862"/>
          </a:xfrm>
        </p:spPr>
        <p:txBody>
          <a:bodyPr/>
          <a:lstStyle>
            <a:lvl1pPr algn="l">
              <a:defRPr sz="1200">
                <a:solidFill>
                  <a:schemeClr val="accent1"/>
                </a:solidFill>
              </a:defRPr>
            </a:lvl1pPr>
          </a:lstStyle>
          <a:p>
            <a:pPr lvl="0"/>
            <a:r>
              <a:rPr lang="en-US"/>
              <a:t>Edit Master text styles</a:t>
            </a:r>
          </a:p>
        </p:txBody>
      </p:sp>
      <p:sp>
        <p:nvSpPr>
          <p:cNvPr id="72" name="Text Placeholder 12">
            <a:extLst>
              <a:ext uri="{FF2B5EF4-FFF2-40B4-BE49-F238E27FC236}">
                <a16:creationId xmlns:a16="http://schemas.microsoft.com/office/drawing/2014/main" id="{DD17F439-D919-44B7-889F-96A1DAF172D4}"/>
              </a:ext>
            </a:extLst>
          </p:cNvPr>
          <p:cNvSpPr>
            <a:spLocks noGrp="1"/>
          </p:cNvSpPr>
          <p:nvPr>
            <p:ph type="body" sz="quarter" idx="21"/>
          </p:nvPr>
        </p:nvSpPr>
        <p:spPr>
          <a:xfrm>
            <a:off x="6088109" y="5507147"/>
            <a:ext cx="1371064" cy="423862"/>
          </a:xfrm>
        </p:spPr>
        <p:txBody>
          <a:bodyPr/>
          <a:lstStyle>
            <a:lvl1pPr algn="l">
              <a:defRPr sz="1200">
                <a:solidFill>
                  <a:schemeClr val="accent3"/>
                </a:solidFill>
              </a:defRPr>
            </a:lvl1pPr>
          </a:lstStyle>
          <a:p>
            <a:pPr lvl="0"/>
            <a:r>
              <a:rPr lang="en-US"/>
              <a:t>Edit Master text styles</a:t>
            </a:r>
          </a:p>
        </p:txBody>
      </p:sp>
      <p:sp>
        <p:nvSpPr>
          <p:cNvPr id="73" name="Text Placeholder 12">
            <a:extLst>
              <a:ext uri="{FF2B5EF4-FFF2-40B4-BE49-F238E27FC236}">
                <a16:creationId xmlns:a16="http://schemas.microsoft.com/office/drawing/2014/main" id="{0DA74846-CC03-44FE-9AE5-4975E808F8A0}"/>
              </a:ext>
            </a:extLst>
          </p:cNvPr>
          <p:cNvSpPr>
            <a:spLocks noGrp="1"/>
          </p:cNvSpPr>
          <p:nvPr>
            <p:ph type="body" sz="quarter" idx="22"/>
          </p:nvPr>
        </p:nvSpPr>
        <p:spPr>
          <a:xfrm>
            <a:off x="7920672" y="5507147"/>
            <a:ext cx="1371064" cy="423862"/>
          </a:xfrm>
        </p:spPr>
        <p:txBody>
          <a:bodyPr/>
          <a:lstStyle>
            <a:lvl1pPr algn="l">
              <a:defRPr sz="1200">
                <a:solidFill>
                  <a:schemeClr val="accent2"/>
                </a:solidFill>
              </a:defRPr>
            </a:lvl1pPr>
          </a:lstStyle>
          <a:p>
            <a:pPr lvl="0"/>
            <a:r>
              <a:rPr lang="en-US"/>
              <a:t>Edit Master text styles</a:t>
            </a:r>
          </a:p>
        </p:txBody>
      </p:sp>
      <p:sp>
        <p:nvSpPr>
          <p:cNvPr id="74" name="Text Placeholder 12">
            <a:extLst>
              <a:ext uri="{FF2B5EF4-FFF2-40B4-BE49-F238E27FC236}">
                <a16:creationId xmlns:a16="http://schemas.microsoft.com/office/drawing/2014/main" id="{EB51A67B-FBDC-4AB8-B81A-6B6B96D04F4E}"/>
              </a:ext>
            </a:extLst>
          </p:cNvPr>
          <p:cNvSpPr>
            <a:spLocks noGrp="1"/>
          </p:cNvSpPr>
          <p:nvPr>
            <p:ph type="body" sz="quarter" idx="23"/>
          </p:nvPr>
        </p:nvSpPr>
        <p:spPr>
          <a:xfrm>
            <a:off x="9750028" y="5507147"/>
            <a:ext cx="1371064" cy="423862"/>
          </a:xfrm>
        </p:spPr>
        <p:txBody>
          <a:bodyPr/>
          <a:lstStyle>
            <a:lvl1pPr algn="l">
              <a:defRPr sz="1200">
                <a:solidFill>
                  <a:schemeClr val="accent5"/>
                </a:solidFill>
              </a:defRPr>
            </a:lvl1pPr>
          </a:lstStyle>
          <a:p>
            <a:pPr lvl="0"/>
            <a:r>
              <a:rPr lang="en-US"/>
              <a:t>Edit Master text styles</a:t>
            </a:r>
          </a:p>
        </p:txBody>
      </p:sp>
      <p:sp>
        <p:nvSpPr>
          <p:cNvPr id="75" name="TextBox 74">
            <a:extLst>
              <a:ext uri="{FF2B5EF4-FFF2-40B4-BE49-F238E27FC236}">
                <a16:creationId xmlns:a16="http://schemas.microsoft.com/office/drawing/2014/main" id="{6C03ACE7-B591-43FD-A636-47D01F482F04}"/>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Tree>
    <p:extLst>
      <p:ext uri="{BB962C8B-B14F-4D97-AF65-F5344CB8AC3E}">
        <p14:creationId xmlns:p14="http://schemas.microsoft.com/office/powerpoint/2010/main" val="145078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025D71-18A5-4A22-8386-917E1B08C46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Tree>
    <p:extLst>
      <p:ext uri="{BB962C8B-B14F-4D97-AF65-F5344CB8AC3E}">
        <p14:creationId xmlns:p14="http://schemas.microsoft.com/office/powerpoint/2010/main" val="149332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779AAFF-4863-41EA-9251-AE90AB043916}"/>
              </a:ext>
            </a:extLst>
          </p:cNvPr>
          <p:cNvGrpSpPr/>
          <p:nvPr userDrawn="1"/>
        </p:nvGrpSpPr>
        <p:grpSpPr>
          <a:xfrm>
            <a:off x="-1" y="-1"/>
            <a:ext cx="12194540" cy="6876456"/>
            <a:chOff x="-1" y="-1"/>
            <a:chExt cx="12194540" cy="6876456"/>
          </a:xfrm>
          <a:gradFill>
            <a:gsLst>
              <a:gs pos="22000">
                <a:schemeClr val="bg1"/>
              </a:gs>
              <a:gs pos="100000">
                <a:srgbClr val="0D66AC">
                  <a:lumMod val="86000"/>
                </a:srgbClr>
              </a:gs>
            </a:gsLst>
            <a:lin ang="8400000" scaled="0"/>
          </a:gradFill>
        </p:grpSpPr>
        <p:sp>
          <p:nvSpPr>
            <p:cNvPr id="2" name="Isosceles Triangle 1">
              <a:extLst>
                <a:ext uri="{FF2B5EF4-FFF2-40B4-BE49-F238E27FC236}">
                  <a16:creationId xmlns:a16="http://schemas.microsoft.com/office/drawing/2014/main" id="{B4BC3A27-8DAD-4476-9725-CF11880123D8}"/>
                </a:ext>
              </a:extLst>
            </p:cNvPr>
            <p:cNvSpPr/>
            <p:nvPr userDrawn="1"/>
          </p:nvSpPr>
          <p:spPr>
            <a:xfrm>
              <a:off x="8943276" y="3622876"/>
              <a:ext cx="3251263" cy="3253579"/>
            </a:xfrm>
            <a:prstGeom prst="triangle">
              <a:avLst>
                <a:gd name="adj" fmla="val 10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dirty="0"/>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2" y="6445106"/>
            <a:ext cx="1184397" cy="186690"/>
            <a:chOff x="863272" y="6563918"/>
            <a:chExt cx="861082" cy="135727"/>
          </a:xfrm>
          <a:solidFill>
            <a:schemeClr val="tx2"/>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29" name="Freeform: Shape 28">
            <a:extLst>
              <a:ext uri="{FF2B5EF4-FFF2-40B4-BE49-F238E27FC236}">
                <a16:creationId xmlns:a16="http://schemas.microsoft.com/office/drawing/2014/main" id="{C7F4685D-9D09-447C-9352-68EBB79D3FB6}"/>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0">
                <a:schemeClr val="accent4">
                  <a:alpha val="64000"/>
                </a:schemeClr>
              </a:gs>
              <a:gs pos="83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407682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A88A8ACB-CBE3-4DC0-BBE3-C6829C462CD7}"/>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nvGrpSpPr>
          <p:cNvPr id="14" name="Group 13">
            <a:extLst>
              <a:ext uri="{FF2B5EF4-FFF2-40B4-BE49-F238E27FC236}">
                <a16:creationId xmlns:a16="http://schemas.microsoft.com/office/drawing/2014/main" id="{B5B87096-C8D7-45D0-8DCC-218276F547CC}"/>
              </a:ext>
            </a:extLst>
          </p:cNvPr>
          <p:cNvGrpSpPr/>
          <p:nvPr userDrawn="1"/>
        </p:nvGrpSpPr>
        <p:grpSpPr>
          <a:xfrm>
            <a:off x="608012" y="6445106"/>
            <a:ext cx="1184397" cy="186690"/>
            <a:chOff x="863272" y="6563918"/>
            <a:chExt cx="861082" cy="135727"/>
          </a:xfrm>
          <a:solidFill>
            <a:schemeClr val="tx1"/>
          </a:solidFill>
        </p:grpSpPr>
        <p:sp>
          <p:nvSpPr>
            <p:cNvPr id="16" name="Freeform 6">
              <a:extLst>
                <a:ext uri="{FF2B5EF4-FFF2-40B4-BE49-F238E27FC236}">
                  <a16:creationId xmlns:a16="http://schemas.microsoft.com/office/drawing/2014/main" id="{FAC0FC71-A82A-4369-B44E-4E8FF53CA13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7" name="Freeform 7">
              <a:extLst>
                <a:ext uri="{FF2B5EF4-FFF2-40B4-BE49-F238E27FC236}">
                  <a16:creationId xmlns:a16="http://schemas.microsoft.com/office/drawing/2014/main" id="{0D84D398-3251-432F-8986-05570D3BB867}"/>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8">
              <a:extLst>
                <a:ext uri="{FF2B5EF4-FFF2-40B4-BE49-F238E27FC236}">
                  <a16:creationId xmlns:a16="http://schemas.microsoft.com/office/drawing/2014/main" id="{07096BFD-803A-42D4-BA19-C683E35B0D0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0" name="Freeform 9">
              <a:extLst>
                <a:ext uri="{FF2B5EF4-FFF2-40B4-BE49-F238E27FC236}">
                  <a16:creationId xmlns:a16="http://schemas.microsoft.com/office/drawing/2014/main" id="{089E6840-6882-4279-A152-16C7CCB9BE34}"/>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0">
              <a:extLst>
                <a:ext uri="{FF2B5EF4-FFF2-40B4-BE49-F238E27FC236}">
                  <a16:creationId xmlns:a16="http://schemas.microsoft.com/office/drawing/2014/main" id="{021DF59C-D6C9-4EC0-90A3-7752F6B7220B}"/>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1">
              <a:extLst>
                <a:ext uri="{FF2B5EF4-FFF2-40B4-BE49-F238E27FC236}">
                  <a16:creationId xmlns:a16="http://schemas.microsoft.com/office/drawing/2014/main" id="{E4C478B3-2ECE-440E-A04E-B8C84D0416E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2">
              <a:extLst>
                <a:ext uri="{FF2B5EF4-FFF2-40B4-BE49-F238E27FC236}">
                  <a16:creationId xmlns:a16="http://schemas.microsoft.com/office/drawing/2014/main" id="{2190CFD5-6EEA-46D1-AE5E-D69C2E08F3D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6" name="TextBox 25">
            <a:extLst>
              <a:ext uri="{FF2B5EF4-FFF2-40B4-BE49-F238E27FC236}">
                <a16:creationId xmlns:a16="http://schemas.microsoft.com/office/drawing/2014/main" id="{D479A9FB-8CEE-475F-BF22-3B0B11EB4E81}"/>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4" name="TextBox 3">
            <a:extLst>
              <a:ext uri="{FF2B5EF4-FFF2-40B4-BE49-F238E27FC236}">
                <a16:creationId xmlns:a16="http://schemas.microsoft.com/office/drawing/2014/main" id="{E52F598B-F734-42BE-8CB8-5E3FDDD7ED52}"/>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a:solidFill>
                  <a:schemeClr val="tx2"/>
                </a:solidFill>
                <a:latin typeface="+mj-lt"/>
                <a:ea typeface="+mj-ea"/>
                <a:cs typeface="+mj-cs"/>
              </a:rPr>
              <a:t>Thank You</a:t>
            </a:r>
          </a:p>
        </p:txBody>
      </p:sp>
      <p:sp>
        <p:nvSpPr>
          <p:cNvPr id="28" name="Freeform: Shape 27">
            <a:extLst>
              <a:ext uri="{FF2B5EF4-FFF2-40B4-BE49-F238E27FC236}">
                <a16:creationId xmlns:a16="http://schemas.microsoft.com/office/drawing/2014/main" id="{5B8D218C-9E1A-4E8B-A343-F3F3A628E78E}"/>
              </a:ext>
            </a:extLst>
          </p:cNvPr>
          <p:cNvSpPr/>
          <p:nvPr userDrawn="1"/>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94000">
                <a:schemeClr val="tx2"/>
              </a:gs>
              <a:gs pos="25000">
                <a:schemeClr val="accent4"/>
              </a:gs>
              <a:gs pos="76000">
                <a:schemeClr val="tx2">
                  <a:alpha val="76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267506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Purpl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71CD93A-658C-4473-839D-9C0B5E8F5F7C}"/>
              </a:ext>
            </a:extLst>
          </p:cNvPr>
          <p:cNvGrpSpPr/>
          <p:nvPr userDrawn="1"/>
        </p:nvGrpSpPr>
        <p:grpSpPr>
          <a:xfrm>
            <a:off x="608012" y="6445106"/>
            <a:ext cx="1184397" cy="186690"/>
            <a:chOff x="863272" y="6563918"/>
            <a:chExt cx="861082" cy="135727"/>
          </a:xfrm>
          <a:solidFill>
            <a:schemeClr val="tx2"/>
          </a:solidFill>
        </p:grpSpPr>
        <p:sp>
          <p:nvSpPr>
            <p:cNvPr id="16" name="Freeform 6">
              <a:extLst>
                <a:ext uri="{FF2B5EF4-FFF2-40B4-BE49-F238E27FC236}">
                  <a16:creationId xmlns:a16="http://schemas.microsoft.com/office/drawing/2014/main" id="{CDFBF2D3-5C06-47C4-A81C-0305B322C541}"/>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7" name="Freeform 7">
              <a:extLst>
                <a:ext uri="{FF2B5EF4-FFF2-40B4-BE49-F238E27FC236}">
                  <a16:creationId xmlns:a16="http://schemas.microsoft.com/office/drawing/2014/main" id="{464D7FA4-CABA-4E4E-ACCA-68953799CF52}"/>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8">
              <a:extLst>
                <a:ext uri="{FF2B5EF4-FFF2-40B4-BE49-F238E27FC236}">
                  <a16:creationId xmlns:a16="http://schemas.microsoft.com/office/drawing/2014/main" id="{4EB1261E-CBF9-4479-A018-76C0F24D3B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8C4A243B-FBF5-4C04-8CD0-8E1C4721D99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F67E765D-8E8B-44F9-BE70-63FC0512FD2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1B4614B4-F94A-4053-B179-EC5C3F70A9E7}"/>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E157F005-56AC-4E75-8AA5-582D0D69E23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9473A8DE-DD1F-43EE-8FA2-4C689A038BA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18" name="TextBox 17">
            <a:extLst>
              <a:ext uri="{FF2B5EF4-FFF2-40B4-BE49-F238E27FC236}">
                <a16:creationId xmlns:a16="http://schemas.microsoft.com/office/drawing/2014/main" id="{C1594E1E-E234-471D-B539-F75E8CC06D07}"/>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a:solidFill>
                  <a:schemeClr val="tx2"/>
                </a:solidFill>
                <a:latin typeface="+mj-lt"/>
                <a:ea typeface="+mj-ea"/>
                <a:cs typeface="+mj-cs"/>
              </a:rPr>
              <a:t>Thank You</a:t>
            </a:r>
          </a:p>
        </p:txBody>
      </p:sp>
      <p:sp>
        <p:nvSpPr>
          <p:cNvPr id="15" name="Freeform: Shape 14">
            <a:extLst>
              <a:ext uri="{FF2B5EF4-FFF2-40B4-BE49-F238E27FC236}">
                <a16:creationId xmlns:a16="http://schemas.microsoft.com/office/drawing/2014/main" id="{4C67E5CD-C662-462D-9821-CBF45A809F13}"/>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DBDC7692-DF81-49A0-9672-BF8E1DB9B662}"/>
              </a:ext>
            </a:extLst>
          </p:cNvPr>
          <p:cNvSpPr/>
          <p:nvPr userDrawn="1"/>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3000">
                <a:srgbClr val="7F35AB">
                  <a:lumMod val="94000"/>
                  <a:lumOff val="6000"/>
                </a:srgbClr>
              </a:gs>
              <a:gs pos="95000">
                <a:schemeClr val="tx2"/>
              </a:gs>
              <a:gs pos="74000">
                <a:schemeClr val="tx2">
                  <a:alpha val="74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65436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Blu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5B1C875-AD13-4256-9E56-D2FCF94B81E1}"/>
              </a:ext>
            </a:extLst>
          </p:cNvPr>
          <p:cNvGrpSpPr/>
          <p:nvPr userDrawn="1"/>
        </p:nvGrpSpPr>
        <p:grpSpPr>
          <a:xfrm>
            <a:off x="608012" y="6445106"/>
            <a:ext cx="1184397" cy="186690"/>
            <a:chOff x="863272" y="6563918"/>
            <a:chExt cx="861082" cy="135727"/>
          </a:xfrm>
          <a:solidFill>
            <a:schemeClr val="tx2"/>
          </a:solidFill>
        </p:grpSpPr>
        <p:sp>
          <p:nvSpPr>
            <p:cNvPr id="16" name="Freeform 6">
              <a:extLst>
                <a:ext uri="{FF2B5EF4-FFF2-40B4-BE49-F238E27FC236}">
                  <a16:creationId xmlns:a16="http://schemas.microsoft.com/office/drawing/2014/main" id="{E1B65455-CBDD-4B2B-8BB7-0D016422E285}"/>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7" name="Freeform 7">
              <a:extLst>
                <a:ext uri="{FF2B5EF4-FFF2-40B4-BE49-F238E27FC236}">
                  <a16:creationId xmlns:a16="http://schemas.microsoft.com/office/drawing/2014/main" id="{AF202269-FCD9-4D84-82E7-4E6E4F5B7EE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8">
              <a:extLst>
                <a:ext uri="{FF2B5EF4-FFF2-40B4-BE49-F238E27FC236}">
                  <a16:creationId xmlns:a16="http://schemas.microsoft.com/office/drawing/2014/main" id="{68585838-6A08-43B0-827A-D33942E82F3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AAAE7B3A-0116-4C7F-85A1-4CDFE95B9B5A}"/>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9CA84427-5217-43A1-9C71-25D9E1DFDD85}"/>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A60ADC44-391E-4E50-A7BB-332F2C9E8B4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1DA390D7-F8F5-442A-8A17-9A9EB73BF940}"/>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C31C01D4-7C61-4B0F-8304-87A15AD01262}"/>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18" name="TextBox 17">
            <a:extLst>
              <a:ext uri="{FF2B5EF4-FFF2-40B4-BE49-F238E27FC236}">
                <a16:creationId xmlns:a16="http://schemas.microsoft.com/office/drawing/2014/main" id="{539F709C-1996-44DB-8C47-9CBD9243BF4E}"/>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a:solidFill>
                  <a:schemeClr val="tx2"/>
                </a:solidFill>
                <a:latin typeface="+mj-lt"/>
                <a:ea typeface="+mj-ea"/>
                <a:cs typeface="+mj-cs"/>
              </a:rPr>
              <a:t>Thank You</a:t>
            </a:r>
          </a:p>
        </p:txBody>
      </p:sp>
      <p:sp>
        <p:nvSpPr>
          <p:cNvPr id="26" name="Freeform: Shape 25">
            <a:extLst>
              <a:ext uri="{FF2B5EF4-FFF2-40B4-BE49-F238E27FC236}">
                <a16:creationId xmlns:a16="http://schemas.microsoft.com/office/drawing/2014/main" id="{811A168A-1363-4430-87C6-83E5143B39F6}"/>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2C946B50-6B2C-4792-825B-BEFD24908723}"/>
              </a:ext>
            </a:extLst>
          </p:cNvPr>
          <p:cNvSpPr/>
          <p:nvPr userDrawn="1"/>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4000">
                <a:schemeClr val="accent3"/>
              </a:gs>
              <a:gs pos="80511">
                <a:schemeClr val="tx2">
                  <a:alpha val="75000"/>
                </a:schemeClr>
              </a:gs>
              <a:gs pos="100000">
                <a:schemeClr val="tx2"/>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47251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Font Che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A75217-7D87-4C71-8F80-833477FCB149}"/>
              </a:ext>
            </a:extLst>
          </p:cNvPr>
          <p:cNvSpPr/>
          <p:nvPr userDrawn="1"/>
        </p:nvSpPr>
        <p:spPr bwMode="hidden">
          <a:xfrm>
            <a:off x="0" y="0"/>
            <a:ext cx="12188825"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a:extLst>
              <a:ext uri="{FF2B5EF4-FFF2-40B4-BE49-F238E27FC236}">
                <a16:creationId xmlns:a16="http://schemas.microsoft.com/office/drawing/2014/main" id="{549AC7DF-BFC1-4044-BB52-C9946AD8A327}"/>
              </a:ext>
            </a:extLst>
          </p:cNvPr>
          <p:cNvSpPr txBox="1">
            <a:spLocks/>
          </p:cNvSpPr>
          <p:nvPr userDrawn="1"/>
        </p:nvSpPr>
        <p:spPr>
          <a:xfrm>
            <a:off x="564569" y="366687"/>
            <a:ext cx="11001004" cy="70611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a:lstStyle>
          <a:p>
            <a:endParaRPr lang="en-US" sz="5000">
              <a:solidFill>
                <a:schemeClr val="bg1"/>
              </a:solidFill>
            </a:endParaRPr>
          </a:p>
        </p:txBody>
      </p:sp>
      <p:sp>
        <p:nvSpPr>
          <p:cNvPr id="13" name="TextBox 12">
            <a:extLst>
              <a:ext uri="{FF2B5EF4-FFF2-40B4-BE49-F238E27FC236}">
                <a16:creationId xmlns:a16="http://schemas.microsoft.com/office/drawing/2014/main" id="{13C12014-9EC5-4F8C-BD3D-B60E85EC9FFD}"/>
              </a:ext>
            </a:extLst>
          </p:cNvPr>
          <p:cNvSpPr txBox="1"/>
          <p:nvPr userDrawn="1"/>
        </p:nvSpPr>
        <p:spPr>
          <a:xfrm>
            <a:off x="620895" y="3906060"/>
            <a:ext cx="10962687" cy="2380795"/>
          </a:xfrm>
          <a:prstGeom prst="rect">
            <a:avLst/>
          </a:prstGeom>
          <a:noFill/>
        </p:spPr>
        <p:txBody>
          <a:bodyPr wrap="square" lIns="0" tIns="0" rIns="0" bIns="0" rtlCol="0">
            <a:noAutofit/>
          </a:bodyPr>
          <a:lstStyle/>
          <a:p>
            <a:pPr>
              <a:lnSpc>
                <a:spcPct val="130000"/>
              </a:lnSpc>
            </a:pPr>
            <a:r>
              <a:rPr lang="en-US" sz="1800">
                <a:solidFill>
                  <a:schemeClr val="tx2"/>
                </a:solidFill>
              </a:rPr>
              <a:t>If yes, you are good to go!</a:t>
            </a:r>
          </a:p>
          <a:p>
            <a:pPr>
              <a:lnSpc>
                <a:spcPct val="130000"/>
              </a:lnSpc>
            </a:pPr>
            <a:r>
              <a:rPr lang="en-US" sz="1800">
                <a:solidFill>
                  <a:schemeClr val="tx2"/>
                </a:solidFill>
              </a:rPr>
              <a:t>If the answer is no, you do not have the Metropolis font installed.</a:t>
            </a:r>
          </a:p>
          <a:p>
            <a:pPr>
              <a:lnSpc>
                <a:spcPct val="130000"/>
              </a:lnSpc>
            </a:pPr>
            <a:endParaRPr lang="en-US" sz="1800">
              <a:solidFill>
                <a:schemeClr val="tx2"/>
              </a:solidFill>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en-US" sz="1800">
                <a:solidFill>
                  <a:schemeClr val="tx2"/>
                </a:solidFill>
                <a:hlinkClick r:id="rId2">
                  <a:extLst>
                    <a:ext uri="{A12FA001-AC4F-418D-AE19-62706E023703}">
                      <ahyp:hlinkClr xmlns:ahyp="http://schemas.microsoft.com/office/drawing/2018/hyperlinkcolor" val="tx"/>
                    </a:ext>
                  </a:extLst>
                </a:hlinkClick>
              </a:rPr>
              <a:t>Click here</a:t>
            </a:r>
            <a:r>
              <a:rPr lang="en-US" sz="1800">
                <a:solidFill>
                  <a:schemeClr val="tx2"/>
                </a:solidFill>
              </a:rPr>
              <a:t> to download the font</a:t>
            </a:r>
            <a:r>
              <a:rPr lang="en-US" sz="1800" baseline="0">
                <a:solidFill>
                  <a:schemeClr val="tx2"/>
                </a:solidFill>
              </a:rPr>
              <a:t>.</a:t>
            </a:r>
          </a:p>
          <a:p>
            <a:pPr marL="400050" marR="0" lvl="0" indent="-227013" algn="l" defTabSz="914400" rtl="0" eaLnBrk="1" fontAlgn="auto" latinLnBrk="0" hangingPunct="1">
              <a:lnSpc>
                <a:spcPct val="130000"/>
              </a:lnSpc>
              <a:spcBef>
                <a:spcPts val="0"/>
              </a:spcBef>
              <a:spcAft>
                <a:spcPts val="0"/>
              </a:spcAft>
              <a:buClrTx/>
              <a:buSzTx/>
              <a:buFont typeface="Arial" charset="0"/>
              <a:buChar char="•"/>
              <a:tabLst/>
              <a:defRPr/>
            </a:pPr>
            <a:r>
              <a:rPr lang="en-US" strike="noStrike" baseline="0">
                <a:solidFill>
                  <a:schemeClr val="tx2"/>
                </a:solidFill>
              </a:rPr>
              <a:t>Log in with SSO and select the Brand Assets tab in Brand Central</a:t>
            </a:r>
          </a:p>
          <a:p>
            <a:pPr>
              <a:lnSpc>
                <a:spcPct val="130000"/>
              </a:lnSpc>
            </a:pPr>
            <a:r>
              <a:rPr lang="en-US" sz="1800">
                <a:solidFill>
                  <a:schemeClr val="tx2"/>
                </a:solidFill>
              </a:rPr>
              <a:t>Need more information on how to install fonts? </a:t>
            </a:r>
            <a:br>
              <a:rPr lang="en-US" sz="1800">
                <a:solidFill>
                  <a:schemeClr val="tx2"/>
                </a:solidFill>
              </a:rPr>
            </a:br>
            <a:r>
              <a:rPr lang="en-US" sz="1800">
                <a:solidFill>
                  <a:schemeClr val="tx2"/>
                </a:solidFill>
              </a:rPr>
              <a:t>Refer to the quick-start section in the template guidelines or contact Oasis.</a:t>
            </a:r>
          </a:p>
          <a:p>
            <a:pPr>
              <a:lnSpc>
                <a:spcPct val="130000"/>
              </a:lnSpc>
            </a:pPr>
            <a:r>
              <a:rPr lang="en-US" sz="1800">
                <a:solidFill>
                  <a:schemeClr val="tx2"/>
                </a:solidFill>
              </a:rPr>
              <a:t> </a:t>
            </a:r>
            <a:endParaRPr lang="en-US" sz="3200">
              <a:solidFill>
                <a:schemeClr val="tx2"/>
              </a:solidFill>
            </a:endParaRPr>
          </a:p>
        </p:txBody>
      </p:sp>
      <p:sp>
        <p:nvSpPr>
          <p:cNvPr id="44" name="Text Placeholder 43">
            <a:extLst>
              <a:ext uri="{FF2B5EF4-FFF2-40B4-BE49-F238E27FC236}">
                <a16:creationId xmlns:a16="http://schemas.microsoft.com/office/drawing/2014/main" id="{DDDC76C1-EE98-469A-A6AD-21148374D6C8}"/>
              </a:ext>
            </a:extLst>
          </p:cNvPr>
          <p:cNvSpPr>
            <a:spLocks noGrp="1"/>
          </p:cNvSpPr>
          <p:nvPr>
            <p:ph type="body" sz="quarter" idx="12" hasCustomPrompt="1"/>
          </p:nvPr>
        </p:nvSpPr>
        <p:spPr>
          <a:xfrm>
            <a:off x="598114" y="2908233"/>
            <a:ext cx="5354637" cy="895350"/>
          </a:xfrm>
        </p:spPr>
        <p:txBody>
          <a:bodyPr/>
          <a:lstStyle>
            <a:lvl1pPr>
              <a:defRPr sz="4900">
                <a:solidFill>
                  <a:schemeClr val="tx2"/>
                </a:solidFill>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a:t>Metropolis</a:t>
            </a:r>
          </a:p>
        </p:txBody>
      </p:sp>
      <p:sp>
        <p:nvSpPr>
          <p:cNvPr id="51" name="Subtitle 2">
            <a:extLst>
              <a:ext uri="{FF2B5EF4-FFF2-40B4-BE49-F238E27FC236}">
                <a16:creationId xmlns:a16="http://schemas.microsoft.com/office/drawing/2014/main" id="{CB049186-CC25-4BD3-8410-4DE62ED4B08B}"/>
              </a:ext>
            </a:extLst>
          </p:cNvPr>
          <p:cNvSpPr>
            <a:spLocks noGrp="1"/>
          </p:cNvSpPr>
          <p:nvPr>
            <p:ph type="subTitle" idx="10" hasCustomPrompt="1"/>
          </p:nvPr>
        </p:nvSpPr>
        <p:spPr>
          <a:xfrm>
            <a:off x="592866" y="838105"/>
            <a:ext cx="10962687" cy="247743"/>
          </a:xfrm>
        </p:spPr>
        <p:txBody>
          <a:bodyPr/>
          <a:lstStyle>
            <a:lvl1pPr marL="0" indent="0" algn="l">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Is the Metropolis font installed on my computer?</a:t>
            </a:r>
          </a:p>
        </p:txBody>
      </p:sp>
      <p:sp>
        <p:nvSpPr>
          <p:cNvPr id="43" name="Rectangle 42">
            <a:extLst>
              <a:ext uri="{FF2B5EF4-FFF2-40B4-BE49-F238E27FC236}">
                <a16:creationId xmlns:a16="http://schemas.microsoft.com/office/drawing/2014/main" id="{51A92F24-FC82-4FA9-9362-801284731CC8}"/>
              </a:ext>
            </a:extLst>
          </p:cNvPr>
          <p:cNvSpPr/>
          <p:nvPr userDrawn="1"/>
        </p:nvSpPr>
        <p:spPr bwMode="gray">
          <a:xfrm>
            <a:off x="623363" y="1616678"/>
            <a:ext cx="4633737" cy="24410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a:solidFill>
                  <a:schemeClr val="tx2"/>
                </a:solidFill>
              </a:rPr>
              <a:t>Do the fonts in the words below match on your screen?</a:t>
            </a:r>
          </a:p>
        </p:txBody>
      </p:sp>
      <p:cxnSp>
        <p:nvCxnSpPr>
          <p:cNvPr id="45" name="Straight Connector 44">
            <a:extLst>
              <a:ext uri="{FF2B5EF4-FFF2-40B4-BE49-F238E27FC236}">
                <a16:creationId xmlns:a16="http://schemas.microsoft.com/office/drawing/2014/main" id="{B59E37DB-3217-4772-AE8E-E9673A139975}"/>
              </a:ext>
            </a:extLst>
          </p:cNvPr>
          <p:cNvCxnSpPr>
            <a:cxnSpLocks/>
          </p:cNvCxnSpPr>
          <p:nvPr userDrawn="1"/>
        </p:nvCxnSpPr>
        <p:spPr>
          <a:xfrm>
            <a:off x="623364" y="1860778"/>
            <a:ext cx="7299849" cy="0"/>
          </a:xfrm>
          <a:prstGeom prst="line">
            <a:avLst/>
          </a:prstGeom>
          <a:ln w="2540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Text Placeholder 43">
            <a:extLst>
              <a:ext uri="{FF2B5EF4-FFF2-40B4-BE49-F238E27FC236}">
                <a16:creationId xmlns:a16="http://schemas.microsoft.com/office/drawing/2014/main" id="{6C28CB3F-7257-499E-B2F6-B9B1B38D820E}"/>
              </a:ext>
            </a:extLst>
          </p:cNvPr>
          <p:cNvSpPr>
            <a:spLocks noGrp="1"/>
          </p:cNvSpPr>
          <p:nvPr>
            <p:ph type="body" sz="quarter" idx="13" hasCustomPrompt="1"/>
          </p:nvPr>
        </p:nvSpPr>
        <p:spPr>
          <a:xfrm>
            <a:off x="5983683" y="2908233"/>
            <a:ext cx="5354637" cy="895350"/>
          </a:xfrm>
        </p:spPr>
        <p:txBody>
          <a:bodyPr/>
          <a:lstStyle>
            <a:lvl1pPr>
              <a:defRPr sz="4900">
                <a:solidFill>
                  <a:schemeClr val="tx2"/>
                </a:solidFill>
                <a:latin typeface="+mj-lt"/>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a:t>Metropolis Light</a:t>
            </a:r>
          </a:p>
        </p:txBody>
      </p:sp>
      <p:grpSp>
        <p:nvGrpSpPr>
          <p:cNvPr id="72" name="Group 71">
            <a:extLst>
              <a:ext uri="{FF2B5EF4-FFF2-40B4-BE49-F238E27FC236}">
                <a16:creationId xmlns:a16="http://schemas.microsoft.com/office/drawing/2014/main" id="{365F6992-4889-4035-986F-E69979C7B028}"/>
              </a:ext>
            </a:extLst>
          </p:cNvPr>
          <p:cNvGrpSpPr/>
          <p:nvPr userDrawn="1"/>
        </p:nvGrpSpPr>
        <p:grpSpPr>
          <a:xfrm>
            <a:off x="6054922" y="2225997"/>
            <a:ext cx="4699461" cy="542276"/>
            <a:chOff x="6685343" y="2270804"/>
            <a:chExt cx="4699461" cy="542276"/>
          </a:xfrm>
          <a:solidFill>
            <a:schemeClr val="tx2"/>
          </a:solidFill>
        </p:grpSpPr>
        <p:sp>
          <p:nvSpPr>
            <p:cNvPr id="73" name="Freeform: Shape 72">
              <a:extLst>
                <a:ext uri="{FF2B5EF4-FFF2-40B4-BE49-F238E27FC236}">
                  <a16:creationId xmlns:a16="http://schemas.microsoft.com/office/drawing/2014/main" id="{157C5E2C-9A8F-469D-810E-FD271477DD05}"/>
                </a:ext>
              </a:extLst>
            </p:cNvPr>
            <p:cNvSpPr/>
            <p:nvPr/>
          </p:nvSpPr>
          <p:spPr>
            <a:xfrm>
              <a:off x="9320530" y="2270804"/>
              <a:ext cx="53167" cy="53167"/>
            </a:xfrm>
            <a:custGeom>
              <a:avLst/>
              <a:gdLst/>
              <a:ahLst/>
              <a:cxnLst/>
              <a:rect l="l" t="t" r="r" b="b"/>
              <a:pathLst>
                <a:path w="53167" h="53167">
                  <a:moveTo>
                    <a:pt x="26583" y="0"/>
                  </a:moveTo>
                  <a:cubicBezTo>
                    <a:pt x="34183" y="219"/>
                    <a:pt x="40467" y="2872"/>
                    <a:pt x="45439" y="7959"/>
                  </a:cubicBezTo>
                  <a:cubicBezTo>
                    <a:pt x="50411" y="13047"/>
                    <a:pt x="52987" y="19255"/>
                    <a:pt x="53167" y="26583"/>
                  </a:cubicBezTo>
                  <a:cubicBezTo>
                    <a:pt x="52987" y="34182"/>
                    <a:pt x="50411" y="40468"/>
                    <a:pt x="45439" y="45439"/>
                  </a:cubicBezTo>
                  <a:cubicBezTo>
                    <a:pt x="40467" y="50411"/>
                    <a:pt x="34183" y="52987"/>
                    <a:pt x="26583" y="53167"/>
                  </a:cubicBezTo>
                  <a:cubicBezTo>
                    <a:pt x="18985" y="52987"/>
                    <a:pt x="12699" y="50411"/>
                    <a:pt x="7727" y="45439"/>
                  </a:cubicBezTo>
                  <a:cubicBezTo>
                    <a:pt x="2756" y="40468"/>
                    <a:pt x="180" y="34182"/>
                    <a:pt x="0" y="26583"/>
                  </a:cubicBezTo>
                  <a:cubicBezTo>
                    <a:pt x="180" y="19255"/>
                    <a:pt x="2756" y="13047"/>
                    <a:pt x="7727" y="7959"/>
                  </a:cubicBezTo>
                  <a:cubicBezTo>
                    <a:pt x="12699" y="2872"/>
                    <a:pt x="18985"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4" name="Freeform: Shape 73">
              <a:extLst>
                <a:ext uri="{FF2B5EF4-FFF2-40B4-BE49-F238E27FC236}">
                  <a16:creationId xmlns:a16="http://schemas.microsoft.com/office/drawing/2014/main" id="{716D8268-B556-4A2E-A24F-2098FB05E4CA}"/>
                </a:ext>
              </a:extLst>
            </p:cNvPr>
            <p:cNvSpPr/>
            <p:nvPr/>
          </p:nvSpPr>
          <p:spPr>
            <a:xfrm>
              <a:off x="10320655" y="2270804"/>
              <a:ext cx="53167" cy="53167"/>
            </a:xfrm>
            <a:custGeom>
              <a:avLst/>
              <a:gdLst/>
              <a:ahLst/>
              <a:cxnLst/>
              <a:rect l="l" t="t" r="r" b="b"/>
              <a:pathLst>
                <a:path w="53167" h="53167">
                  <a:moveTo>
                    <a:pt x="26583" y="0"/>
                  </a:moveTo>
                  <a:cubicBezTo>
                    <a:pt x="34182" y="219"/>
                    <a:pt x="40468" y="2872"/>
                    <a:pt x="45439" y="7959"/>
                  </a:cubicBezTo>
                  <a:cubicBezTo>
                    <a:pt x="50411" y="13047"/>
                    <a:pt x="52986" y="19255"/>
                    <a:pt x="53167" y="26583"/>
                  </a:cubicBezTo>
                  <a:cubicBezTo>
                    <a:pt x="52986" y="34182"/>
                    <a:pt x="50411" y="40468"/>
                    <a:pt x="45439" y="45439"/>
                  </a:cubicBezTo>
                  <a:cubicBezTo>
                    <a:pt x="40468" y="50411"/>
                    <a:pt x="34182" y="52987"/>
                    <a:pt x="26583" y="53167"/>
                  </a:cubicBezTo>
                  <a:cubicBezTo>
                    <a:pt x="18984" y="52987"/>
                    <a:pt x="12699" y="50411"/>
                    <a:pt x="7727" y="45439"/>
                  </a:cubicBezTo>
                  <a:cubicBezTo>
                    <a:pt x="2756" y="40468"/>
                    <a:pt x="180" y="34182"/>
                    <a:pt x="0" y="26583"/>
                  </a:cubicBezTo>
                  <a:cubicBezTo>
                    <a:pt x="180" y="19255"/>
                    <a:pt x="2756" y="13047"/>
                    <a:pt x="7727" y="7959"/>
                  </a:cubicBezTo>
                  <a:cubicBezTo>
                    <a:pt x="12699" y="2872"/>
                    <a:pt x="18984"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5" name="Freeform: Shape 74">
              <a:extLst>
                <a:ext uri="{FF2B5EF4-FFF2-40B4-BE49-F238E27FC236}">
                  <a16:creationId xmlns:a16="http://schemas.microsoft.com/office/drawing/2014/main" id="{A54C27A0-5E49-4C0A-B9A5-777E28510D88}"/>
                </a:ext>
              </a:extLst>
            </p:cNvPr>
            <p:cNvSpPr/>
            <p:nvPr/>
          </p:nvSpPr>
          <p:spPr>
            <a:xfrm>
              <a:off x="9176178" y="2273899"/>
              <a:ext cx="38309" cy="432691"/>
            </a:xfrm>
            <a:custGeom>
              <a:avLst/>
              <a:gdLst/>
              <a:ahLst/>
              <a:cxnLst/>
              <a:rect l="l" t="t" r="r" b="b"/>
              <a:pathLst>
                <a:path w="38309" h="432691">
                  <a:moveTo>
                    <a:pt x="0" y="0"/>
                  </a:moveTo>
                  <a:lnTo>
                    <a:pt x="38309" y="0"/>
                  </a:ln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6" name="Freeform: Shape 75">
              <a:extLst>
                <a:ext uri="{FF2B5EF4-FFF2-40B4-BE49-F238E27FC236}">
                  <a16:creationId xmlns:a16="http://schemas.microsoft.com/office/drawing/2014/main" id="{B6DC2D46-24E8-497A-AE7E-3F29CF07D0E0}"/>
                </a:ext>
              </a:extLst>
            </p:cNvPr>
            <p:cNvSpPr/>
            <p:nvPr/>
          </p:nvSpPr>
          <p:spPr>
            <a:xfrm>
              <a:off x="10871628" y="2273899"/>
              <a:ext cx="263051" cy="432691"/>
            </a:xfrm>
            <a:custGeom>
              <a:avLst/>
              <a:gdLst/>
              <a:ahLst/>
              <a:cxnLst/>
              <a:rect l="l" t="t" r="r" b="b"/>
              <a:pathLst>
                <a:path w="263051" h="432691">
                  <a:moveTo>
                    <a:pt x="0" y="0"/>
                  </a:moveTo>
                  <a:lnTo>
                    <a:pt x="38309" y="0"/>
                  </a:lnTo>
                  <a:lnTo>
                    <a:pt x="38309" y="164610"/>
                  </a:lnTo>
                  <a:cubicBezTo>
                    <a:pt x="47303" y="146708"/>
                    <a:pt x="61058" y="132407"/>
                    <a:pt x="79575" y="121706"/>
                  </a:cubicBezTo>
                  <a:cubicBezTo>
                    <a:pt x="98091" y="111006"/>
                    <a:pt x="119435" y="105521"/>
                    <a:pt x="143603" y="105252"/>
                  </a:cubicBezTo>
                  <a:cubicBezTo>
                    <a:pt x="179471" y="105803"/>
                    <a:pt x="208206" y="117063"/>
                    <a:pt x="229805" y="139033"/>
                  </a:cubicBezTo>
                  <a:cubicBezTo>
                    <a:pt x="251405" y="161002"/>
                    <a:pt x="262487" y="190372"/>
                    <a:pt x="263051" y="227142"/>
                  </a:cubicBezTo>
                  <a:lnTo>
                    <a:pt x="263051" y="432691"/>
                  </a:lnTo>
                  <a:lnTo>
                    <a:pt x="224743" y="432691"/>
                  </a:lnTo>
                  <a:lnTo>
                    <a:pt x="224743" y="232095"/>
                  </a:lnTo>
                  <a:cubicBezTo>
                    <a:pt x="224343" y="204441"/>
                    <a:pt x="216316" y="182359"/>
                    <a:pt x="200663" y="165849"/>
                  </a:cubicBezTo>
                  <a:cubicBezTo>
                    <a:pt x="185011" y="149339"/>
                    <a:pt x="164133" y="140877"/>
                    <a:pt x="138029" y="140464"/>
                  </a:cubicBezTo>
                  <a:cubicBezTo>
                    <a:pt x="109215" y="141019"/>
                    <a:pt x="85549" y="149506"/>
                    <a:pt x="67032" y="165926"/>
                  </a:cubicBezTo>
                  <a:cubicBezTo>
                    <a:pt x="48515" y="182346"/>
                    <a:pt x="38941" y="203370"/>
                    <a:pt x="38309" y="228999"/>
                  </a:cubicBez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7" name="Freeform: Shape 76">
              <a:extLst>
                <a:ext uri="{FF2B5EF4-FFF2-40B4-BE49-F238E27FC236}">
                  <a16:creationId xmlns:a16="http://schemas.microsoft.com/office/drawing/2014/main" id="{0B6A4DE9-31A3-428E-B420-424F68D79E41}"/>
                </a:ext>
              </a:extLst>
            </p:cNvPr>
            <p:cNvSpPr/>
            <p:nvPr/>
          </p:nvSpPr>
          <p:spPr>
            <a:xfrm>
              <a:off x="6685343" y="2281329"/>
              <a:ext cx="403593" cy="425261"/>
            </a:xfrm>
            <a:custGeom>
              <a:avLst/>
              <a:gdLst/>
              <a:ahLst/>
              <a:cxnLst/>
              <a:rect l="l" t="t" r="r" b="b"/>
              <a:pathLst>
                <a:path w="403593" h="425261">
                  <a:moveTo>
                    <a:pt x="0" y="0"/>
                  </a:moveTo>
                  <a:lnTo>
                    <a:pt x="39547" y="0"/>
                  </a:lnTo>
                  <a:lnTo>
                    <a:pt x="201797" y="304554"/>
                  </a:lnTo>
                  <a:lnTo>
                    <a:pt x="364046" y="0"/>
                  </a:lnTo>
                  <a:lnTo>
                    <a:pt x="403593" y="0"/>
                  </a:lnTo>
                  <a:lnTo>
                    <a:pt x="403593" y="425261"/>
                  </a:lnTo>
                  <a:lnTo>
                    <a:pt x="364046" y="425261"/>
                  </a:lnTo>
                  <a:lnTo>
                    <a:pt x="364046" y="84186"/>
                  </a:lnTo>
                  <a:lnTo>
                    <a:pt x="201797" y="388740"/>
                  </a:lnTo>
                  <a:lnTo>
                    <a:pt x="39547" y="84186"/>
                  </a:lnTo>
                  <a:lnTo>
                    <a:pt x="39547"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8" name="Freeform: Shape 77">
              <a:extLst>
                <a:ext uri="{FF2B5EF4-FFF2-40B4-BE49-F238E27FC236}">
                  <a16:creationId xmlns:a16="http://schemas.microsoft.com/office/drawing/2014/main" id="{9221A60B-A1D2-4D5F-ADCD-2B3BF1989BD1}"/>
                </a:ext>
              </a:extLst>
            </p:cNvPr>
            <p:cNvSpPr/>
            <p:nvPr/>
          </p:nvSpPr>
          <p:spPr>
            <a:xfrm>
              <a:off x="9980992" y="2281329"/>
              <a:ext cx="276052" cy="425261"/>
            </a:xfrm>
            <a:custGeom>
              <a:avLst/>
              <a:gdLst/>
              <a:ahLst/>
              <a:cxnLst/>
              <a:rect l="l" t="t" r="r" b="b"/>
              <a:pathLst>
                <a:path w="276052" h="425261">
                  <a:moveTo>
                    <a:pt x="0" y="0"/>
                  </a:moveTo>
                  <a:lnTo>
                    <a:pt x="39547" y="0"/>
                  </a:lnTo>
                  <a:lnTo>
                    <a:pt x="39547" y="387572"/>
                  </a:lnTo>
                  <a:lnTo>
                    <a:pt x="276052" y="387572"/>
                  </a:lnTo>
                  <a:lnTo>
                    <a:pt x="276052"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9" name="Freeform: Shape 78">
              <a:extLst>
                <a:ext uri="{FF2B5EF4-FFF2-40B4-BE49-F238E27FC236}">
                  <a16:creationId xmlns:a16="http://schemas.microsoft.com/office/drawing/2014/main" id="{BB738972-CA48-44E6-B7DD-E4E8B81F3D9E}"/>
                </a:ext>
              </a:extLst>
            </p:cNvPr>
            <p:cNvSpPr/>
            <p:nvPr/>
          </p:nvSpPr>
          <p:spPr>
            <a:xfrm>
              <a:off x="7532020" y="2298664"/>
              <a:ext cx="185660" cy="415356"/>
            </a:xfrm>
            <a:custGeom>
              <a:avLst/>
              <a:gdLst/>
              <a:ahLst/>
              <a:cxnLst/>
              <a:rect l="l" t="t" r="r" b="b"/>
              <a:pathLst>
                <a:path w="185660" h="415356">
                  <a:moveTo>
                    <a:pt x="52006" y="0"/>
                  </a:moveTo>
                  <a:lnTo>
                    <a:pt x="90314" y="0"/>
                  </a:lnTo>
                  <a:lnTo>
                    <a:pt x="90314" y="87916"/>
                  </a:lnTo>
                  <a:lnTo>
                    <a:pt x="170801" y="87916"/>
                  </a:lnTo>
                  <a:lnTo>
                    <a:pt x="170801" y="123129"/>
                  </a:lnTo>
                  <a:lnTo>
                    <a:pt x="90314" y="123129"/>
                  </a:lnTo>
                  <a:lnTo>
                    <a:pt x="90314" y="333695"/>
                  </a:lnTo>
                  <a:cubicBezTo>
                    <a:pt x="90598" y="347552"/>
                    <a:pt x="94365" y="358699"/>
                    <a:pt x="101613" y="367138"/>
                  </a:cubicBezTo>
                  <a:cubicBezTo>
                    <a:pt x="108862" y="375576"/>
                    <a:pt x="117891" y="379911"/>
                    <a:pt x="128700" y="380143"/>
                  </a:cubicBezTo>
                  <a:cubicBezTo>
                    <a:pt x="136207" y="380079"/>
                    <a:pt x="143172" y="378814"/>
                    <a:pt x="149596" y="376350"/>
                  </a:cubicBezTo>
                  <a:cubicBezTo>
                    <a:pt x="156019" y="373886"/>
                    <a:pt x="161436" y="370608"/>
                    <a:pt x="165848" y="366518"/>
                  </a:cubicBezTo>
                  <a:lnTo>
                    <a:pt x="185660" y="394970"/>
                  </a:lnTo>
                  <a:cubicBezTo>
                    <a:pt x="177185" y="401495"/>
                    <a:pt x="167821" y="406514"/>
                    <a:pt x="157567" y="410028"/>
                  </a:cubicBezTo>
                  <a:cubicBezTo>
                    <a:pt x="147313" y="413541"/>
                    <a:pt x="136865" y="415317"/>
                    <a:pt x="126224" y="415356"/>
                  </a:cubicBezTo>
                  <a:cubicBezTo>
                    <a:pt x="104177" y="414934"/>
                    <a:pt x="86392" y="407284"/>
                    <a:pt x="72869" y="392407"/>
                  </a:cubicBezTo>
                  <a:cubicBezTo>
                    <a:pt x="59345" y="377530"/>
                    <a:pt x="52391"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0" name="Freeform: Shape 79">
              <a:extLst>
                <a:ext uri="{FF2B5EF4-FFF2-40B4-BE49-F238E27FC236}">
                  <a16:creationId xmlns:a16="http://schemas.microsoft.com/office/drawing/2014/main" id="{8C0E3A6F-0249-4454-864B-04BF720A73B8}"/>
                </a:ext>
              </a:extLst>
            </p:cNvPr>
            <p:cNvSpPr/>
            <p:nvPr/>
          </p:nvSpPr>
          <p:spPr>
            <a:xfrm>
              <a:off x="11199144" y="2298664"/>
              <a:ext cx="185660" cy="415356"/>
            </a:xfrm>
            <a:custGeom>
              <a:avLst/>
              <a:gdLst/>
              <a:ahLst/>
              <a:cxnLst/>
              <a:rect l="l" t="t" r="r" b="b"/>
              <a:pathLst>
                <a:path w="185660" h="415356">
                  <a:moveTo>
                    <a:pt x="52006" y="0"/>
                  </a:moveTo>
                  <a:lnTo>
                    <a:pt x="90315" y="0"/>
                  </a:lnTo>
                  <a:lnTo>
                    <a:pt x="90315" y="87916"/>
                  </a:lnTo>
                  <a:lnTo>
                    <a:pt x="170802" y="87916"/>
                  </a:lnTo>
                  <a:lnTo>
                    <a:pt x="170802" y="123129"/>
                  </a:lnTo>
                  <a:lnTo>
                    <a:pt x="90315" y="123129"/>
                  </a:lnTo>
                  <a:lnTo>
                    <a:pt x="90315" y="333695"/>
                  </a:lnTo>
                  <a:cubicBezTo>
                    <a:pt x="90599" y="347552"/>
                    <a:pt x="94366" y="358699"/>
                    <a:pt x="101614" y="367138"/>
                  </a:cubicBezTo>
                  <a:cubicBezTo>
                    <a:pt x="108863" y="375576"/>
                    <a:pt x="117892" y="379911"/>
                    <a:pt x="128701" y="380143"/>
                  </a:cubicBezTo>
                  <a:cubicBezTo>
                    <a:pt x="136208" y="380079"/>
                    <a:pt x="143173" y="378814"/>
                    <a:pt x="149596" y="376350"/>
                  </a:cubicBezTo>
                  <a:cubicBezTo>
                    <a:pt x="156020" y="373886"/>
                    <a:pt x="161437" y="370608"/>
                    <a:pt x="165848" y="366518"/>
                  </a:cubicBezTo>
                  <a:lnTo>
                    <a:pt x="185660" y="394970"/>
                  </a:lnTo>
                  <a:cubicBezTo>
                    <a:pt x="177186" y="401495"/>
                    <a:pt x="167822" y="406514"/>
                    <a:pt x="157568" y="410028"/>
                  </a:cubicBezTo>
                  <a:cubicBezTo>
                    <a:pt x="147314" y="413541"/>
                    <a:pt x="136866" y="415317"/>
                    <a:pt x="126224" y="415356"/>
                  </a:cubicBezTo>
                  <a:cubicBezTo>
                    <a:pt x="104178" y="414934"/>
                    <a:pt x="86393" y="407284"/>
                    <a:pt x="72870" y="392407"/>
                  </a:cubicBezTo>
                  <a:cubicBezTo>
                    <a:pt x="59346" y="377530"/>
                    <a:pt x="52392"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1" name="Freeform: Shape 80">
              <a:extLst>
                <a:ext uri="{FF2B5EF4-FFF2-40B4-BE49-F238E27FC236}">
                  <a16:creationId xmlns:a16="http://schemas.microsoft.com/office/drawing/2014/main" id="{4BD5D52F-83DC-4C29-BFF9-C29AC76D694C}"/>
                </a:ext>
              </a:extLst>
            </p:cNvPr>
            <p:cNvSpPr/>
            <p:nvPr/>
          </p:nvSpPr>
          <p:spPr>
            <a:xfrm>
              <a:off x="7184309" y="2379151"/>
              <a:ext cx="309486" cy="334869"/>
            </a:xfrm>
            <a:custGeom>
              <a:avLst/>
              <a:gdLst/>
              <a:ahLst/>
              <a:cxnLst/>
              <a:rect l="l" t="t" r="r" b="b"/>
              <a:pathLst>
                <a:path w="309486" h="334869">
                  <a:moveTo>
                    <a:pt x="157840" y="0"/>
                  </a:moveTo>
                  <a:cubicBezTo>
                    <a:pt x="205615" y="720"/>
                    <a:pt x="242734" y="17376"/>
                    <a:pt x="269197" y="49965"/>
                  </a:cubicBezTo>
                  <a:cubicBezTo>
                    <a:pt x="295660" y="82555"/>
                    <a:pt x="309089" y="126754"/>
                    <a:pt x="309486" y="182564"/>
                  </a:cubicBezTo>
                  <a:lnTo>
                    <a:pt x="38928" y="182564"/>
                  </a:lnTo>
                  <a:cubicBezTo>
                    <a:pt x="42863" y="216445"/>
                    <a:pt x="55740" y="244247"/>
                    <a:pt x="77559" y="265969"/>
                  </a:cubicBezTo>
                  <a:cubicBezTo>
                    <a:pt x="99377" y="287692"/>
                    <a:pt x="126963" y="298921"/>
                    <a:pt x="160317" y="299656"/>
                  </a:cubicBezTo>
                  <a:cubicBezTo>
                    <a:pt x="181013" y="299488"/>
                    <a:pt x="201090" y="295797"/>
                    <a:pt x="220547" y="288582"/>
                  </a:cubicBezTo>
                  <a:cubicBezTo>
                    <a:pt x="240005" y="281367"/>
                    <a:pt x="255436" y="271635"/>
                    <a:pt x="266842" y="259387"/>
                  </a:cubicBezTo>
                  <a:lnTo>
                    <a:pt x="290950" y="285407"/>
                  </a:lnTo>
                  <a:cubicBezTo>
                    <a:pt x="276534" y="300459"/>
                    <a:pt x="257271" y="312414"/>
                    <a:pt x="233160" y="321273"/>
                  </a:cubicBezTo>
                  <a:cubicBezTo>
                    <a:pt x="209050" y="330132"/>
                    <a:pt x="184975" y="334664"/>
                    <a:pt x="160937" y="334869"/>
                  </a:cubicBezTo>
                  <a:cubicBezTo>
                    <a:pt x="132043" y="334568"/>
                    <a:pt x="105473" y="327127"/>
                    <a:pt x="81227" y="312548"/>
                  </a:cubicBezTo>
                  <a:cubicBezTo>
                    <a:pt x="56980" y="297968"/>
                    <a:pt x="37482" y="278056"/>
                    <a:pt x="22732" y="252812"/>
                  </a:cubicBezTo>
                  <a:cubicBezTo>
                    <a:pt x="7982" y="227567"/>
                    <a:pt x="405" y="198797"/>
                    <a:pt x="0" y="166502"/>
                  </a:cubicBezTo>
                  <a:cubicBezTo>
                    <a:pt x="343" y="134622"/>
                    <a:pt x="7561" y="106198"/>
                    <a:pt x="21654" y="81230"/>
                  </a:cubicBezTo>
                  <a:cubicBezTo>
                    <a:pt x="35746" y="56262"/>
                    <a:pt x="54656" y="36557"/>
                    <a:pt x="78382" y="22115"/>
                  </a:cubicBezTo>
                  <a:cubicBezTo>
                    <a:pt x="102109" y="7673"/>
                    <a:pt x="128595" y="301"/>
                    <a:pt x="157840" y="0"/>
                  </a:cubicBezTo>
                  <a:close/>
                  <a:moveTo>
                    <a:pt x="159079" y="35212"/>
                  </a:moveTo>
                  <a:cubicBezTo>
                    <a:pt x="127505" y="35742"/>
                    <a:pt x="100848" y="46145"/>
                    <a:pt x="79107" y="66423"/>
                  </a:cubicBezTo>
                  <a:cubicBezTo>
                    <a:pt x="57366" y="86700"/>
                    <a:pt x="44179" y="113676"/>
                    <a:pt x="39547" y="147351"/>
                  </a:cubicBezTo>
                  <a:lnTo>
                    <a:pt x="271796" y="147351"/>
                  </a:lnTo>
                  <a:cubicBezTo>
                    <a:pt x="268881" y="114489"/>
                    <a:pt x="257836" y="87745"/>
                    <a:pt x="238663" y="67120"/>
                  </a:cubicBezTo>
                  <a:cubicBezTo>
                    <a:pt x="219489" y="46494"/>
                    <a:pt x="192961" y="35858"/>
                    <a:pt x="159079"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2" name="Freeform: Shape 81">
              <a:extLst>
                <a:ext uri="{FF2B5EF4-FFF2-40B4-BE49-F238E27FC236}">
                  <a16:creationId xmlns:a16="http://schemas.microsoft.com/office/drawing/2014/main" id="{8A50D27D-9134-4260-9625-A03ACB43BB75}"/>
                </a:ext>
              </a:extLst>
            </p:cNvPr>
            <p:cNvSpPr/>
            <p:nvPr/>
          </p:nvSpPr>
          <p:spPr>
            <a:xfrm>
              <a:off x="7784908" y="2379151"/>
              <a:ext cx="162134" cy="327439"/>
            </a:xfrm>
            <a:custGeom>
              <a:avLst/>
              <a:gdLst/>
              <a:ahLst/>
              <a:cxnLst/>
              <a:rect l="l" t="t" r="r" b="b"/>
              <a:pathLst>
                <a:path w="162134" h="327439">
                  <a:moveTo>
                    <a:pt x="162134" y="0"/>
                  </a:moveTo>
                  <a:lnTo>
                    <a:pt x="162134" y="35212"/>
                  </a:lnTo>
                  <a:cubicBezTo>
                    <a:pt x="125283" y="35792"/>
                    <a:pt x="95591" y="46396"/>
                    <a:pt x="73057" y="67025"/>
                  </a:cubicBezTo>
                  <a:cubicBezTo>
                    <a:pt x="50523" y="87655"/>
                    <a:pt x="38941" y="114831"/>
                    <a:pt x="38309" y="148556"/>
                  </a:cubicBezTo>
                  <a:lnTo>
                    <a:pt x="38309" y="327439"/>
                  </a:lnTo>
                  <a:lnTo>
                    <a:pt x="0" y="327439"/>
                  </a:lnTo>
                  <a:lnTo>
                    <a:pt x="0" y="7429"/>
                  </a:lnTo>
                  <a:lnTo>
                    <a:pt x="38309" y="7429"/>
                  </a:lnTo>
                  <a:lnTo>
                    <a:pt x="38309" y="74217"/>
                  </a:lnTo>
                  <a:cubicBezTo>
                    <a:pt x="47338" y="51898"/>
                    <a:pt x="62713" y="34035"/>
                    <a:pt x="84434" y="20628"/>
                  </a:cubicBezTo>
                  <a:cubicBezTo>
                    <a:pt x="106154" y="7222"/>
                    <a:pt x="132054" y="345"/>
                    <a:pt x="162134"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3" name="Freeform: Shape 82">
              <a:extLst>
                <a:ext uri="{FF2B5EF4-FFF2-40B4-BE49-F238E27FC236}">
                  <a16:creationId xmlns:a16="http://schemas.microsoft.com/office/drawing/2014/main" id="{8AD9AAAC-AEE1-41E7-98D0-8AAAA66A65F2}"/>
                </a:ext>
              </a:extLst>
            </p:cNvPr>
            <p:cNvSpPr/>
            <p:nvPr/>
          </p:nvSpPr>
          <p:spPr>
            <a:xfrm>
              <a:off x="7992696" y="2379151"/>
              <a:ext cx="330536" cy="334869"/>
            </a:xfrm>
            <a:custGeom>
              <a:avLst/>
              <a:gdLst/>
              <a:ahLst/>
              <a:cxnLst/>
              <a:rect l="l" t="t" r="r" b="b"/>
              <a:pathLst>
                <a:path w="330536" h="334869">
                  <a:moveTo>
                    <a:pt x="165267" y="0"/>
                  </a:moveTo>
                  <a:cubicBezTo>
                    <a:pt x="195773" y="366"/>
                    <a:pt x="223451" y="8019"/>
                    <a:pt x="248301" y="22960"/>
                  </a:cubicBezTo>
                  <a:cubicBezTo>
                    <a:pt x="273151" y="37901"/>
                    <a:pt x="292978" y="57935"/>
                    <a:pt x="307782" y="83060"/>
                  </a:cubicBezTo>
                  <a:cubicBezTo>
                    <a:pt x="322585" y="108185"/>
                    <a:pt x="330170" y="136207"/>
                    <a:pt x="330536" y="167125"/>
                  </a:cubicBezTo>
                  <a:cubicBezTo>
                    <a:pt x="330170" y="198051"/>
                    <a:pt x="322585" y="226126"/>
                    <a:pt x="307782" y="251351"/>
                  </a:cubicBezTo>
                  <a:cubicBezTo>
                    <a:pt x="292978" y="276575"/>
                    <a:pt x="273151" y="296708"/>
                    <a:pt x="248301" y="311748"/>
                  </a:cubicBezTo>
                  <a:cubicBezTo>
                    <a:pt x="223451" y="326788"/>
                    <a:pt x="195773" y="334495"/>
                    <a:pt x="165267" y="334869"/>
                  </a:cubicBezTo>
                  <a:cubicBezTo>
                    <a:pt x="134762" y="334495"/>
                    <a:pt x="107084" y="326788"/>
                    <a:pt x="82234" y="311748"/>
                  </a:cubicBezTo>
                  <a:cubicBezTo>
                    <a:pt x="57384" y="296708"/>
                    <a:pt x="37557" y="276575"/>
                    <a:pt x="22754" y="251351"/>
                  </a:cubicBezTo>
                  <a:cubicBezTo>
                    <a:pt x="7951" y="226126"/>
                    <a:pt x="366" y="198051"/>
                    <a:pt x="0" y="167125"/>
                  </a:cubicBezTo>
                  <a:cubicBezTo>
                    <a:pt x="366" y="136207"/>
                    <a:pt x="7951" y="108185"/>
                    <a:pt x="22754" y="83060"/>
                  </a:cubicBezTo>
                  <a:cubicBezTo>
                    <a:pt x="37557" y="57935"/>
                    <a:pt x="57384" y="37901"/>
                    <a:pt x="82234" y="22960"/>
                  </a:cubicBezTo>
                  <a:cubicBezTo>
                    <a:pt x="107084" y="8019"/>
                    <a:pt x="134762"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4" name="Freeform: Shape 83">
              <a:extLst>
                <a:ext uri="{FF2B5EF4-FFF2-40B4-BE49-F238E27FC236}">
                  <a16:creationId xmlns:a16="http://schemas.microsoft.com/office/drawing/2014/main" id="{05D99233-8B51-431E-B7AE-9CFD2F67C3E6}"/>
                </a:ext>
              </a:extLst>
            </p:cNvPr>
            <p:cNvSpPr/>
            <p:nvPr/>
          </p:nvSpPr>
          <p:spPr>
            <a:xfrm>
              <a:off x="8404653" y="2379151"/>
              <a:ext cx="303913" cy="433929"/>
            </a:xfrm>
            <a:custGeom>
              <a:avLst/>
              <a:gdLst/>
              <a:ahLst/>
              <a:cxnLst/>
              <a:rect l="l" t="t" r="r" b="b"/>
              <a:pathLst>
                <a:path w="303913" h="433929">
                  <a:moveTo>
                    <a:pt x="157842" y="0"/>
                  </a:moveTo>
                  <a:cubicBezTo>
                    <a:pt x="199966" y="1002"/>
                    <a:pt x="234608" y="16936"/>
                    <a:pt x="261767" y="47802"/>
                  </a:cubicBezTo>
                  <a:cubicBezTo>
                    <a:pt x="288926" y="78669"/>
                    <a:pt x="302975" y="118456"/>
                    <a:pt x="303913" y="167163"/>
                  </a:cubicBezTo>
                  <a:cubicBezTo>
                    <a:pt x="302975" y="216136"/>
                    <a:pt x="288926" y="256082"/>
                    <a:pt x="261767" y="287003"/>
                  </a:cubicBezTo>
                  <a:cubicBezTo>
                    <a:pt x="234608" y="317924"/>
                    <a:pt x="199966" y="333879"/>
                    <a:pt x="157842" y="334869"/>
                  </a:cubicBezTo>
                  <a:cubicBezTo>
                    <a:pt x="131378" y="334665"/>
                    <a:pt x="107972" y="328432"/>
                    <a:pt x="87624" y="316172"/>
                  </a:cubicBezTo>
                  <a:cubicBezTo>
                    <a:pt x="67276" y="303912"/>
                    <a:pt x="50837" y="286849"/>
                    <a:pt x="38308" y="264985"/>
                  </a:cubicBezTo>
                  <a:lnTo>
                    <a:pt x="38308" y="433929"/>
                  </a:lnTo>
                  <a:lnTo>
                    <a:pt x="0" y="433929"/>
                  </a:lnTo>
                  <a:lnTo>
                    <a:pt x="0" y="7429"/>
                  </a:lnTo>
                  <a:lnTo>
                    <a:pt x="38308" y="7429"/>
                  </a:lnTo>
                  <a:lnTo>
                    <a:pt x="38308" y="69894"/>
                  </a:lnTo>
                  <a:cubicBezTo>
                    <a:pt x="50837" y="48025"/>
                    <a:pt x="67276" y="30959"/>
                    <a:pt x="87624" y="18698"/>
                  </a:cubicBezTo>
                  <a:cubicBezTo>
                    <a:pt x="107972" y="6437"/>
                    <a:pt x="131378" y="204"/>
                    <a:pt x="157842" y="0"/>
                  </a:cubicBezTo>
                  <a:close/>
                  <a:moveTo>
                    <a:pt x="150410" y="35212"/>
                  </a:moveTo>
                  <a:cubicBezTo>
                    <a:pt x="117017" y="35870"/>
                    <a:pt x="90127" y="48179"/>
                    <a:pt x="69740" y="72139"/>
                  </a:cubicBezTo>
                  <a:cubicBezTo>
                    <a:pt x="49354" y="96098"/>
                    <a:pt x="38876" y="127760"/>
                    <a:pt x="38308" y="167125"/>
                  </a:cubicBezTo>
                  <a:cubicBezTo>
                    <a:pt x="38876" y="206515"/>
                    <a:pt x="49354" y="238281"/>
                    <a:pt x="69740" y="262421"/>
                  </a:cubicBezTo>
                  <a:cubicBezTo>
                    <a:pt x="90127" y="286561"/>
                    <a:pt x="117017" y="298972"/>
                    <a:pt x="150410" y="299656"/>
                  </a:cubicBezTo>
                  <a:cubicBezTo>
                    <a:pt x="183312" y="298856"/>
                    <a:pt x="210253" y="286212"/>
                    <a:pt x="231233" y="261724"/>
                  </a:cubicBezTo>
                  <a:cubicBezTo>
                    <a:pt x="252213" y="237235"/>
                    <a:pt x="263051" y="205703"/>
                    <a:pt x="263747" y="167125"/>
                  </a:cubicBezTo>
                  <a:cubicBezTo>
                    <a:pt x="263051" y="128573"/>
                    <a:pt x="252213" y="97143"/>
                    <a:pt x="231233" y="72836"/>
                  </a:cubicBezTo>
                  <a:cubicBezTo>
                    <a:pt x="210253" y="48528"/>
                    <a:pt x="183312" y="35987"/>
                    <a:pt x="150410"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5" name="Freeform: Shape 84">
              <a:extLst>
                <a:ext uri="{FF2B5EF4-FFF2-40B4-BE49-F238E27FC236}">
                  <a16:creationId xmlns:a16="http://schemas.microsoft.com/office/drawing/2014/main" id="{99B1F118-34ED-4FB8-A180-737A1399C241}"/>
                </a:ext>
              </a:extLst>
            </p:cNvPr>
            <p:cNvSpPr/>
            <p:nvPr/>
          </p:nvSpPr>
          <p:spPr>
            <a:xfrm>
              <a:off x="8764222" y="2379151"/>
              <a:ext cx="330535" cy="334869"/>
            </a:xfrm>
            <a:custGeom>
              <a:avLst/>
              <a:gdLst/>
              <a:ahLst/>
              <a:cxnLst/>
              <a:rect l="l" t="t" r="r" b="b"/>
              <a:pathLst>
                <a:path w="330535" h="334869">
                  <a:moveTo>
                    <a:pt x="165267" y="0"/>
                  </a:moveTo>
                  <a:cubicBezTo>
                    <a:pt x="195773" y="366"/>
                    <a:pt x="223451" y="8019"/>
                    <a:pt x="248301" y="22960"/>
                  </a:cubicBezTo>
                  <a:cubicBezTo>
                    <a:pt x="273151" y="37901"/>
                    <a:pt x="292978" y="57935"/>
                    <a:pt x="307781" y="83060"/>
                  </a:cubicBezTo>
                  <a:cubicBezTo>
                    <a:pt x="322585" y="108185"/>
                    <a:pt x="330169" y="136207"/>
                    <a:pt x="330535" y="167125"/>
                  </a:cubicBezTo>
                  <a:cubicBezTo>
                    <a:pt x="330169" y="198051"/>
                    <a:pt x="322585" y="226126"/>
                    <a:pt x="307781" y="251351"/>
                  </a:cubicBezTo>
                  <a:cubicBezTo>
                    <a:pt x="292978" y="276575"/>
                    <a:pt x="273151" y="296708"/>
                    <a:pt x="248301" y="311748"/>
                  </a:cubicBezTo>
                  <a:cubicBezTo>
                    <a:pt x="223451" y="326788"/>
                    <a:pt x="195773" y="334495"/>
                    <a:pt x="165267" y="334869"/>
                  </a:cubicBezTo>
                  <a:cubicBezTo>
                    <a:pt x="134761" y="334495"/>
                    <a:pt x="107083" y="326788"/>
                    <a:pt x="82234" y="311748"/>
                  </a:cubicBezTo>
                  <a:cubicBezTo>
                    <a:pt x="57383" y="296708"/>
                    <a:pt x="37557" y="276575"/>
                    <a:pt x="22754" y="251351"/>
                  </a:cubicBezTo>
                  <a:cubicBezTo>
                    <a:pt x="7951" y="226126"/>
                    <a:pt x="366" y="198051"/>
                    <a:pt x="0" y="167125"/>
                  </a:cubicBezTo>
                  <a:cubicBezTo>
                    <a:pt x="366" y="136207"/>
                    <a:pt x="7951" y="108185"/>
                    <a:pt x="22754" y="83060"/>
                  </a:cubicBezTo>
                  <a:cubicBezTo>
                    <a:pt x="37557" y="57935"/>
                    <a:pt x="57383" y="37901"/>
                    <a:pt x="82234" y="22960"/>
                  </a:cubicBezTo>
                  <a:cubicBezTo>
                    <a:pt x="107083" y="8019"/>
                    <a:pt x="134761"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6" name="Freeform: Shape 85">
              <a:extLst>
                <a:ext uri="{FF2B5EF4-FFF2-40B4-BE49-F238E27FC236}">
                  <a16:creationId xmlns:a16="http://schemas.microsoft.com/office/drawing/2014/main" id="{99817CB1-DAD9-42CD-BEDA-3ADB122B8709}"/>
                </a:ext>
              </a:extLst>
            </p:cNvPr>
            <p:cNvSpPr/>
            <p:nvPr/>
          </p:nvSpPr>
          <p:spPr>
            <a:xfrm>
              <a:off x="9443830" y="2379151"/>
              <a:ext cx="247572" cy="334869"/>
            </a:xfrm>
            <a:custGeom>
              <a:avLst/>
              <a:gdLst/>
              <a:ahLst/>
              <a:cxnLst/>
              <a:rect l="l" t="t" r="r" b="b"/>
              <a:pathLst>
                <a:path w="247572" h="334869">
                  <a:moveTo>
                    <a:pt x="127498" y="0"/>
                  </a:moveTo>
                  <a:cubicBezTo>
                    <a:pt x="147218" y="103"/>
                    <a:pt x="166934" y="3295"/>
                    <a:pt x="186644" y="9575"/>
                  </a:cubicBezTo>
                  <a:cubicBezTo>
                    <a:pt x="206354" y="15856"/>
                    <a:pt x="224810" y="24609"/>
                    <a:pt x="242012" y="35833"/>
                  </a:cubicBezTo>
                  <a:lnTo>
                    <a:pt x="222857" y="65559"/>
                  </a:lnTo>
                  <a:cubicBezTo>
                    <a:pt x="206974" y="55624"/>
                    <a:pt x="190931" y="48089"/>
                    <a:pt x="174726" y="42954"/>
                  </a:cubicBezTo>
                  <a:cubicBezTo>
                    <a:pt x="158521" y="37819"/>
                    <a:pt x="142778" y="35238"/>
                    <a:pt x="127498" y="35212"/>
                  </a:cubicBezTo>
                  <a:cubicBezTo>
                    <a:pt x="107457" y="35367"/>
                    <a:pt x="90706" y="39857"/>
                    <a:pt x="77246" y="48683"/>
                  </a:cubicBezTo>
                  <a:cubicBezTo>
                    <a:pt x="63786" y="57508"/>
                    <a:pt x="56792" y="69739"/>
                    <a:pt x="56263" y="85377"/>
                  </a:cubicBezTo>
                  <a:cubicBezTo>
                    <a:pt x="56004" y="99440"/>
                    <a:pt x="62715" y="110949"/>
                    <a:pt x="76394" y="119903"/>
                  </a:cubicBezTo>
                  <a:cubicBezTo>
                    <a:pt x="90074" y="128857"/>
                    <a:pt x="112270" y="138198"/>
                    <a:pt x="142984" y="147927"/>
                  </a:cubicBezTo>
                  <a:cubicBezTo>
                    <a:pt x="173358" y="156519"/>
                    <a:pt x="198222" y="167667"/>
                    <a:pt x="217578" y="181369"/>
                  </a:cubicBezTo>
                  <a:cubicBezTo>
                    <a:pt x="236933" y="195071"/>
                    <a:pt x="246931" y="215508"/>
                    <a:pt x="247572" y="242680"/>
                  </a:cubicBezTo>
                  <a:cubicBezTo>
                    <a:pt x="246802" y="270365"/>
                    <a:pt x="235668" y="292542"/>
                    <a:pt x="214171" y="309212"/>
                  </a:cubicBezTo>
                  <a:cubicBezTo>
                    <a:pt x="192674" y="325881"/>
                    <a:pt x="165434" y="334434"/>
                    <a:pt x="132453" y="334869"/>
                  </a:cubicBezTo>
                  <a:cubicBezTo>
                    <a:pt x="109819" y="334780"/>
                    <a:pt x="86962" y="330634"/>
                    <a:pt x="63881" y="322433"/>
                  </a:cubicBezTo>
                  <a:cubicBezTo>
                    <a:pt x="40800" y="314231"/>
                    <a:pt x="19507" y="302510"/>
                    <a:pt x="0" y="287270"/>
                  </a:cubicBezTo>
                  <a:lnTo>
                    <a:pt x="21044" y="258782"/>
                  </a:lnTo>
                  <a:cubicBezTo>
                    <a:pt x="39390" y="272136"/>
                    <a:pt x="58025" y="282277"/>
                    <a:pt x="76948" y="289205"/>
                  </a:cubicBezTo>
                  <a:cubicBezTo>
                    <a:pt x="95870" y="296134"/>
                    <a:pt x="114372" y="299618"/>
                    <a:pt x="132453" y="299656"/>
                  </a:cubicBezTo>
                  <a:cubicBezTo>
                    <a:pt x="155166" y="299372"/>
                    <a:pt x="173543" y="294366"/>
                    <a:pt x="187584" y="284638"/>
                  </a:cubicBezTo>
                  <a:cubicBezTo>
                    <a:pt x="201624" y="274910"/>
                    <a:pt x="208851" y="262162"/>
                    <a:pt x="209264" y="246396"/>
                  </a:cubicBezTo>
                  <a:cubicBezTo>
                    <a:pt x="208942" y="229481"/>
                    <a:pt x="201224" y="216244"/>
                    <a:pt x="186112" y="206683"/>
                  </a:cubicBezTo>
                  <a:cubicBezTo>
                    <a:pt x="171000" y="197123"/>
                    <a:pt x="150430" y="188685"/>
                    <a:pt x="124401" y="181369"/>
                  </a:cubicBezTo>
                  <a:cubicBezTo>
                    <a:pt x="86371" y="170622"/>
                    <a:pt x="59031" y="158210"/>
                    <a:pt x="42382" y="144133"/>
                  </a:cubicBezTo>
                  <a:cubicBezTo>
                    <a:pt x="25733" y="130057"/>
                    <a:pt x="17590" y="111917"/>
                    <a:pt x="17954" y="89712"/>
                  </a:cubicBezTo>
                  <a:cubicBezTo>
                    <a:pt x="18686" y="62673"/>
                    <a:pt x="29278" y="41063"/>
                    <a:pt x="49729" y="24883"/>
                  </a:cubicBezTo>
                  <a:cubicBezTo>
                    <a:pt x="70181" y="8703"/>
                    <a:pt x="96104" y="409"/>
                    <a:pt x="127498"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7" name="Freeform: Shape 86">
              <a:extLst>
                <a:ext uri="{FF2B5EF4-FFF2-40B4-BE49-F238E27FC236}">
                  <a16:creationId xmlns:a16="http://schemas.microsoft.com/office/drawing/2014/main" id="{8965CEB0-3B0E-4C5D-82CE-B28C6B20C2B1}"/>
                </a:ext>
              </a:extLst>
            </p:cNvPr>
            <p:cNvSpPr/>
            <p:nvPr/>
          </p:nvSpPr>
          <p:spPr>
            <a:xfrm>
              <a:off x="10449527" y="2379151"/>
              <a:ext cx="305770" cy="433929"/>
            </a:xfrm>
            <a:custGeom>
              <a:avLst/>
              <a:gdLst/>
              <a:ahLst/>
              <a:cxnLst/>
              <a:rect l="l" t="t" r="r" b="b"/>
              <a:pathLst>
                <a:path w="305770" h="433929">
                  <a:moveTo>
                    <a:pt x="144833" y="0"/>
                  </a:moveTo>
                  <a:cubicBezTo>
                    <a:pt x="172238" y="138"/>
                    <a:pt x="196392" y="6193"/>
                    <a:pt x="217295" y="18166"/>
                  </a:cubicBezTo>
                  <a:cubicBezTo>
                    <a:pt x="238197" y="30138"/>
                    <a:pt x="254920" y="47197"/>
                    <a:pt x="267462" y="69342"/>
                  </a:cubicBezTo>
                  <a:lnTo>
                    <a:pt x="267462" y="7429"/>
                  </a:lnTo>
                  <a:lnTo>
                    <a:pt x="305770" y="7429"/>
                  </a:lnTo>
                  <a:lnTo>
                    <a:pt x="305770" y="293411"/>
                  </a:lnTo>
                  <a:cubicBezTo>
                    <a:pt x="304987" y="335306"/>
                    <a:pt x="290628" y="369024"/>
                    <a:pt x="262693" y="394562"/>
                  </a:cubicBezTo>
                  <a:cubicBezTo>
                    <a:pt x="234759" y="420100"/>
                    <a:pt x="197950" y="433223"/>
                    <a:pt x="152265" y="433929"/>
                  </a:cubicBezTo>
                  <a:cubicBezTo>
                    <a:pt x="126743" y="433698"/>
                    <a:pt x="102539" y="429681"/>
                    <a:pt x="79653" y="421880"/>
                  </a:cubicBezTo>
                  <a:cubicBezTo>
                    <a:pt x="56767" y="414078"/>
                    <a:pt x="37837" y="403878"/>
                    <a:pt x="22863" y="391281"/>
                  </a:cubicBezTo>
                  <a:lnTo>
                    <a:pt x="40165" y="360299"/>
                  </a:lnTo>
                  <a:cubicBezTo>
                    <a:pt x="53533" y="372201"/>
                    <a:pt x="69687" y="381547"/>
                    <a:pt x="88629" y="388337"/>
                  </a:cubicBezTo>
                  <a:cubicBezTo>
                    <a:pt x="107569" y="395128"/>
                    <a:pt x="127130" y="398587"/>
                    <a:pt x="147310" y="398716"/>
                  </a:cubicBezTo>
                  <a:cubicBezTo>
                    <a:pt x="184561" y="398393"/>
                    <a:pt x="213799" y="388971"/>
                    <a:pt x="235023" y="370449"/>
                  </a:cubicBezTo>
                  <a:cubicBezTo>
                    <a:pt x="256249" y="351928"/>
                    <a:pt x="267062" y="326249"/>
                    <a:pt x="267462" y="293411"/>
                  </a:cubicBezTo>
                  <a:lnTo>
                    <a:pt x="267462" y="234017"/>
                  </a:lnTo>
                  <a:cubicBezTo>
                    <a:pt x="254843" y="256428"/>
                    <a:pt x="237965" y="273648"/>
                    <a:pt x="216830" y="285678"/>
                  </a:cubicBezTo>
                  <a:cubicBezTo>
                    <a:pt x="195696" y="297707"/>
                    <a:pt x="171696" y="303786"/>
                    <a:pt x="144833" y="303913"/>
                  </a:cubicBezTo>
                  <a:cubicBezTo>
                    <a:pt x="102761" y="303026"/>
                    <a:pt x="68325" y="288564"/>
                    <a:pt x="41527" y="260527"/>
                  </a:cubicBezTo>
                  <a:cubicBezTo>
                    <a:pt x="14729" y="232489"/>
                    <a:pt x="886" y="196196"/>
                    <a:pt x="0" y="151646"/>
                  </a:cubicBezTo>
                  <a:cubicBezTo>
                    <a:pt x="886" y="107393"/>
                    <a:pt x="14729" y="71281"/>
                    <a:pt x="41527" y="43308"/>
                  </a:cubicBezTo>
                  <a:cubicBezTo>
                    <a:pt x="68325" y="15335"/>
                    <a:pt x="102761" y="899"/>
                    <a:pt x="144833" y="0"/>
                  </a:cubicBezTo>
                  <a:close/>
                  <a:moveTo>
                    <a:pt x="152265" y="35212"/>
                  </a:moveTo>
                  <a:cubicBezTo>
                    <a:pt x="119685" y="35921"/>
                    <a:pt x="93028" y="47045"/>
                    <a:pt x="72294" y="68583"/>
                  </a:cubicBezTo>
                  <a:cubicBezTo>
                    <a:pt x="51559" y="90122"/>
                    <a:pt x="40849" y="117823"/>
                    <a:pt x="40165" y="151685"/>
                  </a:cubicBezTo>
                  <a:cubicBezTo>
                    <a:pt x="40849" y="185815"/>
                    <a:pt x="51559" y="213675"/>
                    <a:pt x="72294" y="235267"/>
                  </a:cubicBezTo>
                  <a:cubicBezTo>
                    <a:pt x="93028" y="256859"/>
                    <a:pt x="119685" y="268003"/>
                    <a:pt x="152265" y="268700"/>
                  </a:cubicBezTo>
                  <a:cubicBezTo>
                    <a:pt x="186057" y="268120"/>
                    <a:pt x="213540" y="257207"/>
                    <a:pt x="234714" y="235959"/>
                  </a:cubicBezTo>
                  <a:cubicBezTo>
                    <a:pt x="255888" y="214711"/>
                    <a:pt x="266804" y="186607"/>
                    <a:pt x="267462" y="151646"/>
                  </a:cubicBezTo>
                  <a:cubicBezTo>
                    <a:pt x="266804" y="116989"/>
                    <a:pt x="255888" y="89068"/>
                    <a:pt x="234714" y="67882"/>
                  </a:cubicBezTo>
                  <a:cubicBezTo>
                    <a:pt x="213540" y="46696"/>
                    <a:pt x="186057" y="35806"/>
                    <a:pt x="152265"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8" name="Freeform: Shape 87">
              <a:extLst>
                <a:ext uri="{FF2B5EF4-FFF2-40B4-BE49-F238E27FC236}">
                  <a16:creationId xmlns:a16="http://schemas.microsoft.com/office/drawing/2014/main" id="{2C78B23A-632F-4FF2-B1DB-D62779A331A5}"/>
                </a:ext>
              </a:extLst>
            </p:cNvPr>
            <p:cNvSpPr/>
            <p:nvPr/>
          </p:nvSpPr>
          <p:spPr>
            <a:xfrm>
              <a:off x="9327958" y="2386580"/>
              <a:ext cx="38308" cy="320010"/>
            </a:xfrm>
            <a:custGeom>
              <a:avLst/>
              <a:gdLst/>
              <a:ahLst/>
              <a:cxnLst/>
              <a:rect l="l" t="t" r="r" b="b"/>
              <a:pathLst>
                <a:path w="38308" h="320010">
                  <a:moveTo>
                    <a:pt x="0" y="0"/>
                  </a:moveTo>
                  <a:lnTo>
                    <a:pt x="38308" y="0"/>
                  </a:lnTo>
                  <a:lnTo>
                    <a:pt x="38308"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9" name="Freeform: Shape 88">
              <a:extLst>
                <a:ext uri="{FF2B5EF4-FFF2-40B4-BE49-F238E27FC236}">
                  <a16:creationId xmlns:a16="http://schemas.microsoft.com/office/drawing/2014/main" id="{624329D5-649B-4928-85CD-14362B04489C}"/>
                </a:ext>
              </a:extLst>
            </p:cNvPr>
            <p:cNvSpPr/>
            <p:nvPr/>
          </p:nvSpPr>
          <p:spPr>
            <a:xfrm>
              <a:off x="10328084" y="2386580"/>
              <a:ext cx="38309" cy="320010"/>
            </a:xfrm>
            <a:custGeom>
              <a:avLst/>
              <a:gdLst/>
              <a:ahLst/>
              <a:cxnLst/>
              <a:rect l="l" t="t" r="r" b="b"/>
              <a:pathLst>
                <a:path w="38309" h="320010">
                  <a:moveTo>
                    <a:pt x="0" y="0"/>
                  </a:moveTo>
                  <a:lnTo>
                    <a:pt x="38309" y="0"/>
                  </a:lnTo>
                  <a:lnTo>
                    <a:pt x="38309"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90" name="Group 89">
            <a:extLst>
              <a:ext uri="{FF2B5EF4-FFF2-40B4-BE49-F238E27FC236}">
                <a16:creationId xmlns:a16="http://schemas.microsoft.com/office/drawing/2014/main" id="{164E83D4-30F6-4C59-8FFA-AD2FC2966221}"/>
              </a:ext>
            </a:extLst>
          </p:cNvPr>
          <p:cNvGrpSpPr/>
          <p:nvPr userDrawn="1"/>
        </p:nvGrpSpPr>
        <p:grpSpPr>
          <a:xfrm>
            <a:off x="672458" y="2225997"/>
            <a:ext cx="3021853" cy="546070"/>
            <a:chOff x="2656324" y="2163854"/>
            <a:chExt cx="3021853" cy="546070"/>
          </a:xfrm>
          <a:solidFill>
            <a:schemeClr val="tx2"/>
          </a:solidFill>
        </p:grpSpPr>
        <p:sp>
          <p:nvSpPr>
            <p:cNvPr id="91" name="TextBox 90">
              <a:extLst>
                <a:ext uri="{FF2B5EF4-FFF2-40B4-BE49-F238E27FC236}">
                  <a16:creationId xmlns:a16="http://schemas.microsoft.com/office/drawing/2014/main" id="{F3051B0B-E539-41DA-BF1C-88B850B08AC1}"/>
                </a:ext>
              </a:extLst>
            </p:cNvPr>
            <p:cNvSpPr txBox="1">
              <a:spLocks/>
            </p:cNvSpPr>
            <p:nvPr/>
          </p:nvSpPr>
          <p:spPr>
            <a:xfrm>
              <a:off x="5302274" y="2163854"/>
              <a:ext cx="61293" cy="61294"/>
            </a:xfrm>
            <a:custGeom>
              <a:avLst/>
              <a:gdLst/>
              <a:ahLst/>
              <a:cxnLst/>
              <a:rect l="l" t="t" r="r" b="b"/>
              <a:pathLst>
                <a:path w="61293" h="61294">
                  <a:moveTo>
                    <a:pt x="30956" y="0"/>
                  </a:moveTo>
                  <a:cubicBezTo>
                    <a:pt x="39211" y="0"/>
                    <a:pt x="46331" y="2993"/>
                    <a:pt x="52316" y="8978"/>
                  </a:cubicBezTo>
                  <a:cubicBezTo>
                    <a:pt x="58301" y="14963"/>
                    <a:pt x="61293" y="22083"/>
                    <a:pt x="61293" y="30338"/>
                  </a:cubicBezTo>
                  <a:cubicBezTo>
                    <a:pt x="61293" y="38592"/>
                    <a:pt x="58301" y="45816"/>
                    <a:pt x="52316" y="52007"/>
                  </a:cubicBezTo>
                  <a:cubicBezTo>
                    <a:pt x="46331" y="58198"/>
                    <a:pt x="39211" y="61294"/>
                    <a:pt x="30956" y="61294"/>
                  </a:cubicBezTo>
                  <a:cubicBezTo>
                    <a:pt x="22288" y="61294"/>
                    <a:pt x="14962" y="58198"/>
                    <a:pt x="8977" y="52007"/>
                  </a:cubicBezTo>
                  <a:cubicBezTo>
                    <a:pt x="2992" y="45816"/>
                    <a:pt x="0" y="38592"/>
                    <a:pt x="0" y="30338"/>
                  </a:cubicBezTo>
                  <a:cubicBezTo>
                    <a:pt x="0" y="22083"/>
                    <a:pt x="2992" y="14963"/>
                    <a:pt x="8977" y="8978"/>
                  </a:cubicBezTo>
                  <a:cubicBezTo>
                    <a:pt x="14962" y="2993"/>
                    <a:pt x="22288" y="0"/>
                    <a:pt x="30956"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2" name="TextBox 91">
              <a:extLst>
                <a:ext uri="{FF2B5EF4-FFF2-40B4-BE49-F238E27FC236}">
                  <a16:creationId xmlns:a16="http://schemas.microsoft.com/office/drawing/2014/main" id="{E869A88A-B6ED-41AF-A29B-C30FFF486BB6}"/>
                </a:ext>
              </a:extLst>
            </p:cNvPr>
            <p:cNvSpPr txBox="1">
              <a:spLocks/>
            </p:cNvSpPr>
            <p:nvPr/>
          </p:nvSpPr>
          <p:spPr>
            <a:xfrm>
              <a:off x="5157303" y="2170665"/>
              <a:ext cx="46434" cy="432768"/>
            </a:xfrm>
            <a:custGeom>
              <a:avLst/>
              <a:gdLst/>
              <a:ahLst/>
              <a:cxnLst/>
              <a:rect l="l" t="t" r="r" b="b"/>
              <a:pathLst>
                <a:path w="46434" h="432768">
                  <a:moveTo>
                    <a:pt x="0" y="0"/>
                  </a:moveTo>
                  <a:lnTo>
                    <a:pt x="46434" y="0"/>
                  </a:lnTo>
                  <a:lnTo>
                    <a:pt x="46434" y="432768"/>
                  </a:lnTo>
                  <a:lnTo>
                    <a:pt x="0" y="432768"/>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3" name="TextBox 92">
              <a:extLst>
                <a:ext uri="{FF2B5EF4-FFF2-40B4-BE49-F238E27FC236}">
                  <a16:creationId xmlns:a16="http://schemas.microsoft.com/office/drawing/2014/main" id="{2801540C-5A6C-4A54-B0C6-6C0846EC4390}"/>
                </a:ext>
              </a:extLst>
            </p:cNvPr>
            <p:cNvSpPr txBox="1">
              <a:spLocks/>
            </p:cNvSpPr>
            <p:nvPr/>
          </p:nvSpPr>
          <p:spPr>
            <a:xfrm>
              <a:off x="2656324" y="2178095"/>
              <a:ext cx="412337" cy="425339"/>
            </a:xfrm>
            <a:custGeom>
              <a:avLst/>
              <a:gdLst/>
              <a:ahLst/>
              <a:cxnLst/>
              <a:rect l="l" t="t" r="r" b="b"/>
              <a:pathLst>
                <a:path w="412337" h="425339">
                  <a:moveTo>
                    <a:pt x="0" y="0"/>
                  </a:moveTo>
                  <a:lnTo>
                    <a:pt x="48291" y="0"/>
                  </a:lnTo>
                  <a:lnTo>
                    <a:pt x="206168" y="296561"/>
                  </a:lnTo>
                  <a:lnTo>
                    <a:pt x="364045" y="0"/>
                  </a:lnTo>
                  <a:lnTo>
                    <a:pt x="412337" y="0"/>
                  </a:lnTo>
                  <a:lnTo>
                    <a:pt x="412337" y="425339"/>
                  </a:lnTo>
                  <a:lnTo>
                    <a:pt x="364045" y="425339"/>
                  </a:lnTo>
                  <a:lnTo>
                    <a:pt x="364045" y="104013"/>
                  </a:lnTo>
                  <a:lnTo>
                    <a:pt x="206168" y="400574"/>
                  </a:lnTo>
                  <a:lnTo>
                    <a:pt x="48291" y="104013"/>
                  </a:lnTo>
                  <a:lnTo>
                    <a:pt x="48291" y="425339"/>
                  </a:lnTo>
                  <a:lnTo>
                    <a:pt x="0" y="425339"/>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4" name="TextBox 93">
              <a:extLst>
                <a:ext uri="{FF2B5EF4-FFF2-40B4-BE49-F238E27FC236}">
                  <a16:creationId xmlns:a16="http://schemas.microsoft.com/office/drawing/2014/main" id="{B91D5C56-2A21-48F7-9A01-6B21056777FC}"/>
                </a:ext>
              </a:extLst>
            </p:cNvPr>
            <p:cNvSpPr txBox="1">
              <a:spLocks/>
            </p:cNvSpPr>
            <p:nvPr/>
          </p:nvSpPr>
          <p:spPr>
            <a:xfrm>
              <a:off x="3506716" y="2195431"/>
              <a:ext cx="187595" cy="415433"/>
            </a:xfrm>
            <a:custGeom>
              <a:avLst/>
              <a:gdLst/>
              <a:ahLst/>
              <a:cxnLst/>
              <a:rect l="l" t="t" r="r" b="b"/>
              <a:pathLst>
                <a:path w="187595" h="415433">
                  <a:moveTo>
                    <a:pt x="50149" y="0"/>
                  </a:moveTo>
                  <a:lnTo>
                    <a:pt x="96583" y="0"/>
                  </a:lnTo>
                  <a:lnTo>
                    <a:pt x="96583" y="87916"/>
                  </a:lnTo>
                  <a:lnTo>
                    <a:pt x="175212" y="87916"/>
                  </a:lnTo>
                  <a:lnTo>
                    <a:pt x="175212" y="129397"/>
                  </a:lnTo>
                  <a:lnTo>
                    <a:pt x="96583" y="129397"/>
                  </a:lnTo>
                  <a:lnTo>
                    <a:pt x="96583" y="333708"/>
                  </a:lnTo>
                  <a:cubicBezTo>
                    <a:pt x="96583" y="345265"/>
                    <a:pt x="99988" y="354862"/>
                    <a:pt x="106799" y="362497"/>
                  </a:cubicBezTo>
                  <a:cubicBezTo>
                    <a:pt x="113609" y="370133"/>
                    <a:pt x="121761" y="373951"/>
                    <a:pt x="131254" y="373951"/>
                  </a:cubicBezTo>
                  <a:cubicBezTo>
                    <a:pt x="138271" y="373951"/>
                    <a:pt x="144669" y="372713"/>
                    <a:pt x="150447" y="370237"/>
                  </a:cubicBezTo>
                  <a:cubicBezTo>
                    <a:pt x="156226" y="367760"/>
                    <a:pt x="160972" y="364664"/>
                    <a:pt x="164687" y="360950"/>
                  </a:cubicBezTo>
                  <a:lnTo>
                    <a:pt x="187595" y="395002"/>
                  </a:lnTo>
                  <a:cubicBezTo>
                    <a:pt x="170259" y="408622"/>
                    <a:pt x="150447" y="415433"/>
                    <a:pt x="128158" y="415433"/>
                  </a:cubicBezTo>
                  <a:cubicBezTo>
                    <a:pt x="105457" y="415433"/>
                    <a:pt x="86780" y="407797"/>
                    <a:pt x="72128" y="392525"/>
                  </a:cubicBezTo>
                  <a:cubicBezTo>
                    <a:pt x="57475" y="377253"/>
                    <a:pt x="50149" y="357648"/>
                    <a:pt x="50149" y="333708"/>
                  </a:cubicBezTo>
                  <a:lnTo>
                    <a:pt x="50149" y="129397"/>
                  </a:lnTo>
                  <a:lnTo>
                    <a:pt x="0" y="129397"/>
                  </a:lnTo>
                  <a:lnTo>
                    <a:pt x="0" y="87916"/>
                  </a:lnTo>
                  <a:lnTo>
                    <a:pt x="50149" y="87916"/>
                  </a:lnTo>
                  <a:lnTo>
                    <a:pt x="50149"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5" name="TextBox 94">
              <a:extLst>
                <a:ext uri="{FF2B5EF4-FFF2-40B4-BE49-F238E27FC236}">
                  <a16:creationId xmlns:a16="http://schemas.microsoft.com/office/drawing/2014/main" id="{938751F7-5AB7-4F81-9DD2-C1AE3EE50FDD}"/>
                </a:ext>
              </a:extLst>
            </p:cNvPr>
            <p:cNvSpPr txBox="1">
              <a:spLocks/>
            </p:cNvSpPr>
            <p:nvPr/>
          </p:nvSpPr>
          <p:spPr>
            <a:xfrm>
              <a:off x="3159005" y="2275917"/>
              <a:ext cx="309563" cy="334947"/>
            </a:xfrm>
            <a:custGeom>
              <a:avLst/>
              <a:gdLst/>
              <a:ahLst/>
              <a:cxnLst/>
              <a:rect l="l" t="t" r="r" b="b"/>
              <a:pathLst>
                <a:path w="309563" h="334947">
                  <a:moveTo>
                    <a:pt x="157877" y="0"/>
                  </a:moveTo>
                  <a:cubicBezTo>
                    <a:pt x="205757" y="0"/>
                    <a:pt x="243007" y="16716"/>
                    <a:pt x="269629" y="50149"/>
                  </a:cubicBezTo>
                  <a:cubicBezTo>
                    <a:pt x="296252" y="83582"/>
                    <a:pt x="309563" y="128572"/>
                    <a:pt x="309563" y="185118"/>
                  </a:cubicBezTo>
                  <a:lnTo>
                    <a:pt x="47673" y="185118"/>
                  </a:lnTo>
                  <a:cubicBezTo>
                    <a:pt x="50975" y="216900"/>
                    <a:pt x="63048" y="242903"/>
                    <a:pt x="83892" y="263128"/>
                  </a:cubicBezTo>
                  <a:cubicBezTo>
                    <a:pt x="104736" y="283353"/>
                    <a:pt x="130636" y="293465"/>
                    <a:pt x="161592" y="293465"/>
                  </a:cubicBezTo>
                  <a:cubicBezTo>
                    <a:pt x="180579" y="293465"/>
                    <a:pt x="199669" y="289751"/>
                    <a:pt x="218861" y="282321"/>
                  </a:cubicBezTo>
                  <a:cubicBezTo>
                    <a:pt x="238054" y="274892"/>
                    <a:pt x="252604" y="265811"/>
                    <a:pt x="262509" y="255080"/>
                  </a:cubicBezTo>
                  <a:lnTo>
                    <a:pt x="290989" y="285417"/>
                  </a:lnTo>
                  <a:cubicBezTo>
                    <a:pt x="277368" y="300276"/>
                    <a:pt x="258279" y="312245"/>
                    <a:pt x="233720" y="321326"/>
                  </a:cubicBezTo>
                  <a:cubicBezTo>
                    <a:pt x="209162" y="330406"/>
                    <a:pt x="185326" y="334947"/>
                    <a:pt x="162211" y="334947"/>
                  </a:cubicBezTo>
                  <a:cubicBezTo>
                    <a:pt x="133732" y="334947"/>
                    <a:pt x="107109" y="327724"/>
                    <a:pt x="82344" y="313277"/>
                  </a:cubicBezTo>
                  <a:cubicBezTo>
                    <a:pt x="57579" y="298831"/>
                    <a:pt x="37664" y="278709"/>
                    <a:pt x="22599" y="252913"/>
                  </a:cubicBezTo>
                  <a:cubicBezTo>
                    <a:pt x="7533" y="227116"/>
                    <a:pt x="0" y="198326"/>
                    <a:pt x="0" y="166545"/>
                  </a:cubicBezTo>
                  <a:cubicBezTo>
                    <a:pt x="0" y="135588"/>
                    <a:pt x="7120" y="107315"/>
                    <a:pt x="21361" y="81725"/>
                  </a:cubicBezTo>
                  <a:cubicBezTo>
                    <a:pt x="35600" y="56134"/>
                    <a:pt x="54793" y="36116"/>
                    <a:pt x="78939" y="21669"/>
                  </a:cubicBezTo>
                  <a:cubicBezTo>
                    <a:pt x="103085" y="7223"/>
                    <a:pt x="129398" y="0"/>
                    <a:pt x="157877" y="0"/>
                  </a:cubicBezTo>
                  <a:close/>
                  <a:moveTo>
                    <a:pt x="159735" y="41481"/>
                  </a:moveTo>
                  <a:cubicBezTo>
                    <a:pt x="130842" y="41481"/>
                    <a:pt x="106077" y="50871"/>
                    <a:pt x="85440" y="69652"/>
                  </a:cubicBezTo>
                  <a:cubicBezTo>
                    <a:pt x="64802" y="88432"/>
                    <a:pt x="52420" y="113094"/>
                    <a:pt x="48292" y="143637"/>
                  </a:cubicBezTo>
                  <a:lnTo>
                    <a:pt x="263748" y="143637"/>
                  </a:lnTo>
                  <a:cubicBezTo>
                    <a:pt x="260446" y="113094"/>
                    <a:pt x="249921" y="88432"/>
                    <a:pt x="232172" y="69652"/>
                  </a:cubicBezTo>
                  <a:cubicBezTo>
                    <a:pt x="214424" y="50871"/>
                    <a:pt x="190278" y="41481"/>
                    <a:pt x="159735"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6" name="TextBox 95">
              <a:extLst>
                <a:ext uri="{FF2B5EF4-FFF2-40B4-BE49-F238E27FC236}">
                  <a16:creationId xmlns:a16="http://schemas.microsoft.com/office/drawing/2014/main" id="{2977B035-ADE6-4A4C-86F9-E9355E9D8122}"/>
                </a:ext>
              </a:extLst>
            </p:cNvPr>
            <p:cNvSpPr txBox="1">
              <a:spLocks/>
            </p:cNvSpPr>
            <p:nvPr/>
          </p:nvSpPr>
          <p:spPr>
            <a:xfrm>
              <a:off x="3757128" y="2275917"/>
              <a:ext cx="170259" cy="327517"/>
            </a:xfrm>
            <a:custGeom>
              <a:avLst/>
              <a:gdLst/>
              <a:ahLst/>
              <a:cxnLst/>
              <a:rect l="l" t="t" r="r" b="b"/>
              <a:pathLst>
                <a:path w="170259" h="327517">
                  <a:moveTo>
                    <a:pt x="170259" y="0"/>
                  </a:moveTo>
                  <a:lnTo>
                    <a:pt x="170259" y="41481"/>
                  </a:lnTo>
                  <a:cubicBezTo>
                    <a:pt x="146320" y="41481"/>
                    <a:pt x="124960" y="46022"/>
                    <a:pt x="106180" y="55102"/>
                  </a:cubicBezTo>
                  <a:cubicBezTo>
                    <a:pt x="87400" y="64183"/>
                    <a:pt x="72747" y="76875"/>
                    <a:pt x="62222" y="93178"/>
                  </a:cubicBezTo>
                  <a:cubicBezTo>
                    <a:pt x="51697" y="109482"/>
                    <a:pt x="46434" y="127953"/>
                    <a:pt x="46434" y="148590"/>
                  </a:cubicBezTo>
                  <a:lnTo>
                    <a:pt x="46434" y="327517"/>
                  </a:lnTo>
                  <a:lnTo>
                    <a:pt x="0" y="327517"/>
                  </a:lnTo>
                  <a:lnTo>
                    <a:pt x="0" y="7430"/>
                  </a:lnTo>
                  <a:lnTo>
                    <a:pt x="46434" y="7430"/>
                  </a:lnTo>
                  <a:lnTo>
                    <a:pt x="46434" y="69961"/>
                  </a:lnTo>
                  <a:cubicBezTo>
                    <a:pt x="55927" y="48498"/>
                    <a:pt x="71612" y="31472"/>
                    <a:pt x="93488" y="18883"/>
                  </a:cubicBezTo>
                  <a:cubicBezTo>
                    <a:pt x="115364" y="6294"/>
                    <a:pt x="140954" y="0"/>
                    <a:pt x="170259"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7" name="TextBox 96">
              <a:extLst>
                <a:ext uri="{FF2B5EF4-FFF2-40B4-BE49-F238E27FC236}">
                  <a16:creationId xmlns:a16="http://schemas.microsoft.com/office/drawing/2014/main" id="{B5491C69-6B3D-4C4E-A712-AAE6470473FA}"/>
                </a:ext>
              </a:extLst>
            </p:cNvPr>
            <p:cNvSpPr txBox="1">
              <a:spLocks/>
            </p:cNvSpPr>
            <p:nvPr/>
          </p:nvSpPr>
          <p:spPr>
            <a:xfrm>
              <a:off x="3976917" y="2275917"/>
              <a:ext cx="329994" cy="334947"/>
            </a:xfrm>
            <a:custGeom>
              <a:avLst/>
              <a:gdLst/>
              <a:ahLst/>
              <a:cxnLst/>
              <a:rect l="l" t="t" r="r" b="b"/>
              <a:pathLst>
                <a:path w="329994" h="334947">
                  <a:moveTo>
                    <a:pt x="165307" y="0"/>
                  </a:moveTo>
                  <a:cubicBezTo>
                    <a:pt x="195025" y="0"/>
                    <a:pt x="222473" y="7533"/>
                    <a:pt x="247650"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0" y="312349"/>
                  </a:cubicBezTo>
                  <a:cubicBezTo>
                    <a:pt x="222473" y="327414"/>
                    <a:pt x="195025" y="334947"/>
                    <a:pt x="165307" y="334947"/>
                  </a:cubicBezTo>
                  <a:cubicBezTo>
                    <a:pt x="135589" y="334947"/>
                    <a:pt x="108038" y="327414"/>
                    <a:pt x="82654" y="312349"/>
                  </a:cubicBezTo>
                  <a:cubicBezTo>
                    <a:pt x="57270" y="297283"/>
                    <a:pt x="37148" y="276852"/>
                    <a:pt x="22289" y="251055"/>
                  </a:cubicBezTo>
                  <a:cubicBezTo>
                    <a:pt x="7430" y="225258"/>
                    <a:pt x="0" y="197295"/>
                    <a:pt x="0" y="167164"/>
                  </a:cubicBezTo>
                  <a:cubicBezTo>
                    <a:pt x="0" y="137033"/>
                    <a:pt x="7430" y="109172"/>
                    <a:pt x="22289" y="83582"/>
                  </a:cubicBezTo>
                  <a:cubicBezTo>
                    <a:pt x="37148" y="57991"/>
                    <a:pt x="57270" y="37663"/>
                    <a:pt x="82654" y="22598"/>
                  </a:cubicBezTo>
                  <a:cubicBezTo>
                    <a:pt x="108038" y="7533"/>
                    <a:pt x="135589" y="0"/>
                    <a:pt x="165307" y="0"/>
                  </a:cubicBezTo>
                  <a:close/>
                  <a:moveTo>
                    <a:pt x="165307" y="41481"/>
                  </a:moveTo>
                  <a:cubicBezTo>
                    <a:pt x="144257" y="41481"/>
                    <a:pt x="124754" y="47157"/>
                    <a:pt x="106799"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799"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8" name="TextBox 97">
              <a:extLst>
                <a:ext uri="{FF2B5EF4-FFF2-40B4-BE49-F238E27FC236}">
                  <a16:creationId xmlns:a16="http://schemas.microsoft.com/office/drawing/2014/main" id="{ED07AB51-93C8-42B3-BDB7-A2C7B1E8F5E3}"/>
                </a:ext>
              </a:extLst>
            </p:cNvPr>
            <p:cNvSpPr txBox="1">
              <a:spLocks/>
            </p:cNvSpPr>
            <p:nvPr/>
          </p:nvSpPr>
          <p:spPr>
            <a:xfrm>
              <a:off x="4385778" y="2275917"/>
              <a:ext cx="310182" cy="434007"/>
            </a:xfrm>
            <a:custGeom>
              <a:avLst/>
              <a:gdLst/>
              <a:ahLst/>
              <a:cxnLst/>
              <a:rect l="l" t="t" r="r" b="b"/>
              <a:pathLst>
                <a:path w="310182" h="434007">
                  <a:moveTo>
                    <a:pt x="162830" y="0"/>
                  </a:moveTo>
                  <a:cubicBezTo>
                    <a:pt x="190484" y="0"/>
                    <a:pt x="215559" y="7120"/>
                    <a:pt x="238053" y="21360"/>
                  </a:cubicBezTo>
                  <a:cubicBezTo>
                    <a:pt x="260548" y="35600"/>
                    <a:pt x="278193" y="55412"/>
                    <a:pt x="290989" y="80796"/>
                  </a:cubicBezTo>
                  <a:cubicBezTo>
                    <a:pt x="303784" y="106180"/>
                    <a:pt x="310182" y="134969"/>
                    <a:pt x="310182" y="167164"/>
                  </a:cubicBezTo>
                  <a:cubicBezTo>
                    <a:pt x="310182" y="199358"/>
                    <a:pt x="303784" y="228251"/>
                    <a:pt x="290989" y="253841"/>
                  </a:cubicBezTo>
                  <a:cubicBezTo>
                    <a:pt x="278193" y="279432"/>
                    <a:pt x="260548" y="299347"/>
                    <a:pt x="238053" y="313587"/>
                  </a:cubicBezTo>
                  <a:cubicBezTo>
                    <a:pt x="215559" y="327827"/>
                    <a:pt x="190484" y="334947"/>
                    <a:pt x="162830" y="334947"/>
                  </a:cubicBezTo>
                  <a:cubicBezTo>
                    <a:pt x="137652" y="334947"/>
                    <a:pt x="115054" y="329065"/>
                    <a:pt x="95035" y="317302"/>
                  </a:cubicBezTo>
                  <a:cubicBezTo>
                    <a:pt x="75018" y="305538"/>
                    <a:pt x="58817" y="288925"/>
                    <a:pt x="46434" y="267462"/>
                  </a:cubicBezTo>
                  <a:lnTo>
                    <a:pt x="46434" y="434007"/>
                  </a:lnTo>
                  <a:lnTo>
                    <a:pt x="0" y="434007"/>
                  </a:lnTo>
                  <a:lnTo>
                    <a:pt x="0" y="7430"/>
                  </a:lnTo>
                  <a:lnTo>
                    <a:pt x="46434" y="7430"/>
                  </a:lnTo>
                  <a:lnTo>
                    <a:pt x="46434" y="67485"/>
                  </a:lnTo>
                  <a:cubicBezTo>
                    <a:pt x="58817" y="46022"/>
                    <a:pt x="75018" y="29408"/>
                    <a:pt x="95035" y="17645"/>
                  </a:cubicBezTo>
                  <a:cubicBezTo>
                    <a:pt x="115054" y="5882"/>
                    <a:pt x="137652" y="0"/>
                    <a:pt x="162830" y="0"/>
                  </a:cubicBezTo>
                  <a:close/>
                  <a:moveTo>
                    <a:pt x="154162" y="41481"/>
                  </a:moveTo>
                  <a:cubicBezTo>
                    <a:pt x="133525" y="41481"/>
                    <a:pt x="114951" y="46847"/>
                    <a:pt x="98441" y="57579"/>
                  </a:cubicBezTo>
                  <a:cubicBezTo>
                    <a:pt x="81931" y="68310"/>
                    <a:pt x="69136" y="83169"/>
                    <a:pt x="60055" y="102156"/>
                  </a:cubicBezTo>
                  <a:cubicBezTo>
                    <a:pt x="50974" y="121142"/>
                    <a:pt x="46434" y="142812"/>
                    <a:pt x="46434" y="167164"/>
                  </a:cubicBezTo>
                  <a:cubicBezTo>
                    <a:pt x="46434" y="191516"/>
                    <a:pt x="50974" y="213289"/>
                    <a:pt x="60055" y="232481"/>
                  </a:cubicBezTo>
                  <a:cubicBezTo>
                    <a:pt x="69136" y="251674"/>
                    <a:pt x="81931" y="266637"/>
                    <a:pt x="98441" y="277368"/>
                  </a:cubicBezTo>
                  <a:cubicBezTo>
                    <a:pt x="114951" y="288100"/>
                    <a:pt x="133525" y="293465"/>
                    <a:pt x="154162" y="293465"/>
                  </a:cubicBezTo>
                  <a:cubicBezTo>
                    <a:pt x="174799" y="293465"/>
                    <a:pt x="193270" y="288100"/>
                    <a:pt x="209574" y="277368"/>
                  </a:cubicBezTo>
                  <a:cubicBezTo>
                    <a:pt x="225877" y="266637"/>
                    <a:pt x="238569" y="251674"/>
                    <a:pt x="247650" y="232481"/>
                  </a:cubicBezTo>
                  <a:cubicBezTo>
                    <a:pt x="256731" y="213289"/>
                    <a:pt x="261271" y="191516"/>
                    <a:pt x="261271" y="167164"/>
                  </a:cubicBezTo>
                  <a:cubicBezTo>
                    <a:pt x="261271" y="142812"/>
                    <a:pt x="256731" y="121142"/>
                    <a:pt x="247650" y="102156"/>
                  </a:cubicBezTo>
                  <a:cubicBezTo>
                    <a:pt x="238569" y="83169"/>
                    <a:pt x="225877" y="68310"/>
                    <a:pt x="209574" y="57579"/>
                  </a:cubicBezTo>
                  <a:cubicBezTo>
                    <a:pt x="193270" y="46847"/>
                    <a:pt x="174799" y="41481"/>
                    <a:pt x="154162"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9" name="TextBox 98">
              <a:extLst>
                <a:ext uri="{FF2B5EF4-FFF2-40B4-BE49-F238E27FC236}">
                  <a16:creationId xmlns:a16="http://schemas.microsoft.com/office/drawing/2014/main" id="{047A2D20-1802-410D-9F0E-D83DA9A2E647}"/>
                </a:ext>
              </a:extLst>
            </p:cNvPr>
            <p:cNvSpPr txBox="1">
              <a:spLocks/>
            </p:cNvSpPr>
            <p:nvPr/>
          </p:nvSpPr>
          <p:spPr>
            <a:xfrm>
              <a:off x="4748442" y="2275917"/>
              <a:ext cx="329994" cy="334947"/>
            </a:xfrm>
            <a:custGeom>
              <a:avLst/>
              <a:gdLst/>
              <a:ahLst/>
              <a:cxnLst/>
              <a:rect l="l" t="t" r="r" b="b"/>
              <a:pathLst>
                <a:path w="329994" h="334947">
                  <a:moveTo>
                    <a:pt x="165307" y="0"/>
                  </a:moveTo>
                  <a:cubicBezTo>
                    <a:pt x="195025" y="0"/>
                    <a:pt x="222472" y="7533"/>
                    <a:pt x="247651"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1" y="312349"/>
                  </a:cubicBezTo>
                  <a:cubicBezTo>
                    <a:pt x="222472" y="327414"/>
                    <a:pt x="195025" y="334947"/>
                    <a:pt x="165307" y="334947"/>
                  </a:cubicBezTo>
                  <a:cubicBezTo>
                    <a:pt x="135589" y="334947"/>
                    <a:pt x="108038" y="327414"/>
                    <a:pt x="82654" y="312349"/>
                  </a:cubicBezTo>
                  <a:cubicBezTo>
                    <a:pt x="57269" y="297283"/>
                    <a:pt x="37148" y="276852"/>
                    <a:pt x="22289" y="251055"/>
                  </a:cubicBezTo>
                  <a:cubicBezTo>
                    <a:pt x="7430" y="225258"/>
                    <a:pt x="0" y="197295"/>
                    <a:pt x="0" y="167164"/>
                  </a:cubicBezTo>
                  <a:cubicBezTo>
                    <a:pt x="0" y="137033"/>
                    <a:pt x="7430" y="109172"/>
                    <a:pt x="22289" y="83582"/>
                  </a:cubicBezTo>
                  <a:cubicBezTo>
                    <a:pt x="37148" y="57991"/>
                    <a:pt x="57269" y="37663"/>
                    <a:pt x="82654" y="22598"/>
                  </a:cubicBezTo>
                  <a:cubicBezTo>
                    <a:pt x="108038" y="7533"/>
                    <a:pt x="135589" y="0"/>
                    <a:pt x="165307" y="0"/>
                  </a:cubicBezTo>
                  <a:close/>
                  <a:moveTo>
                    <a:pt x="165307" y="41481"/>
                  </a:moveTo>
                  <a:cubicBezTo>
                    <a:pt x="144257" y="41481"/>
                    <a:pt x="124754" y="47157"/>
                    <a:pt x="106800"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800"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100" name="TextBox 99">
              <a:extLst>
                <a:ext uri="{FF2B5EF4-FFF2-40B4-BE49-F238E27FC236}">
                  <a16:creationId xmlns:a16="http://schemas.microsoft.com/office/drawing/2014/main" id="{C0F960C2-D281-4BC9-BACA-B4004C0AB29F}"/>
                </a:ext>
              </a:extLst>
            </p:cNvPr>
            <p:cNvSpPr txBox="1">
              <a:spLocks/>
            </p:cNvSpPr>
            <p:nvPr/>
          </p:nvSpPr>
          <p:spPr>
            <a:xfrm>
              <a:off x="5428671" y="2275917"/>
              <a:ext cx="249506" cy="334947"/>
            </a:xfrm>
            <a:custGeom>
              <a:avLst/>
              <a:gdLst/>
              <a:ahLst/>
              <a:cxnLst/>
              <a:rect l="l" t="t" r="r" b="b"/>
              <a:pathLst>
                <a:path w="249506" h="334947">
                  <a:moveTo>
                    <a:pt x="127539" y="0"/>
                  </a:moveTo>
                  <a:cubicBezTo>
                    <a:pt x="146938" y="0"/>
                    <a:pt x="166544" y="3199"/>
                    <a:pt x="186356" y="9596"/>
                  </a:cubicBezTo>
                  <a:cubicBezTo>
                    <a:pt x="206168" y="15994"/>
                    <a:pt x="224742" y="24765"/>
                    <a:pt x="242077" y="35909"/>
                  </a:cubicBezTo>
                  <a:lnTo>
                    <a:pt x="219789" y="71819"/>
                  </a:lnTo>
                  <a:cubicBezTo>
                    <a:pt x="188007" y="51594"/>
                    <a:pt x="157257" y="41481"/>
                    <a:pt x="127539" y="41481"/>
                  </a:cubicBezTo>
                  <a:cubicBezTo>
                    <a:pt x="108553" y="41481"/>
                    <a:pt x="92868" y="45609"/>
                    <a:pt x="80486" y="53864"/>
                  </a:cubicBezTo>
                  <a:cubicBezTo>
                    <a:pt x="68103" y="62119"/>
                    <a:pt x="61912" y="73676"/>
                    <a:pt x="61912" y="88535"/>
                  </a:cubicBezTo>
                  <a:cubicBezTo>
                    <a:pt x="61912" y="97615"/>
                    <a:pt x="64594" y="105045"/>
                    <a:pt x="69960" y="110823"/>
                  </a:cubicBezTo>
                  <a:cubicBezTo>
                    <a:pt x="75326" y="116602"/>
                    <a:pt x="83375" y="121761"/>
                    <a:pt x="94107" y="126302"/>
                  </a:cubicBezTo>
                  <a:cubicBezTo>
                    <a:pt x="104838" y="130842"/>
                    <a:pt x="121761" y="136827"/>
                    <a:pt x="144875" y="144256"/>
                  </a:cubicBezTo>
                  <a:cubicBezTo>
                    <a:pt x="167576" y="151273"/>
                    <a:pt x="185943" y="158083"/>
                    <a:pt x="199977" y="164687"/>
                  </a:cubicBezTo>
                  <a:cubicBezTo>
                    <a:pt x="214010" y="171291"/>
                    <a:pt x="225774" y="180475"/>
                    <a:pt x="235267" y="192238"/>
                  </a:cubicBezTo>
                  <a:cubicBezTo>
                    <a:pt x="244760" y="204002"/>
                    <a:pt x="249506" y="219377"/>
                    <a:pt x="249506" y="238363"/>
                  </a:cubicBezTo>
                  <a:cubicBezTo>
                    <a:pt x="249506" y="267256"/>
                    <a:pt x="238466" y="290576"/>
                    <a:pt x="216383" y="308324"/>
                  </a:cubicBezTo>
                  <a:cubicBezTo>
                    <a:pt x="194301" y="326073"/>
                    <a:pt x="166338" y="334947"/>
                    <a:pt x="132492" y="334947"/>
                  </a:cubicBezTo>
                  <a:cubicBezTo>
                    <a:pt x="109791" y="334947"/>
                    <a:pt x="86780" y="330819"/>
                    <a:pt x="63460" y="322564"/>
                  </a:cubicBezTo>
                  <a:cubicBezTo>
                    <a:pt x="40139" y="314309"/>
                    <a:pt x="18986" y="302546"/>
                    <a:pt x="0" y="287274"/>
                  </a:cubicBezTo>
                  <a:lnTo>
                    <a:pt x="24145" y="253222"/>
                  </a:lnTo>
                  <a:cubicBezTo>
                    <a:pt x="60880" y="280051"/>
                    <a:pt x="96995" y="293465"/>
                    <a:pt x="132492" y="293465"/>
                  </a:cubicBezTo>
                  <a:cubicBezTo>
                    <a:pt x="153543" y="293465"/>
                    <a:pt x="170568" y="288925"/>
                    <a:pt x="183570" y="279845"/>
                  </a:cubicBezTo>
                  <a:cubicBezTo>
                    <a:pt x="196572" y="270764"/>
                    <a:pt x="203073" y="258588"/>
                    <a:pt x="203073" y="243316"/>
                  </a:cubicBezTo>
                  <a:cubicBezTo>
                    <a:pt x="203073" y="232585"/>
                    <a:pt x="199564" y="223607"/>
                    <a:pt x="192547" y="216384"/>
                  </a:cubicBezTo>
                  <a:cubicBezTo>
                    <a:pt x="185531" y="209161"/>
                    <a:pt x="176760" y="203486"/>
                    <a:pt x="166235" y="199358"/>
                  </a:cubicBezTo>
                  <a:cubicBezTo>
                    <a:pt x="155709" y="195231"/>
                    <a:pt x="141160" y="190484"/>
                    <a:pt x="122586" y="185118"/>
                  </a:cubicBezTo>
                  <a:cubicBezTo>
                    <a:pt x="83375" y="173974"/>
                    <a:pt x="55721" y="161695"/>
                    <a:pt x="39624" y="148280"/>
                  </a:cubicBezTo>
                  <a:cubicBezTo>
                    <a:pt x="23526" y="134866"/>
                    <a:pt x="15478" y="116808"/>
                    <a:pt x="15478" y="94107"/>
                  </a:cubicBezTo>
                  <a:cubicBezTo>
                    <a:pt x="15478" y="65627"/>
                    <a:pt x="26003" y="42823"/>
                    <a:pt x="47053" y="25694"/>
                  </a:cubicBezTo>
                  <a:cubicBezTo>
                    <a:pt x="68103" y="8565"/>
                    <a:pt x="94932" y="0"/>
                    <a:pt x="127539"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101" name="TextBox 100">
              <a:extLst>
                <a:ext uri="{FF2B5EF4-FFF2-40B4-BE49-F238E27FC236}">
                  <a16:creationId xmlns:a16="http://schemas.microsoft.com/office/drawing/2014/main" id="{EAD02CAE-EA62-46F9-AF21-428066FCE7DE}"/>
                </a:ext>
              </a:extLst>
            </p:cNvPr>
            <p:cNvSpPr txBox="1">
              <a:spLocks/>
            </p:cNvSpPr>
            <p:nvPr/>
          </p:nvSpPr>
          <p:spPr>
            <a:xfrm>
              <a:off x="5309703" y="2283347"/>
              <a:ext cx="46435" cy="320087"/>
            </a:xfrm>
            <a:custGeom>
              <a:avLst/>
              <a:gdLst/>
              <a:ahLst/>
              <a:cxnLst/>
              <a:rect l="l" t="t" r="r" b="b"/>
              <a:pathLst>
                <a:path w="46435" h="320087">
                  <a:moveTo>
                    <a:pt x="0" y="0"/>
                  </a:moveTo>
                  <a:lnTo>
                    <a:pt x="46435" y="0"/>
                  </a:lnTo>
                  <a:lnTo>
                    <a:pt x="46435" y="320087"/>
                  </a:lnTo>
                  <a:lnTo>
                    <a:pt x="0" y="320087"/>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grpSp>
      <p:sp>
        <p:nvSpPr>
          <p:cNvPr id="2" name="Title 1">
            <a:extLst>
              <a:ext uri="{FF2B5EF4-FFF2-40B4-BE49-F238E27FC236}">
                <a16:creationId xmlns:a16="http://schemas.microsoft.com/office/drawing/2014/main" id="{828CE79D-3AD7-4C1D-9C94-48BC03C4DA77}"/>
              </a:ext>
            </a:extLst>
          </p:cNvPr>
          <p:cNvSpPr>
            <a:spLocks noGrp="1"/>
          </p:cNvSpPr>
          <p:nvPr>
            <p:ph type="title" hasCustomPrompt="1"/>
          </p:nvPr>
        </p:nvSpPr>
        <p:spPr/>
        <p:txBody>
          <a:bodyPr/>
          <a:lstStyle>
            <a:lvl1pPr>
              <a:defRPr/>
            </a:lvl1pPr>
          </a:lstStyle>
          <a:p>
            <a:r>
              <a:rPr lang="en-US"/>
              <a:t>Metropolis Font Check</a:t>
            </a:r>
          </a:p>
        </p:txBody>
      </p:sp>
    </p:spTree>
    <p:extLst>
      <p:ext uri="{BB962C8B-B14F-4D97-AF65-F5344CB8AC3E}">
        <p14:creationId xmlns:p14="http://schemas.microsoft.com/office/powerpoint/2010/main" val="312392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436B98E7-F839-4D45-8A51-CD2E271F354A}"/>
              </a:ext>
            </a:extLst>
          </p:cNvPr>
          <p:cNvGrpSpPr/>
          <p:nvPr userDrawn="1"/>
        </p:nvGrpSpPr>
        <p:grpSpPr bwMode="gray">
          <a:xfrm>
            <a:off x="0" y="0"/>
            <a:ext cx="12188826" cy="6858004"/>
            <a:chOff x="0" y="-4"/>
            <a:chExt cx="12188826" cy="6858004"/>
          </a:xfrm>
        </p:grpSpPr>
        <p:grpSp>
          <p:nvGrpSpPr>
            <p:cNvPr id="59" name="Group 58">
              <a:extLst>
                <a:ext uri="{FF2B5EF4-FFF2-40B4-BE49-F238E27FC236}">
                  <a16:creationId xmlns:a16="http://schemas.microsoft.com/office/drawing/2014/main" id="{A35D2590-FD4C-44CF-9EC5-48539C88D819}"/>
                </a:ext>
              </a:extLst>
            </p:cNvPr>
            <p:cNvGrpSpPr/>
            <p:nvPr/>
          </p:nvGrpSpPr>
          <p:grpSpPr bwMode="gray">
            <a:xfrm>
              <a:off x="609441" y="1600198"/>
              <a:ext cx="10055941" cy="4580469"/>
              <a:chOff x="609441" y="1600198"/>
              <a:chExt cx="10055941" cy="4580469"/>
            </a:xfrm>
          </p:grpSpPr>
          <p:sp>
            <p:nvSpPr>
              <p:cNvPr id="164" name="Rectangle 163">
                <a:extLst>
                  <a:ext uri="{FF2B5EF4-FFF2-40B4-BE49-F238E27FC236}">
                    <a16:creationId xmlns:a16="http://schemas.microsoft.com/office/drawing/2014/main" id="{5917BD5D-F21A-41D0-9E2E-252F19FDCD4A}"/>
                  </a:ext>
                </a:extLst>
              </p:cNvPr>
              <p:cNvSpPr/>
              <p:nvPr/>
            </p:nvSpPr>
            <p:spPr bwMode="gray">
              <a:xfrm>
                <a:off x="609441" y="1600199"/>
                <a:ext cx="914203"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64">
                <a:extLst>
                  <a:ext uri="{FF2B5EF4-FFF2-40B4-BE49-F238E27FC236}">
                    <a16:creationId xmlns:a16="http://schemas.microsoft.com/office/drawing/2014/main" id="{1668498C-B078-45B9-B500-0784D4C36D7B}"/>
                  </a:ext>
                </a:extLst>
              </p:cNvPr>
              <p:cNvSpPr/>
              <p:nvPr/>
            </p:nvSpPr>
            <p:spPr bwMode="gray">
              <a:xfrm>
                <a:off x="2436448" y="1600198"/>
                <a:ext cx="915282"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165">
                <a:extLst>
                  <a:ext uri="{FF2B5EF4-FFF2-40B4-BE49-F238E27FC236}">
                    <a16:creationId xmlns:a16="http://schemas.microsoft.com/office/drawing/2014/main" id="{0B2EC2BA-CD61-481B-97B4-7C7C93B8CFE3}"/>
                  </a:ext>
                </a:extLst>
              </p:cNvPr>
              <p:cNvSpPr/>
              <p:nvPr/>
            </p:nvSpPr>
            <p:spPr bwMode="gray">
              <a:xfrm>
                <a:off x="4263453" y="1600198"/>
                <a:ext cx="920909"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166">
                <a:extLst>
                  <a:ext uri="{FF2B5EF4-FFF2-40B4-BE49-F238E27FC236}">
                    <a16:creationId xmlns:a16="http://schemas.microsoft.com/office/drawing/2014/main" id="{43B39DDA-77DA-4E5A-92AF-787B393F7E26}"/>
                  </a:ext>
                </a:extLst>
              </p:cNvPr>
              <p:cNvSpPr/>
              <p:nvPr/>
            </p:nvSpPr>
            <p:spPr bwMode="gray">
              <a:xfrm>
                <a:off x="6090459" y="1600198"/>
                <a:ext cx="920909"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Rectangle 167">
                <a:extLst>
                  <a:ext uri="{FF2B5EF4-FFF2-40B4-BE49-F238E27FC236}">
                    <a16:creationId xmlns:a16="http://schemas.microsoft.com/office/drawing/2014/main" id="{95046305-8D65-42C5-978D-DB6BBB79F42A}"/>
                  </a:ext>
                </a:extLst>
              </p:cNvPr>
              <p:cNvSpPr/>
              <p:nvPr/>
            </p:nvSpPr>
            <p:spPr bwMode="gray">
              <a:xfrm>
                <a:off x="7921943" y="1600198"/>
                <a:ext cx="916431"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Rectangle 168">
                <a:extLst>
                  <a:ext uri="{FF2B5EF4-FFF2-40B4-BE49-F238E27FC236}">
                    <a16:creationId xmlns:a16="http://schemas.microsoft.com/office/drawing/2014/main" id="{0FD4CAA0-B7B3-4712-AFCC-D5D332526C90}"/>
                  </a:ext>
                </a:extLst>
              </p:cNvPr>
              <p:cNvSpPr/>
              <p:nvPr/>
            </p:nvSpPr>
            <p:spPr bwMode="gray">
              <a:xfrm>
                <a:off x="9750028" y="1600198"/>
                <a:ext cx="915354"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6" name="Group 115">
              <a:extLst>
                <a:ext uri="{FF2B5EF4-FFF2-40B4-BE49-F238E27FC236}">
                  <a16:creationId xmlns:a16="http://schemas.microsoft.com/office/drawing/2014/main" id="{BE6A2DD9-2B57-4A6D-BD56-5FD8E2227E9C}"/>
                </a:ext>
              </a:extLst>
            </p:cNvPr>
            <p:cNvGrpSpPr/>
            <p:nvPr userDrawn="1"/>
          </p:nvGrpSpPr>
          <p:grpSpPr bwMode="gray">
            <a:xfrm>
              <a:off x="0" y="-4"/>
              <a:ext cx="12188826" cy="6858004"/>
              <a:chOff x="0" y="-4"/>
              <a:chExt cx="12188826" cy="6858004"/>
            </a:xfrm>
          </p:grpSpPr>
          <p:grpSp>
            <p:nvGrpSpPr>
              <p:cNvPr id="117" name="Group 116">
                <a:extLst>
                  <a:ext uri="{FF2B5EF4-FFF2-40B4-BE49-F238E27FC236}">
                    <a16:creationId xmlns:a16="http://schemas.microsoft.com/office/drawing/2014/main" id="{43CD2D26-67BD-4C38-8A38-403494DFDD3E}"/>
                  </a:ext>
                </a:extLst>
              </p:cNvPr>
              <p:cNvGrpSpPr/>
              <p:nvPr>
                <p:custDataLst>
                  <p:tags r:id="rId1"/>
                </p:custDataLst>
              </p:nvPr>
            </p:nvGrpSpPr>
            <p:grpSpPr bwMode="gray">
              <a:xfrm>
                <a:off x="0" y="-4"/>
                <a:ext cx="12188826" cy="6858004"/>
                <a:chOff x="0" y="1"/>
                <a:chExt cx="12188826" cy="6858004"/>
              </a:xfrm>
            </p:grpSpPr>
            <p:grpSp>
              <p:nvGrpSpPr>
                <p:cNvPr id="119" name="Group 118">
                  <a:extLst>
                    <a:ext uri="{FF2B5EF4-FFF2-40B4-BE49-F238E27FC236}">
                      <a16:creationId xmlns:a16="http://schemas.microsoft.com/office/drawing/2014/main" id="{98941615-1FFD-4541-AF79-6B7AD6EEF264}"/>
                    </a:ext>
                  </a:extLst>
                </p:cNvPr>
                <p:cNvGrpSpPr/>
                <p:nvPr/>
              </p:nvGrpSpPr>
              <p:grpSpPr bwMode="gray">
                <a:xfrm>
                  <a:off x="609601" y="2684"/>
                  <a:ext cx="10962504" cy="6855315"/>
                  <a:chOff x="0" y="0"/>
                  <a:chExt cx="10962504" cy="6858000"/>
                </a:xfrm>
              </p:grpSpPr>
              <p:cxnSp>
                <p:nvCxnSpPr>
                  <p:cNvPr id="139" name="Straight Connector 138">
                    <a:extLst>
                      <a:ext uri="{FF2B5EF4-FFF2-40B4-BE49-F238E27FC236}">
                        <a16:creationId xmlns:a16="http://schemas.microsoft.com/office/drawing/2014/main" id="{EA5ACD8A-8C13-4854-A467-BD53C4D42C13}"/>
                      </a:ext>
                    </a:extLst>
                  </p:cNvPr>
                  <p:cNvCxnSpPr/>
                  <p:nvPr/>
                </p:nvCxnSpPr>
                <p:spPr bwMode="gray">
                  <a:xfrm>
                    <a:off x="0"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E9AEA69-7EC7-4E07-AE1D-88F8EEF92C9E}"/>
                      </a:ext>
                    </a:extLst>
                  </p:cNvPr>
                  <p:cNvCxnSpPr/>
                  <p:nvPr/>
                </p:nvCxnSpPr>
                <p:spPr bwMode="gray">
                  <a:xfrm>
                    <a:off x="91404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9E1D967-6730-4825-B44D-218C320875DF}"/>
                      </a:ext>
                    </a:extLst>
                  </p:cNvPr>
                  <p:cNvCxnSpPr/>
                  <p:nvPr/>
                </p:nvCxnSpPr>
                <p:spPr bwMode="gray">
                  <a:xfrm>
                    <a:off x="137106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5A09B43-D534-427C-A599-07C7082284DF}"/>
                      </a:ext>
                    </a:extLst>
                  </p:cNvPr>
                  <p:cNvCxnSpPr/>
                  <p:nvPr/>
                </p:nvCxnSpPr>
                <p:spPr bwMode="gray">
                  <a:xfrm>
                    <a:off x="182808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B548968-0E6F-464C-BFE9-790765F55A48}"/>
                      </a:ext>
                    </a:extLst>
                  </p:cNvPr>
                  <p:cNvCxnSpPr/>
                  <p:nvPr/>
                </p:nvCxnSpPr>
                <p:spPr bwMode="gray">
                  <a:xfrm>
                    <a:off x="228510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EE7B671-2D20-47F2-A970-BA1372AC9576}"/>
                      </a:ext>
                    </a:extLst>
                  </p:cNvPr>
                  <p:cNvCxnSpPr/>
                  <p:nvPr/>
                </p:nvCxnSpPr>
                <p:spPr bwMode="gray">
                  <a:xfrm>
                    <a:off x="274212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45F84414-975A-44CA-8467-6D97E4551652}"/>
                      </a:ext>
                    </a:extLst>
                  </p:cNvPr>
                  <p:cNvCxnSpPr/>
                  <p:nvPr/>
                </p:nvCxnSpPr>
                <p:spPr bwMode="gray">
                  <a:xfrm>
                    <a:off x="319914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8BD6F24-08BA-43D5-9BA6-5F6BD7814787}"/>
                      </a:ext>
                    </a:extLst>
                  </p:cNvPr>
                  <p:cNvCxnSpPr/>
                  <p:nvPr/>
                </p:nvCxnSpPr>
                <p:spPr bwMode="gray">
                  <a:xfrm>
                    <a:off x="365617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A47DB008-E567-47E9-87D3-86B40F14F7B7}"/>
                      </a:ext>
                    </a:extLst>
                  </p:cNvPr>
                  <p:cNvCxnSpPr/>
                  <p:nvPr/>
                </p:nvCxnSpPr>
                <p:spPr bwMode="gray">
                  <a:xfrm>
                    <a:off x="411319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B53F1A6-C1AA-4A38-85B0-D417DA1992AD}"/>
                      </a:ext>
                    </a:extLst>
                  </p:cNvPr>
                  <p:cNvCxnSpPr/>
                  <p:nvPr/>
                </p:nvCxnSpPr>
                <p:spPr bwMode="gray">
                  <a:xfrm>
                    <a:off x="457021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2A6FC0D-D597-4CBE-BD09-56DAEAAC4076}"/>
                      </a:ext>
                    </a:extLst>
                  </p:cNvPr>
                  <p:cNvCxnSpPr/>
                  <p:nvPr/>
                </p:nvCxnSpPr>
                <p:spPr bwMode="gray">
                  <a:xfrm>
                    <a:off x="502723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0672F65-5C29-4C9C-B430-5D51086E8F83}"/>
                      </a:ext>
                    </a:extLst>
                  </p:cNvPr>
                  <p:cNvCxnSpPr/>
                  <p:nvPr/>
                </p:nvCxnSpPr>
                <p:spPr bwMode="gray">
                  <a:xfrm>
                    <a:off x="548425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5A0F9110-F621-4C87-AB75-FEA44FFFC3FD}"/>
                      </a:ext>
                    </a:extLst>
                  </p:cNvPr>
                  <p:cNvCxnSpPr/>
                  <p:nvPr/>
                </p:nvCxnSpPr>
                <p:spPr bwMode="gray">
                  <a:xfrm>
                    <a:off x="594127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9138AE61-D0CB-4AFC-9E1B-7B31BC70172F}"/>
                      </a:ext>
                    </a:extLst>
                  </p:cNvPr>
                  <p:cNvCxnSpPr/>
                  <p:nvPr/>
                </p:nvCxnSpPr>
                <p:spPr bwMode="gray">
                  <a:xfrm>
                    <a:off x="639829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577913E5-1FE0-43CC-BDA3-44D13BDCA6EC}"/>
                      </a:ext>
                    </a:extLst>
                  </p:cNvPr>
                  <p:cNvCxnSpPr/>
                  <p:nvPr/>
                </p:nvCxnSpPr>
                <p:spPr bwMode="gray">
                  <a:xfrm>
                    <a:off x="685532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AC6F12A-CEF3-48C7-BF4E-4D5F677C8720}"/>
                      </a:ext>
                    </a:extLst>
                  </p:cNvPr>
                  <p:cNvCxnSpPr/>
                  <p:nvPr/>
                </p:nvCxnSpPr>
                <p:spPr bwMode="gray">
                  <a:xfrm>
                    <a:off x="731234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AE16C37-5178-44C1-9DF1-0B7D3D982018}"/>
                      </a:ext>
                    </a:extLst>
                  </p:cNvPr>
                  <p:cNvCxnSpPr/>
                  <p:nvPr/>
                </p:nvCxnSpPr>
                <p:spPr bwMode="gray">
                  <a:xfrm>
                    <a:off x="776936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D4E6EB7-7750-4D96-8853-D96888198E27}"/>
                      </a:ext>
                    </a:extLst>
                  </p:cNvPr>
                  <p:cNvCxnSpPr/>
                  <p:nvPr/>
                </p:nvCxnSpPr>
                <p:spPr bwMode="gray">
                  <a:xfrm>
                    <a:off x="822638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C97FB4D6-7BCD-4DA0-B1DC-FE299CCAFB1C}"/>
                      </a:ext>
                    </a:extLst>
                  </p:cNvPr>
                  <p:cNvCxnSpPr/>
                  <p:nvPr/>
                </p:nvCxnSpPr>
                <p:spPr bwMode="gray">
                  <a:xfrm>
                    <a:off x="914042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68CC68C-61AA-4F81-9537-71FCBBDF3803}"/>
                      </a:ext>
                    </a:extLst>
                  </p:cNvPr>
                  <p:cNvCxnSpPr/>
                  <p:nvPr/>
                </p:nvCxnSpPr>
                <p:spPr bwMode="gray">
                  <a:xfrm>
                    <a:off x="868340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4258EFF3-541C-4094-912F-6A9C77677818}"/>
                      </a:ext>
                    </a:extLst>
                  </p:cNvPr>
                  <p:cNvCxnSpPr/>
                  <p:nvPr/>
                </p:nvCxnSpPr>
                <p:spPr bwMode="gray">
                  <a:xfrm>
                    <a:off x="959744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2240E72-F879-49C8-A73E-7B4A8BE0416C}"/>
                      </a:ext>
                    </a:extLst>
                  </p:cNvPr>
                  <p:cNvCxnSpPr/>
                  <p:nvPr/>
                </p:nvCxnSpPr>
                <p:spPr bwMode="gray">
                  <a:xfrm>
                    <a:off x="1005447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A8BF2C8F-3151-420F-91A2-0654F2B63F9F}"/>
                      </a:ext>
                    </a:extLst>
                  </p:cNvPr>
                  <p:cNvCxnSpPr/>
                  <p:nvPr/>
                </p:nvCxnSpPr>
                <p:spPr bwMode="gray">
                  <a:xfrm>
                    <a:off x="1051149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BC35EC9-C9F7-4927-8DF2-4AC85B285B34}"/>
                      </a:ext>
                    </a:extLst>
                  </p:cNvPr>
                  <p:cNvCxnSpPr/>
                  <p:nvPr/>
                </p:nvCxnSpPr>
                <p:spPr bwMode="gray">
                  <a:xfrm>
                    <a:off x="45702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91311A6B-43EB-4354-A8DF-F08D46D6F9EF}"/>
                      </a:ext>
                    </a:extLst>
                  </p:cNvPr>
                  <p:cNvCxnSpPr/>
                  <p:nvPr/>
                </p:nvCxnSpPr>
                <p:spPr bwMode="gray">
                  <a:xfrm>
                    <a:off x="10962504"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EC455430-5868-40B9-A151-453A5FC3CD55}"/>
                    </a:ext>
                  </a:extLst>
                </p:cNvPr>
                <p:cNvGrpSpPr/>
                <p:nvPr/>
              </p:nvGrpSpPr>
              <p:grpSpPr bwMode="gray">
                <a:xfrm>
                  <a:off x="0" y="1"/>
                  <a:ext cx="12188826" cy="6858004"/>
                  <a:chOff x="0" y="1"/>
                  <a:chExt cx="12188826" cy="6858004"/>
                </a:xfrm>
              </p:grpSpPr>
              <p:cxnSp>
                <p:nvCxnSpPr>
                  <p:cNvPr id="121" name="Straight Connector 120">
                    <a:extLst>
                      <a:ext uri="{FF2B5EF4-FFF2-40B4-BE49-F238E27FC236}">
                        <a16:creationId xmlns:a16="http://schemas.microsoft.com/office/drawing/2014/main" id="{CE65D944-5E8F-4400-A6FF-57EE640E6C49}"/>
                      </a:ext>
                    </a:extLst>
                  </p:cNvPr>
                  <p:cNvCxnSpPr/>
                  <p:nvPr/>
                </p:nvCxnSpPr>
                <p:spPr bwMode="gray">
                  <a:xfrm rot="5400000">
                    <a:off x="6094413" y="-609441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6784E610-84B4-4B69-9846-DA2BFEA2247F}"/>
                      </a:ext>
                    </a:extLst>
                  </p:cNvPr>
                  <p:cNvCxnSpPr/>
                  <p:nvPr/>
                </p:nvCxnSpPr>
                <p:spPr bwMode="gray">
                  <a:xfrm rot="5400000">
                    <a:off x="6094413" y="-56372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7FCFFB5-F289-45EC-A54F-F0FA22885EA7}"/>
                      </a:ext>
                    </a:extLst>
                  </p:cNvPr>
                  <p:cNvCxnSpPr/>
                  <p:nvPr/>
                </p:nvCxnSpPr>
                <p:spPr bwMode="gray">
                  <a:xfrm rot="5400000">
                    <a:off x="6094413" y="-51800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DA1B4AB-4CAF-4C57-B5EC-BBE999E2217D}"/>
                      </a:ext>
                    </a:extLst>
                  </p:cNvPr>
                  <p:cNvCxnSpPr/>
                  <p:nvPr/>
                </p:nvCxnSpPr>
                <p:spPr bwMode="gray">
                  <a:xfrm rot="5400000">
                    <a:off x="6094413" y="-31202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DEF34D8-768A-47DE-AC36-ABB8F2040047}"/>
                      </a:ext>
                    </a:extLst>
                  </p:cNvPr>
                  <p:cNvCxnSpPr/>
                  <p:nvPr/>
                </p:nvCxnSpPr>
                <p:spPr bwMode="gray">
                  <a:xfrm rot="5400000">
                    <a:off x="6094413" y="-26630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43FAB56-39AF-4088-AEF5-D84843FA15A1}"/>
                      </a:ext>
                    </a:extLst>
                  </p:cNvPr>
                  <p:cNvCxnSpPr/>
                  <p:nvPr/>
                </p:nvCxnSpPr>
                <p:spPr bwMode="gray">
                  <a:xfrm rot="5400000">
                    <a:off x="6094413" y="-22058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7B8A0C7-0E67-4310-921C-24875C1FA114}"/>
                      </a:ext>
                    </a:extLst>
                  </p:cNvPr>
                  <p:cNvCxnSpPr/>
                  <p:nvPr/>
                </p:nvCxnSpPr>
                <p:spPr bwMode="gray">
                  <a:xfrm rot="5400000">
                    <a:off x="6094413" y="-1748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414352A-0CCF-42AB-B055-5C2C3CD4BB49}"/>
                      </a:ext>
                    </a:extLst>
                  </p:cNvPr>
                  <p:cNvCxnSpPr/>
                  <p:nvPr/>
                </p:nvCxnSpPr>
                <p:spPr bwMode="gray">
                  <a:xfrm rot="5400000">
                    <a:off x="6094413" y="-12914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CE5C43F-9FF0-4844-ACE0-998109E8168B}"/>
                      </a:ext>
                    </a:extLst>
                  </p:cNvPr>
                  <p:cNvCxnSpPr/>
                  <p:nvPr/>
                </p:nvCxnSpPr>
                <p:spPr bwMode="gray">
                  <a:xfrm rot="5400000">
                    <a:off x="6094413" y="-8342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3D08CE5-3344-4529-B25C-09D786F8E900}"/>
                      </a:ext>
                    </a:extLst>
                  </p:cNvPr>
                  <p:cNvCxnSpPr>
                    <a:cxnSpLocks/>
                  </p:cNvCxnSpPr>
                  <p:nvPr/>
                </p:nvCxnSpPr>
                <p:spPr bwMode="gray">
                  <a:xfrm flipH="1">
                    <a:off x="1" y="5717376"/>
                    <a:ext cx="12188825" cy="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DEBEC20-F5AF-4601-8717-90A50ADCE2DF}"/>
                      </a:ext>
                    </a:extLst>
                  </p:cNvPr>
                  <p:cNvCxnSpPr/>
                  <p:nvPr/>
                </p:nvCxnSpPr>
                <p:spPr bwMode="gray">
                  <a:xfrm rot="5400000">
                    <a:off x="6094413" y="76359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846D234-3741-4F53-9A16-82775232C923}"/>
                      </a:ext>
                    </a:extLst>
                  </p:cNvPr>
                  <p:cNvCxnSpPr/>
                  <p:nvPr/>
                </p:nvCxnSpPr>
                <p:spPr bwMode="gray">
                  <a:xfrm rot="5400000">
                    <a:off x="6094413" y="-5637212"/>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E01556A-D066-4E7B-A06B-49B37378AE87}"/>
                      </a:ext>
                    </a:extLst>
                  </p:cNvPr>
                  <p:cNvCxnSpPr/>
                  <p:nvPr/>
                </p:nvCxnSpPr>
                <p:spPr bwMode="gray">
                  <a:xfrm rot="5400000">
                    <a:off x="6094413" y="-49514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60F960C-78C0-415C-8677-430DA3C36869}"/>
                      </a:ext>
                    </a:extLst>
                  </p:cNvPr>
                  <p:cNvCxnSpPr/>
                  <p:nvPr/>
                </p:nvCxnSpPr>
                <p:spPr bwMode="gray">
                  <a:xfrm rot="5400000">
                    <a:off x="6094413" y="86257"/>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7962327A-5806-42F8-883D-F3975A33247A}"/>
                      </a:ext>
                    </a:extLst>
                  </p:cNvPr>
                  <p:cNvCxnSpPr/>
                  <p:nvPr/>
                </p:nvCxnSpPr>
                <p:spPr bwMode="gray">
                  <a:xfrm rot="5400000">
                    <a:off x="6094413" y="30638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7F93326-CC1E-42D6-8C96-AC0FD643215F}"/>
                      </a:ext>
                    </a:extLst>
                  </p:cNvPr>
                  <p:cNvCxnSpPr/>
                  <p:nvPr/>
                </p:nvCxnSpPr>
                <p:spPr bwMode="gray">
                  <a:xfrm rot="5400000">
                    <a:off x="6094413" y="-4034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310B9AF-CF8E-4B6B-8F0F-DC7A0DDC49BF}"/>
                      </a:ext>
                    </a:extLst>
                  </p:cNvPr>
                  <p:cNvCxnSpPr/>
                  <p:nvPr/>
                </p:nvCxnSpPr>
                <p:spPr bwMode="gray">
                  <a:xfrm rot="5400000">
                    <a:off x="6094413" y="-35774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EED49C1-8CCF-4261-A783-ADB5727D4DD9}"/>
                      </a:ext>
                    </a:extLst>
                  </p:cNvPr>
                  <p:cNvCxnSpPr>
                    <a:cxnSpLocks/>
                  </p:cNvCxnSpPr>
                  <p:nvPr/>
                </p:nvCxnSpPr>
                <p:spPr bwMode="gray">
                  <a:xfrm rot="5400000">
                    <a:off x="6094413" y="-44942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18" name="TextBox 117">
                <a:extLst>
                  <a:ext uri="{FF2B5EF4-FFF2-40B4-BE49-F238E27FC236}">
                    <a16:creationId xmlns:a16="http://schemas.microsoft.com/office/drawing/2014/main" id="{781CA73E-83A1-4AD6-8315-DCC783CCC00B}"/>
                  </a:ext>
                </a:extLst>
              </p:cNvPr>
              <p:cNvSpPr txBox="1"/>
              <p:nvPr userDrawn="1"/>
            </p:nvSpPr>
            <p:spPr bwMode="gray">
              <a:xfrm>
                <a:off x="592866" y="5723466"/>
                <a:ext cx="7329077" cy="474133"/>
              </a:xfrm>
              <a:prstGeom prst="rect">
                <a:avLst/>
              </a:prstGeom>
              <a:noFill/>
            </p:spPr>
            <p:txBody>
              <a:bodyPr wrap="square" lIns="0" tIns="0" rIns="0" bIns="0" rtlCol="0" anchor="b">
                <a:noAutofit/>
              </a:bodyPr>
              <a:lstStyle/>
              <a:p>
                <a:pPr>
                  <a:lnSpc>
                    <a:spcPct val="90000"/>
                  </a:lnSpc>
                </a:pPr>
                <a:r>
                  <a:rPr lang="en-US" sz="700"/>
                  <a:t>Footnote: Lorem ipsum dolor sit amet, consectetur adipiscing elit. Maecenas dui magna, sagittis at feugiat eget, viverra eu libero. Vestibulum a justo mi. Etiam blandit tempus odio. Fusce orci lectus, tincidunt eget hendrerit quis, blandit non</a:t>
                </a:r>
              </a:p>
            </p:txBody>
          </p:sp>
        </p:grpSp>
      </p:grpSp>
    </p:spTree>
    <p:extLst>
      <p:ext uri="{BB962C8B-B14F-4D97-AF65-F5344CB8AC3E}">
        <p14:creationId xmlns:p14="http://schemas.microsoft.com/office/powerpoint/2010/main" val="20938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O NOT US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535B2D-9361-4E88-8BBD-C6E1EB066B37}"/>
              </a:ext>
            </a:extLst>
          </p:cNvPr>
          <p:cNvSpPr/>
          <p:nvPr userDrawn="1"/>
        </p:nvSpPr>
        <p:spPr>
          <a:xfrm>
            <a:off x="0" y="0"/>
            <a:ext cx="12188825" cy="68580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accent2"/>
              </a:solidFill>
            </a:endParaRPr>
          </a:p>
        </p:txBody>
      </p:sp>
      <p:sp>
        <p:nvSpPr>
          <p:cNvPr id="6" name="TextBox 5">
            <a:extLst>
              <a:ext uri="{FF2B5EF4-FFF2-40B4-BE49-F238E27FC236}">
                <a16:creationId xmlns:a16="http://schemas.microsoft.com/office/drawing/2014/main" id="{D5AED08D-D489-4C23-BFE9-9C4A6A94C4DA}"/>
              </a:ext>
            </a:extLst>
          </p:cNvPr>
          <p:cNvSpPr txBox="1"/>
          <p:nvPr userDrawn="1"/>
        </p:nvSpPr>
        <p:spPr>
          <a:xfrm>
            <a:off x="606392" y="721895"/>
            <a:ext cx="10876547" cy="4880008"/>
          </a:xfrm>
          <a:prstGeom prst="rect">
            <a:avLst/>
          </a:prstGeom>
          <a:noFill/>
        </p:spPr>
        <p:txBody>
          <a:bodyPr wrap="square" lIns="0" tIns="0" rIns="0" bIns="0" rtlCol="0" anchor="ctr">
            <a:noAutofit/>
          </a:bodyPr>
          <a:lstStyle/>
          <a:p>
            <a:pPr algn="ctr">
              <a:lnSpc>
                <a:spcPct val="90000"/>
              </a:lnSpc>
            </a:pPr>
            <a:r>
              <a:rPr lang="en-US" sz="5400" spc="300">
                <a:solidFill>
                  <a:schemeClr val="bg1"/>
                </a:solidFill>
              </a:rPr>
              <a:t>DO NOT USE </a:t>
            </a:r>
          </a:p>
          <a:p>
            <a:pPr algn="ctr">
              <a:lnSpc>
                <a:spcPct val="90000"/>
              </a:lnSpc>
            </a:pPr>
            <a:endParaRPr lang="en-US" sz="5400" spc="300">
              <a:solidFill>
                <a:schemeClr val="bg1"/>
              </a:solidFill>
            </a:endParaRPr>
          </a:p>
          <a:p>
            <a:pPr algn="ctr">
              <a:lnSpc>
                <a:spcPct val="90000"/>
              </a:lnSpc>
            </a:pPr>
            <a:r>
              <a:rPr lang="en-US" sz="5400" spc="300">
                <a:solidFill>
                  <a:schemeClr val="bg1"/>
                </a:solidFill>
              </a:rPr>
              <a:t>ALL LAYOUTS PAST THIS ARE NOT PART OF THIS TEMPLATE</a:t>
            </a:r>
          </a:p>
        </p:txBody>
      </p:sp>
    </p:spTree>
    <p:extLst>
      <p:ext uri="{BB962C8B-B14F-4D97-AF65-F5344CB8AC3E}">
        <p14:creationId xmlns:p14="http://schemas.microsoft.com/office/powerpoint/2010/main" val="15771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94000">
                <a:schemeClr val="tx2"/>
              </a:gs>
              <a:gs pos="25000">
                <a:schemeClr val="accent4"/>
              </a:gs>
              <a:gs pos="76000">
                <a:schemeClr val="tx2">
                  <a:alpha val="7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dirty="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dirty="0">
                <a:solidFill>
                  <a:schemeClr val="tx2"/>
                </a:solidFill>
                <a:latin typeface="+mj-lt"/>
                <a:ea typeface="Verdana" panose="020B0604030504040204" pitchFamily="34" charset="0"/>
                <a:cs typeface="Verdana" panose="020B0604030504040204" pitchFamily="34" charset="0"/>
              </a:rPr>
              <a:t>Confidential   </a:t>
            </a:r>
            <a:r>
              <a:rPr lang="en-US" sz="800" dirty="0">
                <a:solidFill>
                  <a:schemeClr val="tx2"/>
                </a:solidFill>
                <a:latin typeface="+mj-lt"/>
                <a:ea typeface="Verdana" panose="020B0604030504040204" pitchFamily="34" charset="0"/>
                <a:cs typeface="Arial" panose="020B0604020202020204" pitchFamily="34" charset="0"/>
              </a:rPr>
              <a:t>│</a:t>
            </a:r>
            <a:r>
              <a:rPr lang="en-US" sz="800" dirty="0">
                <a:solidFill>
                  <a:schemeClr val="tx2"/>
                </a:solidFill>
                <a:latin typeface="+mj-lt"/>
                <a:ea typeface="Verdana" panose="020B0604030504040204" pitchFamily="34" charset="0"/>
                <a:cs typeface="Verdana" panose="020B0604030504040204" pitchFamily="34" charset="0"/>
              </a:rPr>
              <a:t>  ©2020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dirty="0"/>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dirty="0"/>
              <a:t>Source Name</a:t>
            </a:r>
          </a:p>
        </p:txBody>
      </p:sp>
    </p:spTree>
    <p:extLst>
      <p:ext uri="{BB962C8B-B14F-4D97-AF65-F5344CB8AC3E}">
        <p14:creationId xmlns:p14="http://schemas.microsoft.com/office/powerpoint/2010/main" val="92483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47" Type="http://schemas.openxmlformats.org/officeDocument/2006/relationships/image" Target="../media/image2.svg"/><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45" Type="http://schemas.openxmlformats.org/officeDocument/2006/relationships/theme" Target="../theme/theme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4" Type="http://schemas.openxmlformats.org/officeDocument/2006/relationships/slideLayout" Target="../slideLayouts/slideLayout85.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slideLayout" Target="../slideLayouts/slideLayout84.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46" Type="http://schemas.openxmlformats.org/officeDocument/2006/relationships/image" Target="../media/image5.png"/><Relationship Id="rId20" Type="http://schemas.openxmlformats.org/officeDocument/2006/relationships/slideLayout" Target="../slideLayouts/slideLayout61.xml"/><Relationship Id="rId41"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8450DCA-9700-4C93-9CAA-A9FF31B0A6A3}"/>
              </a:ext>
            </a:extLst>
          </p:cNvPr>
          <p:cNvPicPr>
            <a:picLocks noChangeAspect="1"/>
          </p:cNvPicPr>
          <p:nvPr userDrawn="1"/>
        </p:nvPicPr>
        <p:blipFill>
          <a:blip r:embed="rId43">
            <a:extLst>
              <a:ext uri="{96DAC541-7B7A-43D3-8B79-37D633B846F1}">
                <asvg:svgBlip xmlns:asvg="http://schemas.microsoft.com/office/drawing/2016/SVG/main" r:embed="rId44"/>
              </a:ext>
            </a:extLst>
          </a:blip>
          <a:stretch>
            <a:fillRect/>
          </a:stretch>
        </p:blipFill>
        <p:spPr>
          <a:xfrm>
            <a:off x="-1" y="6766560"/>
            <a:ext cx="12188825" cy="95225"/>
          </a:xfrm>
          <a:prstGeom prst="rect">
            <a:avLst/>
          </a:prstGeom>
        </p:spPr>
      </p:pic>
      <p:sp>
        <p:nvSpPr>
          <p:cNvPr id="2" name="Title Placeholder 1"/>
          <p:cNvSpPr>
            <a:spLocks noGrp="1"/>
          </p:cNvSpPr>
          <p:nvPr>
            <p:ph type="title"/>
          </p:nvPr>
        </p:nvSpPr>
        <p:spPr>
          <a:xfrm>
            <a:off x="579809" y="412751"/>
            <a:ext cx="11001004" cy="381000"/>
          </a:xfrm>
          <a:prstGeom prst="rect">
            <a:avLst/>
          </a:prstGeom>
        </p:spPr>
        <p:txBody>
          <a:bodyPr vert="horz" wrap="square" lIns="0" tIns="0" rIns="0" bIns="0" rtlCol="0" anchor="b">
            <a:noAutofit/>
          </a:bodyPr>
          <a:lstStyle/>
          <a:p>
            <a:r>
              <a:rPr lang="en-US" dirty="0"/>
              <a:t>Click to edit Master title style</a:t>
            </a:r>
          </a:p>
        </p:txBody>
      </p:sp>
      <p:sp>
        <p:nvSpPr>
          <p:cNvPr id="3" name="Text Placeholder 2"/>
          <p:cNvSpPr>
            <a:spLocks noGrp="1"/>
          </p:cNvSpPr>
          <p:nvPr>
            <p:ph type="body" idx="1"/>
          </p:nvPr>
        </p:nvSpPr>
        <p:spPr>
          <a:xfrm>
            <a:off x="609441" y="1600203"/>
            <a:ext cx="10969943" cy="4580461"/>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 name="Footer Placeholder 3">
            <a:extLst>
              <a:ext uri="{FF2B5EF4-FFF2-40B4-BE49-F238E27FC236}">
                <a16:creationId xmlns:a16="http://schemas.microsoft.com/office/drawing/2014/main" id="{AA6C16E6-5A1F-46F7-8642-A7F025A5BDCF}"/>
              </a:ext>
            </a:extLst>
          </p:cNvPr>
          <p:cNvSpPr>
            <a:spLocks noGrp="1"/>
          </p:cNvSpPr>
          <p:nvPr>
            <p:ph type="ftr" sz="quarter" idx="3"/>
          </p:nvPr>
        </p:nvSpPr>
        <p:spPr>
          <a:xfrm>
            <a:off x="4037013" y="735203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4">
            <a:extLst>
              <a:ext uri="{FF2B5EF4-FFF2-40B4-BE49-F238E27FC236}">
                <a16:creationId xmlns:a16="http://schemas.microsoft.com/office/drawing/2014/main" id="{3E586C86-F823-4766-9B10-773EDC51CC66}"/>
              </a:ext>
            </a:extLst>
          </p:cNvPr>
          <p:cNvSpPr>
            <a:spLocks noGrp="1"/>
          </p:cNvSpPr>
          <p:nvPr>
            <p:ph type="sldNum" sz="quarter" idx="4"/>
          </p:nvPr>
        </p:nvSpPr>
        <p:spPr>
          <a:xfrm>
            <a:off x="8609013" y="735203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295A3-96FB-4E80-91AF-4225D266C57B}" type="slidenum">
              <a:rPr lang="en-US" smtClean="0"/>
              <a:t>‹#›</a:t>
            </a:fld>
            <a:endParaRPr lang="en-US"/>
          </a:p>
        </p:txBody>
      </p:sp>
      <p:grpSp>
        <p:nvGrpSpPr>
          <p:cNvPr id="18" name="Group 17">
            <a:extLst>
              <a:ext uri="{FF2B5EF4-FFF2-40B4-BE49-F238E27FC236}">
                <a16:creationId xmlns:a16="http://schemas.microsoft.com/office/drawing/2014/main" id="{3485A9D7-B248-4F26-9897-A1C7A54FAF89}"/>
              </a:ext>
            </a:extLst>
          </p:cNvPr>
          <p:cNvGrpSpPr/>
          <p:nvPr userDrawn="1"/>
        </p:nvGrpSpPr>
        <p:grpSpPr>
          <a:xfrm>
            <a:off x="608012" y="6445106"/>
            <a:ext cx="1184397" cy="186690"/>
            <a:chOff x="863272" y="6563918"/>
            <a:chExt cx="861082" cy="135727"/>
          </a:xfrm>
          <a:solidFill>
            <a:schemeClr val="tx2"/>
          </a:solidFill>
        </p:grpSpPr>
        <p:sp>
          <p:nvSpPr>
            <p:cNvPr id="27" name="Freeform 6">
              <a:extLst>
                <a:ext uri="{FF2B5EF4-FFF2-40B4-BE49-F238E27FC236}">
                  <a16:creationId xmlns:a16="http://schemas.microsoft.com/office/drawing/2014/main" id="{3813DC77-8C0C-44B4-AE3B-61F5A801402A}"/>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8" name="Freeform 7">
              <a:extLst>
                <a:ext uri="{FF2B5EF4-FFF2-40B4-BE49-F238E27FC236}">
                  <a16:creationId xmlns:a16="http://schemas.microsoft.com/office/drawing/2014/main" id="{4D7DC1A2-819A-4366-8BE9-387CC000905C}"/>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9" name="Freeform 8">
              <a:extLst>
                <a:ext uri="{FF2B5EF4-FFF2-40B4-BE49-F238E27FC236}">
                  <a16:creationId xmlns:a16="http://schemas.microsoft.com/office/drawing/2014/main" id="{0373EF47-4DA1-4EF4-AE4F-54BCB38FC2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30" name="Freeform 9">
              <a:extLst>
                <a:ext uri="{FF2B5EF4-FFF2-40B4-BE49-F238E27FC236}">
                  <a16:creationId xmlns:a16="http://schemas.microsoft.com/office/drawing/2014/main" id="{ABC15050-D5E4-4FBD-806D-1CEC1AF606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31" name="Freeform 10">
              <a:extLst>
                <a:ext uri="{FF2B5EF4-FFF2-40B4-BE49-F238E27FC236}">
                  <a16:creationId xmlns:a16="http://schemas.microsoft.com/office/drawing/2014/main" id="{953BA047-B60F-46CD-AFCB-49101F4D74C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32" name="Freeform 11">
              <a:extLst>
                <a:ext uri="{FF2B5EF4-FFF2-40B4-BE49-F238E27FC236}">
                  <a16:creationId xmlns:a16="http://schemas.microsoft.com/office/drawing/2014/main" id="{E5E07D7E-E36B-4549-9FB3-3BA1E225948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33" name="Freeform 12">
              <a:extLst>
                <a:ext uri="{FF2B5EF4-FFF2-40B4-BE49-F238E27FC236}">
                  <a16:creationId xmlns:a16="http://schemas.microsoft.com/office/drawing/2014/main" id="{3352F97F-F3A2-4B3E-9917-55B62713FDC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34" name="TextBox 33">
            <a:extLst>
              <a:ext uri="{FF2B5EF4-FFF2-40B4-BE49-F238E27FC236}">
                <a16:creationId xmlns:a16="http://schemas.microsoft.com/office/drawing/2014/main" id="{20A2C43B-3928-4C21-81F0-0AA332C8F322}"/>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Tree>
    <p:extLst>
      <p:ext uri="{BB962C8B-B14F-4D97-AF65-F5344CB8AC3E}">
        <p14:creationId xmlns:p14="http://schemas.microsoft.com/office/powerpoint/2010/main" val="2744520810"/>
      </p:ext>
    </p:extLst>
  </p:cSld>
  <p:clrMap bg1="lt1" tx1="dk1" bg2="lt2" tx2="dk2" accent1="accent1" accent2="accent2" accent3="accent3" accent4="accent4" accent5="accent5" accent6="accent6" hlink="hlink" folHlink="folHlink"/>
  <p:sldLayoutIdLst>
    <p:sldLayoutId id="2147484600" r:id="rId1"/>
    <p:sldLayoutId id="2147484601" r:id="rId2"/>
    <p:sldLayoutId id="2147484602" r:id="rId3"/>
    <p:sldLayoutId id="2147484603" r:id="rId4"/>
    <p:sldLayoutId id="2147484604" r:id="rId5"/>
    <p:sldLayoutId id="2147484605" r:id="rId6"/>
    <p:sldLayoutId id="2147484606" r:id="rId7"/>
    <p:sldLayoutId id="2147484607" r:id="rId8"/>
    <p:sldLayoutId id="2147484608" r:id="rId9"/>
    <p:sldLayoutId id="2147484609" r:id="rId10"/>
    <p:sldLayoutId id="2147484610" r:id="rId11"/>
    <p:sldLayoutId id="2147484611" r:id="rId12"/>
    <p:sldLayoutId id="2147484612" r:id="rId13"/>
    <p:sldLayoutId id="2147484613" r:id="rId14"/>
    <p:sldLayoutId id="2147484614" r:id="rId15"/>
    <p:sldLayoutId id="2147484615" r:id="rId16"/>
    <p:sldLayoutId id="2147484616" r:id="rId17"/>
    <p:sldLayoutId id="2147484617" r:id="rId18"/>
    <p:sldLayoutId id="2147484618" r:id="rId19"/>
    <p:sldLayoutId id="2147484619" r:id="rId20"/>
    <p:sldLayoutId id="2147484620" r:id="rId21"/>
    <p:sldLayoutId id="2147484621" r:id="rId22"/>
    <p:sldLayoutId id="2147484622" r:id="rId23"/>
    <p:sldLayoutId id="2147484623" r:id="rId24"/>
    <p:sldLayoutId id="2147484624" r:id="rId25"/>
    <p:sldLayoutId id="2147484625" r:id="rId26"/>
    <p:sldLayoutId id="2147484626" r:id="rId27"/>
    <p:sldLayoutId id="2147484627" r:id="rId28"/>
    <p:sldLayoutId id="2147484628" r:id="rId29"/>
    <p:sldLayoutId id="2147484629" r:id="rId30"/>
    <p:sldLayoutId id="2147484630" r:id="rId31"/>
    <p:sldLayoutId id="2147484631" r:id="rId32"/>
    <p:sldLayoutId id="2147484632" r:id="rId33"/>
    <p:sldLayoutId id="2147484633" r:id="rId34"/>
    <p:sldLayoutId id="2147484634" r:id="rId35"/>
    <p:sldLayoutId id="2147484635" r:id="rId36"/>
    <p:sldLayoutId id="2147484636" r:id="rId37"/>
    <p:sldLayoutId id="2147484637" r:id="rId38"/>
    <p:sldLayoutId id="2147484638" r:id="rId39"/>
    <p:sldLayoutId id="2147484639" r:id="rId40"/>
    <p:sldLayoutId id="2147484640" r:id="rId4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orient="horz" pos="1872">
          <p15:clr>
            <a:srgbClr val="F26B43"/>
          </p15:clr>
        </p15:guide>
        <p15:guide id="4" orient="horz" pos="1584">
          <p15:clr>
            <a:srgbClr val="F26B43"/>
          </p15:clr>
        </p15:guide>
        <p15:guide id="5" orient="horz" pos="1296">
          <p15:clr>
            <a:srgbClr val="F26B43"/>
          </p15:clr>
        </p15:guide>
        <p15:guide id="6" orient="horz" pos="1008">
          <p15:clr>
            <a:srgbClr val="F26B43"/>
          </p15:clr>
        </p15:guide>
        <p15:guide id="7" orient="horz" pos="720">
          <p15:clr>
            <a:srgbClr val="F26B43"/>
          </p15:clr>
        </p15:guide>
        <p15:guide id="8" orient="horz" pos="576">
          <p15:clr>
            <a:srgbClr val="F26B43"/>
          </p15:clr>
        </p15:guide>
        <p15:guide id="9" orient="horz" pos="288">
          <p15:clr>
            <a:srgbClr val="F26B43"/>
          </p15:clr>
        </p15:guide>
        <p15:guide id="10" orient="horz">
          <p15:clr>
            <a:srgbClr val="F26B43"/>
          </p15:clr>
        </p15:guide>
        <p15:guide id="11" orient="horz" pos="2448">
          <p15:clr>
            <a:srgbClr val="F26B43"/>
          </p15:clr>
        </p15:guide>
        <p15:guide id="12" orient="horz" pos="2736">
          <p15:clr>
            <a:srgbClr val="F26B43"/>
          </p15:clr>
        </p15:guide>
        <p15:guide id="13" orient="horz" pos="3024">
          <p15:clr>
            <a:srgbClr val="F26B43"/>
          </p15:clr>
        </p15:guide>
        <p15:guide id="14" orient="horz" pos="3312">
          <p15:clr>
            <a:srgbClr val="F26B43"/>
          </p15:clr>
        </p15:guide>
        <p15:guide id="15" orient="horz" pos="3600">
          <p15:clr>
            <a:srgbClr val="F26B43"/>
          </p15:clr>
        </p15:guide>
        <p15:guide id="16" orient="horz" pos="3888">
          <p15:clr>
            <a:srgbClr val="F26B43"/>
          </p15:clr>
        </p15:guide>
        <p15:guide id="17" orient="horz" pos="4032">
          <p15:clr>
            <a:srgbClr val="F26B43"/>
          </p15:clr>
        </p15:guide>
        <p15:guide id="18" pos="3551">
          <p15:clr>
            <a:srgbClr val="F26B43"/>
          </p15:clr>
        </p15:guide>
        <p15:guide id="19" pos="3263">
          <p15:clr>
            <a:srgbClr val="F26B43"/>
          </p15:clr>
        </p15:guide>
        <p15:guide id="20" pos="2975">
          <p15:clr>
            <a:srgbClr val="F26B43"/>
          </p15:clr>
        </p15:guide>
        <p15:guide id="21" pos="2687">
          <p15:clr>
            <a:srgbClr val="F26B43"/>
          </p15:clr>
        </p15:guide>
        <p15:guide id="22" pos="2399">
          <p15:clr>
            <a:srgbClr val="F26B43"/>
          </p15:clr>
        </p15:guide>
        <p15:guide id="23" pos="2111">
          <p15:clr>
            <a:srgbClr val="F26B43"/>
          </p15:clr>
        </p15:guide>
        <p15:guide id="24" pos="1823">
          <p15:clr>
            <a:srgbClr val="F26B43"/>
          </p15:clr>
        </p15:guide>
        <p15:guide id="25" pos="1535">
          <p15:clr>
            <a:srgbClr val="F26B43"/>
          </p15:clr>
        </p15:guide>
        <p15:guide id="26" pos="1247">
          <p15:clr>
            <a:srgbClr val="F26B43"/>
          </p15:clr>
        </p15:guide>
        <p15:guide id="27" pos="959">
          <p15:clr>
            <a:srgbClr val="F26B43"/>
          </p15:clr>
        </p15:guide>
        <p15:guide id="28" pos="671">
          <p15:clr>
            <a:srgbClr val="F26B43"/>
          </p15:clr>
        </p15:guide>
        <p15:guide id="29" pos="383">
          <p15:clr>
            <a:srgbClr val="F26B43"/>
          </p15:clr>
        </p15:guide>
        <p15:guide id="30" pos="4127">
          <p15:clr>
            <a:srgbClr val="F26B43"/>
          </p15:clr>
        </p15:guide>
        <p15:guide id="31" pos="4415">
          <p15:clr>
            <a:srgbClr val="F26B43"/>
          </p15:clr>
        </p15:guide>
        <p15:guide id="32" pos="4703">
          <p15:clr>
            <a:srgbClr val="F26B43"/>
          </p15:clr>
        </p15:guide>
        <p15:guide id="33" pos="4991">
          <p15:clr>
            <a:srgbClr val="F26B43"/>
          </p15:clr>
        </p15:guide>
        <p15:guide id="34" pos="5279">
          <p15:clr>
            <a:srgbClr val="F26B43"/>
          </p15:clr>
        </p15:guide>
        <p15:guide id="35" pos="5567">
          <p15:clr>
            <a:srgbClr val="F26B43"/>
          </p15:clr>
        </p15:guide>
        <p15:guide id="36" pos="5855">
          <p15:clr>
            <a:srgbClr val="F26B43"/>
          </p15:clr>
        </p15:guide>
        <p15:guide id="37" pos="6143">
          <p15:clr>
            <a:srgbClr val="F26B43"/>
          </p15:clr>
        </p15:guide>
        <p15:guide id="38" pos="6431">
          <p15:clr>
            <a:srgbClr val="F26B43"/>
          </p15:clr>
        </p15:guide>
        <p15:guide id="39" pos="6719">
          <p15:clr>
            <a:srgbClr val="F26B43"/>
          </p15:clr>
        </p15:guide>
        <p15:guide id="40" pos="7007">
          <p15:clr>
            <a:srgbClr val="F26B43"/>
          </p15:clr>
        </p15:guide>
        <p15:guide id="41" pos="7295">
          <p15:clr>
            <a:srgbClr val="F26B43"/>
          </p15:clr>
        </p15:guide>
        <p15:guide id="42" pos="7678">
          <p15:clr>
            <a:srgbClr val="F26B43"/>
          </p15:clr>
        </p15:guide>
        <p15:guide id="43" orient="horz" pos="4320">
          <p15:clr>
            <a:srgbClr val="F26B43"/>
          </p15:clr>
        </p15:guide>
        <p15:guide id="4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8450DCA-9700-4C93-9CAA-A9FF31B0A6A3}"/>
              </a:ext>
            </a:extLst>
          </p:cNvPr>
          <p:cNvPicPr>
            <a:picLocks noChangeAspect="1"/>
          </p:cNvPicPr>
          <p:nvPr userDrawn="1"/>
        </p:nvPicPr>
        <p:blipFill>
          <a:blip r:embed="rId46">
            <a:extLst>
              <a:ext uri="{96DAC541-7B7A-43D3-8B79-37D633B846F1}">
                <asvg:svgBlip xmlns:asvg="http://schemas.microsoft.com/office/drawing/2016/SVG/main" r:embed="rId47"/>
              </a:ext>
            </a:extLst>
          </a:blip>
          <a:stretch>
            <a:fillRect/>
          </a:stretch>
        </p:blipFill>
        <p:spPr>
          <a:xfrm>
            <a:off x="-1" y="6766560"/>
            <a:ext cx="12188825" cy="95225"/>
          </a:xfrm>
          <a:prstGeom prst="rect">
            <a:avLst/>
          </a:prstGeom>
        </p:spPr>
      </p:pic>
      <p:sp>
        <p:nvSpPr>
          <p:cNvPr id="2" name="Title Placeholder 1"/>
          <p:cNvSpPr>
            <a:spLocks noGrp="1"/>
          </p:cNvSpPr>
          <p:nvPr>
            <p:ph type="title"/>
          </p:nvPr>
        </p:nvSpPr>
        <p:spPr>
          <a:xfrm>
            <a:off x="579809" y="412751"/>
            <a:ext cx="11001004" cy="381000"/>
          </a:xfrm>
          <a:prstGeom prst="rect">
            <a:avLst/>
          </a:prstGeom>
        </p:spPr>
        <p:txBody>
          <a:bodyPr vert="horz" wrap="square"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609441" y="1600203"/>
            <a:ext cx="10969943" cy="458046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Footer Placeholder 3">
            <a:extLst>
              <a:ext uri="{FF2B5EF4-FFF2-40B4-BE49-F238E27FC236}">
                <a16:creationId xmlns:a16="http://schemas.microsoft.com/office/drawing/2014/main" id="{AA6C16E6-5A1F-46F7-8642-A7F025A5BDCF}"/>
              </a:ext>
            </a:extLst>
          </p:cNvPr>
          <p:cNvSpPr>
            <a:spLocks noGrp="1"/>
          </p:cNvSpPr>
          <p:nvPr>
            <p:ph type="ftr" sz="quarter" idx="3"/>
          </p:nvPr>
        </p:nvSpPr>
        <p:spPr>
          <a:xfrm>
            <a:off x="4037013" y="735203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4">
            <a:extLst>
              <a:ext uri="{FF2B5EF4-FFF2-40B4-BE49-F238E27FC236}">
                <a16:creationId xmlns:a16="http://schemas.microsoft.com/office/drawing/2014/main" id="{3E586C86-F823-4766-9B10-773EDC51CC66}"/>
              </a:ext>
            </a:extLst>
          </p:cNvPr>
          <p:cNvSpPr>
            <a:spLocks noGrp="1"/>
          </p:cNvSpPr>
          <p:nvPr>
            <p:ph type="sldNum" sz="quarter" idx="4"/>
          </p:nvPr>
        </p:nvSpPr>
        <p:spPr>
          <a:xfrm>
            <a:off x="8609013" y="735203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295A3-96FB-4E80-91AF-4225D266C57B}" type="slidenum">
              <a:rPr lang="en-US" smtClean="0"/>
              <a:t>‹#›</a:t>
            </a:fld>
            <a:endParaRPr lang="en-US"/>
          </a:p>
        </p:txBody>
      </p:sp>
      <p:grpSp>
        <p:nvGrpSpPr>
          <p:cNvPr id="18" name="Group 17">
            <a:extLst>
              <a:ext uri="{FF2B5EF4-FFF2-40B4-BE49-F238E27FC236}">
                <a16:creationId xmlns:a16="http://schemas.microsoft.com/office/drawing/2014/main" id="{3485A9D7-B248-4F26-9897-A1C7A54FAF89}"/>
              </a:ext>
            </a:extLst>
          </p:cNvPr>
          <p:cNvGrpSpPr/>
          <p:nvPr userDrawn="1"/>
        </p:nvGrpSpPr>
        <p:grpSpPr>
          <a:xfrm>
            <a:off x="608012" y="6445106"/>
            <a:ext cx="1184397" cy="186690"/>
            <a:chOff x="863272" y="6563918"/>
            <a:chExt cx="861082" cy="135727"/>
          </a:xfrm>
          <a:solidFill>
            <a:schemeClr val="tx2"/>
          </a:solidFill>
        </p:grpSpPr>
        <p:sp>
          <p:nvSpPr>
            <p:cNvPr id="27" name="Freeform 6">
              <a:extLst>
                <a:ext uri="{FF2B5EF4-FFF2-40B4-BE49-F238E27FC236}">
                  <a16:creationId xmlns:a16="http://schemas.microsoft.com/office/drawing/2014/main" id="{3813DC77-8C0C-44B4-AE3B-61F5A801402A}"/>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8" name="Freeform 7">
              <a:extLst>
                <a:ext uri="{FF2B5EF4-FFF2-40B4-BE49-F238E27FC236}">
                  <a16:creationId xmlns:a16="http://schemas.microsoft.com/office/drawing/2014/main" id="{4D7DC1A2-819A-4366-8BE9-387CC000905C}"/>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9" name="Freeform 8">
              <a:extLst>
                <a:ext uri="{FF2B5EF4-FFF2-40B4-BE49-F238E27FC236}">
                  <a16:creationId xmlns:a16="http://schemas.microsoft.com/office/drawing/2014/main" id="{0373EF47-4DA1-4EF4-AE4F-54BCB38FC2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30" name="Freeform 9">
              <a:extLst>
                <a:ext uri="{FF2B5EF4-FFF2-40B4-BE49-F238E27FC236}">
                  <a16:creationId xmlns:a16="http://schemas.microsoft.com/office/drawing/2014/main" id="{ABC15050-D5E4-4FBD-806D-1CEC1AF606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31" name="Freeform 10">
              <a:extLst>
                <a:ext uri="{FF2B5EF4-FFF2-40B4-BE49-F238E27FC236}">
                  <a16:creationId xmlns:a16="http://schemas.microsoft.com/office/drawing/2014/main" id="{953BA047-B60F-46CD-AFCB-49101F4D74C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32" name="Freeform 11">
              <a:extLst>
                <a:ext uri="{FF2B5EF4-FFF2-40B4-BE49-F238E27FC236}">
                  <a16:creationId xmlns:a16="http://schemas.microsoft.com/office/drawing/2014/main" id="{E5E07D7E-E36B-4549-9FB3-3BA1E225948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33" name="Freeform 12">
              <a:extLst>
                <a:ext uri="{FF2B5EF4-FFF2-40B4-BE49-F238E27FC236}">
                  <a16:creationId xmlns:a16="http://schemas.microsoft.com/office/drawing/2014/main" id="{3352F97F-F3A2-4B3E-9917-55B62713FDC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34" name="TextBox 33">
            <a:extLst>
              <a:ext uri="{FF2B5EF4-FFF2-40B4-BE49-F238E27FC236}">
                <a16:creationId xmlns:a16="http://schemas.microsoft.com/office/drawing/2014/main" id="{20A2C43B-3928-4C21-81F0-0AA332C8F322}"/>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Tree>
    <p:extLst>
      <p:ext uri="{BB962C8B-B14F-4D97-AF65-F5344CB8AC3E}">
        <p14:creationId xmlns:p14="http://schemas.microsoft.com/office/powerpoint/2010/main" val="2227707192"/>
      </p:ext>
    </p:extLst>
  </p:cSld>
  <p:clrMap bg1="lt1" tx1="dk1" bg2="lt2" tx2="dk2" accent1="accent1" accent2="accent2" accent3="accent3" accent4="accent4" accent5="accent5" accent6="accent6" hlink="hlink" folHlink="folHlink"/>
  <p:sldLayoutIdLst>
    <p:sldLayoutId id="2147484642" r:id="rId1"/>
    <p:sldLayoutId id="2147484643" r:id="rId2"/>
    <p:sldLayoutId id="2147484644" r:id="rId3"/>
    <p:sldLayoutId id="2147484645" r:id="rId4"/>
    <p:sldLayoutId id="2147484646" r:id="rId5"/>
    <p:sldLayoutId id="2147484647" r:id="rId6"/>
    <p:sldLayoutId id="2147484648" r:id="rId7"/>
    <p:sldLayoutId id="2147484649" r:id="rId8"/>
    <p:sldLayoutId id="2147484650" r:id="rId9"/>
    <p:sldLayoutId id="2147484651" r:id="rId10"/>
    <p:sldLayoutId id="2147484652" r:id="rId11"/>
    <p:sldLayoutId id="2147484653" r:id="rId12"/>
    <p:sldLayoutId id="2147484654" r:id="rId13"/>
    <p:sldLayoutId id="2147484655" r:id="rId14"/>
    <p:sldLayoutId id="2147484656" r:id="rId15"/>
    <p:sldLayoutId id="2147484657" r:id="rId16"/>
    <p:sldLayoutId id="2147484658" r:id="rId17"/>
    <p:sldLayoutId id="2147484659" r:id="rId18"/>
    <p:sldLayoutId id="2147484660" r:id="rId19"/>
    <p:sldLayoutId id="2147484661" r:id="rId20"/>
    <p:sldLayoutId id="2147484662" r:id="rId21"/>
    <p:sldLayoutId id="2147484663" r:id="rId22"/>
    <p:sldLayoutId id="2147484664" r:id="rId23"/>
    <p:sldLayoutId id="2147484665" r:id="rId24"/>
    <p:sldLayoutId id="2147484666" r:id="rId25"/>
    <p:sldLayoutId id="2147484667" r:id="rId26"/>
    <p:sldLayoutId id="2147484668" r:id="rId27"/>
    <p:sldLayoutId id="2147484669" r:id="rId28"/>
    <p:sldLayoutId id="2147484670" r:id="rId29"/>
    <p:sldLayoutId id="2147484671" r:id="rId30"/>
    <p:sldLayoutId id="2147484672" r:id="rId31"/>
    <p:sldLayoutId id="2147484673" r:id="rId32"/>
    <p:sldLayoutId id="2147484674" r:id="rId33"/>
    <p:sldLayoutId id="2147484675" r:id="rId34"/>
    <p:sldLayoutId id="2147484676" r:id="rId35"/>
    <p:sldLayoutId id="2147484677" r:id="rId36"/>
    <p:sldLayoutId id="2147484678" r:id="rId37"/>
    <p:sldLayoutId id="2147484679" r:id="rId38"/>
    <p:sldLayoutId id="2147484680" r:id="rId39"/>
    <p:sldLayoutId id="2147484681" r:id="rId40"/>
    <p:sldLayoutId id="2147484682" r:id="rId41"/>
    <p:sldLayoutId id="2147484683" r:id="rId42"/>
    <p:sldLayoutId id="2147484684" r:id="rId43"/>
    <p:sldLayoutId id="2147484685"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orient="horz" pos="1872">
          <p15:clr>
            <a:srgbClr val="F26B43"/>
          </p15:clr>
        </p15:guide>
        <p15:guide id="4" orient="horz" pos="1584">
          <p15:clr>
            <a:srgbClr val="F26B43"/>
          </p15:clr>
        </p15:guide>
        <p15:guide id="5" orient="horz" pos="1296">
          <p15:clr>
            <a:srgbClr val="F26B43"/>
          </p15:clr>
        </p15:guide>
        <p15:guide id="6" orient="horz" pos="1008">
          <p15:clr>
            <a:srgbClr val="F26B43"/>
          </p15:clr>
        </p15:guide>
        <p15:guide id="7" orient="horz" pos="720">
          <p15:clr>
            <a:srgbClr val="F26B43"/>
          </p15:clr>
        </p15:guide>
        <p15:guide id="8" orient="horz" pos="576">
          <p15:clr>
            <a:srgbClr val="F26B43"/>
          </p15:clr>
        </p15:guide>
        <p15:guide id="9" orient="horz" pos="288">
          <p15:clr>
            <a:srgbClr val="F26B43"/>
          </p15:clr>
        </p15:guide>
        <p15:guide id="10" orient="horz">
          <p15:clr>
            <a:srgbClr val="F26B43"/>
          </p15:clr>
        </p15:guide>
        <p15:guide id="11" orient="horz" pos="2448">
          <p15:clr>
            <a:srgbClr val="F26B43"/>
          </p15:clr>
        </p15:guide>
        <p15:guide id="12" orient="horz" pos="2736">
          <p15:clr>
            <a:srgbClr val="F26B43"/>
          </p15:clr>
        </p15:guide>
        <p15:guide id="13" orient="horz" pos="3024">
          <p15:clr>
            <a:srgbClr val="F26B43"/>
          </p15:clr>
        </p15:guide>
        <p15:guide id="14" orient="horz" pos="3312">
          <p15:clr>
            <a:srgbClr val="F26B43"/>
          </p15:clr>
        </p15:guide>
        <p15:guide id="15" orient="horz" pos="3600">
          <p15:clr>
            <a:srgbClr val="F26B43"/>
          </p15:clr>
        </p15:guide>
        <p15:guide id="16" orient="horz" pos="3888">
          <p15:clr>
            <a:srgbClr val="F26B43"/>
          </p15:clr>
        </p15:guide>
        <p15:guide id="17" orient="horz" pos="4032">
          <p15:clr>
            <a:srgbClr val="F26B43"/>
          </p15:clr>
        </p15:guide>
        <p15:guide id="18" pos="3551">
          <p15:clr>
            <a:srgbClr val="F26B43"/>
          </p15:clr>
        </p15:guide>
        <p15:guide id="19" pos="3263">
          <p15:clr>
            <a:srgbClr val="F26B43"/>
          </p15:clr>
        </p15:guide>
        <p15:guide id="20" pos="2975">
          <p15:clr>
            <a:srgbClr val="F26B43"/>
          </p15:clr>
        </p15:guide>
        <p15:guide id="21" pos="2687">
          <p15:clr>
            <a:srgbClr val="F26B43"/>
          </p15:clr>
        </p15:guide>
        <p15:guide id="22" pos="2399">
          <p15:clr>
            <a:srgbClr val="F26B43"/>
          </p15:clr>
        </p15:guide>
        <p15:guide id="23" pos="2111">
          <p15:clr>
            <a:srgbClr val="F26B43"/>
          </p15:clr>
        </p15:guide>
        <p15:guide id="24" pos="1823">
          <p15:clr>
            <a:srgbClr val="F26B43"/>
          </p15:clr>
        </p15:guide>
        <p15:guide id="25" pos="1535">
          <p15:clr>
            <a:srgbClr val="F26B43"/>
          </p15:clr>
        </p15:guide>
        <p15:guide id="26" pos="1247">
          <p15:clr>
            <a:srgbClr val="F26B43"/>
          </p15:clr>
        </p15:guide>
        <p15:guide id="27" pos="959">
          <p15:clr>
            <a:srgbClr val="F26B43"/>
          </p15:clr>
        </p15:guide>
        <p15:guide id="28" pos="671">
          <p15:clr>
            <a:srgbClr val="F26B43"/>
          </p15:clr>
        </p15:guide>
        <p15:guide id="29" pos="383">
          <p15:clr>
            <a:srgbClr val="F26B43"/>
          </p15:clr>
        </p15:guide>
        <p15:guide id="30" pos="4127">
          <p15:clr>
            <a:srgbClr val="F26B43"/>
          </p15:clr>
        </p15:guide>
        <p15:guide id="31" pos="4415">
          <p15:clr>
            <a:srgbClr val="F26B43"/>
          </p15:clr>
        </p15:guide>
        <p15:guide id="32" pos="4703">
          <p15:clr>
            <a:srgbClr val="F26B43"/>
          </p15:clr>
        </p15:guide>
        <p15:guide id="33" pos="4991">
          <p15:clr>
            <a:srgbClr val="F26B43"/>
          </p15:clr>
        </p15:guide>
        <p15:guide id="34" pos="5279">
          <p15:clr>
            <a:srgbClr val="F26B43"/>
          </p15:clr>
        </p15:guide>
        <p15:guide id="35" pos="5567">
          <p15:clr>
            <a:srgbClr val="F26B43"/>
          </p15:clr>
        </p15:guide>
        <p15:guide id="36" pos="5855">
          <p15:clr>
            <a:srgbClr val="F26B43"/>
          </p15:clr>
        </p15:guide>
        <p15:guide id="37" pos="6143">
          <p15:clr>
            <a:srgbClr val="F26B43"/>
          </p15:clr>
        </p15:guide>
        <p15:guide id="38" pos="6431">
          <p15:clr>
            <a:srgbClr val="F26B43"/>
          </p15:clr>
        </p15:guide>
        <p15:guide id="39" pos="6719">
          <p15:clr>
            <a:srgbClr val="F26B43"/>
          </p15:clr>
        </p15:guide>
        <p15:guide id="40" pos="7007">
          <p15:clr>
            <a:srgbClr val="F26B43"/>
          </p15:clr>
        </p15:guide>
        <p15:guide id="41" pos="7295">
          <p15:clr>
            <a:srgbClr val="F26B43"/>
          </p15:clr>
        </p15:guide>
        <p15:guide id="42" pos="7678">
          <p15:clr>
            <a:srgbClr val="F26B43"/>
          </p15:clr>
        </p15:guide>
        <p15:guide id="43" orient="horz" pos="4320">
          <p15:clr>
            <a:srgbClr val="F26B43"/>
          </p15:clr>
        </p15:guide>
        <p15:guide id="4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44.emf"/><Relationship Id="rId3" Type="http://schemas.openxmlformats.org/officeDocument/2006/relationships/image" Target="../media/image50.jpe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notesSlide" Target="../notesSlides/notesSlide10.xml"/><Relationship Id="rId16" Type="http://schemas.openxmlformats.org/officeDocument/2006/relationships/image" Target="../media/image62.png"/><Relationship Id="rId1" Type="http://schemas.openxmlformats.org/officeDocument/2006/relationships/slideLayout" Target="../slideLayouts/slideLayout58.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svg"/><Relationship Id="rId15" Type="http://schemas.openxmlformats.org/officeDocument/2006/relationships/image" Target="../media/image61.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58.xml"/><Relationship Id="rId5" Type="http://schemas.openxmlformats.org/officeDocument/2006/relationships/image" Target="../media/image65.jpeg"/><Relationship Id="rId4" Type="http://schemas.openxmlformats.org/officeDocument/2006/relationships/image" Target="../media/image64.jpeg"/></Relationships>
</file>

<file path=ppt/slides/_rels/slide12.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1.png"/><Relationship Id="rId7" Type="http://schemas.openxmlformats.org/officeDocument/2006/relationships/image" Target="../media/image68.jp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2.svg"/><Relationship Id="rId9" Type="http://schemas.openxmlformats.org/officeDocument/2006/relationships/image" Target="../media/image70.jpg"/></Relationships>
</file>

<file path=ppt/slides/_rels/slide1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2.jpeg"/><Relationship Id="rId7"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slide" Target="slide15.xml"/><Relationship Id="rId5" Type="http://schemas.openxmlformats.org/officeDocument/2006/relationships/image" Target="../media/image73.svg"/><Relationship Id="rId4" Type="http://schemas.openxmlformats.org/officeDocument/2006/relationships/image" Target="../media/image5.png"/><Relationship Id="rId9"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2.sv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80.png"/><Relationship Id="rId5" Type="http://schemas.openxmlformats.org/officeDocument/2006/relationships/image" Target="../media/image2.sv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28.jpeg"/><Relationship Id="rId7" Type="http://schemas.openxmlformats.org/officeDocument/2006/relationships/image" Target="../media/image14.pn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notesSlide" Target="../notesSlides/notesSlide2.xml"/><Relationship Id="rId16" Type="http://schemas.openxmlformats.org/officeDocument/2006/relationships/image" Target="../media/image23.jpeg"/><Relationship Id="rId20" Type="http://schemas.openxmlformats.org/officeDocument/2006/relationships/image" Target="../media/image27.jpeg"/><Relationship Id="rId1" Type="http://schemas.openxmlformats.org/officeDocument/2006/relationships/slideLayout" Target="../slideLayouts/slideLayout58.xml"/><Relationship Id="rId6" Type="http://schemas.openxmlformats.org/officeDocument/2006/relationships/image" Target="../media/image13.png"/><Relationship Id="rId11" Type="http://schemas.openxmlformats.org/officeDocument/2006/relationships/image" Target="../media/image18.jpeg"/><Relationship Id="rId24" Type="http://schemas.openxmlformats.org/officeDocument/2006/relationships/image" Target="../media/image31.png"/><Relationship Id="rId5" Type="http://schemas.openxmlformats.org/officeDocument/2006/relationships/image" Target="../media/image12.png"/><Relationship Id="rId15" Type="http://schemas.openxmlformats.org/officeDocument/2006/relationships/image" Target="../media/image22.jpeg"/><Relationship Id="rId23" Type="http://schemas.openxmlformats.org/officeDocument/2006/relationships/image" Target="../media/image30.jpeg"/><Relationship Id="rId10" Type="http://schemas.openxmlformats.org/officeDocument/2006/relationships/image" Target="../media/image17.png"/><Relationship Id="rId19" Type="http://schemas.openxmlformats.org/officeDocument/2006/relationships/image" Target="../media/image26.jpeg"/><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image" Target="../media/image21.png"/><Relationship Id="rId22" Type="http://schemas.openxmlformats.org/officeDocument/2006/relationships/image" Target="../media/image29.jpeg"/></Relationships>
</file>

<file path=ppt/slides/_rels/slide2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image" Target="../media/image83.png"/><Relationship Id="rId5" Type="http://schemas.openxmlformats.org/officeDocument/2006/relationships/image" Target="../media/image2.sv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2.sv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65.jpe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4.xml"/><Relationship Id="rId1" Type="http://schemas.openxmlformats.org/officeDocument/2006/relationships/slideLayout" Target="../slideLayouts/slideLayout35.xml"/><Relationship Id="rId5" Type="http://schemas.openxmlformats.org/officeDocument/2006/relationships/image" Target="../media/image2.sv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2.svg"/><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image" Target="../media/image1.png"/><Relationship Id="rId5" Type="http://schemas.microsoft.com/office/2007/relationships/hdphoto" Target="../media/hdphoto3.wdp"/><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s://www.mckinsey.com/~/media/McKinsey/Industries/Healthcare%20Systems%20and%20Services/Our%20Insights/Telehealth%20A%20quarter%20trillion%20dollar%20post%20COVID%2019%20reality/Telehealth-A-quarter-trilliondollar-post-COVID-19-reality.pdf" TargetMode="External"/><Relationship Id="rId7"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32.jpeg"/><Relationship Id="rId5" Type="http://schemas.openxmlformats.org/officeDocument/2006/relationships/hyperlink" Target="https://www.healthcareitnews.com/news/vmware-carbon-blacks-healthcare-users-faced-239m-attempted-cyberattacks-2020" TargetMode="External"/><Relationship Id="rId4" Type="http://schemas.openxmlformats.org/officeDocument/2006/relationships/hyperlink" Target="https://www.ehstoday.com/covid19/article/21158198/survey-what-employees-want-postpandemic"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5.xml"/><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52.xml"/><Relationship Id="rId4" Type="http://schemas.openxmlformats.org/officeDocument/2006/relationships/image" Target="../media/image36.svg"/></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1.jpeg"/><Relationship Id="rId7" Type="http://schemas.openxmlformats.org/officeDocument/2006/relationships/image" Target="../media/image45.emf"/><Relationship Id="rId2" Type="http://schemas.openxmlformats.org/officeDocument/2006/relationships/notesSlide" Target="../notesSlides/notesSlide7.xml"/><Relationship Id="rId1" Type="http://schemas.openxmlformats.org/officeDocument/2006/relationships/slideLayout" Target="../slideLayouts/slideLayout58.xml"/><Relationship Id="rId6" Type="http://schemas.openxmlformats.org/officeDocument/2006/relationships/image" Target="../media/image44.emf"/><Relationship Id="rId11" Type="http://schemas.openxmlformats.org/officeDocument/2006/relationships/image" Target="../media/image49.emf"/><Relationship Id="rId5" Type="http://schemas.openxmlformats.org/officeDocument/2006/relationships/image" Target="../media/image43.emf"/><Relationship Id="rId10" Type="http://schemas.openxmlformats.org/officeDocument/2006/relationships/image" Target="../media/image48.emf"/><Relationship Id="rId4" Type="http://schemas.openxmlformats.org/officeDocument/2006/relationships/image" Target="../media/image42.emf"/><Relationship Id="rId9" Type="http://schemas.openxmlformats.org/officeDocument/2006/relationships/image" Target="../media/image47.emf"/></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2.emf"/><Relationship Id="rId7" Type="http://schemas.openxmlformats.org/officeDocument/2006/relationships/image" Target="../media/image46.emf"/><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openxmlformats.org/officeDocument/2006/relationships/image" Target="../media/image45.emf"/><Relationship Id="rId11" Type="http://schemas.openxmlformats.org/officeDocument/2006/relationships/image" Target="../media/image41.jpeg"/><Relationship Id="rId5" Type="http://schemas.openxmlformats.org/officeDocument/2006/relationships/image" Target="../media/image44.emf"/><Relationship Id="rId10" Type="http://schemas.openxmlformats.org/officeDocument/2006/relationships/image" Target="../media/image49.emf"/><Relationship Id="rId4" Type="http://schemas.openxmlformats.org/officeDocument/2006/relationships/image" Target="../media/image43.emf"/><Relationship Id="rId9" Type="http://schemas.openxmlformats.org/officeDocument/2006/relationships/image" Target="../media/image4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88824" cy="6858001"/>
          </a:xfrm>
          <a:prstGeom prst="rect">
            <a:avLst/>
          </a:prstGeom>
        </p:spPr>
      </p:pic>
      <p:sp>
        <p:nvSpPr>
          <p:cNvPr id="30" name="Freeform 29"/>
          <p:cNvSpPr/>
          <p:nvPr/>
        </p:nvSpPr>
        <p:spPr>
          <a:xfrm>
            <a:off x="-2" y="0"/>
            <a:ext cx="7603604" cy="6858000"/>
          </a:xfrm>
          <a:custGeom>
            <a:avLst/>
            <a:gdLst>
              <a:gd name="connsiteX0" fmla="*/ 3193371 w 7603604"/>
              <a:gd name="connsiteY0" fmla="*/ 0 h 6858000"/>
              <a:gd name="connsiteX1" fmla="*/ 7603604 w 7603604"/>
              <a:gd name="connsiteY1" fmla="*/ 0 h 6858000"/>
              <a:gd name="connsiteX2" fmla="*/ 745604 w 7603604"/>
              <a:gd name="connsiteY2" fmla="*/ 6858000 h 6858000"/>
              <a:gd name="connsiteX3" fmla="*/ 0 w 7603604"/>
              <a:gd name="connsiteY3" fmla="*/ 6858000 h 6858000"/>
              <a:gd name="connsiteX4" fmla="*/ 0 w 7603604"/>
              <a:gd name="connsiteY4" fmla="*/ 319336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3604" h="6858000">
                <a:moveTo>
                  <a:pt x="3193371" y="0"/>
                </a:moveTo>
                <a:lnTo>
                  <a:pt x="7603604" y="0"/>
                </a:lnTo>
                <a:lnTo>
                  <a:pt x="745604" y="6858000"/>
                </a:lnTo>
                <a:lnTo>
                  <a:pt x="0" y="6858000"/>
                </a:lnTo>
                <a:lnTo>
                  <a:pt x="0" y="3193367"/>
                </a:lnTo>
                <a:close/>
              </a:path>
            </a:pathLst>
          </a:custGeom>
          <a:gradFill>
            <a:gsLst>
              <a:gs pos="30000">
                <a:schemeClr val="accent4">
                  <a:alpha val="93000"/>
                </a:schemeClr>
              </a:gs>
              <a:gs pos="82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31" name="Freeform 30"/>
          <p:cNvSpPr/>
          <p:nvPr/>
        </p:nvSpPr>
        <p:spPr>
          <a:xfrm>
            <a:off x="0" y="1081269"/>
            <a:ext cx="9825040" cy="5776731"/>
          </a:xfrm>
          <a:custGeom>
            <a:avLst/>
            <a:gdLst>
              <a:gd name="connsiteX0" fmla="*/ 4778078 w 9825040"/>
              <a:gd name="connsiteY0" fmla="*/ 0 h 5776731"/>
              <a:gd name="connsiteX1" fmla="*/ 9825040 w 9825040"/>
              <a:gd name="connsiteY1" fmla="*/ 0 h 5776731"/>
              <a:gd name="connsiteX2" fmla="*/ 4051602 w 9825040"/>
              <a:gd name="connsiteY2" fmla="*/ 5776731 h 5776731"/>
              <a:gd name="connsiteX3" fmla="*/ 0 w 9825040"/>
              <a:gd name="connsiteY3" fmla="*/ 5776731 h 5776731"/>
              <a:gd name="connsiteX4" fmla="*/ 0 w 9825040"/>
              <a:gd name="connsiteY4" fmla="*/ 4780804 h 577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5040" h="5776731">
                <a:moveTo>
                  <a:pt x="4778078" y="0"/>
                </a:moveTo>
                <a:lnTo>
                  <a:pt x="9825040" y="0"/>
                </a:lnTo>
                <a:lnTo>
                  <a:pt x="4051602" y="5776731"/>
                </a:lnTo>
                <a:lnTo>
                  <a:pt x="0" y="5776731"/>
                </a:lnTo>
                <a:lnTo>
                  <a:pt x="0" y="4780804"/>
                </a:lnTo>
                <a:close/>
              </a:path>
            </a:pathLst>
          </a:custGeom>
          <a:gradFill flip="none" rotWithShape="1">
            <a:gsLst>
              <a:gs pos="88000">
                <a:srgbClr val="0091DA"/>
              </a:gs>
              <a:gs pos="22000">
                <a:schemeClr val="accent1">
                  <a:alpha val="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5" name="Title 1">
            <a:extLst>
              <a:ext uri="{FF2B5EF4-FFF2-40B4-BE49-F238E27FC236}">
                <a16:creationId xmlns:a16="http://schemas.microsoft.com/office/drawing/2014/main" id="{0D0FFA71-8814-C948-A5BB-B8E6901E2DED}"/>
              </a:ext>
            </a:extLst>
          </p:cNvPr>
          <p:cNvSpPr txBox="1">
            <a:spLocks/>
          </p:cNvSpPr>
          <p:nvPr/>
        </p:nvSpPr>
        <p:spPr>
          <a:xfrm>
            <a:off x="608012" y="4131678"/>
            <a:ext cx="4953000" cy="1772793"/>
          </a:xfrm>
          <a:prstGeom prst="rect">
            <a:avLst/>
          </a:prstGeom>
        </p:spPr>
        <p:txBody>
          <a:bodyPr vert="horz" wrap="square" lIns="0" tIns="0" rIns="0" bIns="0" rtlCol="0" anchor="b">
            <a:spAutoFit/>
          </a:bodyPr>
          <a:lstStyle>
            <a:lvl1pPr algn="l" defTabSz="914400" rtl="0" eaLnBrk="1" latinLnBrk="0" hangingPunct="1">
              <a:lnSpc>
                <a:spcPct val="90000"/>
              </a:lnSpc>
              <a:spcBef>
                <a:spcPct val="0"/>
              </a:spcBef>
              <a:buNone/>
              <a:defRPr sz="4000" b="0" kern="1200" cap="none"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Metropolis Light"/>
                <a:ea typeface="+mj-ea"/>
                <a:cs typeface="+mj-cs"/>
              </a:rPr>
              <a:t>Accelerate Real-Time Connected Healthcare for Improved Patient Outcomes</a:t>
            </a:r>
          </a:p>
        </p:txBody>
      </p:sp>
      <p:grpSp>
        <p:nvGrpSpPr>
          <p:cNvPr id="19" name="Group 18">
            <a:extLst>
              <a:ext uri="{FF2B5EF4-FFF2-40B4-BE49-F238E27FC236}">
                <a16:creationId xmlns:a16="http://schemas.microsoft.com/office/drawing/2014/main" id="{3485A9D7-B248-4F26-9897-A1C7A54FAF89}"/>
              </a:ext>
            </a:extLst>
          </p:cNvPr>
          <p:cNvGrpSpPr/>
          <p:nvPr/>
        </p:nvGrpSpPr>
        <p:grpSpPr>
          <a:xfrm>
            <a:off x="608046" y="6445297"/>
            <a:ext cx="1184398" cy="186694"/>
            <a:chOff x="863272" y="6563918"/>
            <a:chExt cx="861082" cy="135727"/>
          </a:xfrm>
          <a:solidFill>
            <a:schemeClr val="tx2"/>
          </a:solidFill>
        </p:grpSpPr>
        <p:sp>
          <p:nvSpPr>
            <p:cNvPr id="20" name="Freeform 6">
              <a:extLst>
                <a:ext uri="{FF2B5EF4-FFF2-40B4-BE49-F238E27FC236}">
                  <a16:creationId xmlns:a16="http://schemas.microsoft.com/office/drawing/2014/main" id="{3813DC77-8C0C-44B4-AE3B-61F5A801402A}"/>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Metropolis"/>
                <a:ea typeface="+mn-ea"/>
                <a:cs typeface="+mn-cs"/>
              </a:endParaRPr>
            </a:p>
          </p:txBody>
        </p:sp>
        <p:sp>
          <p:nvSpPr>
            <p:cNvPr id="21" name="Freeform 7">
              <a:extLst>
                <a:ext uri="{FF2B5EF4-FFF2-40B4-BE49-F238E27FC236}">
                  <a16:creationId xmlns:a16="http://schemas.microsoft.com/office/drawing/2014/main" id="{4D7DC1A2-819A-4366-8BE9-387CC000905C}"/>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Metropolis"/>
                <a:ea typeface="+mn-ea"/>
                <a:cs typeface="+mn-cs"/>
              </a:endParaRPr>
            </a:p>
          </p:txBody>
        </p:sp>
        <p:sp>
          <p:nvSpPr>
            <p:cNvPr id="22" name="Freeform 8">
              <a:extLst>
                <a:ext uri="{FF2B5EF4-FFF2-40B4-BE49-F238E27FC236}">
                  <a16:creationId xmlns:a16="http://schemas.microsoft.com/office/drawing/2014/main" id="{0373EF47-4DA1-4EF4-AE4F-54BCB38FC2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Metropolis"/>
                <a:ea typeface="+mn-ea"/>
                <a:cs typeface="+mn-cs"/>
              </a:endParaRPr>
            </a:p>
          </p:txBody>
        </p:sp>
        <p:sp>
          <p:nvSpPr>
            <p:cNvPr id="23" name="Freeform 9">
              <a:extLst>
                <a:ext uri="{FF2B5EF4-FFF2-40B4-BE49-F238E27FC236}">
                  <a16:creationId xmlns:a16="http://schemas.microsoft.com/office/drawing/2014/main" id="{ABC15050-D5E4-4FBD-806D-1CEC1AF606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Metropolis"/>
                <a:ea typeface="+mn-ea"/>
                <a:cs typeface="+mn-cs"/>
              </a:endParaRPr>
            </a:p>
          </p:txBody>
        </p:sp>
        <p:sp>
          <p:nvSpPr>
            <p:cNvPr id="24" name="Freeform 10">
              <a:extLst>
                <a:ext uri="{FF2B5EF4-FFF2-40B4-BE49-F238E27FC236}">
                  <a16:creationId xmlns:a16="http://schemas.microsoft.com/office/drawing/2014/main" id="{953BA047-B60F-46CD-AFCB-49101F4D74C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Metropolis"/>
                <a:ea typeface="+mn-ea"/>
                <a:cs typeface="+mn-cs"/>
              </a:endParaRPr>
            </a:p>
          </p:txBody>
        </p:sp>
        <p:sp>
          <p:nvSpPr>
            <p:cNvPr id="25" name="Freeform 11">
              <a:extLst>
                <a:ext uri="{FF2B5EF4-FFF2-40B4-BE49-F238E27FC236}">
                  <a16:creationId xmlns:a16="http://schemas.microsoft.com/office/drawing/2014/main" id="{E5E07D7E-E36B-4549-9FB3-3BA1E225948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Metropolis"/>
                <a:ea typeface="+mn-ea"/>
                <a:cs typeface="+mn-cs"/>
              </a:endParaRPr>
            </a:p>
          </p:txBody>
        </p:sp>
        <p:sp>
          <p:nvSpPr>
            <p:cNvPr id="26" name="Freeform 12">
              <a:extLst>
                <a:ext uri="{FF2B5EF4-FFF2-40B4-BE49-F238E27FC236}">
                  <a16:creationId xmlns:a16="http://schemas.microsoft.com/office/drawing/2014/main" id="{3352F97F-F3A2-4B3E-9917-55B62713FDC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Metropolis"/>
                <a:ea typeface="+mn-ea"/>
                <a:cs typeface="+mn-cs"/>
              </a:endParaRPr>
            </a:p>
          </p:txBody>
        </p:sp>
      </p:grpSp>
      <p:sp>
        <p:nvSpPr>
          <p:cNvPr id="27" name="TextBox 26">
            <a:extLst>
              <a:ext uri="{FF2B5EF4-FFF2-40B4-BE49-F238E27FC236}">
                <a16:creationId xmlns:a16="http://schemas.microsoft.com/office/drawing/2014/main" id="{20A2C43B-3928-4C21-81F0-0AA332C8F322}"/>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solidFill>
                  <a:srgbClr val="F2F2F2"/>
                </a:solidFill>
                <a:effectLst/>
                <a:uLnTx/>
                <a:uFillTx/>
                <a:latin typeface="Metropolis Light"/>
                <a:ea typeface="+mn-ea"/>
                <a:cs typeface="+mn-cs"/>
              </a:rPr>
              <a:t>Confidential</a:t>
            </a:r>
            <a:r>
              <a:rPr kumimoji="0" lang="en-US" sz="800" b="0" i="0" u="none" strike="noStrike" kern="1200" cap="none" spc="0" normalizeH="0" baseline="0" noProof="0">
                <a:ln>
                  <a:noFill/>
                </a:ln>
                <a:solidFill>
                  <a:srgbClr val="002142"/>
                </a:solidFill>
                <a:effectLst/>
                <a:uLnTx/>
                <a:uFillTx/>
                <a:latin typeface="Metropolis Light"/>
                <a:ea typeface="Verdana" panose="020B0604030504040204" pitchFamily="34" charset="0"/>
                <a:cs typeface="Verdana" panose="020B0604030504040204" pitchFamily="34" charset="0"/>
              </a:rPr>
              <a:t>  </a:t>
            </a:r>
            <a:r>
              <a:rPr kumimoji="0" lang="en-US" sz="800" b="0" i="0" u="none" strike="noStrike" kern="1200" cap="none" spc="0" normalizeH="0" baseline="0" noProof="0">
                <a:ln>
                  <a:noFill/>
                </a:ln>
                <a:solidFill>
                  <a:srgbClr val="F2F2F2"/>
                </a:solidFill>
                <a:effectLst/>
                <a:uLnTx/>
                <a:uFillTx/>
                <a:latin typeface="Metropolis Light"/>
                <a:ea typeface="+mn-ea"/>
                <a:cs typeface="Arial" panose="020B0604020202020204" pitchFamily="34" charset="0"/>
              </a:rPr>
              <a:t> │  </a:t>
            </a:r>
            <a:r>
              <a:rPr kumimoji="0" lang="en-US" sz="800" b="0" i="0" u="none" strike="noStrike" kern="1200" cap="none" spc="0" normalizeH="0" baseline="0" noProof="0">
                <a:ln>
                  <a:noFill/>
                </a:ln>
                <a:solidFill>
                  <a:srgbClr val="F2F2F2"/>
                </a:solidFill>
                <a:effectLst/>
                <a:uLnTx/>
                <a:uFillTx/>
                <a:latin typeface="Metropolis Light"/>
                <a:ea typeface="+mn-ea"/>
                <a:cs typeface="+mn-cs"/>
              </a:rPr>
              <a:t>©2021 VMware, Inc.</a:t>
            </a:r>
          </a:p>
        </p:txBody>
      </p:sp>
    </p:spTree>
    <p:extLst>
      <p:ext uri="{BB962C8B-B14F-4D97-AF65-F5344CB8AC3E}">
        <p14:creationId xmlns:p14="http://schemas.microsoft.com/office/powerpoint/2010/main" val="14944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146">
            <a:extLst>
              <a:ext uri="{FF2B5EF4-FFF2-40B4-BE49-F238E27FC236}">
                <a16:creationId xmlns:a16="http://schemas.microsoft.com/office/drawing/2014/main" id="{ED868CAA-B7C5-4C92-B289-3E740A0F3A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747"/>
          <a:stretch/>
        </p:blipFill>
        <p:spPr>
          <a:xfrm>
            <a:off x="-1" y="-1"/>
            <a:ext cx="12188826" cy="6794163"/>
          </a:xfrm>
          <a:prstGeom prst="rect">
            <a:avLst/>
          </a:prstGeom>
        </p:spPr>
      </p:pic>
      <p:sp>
        <p:nvSpPr>
          <p:cNvPr id="4" name="Rectangle 3">
            <a:extLst>
              <a:ext uri="{FF2B5EF4-FFF2-40B4-BE49-F238E27FC236}">
                <a16:creationId xmlns:a16="http://schemas.microsoft.com/office/drawing/2014/main" id="{3460786A-60C9-4EAC-9630-B5446A627D7A}"/>
              </a:ext>
            </a:extLst>
          </p:cNvPr>
          <p:cNvSpPr/>
          <p:nvPr/>
        </p:nvSpPr>
        <p:spPr>
          <a:xfrm rot="10800000">
            <a:off x="18028" y="-21282"/>
            <a:ext cx="12188826" cy="6815443"/>
          </a:xfrm>
          <a:prstGeom prst="rect">
            <a:avLst/>
          </a:prstGeom>
          <a:gradFill>
            <a:gsLst>
              <a:gs pos="25000">
                <a:srgbClr val="002142">
                  <a:alpha val="83000"/>
                </a:srgbClr>
              </a:gs>
              <a:gs pos="75000">
                <a:srgbClr val="002142">
                  <a:alpha val="78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2" name="Subtitle 1">
            <a:extLst>
              <a:ext uri="{FF2B5EF4-FFF2-40B4-BE49-F238E27FC236}">
                <a16:creationId xmlns:a16="http://schemas.microsoft.com/office/drawing/2014/main" id="{28B4EB23-3206-4BF0-B533-49FA70F9CA93}"/>
              </a:ext>
            </a:extLst>
          </p:cNvPr>
          <p:cNvSpPr>
            <a:spLocks noGrp="1"/>
          </p:cNvSpPr>
          <p:nvPr>
            <p:ph type="subTitle" idx="10"/>
          </p:nvPr>
        </p:nvSpPr>
        <p:spPr>
          <a:xfrm>
            <a:off x="613069" y="811830"/>
            <a:ext cx="10962687" cy="247743"/>
          </a:xfrm>
        </p:spPr>
        <p:txBody>
          <a:bodyPr/>
          <a:lstStyle/>
          <a:p>
            <a:pPr algn="ctr"/>
            <a:r>
              <a:rPr lang="en-US">
                <a:solidFill>
                  <a:schemeClr val="accent4"/>
                </a:solidFill>
              </a:rPr>
              <a:t>To Build, Run and Manage Any App on Any Cloud</a:t>
            </a:r>
          </a:p>
        </p:txBody>
      </p:sp>
      <p:sp>
        <p:nvSpPr>
          <p:cNvPr id="3" name="Title 2">
            <a:extLst>
              <a:ext uri="{FF2B5EF4-FFF2-40B4-BE49-F238E27FC236}">
                <a16:creationId xmlns:a16="http://schemas.microsoft.com/office/drawing/2014/main" id="{757D1B55-E1EF-4156-B288-36DC4867D048}"/>
              </a:ext>
            </a:extLst>
          </p:cNvPr>
          <p:cNvSpPr>
            <a:spLocks noGrp="1"/>
          </p:cNvSpPr>
          <p:nvPr>
            <p:ph type="title"/>
          </p:nvPr>
        </p:nvSpPr>
        <p:spPr>
          <a:xfrm>
            <a:off x="593910" y="412751"/>
            <a:ext cx="11001004" cy="381000"/>
          </a:xfrm>
        </p:spPr>
        <p:txBody>
          <a:bodyPr/>
          <a:lstStyle/>
          <a:p>
            <a:pPr algn="ctr"/>
            <a:r>
              <a:rPr lang="en-US" sz="2800" b="1">
                <a:latin typeface="+mj-lt"/>
              </a:rPr>
              <a:t>With a Strong, Digital Foundation</a:t>
            </a:r>
            <a:endParaRPr lang="en-US"/>
          </a:p>
        </p:txBody>
      </p:sp>
      <p:grpSp>
        <p:nvGrpSpPr>
          <p:cNvPr id="148" name="Group 147">
            <a:extLst>
              <a:ext uri="{FF2B5EF4-FFF2-40B4-BE49-F238E27FC236}">
                <a16:creationId xmlns:a16="http://schemas.microsoft.com/office/drawing/2014/main" id="{5E67BC98-3176-4BFE-BAD3-5CB23AE0162E}"/>
              </a:ext>
            </a:extLst>
          </p:cNvPr>
          <p:cNvGrpSpPr/>
          <p:nvPr/>
        </p:nvGrpSpPr>
        <p:grpSpPr>
          <a:xfrm>
            <a:off x="955622" y="1754080"/>
            <a:ext cx="10151865" cy="3954124"/>
            <a:chOff x="955622" y="1754080"/>
            <a:chExt cx="10151865" cy="3954124"/>
          </a:xfrm>
        </p:grpSpPr>
        <p:grpSp>
          <p:nvGrpSpPr>
            <p:cNvPr id="8" name="Group 7">
              <a:extLst>
                <a:ext uri="{FF2B5EF4-FFF2-40B4-BE49-F238E27FC236}">
                  <a16:creationId xmlns:a16="http://schemas.microsoft.com/office/drawing/2014/main" id="{5E60239C-979F-4D04-8372-AE4E04E4957B}"/>
                </a:ext>
              </a:extLst>
            </p:cNvPr>
            <p:cNvGrpSpPr/>
            <p:nvPr/>
          </p:nvGrpSpPr>
          <p:grpSpPr>
            <a:xfrm>
              <a:off x="10336260" y="1754080"/>
              <a:ext cx="733779" cy="3265287"/>
              <a:chOff x="10761229" y="1756983"/>
              <a:chExt cx="733970" cy="3054692"/>
            </a:xfrm>
          </p:grpSpPr>
          <p:sp>
            <p:nvSpPr>
              <p:cNvPr id="68" name="TextBox 67">
                <a:extLst>
                  <a:ext uri="{FF2B5EF4-FFF2-40B4-BE49-F238E27FC236}">
                    <a16:creationId xmlns:a16="http://schemas.microsoft.com/office/drawing/2014/main" id="{4A655D0A-9B63-476D-9985-78E93193DDC8}"/>
                  </a:ext>
                </a:extLst>
              </p:cNvPr>
              <p:cNvSpPr txBox="1"/>
              <p:nvPr/>
            </p:nvSpPr>
            <p:spPr>
              <a:xfrm rot="5400000">
                <a:off x="9875588" y="3192064"/>
                <a:ext cx="2931445" cy="307777"/>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999" b="0" i="0" u="none" strike="noStrike" kern="1200" cap="none" spc="0" normalizeH="0" baseline="0" noProof="0">
                    <a:ln>
                      <a:noFill/>
                    </a:ln>
                    <a:solidFill>
                      <a:srgbClr val="FFFFFF"/>
                    </a:solidFill>
                    <a:effectLst/>
                    <a:uLnTx/>
                    <a:uFillTx/>
                    <a:latin typeface="Metropolis"/>
                    <a:ea typeface="+mn-ea"/>
                    <a:cs typeface="+mn-cs"/>
                  </a:rPr>
                  <a:t>Intrinsic Security</a:t>
                </a:r>
              </a:p>
            </p:txBody>
          </p:sp>
          <p:cxnSp>
            <p:nvCxnSpPr>
              <p:cNvPr id="69" name="Straight Arrow Connector 68">
                <a:extLst>
                  <a:ext uri="{FF2B5EF4-FFF2-40B4-BE49-F238E27FC236}">
                    <a16:creationId xmlns:a16="http://schemas.microsoft.com/office/drawing/2014/main" id="{F78AFBCC-B6CE-4BF1-BC83-9093CC7FF87F}"/>
                  </a:ext>
                </a:extLst>
              </p:cNvPr>
              <p:cNvCxnSpPr>
                <a:cxnSpLocks/>
              </p:cNvCxnSpPr>
              <p:nvPr/>
            </p:nvCxnSpPr>
            <p:spPr bwMode="gray">
              <a:xfrm>
                <a:off x="10761229" y="1756983"/>
                <a:ext cx="0" cy="3054692"/>
              </a:xfrm>
              <a:prstGeom prst="straightConnector1">
                <a:avLst/>
              </a:prstGeom>
              <a:ln w="25400">
                <a:solidFill>
                  <a:schemeClr val="accent4"/>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660904E5-B2E6-4C6F-AB83-74EE9D364DA2}"/>
                </a:ext>
              </a:extLst>
            </p:cNvPr>
            <p:cNvGrpSpPr/>
            <p:nvPr/>
          </p:nvGrpSpPr>
          <p:grpSpPr>
            <a:xfrm>
              <a:off x="955623" y="3120928"/>
              <a:ext cx="9380652" cy="922575"/>
              <a:chOff x="953713" y="2707204"/>
              <a:chExt cx="9584491" cy="922575"/>
            </a:xfrm>
          </p:grpSpPr>
          <p:cxnSp>
            <p:nvCxnSpPr>
              <p:cNvPr id="66" name="Straight Connector 65">
                <a:extLst>
                  <a:ext uri="{FF2B5EF4-FFF2-40B4-BE49-F238E27FC236}">
                    <a16:creationId xmlns:a16="http://schemas.microsoft.com/office/drawing/2014/main" id="{A88C20AC-C5FC-48E8-8500-32C586C1CE4D}"/>
                  </a:ext>
                </a:extLst>
              </p:cNvPr>
              <p:cNvCxnSpPr>
                <a:cxnSpLocks/>
              </p:cNvCxnSpPr>
              <p:nvPr/>
            </p:nvCxnSpPr>
            <p:spPr bwMode="gray">
              <a:xfrm>
                <a:off x="953713" y="2707204"/>
                <a:ext cx="9561909" cy="0"/>
              </a:xfrm>
              <a:prstGeom prst="line">
                <a:avLst/>
              </a:prstGeom>
              <a:noFill/>
              <a:ln w="9525" cap="flat" cmpd="sng" algn="ctr">
                <a:solidFill>
                  <a:schemeClr val="accent3"/>
                </a:solidFill>
                <a:prstDash val="solid"/>
                <a:miter lim="800000"/>
                <a:tailEnd type="none"/>
              </a:ln>
              <a:effectLst>
                <a:glow rad="177800">
                  <a:srgbClr val="4568E7">
                    <a:satMod val="175000"/>
                    <a:alpha val="16000"/>
                  </a:srgbClr>
                </a:glow>
              </a:effectLst>
            </p:spPr>
          </p:cxnSp>
          <p:cxnSp>
            <p:nvCxnSpPr>
              <p:cNvPr id="67" name="Straight Connector 66">
                <a:extLst>
                  <a:ext uri="{FF2B5EF4-FFF2-40B4-BE49-F238E27FC236}">
                    <a16:creationId xmlns:a16="http://schemas.microsoft.com/office/drawing/2014/main" id="{FE901ADC-1147-4F82-9599-2821E162E8DE}"/>
                  </a:ext>
                </a:extLst>
              </p:cNvPr>
              <p:cNvCxnSpPr>
                <a:cxnSpLocks/>
              </p:cNvCxnSpPr>
              <p:nvPr/>
            </p:nvCxnSpPr>
            <p:spPr bwMode="gray">
              <a:xfrm>
                <a:off x="953714" y="3629779"/>
                <a:ext cx="9584490" cy="0"/>
              </a:xfrm>
              <a:prstGeom prst="line">
                <a:avLst/>
              </a:prstGeom>
              <a:noFill/>
              <a:ln w="9525" cap="flat" cmpd="sng" algn="ctr">
                <a:solidFill>
                  <a:schemeClr val="accent3"/>
                </a:solidFill>
                <a:prstDash val="solid"/>
                <a:miter lim="800000"/>
                <a:tailEnd type="none"/>
              </a:ln>
              <a:effectLst>
                <a:glow rad="177800">
                  <a:srgbClr val="4568E7">
                    <a:satMod val="175000"/>
                    <a:alpha val="16000"/>
                  </a:srgbClr>
                </a:glow>
              </a:effectLst>
            </p:spPr>
          </p:cxnSp>
        </p:grpSp>
        <p:sp>
          <p:nvSpPr>
            <p:cNvPr id="10" name="TextBox 9">
              <a:extLst>
                <a:ext uri="{FF2B5EF4-FFF2-40B4-BE49-F238E27FC236}">
                  <a16:creationId xmlns:a16="http://schemas.microsoft.com/office/drawing/2014/main" id="{8F9BF5BE-A494-4B31-B65B-B11D89A5792F}"/>
                </a:ext>
              </a:extLst>
            </p:cNvPr>
            <p:cNvSpPr txBox="1"/>
            <p:nvPr/>
          </p:nvSpPr>
          <p:spPr>
            <a:xfrm>
              <a:off x="1075717" y="2036476"/>
              <a:ext cx="2753097" cy="1037589"/>
            </a:xfrm>
            <a:prstGeom prst="rect">
              <a:avLst/>
            </a:prstGeom>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799" b="0" i="0" u="none" strike="noStrike" kern="1200" cap="none" spc="0" normalizeH="0" baseline="0" noProof="0">
                  <a:ln>
                    <a:noFill/>
                  </a:ln>
                  <a:solidFill>
                    <a:srgbClr val="FFFFFF"/>
                  </a:solidFill>
                  <a:effectLst/>
                  <a:uLnTx/>
                  <a:uFillTx/>
                  <a:latin typeface="Metropolis Semi Bold" panose="00000700000000000000" pitchFamily="2" charset="0"/>
                  <a:ea typeface="+mn-ea"/>
                  <a:cs typeface="+mn-cs"/>
                </a:rPr>
                <a:t>Any Device</a:t>
              </a:r>
            </a:p>
          </p:txBody>
        </p:sp>
        <p:sp>
          <p:nvSpPr>
            <p:cNvPr id="11" name="TextBox 10">
              <a:extLst>
                <a:ext uri="{FF2B5EF4-FFF2-40B4-BE49-F238E27FC236}">
                  <a16:creationId xmlns:a16="http://schemas.microsoft.com/office/drawing/2014/main" id="{67F9127E-FA1E-4CB4-9BA8-FF3571F0EA5C}"/>
                </a:ext>
              </a:extLst>
            </p:cNvPr>
            <p:cNvSpPr txBox="1"/>
            <p:nvPr/>
          </p:nvSpPr>
          <p:spPr>
            <a:xfrm>
              <a:off x="1075717" y="3114863"/>
              <a:ext cx="2753097" cy="937749"/>
            </a:xfrm>
            <a:prstGeom prst="rect">
              <a:avLst/>
            </a:prstGeom>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799" b="0" i="0" u="none" strike="noStrike" kern="1200" cap="none" spc="0" normalizeH="0" baseline="0" noProof="0">
                  <a:ln>
                    <a:noFill/>
                  </a:ln>
                  <a:solidFill>
                    <a:srgbClr val="FFFFFF"/>
                  </a:solidFill>
                  <a:effectLst/>
                  <a:uLnTx/>
                  <a:uFillTx/>
                  <a:latin typeface="Metropolis Semi Bold" panose="00000700000000000000" pitchFamily="2" charset="0"/>
                  <a:ea typeface="+mn-ea"/>
                  <a:cs typeface="+mn-cs"/>
                </a:rPr>
                <a:t>Any Application</a:t>
              </a:r>
            </a:p>
          </p:txBody>
        </p:sp>
        <p:sp>
          <p:nvSpPr>
            <p:cNvPr id="12" name="TextBox 11">
              <a:extLst>
                <a:ext uri="{FF2B5EF4-FFF2-40B4-BE49-F238E27FC236}">
                  <a16:creationId xmlns:a16="http://schemas.microsoft.com/office/drawing/2014/main" id="{0119F3C1-B7B2-4800-8998-25412AF82997}"/>
                </a:ext>
              </a:extLst>
            </p:cNvPr>
            <p:cNvSpPr txBox="1"/>
            <p:nvPr/>
          </p:nvSpPr>
          <p:spPr>
            <a:xfrm>
              <a:off x="1075717" y="3981966"/>
              <a:ext cx="2753097" cy="1045231"/>
            </a:xfrm>
            <a:prstGeom prst="rect">
              <a:avLst/>
            </a:prstGeom>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799" b="0" i="0" u="none" strike="noStrike" kern="1200" cap="none" spc="0" normalizeH="0" baseline="0" noProof="0">
                  <a:ln>
                    <a:noFill/>
                  </a:ln>
                  <a:solidFill>
                    <a:srgbClr val="FFFFFF"/>
                  </a:solidFill>
                  <a:effectLst/>
                  <a:uLnTx/>
                  <a:uFillTx/>
                  <a:latin typeface="Metropolis Semi Bold" panose="00000700000000000000" pitchFamily="2" charset="0"/>
                  <a:ea typeface="+mn-ea"/>
                  <a:cs typeface="+mn-cs"/>
                </a:rPr>
                <a:t>Any Cloud</a:t>
              </a:r>
            </a:p>
          </p:txBody>
        </p:sp>
        <p:grpSp>
          <p:nvGrpSpPr>
            <p:cNvPr id="13" name="Group 12">
              <a:extLst>
                <a:ext uri="{FF2B5EF4-FFF2-40B4-BE49-F238E27FC236}">
                  <a16:creationId xmlns:a16="http://schemas.microsoft.com/office/drawing/2014/main" id="{69B953BD-00AE-410A-9D44-6F2E77E9BD3B}"/>
                </a:ext>
              </a:extLst>
            </p:cNvPr>
            <p:cNvGrpSpPr/>
            <p:nvPr/>
          </p:nvGrpSpPr>
          <p:grpSpPr>
            <a:xfrm>
              <a:off x="10060025" y="2293067"/>
              <a:ext cx="552490" cy="552490"/>
              <a:chOff x="10940596" y="2459049"/>
              <a:chExt cx="552634" cy="552634"/>
            </a:xfrm>
          </p:grpSpPr>
          <p:sp useBgFill="1">
            <p:nvSpPr>
              <p:cNvPr id="64" name="Oval 63">
                <a:extLst>
                  <a:ext uri="{FF2B5EF4-FFF2-40B4-BE49-F238E27FC236}">
                    <a16:creationId xmlns:a16="http://schemas.microsoft.com/office/drawing/2014/main" id="{64C9A87E-6545-4EEC-BF1C-079DE97C03BD}"/>
                  </a:ext>
                </a:extLst>
              </p:cNvPr>
              <p:cNvSpPr/>
              <p:nvPr/>
            </p:nvSpPr>
            <p:spPr>
              <a:xfrm>
                <a:off x="10940596" y="2459049"/>
                <a:ext cx="552634" cy="552634"/>
              </a:xfrm>
              <a:prstGeom prst="ellipse">
                <a:avLst/>
              </a:prstGeom>
              <a:ln w="12700" cap="flat" cmpd="sng" algn="ctr">
                <a:solidFill>
                  <a:srgbClr val="4568E7"/>
                </a:solidFill>
                <a:prstDash val="solid"/>
                <a:miter lim="800000"/>
                <a:tailEnd type="none"/>
              </a:ln>
              <a:effectLst>
                <a:glow rad="177800">
                  <a:srgbClr val="4568E7">
                    <a:satMod val="175000"/>
                    <a:alpha val="16000"/>
                  </a:srgbClr>
                </a:glow>
              </a:effectLst>
            </p:spPr>
            <p:txBody>
              <a:bodyPr rot="0" spcFirstLastPara="0" vertOverflow="overflow" horzOverflow="overflow" vert="horz" wrap="square" lIns="98803" tIns="98803" rIns="98803" bIns="98803" numCol="1" spcCol="0" rtlCol="0" fromWordArt="0" anchor="ctr" anchorCtr="0" forceAA="0" compatLnSpc="1">
                <a:prstTxWarp prst="textNoShape">
                  <a:avLst/>
                </a:prstTxWarp>
                <a:noAutofit/>
              </a:bodyPr>
              <a:lstStyle/>
              <a:p>
                <a:pPr marL="0" marR="0" lvl="0" indent="0" algn="l" defTabSz="1370915"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002142"/>
                  </a:solidFill>
                  <a:effectLst/>
                  <a:uLnTx/>
                  <a:uFillTx/>
                  <a:latin typeface="Metropolis"/>
                  <a:ea typeface="+mn-ea"/>
                  <a:cs typeface="+mn-cs"/>
                </a:endParaRPr>
              </a:p>
            </p:txBody>
          </p:sp>
          <p:pic>
            <p:nvPicPr>
              <p:cNvPr id="65" name="Graphic 181">
                <a:extLst>
                  <a:ext uri="{FF2B5EF4-FFF2-40B4-BE49-F238E27FC236}">
                    <a16:creationId xmlns:a16="http://schemas.microsoft.com/office/drawing/2014/main" id="{6E785028-C1A0-40EE-BAE8-BB5D26561C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5153" y="2554136"/>
                <a:ext cx="361382" cy="341923"/>
              </a:xfrm>
              <a:prstGeom prst="rect">
                <a:avLst/>
              </a:prstGeom>
            </p:spPr>
          </p:pic>
        </p:grpSp>
        <p:grpSp>
          <p:nvGrpSpPr>
            <p:cNvPr id="14" name="Group 13">
              <a:extLst>
                <a:ext uri="{FF2B5EF4-FFF2-40B4-BE49-F238E27FC236}">
                  <a16:creationId xmlns:a16="http://schemas.microsoft.com/office/drawing/2014/main" id="{2666EB31-96EA-422A-B165-FD1A02A9B46D}"/>
                </a:ext>
              </a:extLst>
            </p:cNvPr>
            <p:cNvGrpSpPr/>
            <p:nvPr/>
          </p:nvGrpSpPr>
          <p:grpSpPr>
            <a:xfrm>
              <a:off x="10060025" y="3305761"/>
              <a:ext cx="552490" cy="552490"/>
              <a:chOff x="10940596" y="2459049"/>
              <a:chExt cx="552634" cy="552634"/>
            </a:xfrm>
          </p:grpSpPr>
          <p:sp useBgFill="1">
            <p:nvSpPr>
              <p:cNvPr id="62" name="Oval 61">
                <a:extLst>
                  <a:ext uri="{FF2B5EF4-FFF2-40B4-BE49-F238E27FC236}">
                    <a16:creationId xmlns:a16="http://schemas.microsoft.com/office/drawing/2014/main" id="{3B287B9A-1602-4F22-B177-FB695CDA178B}"/>
                  </a:ext>
                </a:extLst>
              </p:cNvPr>
              <p:cNvSpPr/>
              <p:nvPr/>
            </p:nvSpPr>
            <p:spPr>
              <a:xfrm>
                <a:off x="10940596" y="2459049"/>
                <a:ext cx="552634" cy="552634"/>
              </a:xfrm>
              <a:prstGeom prst="ellipse">
                <a:avLst/>
              </a:prstGeom>
              <a:ln w="12700" cap="flat" cmpd="sng" algn="ctr">
                <a:solidFill>
                  <a:srgbClr val="4568E7"/>
                </a:solidFill>
                <a:prstDash val="solid"/>
                <a:miter lim="800000"/>
                <a:tailEnd type="none"/>
              </a:ln>
              <a:effectLst>
                <a:glow rad="177800">
                  <a:srgbClr val="4568E7">
                    <a:satMod val="175000"/>
                    <a:alpha val="16000"/>
                  </a:srgbClr>
                </a:glow>
              </a:effectLst>
            </p:spPr>
            <p:txBody>
              <a:bodyPr rot="0" spcFirstLastPara="0" vertOverflow="overflow" horzOverflow="overflow" vert="horz" wrap="square" lIns="98803" tIns="98803" rIns="98803" bIns="98803" numCol="1" spcCol="0" rtlCol="0" fromWordArt="0" anchor="ctr" anchorCtr="0" forceAA="0" compatLnSpc="1">
                <a:prstTxWarp prst="textNoShape">
                  <a:avLst/>
                </a:prstTxWarp>
                <a:noAutofit/>
              </a:bodyPr>
              <a:lstStyle/>
              <a:p>
                <a:pPr marL="0" marR="0" lvl="0" indent="0" algn="l" defTabSz="1370915"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002142"/>
                  </a:solidFill>
                  <a:effectLst/>
                  <a:uLnTx/>
                  <a:uFillTx/>
                  <a:latin typeface="Metropolis"/>
                  <a:ea typeface="+mn-ea"/>
                  <a:cs typeface="+mn-cs"/>
                </a:endParaRPr>
              </a:p>
            </p:txBody>
          </p:sp>
          <p:pic>
            <p:nvPicPr>
              <p:cNvPr id="63" name="Graphic 187">
                <a:extLst>
                  <a:ext uri="{FF2B5EF4-FFF2-40B4-BE49-F238E27FC236}">
                    <a16:creationId xmlns:a16="http://schemas.microsoft.com/office/drawing/2014/main" id="{66122C22-81C5-404D-BABF-29BE4C8BFE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5153" y="2554136"/>
                <a:ext cx="361382" cy="341923"/>
              </a:xfrm>
              <a:prstGeom prst="rect">
                <a:avLst/>
              </a:prstGeom>
            </p:spPr>
          </p:pic>
        </p:grpSp>
        <p:grpSp>
          <p:nvGrpSpPr>
            <p:cNvPr id="15" name="Group 14">
              <a:extLst>
                <a:ext uri="{FF2B5EF4-FFF2-40B4-BE49-F238E27FC236}">
                  <a16:creationId xmlns:a16="http://schemas.microsoft.com/office/drawing/2014/main" id="{BB9C2775-4409-4B0D-B32F-78E277FF17F1}"/>
                </a:ext>
              </a:extLst>
            </p:cNvPr>
            <p:cNvGrpSpPr/>
            <p:nvPr/>
          </p:nvGrpSpPr>
          <p:grpSpPr>
            <a:xfrm>
              <a:off x="10060025" y="4228336"/>
              <a:ext cx="552490" cy="552490"/>
              <a:chOff x="10940596" y="2459049"/>
              <a:chExt cx="552634" cy="552634"/>
            </a:xfrm>
          </p:grpSpPr>
          <p:sp useBgFill="1">
            <p:nvSpPr>
              <p:cNvPr id="60" name="Oval 59">
                <a:extLst>
                  <a:ext uri="{FF2B5EF4-FFF2-40B4-BE49-F238E27FC236}">
                    <a16:creationId xmlns:a16="http://schemas.microsoft.com/office/drawing/2014/main" id="{82C77137-EDCD-4FA3-AA0B-640D2D530760}"/>
                  </a:ext>
                </a:extLst>
              </p:cNvPr>
              <p:cNvSpPr/>
              <p:nvPr/>
            </p:nvSpPr>
            <p:spPr>
              <a:xfrm>
                <a:off x="10940596" y="2459049"/>
                <a:ext cx="552634" cy="552634"/>
              </a:xfrm>
              <a:prstGeom prst="ellipse">
                <a:avLst/>
              </a:prstGeom>
              <a:ln w="12700" cap="flat" cmpd="sng" algn="ctr">
                <a:solidFill>
                  <a:srgbClr val="4568E7"/>
                </a:solidFill>
                <a:prstDash val="solid"/>
                <a:miter lim="800000"/>
                <a:tailEnd type="none"/>
              </a:ln>
              <a:effectLst>
                <a:glow rad="177800">
                  <a:srgbClr val="4568E7">
                    <a:satMod val="175000"/>
                    <a:alpha val="16000"/>
                  </a:srgbClr>
                </a:glow>
              </a:effectLst>
            </p:spPr>
            <p:txBody>
              <a:bodyPr rot="0" spcFirstLastPara="0" vertOverflow="overflow" horzOverflow="overflow" vert="horz" wrap="square" lIns="98803" tIns="98803" rIns="98803" bIns="98803" numCol="1" spcCol="0" rtlCol="0" fromWordArt="0" anchor="ctr" anchorCtr="0" forceAA="0" compatLnSpc="1">
                <a:prstTxWarp prst="textNoShape">
                  <a:avLst/>
                </a:prstTxWarp>
                <a:noAutofit/>
              </a:bodyPr>
              <a:lstStyle/>
              <a:p>
                <a:pPr marL="0" marR="0" lvl="0" indent="0" algn="l" defTabSz="1370915"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002142"/>
                  </a:solidFill>
                  <a:effectLst/>
                  <a:uLnTx/>
                  <a:uFillTx/>
                  <a:latin typeface="Metropolis"/>
                  <a:ea typeface="+mn-ea"/>
                  <a:cs typeface="+mn-cs"/>
                </a:endParaRPr>
              </a:p>
            </p:txBody>
          </p:sp>
          <p:pic>
            <p:nvPicPr>
              <p:cNvPr id="61" name="Graphic 190">
                <a:extLst>
                  <a:ext uri="{FF2B5EF4-FFF2-40B4-BE49-F238E27FC236}">
                    <a16:creationId xmlns:a16="http://schemas.microsoft.com/office/drawing/2014/main" id="{7FBA3878-3DD6-449E-9141-E912C7C32C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5153" y="2554136"/>
                <a:ext cx="361382" cy="341923"/>
              </a:xfrm>
              <a:prstGeom prst="rect">
                <a:avLst/>
              </a:prstGeom>
            </p:spPr>
          </p:pic>
        </p:grpSp>
        <p:sp>
          <p:nvSpPr>
            <p:cNvPr id="16" name="Rectangle: Rounded Corners 15">
              <a:extLst>
                <a:ext uri="{FF2B5EF4-FFF2-40B4-BE49-F238E27FC236}">
                  <a16:creationId xmlns:a16="http://schemas.microsoft.com/office/drawing/2014/main" id="{E508F7A3-5CD3-4013-807A-924D07E74F0E}"/>
                </a:ext>
              </a:extLst>
            </p:cNvPr>
            <p:cNvSpPr/>
            <p:nvPr/>
          </p:nvSpPr>
          <p:spPr>
            <a:xfrm>
              <a:off x="955622" y="5204603"/>
              <a:ext cx="10151865" cy="503601"/>
            </a:xfrm>
            <a:prstGeom prst="roundRect">
              <a:avLst/>
            </a:prstGeom>
            <a:gradFill flip="none" rotWithShape="1">
              <a:gsLst>
                <a:gs pos="0">
                  <a:schemeClr val="accent4"/>
                </a:gs>
                <a:gs pos="100000">
                  <a:schemeClr val="accent3"/>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etropolis"/>
                  <a:ea typeface="+mn-ea"/>
                  <a:cs typeface="+mn-cs"/>
                </a:rPr>
                <a:t>VMware Digital Foundation for Healthcare</a:t>
              </a:r>
            </a:p>
          </p:txBody>
        </p:sp>
        <p:grpSp>
          <p:nvGrpSpPr>
            <p:cNvPr id="17" name="Group 16">
              <a:extLst>
                <a:ext uri="{FF2B5EF4-FFF2-40B4-BE49-F238E27FC236}">
                  <a16:creationId xmlns:a16="http://schemas.microsoft.com/office/drawing/2014/main" id="{AC94FCC6-E59D-4CE8-8D30-64F71E953DCF}"/>
                </a:ext>
              </a:extLst>
            </p:cNvPr>
            <p:cNvGrpSpPr/>
            <p:nvPr/>
          </p:nvGrpSpPr>
          <p:grpSpPr>
            <a:xfrm>
              <a:off x="3421214" y="4182292"/>
              <a:ext cx="5520040" cy="644579"/>
              <a:chOff x="3421214" y="4182292"/>
              <a:chExt cx="5520040" cy="644579"/>
            </a:xfrm>
          </p:grpSpPr>
          <p:grpSp>
            <p:nvGrpSpPr>
              <p:cNvPr id="51" name="Group 50">
                <a:extLst>
                  <a:ext uri="{FF2B5EF4-FFF2-40B4-BE49-F238E27FC236}">
                    <a16:creationId xmlns:a16="http://schemas.microsoft.com/office/drawing/2014/main" id="{6B0D509F-146C-41E3-BB76-3F18C467734C}"/>
                  </a:ext>
                </a:extLst>
              </p:cNvPr>
              <p:cNvGrpSpPr/>
              <p:nvPr/>
            </p:nvGrpSpPr>
            <p:grpSpPr>
              <a:xfrm>
                <a:off x="3421214" y="4182292"/>
                <a:ext cx="1151222" cy="644579"/>
                <a:chOff x="3421214" y="4594391"/>
                <a:chExt cx="1151222" cy="644579"/>
              </a:xfrm>
            </p:grpSpPr>
            <p:sp>
              <p:nvSpPr>
                <p:cNvPr id="58" name="Freeform: Shape 57">
                  <a:extLst>
                    <a:ext uri="{FF2B5EF4-FFF2-40B4-BE49-F238E27FC236}">
                      <a16:creationId xmlns:a16="http://schemas.microsoft.com/office/drawing/2014/main" id="{47E010D8-E718-484E-89B0-44B2A69048FA}"/>
                    </a:ext>
                  </a:extLst>
                </p:cNvPr>
                <p:cNvSpPr/>
                <p:nvPr/>
              </p:nvSpPr>
              <p:spPr>
                <a:xfrm>
                  <a:off x="3421214" y="4594391"/>
                  <a:ext cx="1151222" cy="644579"/>
                </a:xfrm>
                <a:custGeom>
                  <a:avLst/>
                  <a:gdLst>
                    <a:gd name="connsiteX0" fmla="*/ 134258 w 832465"/>
                    <a:gd name="connsiteY0" fmla="*/ 466104 h 466103"/>
                    <a:gd name="connsiteX1" fmla="*/ 119859 w 832465"/>
                    <a:gd name="connsiteY1" fmla="*/ 466035 h 466103"/>
                    <a:gd name="connsiteX2" fmla="*/ 27 w 832465"/>
                    <a:gd name="connsiteY2" fmla="*/ 342603 h 466103"/>
                    <a:gd name="connsiteX3" fmla="*/ 114044 w 832465"/>
                    <a:gd name="connsiteY3" fmla="*/ 230664 h 466103"/>
                    <a:gd name="connsiteX4" fmla="*/ 116813 w 832465"/>
                    <a:gd name="connsiteY4" fmla="*/ 230664 h 466103"/>
                    <a:gd name="connsiteX5" fmla="*/ 144988 w 832465"/>
                    <a:gd name="connsiteY5" fmla="*/ 234679 h 466103"/>
                    <a:gd name="connsiteX6" fmla="*/ 156480 w 832465"/>
                    <a:gd name="connsiteY6" fmla="*/ 237863 h 466103"/>
                    <a:gd name="connsiteX7" fmla="*/ 158972 w 832465"/>
                    <a:gd name="connsiteY7" fmla="*/ 226164 h 466103"/>
                    <a:gd name="connsiteX8" fmla="*/ 301857 w 832465"/>
                    <a:gd name="connsiteY8" fmla="*/ 109378 h 466103"/>
                    <a:gd name="connsiteX9" fmla="*/ 305456 w 832465"/>
                    <a:gd name="connsiteY9" fmla="*/ 109448 h 466103"/>
                    <a:gd name="connsiteX10" fmla="*/ 364715 w 832465"/>
                    <a:gd name="connsiteY10" fmla="*/ 123639 h 466103"/>
                    <a:gd name="connsiteX11" fmla="*/ 375722 w 832465"/>
                    <a:gd name="connsiteY11" fmla="*/ 128969 h 466103"/>
                    <a:gd name="connsiteX12" fmla="*/ 380152 w 832465"/>
                    <a:gd name="connsiteY12" fmla="*/ 117616 h 466103"/>
                    <a:gd name="connsiteX13" fmla="*/ 540690 w 832465"/>
                    <a:gd name="connsiteY13" fmla="*/ 0 h 466103"/>
                    <a:gd name="connsiteX14" fmla="*/ 544982 w 832465"/>
                    <a:gd name="connsiteY14" fmla="*/ 69 h 466103"/>
                    <a:gd name="connsiteX15" fmla="*/ 713965 w 832465"/>
                    <a:gd name="connsiteY15" fmla="*/ 172928 h 466103"/>
                    <a:gd name="connsiteX16" fmla="*/ 714795 w 832465"/>
                    <a:gd name="connsiteY16" fmla="*/ 182205 h 466103"/>
                    <a:gd name="connsiteX17" fmla="*/ 724072 w 832465"/>
                    <a:gd name="connsiteY17" fmla="*/ 183105 h 466103"/>
                    <a:gd name="connsiteX18" fmla="*/ 832412 w 832465"/>
                    <a:gd name="connsiteY18" fmla="*/ 326543 h 466103"/>
                    <a:gd name="connsiteX19" fmla="*/ 713134 w 832465"/>
                    <a:gd name="connsiteY19" fmla="*/ 464442 h 466103"/>
                    <a:gd name="connsiteX20" fmla="*/ 710503 w 832465"/>
                    <a:gd name="connsiteY20" fmla="*/ 464442 h 466103"/>
                    <a:gd name="connsiteX21" fmla="*/ 695550 w 832465"/>
                    <a:gd name="connsiteY21" fmla="*/ 464373 h 466103"/>
                    <a:gd name="connsiteX22" fmla="*/ 414904 w 832465"/>
                    <a:gd name="connsiteY22" fmla="*/ 465204 h 466103"/>
                    <a:gd name="connsiteX23" fmla="*/ 134258 w 832465"/>
                    <a:gd name="connsiteY23" fmla="*/ 466104 h 46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32465" h="466103">
                      <a:moveTo>
                        <a:pt x="134258" y="466104"/>
                      </a:moveTo>
                      <a:cubicBezTo>
                        <a:pt x="126505" y="466104"/>
                        <a:pt x="121590" y="466104"/>
                        <a:pt x="119859" y="466035"/>
                      </a:cubicBezTo>
                      <a:cubicBezTo>
                        <a:pt x="55686" y="464304"/>
                        <a:pt x="-1427" y="405461"/>
                        <a:pt x="27" y="342603"/>
                      </a:cubicBezTo>
                      <a:cubicBezTo>
                        <a:pt x="1481" y="280853"/>
                        <a:pt x="52640" y="230664"/>
                        <a:pt x="114044" y="230664"/>
                      </a:cubicBezTo>
                      <a:lnTo>
                        <a:pt x="116813" y="230664"/>
                      </a:lnTo>
                      <a:cubicBezTo>
                        <a:pt x="126643" y="230871"/>
                        <a:pt x="136127" y="232187"/>
                        <a:pt x="144988" y="234679"/>
                      </a:cubicBezTo>
                      <a:lnTo>
                        <a:pt x="156480" y="237863"/>
                      </a:lnTo>
                      <a:lnTo>
                        <a:pt x="158972" y="226164"/>
                      </a:lnTo>
                      <a:cubicBezTo>
                        <a:pt x="173510" y="158529"/>
                        <a:pt x="233599" y="109378"/>
                        <a:pt x="301857" y="109378"/>
                      </a:cubicBezTo>
                      <a:cubicBezTo>
                        <a:pt x="303033" y="109378"/>
                        <a:pt x="304280" y="109378"/>
                        <a:pt x="305456" y="109448"/>
                      </a:cubicBezTo>
                      <a:cubicBezTo>
                        <a:pt x="326571" y="110001"/>
                        <a:pt x="346508" y="114778"/>
                        <a:pt x="364715" y="123639"/>
                      </a:cubicBezTo>
                      <a:lnTo>
                        <a:pt x="375722" y="128969"/>
                      </a:lnTo>
                      <a:lnTo>
                        <a:pt x="380152" y="117616"/>
                      </a:lnTo>
                      <a:cubicBezTo>
                        <a:pt x="407843" y="46174"/>
                        <a:pt x="470840" y="0"/>
                        <a:pt x="540690" y="0"/>
                      </a:cubicBezTo>
                      <a:cubicBezTo>
                        <a:pt x="542143" y="0"/>
                        <a:pt x="543528" y="0"/>
                        <a:pt x="544982" y="69"/>
                      </a:cubicBezTo>
                      <a:cubicBezTo>
                        <a:pt x="632554" y="2146"/>
                        <a:pt x="705173" y="76496"/>
                        <a:pt x="713965" y="172928"/>
                      </a:cubicBezTo>
                      <a:lnTo>
                        <a:pt x="714795" y="182205"/>
                      </a:lnTo>
                      <a:lnTo>
                        <a:pt x="724072" y="183105"/>
                      </a:lnTo>
                      <a:cubicBezTo>
                        <a:pt x="786722" y="189058"/>
                        <a:pt x="834281" y="252055"/>
                        <a:pt x="832412" y="326543"/>
                      </a:cubicBezTo>
                      <a:cubicBezTo>
                        <a:pt x="830750" y="402623"/>
                        <a:pt x="777238" y="464442"/>
                        <a:pt x="713134" y="464442"/>
                      </a:cubicBezTo>
                      <a:cubicBezTo>
                        <a:pt x="712234" y="464442"/>
                        <a:pt x="711403" y="464442"/>
                        <a:pt x="710503" y="464442"/>
                      </a:cubicBezTo>
                      <a:cubicBezTo>
                        <a:pt x="708773" y="464373"/>
                        <a:pt x="703581" y="464373"/>
                        <a:pt x="695550" y="464373"/>
                      </a:cubicBezTo>
                      <a:cubicBezTo>
                        <a:pt x="654083" y="464373"/>
                        <a:pt x="532521" y="464788"/>
                        <a:pt x="414904" y="465204"/>
                      </a:cubicBezTo>
                      <a:cubicBezTo>
                        <a:pt x="297288" y="465688"/>
                        <a:pt x="175725" y="466104"/>
                        <a:pt x="134258" y="466104"/>
                      </a:cubicBezTo>
                      <a:close/>
                    </a:path>
                  </a:pathLst>
                </a:custGeom>
                <a:noFill/>
                <a:ln w="158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Metropolis"/>
                    <a:ea typeface="+mn-ea"/>
                    <a:cs typeface="+mn-cs"/>
                  </a:endParaRPr>
                </a:p>
              </p:txBody>
            </p:sp>
            <p:sp>
              <p:nvSpPr>
                <p:cNvPr id="59" name="TextBox 58">
                  <a:extLst>
                    <a:ext uri="{FF2B5EF4-FFF2-40B4-BE49-F238E27FC236}">
                      <a16:creationId xmlns:a16="http://schemas.microsoft.com/office/drawing/2014/main" id="{966F555B-E9D3-40B7-8C47-B0B834F8D025}"/>
                    </a:ext>
                  </a:extLst>
                </p:cNvPr>
                <p:cNvSpPr txBox="1"/>
                <p:nvPr/>
              </p:nvSpPr>
              <p:spPr>
                <a:xfrm>
                  <a:off x="3585784" y="4916681"/>
                  <a:ext cx="892885" cy="197660"/>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etropolis"/>
                      <a:ea typeface="+mn-ea"/>
                      <a:cs typeface="+mn-cs"/>
                    </a:rPr>
                    <a:t>Private</a:t>
                  </a:r>
                </a:p>
              </p:txBody>
            </p:sp>
          </p:grpSp>
          <p:grpSp>
            <p:nvGrpSpPr>
              <p:cNvPr id="52" name="Group 51">
                <a:extLst>
                  <a:ext uri="{FF2B5EF4-FFF2-40B4-BE49-F238E27FC236}">
                    <a16:creationId xmlns:a16="http://schemas.microsoft.com/office/drawing/2014/main" id="{047EE638-3348-4E20-B8E9-9AEC77F4CE3D}"/>
                  </a:ext>
                </a:extLst>
              </p:cNvPr>
              <p:cNvGrpSpPr/>
              <p:nvPr/>
            </p:nvGrpSpPr>
            <p:grpSpPr>
              <a:xfrm>
                <a:off x="5605623" y="4182292"/>
                <a:ext cx="1151222" cy="644579"/>
                <a:chOff x="3757102" y="6224979"/>
                <a:chExt cx="696609" cy="390037"/>
              </a:xfrm>
              <a:noFill/>
            </p:grpSpPr>
            <p:sp>
              <p:nvSpPr>
                <p:cNvPr id="56" name="Freeform: Shape 55">
                  <a:extLst>
                    <a:ext uri="{FF2B5EF4-FFF2-40B4-BE49-F238E27FC236}">
                      <a16:creationId xmlns:a16="http://schemas.microsoft.com/office/drawing/2014/main" id="{F6BD733B-BF9E-42F8-9636-93BAF75FD1D5}"/>
                    </a:ext>
                  </a:extLst>
                </p:cNvPr>
                <p:cNvSpPr/>
                <p:nvPr/>
              </p:nvSpPr>
              <p:spPr>
                <a:xfrm>
                  <a:off x="3757102" y="6224979"/>
                  <a:ext cx="696609" cy="390037"/>
                </a:xfrm>
                <a:custGeom>
                  <a:avLst/>
                  <a:gdLst>
                    <a:gd name="connsiteX0" fmla="*/ 134258 w 832465"/>
                    <a:gd name="connsiteY0" fmla="*/ 466104 h 466103"/>
                    <a:gd name="connsiteX1" fmla="*/ 119859 w 832465"/>
                    <a:gd name="connsiteY1" fmla="*/ 466035 h 466103"/>
                    <a:gd name="connsiteX2" fmla="*/ 27 w 832465"/>
                    <a:gd name="connsiteY2" fmla="*/ 342603 h 466103"/>
                    <a:gd name="connsiteX3" fmla="*/ 114044 w 832465"/>
                    <a:gd name="connsiteY3" fmla="*/ 230664 h 466103"/>
                    <a:gd name="connsiteX4" fmla="*/ 116813 w 832465"/>
                    <a:gd name="connsiteY4" fmla="*/ 230664 h 466103"/>
                    <a:gd name="connsiteX5" fmla="*/ 144988 w 832465"/>
                    <a:gd name="connsiteY5" fmla="*/ 234679 h 466103"/>
                    <a:gd name="connsiteX6" fmla="*/ 156480 w 832465"/>
                    <a:gd name="connsiteY6" fmla="*/ 237863 h 466103"/>
                    <a:gd name="connsiteX7" fmla="*/ 158972 w 832465"/>
                    <a:gd name="connsiteY7" fmla="*/ 226164 h 466103"/>
                    <a:gd name="connsiteX8" fmla="*/ 301857 w 832465"/>
                    <a:gd name="connsiteY8" fmla="*/ 109378 h 466103"/>
                    <a:gd name="connsiteX9" fmla="*/ 305456 w 832465"/>
                    <a:gd name="connsiteY9" fmla="*/ 109448 h 466103"/>
                    <a:gd name="connsiteX10" fmla="*/ 364715 w 832465"/>
                    <a:gd name="connsiteY10" fmla="*/ 123639 h 466103"/>
                    <a:gd name="connsiteX11" fmla="*/ 375722 w 832465"/>
                    <a:gd name="connsiteY11" fmla="*/ 128969 h 466103"/>
                    <a:gd name="connsiteX12" fmla="*/ 380152 w 832465"/>
                    <a:gd name="connsiteY12" fmla="*/ 117616 h 466103"/>
                    <a:gd name="connsiteX13" fmla="*/ 540690 w 832465"/>
                    <a:gd name="connsiteY13" fmla="*/ 0 h 466103"/>
                    <a:gd name="connsiteX14" fmla="*/ 544982 w 832465"/>
                    <a:gd name="connsiteY14" fmla="*/ 69 h 466103"/>
                    <a:gd name="connsiteX15" fmla="*/ 713965 w 832465"/>
                    <a:gd name="connsiteY15" fmla="*/ 172928 h 466103"/>
                    <a:gd name="connsiteX16" fmla="*/ 714795 w 832465"/>
                    <a:gd name="connsiteY16" fmla="*/ 182205 h 466103"/>
                    <a:gd name="connsiteX17" fmla="*/ 724072 w 832465"/>
                    <a:gd name="connsiteY17" fmla="*/ 183105 h 466103"/>
                    <a:gd name="connsiteX18" fmla="*/ 832412 w 832465"/>
                    <a:gd name="connsiteY18" fmla="*/ 326543 h 466103"/>
                    <a:gd name="connsiteX19" fmla="*/ 713134 w 832465"/>
                    <a:gd name="connsiteY19" fmla="*/ 464442 h 466103"/>
                    <a:gd name="connsiteX20" fmla="*/ 710503 w 832465"/>
                    <a:gd name="connsiteY20" fmla="*/ 464442 h 466103"/>
                    <a:gd name="connsiteX21" fmla="*/ 695550 w 832465"/>
                    <a:gd name="connsiteY21" fmla="*/ 464373 h 466103"/>
                    <a:gd name="connsiteX22" fmla="*/ 414904 w 832465"/>
                    <a:gd name="connsiteY22" fmla="*/ 465204 h 466103"/>
                    <a:gd name="connsiteX23" fmla="*/ 134258 w 832465"/>
                    <a:gd name="connsiteY23" fmla="*/ 466104 h 46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32465" h="466103">
                      <a:moveTo>
                        <a:pt x="134258" y="466104"/>
                      </a:moveTo>
                      <a:cubicBezTo>
                        <a:pt x="126505" y="466104"/>
                        <a:pt x="121590" y="466104"/>
                        <a:pt x="119859" y="466035"/>
                      </a:cubicBezTo>
                      <a:cubicBezTo>
                        <a:pt x="55686" y="464304"/>
                        <a:pt x="-1427" y="405461"/>
                        <a:pt x="27" y="342603"/>
                      </a:cubicBezTo>
                      <a:cubicBezTo>
                        <a:pt x="1481" y="280853"/>
                        <a:pt x="52640" y="230664"/>
                        <a:pt x="114044" y="230664"/>
                      </a:cubicBezTo>
                      <a:lnTo>
                        <a:pt x="116813" y="230664"/>
                      </a:lnTo>
                      <a:cubicBezTo>
                        <a:pt x="126643" y="230871"/>
                        <a:pt x="136127" y="232187"/>
                        <a:pt x="144988" y="234679"/>
                      </a:cubicBezTo>
                      <a:lnTo>
                        <a:pt x="156480" y="237863"/>
                      </a:lnTo>
                      <a:lnTo>
                        <a:pt x="158972" y="226164"/>
                      </a:lnTo>
                      <a:cubicBezTo>
                        <a:pt x="173510" y="158529"/>
                        <a:pt x="233599" y="109378"/>
                        <a:pt x="301857" y="109378"/>
                      </a:cubicBezTo>
                      <a:cubicBezTo>
                        <a:pt x="303033" y="109378"/>
                        <a:pt x="304280" y="109378"/>
                        <a:pt x="305456" y="109448"/>
                      </a:cubicBezTo>
                      <a:cubicBezTo>
                        <a:pt x="326571" y="110001"/>
                        <a:pt x="346508" y="114778"/>
                        <a:pt x="364715" y="123639"/>
                      </a:cubicBezTo>
                      <a:lnTo>
                        <a:pt x="375722" y="128969"/>
                      </a:lnTo>
                      <a:lnTo>
                        <a:pt x="380152" y="117616"/>
                      </a:lnTo>
                      <a:cubicBezTo>
                        <a:pt x="407843" y="46174"/>
                        <a:pt x="470840" y="0"/>
                        <a:pt x="540690" y="0"/>
                      </a:cubicBezTo>
                      <a:cubicBezTo>
                        <a:pt x="542143" y="0"/>
                        <a:pt x="543528" y="0"/>
                        <a:pt x="544982" y="69"/>
                      </a:cubicBezTo>
                      <a:cubicBezTo>
                        <a:pt x="632554" y="2146"/>
                        <a:pt x="705173" y="76496"/>
                        <a:pt x="713965" y="172928"/>
                      </a:cubicBezTo>
                      <a:lnTo>
                        <a:pt x="714795" y="182205"/>
                      </a:lnTo>
                      <a:lnTo>
                        <a:pt x="724072" y="183105"/>
                      </a:lnTo>
                      <a:cubicBezTo>
                        <a:pt x="786722" y="189058"/>
                        <a:pt x="834281" y="252055"/>
                        <a:pt x="832412" y="326543"/>
                      </a:cubicBezTo>
                      <a:cubicBezTo>
                        <a:pt x="830750" y="402623"/>
                        <a:pt x="777238" y="464442"/>
                        <a:pt x="713134" y="464442"/>
                      </a:cubicBezTo>
                      <a:cubicBezTo>
                        <a:pt x="712234" y="464442"/>
                        <a:pt x="711403" y="464442"/>
                        <a:pt x="710503" y="464442"/>
                      </a:cubicBezTo>
                      <a:cubicBezTo>
                        <a:pt x="708773" y="464373"/>
                        <a:pt x="703581" y="464373"/>
                        <a:pt x="695550" y="464373"/>
                      </a:cubicBezTo>
                      <a:cubicBezTo>
                        <a:pt x="654083" y="464373"/>
                        <a:pt x="532521" y="464788"/>
                        <a:pt x="414904" y="465204"/>
                      </a:cubicBezTo>
                      <a:cubicBezTo>
                        <a:pt x="297288" y="465688"/>
                        <a:pt x="175725" y="466104"/>
                        <a:pt x="134258" y="466104"/>
                      </a:cubicBezTo>
                      <a:close/>
                    </a:path>
                  </a:pathLst>
                </a:custGeom>
                <a:grpFill/>
                <a:ln w="158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Metropolis"/>
                    <a:ea typeface="+mn-ea"/>
                    <a:cs typeface="+mn-cs"/>
                  </a:endParaRPr>
                </a:p>
              </p:txBody>
            </p:sp>
            <p:sp>
              <p:nvSpPr>
                <p:cNvPr id="57" name="TextBox 56">
                  <a:extLst>
                    <a:ext uri="{FF2B5EF4-FFF2-40B4-BE49-F238E27FC236}">
                      <a16:creationId xmlns:a16="http://schemas.microsoft.com/office/drawing/2014/main" id="{92410EE7-7E4B-40C2-9DA2-C20CA88393CE}"/>
                    </a:ext>
                  </a:extLst>
                </p:cNvPr>
                <p:cNvSpPr txBox="1"/>
                <p:nvPr/>
              </p:nvSpPr>
              <p:spPr>
                <a:xfrm>
                  <a:off x="3856684" y="6419998"/>
                  <a:ext cx="540288" cy="119605"/>
                </a:xfrm>
                <a:prstGeom prst="rect">
                  <a:avLst/>
                </a:prstGeom>
                <a:grp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etropolis"/>
                      <a:ea typeface="+mn-ea"/>
                      <a:cs typeface="+mn-cs"/>
                    </a:rPr>
                    <a:t>Public</a:t>
                  </a:r>
                </a:p>
              </p:txBody>
            </p:sp>
          </p:grpSp>
          <p:grpSp>
            <p:nvGrpSpPr>
              <p:cNvPr id="53" name="Group 52">
                <a:extLst>
                  <a:ext uri="{FF2B5EF4-FFF2-40B4-BE49-F238E27FC236}">
                    <a16:creationId xmlns:a16="http://schemas.microsoft.com/office/drawing/2014/main" id="{BE109BCC-D49E-466E-B7D8-42465AAE340E}"/>
                  </a:ext>
                </a:extLst>
              </p:cNvPr>
              <p:cNvGrpSpPr/>
              <p:nvPr/>
            </p:nvGrpSpPr>
            <p:grpSpPr>
              <a:xfrm>
                <a:off x="7790032" y="4182292"/>
                <a:ext cx="1151222" cy="644579"/>
                <a:chOff x="3757102" y="6224979"/>
                <a:chExt cx="696609" cy="390037"/>
              </a:xfrm>
              <a:noFill/>
            </p:grpSpPr>
            <p:sp>
              <p:nvSpPr>
                <p:cNvPr id="54" name="Freeform: Shape 53">
                  <a:extLst>
                    <a:ext uri="{FF2B5EF4-FFF2-40B4-BE49-F238E27FC236}">
                      <a16:creationId xmlns:a16="http://schemas.microsoft.com/office/drawing/2014/main" id="{9AE54DD2-B907-4BCC-8A7D-A9C53DCDC128}"/>
                    </a:ext>
                  </a:extLst>
                </p:cNvPr>
                <p:cNvSpPr/>
                <p:nvPr/>
              </p:nvSpPr>
              <p:spPr>
                <a:xfrm>
                  <a:off x="3757102" y="6224979"/>
                  <a:ext cx="696609" cy="390037"/>
                </a:xfrm>
                <a:custGeom>
                  <a:avLst/>
                  <a:gdLst>
                    <a:gd name="connsiteX0" fmla="*/ 134258 w 832465"/>
                    <a:gd name="connsiteY0" fmla="*/ 466104 h 466103"/>
                    <a:gd name="connsiteX1" fmla="*/ 119859 w 832465"/>
                    <a:gd name="connsiteY1" fmla="*/ 466035 h 466103"/>
                    <a:gd name="connsiteX2" fmla="*/ 27 w 832465"/>
                    <a:gd name="connsiteY2" fmla="*/ 342603 h 466103"/>
                    <a:gd name="connsiteX3" fmla="*/ 114044 w 832465"/>
                    <a:gd name="connsiteY3" fmla="*/ 230664 h 466103"/>
                    <a:gd name="connsiteX4" fmla="*/ 116813 w 832465"/>
                    <a:gd name="connsiteY4" fmla="*/ 230664 h 466103"/>
                    <a:gd name="connsiteX5" fmla="*/ 144988 w 832465"/>
                    <a:gd name="connsiteY5" fmla="*/ 234679 h 466103"/>
                    <a:gd name="connsiteX6" fmla="*/ 156480 w 832465"/>
                    <a:gd name="connsiteY6" fmla="*/ 237863 h 466103"/>
                    <a:gd name="connsiteX7" fmla="*/ 158972 w 832465"/>
                    <a:gd name="connsiteY7" fmla="*/ 226164 h 466103"/>
                    <a:gd name="connsiteX8" fmla="*/ 301857 w 832465"/>
                    <a:gd name="connsiteY8" fmla="*/ 109378 h 466103"/>
                    <a:gd name="connsiteX9" fmla="*/ 305456 w 832465"/>
                    <a:gd name="connsiteY9" fmla="*/ 109448 h 466103"/>
                    <a:gd name="connsiteX10" fmla="*/ 364715 w 832465"/>
                    <a:gd name="connsiteY10" fmla="*/ 123639 h 466103"/>
                    <a:gd name="connsiteX11" fmla="*/ 375722 w 832465"/>
                    <a:gd name="connsiteY11" fmla="*/ 128969 h 466103"/>
                    <a:gd name="connsiteX12" fmla="*/ 380152 w 832465"/>
                    <a:gd name="connsiteY12" fmla="*/ 117616 h 466103"/>
                    <a:gd name="connsiteX13" fmla="*/ 540690 w 832465"/>
                    <a:gd name="connsiteY13" fmla="*/ 0 h 466103"/>
                    <a:gd name="connsiteX14" fmla="*/ 544982 w 832465"/>
                    <a:gd name="connsiteY14" fmla="*/ 69 h 466103"/>
                    <a:gd name="connsiteX15" fmla="*/ 713965 w 832465"/>
                    <a:gd name="connsiteY15" fmla="*/ 172928 h 466103"/>
                    <a:gd name="connsiteX16" fmla="*/ 714795 w 832465"/>
                    <a:gd name="connsiteY16" fmla="*/ 182205 h 466103"/>
                    <a:gd name="connsiteX17" fmla="*/ 724072 w 832465"/>
                    <a:gd name="connsiteY17" fmla="*/ 183105 h 466103"/>
                    <a:gd name="connsiteX18" fmla="*/ 832412 w 832465"/>
                    <a:gd name="connsiteY18" fmla="*/ 326543 h 466103"/>
                    <a:gd name="connsiteX19" fmla="*/ 713134 w 832465"/>
                    <a:gd name="connsiteY19" fmla="*/ 464442 h 466103"/>
                    <a:gd name="connsiteX20" fmla="*/ 710503 w 832465"/>
                    <a:gd name="connsiteY20" fmla="*/ 464442 h 466103"/>
                    <a:gd name="connsiteX21" fmla="*/ 695550 w 832465"/>
                    <a:gd name="connsiteY21" fmla="*/ 464373 h 466103"/>
                    <a:gd name="connsiteX22" fmla="*/ 414904 w 832465"/>
                    <a:gd name="connsiteY22" fmla="*/ 465204 h 466103"/>
                    <a:gd name="connsiteX23" fmla="*/ 134258 w 832465"/>
                    <a:gd name="connsiteY23" fmla="*/ 466104 h 46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32465" h="466103">
                      <a:moveTo>
                        <a:pt x="134258" y="466104"/>
                      </a:moveTo>
                      <a:cubicBezTo>
                        <a:pt x="126505" y="466104"/>
                        <a:pt x="121590" y="466104"/>
                        <a:pt x="119859" y="466035"/>
                      </a:cubicBezTo>
                      <a:cubicBezTo>
                        <a:pt x="55686" y="464304"/>
                        <a:pt x="-1427" y="405461"/>
                        <a:pt x="27" y="342603"/>
                      </a:cubicBezTo>
                      <a:cubicBezTo>
                        <a:pt x="1481" y="280853"/>
                        <a:pt x="52640" y="230664"/>
                        <a:pt x="114044" y="230664"/>
                      </a:cubicBezTo>
                      <a:lnTo>
                        <a:pt x="116813" y="230664"/>
                      </a:lnTo>
                      <a:cubicBezTo>
                        <a:pt x="126643" y="230871"/>
                        <a:pt x="136127" y="232187"/>
                        <a:pt x="144988" y="234679"/>
                      </a:cubicBezTo>
                      <a:lnTo>
                        <a:pt x="156480" y="237863"/>
                      </a:lnTo>
                      <a:lnTo>
                        <a:pt x="158972" y="226164"/>
                      </a:lnTo>
                      <a:cubicBezTo>
                        <a:pt x="173510" y="158529"/>
                        <a:pt x="233599" y="109378"/>
                        <a:pt x="301857" y="109378"/>
                      </a:cubicBezTo>
                      <a:cubicBezTo>
                        <a:pt x="303033" y="109378"/>
                        <a:pt x="304280" y="109378"/>
                        <a:pt x="305456" y="109448"/>
                      </a:cubicBezTo>
                      <a:cubicBezTo>
                        <a:pt x="326571" y="110001"/>
                        <a:pt x="346508" y="114778"/>
                        <a:pt x="364715" y="123639"/>
                      </a:cubicBezTo>
                      <a:lnTo>
                        <a:pt x="375722" y="128969"/>
                      </a:lnTo>
                      <a:lnTo>
                        <a:pt x="380152" y="117616"/>
                      </a:lnTo>
                      <a:cubicBezTo>
                        <a:pt x="407843" y="46174"/>
                        <a:pt x="470840" y="0"/>
                        <a:pt x="540690" y="0"/>
                      </a:cubicBezTo>
                      <a:cubicBezTo>
                        <a:pt x="542143" y="0"/>
                        <a:pt x="543528" y="0"/>
                        <a:pt x="544982" y="69"/>
                      </a:cubicBezTo>
                      <a:cubicBezTo>
                        <a:pt x="632554" y="2146"/>
                        <a:pt x="705173" y="76496"/>
                        <a:pt x="713965" y="172928"/>
                      </a:cubicBezTo>
                      <a:lnTo>
                        <a:pt x="714795" y="182205"/>
                      </a:lnTo>
                      <a:lnTo>
                        <a:pt x="724072" y="183105"/>
                      </a:lnTo>
                      <a:cubicBezTo>
                        <a:pt x="786722" y="189058"/>
                        <a:pt x="834281" y="252055"/>
                        <a:pt x="832412" y="326543"/>
                      </a:cubicBezTo>
                      <a:cubicBezTo>
                        <a:pt x="830750" y="402623"/>
                        <a:pt x="777238" y="464442"/>
                        <a:pt x="713134" y="464442"/>
                      </a:cubicBezTo>
                      <a:cubicBezTo>
                        <a:pt x="712234" y="464442"/>
                        <a:pt x="711403" y="464442"/>
                        <a:pt x="710503" y="464442"/>
                      </a:cubicBezTo>
                      <a:cubicBezTo>
                        <a:pt x="708773" y="464373"/>
                        <a:pt x="703581" y="464373"/>
                        <a:pt x="695550" y="464373"/>
                      </a:cubicBezTo>
                      <a:cubicBezTo>
                        <a:pt x="654083" y="464373"/>
                        <a:pt x="532521" y="464788"/>
                        <a:pt x="414904" y="465204"/>
                      </a:cubicBezTo>
                      <a:cubicBezTo>
                        <a:pt x="297288" y="465688"/>
                        <a:pt x="175725" y="466104"/>
                        <a:pt x="134258" y="466104"/>
                      </a:cubicBezTo>
                      <a:close/>
                    </a:path>
                  </a:pathLst>
                </a:custGeom>
                <a:grpFill/>
                <a:ln w="158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Metropolis"/>
                    <a:ea typeface="+mn-ea"/>
                    <a:cs typeface="+mn-cs"/>
                  </a:endParaRPr>
                </a:p>
              </p:txBody>
            </p:sp>
            <p:sp>
              <p:nvSpPr>
                <p:cNvPr id="55" name="TextBox 54">
                  <a:extLst>
                    <a:ext uri="{FF2B5EF4-FFF2-40B4-BE49-F238E27FC236}">
                      <a16:creationId xmlns:a16="http://schemas.microsoft.com/office/drawing/2014/main" id="{AACAB05E-AAFA-431E-9A85-32CB7857DE19}"/>
                    </a:ext>
                  </a:extLst>
                </p:cNvPr>
                <p:cNvSpPr txBox="1"/>
                <p:nvPr/>
              </p:nvSpPr>
              <p:spPr>
                <a:xfrm>
                  <a:off x="3856684" y="6419998"/>
                  <a:ext cx="540288" cy="119605"/>
                </a:xfrm>
                <a:prstGeom prst="rect">
                  <a:avLst/>
                </a:prstGeom>
                <a:grp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etropolis"/>
                      <a:ea typeface="+mn-ea"/>
                      <a:cs typeface="+mn-cs"/>
                    </a:rPr>
                    <a:t>Edge</a:t>
                  </a:r>
                </a:p>
              </p:txBody>
            </p:sp>
          </p:grpSp>
        </p:grpSp>
        <p:grpSp>
          <p:nvGrpSpPr>
            <p:cNvPr id="98" name="Group 97">
              <a:extLst>
                <a:ext uri="{FF2B5EF4-FFF2-40B4-BE49-F238E27FC236}">
                  <a16:creationId xmlns:a16="http://schemas.microsoft.com/office/drawing/2014/main" id="{A3ECA0D8-439D-4461-A05D-4BA971D4DAA0}"/>
                </a:ext>
              </a:extLst>
            </p:cNvPr>
            <p:cNvGrpSpPr/>
            <p:nvPr/>
          </p:nvGrpSpPr>
          <p:grpSpPr>
            <a:xfrm>
              <a:off x="2939431" y="2057984"/>
              <a:ext cx="6483606" cy="863471"/>
              <a:chOff x="3356876" y="1475035"/>
              <a:chExt cx="6483606" cy="863471"/>
            </a:xfrm>
          </p:grpSpPr>
          <p:pic>
            <p:nvPicPr>
              <p:cNvPr id="99" name="Graphic 204">
                <a:extLst>
                  <a:ext uri="{FF2B5EF4-FFF2-40B4-BE49-F238E27FC236}">
                    <a16:creationId xmlns:a16="http://schemas.microsoft.com/office/drawing/2014/main" id="{E3937CD1-49C2-4305-A8CB-19F8E34A9F9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31532" y="1729867"/>
                <a:ext cx="264940" cy="456288"/>
              </a:xfrm>
              <a:prstGeom prst="rect">
                <a:avLst/>
              </a:prstGeom>
            </p:spPr>
          </p:pic>
          <p:pic>
            <p:nvPicPr>
              <p:cNvPr id="100" name="Picture 99">
                <a:extLst>
                  <a:ext uri="{FF2B5EF4-FFF2-40B4-BE49-F238E27FC236}">
                    <a16:creationId xmlns:a16="http://schemas.microsoft.com/office/drawing/2014/main" id="{BCE4D833-4578-4B3B-AA7C-DC6EEC3F52BB}"/>
                  </a:ext>
                </a:extLst>
              </p:cNvPr>
              <p:cNvPicPr>
                <a:picLocks noChangeAspect="1"/>
              </p:cNvPicPr>
              <p:nvPr/>
            </p:nvPicPr>
            <p:blipFill rotWithShape="1">
              <a:blip r:embed="rId8">
                <a:biLevel thresh="25000"/>
              </a:blip>
              <a:srcRect l="16834" r="16834"/>
              <a:stretch/>
            </p:blipFill>
            <p:spPr>
              <a:xfrm>
                <a:off x="4344433" y="1577514"/>
                <a:ext cx="504786" cy="760992"/>
              </a:xfrm>
              <a:prstGeom prst="rect">
                <a:avLst/>
              </a:prstGeom>
            </p:spPr>
          </p:pic>
          <p:pic>
            <p:nvPicPr>
              <p:cNvPr id="101" name="Picture 100">
                <a:extLst>
                  <a:ext uri="{FF2B5EF4-FFF2-40B4-BE49-F238E27FC236}">
                    <a16:creationId xmlns:a16="http://schemas.microsoft.com/office/drawing/2014/main" id="{9F99D24C-D32B-44EC-9C89-BDEC498E5FC7}"/>
                  </a:ext>
                </a:extLst>
              </p:cNvPr>
              <p:cNvPicPr>
                <a:picLocks noChangeAspect="1"/>
              </p:cNvPicPr>
              <p:nvPr/>
            </p:nvPicPr>
            <p:blipFill rotWithShape="1">
              <a:blip r:embed="rId9">
                <a:biLevel thresh="25000"/>
              </a:blip>
              <a:srcRect l="8656" r="12994"/>
              <a:stretch/>
            </p:blipFill>
            <p:spPr>
              <a:xfrm>
                <a:off x="6347661" y="1577514"/>
                <a:ext cx="596243" cy="760992"/>
              </a:xfrm>
              <a:prstGeom prst="rect">
                <a:avLst/>
              </a:prstGeom>
            </p:spPr>
          </p:pic>
          <p:pic>
            <p:nvPicPr>
              <p:cNvPr id="102" name="Picture 101">
                <a:extLst>
                  <a:ext uri="{FF2B5EF4-FFF2-40B4-BE49-F238E27FC236}">
                    <a16:creationId xmlns:a16="http://schemas.microsoft.com/office/drawing/2014/main" id="{06A96F90-AF1F-4A67-B1F6-C3DBA31F7BA6}"/>
                  </a:ext>
                </a:extLst>
              </p:cNvPr>
              <p:cNvPicPr>
                <a:picLocks noChangeAspect="1"/>
              </p:cNvPicPr>
              <p:nvPr/>
            </p:nvPicPr>
            <p:blipFill rotWithShape="1">
              <a:blip r:embed="rId10">
                <a:biLevel thresh="25000"/>
              </a:blip>
              <a:srcRect l="18059" r="16247"/>
              <a:stretch/>
            </p:blipFill>
            <p:spPr>
              <a:xfrm>
                <a:off x="3356876" y="1577514"/>
                <a:ext cx="499929" cy="760992"/>
              </a:xfrm>
              <a:prstGeom prst="rect">
                <a:avLst/>
              </a:prstGeom>
            </p:spPr>
          </p:pic>
          <p:pic>
            <p:nvPicPr>
              <p:cNvPr id="103" name="Picture 102">
                <a:extLst>
                  <a:ext uri="{FF2B5EF4-FFF2-40B4-BE49-F238E27FC236}">
                    <a16:creationId xmlns:a16="http://schemas.microsoft.com/office/drawing/2014/main" id="{D65A38C5-4EE9-4EDC-BDE3-7396F5EA4B10}"/>
                  </a:ext>
                </a:extLst>
              </p:cNvPr>
              <p:cNvPicPr>
                <a:picLocks noChangeAspect="1"/>
              </p:cNvPicPr>
              <p:nvPr/>
            </p:nvPicPr>
            <p:blipFill rotWithShape="1">
              <a:blip r:embed="rId11">
                <a:biLevel thresh="25000"/>
              </a:blip>
              <a:srcRect l="16106" r="13707"/>
              <a:stretch/>
            </p:blipFill>
            <p:spPr>
              <a:xfrm>
                <a:off x="8184100" y="1577514"/>
                <a:ext cx="534112" cy="760992"/>
              </a:xfrm>
              <a:prstGeom prst="rect">
                <a:avLst/>
              </a:prstGeom>
            </p:spPr>
          </p:pic>
          <p:pic>
            <p:nvPicPr>
              <p:cNvPr id="104" name="Picture 103">
                <a:extLst>
                  <a:ext uri="{FF2B5EF4-FFF2-40B4-BE49-F238E27FC236}">
                    <a16:creationId xmlns:a16="http://schemas.microsoft.com/office/drawing/2014/main" id="{59759B41-2C16-4B54-BCA8-8B386309D832}"/>
                  </a:ext>
                </a:extLst>
              </p:cNvPr>
              <p:cNvPicPr>
                <a:picLocks noChangeAspect="1"/>
              </p:cNvPicPr>
              <p:nvPr/>
            </p:nvPicPr>
            <p:blipFill rotWithShape="1">
              <a:blip r:embed="rId12">
                <a:biLevel thresh="25000"/>
              </a:blip>
              <a:srcRect l="8787" r="14949"/>
              <a:stretch/>
            </p:blipFill>
            <p:spPr>
              <a:xfrm>
                <a:off x="9205841" y="1475035"/>
                <a:ext cx="634641" cy="832156"/>
              </a:xfrm>
              <a:prstGeom prst="rect">
                <a:avLst/>
              </a:prstGeom>
            </p:spPr>
          </p:pic>
          <p:pic>
            <p:nvPicPr>
              <p:cNvPr id="105" name="Picture 104">
                <a:extLst>
                  <a:ext uri="{FF2B5EF4-FFF2-40B4-BE49-F238E27FC236}">
                    <a16:creationId xmlns:a16="http://schemas.microsoft.com/office/drawing/2014/main" id="{A29E6F8E-1789-4282-B735-F1F154D0B437}"/>
                  </a:ext>
                </a:extLst>
              </p:cNvPr>
              <p:cNvPicPr>
                <a:picLocks noChangeAspect="1"/>
              </p:cNvPicPr>
              <p:nvPr/>
            </p:nvPicPr>
            <p:blipFill>
              <a:blip r:embed="rId13"/>
              <a:stretch>
                <a:fillRect/>
              </a:stretch>
            </p:blipFill>
            <p:spPr>
              <a:xfrm>
                <a:off x="5218903" y="1588984"/>
                <a:ext cx="648161" cy="611645"/>
              </a:xfrm>
              <a:prstGeom prst="rect">
                <a:avLst/>
              </a:prstGeom>
            </p:spPr>
          </p:pic>
        </p:grpSp>
        <p:grpSp>
          <p:nvGrpSpPr>
            <p:cNvPr id="142" name="Group 141">
              <a:extLst>
                <a:ext uri="{FF2B5EF4-FFF2-40B4-BE49-F238E27FC236}">
                  <a16:creationId xmlns:a16="http://schemas.microsoft.com/office/drawing/2014/main" id="{67AC6AC9-4D1E-4484-80BF-4869E3E207D3}"/>
                </a:ext>
              </a:extLst>
            </p:cNvPr>
            <p:cNvGrpSpPr/>
            <p:nvPr/>
          </p:nvGrpSpPr>
          <p:grpSpPr>
            <a:xfrm>
              <a:off x="4244712" y="3179297"/>
              <a:ext cx="623183" cy="804942"/>
              <a:chOff x="4565035" y="3179297"/>
              <a:chExt cx="623183" cy="804942"/>
            </a:xfrm>
          </p:grpSpPr>
          <p:sp>
            <p:nvSpPr>
              <p:cNvPr id="107" name="TextBox 106">
                <a:extLst>
                  <a:ext uri="{FF2B5EF4-FFF2-40B4-BE49-F238E27FC236}">
                    <a16:creationId xmlns:a16="http://schemas.microsoft.com/office/drawing/2014/main" id="{03EAC819-376D-4C7F-AE78-97A44A4EA8CF}"/>
                  </a:ext>
                </a:extLst>
              </p:cNvPr>
              <p:cNvSpPr txBox="1"/>
              <p:nvPr/>
            </p:nvSpPr>
            <p:spPr>
              <a:xfrm>
                <a:off x="4565035" y="3861128"/>
                <a:ext cx="532196" cy="123111"/>
              </a:xfrm>
              <a:prstGeom prst="rect">
                <a:avLst/>
              </a:prstGeom>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FFFFFF"/>
                    </a:solidFill>
                    <a:effectLst/>
                    <a:uLnTx/>
                    <a:uFillTx/>
                    <a:latin typeface="Metropolis"/>
                    <a:ea typeface="+mn-ea"/>
                    <a:cs typeface="+mn-cs"/>
                  </a:rPr>
                  <a:t>Cloud app </a:t>
                </a:r>
              </a:p>
            </p:txBody>
          </p:sp>
          <p:grpSp>
            <p:nvGrpSpPr>
              <p:cNvPr id="112" name="Group 111">
                <a:extLst>
                  <a:ext uri="{FF2B5EF4-FFF2-40B4-BE49-F238E27FC236}">
                    <a16:creationId xmlns:a16="http://schemas.microsoft.com/office/drawing/2014/main" id="{441F64A7-52DE-41BD-9A52-DBDBA0D40CDF}"/>
                  </a:ext>
                </a:extLst>
              </p:cNvPr>
              <p:cNvGrpSpPr/>
              <p:nvPr/>
            </p:nvGrpSpPr>
            <p:grpSpPr>
              <a:xfrm>
                <a:off x="4567820" y="3179297"/>
                <a:ext cx="620398" cy="608550"/>
                <a:chOff x="4627933" y="2477455"/>
                <a:chExt cx="505112" cy="495466"/>
              </a:xfrm>
            </p:grpSpPr>
            <p:grpSp>
              <p:nvGrpSpPr>
                <p:cNvPr id="118" name="Group 117">
                  <a:extLst>
                    <a:ext uri="{FF2B5EF4-FFF2-40B4-BE49-F238E27FC236}">
                      <a16:creationId xmlns:a16="http://schemas.microsoft.com/office/drawing/2014/main" id="{E045F0C8-82AD-4AFD-A96B-69B59E44AB9E}"/>
                    </a:ext>
                  </a:extLst>
                </p:cNvPr>
                <p:cNvGrpSpPr/>
                <p:nvPr/>
              </p:nvGrpSpPr>
              <p:grpSpPr>
                <a:xfrm>
                  <a:off x="4627933" y="2477455"/>
                  <a:ext cx="505112" cy="495466"/>
                  <a:chOff x="4581808" y="4545916"/>
                  <a:chExt cx="505112" cy="495466"/>
                </a:xfrm>
              </p:grpSpPr>
              <p:pic>
                <p:nvPicPr>
                  <p:cNvPr id="120" name="Graphic 119">
                    <a:extLst>
                      <a:ext uri="{FF2B5EF4-FFF2-40B4-BE49-F238E27FC236}">
                        <a16:creationId xmlns:a16="http://schemas.microsoft.com/office/drawing/2014/main" id="{0A811217-B0BE-423F-8C1D-0D4D78CB920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81808" y="4648880"/>
                    <a:ext cx="392502" cy="392502"/>
                  </a:xfrm>
                  <a:prstGeom prst="rect">
                    <a:avLst/>
                  </a:prstGeom>
                </p:spPr>
              </p:pic>
              <p:sp>
                <p:nvSpPr>
                  <p:cNvPr id="121" name="TextBox 120">
                    <a:extLst>
                      <a:ext uri="{FF2B5EF4-FFF2-40B4-BE49-F238E27FC236}">
                        <a16:creationId xmlns:a16="http://schemas.microsoft.com/office/drawing/2014/main" id="{0921CB12-FBDC-4343-9025-1A54E77B1694}"/>
                      </a:ext>
                    </a:extLst>
                  </p:cNvPr>
                  <p:cNvSpPr txBox="1"/>
                  <p:nvPr/>
                </p:nvSpPr>
                <p:spPr>
                  <a:xfrm>
                    <a:off x="4612497" y="4778216"/>
                    <a:ext cx="324569" cy="11284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Metropolis"/>
                        <a:ea typeface="+mn-ea"/>
                        <a:cs typeface="+mn-cs"/>
                      </a:rPr>
                      <a:t>EMR</a:t>
                    </a:r>
                  </a:p>
                </p:txBody>
              </p:sp>
              <p:sp>
                <p:nvSpPr>
                  <p:cNvPr id="122" name="Oval 121">
                    <a:extLst>
                      <a:ext uri="{FF2B5EF4-FFF2-40B4-BE49-F238E27FC236}">
                        <a16:creationId xmlns:a16="http://schemas.microsoft.com/office/drawing/2014/main" id="{3D2057F7-B9F7-4C0C-835B-EBA9650E5556}"/>
                      </a:ext>
                    </a:extLst>
                  </p:cNvPr>
                  <p:cNvSpPr/>
                  <p:nvPr/>
                </p:nvSpPr>
                <p:spPr>
                  <a:xfrm>
                    <a:off x="4856352" y="4545916"/>
                    <a:ext cx="230568" cy="230568"/>
                  </a:xfrm>
                  <a:prstGeom prst="ellipse">
                    <a:avLst/>
                  </a:prstGeom>
                  <a:solidFill>
                    <a:schemeClr val="bg1"/>
                  </a:solid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grpSp>
            <p:sp>
              <p:nvSpPr>
                <p:cNvPr id="119" name="Freeform: Shape 118">
                  <a:extLst>
                    <a:ext uri="{FF2B5EF4-FFF2-40B4-BE49-F238E27FC236}">
                      <a16:creationId xmlns:a16="http://schemas.microsoft.com/office/drawing/2014/main" id="{A80B60ED-B54A-410D-A667-DFE512C5ADF6}"/>
                    </a:ext>
                  </a:extLst>
                </p:cNvPr>
                <p:cNvSpPr/>
                <p:nvPr/>
              </p:nvSpPr>
              <p:spPr>
                <a:xfrm>
                  <a:off x="4944358" y="2518162"/>
                  <a:ext cx="153955" cy="153953"/>
                </a:xfrm>
                <a:custGeom>
                  <a:avLst/>
                  <a:gdLst>
                    <a:gd name="connsiteX0" fmla="*/ 70341 w 199944"/>
                    <a:gd name="connsiteY0" fmla="*/ 0 h 199943"/>
                    <a:gd name="connsiteX1" fmla="*/ 129604 w 199944"/>
                    <a:gd name="connsiteY1" fmla="*/ 0 h 199943"/>
                    <a:gd name="connsiteX2" fmla="*/ 129604 w 199944"/>
                    <a:gd name="connsiteY2" fmla="*/ 68491 h 199943"/>
                    <a:gd name="connsiteX3" fmla="*/ 199944 w 199944"/>
                    <a:gd name="connsiteY3" fmla="*/ 68491 h 199943"/>
                    <a:gd name="connsiteX4" fmla="*/ 199944 w 199944"/>
                    <a:gd name="connsiteY4" fmla="*/ 131453 h 199943"/>
                    <a:gd name="connsiteX5" fmla="*/ 129604 w 199944"/>
                    <a:gd name="connsiteY5" fmla="*/ 131453 h 199943"/>
                    <a:gd name="connsiteX6" fmla="*/ 129604 w 199944"/>
                    <a:gd name="connsiteY6" fmla="*/ 199943 h 199943"/>
                    <a:gd name="connsiteX7" fmla="*/ 70341 w 199944"/>
                    <a:gd name="connsiteY7" fmla="*/ 199943 h 199943"/>
                    <a:gd name="connsiteX8" fmla="*/ 70341 w 199944"/>
                    <a:gd name="connsiteY8" fmla="*/ 131453 h 199943"/>
                    <a:gd name="connsiteX9" fmla="*/ 0 w 199944"/>
                    <a:gd name="connsiteY9" fmla="*/ 131453 h 199943"/>
                    <a:gd name="connsiteX10" fmla="*/ 0 w 199944"/>
                    <a:gd name="connsiteY10" fmla="*/ 68491 h 199943"/>
                    <a:gd name="connsiteX11" fmla="*/ 70341 w 199944"/>
                    <a:gd name="connsiteY11" fmla="*/ 68491 h 19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944" h="199943">
                      <a:moveTo>
                        <a:pt x="70341" y="0"/>
                      </a:moveTo>
                      <a:lnTo>
                        <a:pt x="129604" y="0"/>
                      </a:lnTo>
                      <a:lnTo>
                        <a:pt x="129604" y="68491"/>
                      </a:lnTo>
                      <a:lnTo>
                        <a:pt x="199944" y="68491"/>
                      </a:lnTo>
                      <a:lnTo>
                        <a:pt x="199944" y="131453"/>
                      </a:lnTo>
                      <a:lnTo>
                        <a:pt x="129604" y="131453"/>
                      </a:lnTo>
                      <a:lnTo>
                        <a:pt x="129604" y="199943"/>
                      </a:lnTo>
                      <a:lnTo>
                        <a:pt x="70341" y="199943"/>
                      </a:lnTo>
                      <a:lnTo>
                        <a:pt x="70341" y="131453"/>
                      </a:lnTo>
                      <a:lnTo>
                        <a:pt x="0" y="131453"/>
                      </a:lnTo>
                      <a:lnTo>
                        <a:pt x="0" y="68491"/>
                      </a:lnTo>
                      <a:lnTo>
                        <a:pt x="70341" y="68491"/>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grpSp>
        </p:grpSp>
        <p:grpSp>
          <p:nvGrpSpPr>
            <p:cNvPr id="143" name="Group 142">
              <a:extLst>
                <a:ext uri="{FF2B5EF4-FFF2-40B4-BE49-F238E27FC236}">
                  <a16:creationId xmlns:a16="http://schemas.microsoft.com/office/drawing/2014/main" id="{549A4507-6AEE-4063-A22F-96AA307B2606}"/>
                </a:ext>
              </a:extLst>
            </p:cNvPr>
            <p:cNvGrpSpPr/>
            <p:nvPr/>
          </p:nvGrpSpPr>
          <p:grpSpPr>
            <a:xfrm>
              <a:off x="5276919" y="3179297"/>
              <a:ext cx="620398" cy="798285"/>
              <a:chOff x="5538465" y="3179297"/>
              <a:chExt cx="620398" cy="798285"/>
            </a:xfrm>
          </p:grpSpPr>
          <p:sp>
            <p:nvSpPr>
              <p:cNvPr id="128" name="TextBox 127">
                <a:extLst>
                  <a:ext uri="{FF2B5EF4-FFF2-40B4-BE49-F238E27FC236}">
                    <a16:creationId xmlns:a16="http://schemas.microsoft.com/office/drawing/2014/main" id="{71EB3B42-6373-4137-9827-FFB5FC5D9CF6}"/>
                  </a:ext>
                </a:extLst>
              </p:cNvPr>
              <p:cNvSpPr txBox="1"/>
              <p:nvPr/>
            </p:nvSpPr>
            <p:spPr>
              <a:xfrm>
                <a:off x="5551165" y="3854471"/>
                <a:ext cx="458459" cy="123111"/>
              </a:xfrm>
              <a:prstGeom prst="rect">
                <a:avLst/>
              </a:prstGeom>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FFFFFF"/>
                    </a:solidFill>
                    <a:effectLst/>
                    <a:uLnTx/>
                    <a:uFillTx/>
                    <a:latin typeface="Metropolis"/>
                    <a:ea typeface="+mn-ea"/>
                    <a:cs typeface="+mn-cs"/>
                  </a:rPr>
                  <a:t>SaaS app</a:t>
                </a:r>
              </a:p>
            </p:txBody>
          </p:sp>
          <p:grpSp>
            <p:nvGrpSpPr>
              <p:cNvPr id="129" name="Group 128">
                <a:extLst>
                  <a:ext uri="{FF2B5EF4-FFF2-40B4-BE49-F238E27FC236}">
                    <a16:creationId xmlns:a16="http://schemas.microsoft.com/office/drawing/2014/main" id="{C3B4AB25-C39A-4575-BC7C-D6FDBC4C77CF}"/>
                  </a:ext>
                </a:extLst>
              </p:cNvPr>
              <p:cNvGrpSpPr/>
              <p:nvPr/>
            </p:nvGrpSpPr>
            <p:grpSpPr>
              <a:xfrm>
                <a:off x="5538465" y="3179297"/>
                <a:ext cx="620398" cy="608550"/>
                <a:chOff x="4627933" y="2477455"/>
                <a:chExt cx="505112" cy="495466"/>
              </a:xfrm>
            </p:grpSpPr>
            <p:grpSp>
              <p:nvGrpSpPr>
                <p:cNvPr id="130" name="Group 129">
                  <a:extLst>
                    <a:ext uri="{FF2B5EF4-FFF2-40B4-BE49-F238E27FC236}">
                      <a16:creationId xmlns:a16="http://schemas.microsoft.com/office/drawing/2014/main" id="{7AF3B1B3-B1F7-47C8-91E3-0FEB06BFE2AC}"/>
                    </a:ext>
                  </a:extLst>
                </p:cNvPr>
                <p:cNvGrpSpPr/>
                <p:nvPr/>
              </p:nvGrpSpPr>
              <p:grpSpPr>
                <a:xfrm>
                  <a:off x="4627933" y="2477455"/>
                  <a:ext cx="505112" cy="495466"/>
                  <a:chOff x="4581808" y="4545916"/>
                  <a:chExt cx="505112" cy="495466"/>
                </a:xfrm>
              </p:grpSpPr>
              <p:pic>
                <p:nvPicPr>
                  <p:cNvPr id="132" name="Graphic 131">
                    <a:extLst>
                      <a:ext uri="{FF2B5EF4-FFF2-40B4-BE49-F238E27FC236}">
                        <a16:creationId xmlns:a16="http://schemas.microsoft.com/office/drawing/2014/main" id="{979881BC-391A-43B5-9BAD-90B00B9452A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81808" y="4648880"/>
                    <a:ext cx="392502" cy="392502"/>
                  </a:xfrm>
                  <a:prstGeom prst="rect">
                    <a:avLst/>
                  </a:prstGeom>
                </p:spPr>
              </p:pic>
              <p:sp>
                <p:nvSpPr>
                  <p:cNvPr id="133" name="TextBox 132">
                    <a:extLst>
                      <a:ext uri="{FF2B5EF4-FFF2-40B4-BE49-F238E27FC236}">
                        <a16:creationId xmlns:a16="http://schemas.microsoft.com/office/drawing/2014/main" id="{6D3CDEB9-B39D-4700-9A00-CBE38C322373}"/>
                      </a:ext>
                    </a:extLst>
                  </p:cNvPr>
                  <p:cNvSpPr txBox="1"/>
                  <p:nvPr/>
                </p:nvSpPr>
                <p:spPr>
                  <a:xfrm>
                    <a:off x="4614688" y="4784284"/>
                    <a:ext cx="324569" cy="150350"/>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Metropolis"/>
                        <a:ea typeface="+mn-ea"/>
                        <a:cs typeface="+mn-cs"/>
                      </a:rPr>
                      <a:t>TELE-HEALTH</a:t>
                    </a:r>
                  </a:p>
                </p:txBody>
              </p:sp>
              <p:sp>
                <p:nvSpPr>
                  <p:cNvPr id="134" name="Oval 133">
                    <a:extLst>
                      <a:ext uri="{FF2B5EF4-FFF2-40B4-BE49-F238E27FC236}">
                        <a16:creationId xmlns:a16="http://schemas.microsoft.com/office/drawing/2014/main" id="{5DA98FF8-98F0-400B-9D02-2BA31CF5EB76}"/>
                      </a:ext>
                    </a:extLst>
                  </p:cNvPr>
                  <p:cNvSpPr/>
                  <p:nvPr/>
                </p:nvSpPr>
                <p:spPr>
                  <a:xfrm>
                    <a:off x="4856352" y="4545916"/>
                    <a:ext cx="230568" cy="230568"/>
                  </a:xfrm>
                  <a:prstGeom prst="ellipse">
                    <a:avLst/>
                  </a:prstGeom>
                  <a:solidFill>
                    <a:schemeClr val="bg1"/>
                  </a:solid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grpSp>
            <p:sp>
              <p:nvSpPr>
                <p:cNvPr id="131" name="Freeform: Shape 130">
                  <a:extLst>
                    <a:ext uri="{FF2B5EF4-FFF2-40B4-BE49-F238E27FC236}">
                      <a16:creationId xmlns:a16="http://schemas.microsoft.com/office/drawing/2014/main" id="{3EDFEAB1-CC72-42CD-9B0B-0EEA00F6E8F5}"/>
                    </a:ext>
                  </a:extLst>
                </p:cNvPr>
                <p:cNvSpPr/>
                <p:nvPr/>
              </p:nvSpPr>
              <p:spPr>
                <a:xfrm>
                  <a:off x="4944358" y="2518162"/>
                  <a:ext cx="153955" cy="153953"/>
                </a:xfrm>
                <a:custGeom>
                  <a:avLst/>
                  <a:gdLst>
                    <a:gd name="connsiteX0" fmla="*/ 70341 w 199944"/>
                    <a:gd name="connsiteY0" fmla="*/ 0 h 199943"/>
                    <a:gd name="connsiteX1" fmla="*/ 129604 w 199944"/>
                    <a:gd name="connsiteY1" fmla="*/ 0 h 199943"/>
                    <a:gd name="connsiteX2" fmla="*/ 129604 w 199944"/>
                    <a:gd name="connsiteY2" fmla="*/ 68491 h 199943"/>
                    <a:gd name="connsiteX3" fmla="*/ 199944 w 199944"/>
                    <a:gd name="connsiteY3" fmla="*/ 68491 h 199943"/>
                    <a:gd name="connsiteX4" fmla="*/ 199944 w 199944"/>
                    <a:gd name="connsiteY4" fmla="*/ 131453 h 199943"/>
                    <a:gd name="connsiteX5" fmla="*/ 129604 w 199944"/>
                    <a:gd name="connsiteY5" fmla="*/ 131453 h 199943"/>
                    <a:gd name="connsiteX6" fmla="*/ 129604 w 199944"/>
                    <a:gd name="connsiteY6" fmla="*/ 199943 h 199943"/>
                    <a:gd name="connsiteX7" fmla="*/ 70341 w 199944"/>
                    <a:gd name="connsiteY7" fmla="*/ 199943 h 199943"/>
                    <a:gd name="connsiteX8" fmla="*/ 70341 w 199944"/>
                    <a:gd name="connsiteY8" fmla="*/ 131453 h 199943"/>
                    <a:gd name="connsiteX9" fmla="*/ 0 w 199944"/>
                    <a:gd name="connsiteY9" fmla="*/ 131453 h 199943"/>
                    <a:gd name="connsiteX10" fmla="*/ 0 w 199944"/>
                    <a:gd name="connsiteY10" fmla="*/ 68491 h 199943"/>
                    <a:gd name="connsiteX11" fmla="*/ 70341 w 199944"/>
                    <a:gd name="connsiteY11" fmla="*/ 68491 h 19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944" h="199943">
                      <a:moveTo>
                        <a:pt x="70341" y="0"/>
                      </a:moveTo>
                      <a:lnTo>
                        <a:pt x="129604" y="0"/>
                      </a:lnTo>
                      <a:lnTo>
                        <a:pt x="129604" y="68491"/>
                      </a:lnTo>
                      <a:lnTo>
                        <a:pt x="199944" y="68491"/>
                      </a:lnTo>
                      <a:lnTo>
                        <a:pt x="199944" y="131453"/>
                      </a:lnTo>
                      <a:lnTo>
                        <a:pt x="129604" y="131453"/>
                      </a:lnTo>
                      <a:lnTo>
                        <a:pt x="129604" y="199943"/>
                      </a:lnTo>
                      <a:lnTo>
                        <a:pt x="70341" y="199943"/>
                      </a:lnTo>
                      <a:lnTo>
                        <a:pt x="70341" y="131453"/>
                      </a:lnTo>
                      <a:lnTo>
                        <a:pt x="0" y="131453"/>
                      </a:lnTo>
                      <a:lnTo>
                        <a:pt x="0" y="68491"/>
                      </a:lnTo>
                      <a:lnTo>
                        <a:pt x="70341" y="68491"/>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grpSp>
        </p:grpSp>
        <p:grpSp>
          <p:nvGrpSpPr>
            <p:cNvPr id="144" name="Group 143">
              <a:extLst>
                <a:ext uri="{FF2B5EF4-FFF2-40B4-BE49-F238E27FC236}">
                  <a16:creationId xmlns:a16="http://schemas.microsoft.com/office/drawing/2014/main" id="{0FAEE925-86DE-438A-A785-C7F153DB221F}"/>
                </a:ext>
              </a:extLst>
            </p:cNvPr>
            <p:cNvGrpSpPr/>
            <p:nvPr/>
          </p:nvGrpSpPr>
          <p:grpSpPr>
            <a:xfrm>
              <a:off x="6462394" y="3261666"/>
              <a:ext cx="648695" cy="719886"/>
              <a:chOff x="6393782" y="3261666"/>
              <a:chExt cx="648695" cy="719886"/>
            </a:xfrm>
          </p:grpSpPr>
          <p:grpSp>
            <p:nvGrpSpPr>
              <p:cNvPr id="23" name="Group 22">
                <a:extLst>
                  <a:ext uri="{FF2B5EF4-FFF2-40B4-BE49-F238E27FC236}">
                    <a16:creationId xmlns:a16="http://schemas.microsoft.com/office/drawing/2014/main" id="{DB579CF5-DD7D-44E2-BE87-4C1B381D16DD}"/>
                  </a:ext>
                </a:extLst>
              </p:cNvPr>
              <p:cNvGrpSpPr/>
              <p:nvPr/>
            </p:nvGrpSpPr>
            <p:grpSpPr>
              <a:xfrm>
                <a:off x="6393782" y="3261666"/>
                <a:ext cx="648695" cy="538039"/>
                <a:chOff x="3536347" y="4250820"/>
                <a:chExt cx="464324" cy="385117"/>
              </a:xfrm>
            </p:grpSpPr>
            <p:sp>
              <p:nvSpPr>
                <p:cNvPr id="24" name="Rectangle 23">
                  <a:extLst>
                    <a:ext uri="{FF2B5EF4-FFF2-40B4-BE49-F238E27FC236}">
                      <a16:creationId xmlns:a16="http://schemas.microsoft.com/office/drawing/2014/main" id="{72708CA2-4CF0-4A33-8EC6-E8FD08D6EDB8}"/>
                    </a:ext>
                  </a:extLst>
                </p:cNvPr>
                <p:cNvSpPr/>
                <p:nvPr/>
              </p:nvSpPr>
              <p:spPr>
                <a:xfrm>
                  <a:off x="3536347" y="4432770"/>
                  <a:ext cx="464324" cy="71011"/>
                </a:xfrm>
                <a:prstGeom prst="rect">
                  <a:avLst/>
                </a:prstGeom>
                <a:solidFill>
                  <a:srgbClr val="00214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000" b="0" i="0" u="none" strike="noStrike" kern="1200" cap="none" spc="0" normalizeH="0" baseline="0" noProof="0">
                    <a:ln>
                      <a:noFill/>
                    </a:ln>
                    <a:solidFill>
                      <a:srgbClr val="002142"/>
                    </a:solidFill>
                    <a:effectLst/>
                    <a:uLnTx/>
                    <a:uFillTx/>
                    <a:latin typeface="Metropolis"/>
                    <a:ea typeface="+mn-ea"/>
                    <a:cs typeface="+mn-cs"/>
                  </a:endParaRPr>
                </a:p>
              </p:txBody>
            </p:sp>
            <p:grpSp>
              <p:nvGrpSpPr>
                <p:cNvPr id="25" name="Group 24">
                  <a:extLst>
                    <a:ext uri="{FF2B5EF4-FFF2-40B4-BE49-F238E27FC236}">
                      <a16:creationId xmlns:a16="http://schemas.microsoft.com/office/drawing/2014/main" id="{2421BF6A-3CAF-4BDA-B38C-BCCF7F0CF746}"/>
                    </a:ext>
                  </a:extLst>
                </p:cNvPr>
                <p:cNvGrpSpPr/>
                <p:nvPr/>
              </p:nvGrpSpPr>
              <p:grpSpPr>
                <a:xfrm>
                  <a:off x="3575951" y="4250820"/>
                  <a:ext cx="385117" cy="385117"/>
                  <a:chOff x="6951596" y="4527132"/>
                  <a:chExt cx="392502" cy="392502"/>
                </a:xfrm>
              </p:grpSpPr>
              <p:pic>
                <p:nvPicPr>
                  <p:cNvPr id="26" name="Graphic 25">
                    <a:extLst>
                      <a:ext uri="{FF2B5EF4-FFF2-40B4-BE49-F238E27FC236}">
                        <a16:creationId xmlns:a16="http://schemas.microsoft.com/office/drawing/2014/main" id="{31725CC2-7E0B-49E7-9C2E-094689E8E93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51596" y="4527132"/>
                    <a:ext cx="392502" cy="392502"/>
                  </a:xfrm>
                  <a:prstGeom prst="rect">
                    <a:avLst/>
                  </a:prstGeom>
                </p:spPr>
              </p:pic>
              <p:sp>
                <p:nvSpPr>
                  <p:cNvPr id="27" name="Rectangle 26">
                    <a:extLst>
                      <a:ext uri="{FF2B5EF4-FFF2-40B4-BE49-F238E27FC236}">
                        <a16:creationId xmlns:a16="http://schemas.microsoft.com/office/drawing/2014/main" id="{3B3AAC4B-8E1A-4043-BFF8-A0CAE743F7EC}"/>
                      </a:ext>
                    </a:extLst>
                  </p:cNvPr>
                  <p:cNvSpPr/>
                  <p:nvPr/>
                </p:nvSpPr>
                <p:spPr>
                  <a:xfrm>
                    <a:off x="6973932" y="4591725"/>
                    <a:ext cx="320486" cy="235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60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etropolis"/>
                      <a:ea typeface="+mn-ea"/>
                      <a:cs typeface="+mn-cs"/>
                    </a:endParaRPr>
                  </a:p>
                </p:txBody>
              </p:sp>
              <p:pic>
                <p:nvPicPr>
                  <p:cNvPr id="28" name="Picture 2" descr="Office 365 - Santa Monica College">
                    <a:extLst>
                      <a:ext uri="{FF2B5EF4-FFF2-40B4-BE49-F238E27FC236}">
                        <a16:creationId xmlns:a16="http://schemas.microsoft.com/office/drawing/2014/main" id="{4BDB828A-3A0F-42EF-AF94-482132938776}"/>
                      </a:ext>
                    </a:extLst>
                  </p:cNvPr>
                  <p:cNvPicPr>
                    <a:picLocks noChangeAspect="1" noChangeArrowheads="1"/>
                  </p:cNvPicPr>
                  <p:nvPr/>
                </p:nvPicPr>
                <p:blipFill rotWithShape="1">
                  <a:blip r:embed="rId16" cstate="screen">
                    <a:biLevel thresh="25000"/>
                    <a:extLst>
                      <a:ext uri="{28A0092B-C50C-407E-A947-70E740481C1C}">
                        <a14:useLocalDpi xmlns:a14="http://schemas.microsoft.com/office/drawing/2010/main"/>
                      </a:ext>
                    </a:extLst>
                  </a:blip>
                  <a:srcRect/>
                  <a:stretch/>
                </p:blipFill>
                <p:spPr bwMode="auto">
                  <a:xfrm>
                    <a:off x="7005646" y="4571919"/>
                    <a:ext cx="288772" cy="3166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5" name="TextBox 134">
                <a:extLst>
                  <a:ext uri="{FF2B5EF4-FFF2-40B4-BE49-F238E27FC236}">
                    <a16:creationId xmlns:a16="http://schemas.microsoft.com/office/drawing/2014/main" id="{DBFB2E6C-6543-4335-9B74-0626702CEEC2}"/>
                  </a:ext>
                </a:extLst>
              </p:cNvPr>
              <p:cNvSpPr txBox="1"/>
              <p:nvPr/>
            </p:nvSpPr>
            <p:spPr>
              <a:xfrm>
                <a:off x="6503111" y="3858441"/>
                <a:ext cx="458459" cy="123111"/>
              </a:xfrm>
              <a:prstGeom prst="rect">
                <a:avLst/>
              </a:prstGeom>
            </p:spPr>
            <p:txBody>
              <a:bodyPr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FFFFFF"/>
                    </a:solidFill>
                    <a:effectLst/>
                    <a:uLnTx/>
                    <a:uFillTx/>
                    <a:latin typeface="Metropolis"/>
                    <a:ea typeface="+mn-ea"/>
                    <a:cs typeface="+mn-cs"/>
                  </a:rPr>
                  <a:t>SaaS app</a:t>
                </a:r>
              </a:p>
            </p:txBody>
          </p:sp>
        </p:grpSp>
        <p:grpSp>
          <p:nvGrpSpPr>
            <p:cNvPr id="145" name="Group 144">
              <a:extLst>
                <a:ext uri="{FF2B5EF4-FFF2-40B4-BE49-F238E27FC236}">
                  <a16:creationId xmlns:a16="http://schemas.microsoft.com/office/drawing/2014/main" id="{7E807E44-315D-4E51-87D1-5926B31AE10C}"/>
                </a:ext>
              </a:extLst>
            </p:cNvPr>
            <p:cNvGrpSpPr/>
            <p:nvPr/>
          </p:nvGrpSpPr>
          <p:grpSpPr>
            <a:xfrm>
              <a:off x="7565781" y="3305761"/>
              <a:ext cx="1034437" cy="677714"/>
              <a:chOff x="7083140" y="3305761"/>
              <a:chExt cx="1034437" cy="677714"/>
            </a:xfrm>
          </p:grpSpPr>
          <p:sp>
            <p:nvSpPr>
              <p:cNvPr id="109" name="TextBox 108">
                <a:extLst>
                  <a:ext uri="{FF2B5EF4-FFF2-40B4-BE49-F238E27FC236}">
                    <a16:creationId xmlns:a16="http://schemas.microsoft.com/office/drawing/2014/main" id="{6FB766B0-DCC9-4BE7-A954-7394EC41FBB6}"/>
                  </a:ext>
                </a:extLst>
              </p:cNvPr>
              <p:cNvSpPr txBox="1"/>
              <p:nvPr/>
            </p:nvSpPr>
            <p:spPr>
              <a:xfrm>
                <a:off x="7083140" y="3860364"/>
                <a:ext cx="1034437" cy="123111"/>
              </a:xfrm>
              <a:prstGeom prst="rect">
                <a:avLst/>
              </a:prstGeom>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FFFFFF"/>
                    </a:solidFill>
                    <a:effectLst/>
                    <a:uLnTx/>
                    <a:uFillTx/>
                    <a:latin typeface="Metropolis"/>
                    <a:ea typeface="+mn-ea"/>
                    <a:cs typeface="+mn-cs"/>
                  </a:rPr>
                  <a:t>Traditional app</a:t>
                </a:r>
              </a:p>
            </p:txBody>
          </p:sp>
          <p:pic>
            <p:nvPicPr>
              <p:cNvPr id="139" name="Graphic 138">
                <a:extLst>
                  <a:ext uri="{FF2B5EF4-FFF2-40B4-BE49-F238E27FC236}">
                    <a16:creationId xmlns:a16="http://schemas.microsoft.com/office/drawing/2014/main" id="{49A60653-CBDB-412D-BD70-6FBF835FD41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07946" y="3305761"/>
                <a:ext cx="482086" cy="482086"/>
              </a:xfrm>
              <a:prstGeom prst="rect">
                <a:avLst/>
              </a:prstGeom>
            </p:spPr>
          </p:pic>
        </p:grpSp>
      </p:grpSp>
    </p:spTree>
    <p:extLst>
      <p:ext uri="{BB962C8B-B14F-4D97-AF65-F5344CB8AC3E}">
        <p14:creationId xmlns:p14="http://schemas.microsoft.com/office/powerpoint/2010/main" val="416513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VMware Digital Foundation Drives Critical Outcomes </a:t>
            </a: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212" y="1582831"/>
            <a:ext cx="2237004" cy="2237004"/>
          </a:xfrm>
          <a:prstGeom prst="ellipse">
            <a:avLst/>
          </a:prstGeom>
          <a:solidFill>
            <a:schemeClr val="bg1">
              <a:alpha val="61000"/>
            </a:schemeClr>
          </a:solidFill>
          <a:ln w="28575">
            <a:gradFill flip="none" rotWithShape="1">
              <a:gsLst>
                <a:gs pos="100000">
                  <a:srgbClr val="B9FA00"/>
                </a:gs>
                <a:gs pos="1000">
                  <a:schemeClr val="accent1"/>
                </a:gs>
              </a:gsLst>
              <a:lin ang="5400000" scaled="0"/>
              <a:tileRect/>
            </a:gradFill>
          </a:ln>
          <a:effectLst/>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8453" y="1589436"/>
            <a:ext cx="2237004" cy="2237004"/>
          </a:xfrm>
          <a:prstGeom prst="ellipse">
            <a:avLst/>
          </a:prstGeom>
          <a:solidFill>
            <a:schemeClr val="bg1">
              <a:alpha val="61000"/>
            </a:schemeClr>
          </a:solidFill>
          <a:ln w="28575">
            <a:gradFill flip="none" rotWithShape="1">
              <a:gsLst>
                <a:gs pos="100000">
                  <a:srgbClr val="B9FA00"/>
                </a:gs>
                <a:gs pos="1000">
                  <a:schemeClr val="accent1"/>
                </a:gs>
              </a:gsLst>
              <a:lin ang="5400000" scaled="0"/>
              <a:tileRect/>
            </a:gradFill>
          </a:ln>
          <a:effectLst/>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3151" y="1582831"/>
            <a:ext cx="2237004" cy="2237004"/>
          </a:xfrm>
          <a:prstGeom prst="ellipse">
            <a:avLst/>
          </a:prstGeom>
          <a:solidFill>
            <a:schemeClr val="bg1">
              <a:alpha val="61000"/>
            </a:schemeClr>
          </a:solidFill>
          <a:ln w="28575">
            <a:gradFill flip="none" rotWithShape="1">
              <a:gsLst>
                <a:gs pos="100000">
                  <a:srgbClr val="B9FA00"/>
                </a:gs>
                <a:gs pos="1000">
                  <a:schemeClr val="accent1"/>
                </a:gs>
              </a:gsLst>
              <a:lin ang="5400000" scaled="0"/>
              <a:tileRect/>
            </a:gradFill>
          </a:ln>
          <a:effectLst/>
        </p:spPr>
      </p:pic>
      <p:sp>
        <p:nvSpPr>
          <p:cNvPr id="31" name="Freeform 30"/>
          <p:cNvSpPr/>
          <p:nvPr/>
        </p:nvSpPr>
        <p:spPr>
          <a:xfrm>
            <a:off x="1428755" y="3740478"/>
            <a:ext cx="2701918" cy="1927586"/>
          </a:xfrm>
          <a:custGeom>
            <a:avLst/>
            <a:gdLst>
              <a:gd name="connsiteX0" fmla="*/ 1350960 w 2701918"/>
              <a:gd name="connsiteY0" fmla="*/ 0 h 1240889"/>
              <a:gd name="connsiteX1" fmla="*/ 1579089 w 2701918"/>
              <a:gd name="connsiteY1" fmla="*/ 239408 h 1240889"/>
              <a:gd name="connsiteX2" fmla="*/ 2701918 w 2701918"/>
              <a:gd name="connsiteY2" fmla="*/ 239408 h 1240889"/>
              <a:gd name="connsiteX3" fmla="*/ 2701918 w 2701918"/>
              <a:gd name="connsiteY3" fmla="*/ 1240889 h 1240889"/>
              <a:gd name="connsiteX4" fmla="*/ 0 w 2701918"/>
              <a:gd name="connsiteY4" fmla="*/ 1240889 h 1240889"/>
              <a:gd name="connsiteX5" fmla="*/ 0 w 2701918"/>
              <a:gd name="connsiteY5" fmla="*/ 239408 h 1240889"/>
              <a:gd name="connsiteX6" fmla="*/ 1122831 w 2701918"/>
              <a:gd name="connsiteY6" fmla="*/ 239408 h 124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1918" h="1240889">
                <a:moveTo>
                  <a:pt x="1350960" y="0"/>
                </a:moveTo>
                <a:lnTo>
                  <a:pt x="1579089" y="239408"/>
                </a:lnTo>
                <a:lnTo>
                  <a:pt x="2701918" y="239408"/>
                </a:lnTo>
                <a:lnTo>
                  <a:pt x="2701918" y="1240889"/>
                </a:lnTo>
                <a:lnTo>
                  <a:pt x="0" y="1240889"/>
                </a:lnTo>
                <a:lnTo>
                  <a:pt x="0" y="239408"/>
                </a:lnTo>
                <a:lnTo>
                  <a:pt x="1122831" y="239408"/>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54864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etropolis"/>
                <a:ea typeface="+mn-ea"/>
                <a:cs typeface="+mn-cs"/>
              </a:rPr>
              <a:t>Agility:</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etropolis"/>
                <a:ea typeface="+mn-ea"/>
                <a:cs typeface="+mn-cs"/>
              </a:rPr>
              <a:t>Extend Reach of Care &amp; Ensure Business Resilience</a:t>
            </a:r>
          </a:p>
        </p:txBody>
      </p:sp>
      <p:sp>
        <p:nvSpPr>
          <p:cNvPr id="32" name="Freeform 31"/>
          <p:cNvSpPr/>
          <p:nvPr/>
        </p:nvSpPr>
        <p:spPr>
          <a:xfrm>
            <a:off x="4725996" y="3740478"/>
            <a:ext cx="2701918" cy="1927586"/>
          </a:xfrm>
          <a:custGeom>
            <a:avLst/>
            <a:gdLst>
              <a:gd name="connsiteX0" fmla="*/ 1350960 w 2701918"/>
              <a:gd name="connsiteY0" fmla="*/ 0 h 1240889"/>
              <a:gd name="connsiteX1" fmla="*/ 1579090 w 2701918"/>
              <a:gd name="connsiteY1" fmla="*/ 239408 h 1240889"/>
              <a:gd name="connsiteX2" fmla="*/ 2701918 w 2701918"/>
              <a:gd name="connsiteY2" fmla="*/ 239408 h 1240889"/>
              <a:gd name="connsiteX3" fmla="*/ 2701918 w 2701918"/>
              <a:gd name="connsiteY3" fmla="*/ 1240889 h 1240889"/>
              <a:gd name="connsiteX4" fmla="*/ 0 w 2701918"/>
              <a:gd name="connsiteY4" fmla="*/ 1240889 h 1240889"/>
              <a:gd name="connsiteX5" fmla="*/ 0 w 2701918"/>
              <a:gd name="connsiteY5" fmla="*/ 239408 h 1240889"/>
              <a:gd name="connsiteX6" fmla="*/ 1122831 w 2701918"/>
              <a:gd name="connsiteY6" fmla="*/ 239408 h 124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1918" h="1240889">
                <a:moveTo>
                  <a:pt x="1350960" y="0"/>
                </a:moveTo>
                <a:lnTo>
                  <a:pt x="1579090" y="239408"/>
                </a:lnTo>
                <a:lnTo>
                  <a:pt x="2701918" y="239408"/>
                </a:lnTo>
                <a:lnTo>
                  <a:pt x="2701918" y="1240889"/>
                </a:lnTo>
                <a:lnTo>
                  <a:pt x="0" y="1240889"/>
                </a:lnTo>
                <a:lnTo>
                  <a:pt x="0" y="239408"/>
                </a:lnTo>
                <a:lnTo>
                  <a:pt x="1122831" y="239408"/>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54864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etropolis"/>
                <a:ea typeface="+mn-ea"/>
                <a:cs typeface="+mn-cs"/>
              </a:rPr>
              <a:t>Outcomes: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etropolis"/>
                <a:ea typeface="+mn-ea"/>
                <a:cs typeface="+mn-cs"/>
              </a:rPr>
              <a:t>Empower Clinicians,</a:t>
            </a:r>
            <a:br>
              <a:rPr kumimoji="0" lang="en-US" sz="1600" b="0" i="0" u="none" strike="noStrike" kern="1200" cap="none" spc="0" normalizeH="0" baseline="0" noProof="0">
                <a:ln>
                  <a:noFill/>
                </a:ln>
                <a:solidFill>
                  <a:srgbClr val="FFFFFF"/>
                </a:solidFill>
                <a:effectLst/>
                <a:uLnTx/>
                <a:uFillTx/>
                <a:latin typeface="Metropolis"/>
                <a:ea typeface="+mn-ea"/>
                <a:cs typeface="+mn-cs"/>
              </a:rPr>
            </a:br>
            <a:r>
              <a:rPr kumimoji="0" lang="en-US" sz="1600" b="0" i="0" u="none" strike="noStrike" kern="1200" cap="none" spc="0" normalizeH="0" baseline="0" noProof="0">
                <a:ln>
                  <a:noFill/>
                </a:ln>
                <a:solidFill>
                  <a:srgbClr val="FFFFFF"/>
                </a:solidFill>
                <a:effectLst/>
                <a:uLnTx/>
                <a:uFillTx/>
                <a:latin typeface="Metropolis"/>
                <a:ea typeface="+mn-ea"/>
                <a:cs typeface="+mn-cs"/>
              </a:rPr>
              <a:t>Improve Patient</a:t>
            </a:r>
            <a:br>
              <a:rPr kumimoji="0" lang="en-US" sz="1600" b="0" i="0" u="none" strike="noStrike" kern="1200" cap="none" spc="0" normalizeH="0" baseline="0" noProof="0">
                <a:ln>
                  <a:noFill/>
                </a:ln>
                <a:solidFill>
                  <a:srgbClr val="FFFFFF"/>
                </a:solidFill>
                <a:effectLst/>
                <a:uLnTx/>
                <a:uFillTx/>
                <a:latin typeface="Metropolis"/>
                <a:ea typeface="+mn-ea"/>
                <a:cs typeface="+mn-cs"/>
              </a:rPr>
            </a:br>
            <a:r>
              <a:rPr kumimoji="0" lang="en-US" sz="1600" b="0" i="0" u="none" strike="noStrike" kern="1200" cap="none" spc="0" normalizeH="0" baseline="0" noProof="0">
                <a:ln>
                  <a:noFill/>
                </a:ln>
                <a:solidFill>
                  <a:srgbClr val="FFFFFF"/>
                </a:solidFill>
                <a:effectLst/>
                <a:uLnTx/>
                <a:uFillTx/>
                <a:latin typeface="Metropolis"/>
                <a:ea typeface="+mn-ea"/>
                <a:cs typeface="+mn-cs"/>
              </a:rPr>
              <a:t>Outcomes </a:t>
            </a:r>
          </a:p>
        </p:txBody>
      </p:sp>
      <p:sp>
        <p:nvSpPr>
          <p:cNvPr id="33" name="Freeform 32"/>
          <p:cNvSpPr/>
          <p:nvPr/>
        </p:nvSpPr>
        <p:spPr>
          <a:xfrm>
            <a:off x="8040694" y="3711214"/>
            <a:ext cx="2701918" cy="1927586"/>
          </a:xfrm>
          <a:custGeom>
            <a:avLst/>
            <a:gdLst>
              <a:gd name="connsiteX0" fmla="*/ 1350960 w 2701918"/>
              <a:gd name="connsiteY0" fmla="*/ 0 h 1240889"/>
              <a:gd name="connsiteX1" fmla="*/ 1579089 w 2701918"/>
              <a:gd name="connsiteY1" fmla="*/ 239408 h 1240889"/>
              <a:gd name="connsiteX2" fmla="*/ 2701918 w 2701918"/>
              <a:gd name="connsiteY2" fmla="*/ 239408 h 1240889"/>
              <a:gd name="connsiteX3" fmla="*/ 2701918 w 2701918"/>
              <a:gd name="connsiteY3" fmla="*/ 1240889 h 1240889"/>
              <a:gd name="connsiteX4" fmla="*/ 0 w 2701918"/>
              <a:gd name="connsiteY4" fmla="*/ 1240889 h 1240889"/>
              <a:gd name="connsiteX5" fmla="*/ 0 w 2701918"/>
              <a:gd name="connsiteY5" fmla="*/ 239408 h 1240889"/>
              <a:gd name="connsiteX6" fmla="*/ 1122831 w 2701918"/>
              <a:gd name="connsiteY6" fmla="*/ 239408 h 124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1918" h="1240889">
                <a:moveTo>
                  <a:pt x="1350960" y="0"/>
                </a:moveTo>
                <a:lnTo>
                  <a:pt x="1579089" y="239408"/>
                </a:lnTo>
                <a:lnTo>
                  <a:pt x="2701918" y="239408"/>
                </a:lnTo>
                <a:lnTo>
                  <a:pt x="2701918" y="1240889"/>
                </a:lnTo>
                <a:lnTo>
                  <a:pt x="0" y="1240889"/>
                </a:lnTo>
                <a:lnTo>
                  <a:pt x="0" y="239408"/>
                </a:lnTo>
                <a:lnTo>
                  <a:pt x="1122831" y="239408"/>
                </a:ln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54864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etropolis"/>
                <a:ea typeface="+mn-ea"/>
                <a:cs typeface="+mn-cs"/>
              </a:rPr>
              <a:t>Trust:</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etropolis"/>
                <a:ea typeface="+mn-ea"/>
                <a:cs typeface="+mn-cs"/>
              </a:rPr>
              <a:t>Protect Healthcare</a:t>
            </a:r>
            <a:br>
              <a:rPr kumimoji="0" lang="en-US" sz="1600" b="0" i="0" u="none" strike="noStrike" kern="1200" cap="none" spc="0" normalizeH="0" baseline="0" noProof="0">
                <a:ln>
                  <a:noFill/>
                </a:ln>
                <a:solidFill>
                  <a:srgbClr val="FFFFFF"/>
                </a:solidFill>
                <a:effectLst/>
                <a:uLnTx/>
                <a:uFillTx/>
                <a:latin typeface="Metropolis"/>
                <a:ea typeface="+mn-ea"/>
                <a:cs typeface="+mn-cs"/>
              </a:rPr>
            </a:br>
            <a:r>
              <a:rPr kumimoji="0" lang="en-US" sz="1600" b="0" i="0" u="none" strike="noStrike" kern="1200" cap="none" spc="0" normalizeH="0" baseline="0" noProof="0">
                <a:ln>
                  <a:noFill/>
                </a:ln>
                <a:solidFill>
                  <a:srgbClr val="FFFFFF"/>
                </a:solidFill>
                <a:effectLst/>
                <a:uLnTx/>
                <a:uFillTx/>
                <a:latin typeface="Metropolis"/>
                <a:ea typeface="+mn-ea"/>
                <a:cs typeface="+mn-cs"/>
              </a:rPr>
              <a:t>Brand and Data</a:t>
            </a:r>
          </a:p>
        </p:txBody>
      </p:sp>
    </p:spTree>
    <p:extLst>
      <p:ext uri="{BB962C8B-B14F-4D97-AF65-F5344CB8AC3E}">
        <p14:creationId xmlns:p14="http://schemas.microsoft.com/office/powerpoint/2010/main" val="316804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50"/>
                                        <p:tgtEl>
                                          <p:spTgt spid="28"/>
                                        </p:tgtEl>
                                      </p:cBhvr>
                                    </p:animEffect>
                                  </p:childTnLst>
                                </p:cTn>
                              </p:par>
                              <p:par>
                                <p:cTn id="8" presetID="42" presetClass="path" presetSubtype="0" decel="100000" fill="hold" nodeType="withEffect">
                                  <p:stCondLst>
                                    <p:cond delay="0"/>
                                  </p:stCondLst>
                                  <p:childTnLst>
                                    <p:animMotion origin="layout" path="M 2.3131E-6 -5.55112E-17 L -0.00026 -0.14375 " pathEditMode="relative" rAng="0" ptsTypes="AA">
                                      <p:cBhvr>
                                        <p:cTn id="9" dur="750" spd="-100000" fill="hold"/>
                                        <p:tgtEl>
                                          <p:spTgt spid="28"/>
                                        </p:tgtEl>
                                        <p:attrNameLst>
                                          <p:attrName>ppt_x</p:attrName>
                                          <p:attrName>ppt_y</p:attrName>
                                        </p:attrNameLst>
                                      </p:cBhvr>
                                      <p:rCtr x="-13" y="-7199"/>
                                    </p:animMotion>
                                  </p:childTnLst>
                                </p:cTn>
                              </p:par>
                              <p:par>
                                <p:cTn id="10" presetID="10"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750"/>
                                        <p:tgtEl>
                                          <p:spTgt spid="31"/>
                                        </p:tgtEl>
                                      </p:cBhvr>
                                    </p:animEffect>
                                  </p:childTnLst>
                                </p:cTn>
                              </p:par>
                              <p:par>
                                <p:cTn id="13" presetID="42" presetClass="path" presetSubtype="0" decel="100000" fill="hold" grpId="1" nodeType="withEffect">
                                  <p:stCondLst>
                                    <p:cond delay="0"/>
                                  </p:stCondLst>
                                  <p:childTnLst>
                                    <p:animMotion origin="layout" path="M 2.80802E-6 3.7037E-7 L -0.00039 0.15718 " pathEditMode="relative" rAng="0" ptsTypes="AA">
                                      <p:cBhvr>
                                        <p:cTn id="14" dur="750" spd="-100000" fill="hold"/>
                                        <p:tgtEl>
                                          <p:spTgt spid="31"/>
                                        </p:tgtEl>
                                        <p:attrNameLst>
                                          <p:attrName>ppt_x</p:attrName>
                                          <p:attrName>ppt_y</p:attrName>
                                        </p:attrNameLst>
                                      </p:cBhvr>
                                      <p:rCtr x="-26" y="7847"/>
                                    </p:animMotion>
                                  </p:childTnLst>
                                </p:cTn>
                              </p:par>
                              <p:par>
                                <p:cTn id="15" presetID="10" presetClass="entr" presetSubtype="0" fill="hold" nodeType="withEffect">
                                  <p:stCondLst>
                                    <p:cond delay="25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750"/>
                                        <p:tgtEl>
                                          <p:spTgt spid="29"/>
                                        </p:tgtEl>
                                      </p:cBhvr>
                                    </p:animEffect>
                                  </p:childTnLst>
                                </p:cTn>
                              </p:par>
                              <p:par>
                                <p:cTn id="18" presetID="42" presetClass="path" presetSubtype="0" decel="100000" fill="hold" nodeType="withEffect">
                                  <p:stCondLst>
                                    <p:cond delay="250"/>
                                  </p:stCondLst>
                                  <p:childTnLst>
                                    <p:animMotion origin="layout" path="M 1.15655E-6 -5.55112E-17 L -0.00039 -0.13796 " pathEditMode="relative" rAng="0" ptsTypes="AA">
                                      <p:cBhvr>
                                        <p:cTn id="19" dur="750" spd="-100000" fill="hold"/>
                                        <p:tgtEl>
                                          <p:spTgt spid="29"/>
                                        </p:tgtEl>
                                        <p:attrNameLst>
                                          <p:attrName>ppt_x</p:attrName>
                                          <p:attrName>ppt_y</p:attrName>
                                        </p:attrNameLst>
                                      </p:cBhvr>
                                      <p:rCtr x="-26" y="-6898"/>
                                    </p:animMotion>
                                  </p:childTnLst>
                                </p:cTn>
                              </p:par>
                              <p:par>
                                <p:cTn id="20" presetID="10" presetClass="entr" presetSubtype="0" fill="hold" grpId="0" nodeType="withEffect">
                                  <p:stCondLst>
                                    <p:cond delay="25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750"/>
                                        <p:tgtEl>
                                          <p:spTgt spid="32"/>
                                        </p:tgtEl>
                                      </p:cBhvr>
                                    </p:animEffect>
                                  </p:childTnLst>
                                </p:cTn>
                              </p:par>
                              <p:par>
                                <p:cTn id="23" presetID="42" presetClass="path" presetSubtype="0" decel="100000" fill="hold" grpId="1" nodeType="withEffect">
                                  <p:stCondLst>
                                    <p:cond delay="250"/>
                                  </p:stCondLst>
                                  <p:childTnLst>
                                    <p:animMotion origin="layout" path="M -4.11566E-7 3.7037E-7 L 0.00026 0.15903 " pathEditMode="relative" rAng="0" ptsTypes="AA">
                                      <p:cBhvr>
                                        <p:cTn id="24" dur="750" spd="-100000" fill="hold"/>
                                        <p:tgtEl>
                                          <p:spTgt spid="32"/>
                                        </p:tgtEl>
                                        <p:attrNameLst>
                                          <p:attrName>ppt_x</p:attrName>
                                          <p:attrName>ppt_y</p:attrName>
                                        </p:attrNameLst>
                                      </p:cBhvr>
                                      <p:rCtr x="13" y="7940"/>
                                    </p:animMotion>
                                  </p:childTnLst>
                                </p:cTn>
                              </p:par>
                              <p:par>
                                <p:cTn id="25" presetID="10" presetClass="entr" presetSubtype="0" fill="hold" nodeType="withEffect">
                                  <p:stCondLst>
                                    <p:cond delay="5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750"/>
                                        <p:tgtEl>
                                          <p:spTgt spid="30"/>
                                        </p:tgtEl>
                                      </p:cBhvr>
                                    </p:animEffect>
                                  </p:childTnLst>
                                </p:cTn>
                              </p:par>
                              <p:par>
                                <p:cTn id="28" presetID="42" presetClass="path" presetSubtype="0" decel="100000" fill="hold" nodeType="withEffect">
                                  <p:stCondLst>
                                    <p:cond delay="500"/>
                                  </p:stCondLst>
                                  <p:childTnLst>
                                    <p:animMotion origin="layout" path="M 0 -5.55112E-17 L -0.00091 -0.13102 " pathEditMode="relative" rAng="0" ptsTypes="AA">
                                      <p:cBhvr>
                                        <p:cTn id="29" dur="750" spd="-100000" fill="hold"/>
                                        <p:tgtEl>
                                          <p:spTgt spid="30"/>
                                        </p:tgtEl>
                                        <p:attrNameLst>
                                          <p:attrName>ppt_x</p:attrName>
                                          <p:attrName>ppt_y</p:attrName>
                                        </p:attrNameLst>
                                      </p:cBhvr>
                                      <p:rCtr x="-52" y="-6551"/>
                                    </p:animMotion>
                                  </p:childTnLst>
                                </p:cTn>
                              </p:par>
                              <p:par>
                                <p:cTn id="30" presetID="10" presetClass="entr" presetSubtype="0" fill="hold" grpId="0" nodeType="withEffect">
                                  <p:stCondLst>
                                    <p:cond delay="50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750"/>
                                        <p:tgtEl>
                                          <p:spTgt spid="33"/>
                                        </p:tgtEl>
                                      </p:cBhvr>
                                    </p:animEffect>
                                  </p:childTnLst>
                                </p:cTn>
                              </p:par>
                              <p:par>
                                <p:cTn id="33" presetID="42" presetClass="path" presetSubtype="0" decel="100000" fill="hold" grpId="1" nodeType="withEffect">
                                  <p:stCondLst>
                                    <p:cond delay="500"/>
                                  </p:stCondLst>
                                  <p:childTnLst>
                                    <p:animMotion origin="layout" path="M -3.63115E-6 3.7037E-7 L -0.00013 0.15741 " pathEditMode="relative" rAng="0" ptsTypes="AA">
                                      <p:cBhvr>
                                        <p:cTn id="34" dur="750" spd="-100000" fill="hold"/>
                                        <p:tgtEl>
                                          <p:spTgt spid="33"/>
                                        </p:tgtEl>
                                        <p:attrNameLst>
                                          <p:attrName>ppt_x</p:attrName>
                                          <p:attrName>ppt_y</p:attrName>
                                        </p:attrNameLst>
                                      </p:cBhvr>
                                      <p:rCtr x="-13" y="7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2" grpId="1" animBg="1"/>
      <p:bldP spid="33" grpId="0" animBg="1"/>
      <p:bldP spid="3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17">
            <a:extLst>
              <a:ext uri="{FF2B5EF4-FFF2-40B4-BE49-F238E27FC236}">
                <a16:creationId xmlns:a16="http://schemas.microsoft.com/office/drawing/2014/main" id="{F6DCE072-5E18-A84A-B576-16E168469402}"/>
              </a:ext>
            </a:extLst>
          </p:cNvPr>
          <p:cNvSpPr txBox="1">
            <a:spLocks/>
          </p:cNvSpPr>
          <p:nvPr/>
        </p:nvSpPr>
        <p:spPr bwMode="gray">
          <a:xfrm>
            <a:off x="661801" y="2643261"/>
            <a:ext cx="1974524" cy="3286892"/>
          </a:xfrm>
          <a:prstGeom prst="rect">
            <a:avLst/>
          </a:prstGeom>
          <a:solidFill>
            <a:srgbClr val="000000">
              <a:alpha val="35000"/>
            </a:srgbClr>
          </a:solidFill>
        </p:spPr>
        <p:txBody>
          <a:bodyPr lIns="182880" tIns="274320" rIns="91440"/>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16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4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2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2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16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2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1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1600" kern="1200">
                <a:solidFill>
                  <a:schemeClr val="tx2"/>
                </a:solidFill>
                <a:latin typeface="+mn-lt"/>
                <a:ea typeface="+mn-ea"/>
                <a:cs typeface="+mn-cs"/>
              </a:defRPr>
            </a:lvl9pPr>
          </a:lstStyle>
          <a:p>
            <a:pPr lvl="0">
              <a:spcBef>
                <a:spcPts val="800"/>
              </a:spcBef>
              <a:buNone/>
              <a:defRPr/>
            </a:pPr>
            <a:r>
              <a:rPr lang="en-US" sz="1100" dirty="0">
                <a:solidFill>
                  <a:schemeClr val="accent4"/>
                </a:solidFill>
              </a:rPr>
              <a:t>Achieve HIT operational excellence and reduce costs through data center standardization and automation</a:t>
            </a:r>
          </a:p>
          <a:p>
            <a:pPr lvl="0">
              <a:spcBef>
                <a:spcPts val="800"/>
              </a:spcBef>
              <a:buNone/>
              <a:defRPr/>
            </a:pPr>
            <a:r>
              <a:rPr lang="en-US" sz="1100" dirty="0">
                <a:solidFill>
                  <a:schemeClr val="accent4"/>
                </a:solidFill>
              </a:rPr>
              <a:t>Migrate or modernize applications to better align to cloud-based healthcare services</a:t>
            </a:r>
          </a:p>
          <a:p>
            <a:pPr lvl="0">
              <a:spcBef>
                <a:spcPts val="800"/>
              </a:spcBef>
              <a:buNone/>
              <a:defRPr/>
            </a:pPr>
            <a:r>
              <a:rPr lang="en-US" sz="1100" dirty="0">
                <a:solidFill>
                  <a:schemeClr val="accent4"/>
                </a:solidFill>
              </a:rPr>
              <a:t>Enable greater business and service continuity at scale across healthcare operations </a:t>
            </a:r>
          </a:p>
        </p:txBody>
      </p:sp>
      <p:sp>
        <p:nvSpPr>
          <p:cNvPr id="25" name="Content Placeholder 17">
            <a:extLst>
              <a:ext uri="{FF2B5EF4-FFF2-40B4-BE49-F238E27FC236}">
                <a16:creationId xmlns:a16="http://schemas.microsoft.com/office/drawing/2014/main" id="{63EACDA3-ADCB-4147-A761-F380F89AD5CC}"/>
              </a:ext>
            </a:extLst>
          </p:cNvPr>
          <p:cNvSpPr txBox="1">
            <a:spLocks/>
          </p:cNvSpPr>
          <p:nvPr/>
        </p:nvSpPr>
        <p:spPr bwMode="gray">
          <a:xfrm>
            <a:off x="2883792" y="2643261"/>
            <a:ext cx="1976025" cy="3286892"/>
          </a:xfrm>
          <a:prstGeom prst="rect">
            <a:avLst/>
          </a:prstGeom>
          <a:solidFill>
            <a:srgbClr val="000000">
              <a:alpha val="35000"/>
            </a:srgbClr>
          </a:solidFill>
        </p:spPr>
        <p:txBody>
          <a:bodyPr lIns="182880" tIns="274320" rIns="182880"/>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16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4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2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2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16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2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1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1600" kern="1200">
                <a:solidFill>
                  <a:schemeClr val="tx2"/>
                </a:solidFill>
                <a:latin typeface="+mn-lt"/>
                <a:ea typeface="+mn-ea"/>
                <a:cs typeface="+mn-cs"/>
              </a:defRPr>
            </a:lvl9pPr>
          </a:lstStyle>
          <a:p>
            <a:pPr>
              <a:spcBef>
                <a:spcPts val="800"/>
              </a:spcBef>
              <a:buNone/>
            </a:pPr>
            <a:r>
              <a:rPr lang="en-US" sz="1400" dirty="0">
                <a:solidFill>
                  <a:schemeClr val="accent6">
                    <a:lumMod val="60000"/>
                    <a:lumOff val="40000"/>
                  </a:schemeClr>
                </a:solidFill>
              </a:rPr>
              <a:t>Speed delivery of new telehealth services and care sites   </a:t>
            </a:r>
          </a:p>
          <a:p>
            <a:pPr>
              <a:spcBef>
                <a:spcPts val="800"/>
              </a:spcBef>
              <a:buNone/>
            </a:pPr>
            <a:r>
              <a:rPr lang="en-US" sz="1400" dirty="0">
                <a:solidFill>
                  <a:schemeClr val="accent6">
                    <a:lumMod val="60000"/>
                    <a:lumOff val="40000"/>
                  </a:schemeClr>
                </a:solidFill>
              </a:rPr>
              <a:t>Extend healthcare services beyond traditional boundaries</a:t>
            </a:r>
          </a:p>
        </p:txBody>
      </p:sp>
      <p:sp>
        <p:nvSpPr>
          <p:cNvPr id="37" name="Content Placeholder 17">
            <a:extLst>
              <a:ext uri="{FF2B5EF4-FFF2-40B4-BE49-F238E27FC236}">
                <a16:creationId xmlns:a16="http://schemas.microsoft.com/office/drawing/2014/main" id="{B6B69B5C-8875-934E-A295-DC2C3932A9F0}"/>
              </a:ext>
            </a:extLst>
          </p:cNvPr>
          <p:cNvSpPr txBox="1">
            <a:spLocks/>
          </p:cNvSpPr>
          <p:nvPr/>
        </p:nvSpPr>
        <p:spPr bwMode="gray">
          <a:xfrm>
            <a:off x="5107284" y="2643261"/>
            <a:ext cx="1974391" cy="3286892"/>
          </a:xfrm>
          <a:prstGeom prst="rect">
            <a:avLst/>
          </a:prstGeom>
          <a:solidFill>
            <a:srgbClr val="000000">
              <a:alpha val="35000"/>
            </a:srgbClr>
          </a:solidFill>
        </p:spPr>
        <p:txBody>
          <a:bodyPr lIns="182880" tIns="274320" rIns="182880"/>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16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4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2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2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16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2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1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1600" kern="1200">
                <a:solidFill>
                  <a:schemeClr val="tx2"/>
                </a:solidFill>
                <a:latin typeface="+mn-lt"/>
                <a:ea typeface="+mn-ea"/>
                <a:cs typeface="+mn-cs"/>
              </a:defRPr>
            </a:lvl9pPr>
          </a:lstStyle>
          <a:p>
            <a:pPr lvl="0">
              <a:spcBef>
                <a:spcPts val="800"/>
              </a:spcBef>
              <a:buNone/>
              <a:defRPr/>
            </a:pPr>
            <a:r>
              <a:rPr lang="en-US" sz="1400" dirty="0">
                <a:solidFill>
                  <a:schemeClr val="accent3"/>
                </a:solidFill>
              </a:rPr>
              <a:t>Deliver connected care across networks and devices</a:t>
            </a:r>
          </a:p>
          <a:p>
            <a:pPr lvl="0">
              <a:spcBef>
                <a:spcPts val="800"/>
              </a:spcBef>
              <a:buNone/>
              <a:defRPr/>
            </a:pPr>
            <a:r>
              <a:rPr lang="en-US" sz="1400" dirty="0">
                <a:solidFill>
                  <a:schemeClr val="accent3"/>
                </a:solidFill>
              </a:rPr>
              <a:t>Improve patient experiences through personalized services at the edge </a:t>
            </a:r>
          </a:p>
        </p:txBody>
      </p:sp>
      <p:sp>
        <p:nvSpPr>
          <p:cNvPr id="43" name="Content Placeholder 17">
            <a:extLst>
              <a:ext uri="{FF2B5EF4-FFF2-40B4-BE49-F238E27FC236}">
                <a16:creationId xmlns:a16="http://schemas.microsoft.com/office/drawing/2014/main" id="{2C91EC90-9F2B-FF44-B24A-E24B0FDECF35}"/>
              </a:ext>
            </a:extLst>
          </p:cNvPr>
          <p:cNvSpPr txBox="1">
            <a:spLocks/>
          </p:cNvSpPr>
          <p:nvPr/>
        </p:nvSpPr>
        <p:spPr bwMode="gray">
          <a:xfrm>
            <a:off x="7329142" y="2647743"/>
            <a:ext cx="1976025" cy="3282410"/>
          </a:xfrm>
          <a:prstGeom prst="rect">
            <a:avLst/>
          </a:prstGeom>
          <a:solidFill>
            <a:srgbClr val="000000">
              <a:alpha val="35000"/>
            </a:srgbClr>
          </a:solidFill>
        </p:spPr>
        <p:txBody>
          <a:bodyPr lIns="182880" tIns="274320" rIns="182880"/>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16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4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2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2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16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2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1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1600" kern="1200">
                <a:solidFill>
                  <a:schemeClr val="tx2"/>
                </a:solidFill>
                <a:latin typeface="+mn-lt"/>
                <a:ea typeface="+mn-ea"/>
                <a:cs typeface="+mn-cs"/>
              </a:defRPr>
            </a:lvl9pPr>
          </a:lstStyle>
          <a:p>
            <a:pPr lvl="0">
              <a:spcBef>
                <a:spcPts val="800"/>
              </a:spcBef>
              <a:buNone/>
              <a:defRPr/>
            </a:pPr>
            <a:r>
              <a:rPr lang="en-US" sz="1400" dirty="0">
                <a:solidFill>
                  <a:schemeClr val="accent1"/>
                </a:solidFill>
              </a:rPr>
              <a:t>Empower and scale a modern and secure distributed healthcare workforce</a:t>
            </a:r>
          </a:p>
          <a:p>
            <a:pPr lvl="0">
              <a:spcBef>
                <a:spcPts val="800"/>
              </a:spcBef>
              <a:buNone/>
              <a:defRPr/>
            </a:pPr>
            <a:r>
              <a:rPr lang="en-US" sz="1400" dirty="0">
                <a:solidFill>
                  <a:schemeClr val="accent1"/>
                </a:solidFill>
              </a:rPr>
              <a:t>Improve performance and reliability across remote and edge sites </a:t>
            </a:r>
          </a:p>
        </p:txBody>
      </p:sp>
      <p:sp>
        <p:nvSpPr>
          <p:cNvPr id="44" name="Content Placeholder 17">
            <a:extLst>
              <a:ext uri="{FF2B5EF4-FFF2-40B4-BE49-F238E27FC236}">
                <a16:creationId xmlns:a16="http://schemas.microsoft.com/office/drawing/2014/main" id="{9BDBC861-616D-0C48-B875-9BC794928162}"/>
              </a:ext>
            </a:extLst>
          </p:cNvPr>
          <p:cNvSpPr txBox="1">
            <a:spLocks/>
          </p:cNvSpPr>
          <p:nvPr/>
        </p:nvSpPr>
        <p:spPr bwMode="gray">
          <a:xfrm>
            <a:off x="9552633" y="2647743"/>
            <a:ext cx="1974391" cy="3282410"/>
          </a:xfrm>
          <a:prstGeom prst="rect">
            <a:avLst/>
          </a:prstGeom>
          <a:solidFill>
            <a:srgbClr val="000000">
              <a:alpha val="35000"/>
            </a:srgbClr>
          </a:solidFill>
        </p:spPr>
        <p:txBody>
          <a:bodyPr lIns="182880" tIns="274320" rIns="91440"/>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16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4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2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2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16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2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1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1600" kern="1200">
                <a:solidFill>
                  <a:schemeClr val="tx2"/>
                </a:solidFill>
                <a:latin typeface="+mn-lt"/>
                <a:ea typeface="+mn-ea"/>
                <a:cs typeface="+mn-cs"/>
              </a:defRPr>
            </a:lvl9pPr>
          </a:lstStyle>
          <a:p>
            <a:pPr lvl="0">
              <a:spcBef>
                <a:spcPts val="800"/>
              </a:spcBef>
              <a:buNone/>
              <a:defRPr/>
            </a:pPr>
            <a:r>
              <a:rPr lang="en-US" sz="1400" dirty="0">
                <a:solidFill>
                  <a:schemeClr val="accent5">
                    <a:lumMod val="60000"/>
                    <a:lumOff val="40000"/>
                  </a:schemeClr>
                </a:solidFill>
              </a:rPr>
              <a:t>Reduce risk, protect against cyber threats, and safeguard PHI across any app, any cloud and any device </a:t>
            </a:r>
          </a:p>
          <a:p>
            <a:pPr lvl="0">
              <a:spcBef>
                <a:spcPts val="800"/>
              </a:spcBef>
              <a:buNone/>
              <a:defRPr/>
            </a:pPr>
            <a:r>
              <a:rPr lang="en-US" sz="1400" dirty="0">
                <a:solidFill>
                  <a:schemeClr val="accent5">
                    <a:lumMod val="60000"/>
                    <a:lumOff val="40000"/>
                  </a:schemeClr>
                </a:solidFill>
              </a:rPr>
              <a:t>Streamline compliance workflows to meet industry regulatory requirements</a:t>
            </a:r>
          </a:p>
        </p:txBody>
      </p:sp>
      <p:sp>
        <p:nvSpPr>
          <p:cNvPr id="10" name="Title 9">
            <a:extLst>
              <a:ext uri="{FF2B5EF4-FFF2-40B4-BE49-F238E27FC236}">
                <a16:creationId xmlns:a16="http://schemas.microsoft.com/office/drawing/2014/main" id="{CF1BDC2D-A401-A740-AFB5-A7DE372711EB}"/>
              </a:ext>
            </a:extLst>
          </p:cNvPr>
          <p:cNvSpPr>
            <a:spLocks noGrp="1"/>
          </p:cNvSpPr>
          <p:nvPr>
            <p:ph type="title"/>
          </p:nvPr>
        </p:nvSpPr>
        <p:spPr>
          <a:xfrm>
            <a:off x="579809" y="788895"/>
            <a:ext cx="11001004" cy="381000"/>
          </a:xfrm>
        </p:spPr>
        <p:txBody>
          <a:bodyPr/>
          <a:lstStyle/>
          <a:p>
            <a:r>
              <a:rPr lang="en-US"/>
              <a:t>5 Ways to Accelerate Real-Time Connected Healthcare </a:t>
            </a:r>
            <a:br>
              <a:rPr lang="en-US"/>
            </a:br>
            <a:r>
              <a:rPr lang="en-US"/>
              <a:t>with VMware  </a:t>
            </a:r>
            <a:endParaRPr lang="en-US" dirty="0"/>
          </a:p>
        </p:txBody>
      </p:sp>
      <p:sp>
        <p:nvSpPr>
          <p:cNvPr id="26" name="Title 3">
            <a:extLst>
              <a:ext uri="{FF2B5EF4-FFF2-40B4-BE49-F238E27FC236}">
                <a16:creationId xmlns:a16="http://schemas.microsoft.com/office/drawing/2014/main" id="{BE422B66-3E21-4A1D-9760-83AA2511A3BA}"/>
              </a:ext>
            </a:extLst>
          </p:cNvPr>
          <p:cNvSpPr txBox="1">
            <a:spLocks/>
          </p:cNvSpPr>
          <p:nvPr/>
        </p:nvSpPr>
        <p:spPr>
          <a:xfrm>
            <a:off x="732209" y="831851"/>
            <a:ext cx="11001004" cy="381000"/>
          </a:xfrm>
          <a:prstGeom prst="rect">
            <a:avLst/>
          </a:prstGeom>
        </p:spPr>
        <p:txBody>
          <a:bodyPr vert="horz" wrap="none" lIns="0" tIns="0" rIns="0" bIns="0" rtlCol="0" anchor="b">
            <a:noAutofit/>
          </a:bodyPr>
          <a:lstStyle>
            <a:lvl1pPr algn="l" defTabSz="914400" rtl="0" eaLnBrk="1" latinLnBrk="0" hangingPunct="1">
              <a:lnSpc>
                <a:spcPct val="90000"/>
              </a:lnSpc>
              <a:spcBef>
                <a:spcPct val="0"/>
              </a:spcBef>
              <a:buNone/>
              <a:defRPr sz="2800" b="0" kern="1200">
                <a:solidFill>
                  <a:schemeClr val="tx2"/>
                </a:solidFill>
                <a:latin typeface="+mj-lt"/>
                <a:ea typeface="+mj-ea"/>
                <a:cs typeface="+mj-cs"/>
              </a:defRPr>
            </a:lvl1pPr>
          </a:lstStyle>
          <a:p>
            <a:endParaRPr lang="en-US" dirty="0"/>
          </a:p>
        </p:txBody>
      </p:sp>
      <p:pic>
        <p:nvPicPr>
          <p:cNvPr id="48" name="Graphic 47">
            <a:extLst>
              <a:ext uri="{FF2B5EF4-FFF2-40B4-BE49-F238E27FC236}">
                <a16:creationId xmlns:a16="http://schemas.microsoft.com/office/drawing/2014/main" id="{8DC728D1-E0B2-D94B-A021-5B7C80DF38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766560"/>
            <a:ext cx="12188825" cy="95225"/>
          </a:xfrm>
          <a:prstGeom prst="rect">
            <a:avLst/>
          </a:prstGeom>
        </p:spPr>
      </p:pic>
      <p:pic>
        <p:nvPicPr>
          <p:cNvPr id="19" name="Picture 18">
            <a:extLst>
              <a:ext uri="{FF2B5EF4-FFF2-40B4-BE49-F238E27FC236}">
                <a16:creationId xmlns:a16="http://schemas.microsoft.com/office/drawing/2014/main" id="{07E796AA-A2B5-A242-8099-E3A023348E36}"/>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2883607" y="2661200"/>
            <a:ext cx="1974760" cy="3281139"/>
          </a:xfrm>
          <a:prstGeom prst="rect">
            <a:avLst/>
          </a:prstGeom>
        </p:spPr>
      </p:pic>
      <p:pic>
        <p:nvPicPr>
          <p:cNvPr id="58" name="Picture 57">
            <a:extLst>
              <a:ext uri="{FF2B5EF4-FFF2-40B4-BE49-F238E27FC236}">
                <a16:creationId xmlns:a16="http://schemas.microsoft.com/office/drawing/2014/main" id="{A9813BA5-E0D4-CC43-A469-C20A01FACF5B}"/>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5107031" y="2642249"/>
            <a:ext cx="1974760" cy="3281139"/>
          </a:xfrm>
          <a:prstGeom prst="rect">
            <a:avLst/>
          </a:prstGeom>
        </p:spPr>
      </p:pic>
      <p:pic>
        <p:nvPicPr>
          <p:cNvPr id="20" name="Picture 19">
            <a:extLst>
              <a:ext uri="{FF2B5EF4-FFF2-40B4-BE49-F238E27FC236}">
                <a16:creationId xmlns:a16="http://schemas.microsoft.com/office/drawing/2014/main" id="{0CCD7462-0B45-6949-A271-59B554D1F0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9050" y="2673386"/>
            <a:ext cx="1974573" cy="3280830"/>
          </a:xfrm>
          <a:prstGeom prst="rect">
            <a:avLst/>
          </a:prstGeom>
        </p:spPr>
      </p:pic>
      <p:pic>
        <p:nvPicPr>
          <p:cNvPr id="22" name="Picture 21">
            <a:extLst>
              <a:ext uri="{FF2B5EF4-FFF2-40B4-BE49-F238E27FC236}">
                <a16:creationId xmlns:a16="http://schemas.microsoft.com/office/drawing/2014/main" id="{4FAE290A-7634-0E45-8D01-EDEDED4C7E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52808" y="2652148"/>
            <a:ext cx="1974574" cy="3280830"/>
          </a:xfrm>
          <a:prstGeom prst="rect">
            <a:avLst/>
          </a:prstGeom>
        </p:spPr>
      </p:pic>
      <p:pic>
        <p:nvPicPr>
          <p:cNvPr id="60" name="Picture 59">
            <a:extLst>
              <a:ext uri="{FF2B5EF4-FFF2-40B4-BE49-F238E27FC236}">
                <a16:creationId xmlns:a16="http://schemas.microsoft.com/office/drawing/2014/main" id="{0F74E35A-BA06-C044-AD02-5C06BC444E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507" y="2642558"/>
            <a:ext cx="1974574" cy="3280830"/>
          </a:xfrm>
          <a:prstGeom prst="rect">
            <a:avLst/>
          </a:prstGeom>
        </p:spPr>
      </p:pic>
      <p:sp>
        <p:nvSpPr>
          <p:cNvPr id="39" name="Text Placeholder 3">
            <a:extLst>
              <a:ext uri="{FF2B5EF4-FFF2-40B4-BE49-F238E27FC236}">
                <a16:creationId xmlns:a16="http://schemas.microsoft.com/office/drawing/2014/main" id="{A1496954-3415-5D4D-B76E-FE288EFFD178}"/>
              </a:ext>
            </a:extLst>
          </p:cNvPr>
          <p:cNvSpPr txBox="1">
            <a:spLocks/>
          </p:cNvSpPr>
          <p:nvPr/>
        </p:nvSpPr>
        <p:spPr>
          <a:xfrm>
            <a:off x="2883792" y="1778598"/>
            <a:ext cx="1974391" cy="894788"/>
          </a:xfrm>
          <a:prstGeom prst="rect">
            <a:avLst/>
          </a:prstGeom>
          <a:solidFill>
            <a:schemeClr val="accent6"/>
          </a:solidFill>
          <a:effectLst>
            <a:outerShdw blurRad="50800" dist="38100" dir="5400000" algn="t" rotWithShape="0">
              <a:prstClr val="black">
                <a:alpha val="40000"/>
              </a:prstClr>
            </a:outerShdw>
          </a:effectLst>
        </p:spPr>
        <p:txBody>
          <a:bodyPr lIns="91440" tIns="91440" rIns="91440" bIns="91440" anchor="ct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1800" kern="1200">
                <a:solidFill>
                  <a:schemeClr val="tx2"/>
                </a:solidFill>
                <a:latin typeface="+mn-lt"/>
                <a:ea typeface="+mn-ea"/>
                <a:cs typeface="+mn-cs"/>
              </a:defRPr>
            </a:lvl1pPr>
            <a:lvl2pPr marL="0" indent="0" algn="l" defTabSz="914400" rtl="0" eaLnBrk="1" latinLnBrk="0" hangingPunct="1">
              <a:lnSpc>
                <a:spcPct val="100000"/>
              </a:lnSpc>
              <a:spcBef>
                <a:spcPts val="300"/>
              </a:spcBef>
              <a:buClr>
                <a:schemeClr val="tx2"/>
              </a:buClr>
              <a:buSzPct val="90000"/>
              <a:buFont typeface="Open Sans" panose="020B0606030504020204" pitchFamily="34" charset="0"/>
              <a:buChar char="​"/>
              <a:defRPr sz="18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lgn="ctr" defTabSz="913304">
              <a:spcBef>
                <a:spcPts val="600"/>
              </a:spcBef>
              <a:defRPr/>
            </a:pPr>
            <a:r>
              <a:rPr lang="en-US" sz="1400" b="1" dirty="0">
                <a:solidFill>
                  <a:prstClr val="white"/>
                </a:solidFill>
              </a:rPr>
              <a:t>Enable New Care Models and Growth </a:t>
            </a:r>
          </a:p>
        </p:txBody>
      </p:sp>
      <p:sp>
        <p:nvSpPr>
          <p:cNvPr id="40" name="Text Placeholder 3">
            <a:extLst>
              <a:ext uri="{FF2B5EF4-FFF2-40B4-BE49-F238E27FC236}">
                <a16:creationId xmlns:a16="http://schemas.microsoft.com/office/drawing/2014/main" id="{F96C68D3-258A-8B40-9EFB-D267D23AC38D}"/>
              </a:ext>
            </a:extLst>
          </p:cNvPr>
          <p:cNvSpPr txBox="1">
            <a:spLocks/>
          </p:cNvSpPr>
          <p:nvPr/>
        </p:nvSpPr>
        <p:spPr>
          <a:xfrm>
            <a:off x="5107284" y="1778598"/>
            <a:ext cx="1974391" cy="894788"/>
          </a:xfrm>
          <a:prstGeom prst="rect">
            <a:avLst/>
          </a:prstGeom>
          <a:solidFill>
            <a:schemeClr val="accent3"/>
          </a:solidFill>
          <a:effectLst>
            <a:outerShdw blurRad="50800" dist="38100" dir="5400000" algn="t" rotWithShape="0">
              <a:prstClr val="black">
                <a:alpha val="40000"/>
              </a:prstClr>
            </a:outerShdw>
          </a:effectLst>
        </p:spPr>
        <p:txBody>
          <a:bodyPr lIns="182880" tIns="91440" rIns="182880" bIns="91440" anchor="ct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1800" kern="1200">
                <a:solidFill>
                  <a:schemeClr val="tx2"/>
                </a:solidFill>
                <a:latin typeface="+mn-lt"/>
                <a:ea typeface="+mn-ea"/>
                <a:cs typeface="+mn-cs"/>
              </a:defRPr>
            </a:lvl1pPr>
            <a:lvl2pPr marL="0" indent="0" algn="l" defTabSz="914400" rtl="0" eaLnBrk="1" latinLnBrk="0" hangingPunct="1">
              <a:lnSpc>
                <a:spcPct val="100000"/>
              </a:lnSpc>
              <a:spcBef>
                <a:spcPts val="300"/>
              </a:spcBef>
              <a:buClr>
                <a:schemeClr val="tx2"/>
              </a:buClr>
              <a:buSzPct val="90000"/>
              <a:buFont typeface="Open Sans" panose="020B0606030504020204" pitchFamily="34" charset="0"/>
              <a:buChar char="​"/>
              <a:defRPr sz="18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lgn="ctr" defTabSz="913304">
              <a:spcBef>
                <a:spcPts val="600"/>
              </a:spcBef>
              <a:buNone/>
              <a:defRPr/>
            </a:pPr>
            <a:r>
              <a:rPr lang="en-US" sz="1400" b="1" dirty="0">
                <a:solidFill>
                  <a:prstClr val="white"/>
                </a:solidFill>
              </a:rPr>
              <a:t>Improve Patient Outcomes</a:t>
            </a:r>
            <a:endParaRPr lang="en-US" sz="1400" b="1" dirty="0">
              <a:solidFill>
                <a:srgbClr val="717074"/>
              </a:solidFill>
            </a:endParaRPr>
          </a:p>
        </p:txBody>
      </p:sp>
      <p:sp>
        <p:nvSpPr>
          <p:cNvPr id="46" name="Text Placeholder 3">
            <a:extLst>
              <a:ext uri="{FF2B5EF4-FFF2-40B4-BE49-F238E27FC236}">
                <a16:creationId xmlns:a16="http://schemas.microsoft.com/office/drawing/2014/main" id="{104334BA-8661-7C4A-8C53-A575C54E4C0D}"/>
              </a:ext>
            </a:extLst>
          </p:cNvPr>
          <p:cNvSpPr txBox="1">
            <a:spLocks/>
          </p:cNvSpPr>
          <p:nvPr/>
        </p:nvSpPr>
        <p:spPr>
          <a:xfrm>
            <a:off x="7329142" y="1778598"/>
            <a:ext cx="1974391" cy="894788"/>
          </a:xfrm>
          <a:prstGeom prst="rect">
            <a:avLst/>
          </a:prstGeom>
          <a:solidFill>
            <a:schemeClr val="accent1"/>
          </a:solidFill>
          <a:effectLst>
            <a:outerShdw blurRad="50800" dist="38100" dir="5400000" algn="t" rotWithShape="0">
              <a:prstClr val="black">
                <a:alpha val="40000"/>
              </a:prstClr>
            </a:outerShdw>
          </a:effectLst>
        </p:spPr>
        <p:txBody>
          <a:bodyPr lIns="91440" tIns="91440" rIns="91440" bIns="91440" anchor="ct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1800" kern="1200">
                <a:solidFill>
                  <a:schemeClr val="tx2"/>
                </a:solidFill>
                <a:latin typeface="+mn-lt"/>
                <a:ea typeface="+mn-ea"/>
                <a:cs typeface="+mn-cs"/>
              </a:defRPr>
            </a:lvl1pPr>
            <a:lvl2pPr marL="0" indent="0" algn="l" defTabSz="914400" rtl="0" eaLnBrk="1" latinLnBrk="0" hangingPunct="1">
              <a:lnSpc>
                <a:spcPct val="100000"/>
              </a:lnSpc>
              <a:spcBef>
                <a:spcPts val="300"/>
              </a:spcBef>
              <a:buClr>
                <a:schemeClr val="tx2"/>
              </a:buClr>
              <a:buSzPct val="90000"/>
              <a:buFont typeface="Open Sans" panose="020B0606030504020204" pitchFamily="34" charset="0"/>
              <a:buChar char="​"/>
              <a:defRPr sz="18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lgn="ctr" defTabSz="913304">
              <a:defRPr/>
            </a:pPr>
            <a:r>
              <a:rPr lang="en-US" sz="1400" b="1" dirty="0">
                <a:solidFill>
                  <a:prstClr val="white"/>
                </a:solidFill>
              </a:rPr>
              <a:t>Empower and Scale Remote Care Teams and Staff </a:t>
            </a:r>
          </a:p>
        </p:txBody>
      </p:sp>
      <p:sp>
        <p:nvSpPr>
          <p:cNvPr id="47" name="Text Placeholder 3">
            <a:extLst>
              <a:ext uri="{FF2B5EF4-FFF2-40B4-BE49-F238E27FC236}">
                <a16:creationId xmlns:a16="http://schemas.microsoft.com/office/drawing/2014/main" id="{0950D9A1-5632-194F-B31A-DFAE81794FB4}"/>
              </a:ext>
            </a:extLst>
          </p:cNvPr>
          <p:cNvSpPr txBox="1">
            <a:spLocks/>
          </p:cNvSpPr>
          <p:nvPr/>
        </p:nvSpPr>
        <p:spPr>
          <a:xfrm>
            <a:off x="9552633" y="1778598"/>
            <a:ext cx="1974391" cy="894788"/>
          </a:xfrm>
          <a:prstGeom prst="rect">
            <a:avLst/>
          </a:prstGeom>
          <a:solidFill>
            <a:schemeClr val="accent5"/>
          </a:solidFill>
          <a:effectLst>
            <a:outerShdw blurRad="50800" dist="38100" dir="5400000" algn="t" rotWithShape="0">
              <a:prstClr val="black">
                <a:alpha val="40000"/>
              </a:prstClr>
            </a:outerShdw>
          </a:effectLst>
        </p:spPr>
        <p:txBody>
          <a:bodyPr lIns="182880" tIns="91440" rIns="182880" bIns="91440" anchor="ct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1800" kern="1200">
                <a:solidFill>
                  <a:schemeClr val="tx2"/>
                </a:solidFill>
                <a:latin typeface="+mn-lt"/>
                <a:ea typeface="+mn-ea"/>
                <a:cs typeface="+mn-cs"/>
              </a:defRPr>
            </a:lvl1pPr>
            <a:lvl2pPr marL="0" indent="0" algn="l" defTabSz="914400" rtl="0" eaLnBrk="1" latinLnBrk="0" hangingPunct="1">
              <a:lnSpc>
                <a:spcPct val="100000"/>
              </a:lnSpc>
              <a:spcBef>
                <a:spcPts val="300"/>
              </a:spcBef>
              <a:buClr>
                <a:schemeClr val="tx2"/>
              </a:buClr>
              <a:buSzPct val="90000"/>
              <a:buFont typeface="Open Sans" panose="020B0606030504020204" pitchFamily="34" charset="0"/>
              <a:buChar char="​"/>
              <a:defRPr sz="18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lgn="ctr" defTabSz="913304">
              <a:defRPr/>
            </a:pPr>
            <a:r>
              <a:rPr lang="en-US" sz="1400" b="1" dirty="0">
                <a:solidFill>
                  <a:prstClr val="white"/>
                </a:solidFill>
              </a:rPr>
              <a:t>Protect Healthcare Data and Patient Trust</a:t>
            </a:r>
          </a:p>
        </p:txBody>
      </p:sp>
      <p:sp>
        <p:nvSpPr>
          <p:cNvPr id="38" name="Text Placeholder 3">
            <a:extLst>
              <a:ext uri="{FF2B5EF4-FFF2-40B4-BE49-F238E27FC236}">
                <a16:creationId xmlns:a16="http://schemas.microsoft.com/office/drawing/2014/main" id="{B10BB725-6404-0A4C-82D4-204C10F5109C}"/>
              </a:ext>
            </a:extLst>
          </p:cNvPr>
          <p:cNvSpPr txBox="1">
            <a:spLocks/>
          </p:cNvSpPr>
          <p:nvPr/>
        </p:nvSpPr>
        <p:spPr>
          <a:xfrm>
            <a:off x="661800" y="1778598"/>
            <a:ext cx="1974391" cy="894788"/>
          </a:xfrm>
          <a:prstGeom prst="rect">
            <a:avLst/>
          </a:prstGeom>
          <a:solidFill>
            <a:schemeClr val="accent4"/>
          </a:solidFill>
          <a:effectLst>
            <a:outerShdw blurRad="50800" dist="38100" dir="5400000" algn="t" rotWithShape="0">
              <a:prstClr val="black">
                <a:alpha val="40000"/>
              </a:prstClr>
            </a:outerShdw>
          </a:effectLst>
        </p:spPr>
        <p:txBody>
          <a:bodyPr lIns="91440" tIns="91440" rIns="91440" bIns="91440" anchor="ct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1800" kern="1200">
                <a:solidFill>
                  <a:schemeClr val="tx2"/>
                </a:solidFill>
                <a:latin typeface="+mn-lt"/>
                <a:ea typeface="+mn-ea"/>
                <a:cs typeface="+mn-cs"/>
              </a:defRPr>
            </a:lvl1pPr>
            <a:lvl2pPr marL="0" indent="0" algn="l" defTabSz="914400" rtl="0" eaLnBrk="1" latinLnBrk="0" hangingPunct="1">
              <a:lnSpc>
                <a:spcPct val="100000"/>
              </a:lnSpc>
              <a:spcBef>
                <a:spcPts val="300"/>
              </a:spcBef>
              <a:buClr>
                <a:schemeClr val="tx2"/>
              </a:buClr>
              <a:buSzPct val="90000"/>
              <a:buFont typeface="Open Sans" panose="020B0606030504020204" pitchFamily="34" charset="0"/>
              <a:buChar char="​"/>
              <a:defRPr sz="18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lgn="ctr" defTabSz="913304">
              <a:spcBef>
                <a:spcPts val="600"/>
              </a:spcBef>
              <a:defRPr/>
            </a:pPr>
            <a:r>
              <a:rPr lang="en-US" sz="1400" b="1" dirty="0">
                <a:ea typeface="+mn-lt"/>
                <a:cs typeface="+mn-lt"/>
              </a:rPr>
              <a:t>Modernize HIT Infrastructure </a:t>
            </a:r>
            <a:br>
              <a:rPr lang="en-US" sz="1400" b="1" dirty="0">
                <a:ea typeface="+mn-lt"/>
                <a:cs typeface="+mn-lt"/>
              </a:rPr>
            </a:br>
            <a:r>
              <a:rPr lang="en-US" sz="1400" b="1" dirty="0">
                <a:ea typeface="+mn-lt"/>
                <a:cs typeface="+mn-lt"/>
              </a:rPr>
              <a:t>and Applications</a:t>
            </a:r>
            <a:endParaRPr lang="en-US" sz="1400" b="1" dirty="0"/>
          </a:p>
        </p:txBody>
      </p:sp>
    </p:spTree>
    <p:extLst>
      <p:ext uri="{BB962C8B-B14F-4D97-AF65-F5344CB8AC3E}">
        <p14:creationId xmlns:p14="http://schemas.microsoft.com/office/powerpoint/2010/main" val="136159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1" fill="hold" nodeType="clickEffect">
                                  <p:stCondLst>
                                    <p:cond delay="0"/>
                                  </p:stCondLst>
                                  <p:childTnLst>
                                    <p:anim calcmode="lin" valueType="num">
                                      <p:cBhvr additive="base">
                                        <p:cTn id="6" dur="500"/>
                                        <p:tgtEl>
                                          <p:spTgt spid="60"/>
                                        </p:tgtEl>
                                        <p:attrNameLst>
                                          <p:attrName>ppt_y</p:attrName>
                                        </p:attrNameLst>
                                      </p:cBhvr>
                                      <p:tavLst>
                                        <p:tav tm="0">
                                          <p:val>
                                            <p:strVal val="#ppt_y"/>
                                          </p:val>
                                        </p:tav>
                                        <p:tav tm="100000">
                                          <p:val>
                                            <p:strVal val="#ppt_y-#ppt_h*1.125000"/>
                                          </p:val>
                                        </p:tav>
                                      </p:tavLst>
                                    </p:anim>
                                    <p:animEffect transition="out" filter="wipe(up)">
                                      <p:cBhvr>
                                        <p:cTn id="7" dur="500"/>
                                        <p:tgtEl>
                                          <p:spTgt spid="60"/>
                                        </p:tgtEl>
                                      </p:cBhvr>
                                    </p:animEffect>
                                    <p:set>
                                      <p:cBhvr>
                                        <p:cTn id="8" dur="1" fill="hold">
                                          <p:stCondLst>
                                            <p:cond delay="499"/>
                                          </p:stCondLst>
                                        </p:cTn>
                                        <p:tgtEl>
                                          <p:spTgt spid="6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1" fill="hold" nodeType="clickEffect">
                                  <p:stCondLst>
                                    <p:cond delay="0"/>
                                  </p:stCondLst>
                                  <p:childTnLst>
                                    <p:anim calcmode="lin" valueType="num">
                                      <p:cBhvr additive="base">
                                        <p:cTn id="12" dur="500"/>
                                        <p:tgtEl>
                                          <p:spTgt spid="19"/>
                                        </p:tgtEl>
                                        <p:attrNameLst>
                                          <p:attrName>ppt_y</p:attrName>
                                        </p:attrNameLst>
                                      </p:cBhvr>
                                      <p:tavLst>
                                        <p:tav tm="0">
                                          <p:val>
                                            <p:strVal val="#ppt_y"/>
                                          </p:val>
                                        </p:tav>
                                        <p:tav tm="100000">
                                          <p:val>
                                            <p:strVal val="#ppt_y-#ppt_h*1.125000"/>
                                          </p:val>
                                        </p:tav>
                                      </p:tavLst>
                                    </p:anim>
                                    <p:animEffect transition="out" filter="wipe(up)">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xit" presetSubtype="1" fill="hold" nodeType="clickEffect">
                                  <p:stCondLst>
                                    <p:cond delay="0"/>
                                  </p:stCondLst>
                                  <p:childTnLst>
                                    <p:anim calcmode="lin" valueType="num">
                                      <p:cBhvr additive="base">
                                        <p:cTn id="18" dur="500"/>
                                        <p:tgtEl>
                                          <p:spTgt spid="58"/>
                                        </p:tgtEl>
                                        <p:attrNameLst>
                                          <p:attrName>ppt_y</p:attrName>
                                        </p:attrNameLst>
                                      </p:cBhvr>
                                      <p:tavLst>
                                        <p:tav tm="0">
                                          <p:val>
                                            <p:strVal val="#ppt_y"/>
                                          </p:val>
                                        </p:tav>
                                        <p:tav tm="100000">
                                          <p:val>
                                            <p:strVal val="#ppt_y-#ppt_h*1.125000"/>
                                          </p:val>
                                        </p:tav>
                                      </p:tavLst>
                                    </p:anim>
                                    <p:animEffect transition="out" filter="wipe(up)">
                                      <p:cBhvr>
                                        <p:cTn id="19" dur="500"/>
                                        <p:tgtEl>
                                          <p:spTgt spid="58"/>
                                        </p:tgtEl>
                                      </p:cBhvr>
                                    </p:animEffect>
                                    <p:set>
                                      <p:cBhvr>
                                        <p:cTn id="20" dur="1" fill="hold">
                                          <p:stCondLst>
                                            <p:cond delay="499"/>
                                          </p:stCondLst>
                                        </p:cTn>
                                        <p:tgtEl>
                                          <p:spTgt spid="5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2" presetClass="exit" presetSubtype="1" fill="hold" nodeType="clickEffect">
                                  <p:stCondLst>
                                    <p:cond delay="0"/>
                                  </p:stCondLst>
                                  <p:childTnLst>
                                    <p:anim calcmode="lin" valueType="num">
                                      <p:cBhvr additive="base">
                                        <p:cTn id="24" dur="500"/>
                                        <p:tgtEl>
                                          <p:spTgt spid="20"/>
                                        </p:tgtEl>
                                        <p:attrNameLst>
                                          <p:attrName>ppt_y</p:attrName>
                                        </p:attrNameLst>
                                      </p:cBhvr>
                                      <p:tavLst>
                                        <p:tav tm="0">
                                          <p:val>
                                            <p:strVal val="#ppt_y"/>
                                          </p:val>
                                        </p:tav>
                                        <p:tav tm="100000">
                                          <p:val>
                                            <p:strVal val="#ppt_y-#ppt_h*1.125000"/>
                                          </p:val>
                                        </p:tav>
                                      </p:tavLst>
                                    </p:anim>
                                    <p:animEffect transition="out" filter="wipe(up)">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xit" presetSubtype="1" fill="hold" nodeType="clickEffect">
                                  <p:stCondLst>
                                    <p:cond delay="0"/>
                                  </p:stCondLst>
                                  <p:childTnLst>
                                    <p:anim calcmode="lin" valueType="num">
                                      <p:cBhvr additive="base">
                                        <p:cTn id="30" dur="500"/>
                                        <p:tgtEl>
                                          <p:spTgt spid="22"/>
                                        </p:tgtEl>
                                        <p:attrNameLst>
                                          <p:attrName>ppt_y</p:attrName>
                                        </p:attrNameLst>
                                      </p:cBhvr>
                                      <p:tavLst>
                                        <p:tav tm="0">
                                          <p:val>
                                            <p:strVal val="#ppt_y"/>
                                          </p:val>
                                        </p:tav>
                                        <p:tav tm="100000">
                                          <p:val>
                                            <p:strVal val="#ppt_y-#ppt_h*1.125000"/>
                                          </p:val>
                                        </p:tav>
                                      </p:tavLst>
                                    </p:anim>
                                    <p:animEffect transition="out" filter="wipe(up)">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7">
            <a:extLst>
              <a:ext uri="{FF2B5EF4-FFF2-40B4-BE49-F238E27FC236}">
                <a16:creationId xmlns:a16="http://schemas.microsoft.com/office/drawing/2014/main" id="{D034FA3F-D529-4D8B-B6EC-A8341FCAF67E}"/>
              </a:ext>
            </a:extLst>
          </p:cNvPr>
          <p:cNvSpPr txBox="1">
            <a:spLocks/>
          </p:cNvSpPr>
          <p:nvPr/>
        </p:nvSpPr>
        <p:spPr bwMode="gray">
          <a:xfrm>
            <a:off x="0" y="1066800"/>
            <a:ext cx="5866360" cy="4572000"/>
          </a:xfrm>
          <a:prstGeom prst="rect">
            <a:avLst/>
          </a:prstGeom>
          <a:solidFill>
            <a:srgbClr val="000000">
              <a:alpha val="35000"/>
            </a:srgbClr>
          </a:solidFill>
        </p:spPr>
        <p:txBody>
          <a:bodyPr lIns="594360" tIns="1371600" rIns="274320"/>
          <a:lstStyle>
            <a:lvl1pPr marL="0" indent="0" algn="l" defTabSz="914400" rtl="0" eaLnBrk="1" latinLnBrk="0" hangingPunct="1">
              <a:lnSpc>
                <a:spcPct val="100000"/>
              </a:lnSpc>
              <a:spcBef>
                <a:spcPts val="2400"/>
              </a:spcBef>
              <a:buClr>
                <a:schemeClr val="tx1">
                  <a:lumMod val="60000"/>
                  <a:lumOff val="40000"/>
                </a:schemeClr>
              </a:buClr>
              <a:buSzPct val="90000"/>
              <a:buFont typeface="Arial" panose="020B0604020202020204" pitchFamily="34" charset="0"/>
              <a:buChar char="​"/>
              <a:defRPr sz="18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6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4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2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2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18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4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2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1800" kern="1200">
                <a:solidFill>
                  <a:schemeClr val="tx2"/>
                </a:solidFill>
                <a:latin typeface="+mn-lt"/>
                <a:ea typeface="+mn-ea"/>
                <a:cs typeface="+mn-cs"/>
              </a:defRPr>
            </a:lvl9pPr>
          </a:lstStyle>
          <a:p>
            <a:pPr>
              <a:spcBef>
                <a:spcPts val="0"/>
              </a:spcBef>
              <a:spcAft>
                <a:spcPts val="1200"/>
              </a:spcAft>
              <a:buClrTx/>
              <a:buSzTx/>
              <a:buNone/>
              <a:defRPr/>
            </a:pPr>
            <a:r>
              <a:rPr lang="en-US" sz="1600" dirty="0">
                <a:solidFill>
                  <a:schemeClr val="accent4"/>
                </a:solidFill>
              </a:rPr>
              <a:t>Achieve HIT operational excellence</a:t>
            </a:r>
            <a:r>
              <a:rPr lang="en-US" sz="1600" dirty="0"/>
              <a:t> and reduce costs through data center standardization and automation</a:t>
            </a:r>
          </a:p>
          <a:p>
            <a:pPr>
              <a:spcBef>
                <a:spcPts val="0"/>
              </a:spcBef>
              <a:spcAft>
                <a:spcPts val="1200"/>
              </a:spcAft>
              <a:buClrTx/>
              <a:buSzTx/>
              <a:buNone/>
              <a:defRPr/>
            </a:pPr>
            <a:r>
              <a:rPr lang="en-US" sz="1600" dirty="0">
                <a:solidFill>
                  <a:schemeClr val="accent4"/>
                </a:solidFill>
              </a:rPr>
              <a:t>Migrate or modernize applications</a:t>
            </a:r>
            <a:r>
              <a:rPr lang="en-US" sz="1600" dirty="0"/>
              <a:t> to better align to cloud-based healthcare services</a:t>
            </a:r>
          </a:p>
          <a:p>
            <a:pPr>
              <a:spcBef>
                <a:spcPts val="0"/>
              </a:spcBef>
              <a:spcAft>
                <a:spcPts val="1200"/>
              </a:spcAft>
              <a:buClrTx/>
              <a:buSzTx/>
              <a:buNone/>
              <a:defRPr/>
            </a:pPr>
            <a:r>
              <a:rPr lang="en-US" sz="1600" dirty="0">
                <a:solidFill>
                  <a:schemeClr val="accent4"/>
                </a:solidFill>
              </a:rPr>
              <a:t>Enable greater business and service continuity </a:t>
            </a:r>
            <a:r>
              <a:rPr lang="en-US" sz="1600" dirty="0"/>
              <a:t>at scale across healthcare operations </a:t>
            </a:r>
          </a:p>
        </p:txBody>
      </p:sp>
      <p:sp>
        <p:nvSpPr>
          <p:cNvPr id="13" name="Text Placeholder 4">
            <a:extLst>
              <a:ext uri="{FF2B5EF4-FFF2-40B4-BE49-F238E27FC236}">
                <a16:creationId xmlns:a16="http://schemas.microsoft.com/office/drawing/2014/main" id="{C8337636-71A7-4831-B382-F842B3A29490}"/>
              </a:ext>
            </a:extLst>
          </p:cNvPr>
          <p:cNvSpPr txBox="1">
            <a:spLocks/>
          </p:cNvSpPr>
          <p:nvPr/>
        </p:nvSpPr>
        <p:spPr bwMode="gray">
          <a:xfrm>
            <a:off x="0" y="1272721"/>
            <a:ext cx="6052866" cy="911225"/>
          </a:xfrm>
          <a:prstGeom prst="rect">
            <a:avLst/>
          </a:prstGeom>
          <a:solidFill>
            <a:schemeClr val="accent4"/>
          </a:solidFill>
        </p:spPr>
        <p:txBody>
          <a:bodyPr vert="horz" lIns="594360" tIns="91440" rIns="457200" bIns="91440" rtlCol="0" anchor="ctr">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lang="en-US"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r>
              <a:rPr lang="en-US" dirty="0"/>
              <a:t>Modernize HIT Infrastructure and Applications</a:t>
            </a:r>
          </a:p>
        </p:txBody>
      </p:sp>
      <p:sp>
        <p:nvSpPr>
          <p:cNvPr id="14" name="Right Triangle 13">
            <a:extLst>
              <a:ext uri="{FF2B5EF4-FFF2-40B4-BE49-F238E27FC236}">
                <a16:creationId xmlns:a16="http://schemas.microsoft.com/office/drawing/2014/main" id="{318FE405-D472-9147-8792-AEA41D7CED66}"/>
              </a:ext>
            </a:extLst>
          </p:cNvPr>
          <p:cNvSpPr/>
          <p:nvPr/>
        </p:nvSpPr>
        <p:spPr bwMode="gray">
          <a:xfrm rot="10800000" flipH="1">
            <a:off x="5861269" y="2183664"/>
            <a:ext cx="191597" cy="191597"/>
          </a:xfrm>
          <a:prstGeom prst="rtTriangle">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2800" dirty="0">
              <a:solidFill>
                <a:schemeClr val="bg1"/>
              </a:solidFill>
            </a:endParaRPr>
          </a:p>
        </p:txBody>
      </p:sp>
      <p:pic>
        <p:nvPicPr>
          <p:cNvPr id="15" name="Picture 14">
            <a:extLst>
              <a:ext uri="{FF2B5EF4-FFF2-40B4-BE49-F238E27FC236}">
                <a16:creationId xmlns:a16="http://schemas.microsoft.com/office/drawing/2014/main" id="{2841F104-332C-AE4C-8A90-9A52D85AD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2465" y="1085292"/>
            <a:ext cx="5866360" cy="4544449"/>
          </a:xfrm>
          <a:prstGeom prst="rect">
            <a:avLst/>
          </a:prstGeom>
        </p:spPr>
      </p:pic>
    </p:spTree>
    <p:extLst>
      <p:ext uri="{BB962C8B-B14F-4D97-AF65-F5344CB8AC3E}">
        <p14:creationId xmlns:p14="http://schemas.microsoft.com/office/powerpoint/2010/main" val="82072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88824" cy="6858001"/>
          </a:xfrm>
          <a:prstGeom prst="rect">
            <a:avLst/>
          </a:prstGeom>
        </p:spPr>
      </p:pic>
      <p:sp>
        <p:nvSpPr>
          <p:cNvPr id="3" name="Rectangle 2"/>
          <p:cNvSpPr/>
          <p:nvPr/>
        </p:nvSpPr>
        <p:spPr>
          <a:xfrm>
            <a:off x="0" y="6126480"/>
            <a:ext cx="12188825" cy="731520"/>
          </a:xfrm>
          <a:prstGeom prst="rect">
            <a:avLst/>
          </a:prstGeom>
          <a:gradFill flip="none" rotWithShape="1">
            <a:gsLst>
              <a:gs pos="0">
                <a:schemeClr val="accent2">
                  <a:lumMod val="50000"/>
                  <a:alpha val="40000"/>
                </a:schemeClr>
              </a:gs>
              <a:gs pos="99000">
                <a:schemeClr val="accent2">
                  <a:lumMod val="50000"/>
                  <a:alpha val="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50" name="Rectangle 49">
            <a:extLst>
              <a:ext uri="{FF2B5EF4-FFF2-40B4-BE49-F238E27FC236}">
                <a16:creationId xmlns:a16="http://schemas.microsoft.com/office/drawing/2014/main" id="{4A06C7DF-4800-8547-BD6A-C5575CE01800}"/>
              </a:ext>
            </a:extLst>
          </p:cNvPr>
          <p:cNvSpPr/>
          <p:nvPr/>
        </p:nvSpPr>
        <p:spPr bwMode="ltGray">
          <a:xfrm>
            <a:off x="-1855" y="1135791"/>
            <a:ext cx="5781308" cy="4582633"/>
          </a:xfrm>
          <a:prstGeom prst="rect">
            <a:avLst/>
          </a:prstGeom>
          <a:solidFill>
            <a:srgbClr val="000000">
              <a:alpha val="79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799" b="0" i="0" u="none" strike="noStrike" kern="1200" cap="none" spc="0" normalizeH="0" baseline="0" noProof="0">
              <a:ln>
                <a:noFill/>
              </a:ln>
              <a:solidFill>
                <a:srgbClr val="1A428A"/>
              </a:solidFill>
              <a:effectLst/>
              <a:uLnTx/>
              <a:uFillTx/>
              <a:latin typeface="Metropolis"/>
              <a:ea typeface="+mn-ea"/>
              <a:cs typeface="+mn-cs"/>
            </a:endParaRPr>
          </a:p>
        </p:txBody>
      </p:sp>
      <p:pic>
        <p:nvPicPr>
          <p:cNvPr id="22" name="Graphic 5">
            <a:extLst>
              <a:ext uri="{FF2B5EF4-FFF2-40B4-BE49-F238E27FC236}">
                <a16:creationId xmlns:a16="http://schemas.microsoft.com/office/drawing/2014/main" id="{68450DCA-9700-4C93-9CAA-A9FF31B0A6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 y="6766560"/>
            <a:ext cx="12188825" cy="95225"/>
          </a:xfrm>
          <a:prstGeom prst="rect">
            <a:avLst/>
          </a:prstGeom>
        </p:spPr>
      </p:pic>
      <p:grpSp>
        <p:nvGrpSpPr>
          <p:cNvPr id="24" name="Group 23">
            <a:extLst>
              <a:ext uri="{FF2B5EF4-FFF2-40B4-BE49-F238E27FC236}">
                <a16:creationId xmlns:a16="http://schemas.microsoft.com/office/drawing/2014/main" id="{3485A9D7-B248-4F26-9897-A1C7A54FAF89}"/>
              </a:ext>
            </a:extLst>
          </p:cNvPr>
          <p:cNvGrpSpPr/>
          <p:nvPr/>
        </p:nvGrpSpPr>
        <p:grpSpPr>
          <a:xfrm>
            <a:off x="608046" y="6445297"/>
            <a:ext cx="1184398" cy="186694"/>
            <a:chOff x="863272" y="6563918"/>
            <a:chExt cx="861082" cy="135727"/>
          </a:xfrm>
          <a:solidFill>
            <a:schemeClr val="tx2"/>
          </a:solidFill>
        </p:grpSpPr>
        <p:sp>
          <p:nvSpPr>
            <p:cNvPr id="36" name="Freeform 6">
              <a:extLst>
                <a:ext uri="{FF2B5EF4-FFF2-40B4-BE49-F238E27FC236}">
                  <a16:creationId xmlns:a16="http://schemas.microsoft.com/office/drawing/2014/main" id="{3813DC77-8C0C-44B4-AE3B-61F5A801402A}"/>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Metropolis"/>
                <a:ea typeface="+mn-ea"/>
                <a:cs typeface="+mn-cs"/>
              </a:endParaRPr>
            </a:p>
          </p:txBody>
        </p:sp>
        <p:sp>
          <p:nvSpPr>
            <p:cNvPr id="37" name="Freeform 7">
              <a:extLst>
                <a:ext uri="{FF2B5EF4-FFF2-40B4-BE49-F238E27FC236}">
                  <a16:creationId xmlns:a16="http://schemas.microsoft.com/office/drawing/2014/main" id="{4D7DC1A2-819A-4366-8BE9-387CC000905C}"/>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Metropolis"/>
                <a:ea typeface="+mn-ea"/>
                <a:cs typeface="+mn-cs"/>
              </a:endParaRPr>
            </a:p>
          </p:txBody>
        </p:sp>
        <p:sp>
          <p:nvSpPr>
            <p:cNvPr id="38" name="Freeform 8">
              <a:extLst>
                <a:ext uri="{FF2B5EF4-FFF2-40B4-BE49-F238E27FC236}">
                  <a16:creationId xmlns:a16="http://schemas.microsoft.com/office/drawing/2014/main" id="{0373EF47-4DA1-4EF4-AE4F-54BCB38FC2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Metropolis"/>
                <a:ea typeface="+mn-ea"/>
                <a:cs typeface="+mn-cs"/>
              </a:endParaRPr>
            </a:p>
          </p:txBody>
        </p:sp>
        <p:sp>
          <p:nvSpPr>
            <p:cNvPr id="39" name="Freeform 9">
              <a:extLst>
                <a:ext uri="{FF2B5EF4-FFF2-40B4-BE49-F238E27FC236}">
                  <a16:creationId xmlns:a16="http://schemas.microsoft.com/office/drawing/2014/main" id="{ABC15050-D5E4-4FBD-806D-1CEC1AF606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Metropolis"/>
                <a:ea typeface="+mn-ea"/>
                <a:cs typeface="+mn-cs"/>
              </a:endParaRPr>
            </a:p>
          </p:txBody>
        </p:sp>
        <p:sp>
          <p:nvSpPr>
            <p:cNvPr id="40" name="Freeform 10">
              <a:extLst>
                <a:ext uri="{FF2B5EF4-FFF2-40B4-BE49-F238E27FC236}">
                  <a16:creationId xmlns:a16="http://schemas.microsoft.com/office/drawing/2014/main" id="{953BA047-B60F-46CD-AFCB-49101F4D74C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Metropolis"/>
                <a:ea typeface="+mn-ea"/>
                <a:cs typeface="+mn-cs"/>
              </a:endParaRPr>
            </a:p>
          </p:txBody>
        </p:sp>
        <p:sp>
          <p:nvSpPr>
            <p:cNvPr id="41" name="Freeform 11">
              <a:extLst>
                <a:ext uri="{FF2B5EF4-FFF2-40B4-BE49-F238E27FC236}">
                  <a16:creationId xmlns:a16="http://schemas.microsoft.com/office/drawing/2014/main" id="{E5E07D7E-E36B-4549-9FB3-3BA1E225948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Metropolis"/>
                <a:ea typeface="+mn-ea"/>
                <a:cs typeface="+mn-cs"/>
              </a:endParaRPr>
            </a:p>
          </p:txBody>
        </p:sp>
        <p:sp>
          <p:nvSpPr>
            <p:cNvPr id="42" name="Freeform 12">
              <a:extLst>
                <a:ext uri="{FF2B5EF4-FFF2-40B4-BE49-F238E27FC236}">
                  <a16:creationId xmlns:a16="http://schemas.microsoft.com/office/drawing/2014/main" id="{3352F97F-F3A2-4B3E-9917-55B62713FDC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Metropolis"/>
                <a:ea typeface="+mn-ea"/>
                <a:cs typeface="+mn-cs"/>
              </a:endParaRPr>
            </a:p>
          </p:txBody>
        </p:sp>
      </p:grpSp>
      <p:sp>
        <p:nvSpPr>
          <p:cNvPr id="43" name="TextBox 42">
            <a:extLst>
              <a:ext uri="{FF2B5EF4-FFF2-40B4-BE49-F238E27FC236}">
                <a16:creationId xmlns:a16="http://schemas.microsoft.com/office/drawing/2014/main" id="{20A2C43B-3928-4C21-81F0-0AA332C8F322}"/>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solidFill>
                  <a:srgbClr val="F2F2F2"/>
                </a:solidFill>
                <a:effectLst/>
                <a:uLnTx/>
                <a:uFillTx/>
                <a:latin typeface="Metropolis Light"/>
                <a:ea typeface="+mn-ea"/>
                <a:cs typeface="+mn-cs"/>
              </a:rPr>
              <a:t>Confidential</a:t>
            </a:r>
            <a:r>
              <a:rPr kumimoji="0" lang="en-US" sz="800" b="0" i="0" u="none" strike="noStrike" kern="1200" cap="none" spc="0" normalizeH="0" baseline="0" noProof="0">
                <a:ln>
                  <a:noFill/>
                </a:ln>
                <a:solidFill>
                  <a:srgbClr val="002142"/>
                </a:solidFill>
                <a:effectLst/>
                <a:uLnTx/>
                <a:uFillTx/>
                <a:latin typeface="Metropolis Light"/>
                <a:ea typeface="Verdana" panose="020B0604030504040204" pitchFamily="34" charset="0"/>
                <a:cs typeface="Verdana" panose="020B0604030504040204" pitchFamily="34" charset="0"/>
              </a:rPr>
              <a:t>  </a:t>
            </a:r>
            <a:r>
              <a:rPr kumimoji="0" lang="en-US" sz="800" b="0" i="0" u="none" strike="noStrike" kern="1200" cap="none" spc="0" normalizeH="0" baseline="0" noProof="0">
                <a:ln>
                  <a:noFill/>
                </a:ln>
                <a:solidFill>
                  <a:srgbClr val="F2F2F2"/>
                </a:solidFill>
                <a:effectLst/>
                <a:uLnTx/>
                <a:uFillTx/>
                <a:latin typeface="Metropolis Light"/>
                <a:ea typeface="+mn-ea"/>
                <a:cs typeface="Arial" panose="020B0604020202020204" pitchFamily="34" charset="0"/>
              </a:rPr>
              <a:t> │  </a:t>
            </a:r>
            <a:r>
              <a:rPr kumimoji="0" lang="en-US" sz="800" b="0" i="0" u="none" strike="noStrike" kern="1200" cap="none" spc="0" normalizeH="0" baseline="0" noProof="0">
                <a:ln>
                  <a:noFill/>
                </a:ln>
                <a:solidFill>
                  <a:srgbClr val="F2F2F2"/>
                </a:solidFill>
                <a:effectLst/>
                <a:uLnTx/>
                <a:uFillTx/>
                <a:latin typeface="Metropolis Light"/>
                <a:ea typeface="+mn-ea"/>
                <a:cs typeface="+mn-cs"/>
              </a:rPr>
              <a:t>©2021 VMware, Inc.</a:t>
            </a:r>
          </a:p>
        </p:txBody>
      </p:sp>
      <p:sp>
        <p:nvSpPr>
          <p:cNvPr id="44" name="TextBox 43">
            <a:extLst>
              <a:ext uri="{FF2B5EF4-FFF2-40B4-BE49-F238E27FC236}">
                <a16:creationId xmlns:a16="http://schemas.microsoft.com/office/drawing/2014/main" id="{55025D71-18A5-4A22-8386-917E1B08C46A}"/>
              </a:ext>
            </a:extLst>
          </p:cNvPr>
          <p:cNvSpPr txBox="1"/>
          <p:nvPr/>
        </p:nvSpPr>
        <p:spPr>
          <a:xfrm>
            <a:off x="11490941" y="6388099"/>
            <a:ext cx="437990" cy="365125"/>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fld id="{3BF9662A-6E80-FB46-B5B9-25CBE0A2B5E2}" type="slidenum">
              <a:rPr kumimoji="0" lang="en-US" sz="800" b="0" i="0" u="none" strike="noStrike" kern="1200" cap="none" spc="0" normalizeH="0" baseline="0" noProof="0" smtClean="0">
                <a:ln>
                  <a:noFill/>
                </a:ln>
                <a:solidFill>
                  <a:srgbClr val="F2F2F2"/>
                </a:solidFill>
                <a:effectLst/>
                <a:uLnTx/>
                <a:uFillTx/>
                <a:latin typeface="Metropolis Light"/>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srgbClr val="F2F2F2"/>
              </a:solidFill>
              <a:effectLst/>
              <a:uLnTx/>
              <a:uFillTx/>
              <a:latin typeface="Metropolis Light"/>
              <a:ea typeface="+mn-ea"/>
              <a:cs typeface="+mn-cs"/>
            </a:endParaRPr>
          </a:p>
        </p:txBody>
      </p:sp>
      <p:sp>
        <p:nvSpPr>
          <p:cNvPr id="25" name="Rectangle 24">
            <a:extLst>
              <a:ext uri="{FF2B5EF4-FFF2-40B4-BE49-F238E27FC236}">
                <a16:creationId xmlns:a16="http://schemas.microsoft.com/office/drawing/2014/main" id="{CD491A62-FE20-4B90-810A-BC82E9E76AD7}"/>
              </a:ext>
            </a:extLst>
          </p:cNvPr>
          <p:cNvSpPr/>
          <p:nvPr/>
        </p:nvSpPr>
        <p:spPr>
          <a:xfrm>
            <a:off x="626939" y="2357890"/>
            <a:ext cx="4622196" cy="3000797"/>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1200"/>
              </a:spcBef>
              <a:spcAft>
                <a:spcPts val="600"/>
              </a:spcAft>
              <a:buClrTx/>
              <a:buSzTx/>
              <a:buFontTx/>
              <a:buNone/>
              <a:tabLst/>
              <a:defRPr/>
            </a:pPr>
            <a:r>
              <a:rPr kumimoji="0" lang="en-US" sz="1800" b="0" i="0" u="none" strike="noStrike" kern="1200" cap="none" spc="0" normalizeH="0" baseline="0" noProof="0">
                <a:ln>
                  <a:noFill/>
                </a:ln>
                <a:solidFill>
                  <a:srgbClr val="78BE20"/>
                </a:solidFill>
                <a:effectLst/>
                <a:uLnTx/>
                <a:uFillTx/>
                <a:latin typeface="Metropolis"/>
                <a:ea typeface="+mn-ea"/>
                <a:cs typeface="+mn-cs"/>
              </a:rPr>
              <a:t>Successfully scaled Epic </a:t>
            </a:r>
            <a:r>
              <a:rPr kumimoji="0" lang="en-US" sz="1800" b="0" i="0" u="none" strike="noStrike" kern="1200" cap="none" spc="0" normalizeH="0" baseline="0" noProof="0">
                <a:ln>
                  <a:noFill/>
                </a:ln>
                <a:solidFill>
                  <a:srgbClr val="FFFFFF"/>
                </a:solidFill>
                <a:effectLst/>
                <a:uLnTx/>
                <a:uFillTx/>
                <a:latin typeface="Metropolis"/>
                <a:ea typeface="+mn-ea"/>
                <a:cs typeface="+mn-cs"/>
              </a:rPr>
              <a:t>capacity up 18,000 concurrent sessions with performance close to </a:t>
            </a:r>
            <a:r>
              <a:rPr kumimoji="0" lang="en-US" sz="1800" b="0" i="0" u="none" strike="noStrike" kern="1200" cap="none" spc="0" normalizeH="0" baseline="0" noProof="0">
                <a:ln>
                  <a:noFill/>
                </a:ln>
                <a:solidFill>
                  <a:srgbClr val="78BE20"/>
                </a:solidFill>
                <a:effectLst/>
                <a:uLnTx/>
                <a:uFillTx/>
                <a:latin typeface="Metropolis"/>
                <a:ea typeface="+mn-ea"/>
                <a:cs typeface="+mn-cs"/>
              </a:rPr>
              <a:t>100% uptime</a:t>
            </a:r>
            <a:endParaRPr kumimoji="0" lang="en-US" sz="1800" b="0" i="0" u="none" strike="noStrike" kern="1200" cap="none" spc="0" normalizeH="0" baseline="0" noProof="0">
              <a:ln>
                <a:noFill/>
              </a:ln>
              <a:solidFill>
                <a:srgbClr val="FFFFFF"/>
              </a:solidFill>
              <a:effectLst/>
              <a:uLnTx/>
              <a:uFillTx/>
              <a:latin typeface="Metropolis"/>
              <a:ea typeface="+mn-ea"/>
              <a:cs typeface="+mn-cs"/>
            </a:endParaRPr>
          </a:p>
          <a:p>
            <a:pPr marL="0" marR="0" lvl="0" indent="0" algn="l" defTabSz="914400" rtl="0" eaLnBrk="1" fontAlgn="base" latinLnBrk="0" hangingPunct="1">
              <a:lnSpc>
                <a:spcPct val="100000"/>
              </a:lnSpc>
              <a:spcBef>
                <a:spcPts val="1200"/>
              </a:spcBef>
              <a:spcAft>
                <a:spcPts val="600"/>
              </a:spcAft>
              <a:buClrTx/>
              <a:buSzTx/>
              <a:buFontTx/>
              <a:buNone/>
              <a:tabLst/>
              <a:defRPr/>
            </a:pPr>
            <a:r>
              <a:rPr kumimoji="0" lang="en-US" sz="1800" b="0" i="0" u="none" strike="noStrike" kern="1200" cap="none" spc="0" normalizeH="0" baseline="0" noProof="0">
                <a:ln>
                  <a:noFill/>
                </a:ln>
                <a:solidFill>
                  <a:srgbClr val="78BE20"/>
                </a:solidFill>
                <a:effectLst/>
                <a:uLnTx/>
                <a:uFillTx/>
                <a:latin typeface="Metropolis"/>
                <a:ea typeface="+mn-ea"/>
                <a:cs typeface="+mn-cs"/>
              </a:rPr>
              <a:t>$1 million in savings </a:t>
            </a:r>
            <a:r>
              <a:rPr kumimoji="0" lang="en-US" sz="1800" b="0" i="0" u="none" strike="noStrike" kern="1200" cap="none" spc="0" normalizeH="0" baseline="0" noProof="0">
                <a:ln>
                  <a:noFill/>
                </a:ln>
                <a:solidFill>
                  <a:srgbClr val="FFFFFF"/>
                </a:solidFill>
                <a:effectLst/>
                <a:uLnTx/>
                <a:uFillTx/>
                <a:latin typeface="Metropolis"/>
                <a:ea typeface="+mn-ea"/>
                <a:cs typeface="+mn-cs"/>
              </a:rPr>
              <a:t>from reduced support and operations costs</a:t>
            </a:r>
          </a:p>
          <a:p>
            <a:pPr marL="0" marR="0" lvl="0" indent="0" algn="l" defTabSz="914400" rtl="0" eaLnBrk="1" fontAlgn="base" latinLnBrk="0" hangingPunct="1">
              <a:lnSpc>
                <a:spcPct val="100000"/>
              </a:lnSpc>
              <a:spcBef>
                <a:spcPts val="120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Metropolis"/>
                <a:ea typeface="+mn-ea"/>
                <a:cs typeface="+mn-cs"/>
              </a:rPr>
              <a:t>Supported new services for </a:t>
            </a:r>
            <a:r>
              <a:rPr kumimoji="0" lang="en-US" sz="1800" b="0" i="0" u="none" strike="noStrike" kern="1200" cap="none" spc="0" normalizeH="0" baseline="0" noProof="0">
                <a:ln>
                  <a:noFill/>
                </a:ln>
                <a:solidFill>
                  <a:srgbClr val="78BE20"/>
                </a:solidFill>
                <a:effectLst/>
                <a:uLnTx/>
                <a:uFillTx/>
                <a:latin typeface="Metropolis"/>
                <a:ea typeface="+mn-ea"/>
                <a:cs typeface="+mn-cs"/>
              </a:rPr>
              <a:t>telehealth, pop-up testing sites &amp; mass vaccination</a:t>
            </a:r>
          </a:p>
          <a:p>
            <a:pPr marL="0" marR="0" lvl="0" indent="0" algn="l" defTabSz="914400" rtl="0" eaLnBrk="1" fontAlgn="base" latinLnBrk="0" hangingPunct="1">
              <a:lnSpc>
                <a:spcPct val="100000"/>
              </a:lnSpc>
              <a:spcBef>
                <a:spcPts val="1200"/>
              </a:spcBef>
              <a:spcAft>
                <a:spcPts val="600"/>
              </a:spcAft>
              <a:buClrTx/>
              <a:buSzTx/>
              <a:buFontTx/>
              <a:buNone/>
              <a:tabLst/>
              <a:defRPr/>
            </a:pPr>
            <a:r>
              <a:rPr kumimoji="0" lang="en-US" sz="1800" b="0" i="1" u="none" strike="noStrike" kern="1200" cap="none" spc="0" normalizeH="0" baseline="0" noProof="0">
                <a:ln>
                  <a:noFill/>
                </a:ln>
                <a:solidFill>
                  <a:srgbClr val="FFFFFF"/>
                </a:solidFill>
                <a:effectLst/>
                <a:uLnTx/>
                <a:uFillTx/>
                <a:latin typeface="Metropolis"/>
                <a:ea typeface="+mn-ea"/>
                <a:cs typeface="+mn-cs"/>
              </a:rPr>
              <a:t>Powered By: VMware Digital Workspace</a:t>
            </a:r>
            <a:r>
              <a:rPr kumimoji="0" lang="en-US" sz="1800" b="0" i="0" u="none" strike="noStrike" kern="1200" cap="none" spc="0" normalizeH="0" baseline="0" noProof="0">
                <a:ln>
                  <a:noFill/>
                </a:ln>
                <a:solidFill>
                  <a:srgbClr val="FFFFFF"/>
                </a:solidFill>
                <a:effectLst/>
                <a:uLnTx/>
                <a:uFillTx/>
                <a:latin typeface="Metropolis"/>
                <a:ea typeface="+mn-ea"/>
                <a:cs typeface="+mn-cs"/>
              </a:rPr>
              <a:t> </a:t>
            </a:r>
          </a:p>
        </p:txBody>
      </p:sp>
      <p:cxnSp>
        <p:nvCxnSpPr>
          <p:cNvPr id="20" name="Straight Connector 19">
            <a:extLst>
              <a:ext uri="{FF2B5EF4-FFF2-40B4-BE49-F238E27FC236}">
                <a16:creationId xmlns:a16="http://schemas.microsoft.com/office/drawing/2014/main" id="{23718FCB-2FA6-403E-AE31-F5F8A10978AE}"/>
              </a:ext>
            </a:extLst>
          </p:cNvPr>
          <p:cNvCxnSpPr>
            <a:cxnSpLocks/>
          </p:cNvCxnSpPr>
          <p:nvPr/>
        </p:nvCxnSpPr>
        <p:spPr bwMode="gray">
          <a:xfrm>
            <a:off x="-1855" y="1139576"/>
            <a:ext cx="5781308" cy="0"/>
          </a:xfrm>
          <a:prstGeom prst="line">
            <a:avLst/>
          </a:prstGeom>
          <a:ln w="69850">
            <a:gradFill>
              <a:gsLst>
                <a:gs pos="0">
                  <a:schemeClr val="accent4"/>
                </a:gs>
                <a:gs pos="60000">
                  <a:schemeClr val="accent1"/>
                </a:gs>
                <a:gs pos="100000">
                  <a:schemeClr val="accent5"/>
                </a:gs>
              </a:gsLst>
              <a:lin ang="0" scaled="0"/>
            </a:gradFill>
            <a:miter lim="800000"/>
            <a:tailEnd type="none"/>
          </a:ln>
        </p:spPr>
        <p:style>
          <a:lnRef idx="1">
            <a:schemeClr val="accent1"/>
          </a:lnRef>
          <a:fillRef idx="0">
            <a:schemeClr val="accent1"/>
          </a:fillRef>
          <a:effectRef idx="0">
            <a:schemeClr val="accent1"/>
          </a:effectRef>
          <a:fontRef idx="minor">
            <a:schemeClr val="tx1"/>
          </a:fontRef>
        </p:style>
      </p:cxnSp>
      <p:pic>
        <p:nvPicPr>
          <p:cNvPr id="8" name="Graphic 7" descr="Back with solid fill">
            <a:hlinkClick r:id="rId6" action="ppaction://hlinksldjump"/>
            <a:extLst>
              <a:ext uri="{FF2B5EF4-FFF2-40B4-BE49-F238E27FC236}">
                <a16:creationId xmlns:a16="http://schemas.microsoft.com/office/drawing/2014/main" id="{73840334-29E0-4E6D-893F-499D27E23C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8384" y="291259"/>
            <a:ext cx="556408" cy="556408"/>
          </a:xfrm>
          <a:prstGeom prst="rect">
            <a:avLst/>
          </a:prstGeom>
        </p:spPr>
      </p:pic>
      <p:pic>
        <p:nvPicPr>
          <p:cNvPr id="23" name="Picture 22">
            <a:extLst>
              <a:ext uri="{FF2B5EF4-FFF2-40B4-BE49-F238E27FC236}">
                <a16:creationId xmlns:a16="http://schemas.microsoft.com/office/drawing/2014/main" id="{E8483F81-71E4-4A9C-9740-BCA5A44D179E}"/>
              </a:ext>
            </a:extLst>
          </p:cNvPr>
          <p:cNvPicPr>
            <a:picLocks noChangeAspect="1"/>
          </p:cNvPicPr>
          <p:nvPr/>
        </p:nvPicPr>
        <p:blipFill>
          <a:blip r:embed="rId9">
            <a:lum bright="70000" contrast="-70000"/>
          </a:blip>
          <a:stretch>
            <a:fillRect/>
          </a:stretch>
        </p:blipFill>
        <p:spPr>
          <a:xfrm>
            <a:off x="862661" y="1427701"/>
            <a:ext cx="4052275" cy="834803"/>
          </a:xfrm>
          <a:prstGeom prst="rect">
            <a:avLst/>
          </a:prstGeom>
        </p:spPr>
      </p:pic>
    </p:spTree>
    <p:extLst>
      <p:ext uri="{BB962C8B-B14F-4D97-AF65-F5344CB8AC3E}">
        <p14:creationId xmlns:p14="http://schemas.microsoft.com/office/powerpoint/2010/main" val="233701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7">
            <a:extLst>
              <a:ext uri="{FF2B5EF4-FFF2-40B4-BE49-F238E27FC236}">
                <a16:creationId xmlns:a16="http://schemas.microsoft.com/office/drawing/2014/main" id="{D034FA3F-D529-4D8B-B6EC-A8341FCAF67E}"/>
              </a:ext>
            </a:extLst>
          </p:cNvPr>
          <p:cNvSpPr txBox="1">
            <a:spLocks/>
          </p:cNvSpPr>
          <p:nvPr/>
        </p:nvSpPr>
        <p:spPr bwMode="gray">
          <a:xfrm>
            <a:off x="1" y="1066800"/>
            <a:ext cx="5866360" cy="4572000"/>
          </a:xfrm>
          <a:prstGeom prst="rect">
            <a:avLst/>
          </a:prstGeom>
          <a:solidFill>
            <a:srgbClr val="000000">
              <a:alpha val="35000"/>
            </a:srgbClr>
          </a:solidFill>
        </p:spPr>
        <p:txBody>
          <a:bodyPr lIns="594360" tIns="1371600" rIns="548640"/>
          <a:lstStyle>
            <a:lvl1pPr marL="0" indent="0" algn="l" defTabSz="914400" rtl="0" eaLnBrk="1" latinLnBrk="0" hangingPunct="1">
              <a:lnSpc>
                <a:spcPct val="100000"/>
              </a:lnSpc>
              <a:spcBef>
                <a:spcPts val="2400"/>
              </a:spcBef>
              <a:buClr>
                <a:schemeClr val="tx1">
                  <a:lumMod val="60000"/>
                  <a:lumOff val="40000"/>
                </a:schemeClr>
              </a:buClr>
              <a:buSzPct val="90000"/>
              <a:buFont typeface="Arial" panose="020B0604020202020204" pitchFamily="34" charset="0"/>
              <a:buChar char="​"/>
              <a:defRPr sz="18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6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4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2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2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18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4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2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1800" kern="1200">
                <a:solidFill>
                  <a:schemeClr val="tx2"/>
                </a:solidFill>
                <a:latin typeface="+mn-lt"/>
                <a:ea typeface="+mn-ea"/>
                <a:cs typeface="+mn-cs"/>
              </a:defRPr>
            </a:lvl9pPr>
          </a:lstStyle>
          <a:p>
            <a:pPr>
              <a:spcBef>
                <a:spcPts val="0"/>
              </a:spcBef>
              <a:spcAft>
                <a:spcPts val="1800"/>
              </a:spcAft>
              <a:buNone/>
            </a:pPr>
            <a:r>
              <a:rPr lang="en-US" sz="1600" dirty="0">
                <a:solidFill>
                  <a:schemeClr val="accent6">
                    <a:lumMod val="60000"/>
                    <a:lumOff val="40000"/>
                  </a:schemeClr>
                </a:solidFill>
              </a:rPr>
              <a:t>Speed delivery of new telehealth services </a:t>
            </a:r>
            <a:r>
              <a:rPr lang="en-US" sz="1600" dirty="0"/>
              <a:t>and deliver new care sites  within hours, not months </a:t>
            </a:r>
          </a:p>
          <a:p>
            <a:pPr>
              <a:spcBef>
                <a:spcPts val="0"/>
              </a:spcBef>
              <a:spcAft>
                <a:spcPts val="1800"/>
              </a:spcAft>
              <a:buNone/>
            </a:pPr>
            <a:r>
              <a:rPr lang="en-US" sz="1600" dirty="0">
                <a:solidFill>
                  <a:schemeClr val="accent6">
                    <a:lumMod val="60000"/>
                    <a:lumOff val="40000"/>
                  </a:schemeClr>
                </a:solidFill>
              </a:rPr>
              <a:t>Extend healthcare services </a:t>
            </a:r>
            <a:r>
              <a:rPr lang="en-US" sz="1600" dirty="0"/>
              <a:t>beyond traditional boundaries</a:t>
            </a:r>
          </a:p>
        </p:txBody>
      </p:sp>
      <p:sp>
        <p:nvSpPr>
          <p:cNvPr id="16" name="Text Placeholder 4">
            <a:extLst>
              <a:ext uri="{FF2B5EF4-FFF2-40B4-BE49-F238E27FC236}">
                <a16:creationId xmlns:a16="http://schemas.microsoft.com/office/drawing/2014/main" id="{C8337636-71A7-4831-B382-F842B3A29490}"/>
              </a:ext>
            </a:extLst>
          </p:cNvPr>
          <p:cNvSpPr txBox="1">
            <a:spLocks/>
          </p:cNvSpPr>
          <p:nvPr/>
        </p:nvSpPr>
        <p:spPr bwMode="gray">
          <a:xfrm>
            <a:off x="0" y="1272721"/>
            <a:ext cx="6052866" cy="911225"/>
          </a:xfrm>
          <a:prstGeom prst="rect">
            <a:avLst/>
          </a:prstGeom>
          <a:solidFill>
            <a:schemeClr val="accent6"/>
          </a:solidFill>
        </p:spPr>
        <p:txBody>
          <a:bodyPr vert="horz" lIns="594360" tIns="91440" rIns="457200" bIns="91440" rtlCol="0" anchor="ctr">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lang="en-US"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r>
              <a:rPr lang="en-US" dirty="0"/>
              <a:t>Enable New Care Models and Growth </a:t>
            </a:r>
          </a:p>
        </p:txBody>
      </p:sp>
      <p:sp>
        <p:nvSpPr>
          <p:cNvPr id="17" name="Right Triangle 16">
            <a:extLst>
              <a:ext uri="{FF2B5EF4-FFF2-40B4-BE49-F238E27FC236}">
                <a16:creationId xmlns:a16="http://schemas.microsoft.com/office/drawing/2014/main" id="{318FE405-D472-9147-8792-AEA41D7CED66}"/>
              </a:ext>
            </a:extLst>
          </p:cNvPr>
          <p:cNvSpPr/>
          <p:nvPr/>
        </p:nvSpPr>
        <p:spPr bwMode="gray">
          <a:xfrm rot="10800000" flipH="1">
            <a:off x="5861269" y="2183664"/>
            <a:ext cx="191597" cy="191597"/>
          </a:xfrm>
          <a:prstGeom prst="rtTriangl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2800" dirty="0">
              <a:solidFill>
                <a:schemeClr val="bg1"/>
              </a:solidFill>
            </a:endParaRPr>
          </a:p>
        </p:txBody>
      </p:sp>
      <p:pic>
        <p:nvPicPr>
          <p:cNvPr id="18" name="Picture 17">
            <a:extLst>
              <a:ext uri="{FF2B5EF4-FFF2-40B4-BE49-F238E27FC236}">
                <a16:creationId xmlns:a16="http://schemas.microsoft.com/office/drawing/2014/main" id="{010F034D-D31C-4771-AF23-7BF3409557E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322464" y="1088755"/>
            <a:ext cx="5866361" cy="4544449"/>
          </a:xfrm>
          <a:prstGeom prst="rect">
            <a:avLst/>
          </a:prstGeom>
          <a:solidFill>
            <a:schemeClr val="tx2"/>
          </a:solidFill>
        </p:spPr>
      </p:pic>
    </p:spTree>
    <p:extLst>
      <p:ext uri="{BB962C8B-B14F-4D97-AF65-F5344CB8AC3E}">
        <p14:creationId xmlns:p14="http://schemas.microsoft.com/office/powerpoint/2010/main" val="234697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FEB3A2B-7233-4425-86D9-2D1B5160D1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5"/>
          <a:stretch/>
        </p:blipFill>
        <p:spPr>
          <a:xfrm flipH="1">
            <a:off x="0" y="0"/>
            <a:ext cx="12188825" cy="6858000"/>
          </a:xfrm>
          <a:prstGeom prst="rect">
            <a:avLst/>
          </a:prstGeom>
        </p:spPr>
      </p:pic>
      <p:sp>
        <p:nvSpPr>
          <p:cNvPr id="3" name="Rectangle 2"/>
          <p:cNvSpPr/>
          <p:nvPr/>
        </p:nvSpPr>
        <p:spPr>
          <a:xfrm>
            <a:off x="0" y="6126480"/>
            <a:ext cx="12188825" cy="731520"/>
          </a:xfrm>
          <a:prstGeom prst="rect">
            <a:avLst/>
          </a:prstGeom>
          <a:gradFill flip="none" rotWithShape="1">
            <a:gsLst>
              <a:gs pos="0">
                <a:schemeClr val="accent2">
                  <a:lumMod val="50000"/>
                  <a:alpha val="40000"/>
                </a:schemeClr>
              </a:gs>
              <a:gs pos="99000">
                <a:schemeClr val="accent2">
                  <a:lumMod val="50000"/>
                  <a:alpha val="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2" name="Group 1"/>
          <p:cNvGrpSpPr/>
          <p:nvPr/>
        </p:nvGrpSpPr>
        <p:grpSpPr>
          <a:xfrm>
            <a:off x="-1855" y="798353"/>
            <a:ext cx="7008575" cy="5211980"/>
            <a:chOff x="-1855" y="798353"/>
            <a:chExt cx="7008575" cy="5211980"/>
          </a:xfrm>
        </p:grpSpPr>
        <p:grpSp>
          <p:nvGrpSpPr>
            <p:cNvPr id="28" name="Group 27">
              <a:extLst>
                <a:ext uri="{FF2B5EF4-FFF2-40B4-BE49-F238E27FC236}">
                  <a16:creationId xmlns:a16="http://schemas.microsoft.com/office/drawing/2014/main" id="{7E0FC04A-C321-AC42-B899-FB5DC6C4B989}"/>
                </a:ext>
              </a:extLst>
            </p:cNvPr>
            <p:cNvGrpSpPr/>
            <p:nvPr/>
          </p:nvGrpSpPr>
          <p:grpSpPr>
            <a:xfrm>
              <a:off x="-1855" y="798353"/>
              <a:ext cx="7008574" cy="5211980"/>
              <a:chOff x="3952636" y="1226695"/>
              <a:chExt cx="8239364" cy="4832125"/>
            </a:xfrm>
          </p:grpSpPr>
          <p:sp>
            <p:nvSpPr>
              <p:cNvPr id="50" name="Rectangle 49">
                <a:extLst>
                  <a:ext uri="{FF2B5EF4-FFF2-40B4-BE49-F238E27FC236}">
                    <a16:creationId xmlns:a16="http://schemas.microsoft.com/office/drawing/2014/main" id="{4A06C7DF-4800-8547-BD6A-C5575CE01800}"/>
                  </a:ext>
                </a:extLst>
              </p:cNvPr>
              <p:cNvSpPr/>
              <p:nvPr/>
            </p:nvSpPr>
            <p:spPr bwMode="ltGray">
              <a:xfrm>
                <a:off x="3952636" y="1272414"/>
                <a:ext cx="8239364" cy="4786406"/>
              </a:xfrm>
              <a:prstGeom prst="rect">
                <a:avLst/>
              </a:prstGeom>
              <a:solidFill>
                <a:srgbClr val="00000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799" b="0" i="0" u="none" strike="noStrike" kern="1200" cap="none" spc="0" normalizeH="0" baseline="0" noProof="0">
                  <a:ln>
                    <a:noFill/>
                  </a:ln>
                  <a:solidFill>
                    <a:srgbClr val="1A428A"/>
                  </a:solidFill>
                  <a:effectLst/>
                  <a:uLnTx/>
                  <a:uFillTx/>
                  <a:latin typeface="Metropolis"/>
                  <a:ea typeface="+mn-ea"/>
                  <a:cs typeface="+mn-cs"/>
                </a:endParaRPr>
              </a:p>
            </p:txBody>
          </p:sp>
          <p:sp>
            <p:nvSpPr>
              <p:cNvPr id="51" name="Rectangle 50">
                <a:extLst>
                  <a:ext uri="{FF2B5EF4-FFF2-40B4-BE49-F238E27FC236}">
                    <a16:creationId xmlns:a16="http://schemas.microsoft.com/office/drawing/2014/main" id="{8B05CC17-B747-F442-8155-3751066052A3}"/>
                  </a:ext>
                </a:extLst>
              </p:cNvPr>
              <p:cNvSpPr/>
              <p:nvPr/>
            </p:nvSpPr>
            <p:spPr>
              <a:xfrm flipV="1">
                <a:off x="3952636" y="1226695"/>
                <a:ext cx="8239364" cy="45719"/>
              </a:xfrm>
              <a:prstGeom prst="rect">
                <a:avLst/>
              </a:prstGeom>
              <a:gradFill flip="none" rotWithShape="1">
                <a:gsLst>
                  <a:gs pos="37000">
                    <a:schemeClr val="accent1"/>
                  </a:gs>
                  <a:gs pos="0">
                    <a:schemeClr val="accent4"/>
                  </a:gs>
                  <a:gs pos="100000">
                    <a:schemeClr val="accent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FFFFFF"/>
                  </a:solidFill>
                  <a:effectLst/>
                  <a:uLnTx/>
                  <a:uFillTx/>
                  <a:latin typeface="Metropolis"/>
                  <a:ea typeface="+mn-ea"/>
                  <a:cs typeface="+mn-cs"/>
                </a:endParaRPr>
              </a:p>
            </p:txBody>
          </p:sp>
        </p:grpSp>
        <p:sp>
          <p:nvSpPr>
            <p:cNvPr id="19" name="Rectangle 18">
              <a:extLst>
                <a:ext uri="{FF2B5EF4-FFF2-40B4-BE49-F238E27FC236}">
                  <a16:creationId xmlns:a16="http://schemas.microsoft.com/office/drawing/2014/main" id="{5F14B3D9-158F-4E02-8F86-2718F2BACF29}"/>
                </a:ext>
              </a:extLst>
            </p:cNvPr>
            <p:cNvSpPr/>
            <p:nvPr/>
          </p:nvSpPr>
          <p:spPr>
            <a:xfrm>
              <a:off x="261413" y="2296625"/>
              <a:ext cx="6745307" cy="2869726"/>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1200"/>
                </a:spcBef>
                <a:spcAft>
                  <a:spcPts val="600"/>
                </a:spcAft>
                <a:buClrTx/>
                <a:buSzTx/>
                <a:buFontTx/>
                <a:buNone/>
                <a:tabLst/>
                <a:defRPr/>
              </a:pPr>
              <a:r>
                <a:rPr kumimoji="0" lang="en-US" sz="1999" b="1" i="0" u="none" strike="noStrike" kern="1200" cap="none" spc="0" normalizeH="0" baseline="0" noProof="0" dirty="0">
                  <a:ln>
                    <a:noFill/>
                  </a:ln>
                  <a:solidFill>
                    <a:schemeClr val="accent4"/>
                  </a:solidFill>
                  <a:effectLst/>
                  <a:uLnTx/>
                  <a:uFillTx/>
                  <a:latin typeface="Metropolis"/>
                  <a:ea typeface="+mn-ea"/>
                  <a:cs typeface="+mn-cs"/>
                </a:rPr>
                <a:t>Empowered virtual care </a:t>
              </a:r>
              <a:r>
                <a:rPr kumimoji="0" lang="en-US" sz="1999" b="0" i="0" u="none" strike="noStrike" kern="1200" cap="none" spc="0" normalizeH="0" baseline="0" noProof="0" dirty="0">
                  <a:ln>
                    <a:noFill/>
                  </a:ln>
                  <a:solidFill>
                    <a:srgbClr val="FFFFFF"/>
                  </a:solidFill>
                  <a:effectLst/>
                  <a:uLnTx/>
                  <a:uFillTx/>
                  <a:latin typeface="Metropolis"/>
                  <a:ea typeface="+mn-ea"/>
                  <a:cs typeface="+mn-cs"/>
                </a:rPr>
                <a:t>through </a:t>
              </a:r>
              <a:r>
                <a:rPr kumimoji="0" lang="en-US" sz="1999" i="0" u="none" strike="noStrike" kern="1200" cap="none" spc="0" normalizeH="0" baseline="0" noProof="0" dirty="0">
                  <a:ln>
                    <a:noFill/>
                  </a:ln>
                  <a:solidFill>
                    <a:srgbClr val="FFFFFF"/>
                  </a:solidFill>
                  <a:effectLst/>
                  <a:uLnTx/>
                  <a:uFillTx/>
                  <a:latin typeface="Metropolis"/>
                  <a:ea typeface="+mn-ea"/>
                  <a:cs typeface="+mn-cs"/>
                </a:rPr>
                <a:t>bedside tablets during pandemic saving exposure to clinicians and PPE  </a:t>
              </a:r>
            </a:p>
            <a:p>
              <a:pPr marL="0" marR="0" lvl="0" indent="0" algn="l" defTabSz="914400" rtl="0" eaLnBrk="1" fontAlgn="base" latinLnBrk="0" hangingPunct="1">
                <a:lnSpc>
                  <a:spcPct val="100000"/>
                </a:lnSpc>
                <a:spcBef>
                  <a:spcPts val="1200"/>
                </a:spcBef>
                <a:spcAft>
                  <a:spcPts val="600"/>
                </a:spcAft>
                <a:buClrTx/>
                <a:buSzTx/>
                <a:buFontTx/>
                <a:buNone/>
                <a:tabLst/>
                <a:defRPr/>
              </a:pPr>
              <a:r>
                <a:rPr kumimoji="0" lang="en-US" sz="1999" b="1" i="0" u="none" strike="noStrike" kern="1200" cap="none" spc="0" normalizeH="0" baseline="0" noProof="0" dirty="0">
                  <a:ln>
                    <a:noFill/>
                  </a:ln>
                  <a:solidFill>
                    <a:srgbClr val="78BE20"/>
                  </a:solidFill>
                  <a:effectLst/>
                  <a:uLnTx/>
                  <a:uFillTx/>
                  <a:latin typeface="Metropolis"/>
                  <a:ea typeface="+mn-ea"/>
                  <a:cs typeface="+mn-cs"/>
                </a:rPr>
                <a:t>Empowered clinicians working remotely </a:t>
              </a:r>
              <a:r>
                <a:rPr kumimoji="0" lang="en-US" sz="1999" b="0" i="0" u="none" strike="noStrike" kern="1200" cap="none" spc="0" normalizeH="0" baseline="0" noProof="0" dirty="0">
                  <a:ln>
                    <a:noFill/>
                  </a:ln>
                  <a:solidFill>
                    <a:srgbClr val="FFFFFF"/>
                  </a:solidFill>
                  <a:effectLst/>
                  <a:uLnTx/>
                  <a:uFillTx/>
                  <a:latin typeface="Metropolis"/>
                  <a:ea typeface="+mn-ea"/>
                  <a:cs typeface="+mn-cs"/>
                </a:rPr>
                <a:t>through BYO support </a:t>
              </a:r>
            </a:p>
            <a:p>
              <a:pPr marL="0" marR="0" lvl="0" indent="0" algn="l" defTabSz="914400" rtl="0" eaLnBrk="1" fontAlgn="base" latinLnBrk="0" hangingPunct="1">
                <a:lnSpc>
                  <a:spcPct val="100000"/>
                </a:lnSpc>
                <a:spcBef>
                  <a:spcPts val="1200"/>
                </a:spcBef>
                <a:spcAft>
                  <a:spcPts val="600"/>
                </a:spcAft>
                <a:buClrTx/>
                <a:buSzTx/>
                <a:buFontTx/>
                <a:buNone/>
                <a:tabLst/>
                <a:defRPr/>
              </a:pPr>
              <a:r>
                <a:rPr kumimoji="0" lang="en-US" sz="1999" b="1" i="0" u="none" strike="noStrike" kern="1200" cap="none" spc="0" normalizeH="0" baseline="0" noProof="0" dirty="0">
                  <a:ln>
                    <a:noFill/>
                  </a:ln>
                  <a:solidFill>
                    <a:schemeClr val="accent4"/>
                  </a:solidFill>
                  <a:effectLst/>
                  <a:uLnTx/>
                  <a:uFillTx/>
                  <a:latin typeface="Metropolis"/>
                  <a:ea typeface="+mn-ea"/>
                  <a:cs typeface="+mn-cs"/>
                </a:rPr>
                <a:t>Delivered $30 Million ROI </a:t>
              </a:r>
              <a:r>
                <a:rPr kumimoji="0" lang="en-US" sz="1999" b="0" i="0" u="none" strike="noStrike" kern="1200" cap="none" spc="0" normalizeH="0" baseline="0" noProof="0" dirty="0">
                  <a:ln>
                    <a:noFill/>
                  </a:ln>
                  <a:solidFill>
                    <a:srgbClr val="FFFFFF"/>
                  </a:solidFill>
                  <a:effectLst/>
                  <a:uLnTx/>
                  <a:uFillTx/>
                  <a:latin typeface="Metropolis"/>
                  <a:ea typeface="+mn-ea"/>
                  <a:cs typeface="+mn-cs"/>
                </a:rPr>
                <a:t>by revamping EMR and infrastructure </a:t>
              </a:r>
            </a:p>
          </p:txBody>
        </p:sp>
        <p:pic>
          <p:nvPicPr>
            <p:cNvPr id="23" name="Picture 22">
              <a:extLst>
                <a:ext uri="{FF2B5EF4-FFF2-40B4-BE49-F238E27FC236}">
                  <a16:creationId xmlns:a16="http://schemas.microsoft.com/office/drawing/2014/main" id="{1C020679-AA3A-5D47-9C7C-C476AE57BE3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b="23672"/>
            <a:stretch/>
          </p:blipFill>
          <p:spPr>
            <a:xfrm>
              <a:off x="2042271" y="1238909"/>
              <a:ext cx="2920323" cy="923182"/>
            </a:xfrm>
            <a:prstGeom prst="rect">
              <a:avLst/>
            </a:prstGeom>
          </p:spPr>
        </p:pic>
      </p:grpSp>
      <p:pic>
        <p:nvPicPr>
          <p:cNvPr id="22" name="Graphic 5">
            <a:extLst>
              <a:ext uri="{FF2B5EF4-FFF2-40B4-BE49-F238E27FC236}">
                <a16:creationId xmlns:a16="http://schemas.microsoft.com/office/drawing/2014/main" id="{68450DCA-9700-4C93-9CAA-A9FF31B0A6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6766560"/>
            <a:ext cx="12188825" cy="95225"/>
          </a:xfrm>
          <a:prstGeom prst="rect">
            <a:avLst/>
          </a:prstGeom>
        </p:spPr>
      </p:pic>
      <p:grpSp>
        <p:nvGrpSpPr>
          <p:cNvPr id="24" name="Group 23">
            <a:extLst>
              <a:ext uri="{FF2B5EF4-FFF2-40B4-BE49-F238E27FC236}">
                <a16:creationId xmlns:a16="http://schemas.microsoft.com/office/drawing/2014/main" id="{3485A9D7-B248-4F26-9897-A1C7A54FAF89}"/>
              </a:ext>
            </a:extLst>
          </p:cNvPr>
          <p:cNvGrpSpPr/>
          <p:nvPr/>
        </p:nvGrpSpPr>
        <p:grpSpPr>
          <a:xfrm>
            <a:off x="608018" y="6445297"/>
            <a:ext cx="1184398" cy="186694"/>
            <a:chOff x="863272" y="6563918"/>
            <a:chExt cx="861082" cy="135727"/>
          </a:xfrm>
          <a:solidFill>
            <a:schemeClr val="tx2"/>
          </a:solidFill>
        </p:grpSpPr>
        <p:sp>
          <p:nvSpPr>
            <p:cNvPr id="36" name="Freeform 6">
              <a:extLst>
                <a:ext uri="{FF2B5EF4-FFF2-40B4-BE49-F238E27FC236}">
                  <a16:creationId xmlns:a16="http://schemas.microsoft.com/office/drawing/2014/main" id="{3813DC77-8C0C-44B4-AE3B-61F5A801402A}"/>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37" name="Freeform 7">
              <a:extLst>
                <a:ext uri="{FF2B5EF4-FFF2-40B4-BE49-F238E27FC236}">
                  <a16:creationId xmlns:a16="http://schemas.microsoft.com/office/drawing/2014/main" id="{4D7DC1A2-819A-4366-8BE9-387CC000905C}"/>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38" name="Freeform 8">
              <a:extLst>
                <a:ext uri="{FF2B5EF4-FFF2-40B4-BE49-F238E27FC236}">
                  <a16:creationId xmlns:a16="http://schemas.microsoft.com/office/drawing/2014/main" id="{0373EF47-4DA1-4EF4-AE4F-54BCB38FC2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39" name="Freeform 9">
              <a:extLst>
                <a:ext uri="{FF2B5EF4-FFF2-40B4-BE49-F238E27FC236}">
                  <a16:creationId xmlns:a16="http://schemas.microsoft.com/office/drawing/2014/main" id="{ABC15050-D5E4-4FBD-806D-1CEC1AF606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40" name="Freeform 10">
              <a:extLst>
                <a:ext uri="{FF2B5EF4-FFF2-40B4-BE49-F238E27FC236}">
                  <a16:creationId xmlns:a16="http://schemas.microsoft.com/office/drawing/2014/main" id="{953BA047-B60F-46CD-AFCB-49101F4D74C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41" name="Freeform 11">
              <a:extLst>
                <a:ext uri="{FF2B5EF4-FFF2-40B4-BE49-F238E27FC236}">
                  <a16:creationId xmlns:a16="http://schemas.microsoft.com/office/drawing/2014/main" id="{E5E07D7E-E36B-4549-9FB3-3BA1E225948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42" name="Freeform 12">
              <a:extLst>
                <a:ext uri="{FF2B5EF4-FFF2-40B4-BE49-F238E27FC236}">
                  <a16:creationId xmlns:a16="http://schemas.microsoft.com/office/drawing/2014/main" id="{3352F97F-F3A2-4B3E-9917-55B62713FDC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43" name="TextBox 42">
            <a:extLst>
              <a:ext uri="{FF2B5EF4-FFF2-40B4-BE49-F238E27FC236}">
                <a16:creationId xmlns:a16="http://schemas.microsoft.com/office/drawing/2014/main" id="{20A2C43B-3928-4C21-81F0-0AA332C8F322}"/>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44" name="TextBox 43">
            <a:extLst>
              <a:ext uri="{FF2B5EF4-FFF2-40B4-BE49-F238E27FC236}">
                <a16:creationId xmlns:a16="http://schemas.microsoft.com/office/drawing/2014/main" id="{55025D71-18A5-4A22-8386-917E1B08C46A}"/>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3BF9662A-6E80-FB46-B5B9-25CBE0A2B5E2}" type="slidenum">
              <a:rPr lang="en-US" sz="800" smtClean="0">
                <a:latin typeface="+mj-lt"/>
              </a:rPr>
              <a:t>16</a:t>
            </a:fld>
            <a:endParaRPr lang="en-US" dirty="0">
              <a:latin typeface="+mj-lt"/>
            </a:endParaRPr>
          </a:p>
        </p:txBody>
      </p:sp>
    </p:spTree>
    <p:extLst>
      <p:ext uri="{BB962C8B-B14F-4D97-AF65-F5344CB8AC3E}">
        <p14:creationId xmlns:p14="http://schemas.microsoft.com/office/powerpoint/2010/main" val="258087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42" presetClass="path" presetSubtype="0" decel="100000" fill="hold" nodeType="withEffect">
                                  <p:stCondLst>
                                    <p:cond delay="0"/>
                                  </p:stCondLst>
                                  <p:childTnLst>
                                    <p:animMotion origin="layout" path="M -4.47512E-6 4.81481E-6 L -0.06238 4.81481E-6 " pathEditMode="relative" rAng="0" ptsTypes="AA">
                                      <p:cBhvr>
                                        <p:cTn id="9" dur="750" spd="-100000" fill="hold"/>
                                        <p:tgtEl>
                                          <p:spTgt spid="2"/>
                                        </p:tgtEl>
                                        <p:attrNameLst>
                                          <p:attrName>ppt_x</p:attrName>
                                          <p:attrName>ppt_y</p:attrName>
                                        </p:attrNameLst>
                                      </p:cBhvr>
                                      <p:rCtr x="-31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CCD7462-0B45-6949-A271-59B554D1F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2464" y="1143000"/>
            <a:ext cx="5866359" cy="4544449"/>
          </a:xfrm>
          <a:prstGeom prst="rect">
            <a:avLst/>
          </a:prstGeom>
          <a:solidFill>
            <a:schemeClr val="tx2"/>
          </a:solidFill>
        </p:spPr>
      </p:pic>
      <p:sp>
        <p:nvSpPr>
          <p:cNvPr id="11" name="Content Placeholder 17">
            <a:extLst>
              <a:ext uri="{FF2B5EF4-FFF2-40B4-BE49-F238E27FC236}">
                <a16:creationId xmlns:a16="http://schemas.microsoft.com/office/drawing/2014/main" id="{D034FA3F-D529-4D8B-B6EC-A8341FCAF67E}"/>
              </a:ext>
            </a:extLst>
          </p:cNvPr>
          <p:cNvSpPr txBox="1">
            <a:spLocks/>
          </p:cNvSpPr>
          <p:nvPr/>
        </p:nvSpPr>
        <p:spPr bwMode="gray">
          <a:xfrm>
            <a:off x="0" y="1143000"/>
            <a:ext cx="5866360" cy="4544449"/>
          </a:xfrm>
          <a:prstGeom prst="rect">
            <a:avLst/>
          </a:prstGeom>
          <a:solidFill>
            <a:srgbClr val="000000">
              <a:alpha val="35000"/>
            </a:srgbClr>
          </a:solidFill>
        </p:spPr>
        <p:txBody>
          <a:bodyPr lIns="594360" tIns="1371600" rIns="548640" bIns="45720" anchor="t"/>
          <a:lstStyle>
            <a:lvl1pPr marL="0" indent="0" algn="l" defTabSz="914400" rtl="0" eaLnBrk="1" latinLnBrk="0" hangingPunct="1">
              <a:lnSpc>
                <a:spcPct val="100000"/>
              </a:lnSpc>
              <a:spcBef>
                <a:spcPts val="2400"/>
              </a:spcBef>
              <a:buClr>
                <a:schemeClr val="tx1">
                  <a:lumMod val="60000"/>
                  <a:lumOff val="40000"/>
                </a:schemeClr>
              </a:buClr>
              <a:buSzPct val="90000"/>
              <a:buFont typeface="Arial" panose="020B0604020202020204" pitchFamily="34" charset="0"/>
              <a:buChar char="​"/>
              <a:defRPr sz="18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6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4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2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2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18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4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2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1800" kern="1200">
                <a:solidFill>
                  <a:schemeClr val="tx2"/>
                </a:solidFill>
                <a:latin typeface="+mn-lt"/>
                <a:ea typeface="+mn-ea"/>
                <a:cs typeface="+mn-cs"/>
              </a:defRPr>
            </a:lvl9pPr>
          </a:lstStyle>
          <a:p>
            <a:pPr lvl="0">
              <a:spcBef>
                <a:spcPts val="0"/>
              </a:spcBef>
              <a:spcAft>
                <a:spcPts val="1200"/>
              </a:spcAft>
              <a:buNone/>
              <a:defRPr/>
            </a:pPr>
            <a:r>
              <a:rPr lang="en-US" sz="1600" dirty="0">
                <a:solidFill>
                  <a:schemeClr val="accent3"/>
                </a:solidFill>
              </a:rPr>
              <a:t>Improve patient safety &amp; Continuity of Care </a:t>
            </a:r>
            <a:r>
              <a:rPr lang="en-US" sz="1600" dirty="0"/>
              <a:t>through delivering connected care across networks and devices</a:t>
            </a:r>
          </a:p>
          <a:p>
            <a:pPr lvl="0">
              <a:spcBef>
                <a:spcPts val="0"/>
              </a:spcBef>
              <a:spcAft>
                <a:spcPts val="1200"/>
              </a:spcAft>
              <a:buNone/>
              <a:defRPr/>
            </a:pPr>
            <a:r>
              <a:rPr lang="en-US" sz="1600" dirty="0">
                <a:solidFill>
                  <a:schemeClr val="accent3"/>
                </a:solidFill>
              </a:rPr>
              <a:t>Improve patient experiences through personalized services at the edge, </a:t>
            </a:r>
            <a:r>
              <a:rPr lang="en-US" sz="1600" dirty="0"/>
              <a:t>enabling patients where they want to receive care, across any device </a:t>
            </a:r>
          </a:p>
        </p:txBody>
      </p:sp>
      <p:sp>
        <p:nvSpPr>
          <p:cNvPr id="12" name="Text Placeholder 4">
            <a:extLst>
              <a:ext uri="{FF2B5EF4-FFF2-40B4-BE49-F238E27FC236}">
                <a16:creationId xmlns:a16="http://schemas.microsoft.com/office/drawing/2014/main" id="{C8337636-71A7-4831-B382-F842B3A29490}"/>
              </a:ext>
            </a:extLst>
          </p:cNvPr>
          <p:cNvSpPr txBox="1">
            <a:spLocks/>
          </p:cNvSpPr>
          <p:nvPr/>
        </p:nvSpPr>
        <p:spPr bwMode="gray">
          <a:xfrm>
            <a:off x="0" y="1323503"/>
            <a:ext cx="6052866" cy="911225"/>
          </a:xfrm>
          <a:prstGeom prst="rect">
            <a:avLst/>
          </a:prstGeom>
          <a:solidFill>
            <a:schemeClr val="accent3"/>
          </a:solidFill>
        </p:spPr>
        <p:txBody>
          <a:bodyPr vert="horz" lIns="594360" tIns="91440" rIns="457200" bIns="91440" rtlCol="0" anchor="ctr">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lang="en-US"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r>
              <a:rPr lang="en-US" dirty="0"/>
              <a:t>Improve Patient Outcomes</a:t>
            </a:r>
          </a:p>
        </p:txBody>
      </p:sp>
      <p:sp>
        <p:nvSpPr>
          <p:cNvPr id="16" name="Right Triangle 15">
            <a:extLst>
              <a:ext uri="{FF2B5EF4-FFF2-40B4-BE49-F238E27FC236}">
                <a16:creationId xmlns:a16="http://schemas.microsoft.com/office/drawing/2014/main" id="{318FE405-D472-9147-8792-AEA41D7CED66}"/>
              </a:ext>
            </a:extLst>
          </p:cNvPr>
          <p:cNvSpPr/>
          <p:nvPr/>
        </p:nvSpPr>
        <p:spPr bwMode="gray">
          <a:xfrm rot="10800000" flipH="1">
            <a:off x="5861269" y="2234446"/>
            <a:ext cx="191597" cy="191597"/>
          </a:xfrm>
          <a:prstGeom prst="rtTriangl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2800" dirty="0">
              <a:solidFill>
                <a:schemeClr val="bg1"/>
              </a:solidFill>
            </a:endParaRPr>
          </a:p>
        </p:txBody>
      </p:sp>
    </p:spTree>
    <p:extLst>
      <p:ext uri="{BB962C8B-B14F-4D97-AF65-F5344CB8AC3E}">
        <p14:creationId xmlns:p14="http://schemas.microsoft.com/office/powerpoint/2010/main" val="17837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88825" cy="6857107"/>
          </a:xfrm>
          <a:prstGeom prst="rect">
            <a:avLst/>
          </a:prstGeom>
        </p:spPr>
      </p:pic>
      <p:sp>
        <p:nvSpPr>
          <p:cNvPr id="26" name="Rectangle 25">
            <a:extLst>
              <a:ext uri="{FF2B5EF4-FFF2-40B4-BE49-F238E27FC236}">
                <a16:creationId xmlns:a16="http://schemas.microsoft.com/office/drawing/2014/main" id="{3051FA22-4A8D-4EEC-91C3-2F5EFE5EE8E0}"/>
              </a:ext>
            </a:extLst>
          </p:cNvPr>
          <p:cNvSpPr/>
          <p:nvPr/>
        </p:nvSpPr>
        <p:spPr bwMode="ltGray">
          <a:xfrm>
            <a:off x="-1855" y="6765691"/>
            <a:ext cx="12189090" cy="91416"/>
          </a:xfrm>
          <a:prstGeom prst="rect">
            <a:avLst/>
          </a:prstGeom>
          <a:gradFill flip="none" rotWithShape="1">
            <a:gsLst>
              <a:gs pos="0">
                <a:srgbClr val="AADB1E"/>
              </a:gs>
              <a:gs pos="25000">
                <a:schemeClr val="accent4"/>
              </a:gs>
              <a:gs pos="100000">
                <a:srgbClr val="003D79"/>
              </a:gs>
              <a:gs pos="50000">
                <a:schemeClr val="accent1"/>
              </a:gs>
              <a:gs pos="75000">
                <a:schemeClr val="accent3"/>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Metropolis"/>
              <a:ea typeface="+mn-ea"/>
              <a:cs typeface="+mn-cs"/>
            </a:endParaRPr>
          </a:p>
        </p:txBody>
      </p:sp>
      <p:sp>
        <p:nvSpPr>
          <p:cNvPr id="27" name="Rectangle 26">
            <a:extLst>
              <a:ext uri="{FF2B5EF4-FFF2-40B4-BE49-F238E27FC236}">
                <a16:creationId xmlns:a16="http://schemas.microsoft.com/office/drawing/2014/main" id="{DF2A5305-D956-4B6A-B0EF-308EFA69CB23}"/>
              </a:ext>
            </a:extLst>
          </p:cNvPr>
          <p:cNvSpPr/>
          <p:nvPr/>
        </p:nvSpPr>
        <p:spPr bwMode="ltGray">
          <a:xfrm>
            <a:off x="-1855" y="6765691"/>
            <a:ext cx="12189090" cy="91416"/>
          </a:xfrm>
          <a:prstGeom prst="rect">
            <a:avLst/>
          </a:prstGeom>
          <a:gradFill flip="none" rotWithShape="1">
            <a:gsLst>
              <a:gs pos="0">
                <a:srgbClr val="AADB1E"/>
              </a:gs>
              <a:gs pos="25000">
                <a:schemeClr val="accent4"/>
              </a:gs>
              <a:gs pos="100000">
                <a:srgbClr val="003D79"/>
              </a:gs>
              <a:gs pos="50000">
                <a:schemeClr val="accent1"/>
              </a:gs>
              <a:gs pos="75000">
                <a:schemeClr val="accent3"/>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Metropolis"/>
              <a:ea typeface="+mn-ea"/>
              <a:cs typeface="+mn-cs"/>
            </a:endParaRPr>
          </a:p>
        </p:txBody>
      </p:sp>
      <p:sp>
        <p:nvSpPr>
          <p:cNvPr id="34" name="TextBox 33">
            <a:extLst>
              <a:ext uri="{FF2B5EF4-FFF2-40B4-BE49-F238E27FC236}">
                <a16:creationId xmlns:a16="http://schemas.microsoft.com/office/drawing/2014/main" id="{EC53A40B-A363-47F9-9E5D-F0DD2F37E6B7}"/>
              </a:ext>
            </a:extLst>
          </p:cNvPr>
          <p:cNvSpPr txBox="1"/>
          <p:nvPr/>
        </p:nvSpPr>
        <p:spPr bwMode="white">
          <a:xfrm>
            <a:off x="11489536" y="6387330"/>
            <a:ext cx="437876" cy="365030"/>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fld id="{7A51DB15-7364-4F0B-A3A0-1309F8830053}" type="slidenum">
              <a:rPr kumimoji="0" lang="en-US" sz="800" b="0" i="0" u="none" strike="noStrike" kern="1200" cap="none" spc="0" normalizeH="0" baseline="0" noProof="0">
                <a:ln>
                  <a:noFill/>
                </a:ln>
                <a:solidFill>
                  <a:prstClr val="white"/>
                </a:solidFill>
                <a:effectLst/>
                <a:uLnTx/>
                <a:uFillTx/>
                <a:latin typeface="Metropolis Light"/>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18</a:t>
            </a:fld>
            <a:endParaRPr kumimoji="0" lang="en-US" sz="1799" b="0" i="0" u="none" strike="noStrike" kern="1200" cap="none" spc="0" normalizeH="0" baseline="0" noProof="0" dirty="0">
              <a:ln>
                <a:noFill/>
              </a:ln>
              <a:solidFill>
                <a:prstClr val="white"/>
              </a:solidFill>
              <a:effectLst/>
              <a:uLnTx/>
              <a:uFillTx/>
              <a:latin typeface="Metropolis Light"/>
              <a:ea typeface="+mn-ea"/>
              <a:cs typeface="+mn-cs"/>
            </a:endParaRPr>
          </a:p>
        </p:txBody>
      </p:sp>
      <p:grpSp>
        <p:nvGrpSpPr>
          <p:cNvPr id="29" name="Group 28">
            <a:extLst>
              <a:ext uri="{FF2B5EF4-FFF2-40B4-BE49-F238E27FC236}">
                <a16:creationId xmlns:a16="http://schemas.microsoft.com/office/drawing/2014/main" id="{3485A9D7-B248-4F26-9897-A1C7A54FAF89}"/>
              </a:ext>
            </a:extLst>
          </p:cNvPr>
          <p:cNvGrpSpPr/>
          <p:nvPr/>
        </p:nvGrpSpPr>
        <p:grpSpPr>
          <a:xfrm>
            <a:off x="609461" y="6444512"/>
            <a:ext cx="1184091" cy="186645"/>
            <a:chOff x="863272" y="6563918"/>
            <a:chExt cx="861082" cy="135727"/>
          </a:xfrm>
          <a:solidFill>
            <a:schemeClr val="tx1"/>
          </a:solidFill>
        </p:grpSpPr>
        <p:sp>
          <p:nvSpPr>
            <p:cNvPr id="30" name="Freeform 6">
              <a:extLst>
                <a:ext uri="{FF2B5EF4-FFF2-40B4-BE49-F238E27FC236}">
                  <a16:creationId xmlns:a16="http://schemas.microsoft.com/office/drawing/2014/main" id="{3813DC77-8C0C-44B4-AE3B-61F5A801402A}"/>
                </a:ext>
              </a:extLst>
            </p:cNvPr>
            <p:cNvSpPr>
              <a:spLocks/>
            </p:cNvSpPr>
            <p:nvPr/>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2F2F2"/>
                </a:solidFill>
                <a:effectLst/>
                <a:uLnTx/>
                <a:uFillTx/>
                <a:latin typeface="Metropolis"/>
                <a:ea typeface="+mn-ea"/>
                <a:cs typeface="+mn-cs"/>
              </a:endParaRPr>
            </a:p>
          </p:txBody>
        </p:sp>
        <p:sp>
          <p:nvSpPr>
            <p:cNvPr id="31" name="Freeform 7">
              <a:extLst>
                <a:ext uri="{FF2B5EF4-FFF2-40B4-BE49-F238E27FC236}">
                  <a16:creationId xmlns:a16="http://schemas.microsoft.com/office/drawing/2014/main" id="{4D7DC1A2-819A-4366-8BE9-387CC000905C}"/>
                </a:ext>
              </a:extLst>
            </p:cNvPr>
            <p:cNvSpPr>
              <a:spLocks/>
            </p:cNvSpPr>
            <p:nvPr/>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2F2F2"/>
                </a:solidFill>
                <a:effectLst/>
                <a:uLnTx/>
                <a:uFillTx/>
                <a:latin typeface="Metropolis"/>
                <a:ea typeface="+mn-ea"/>
                <a:cs typeface="+mn-cs"/>
              </a:endParaRPr>
            </a:p>
          </p:txBody>
        </p:sp>
        <p:sp>
          <p:nvSpPr>
            <p:cNvPr id="32" name="Freeform 8">
              <a:extLst>
                <a:ext uri="{FF2B5EF4-FFF2-40B4-BE49-F238E27FC236}">
                  <a16:creationId xmlns:a16="http://schemas.microsoft.com/office/drawing/2014/main" id="{0373EF47-4DA1-4EF4-AE4F-54BCB38FC204}"/>
                </a:ext>
              </a:extLst>
            </p:cNvPr>
            <p:cNvSpPr>
              <a:spLocks noEditPoints="1"/>
            </p:cNvSpPr>
            <p:nvPr/>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2F2F2"/>
                </a:solidFill>
                <a:effectLst/>
                <a:uLnTx/>
                <a:uFillTx/>
                <a:latin typeface="Metropolis"/>
                <a:ea typeface="+mn-ea"/>
                <a:cs typeface="+mn-cs"/>
              </a:endParaRPr>
            </a:p>
          </p:txBody>
        </p:sp>
        <p:sp>
          <p:nvSpPr>
            <p:cNvPr id="33" name="Freeform 9">
              <a:extLst>
                <a:ext uri="{FF2B5EF4-FFF2-40B4-BE49-F238E27FC236}">
                  <a16:creationId xmlns:a16="http://schemas.microsoft.com/office/drawing/2014/main" id="{ABC15050-D5E4-4FBD-806D-1CEC1AF606F8}"/>
                </a:ext>
              </a:extLst>
            </p:cNvPr>
            <p:cNvSpPr>
              <a:spLocks noEditPoints="1"/>
            </p:cNvSpPr>
            <p:nvPr/>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2F2F2"/>
                </a:solidFill>
                <a:effectLst/>
                <a:uLnTx/>
                <a:uFillTx/>
                <a:latin typeface="Metropolis"/>
                <a:ea typeface="+mn-ea"/>
                <a:cs typeface="+mn-cs"/>
              </a:endParaRPr>
            </a:p>
          </p:txBody>
        </p:sp>
        <p:sp>
          <p:nvSpPr>
            <p:cNvPr id="35" name="Freeform 10">
              <a:extLst>
                <a:ext uri="{FF2B5EF4-FFF2-40B4-BE49-F238E27FC236}">
                  <a16:creationId xmlns:a16="http://schemas.microsoft.com/office/drawing/2014/main" id="{953BA047-B60F-46CD-AFCB-49101F4D74CE}"/>
                </a:ext>
              </a:extLst>
            </p:cNvPr>
            <p:cNvSpPr>
              <a:spLocks/>
            </p:cNvSpPr>
            <p:nvPr/>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2F2F2"/>
                </a:solidFill>
                <a:effectLst/>
                <a:uLnTx/>
                <a:uFillTx/>
                <a:latin typeface="Metropolis"/>
                <a:ea typeface="+mn-ea"/>
                <a:cs typeface="+mn-cs"/>
              </a:endParaRPr>
            </a:p>
          </p:txBody>
        </p:sp>
        <p:sp>
          <p:nvSpPr>
            <p:cNvPr id="46" name="Freeform 11">
              <a:extLst>
                <a:ext uri="{FF2B5EF4-FFF2-40B4-BE49-F238E27FC236}">
                  <a16:creationId xmlns:a16="http://schemas.microsoft.com/office/drawing/2014/main" id="{E5E07D7E-E36B-4549-9FB3-3BA1E2259485}"/>
                </a:ext>
              </a:extLst>
            </p:cNvPr>
            <p:cNvSpPr>
              <a:spLocks noEditPoints="1"/>
            </p:cNvSpPr>
            <p:nvPr/>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2F2F2"/>
                </a:solidFill>
                <a:effectLst/>
                <a:uLnTx/>
                <a:uFillTx/>
                <a:latin typeface="Metropolis"/>
                <a:ea typeface="+mn-ea"/>
                <a:cs typeface="+mn-cs"/>
              </a:endParaRPr>
            </a:p>
          </p:txBody>
        </p:sp>
        <p:sp>
          <p:nvSpPr>
            <p:cNvPr id="47" name="Freeform 12">
              <a:extLst>
                <a:ext uri="{FF2B5EF4-FFF2-40B4-BE49-F238E27FC236}">
                  <a16:creationId xmlns:a16="http://schemas.microsoft.com/office/drawing/2014/main" id="{3352F97F-F3A2-4B3E-9917-55B62713FDC5}"/>
                </a:ext>
              </a:extLst>
            </p:cNvPr>
            <p:cNvSpPr>
              <a:spLocks noEditPoints="1"/>
            </p:cNvSpPr>
            <p:nvPr/>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2F2F2"/>
                </a:solidFill>
                <a:effectLst/>
                <a:uLnTx/>
                <a:uFillTx/>
                <a:latin typeface="Metropolis"/>
                <a:ea typeface="+mn-ea"/>
                <a:cs typeface="+mn-cs"/>
              </a:endParaRPr>
            </a:p>
          </p:txBody>
        </p:sp>
      </p:grpSp>
      <p:sp>
        <p:nvSpPr>
          <p:cNvPr id="48" name="TextBox 47">
            <a:extLst>
              <a:ext uri="{FF2B5EF4-FFF2-40B4-BE49-F238E27FC236}">
                <a16:creationId xmlns:a16="http://schemas.microsoft.com/office/drawing/2014/main" id="{20A2C43B-3928-4C21-81F0-0AA332C8F322}"/>
              </a:ext>
            </a:extLst>
          </p:cNvPr>
          <p:cNvSpPr txBox="1"/>
          <p:nvPr/>
        </p:nvSpPr>
        <p:spPr bwMode="white">
          <a:xfrm flipH="1">
            <a:off x="2074640" y="6505517"/>
            <a:ext cx="1728438" cy="186641"/>
          </a:xfrm>
          <a:prstGeom prst="rect">
            <a:avLst/>
          </a:prstGeom>
          <a:noFill/>
        </p:spPr>
        <p:txBody>
          <a:bodyPr wrap="none" lIns="0" tIns="0" rIns="0" b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2F2F2"/>
                </a:solidFill>
                <a:effectLst/>
                <a:uLnTx/>
                <a:uFillTx/>
                <a:latin typeface="Metropolis Light"/>
                <a:ea typeface="+mn-ea"/>
                <a:cs typeface="+mn-cs"/>
              </a:rPr>
              <a:t>Confidential</a:t>
            </a:r>
            <a:r>
              <a:rPr kumimoji="0" lang="en-US" sz="800" b="0" i="0" u="none" strike="noStrike" kern="1200" cap="none" spc="0" normalizeH="0" baseline="0" noProof="0" dirty="0">
                <a:ln>
                  <a:noFill/>
                </a:ln>
                <a:solidFill>
                  <a:srgbClr val="002142"/>
                </a:solidFill>
                <a:effectLst/>
                <a:uLnTx/>
                <a:uFillTx/>
                <a:latin typeface="Metropolis Light"/>
                <a:ea typeface="Verdana" panose="020B0604030504040204" pitchFamily="34" charset="0"/>
                <a:cs typeface="Verdana" panose="020B0604030504040204" pitchFamily="34" charset="0"/>
              </a:rPr>
              <a:t>  </a:t>
            </a:r>
            <a:r>
              <a:rPr kumimoji="0" lang="en-US" sz="800" b="0" i="0" u="none" strike="noStrike" kern="1200" cap="none" spc="0" normalizeH="0" baseline="0" noProof="0" dirty="0">
                <a:ln>
                  <a:noFill/>
                </a:ln>
                <a:solidFill>
                  <a:srgbClr val="F2F2F2"/>
                </a:solidFill>
                <a:effectLst/>
                <a:uLnTx/>
                <a:uFillTx/>
                <a:latin typeface="Metropolis Light"/>
                <a:ea typeface="+mn-ea"/>
                <a:cs typeface="Arial" panose="020B0604020202020204" pitchFamily="34" charset="0"/>
              </a:rPr>
              <a:t> │  </a:t>
            </a:r>
            <a:r>
              <a:rPr kumimoji="0" lang="en-US" sz="800" b="0" i="0" u="none" strike="noStrike" kern="1200" cap="none" spc="0" normalizeH="0" baseline="0" noProof="0" dirty="0">
                <a:ln>
                  <a:noFill/>
                </a:ln>
                <a:solidFill>
                  <a:srgbClr val="F2F2F2"/>
                </a:solidFill>
                <a:effectLst/>
                <a:uLnTx/>
                <a:uFillTx/>
                <a:latin typeface="Metropolis Light"/>
                <a:ea typeface="+mn-ea"/>
                <a:cs typeface="+mn-cs"/>
              </a:rPr>
              <a:t>©2020 VMware, Inc.</a:t>
            </a:r>
          </a:p>
        </p:txBody>
      </p:sp>
      <p:sp>
        <p:nvSpPr>
          <p:cNvPr id="25" name="Rectangle 24"/>
          <p:cNvSpPr/>
          <p:nvPr/>
        </p:nvSpPr>
        <p:spPr>
          <a:xfrm>
            <a:off x="0" y="6126480"/>
            <a:ext cx="12188825" cy="731520"/>
          </a:xfrm>
          <a:prstGeom prst="rect">
            <a:avLst/>
          </a:prstGeom>
          <a:gradFill flip="none" rotWithShape="1">
            <a:gsLst>
              <a:gs pos="0">
                <a:srgbClr val="000000">
                  <a:alpha val="39000"/>
                </a:srgbClr>
              </a:gs>
              <a:gs pos="99000">
                <a:srgbClr val="000000">
                  <a:alpha val="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44" name="Graphic 5">
            <a:extLst>
              <a:ext uri="{FF2B5EF4-FFF2-40B4-BE49-F238E27FC236}">
                <a16:creationId xmlns:a16="http://schemas.microsoft.com/office/drawing/2014/main" id="{68450DCA-9700-4C93-9CAA-A9FF31B0A6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 y="6766560"/>
            <a:ext cx="12188825" cy="95225"/>
          </a:xfrm>
          <a:prstGeom prst="rect">
            <a:avLst/>
          </a:prstGeom>
        </p:spPr>
      </p:pic>
      <p:grpSp>
        <p:nvGrpSpPr>
          <p:cNvPr id="45" name="Group 44">
            <a:extLst>
              <a:ext uri="{FF2B5EF4-FFF2-40B4-BE49-F238E27FC236}">
                <a16:creationId xmlns:a16="http://schemas.microsoft.com/office/drawing/2014/main" id="{3485A9D7-B248-4F26-9897-A1C7A54FAF89}"/>
              </a:ext>
            </a:extLst>
          </p:cNvPr>
          <p:cNvGrpSpPr/>
          <p:nvPr/>
        </p:nvGrpSpPr>
        <p:grpSpPr>
          <a:xfrm>
            <a:off x="608018" y="6445297"/>
            <a:ext cx="1184398" cy="186694"/>
            <a:chOff x="863272" y="6563918"/>
            <a:chExt cx="861082" cy="135727"/>
          </a:xfrm>
          <a:solidFill>
            <a:schemeClr val="tx2"/>
          </a:solidFill>
        </p:grpSpPr>
        <p:sp>
          <p:nvSpPr>
            <p:cNvPr id="49" name="Freeform 6">
              <a:extLst>
                <a:ext uri="{FF2B5EF4-FFF2-40B4-BE49-F238E27FC236}">
                  <a16:creationId xmlns:a16="http://schemas.microsoft.com/office/drawing/2014/main" id="{3813DC77-8C0C-44B4-AE3B-61F5A801402A}"/>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52" name="Freeform 7">
              <a:extLst>
                <a:ext uri="{FF2B5EF4-FFF2-40B4-BE49-F238E27FC236}">
                  <a16:creationId xmlns:a16="http://schemas.microsoft.com/office/drawing/2014/main" id="{4D7DC1A2-819A-4366-8BE9-387CC000905C}"/>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53" name="Freeform 8">
              <a:extLst>
                <a:ext uri="{FF2B5EF4-FFF2-40B4-BE49-F238E27FC236}">
                  <a16:creationId xmlns:a16="http://schemas.microsoft.com/office/drawing/2014/main" id="{0373EF47-4DA1-4EF4-AE4F-54BCB38FC2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55" name="Freeform 9">
              <a:extLst>
                <a:ext uri="{FF2B5EF4-FFF2-40B4-BE49-F238E27FC236}">
                  <a16:creationId xmlns:a16="http://schemas.microsoft.com/office/drawing/2014/main" id="{ABC15050-D5E4-4FBD-806D-1CEC1AF606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56" name="Freeform 10">
              <a:extLst>
                <a:ext uri="{FF2B5EF4-FFF2-40B4-BE49-F238E27FC236}">
                  <a16:creationId xmlns:a16="http://schemas.microsoft.com/office/drawing/2014/main" id="{953BA047-B60F-46CD-AFCB-49101F4D74C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57" name="Freeform 11">
              <a:extLst>
                <a:ext uri="{FF2B5EF4-FFF2-40B4-BE49-F238E27FC236}">
                  <a16:creationId xmlns:a16="http://schemas.microsoft.com/office/drawing/2014/main" id="{E5E07D7E-E36B-4549-9FB3-3BA1E225948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58" name="Freeform 12">
              <a:extLst>
                <a:ext uri="{FF2B5EF4-FFF2-40B4-BE49-F238E27FC236}">
                  <a16:creationId xmlns:a16="http://schemas.microsoft.com/office/drawing/2014/main" id="{3352F97F-F3A2-4B3E-9917-55B62713FDC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59" name="TextBox 58">
            <a:extLst>
              <a:ext uri="{FF2B5EF4-FFF2-40B4-BE49-F238E27FC236}">
                <a16:creationId xmlns:a16="http://schemas.microsoft.com/office/drawing/2014/main" id="{20A2C43B-3928-4C21-81F0-0AA332C8F322}"/>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60" name="TextBox 59">
            <a:extLst>
              <a:ext uri="{FF2B5EF4-FFF2-40B4-BE49-F238E27FC236}">
                <a16:creationId xmlns:a16="http://schemas.microsoft.com/office/drawing/2014/main" id="{55025D71-18A5-4A22-8386-917E1B08C46A}"/>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BD5F533C-F153-374A-B440-560BAD5EC899}" type="slidenum">
              <a:rPr lang="en-US" sz="800" smtClean="0">
                <a:latin typeface="+mj-lt"/>
              </a:rPr>
              <a:t>18</a:t>
            </a:fld>
            <a:endParaRPr lang="en-US" dirty="0">
              <a:latin typeface="+mj-lt"/>
            </a:endParaRPr>
          </a:p>
        </p:txBody>
      </p:sp>
      <p:grpSp>
        <p:nvGrpSpPr>
          <p:cNvPr id="7" name="Group 6"/>
          <p:cNvGrpSpPr/>
          <p:nvPr/>
        </p:nvGrpSpPr>
        <p:grpSpPr>
          <a:xfrm>
            <a:off x="-1855" y="798353"/>
            <a:ext cx="7008574" cy="5211980"/>
            <a:chOff x="-1855" y="798353"/>
            <a:chExt cx="7008574" cy="5211980"/>
          </a:xfrm>
        </p:grpSpPr>
        <p:grpSp>
          <p:nvGrpSpPr>
            <p:cNvPr id="38" name="Group 37">
              <a:extLst>
                <a:ext uri="{FF2B5EF4-FFF2-40B4-BE49-F238E27FC236}">
                  <a16:creationId xmlns:a16="http://schemas.microsoft.com/office/drawing/2014/main" id="{7E0FC04A-C321-AC42-B899-FB5DC6C4B989}"/>
                </a:ext>
              </a:extLst>
            </p:cNvPr>
            <p:cNvGrpSpPr/>
            <p:nvPr/>
          </p:nvGrpSpPr>
          <p:grpSpPr>
            <a:xfrm>
              <a:off x="-1855" y="798353"/>
              <a:ext cx="7008574" cy="5211980"/>
              <a:chOff x="3952636" y="1226695"/>
              <a:chExt cx="8239364" cy="4832125"/>
            </a:xfrm>
          </p:grpSpPr>
          <p:sp>
            <p:nvSpPr>
              <p:cNvPr id="41" name="Rectangle 40">
                <a:extLst>
                  <a:ext uri="{FF2B5EF4-FFF2-40B4-BE49-F238E27FC236}">
                    <a16:creationId xmlns:a16="http://schemas.microsoft.com/office/drawing/2014/main" id="{4A06C7DF-4800-8547-BD6A-C5575CE01800}"/>
                  </a:ext>
                </a:extLst>
              </p:cNvPr>
              <p:cNvSpPr/>
              <p:nvPr/>
            </p:nvSpPr>
            <p:spPr bwMode="ltGray">
              <a:xfrm>
                <a:off x="3952636" y="1272414"/>
                <a:ext cx="8239364" cy="4786406"/>
              </a:xfrm>
              <a:prstGeom prst="rect">
                <a:avLst/>
              </a:prstGeom>
              <a:solidFill>
                <a:srgbClr val="00000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799" b="0" i="0" u="none" strike="noStrike" kern="1200" cap="none" spc="0" normalizeH="0" baseline="0" noProof="0">
                  <a:ln>
                    <a:noFill/>
                  </a:ln>
                  <a:solidFill>
                    <a:srgbClr val="1A428A"/>
                  </a:solidFill>
                  <a:effectLst/>
                  <a:uLnTx/>
                  <a:uFillTx/>
                  <a:latin typeface="Metropolis"/>
                  <a:ea typeface="+mn-ea"/>
                  <a:cs typeface="+mn-cs"/>
                </a:endParaRPr>
              </a:p>
            </p:txBody>
          </p:sp>
          <p:sp>
            <p:nvSpPr>
              <p:cNvPr id="42" name="Rectangle 41">
                <a:extLst>
                  <a:ext uri="{FF2B5EF4-FFF2-40B4-BE49-F238E27FC236}">
                    <a16:creationId xmlns:a16="http://schemas.microsoft.com/office/drawing/2014/main" id="{8B05CC17-B747-F442-8155-3751066052A3}"/>
                  </a:ext>
                </a:extLst>
              </p:cNvPr>
              <p:cNvSpPr/>
              <p:nvPr/>
            </p:nvSpPr>
            <p:spPr>
              <a:xfrm flipV="1">
                <a:off x="3952636" y="1226695"/>
                <a:ext cx="8239364" cy="45719"/>
              </a:xfrm>
              <a:prstGeom prst="rect">
                <a:avLst/>
              </a:prstGeom>
              <a:gradFill flip="none" rotWithShape="1">
                <a:gsLst>
                  <a:gs pos="37000">
                    <a:schemeClr val="accent1"/>
                  </a:gs>
                  <a:gs pos="0">
                    <a:schemeClr val="accent4"/>
                  </a:gs>
                  <a:gs pos="100000">
                    <a:schemeClr val="accent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FFFFFF"/>
                  </a:solidFill>
                  <a:effectLst/>
                  <a:uLnTx/>
                  <a:uFillTx/>
                  <a:latin typeface="Metropolis"/>
                  <a:ea typeface="+mn-ea"/>
                  <a:cs typeface="+mn-cs"/>
                </a:endParaRPr>
              </a:p>
            </p:txBody>
          </p:sp>
        </p:grpSp>
        <p:sp>
          <p:nvSpPr>
            <p:cNvPr id="39" name="Rectangle 38">
              <a:extLst>
                <a:ext uri="{FF2B5EF4-FFF2-40B4-BE49-F238E27FC236}">
                  <a16:creationId xmlns:a16="http://schemas.microsoft.com/office/drawing/2014/main" id="{5F14B3D9-158F-4E02-8F86-2718F2BACF29}"/>
                </a:ext>
              </a:extLst>
            </p:cNvPr>
            <p:cNvSpPr/>
            <p:nvPr/>
          </p:nvSpPr>
          <p:spPr>
            <a:xfrm>
              <a:off x="462744" y="2296625"/>
              <a:ext cx="6079377" cy="2869726"/>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lvl="0" fontAlgn="base">
                <a:spcBef>
                  <a:spcPts val="1200"/>
                </a:spcBef>
                <a:spcAft>
                  <a:spcPts val="600"/>
                </a:spcAft>
                <a:defRPr/>
              </a:pPr>
              <a:r>
                <a:rPr lang="en-US" sz="1999" b="1" dirty="0">
                  <a:solidFill>
                    <a:schemeClr val="accent4"/>
                  </a:solidFill>
                </a:rPr>
                <a:t>Empowered remote care for high-risk cancer patients </a:t>
              </a:r>
              <a:r>
                <a:rPr lang="en-US" sz="1999" dirty="0">
                  <a:solidFill>
                    <a:srgbClr val="FFFFFF"/>
                  </a:solidFill>
                </a:rPr>
                <a:t>unable to visit traditional care site during COVID-19 </a:t>
              </a:r>
            </a:p>
            <a:p>
              <a:pPr lvl="0" fontAlgn="base">
                <a:spcBef>
                  <a:spcPts val="1200"/>
                </a:spcBef>
                <a:spcAft>
                  <a:spcPts val="600"/>
                </a:spcAft>
                <a:defRPr/>
              </a:pPr>
              <a:r>
                <a:rPr lang="en-US" sz="1999" b="1" dirty="0">
                  <a:solidFill>
                    <a:srgbClr val="78BE20"/>
                  </a:solidFill>
                </a:rPr>
                <a:t>Enabled remote radiologists to increase volume of scans analyzed per day </a:t>
              </a:r>
              <a:r>
                <a:rPr lang="en-US" sz="1999" dirty="0">
                  <a:solidFill>
                    <a:srgbClr val="FFFFFF"/>
                  </a:solidFill>
                </a:rPr>
                <a:t>through increased bandwidth and optimized network traffic delivery</a:t>
              </a:r>
            </a:p>
            <a:p>
              <a:pPr lvl="0" fontAlgn="base">
                <a:spcBef>
                  <a:spcPts val="1200"/>
                </a:spcBef>
                <a:spcAft>
                  <a:spcPts val="600"/>
                </a:spcAft>
                <a:defRPr/>
              </a:pPr>
              <a:endParaRPr lang="en-US" sz="1999" dirty="0">
                <a:solidFill>
                  <a:schemeClr val="tx2"/>
                </a:solidFill>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4427" y="1100380"/>
              <a:ext cx="2156010" cy="1059009"/>
            </a:xfrm>
            <a:prstGeom prst="rect">
              <a:avLst/>
            </a:prstGeom>
          </p:spPr>
        </p:pic>
      </p:grpSp>
    </p:spTree>
    <p:extLst>
      <p:ext uri="{BB962C8B-B14F-4D97-AF65-F5344CB8AC3E}">
        <p14:creationId xmlns:p14="http://schemas.microsoft.com/office/powerpoint/2010/main" val="2734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par>
                                <p:cTn id="8" presetID="42" presetClass="path" presetSubtype="0" decel="100000" fill="hold" nodeType="withEffect">
                                  <p:stCondLst>
                                    <p:cond delay="0"/>
                                  </p:stCondLst>
                                  <p:childTnLst>
                                    <p:animMotion origin="layout" path="M -4.47512E-6 4.81481E-6 L -0.06238 4.81481E-6 " pathEditMode="relative" rAng="0" ptsTypes="AA">
                                      <p:cBhvr>
                                        <p:cTn id="9" dur="750" spd="-100000" fill="hold"/>
                                        <p:tgtEl>
                                          <p:spTgt spid="7"/>
                                        </p:tgtEl>
                                        <p:attrNameLst>
                                          <p:attrName>ppt_x</p:attrName>
                                          <p:attrName>ppt_y</p:attrName>
                                        </p:attrNameLst>
                                      </p:cBhvr>
                                      <p:rCtr x="-31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7">
            <a:extLst>
              <a:ext uri="{FF2B5EF4-FFF2-40B4-BE49-F238E27FC236}">
                <a16:creationId xmlns:a16="http://schemas.microsoft.com/office/drawing/2014/main" id="{D034FA3F-D529-4D8B-B6EC-A8341FCAF67E}"/>
              </a:ext>
            </a:extLst>
          </p:cNvPr>
          <p:cNvSpPr txBox="1">
            <a:spLocks/>
          </p:cNvSpPr>
          <p:nvPr/>
        </p:nvSpPr>
        <p:spPr bwMode="gray">
          <a:xfrm>
            <a:off x="1" y="1143000"/>
            <a:ext cx="5866360" cy="4544449"/>
          </a:xfrm>
          <a:prstGeom prst="rect">
            <a:avLst/>
          </a:prstGeom>
          <a:solidFill>
            <a:srgbClr val="000000">
              <a:alpha val="35000"/>
            </a:srgbClr>
          </a:solidFill>
        </p:spPr>
        <p:txBody>
          <a:bodyPr lIns="594360" tIns="1371600" rIns="548640" bIns="45720" anchor="t"/>
          <a:lstStyle>
            <a:lvl1pPr marL="0" indent="0" algn="l" defTabSz="914400" rtl="0" eaLnBrk="1" latinLnBrk="0" hangingPunct="1">
              <a:lnSpc>
                <a:spcPct val="100000"/>
              </a:lnSpc>
              <a:spcBef>
                <a:spcPts val="2400"/>
              </a:spcBef>
              <a:buClr>
                <a:schemeClr val="tx1">
                  <a:lumMod val="60000"/>
                  <a:lumOff val="40000"/>
                </a:schemeClr>
              </a:buClr>
              <a:buSzPct val="90000"/>
              <a:buFont typeface="Arial" panose="020B0604020202020204" pitchFamily="34" charset="0"/>
              <a:buChar char="​"/>
              <a:defRPr sz="18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6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4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2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2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18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4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2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1800" kern="1200">
                <a:solidFill>
                  <a:schemeClr val="tx2"/>
                </a:solidFill>
                <a:latin typeface="+mn-lt"/>
                <a:ea typeface="+mn-ea"/>
                <a:cs typeface="+mn-cs"/>
              </a:defRPr>
            </a:lvl9pPr>
          </a:lstStyle>
          <a:p>
            <a:pPr>
              <a:lnSpc>
                <a:spcPct val="95000"/>
              </a:lnSpc>
              <a:spcBef>
                <a:spcPts val="0"/>
              </a:spcBef>
              <a:spcAft>
                <a:spcPts val="1800"/>
              </a:spcAft>
              <a:buClrTx/>
              <a:buSzTx/>
              <a:buNone/>
              <a:defRPr/>
            </a:pPr>
            <a:r>
              <a:rPr lang="en-US" sz="1600" dirty="0"/>
              <a:t>Empower and scale a modern and secure </a:t>
            </a:r>
            <a:r>
              <a:rPr lang="en-US" sz="1600" dirty="0">
                <a:solidFill>
                  <a:schemeClr val="accent1"/>
                </a:solidFill>
              </a:rPr>
              <a:t>distributed healthcare workforce</a:t>
            </a:r>
          </a:p>
          <a:p>
            <a:pPr>
              <a:lnSpc>
                <a:spcPct val="95000"/>
              </a:lnSpc>
              <a:spcBef>
                <a:spcPts val="0"/>
              </a:spcBef>
              <a:spcAft>
                <a:spcPts val="1800"/>
              </a:spcAft>
              <a:buClrTx/>
              <a:buSzTx/>
              <a:buNone/>
              <a:defRPr/>
            </a:pPr>
            <a:r>
              <a:rPr lang="en-US" sz="1600" dirty="0">
                <a:solidFill>
                  <a:schemeClr val="accent1"/>
                </a:solidFill>
              </a:rPr>
              <a:t>Improve performance and reliability </a:t>
            </a:r>
            <a:r>
              <a:rPr lang="en-US" sz="1600" dirty="0"/>
              <a:t>across remote and edge sites </a:t>
            </a:r>
          </a:p>
        </p:txBody>
      </p:sp>
      <p:pic>
        <p:nvPicPr>
          <p:cNvPr id="14" name="Picture 13">
            <a:extLst>
              <a:ext uri="{FF2B5EF4-FFF2-40B4-BE49-F238E27FC236}">
                <a16:creationId xmlns:a16="http://schemas.microsoft.com/office/drawing/2014/main" id="{A9813BA5-E0D4-CC43-A469-C20A01FACF5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322465" y="1143001"/>
            <a:ext cx="5866359" cy="4544449"/>
          </a:xfrm>
          <a:prstGeom prst="rect">
            <a:avLst/>
          </a:prstGeom>
          <a:solidFill>
            <a:schemeClr val="tx2"/>
          </a:solidFill>
        </p:spPr>
      </p:pic>
      <p:sp>
        <p:nvSpPr>
          <p:cNvPr id="16" name="Text Placeholder 4">
            <a:extLst>
              <a:ext uri="{FF2B5EF4-FFF2-40B4-BE49-F238E27FC236}">
                <a16:creationId xmlns:a16="http://schemas.microsoft.com/office/drawing/2014/main" id="{C8337636-71A7-4831-B382-F842B3A29490}"/>
              </a:ext>
            </a:extLst>
          </p:cNvPr>
          <p:cNvSpPr txBox="1">
            <a:spLocks/>
          </p:cNvSpPr>
          <p:nvPr/>
        </p:nvSpPr>
        <p:spPr bwMode="gray">
          <a:xfrm>
            <a:off x="0" y="1323503"/>
            <a:ext cx="6052866" cy="911225"/>
          </a:xfrm>
          <a:prstGeom prst="rect">
            <a:avLst/>
          </a:prstGeom>
          <a:solidFill>
            <a:schemeClr val="accent1"/>
          </a:solidFill>
        </p:spPr>
        <p:txBody>
          <a:bodyPr vert="horz" lIns="594360" tIns="91440" rIns="457200" bIns="91440" rtlCol="0" anchor="ctr">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lang="en-US"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r>
              <a:rPr lang="en-US" dirty="0"/>
              <a:t>Empower and Scale Remote Care </a:t>
            </a:r>
            <a:br>
              <a:rPr lang="en-US" dirty="0"/>
            </a:br>
            <a:r>
              <a:rPr lang="en-US" dirty="0"/>
              <a:t>Teams and Staff </a:t>
            </a:r>
          </a:p>
        </p:txBody>
      </p:sp>
      <p:sp>
        <p:nvSpPr>
          <p:cNvPr id="17" name="Right Triangle 16">
            <a:extLst>
              <a:ext uri="{FF2B5EF4-FFF2-40B4-BE49-F238E27FC236}">
                <a16:creationId xmlns:a16="http://schemas.microsoft.com/office/drawing/2014/main" id="{318FE405-D472-9147-8792-AEA41D7CED66}"/>
              </a:ext>
            </a:extLst>
          </p:cNvPr>
          <p:cNvSpPr/>
          <p:nvPr/>
        </p:nvSpPr>
        <p:spPr bwMode="gray">
          <a:xfrm rot="10800000" flipH="1">
            <a:off x="5861269" y="2234446"/>
            <a:ext cx="191597" cy="191597"/>
          </a:xfrm>
          <a:prstGeom prst="rtTriangle">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2800" dirty="0">
              <a:solidFill>
                <a:schemeClr val="bg1"/>
              </a:solidFill>
            </a:endParaRPr>
          </a:p>
        </p:txBody>
      </p:sp>
    </p:spTree>
    <p:extLst>
      <p:ext uri="{BB962C8B-B14F-4D97-AF65-F5344CB8AC3E}">
        <p14:creationId xmlns:p14="http://schemas.microsoft.com/office/powerpoint/2010/main" val="17428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5C0E21-2AE1-4A49-A475-9F7F8F4F9FF2}"/>
              </a:ext>
            </a:extLst>
          </p:cNvPr>
          <p:cNvSpPr/>
          <p:nvPr/>
        </p:nvSpPr>
        <p:spPr>
          <a:xfrm>
            <a:off x="5015067" y="0"/>
            <a:ext cx="7173758" cy="67599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3" name="Title 2">
            <a:extLst>
              <a:ext uri="{FF2B5EF4-FFF2-40B4-BE49-F238E27FC236}">
                <a16:creationId xmlns:a16="http://schemas.microsoft.com/office/drawing/2014/main" id="{567CD349-E8FA-4C59-823E-07107AE434ED}"/>
              </a:ext>
            </a:extLst>
          </p:cNvPr>
          <p:cNvSpPr>
            <a:spLocks noGrp="1"/>
          </p:cNvSpPr>
          <p:nvPr>
            <p:ph type="title"/>
          </p:nvPr>
        </p:nvSpPr>
        <p:spPr>
          <a:xfrm>
            <a:off x="579809" y="412750"/>
            <a:ext cx="4119629" cy="931143"/>
          </a:xfrm>
        </p:spPr>
        <p:txBody>
          <a:bodyPr wrap="square"/>
          <a:lstStyle/>
          <a:p>
            <a:r>
              <a:rPr lang="en-US"/>
              <a:t>Healthcare Leaders Choose VMware </a:t>
            </a:r>
          </a:p>
        </p:txBody>
      </p:sp>
      <p:grpSp>
        <p:nvGrpSpPr>
          <p:cNvPr id="11" name="Group 10">
            <a:extLst>
              <a:ext uri="{FF2B5EF4-FFF2-40B4-BE49-F238E27FC236}">
                <a16:creationId xmlns:a16="http://schemas.microsoft.com/office/drawing/2014/main" id="{E405BFA8-F934-4D83-A9AE-12DE9EC6D374}"/>
              </a:ext>
            </a:extLst>
          </p:cNvPr>
          <p:cNvGrpSpPr/>
          <p:nvPr/>
        </p:nvGrpSpPr>
        <p:grpSpPr>
          <a:xfrm>
            <a:off x="5208203" y="169589"/>
            <a:ext cx="6786755" cy="6240494"/>
            <a:chOff x="4929185" y="329564"/>
            <a:chExt cx="7041494" cy="5896274"/>
          </a:xfrm>
        </p:grpSpPr>
        <p:grpSp>
          <p:nvGrpSpPr>
            <p:cNvPr id="6" name="Group 5">
              <a:extLst>
                <a:ext uri="{FF2B5EF4-FFF2-40B4-BE49-F238E27FC236}">
                  <a16:creationId xmlns:a16="http://schemas.microsoft.com/office/drawing/2014/main" id="{817B77DB-62F8-4900-A04D-3D5516E7B2D7}"/>
                </a:ext>
              </a:extLst>
            </p:cNvPr>
            <p:cNvGrpSpPr/>
            <p:nvPr/>
          </p:nvGrpSpPr>
          <p:grpSpPr>
            <a:xfrm>
              <a:off x="6711225" y="329564"/>
              <a:ext cx="5007132" cy="4832540"/>
              <a:chOff x="6438312" y="329564"/>
              <a:chExt cx="5007132" cy="4832540"/>
            </a:xfrm>
          </p:grpSpPr>
          <p:pic>
            <p:nvPicPr>
              <p:cNvPr id="78" name="Picture 2" descr="Health New England">
                <a:extLst>
                  <a:ext uri="{FF2B5EF4-FFF2-40B4-BE49-F238E27FC236}">
                    <a16:creationId xmlns:a16="http://schemas.microsoft.com/office/drawing/2014/main" id="{0E938B34-C3A6-40A9-9C02-047CEE2636B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826" t="16293" r="2826" b="16293"/>
              <a:stretch/>
            </p:blipFill>
            <p:spPr bwMode="auto">
              <a:xfrm>
                <a:off x="8263405" y="3863661"/>
                <a:ext cx="1687145" cy="246413"/>
              </a:xfrm>
              <a:prstGeom prst="rect">
                <a:avLst/>
              </a:prstGeom>
              <a:noFill/>
            </p:spPr>
          </p:pic>
          <p:pic>
            <p:nvPicPr>
              <p:cNvPr id="81" name="Grafik 5">
                <a:extLst>
                  <a:ext uri="{FF2B5EF4-FFF2-40B4-BE49-F238E27FC236}">
                    <a16:creationId xmlns:a16="http://schemas.microsoft.com/office/drawing/2014/main" id="{7B460F59-6073-43A5-949A-85717E03A80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009" t="5973" r="2009" b="5973"/>
              <a:stretch/>
            </p:blipFill>
            <p:spPr>
              <a:xfrm>
                <a:off x="8360238" y="2693480"/>
                <a:ext cx="1349549" cy="410573"/>
              </a:xfrm>
              <a:prstGeom prst="rect">
                <a:avLst/>
              </a:prstGeom>
              <a:noFill/>
            </p:spPr>
          </p:pic>
          <p:pic>
            <p:nvPicPr>
              <p:cNvPr id="86" name="Picture 85" descr="A close up of a logo&#10;&#10;Description automatically generated">
                <a:extLst>
                  <a:ext uri="{FF2B5EF4-FFF2-40B4-BE49-F238E27FC236}">
                    <a16:creationId xmlns:a16="http://schemas.microsoft.com/office/drawing/2014/main" id="{8E5157E6-20E5-4403-AF59-8073168162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70078" y="2497373"/>
                <a:ext cx="1075366" cy="560378"/>
              </a:xfrm>
              <a:prstGeom prst="rect">
                <a:avLst/>
              </a:prstGeom>
              <a:solidFill>
                <a:schemeClr val="bg2">
                  <a:lumMod val="90000"/>
                </a:schemeClr>
              </a:solidFill>
            </p:spPr>
          </p:pic>
          <p:pic>
            <p:nvPicPr>
              <p:cNvPr id="92" name="Picture 91" descr="A close up of a logo&#10;&#10;Description automatically generated">
                <a:extLst>
                  <a:ext uri="{FF2B5EF4-FFF2-40B4-BE49-F238E27FC236}">
                    <a16:creationId xmlns:a16="http://schemas.microsoft.com/office/drawing/2014/main" id="{9185589A-8FAC-4FB5-A5F8-05AAE2B45E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38312" y="893244"/>
                <a:ext cx="1415869" cy="416432"/>
              </a:xfrm>
              <a:prstGeom prst="rect">
                <a:avLst/>
              </a:prstGeom>
              <a:noFill/>
            </p:spPr>
          </p:pic>
          <p:pic>
            <p:nvPicPr>
              <p:cNvPr id="93" name="Picture 92" descr="A picture containing drawing&#10;&#10;Description automatically generated">
                <a:extLst>
                  <a:ext uri="{FF2B5EF4-FFF2-40B4-BE49-F238E27FC236}">
                    <a16:creationId xmlns:a16="http://schemas.microsoft.com/office/drawing/2014/main" id="{5318CCBB-895F-4708-A558-DA5C8679C0F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6610" b="16610"/>
              <a:stretch/>
            </p:blipFill>
            <p:spPr>
              <a:xfrm>
                <a:off x="8644688" y="4640795"/>
                <a:ext cx="780647" cy="521309"/>
              </a:xfrm>
              <a:prstGeom prst="rect">
                <a:avLst/>
              </a:prstGeom>
              <a:solidFill>
                <a:schemeClr val="bg2">
                  <a:lumMod val="90000"/>
                </a:schemeClr>
              </a:solidFill>
            </p:spPr>
          </p:pic>
          <p:pic>
            <p:nvPicPr>
              <p:cNvPr id="130" name="Picture 129" descr="A picture containing drawing, shirt&#10;&#10;Description automatically generated">
                <a:extLst>
                  <a:ext uri="{FF2B5EF4-FFF2-40B4-BE49-F238E27FC236}">
                    <a16:creationId xmlns:a16="http://schemas.microsoft.com/office/drawing/2014/main" id="{747C51EF-EA95-449C-8B4E-76A47D434B6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1989" b="11989"/>
              <a:stretch/>
            </p:blipFill>
            <p:spPr>
              <a:xfrm>
                <a:off x="8355798" y="329564"/>
                <a:ext cx="1358429" cy="1032709"/>
              </a:xfrm>
              <a:prstGeom prst="rect">
                <a:avLst/>
              </a:prstGeom>
              <a:noFill/>
            </p:spPr>
          </p:pic>
        </p:grpSp>
        <p:grpSp>
          <p:nvGrpSpPr>
            <p:cNvPr id="10" name="Group 9">
              <a:extLst>
                <a:ext uri="{FF2B5EF4-FFF2-40B4-BE49-F238E27FC236}">
                  <a16:creationId xmlns:a16="http://schemas.microsoft.com/office/drawing/2014/main" id="{C7D4AD32-9757-4907-A2D0-23188936C67B}"/>
                </a:ext>
              </a:extLst>
            </p:cNvPr>
            <p:cNvGrpSpPr/>
            <p:nvPr/>
          </p:nvGrpSpPr>
          <p:grpSpPr>
            <a:xfrm>
              <a:off x="5005057" y="491689"/>
              <a:ext cx="6965622" cy="5634154"/>
              <a:chOff x="5005057" y="491689"/>
              <a:chExt cx="6965622" cy="5634154"/>
            </a:xfrm>
          </p:grpSpPr>
          <p:pic>
            <p:nvPicPr>
              <p:cNvPr id="80" name="Plassholder for bilde 42">
                <a:extLst>
                  <a:ext uri="{FF2B5EF4-FFF2-40B4-BE49-F238E27FC236}">
                    <a16:creationId xmlns:a16="http://schemas.microsoft.com/office/drawing/2014/main" id="{22D39122-1651-41CB-B161-6F555595D71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83156" y="1822133"/>
                <a:ext cx="1302068" cy="303549"/>
              </a:xfrm>
              <a:prstGeom prst="rect">
                <a:avLst/>
              </a:prstGeom>
              <a:noFill/>
              <a:ln>
                <a:noFill/>
              </a:ln>
            </p:spPr>
          </p:pic>
          <p:pic>
            <p:nvPicPr>
              <p:cNvPr id="84" name="Picture 83" descr="A picture containing drawing&#10;&#10;Description automatically generated">
                <a:extLst>
                  <a:ext uri="{FF2B5EF4-FFF2-40B4-BE49-F238E27FC236}">
                    <a16:creationId xmlns:a16="http://schemas.microsoft.com/office/drawing/2014/main" id="{7D6EAE86-6AFD-4906-A7ED-18F4AB64983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27961" y="4670930"/>
                <a:ext cx="880849" cy="332124"/>
              </a:xfrm>
              <a:prstGeom prst="rect">
                <a:avLst/>
              </a:prstGeom>
              <a:solidFill>
                <a:schemeClr val="bg2">
                  <a:lumMod val="90000"/>
                </a:schemeClr>
              </a:solidFill>
            </p:spPr>
          </p:pic>
          <p:pic>
            <p:nvPicPr>
              <p:cNvPr id="90" name="Picture 89">
                <a:extLst>
                  <a:ext uri="{FF2B5EF4-FFF2-40B4-BE49-F238E27FC236}">
                    <a16:creationId xmlns:a16="http://schemas.microsoft.com/office/drawing/2014/main" id="{1B0C2445-5B64-488B-A1CB-D1E1FDFB1A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42383" y="1782967"/>
                <a:ext cx="921047" cy="569514"/>
              </a:xfrm>
              <a:prstGeom prst="rect">
                <a:avLst/>
              </a:prstGeom>
              <a:solidFill>
                <a:schemeClr val="bg2">
                  <a:lumMod val="90000"/>
                </a:schemeClr>
              </a:solidFill>
            </p:spPr>
          </p:pic>
          <p:pic>
            <p:nvPicPr>
              <p:cNvPr id="94" name="Picture 93" descr="A picture containing object, clock, drawing&#10;&#10;Description automatically generated">
                <a:extLst>
                  <a:ext uri="{FF2B5EF4-FFF2-40B4-BE49-F238E27FC236}">
                    <a16:creationId xmlns:a16="http://schemas.microsoft.com/office/drawing/2014/main" id="{E4273615-2C63-4D21-96CE-727B7C213EE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005057" y="4655910"/>
                <a:ext cx="1290168" cy="445027"/>
              </a:xfrm>
              <a:prstGeom prst="rect">
                <a:avLst/>
              </a:prstGeom>
              <a:solidFill>
                <a:schemeClr val="bg2">
                  <a:lumMod val="90000"/>
                </a:schemeClr>
              </a:solidFill>
            </p:spPr>
          </p:pic>
          <p:grpSp>
            <p:nvGrpSpPr>
              <p:cNvPr id="97" name="Bild 1">
                <a:extLst>
                  <a:ext uri="{FF2B5EF4-FFF2-40B4-BE49-F238E27FC236}">
                    <a16:creationId xmlns:a16="http://schemas.microsoft.com/office/drawing/2014/main" id="{7B98B05B-2606-4292-AE3F-9D837C07382D}"/>
                  </a:ext>
                </a:extLst>
              </p:cNvPr>
              <p:cNvGrpSpPr/>
              <p:nvPr/>
            </p:nvGrpSpPr>
            <p:grpSpPr>
              <a:xfrm>
                <a:off x="10297238" y="5852939"/>
                <a:ext cx="1673441" cy="272904"/>
                <a:chOff x="8245358" y="1521734"/>
                <a:chExt cx="3331365" cy="678590"/>
              </a:xfrm>
              <a:solidFill>
                <a:schemeClr val="bg2">
                  <a:lumMod val="90000"/>
                </a:schemeClr>
              </a:solidFill>
            </p:grpSpPr>
            <p:sp>
              <p:nvSpPr>
                <p:cNvPr id="98" name="Freeform 4">
                  <a:extLst>
                    <a:ext uri="{FF2B5EF4-FFF2-40B4-BE49-F238E27FC236}">
                      <a16:creationId xmlns:a16="http://schemas.microsoft.com/office/drawing/2014/main" id="{DDDAE304-87CF-44B4-8E99-160CBE4DC576}"/>
                    </a:ext>
                  </a:extLst>
                </p:cNvPr>
                <p:cNvSpPr/>
                <p:nvPr/>
              </p:nvSpPr>
              <p:spPr>
                <a:xfrm>
                  <a:off x="8245358" y="1521734"/>
                  <a:ext cx="351412" cy="289624"/>
                </a:xfrm>
                <a:custGeom>
                  <a:avLst/>
                  <a:gdLst>
                    <a:gd name="connsiteX0" fmla="*/ 167474 w 351412"/>
                    <a:gd name="connsiteY0" fmla="*/ 250873 h 289624"/>
                    <a:gd name="connsiteX1" fmla="*/ 349766 w 351412"/>
                    <a:gd name="connsiteY1" fmla="*/ 1773 h 289624"/>
                    <a:gd name="connsiteX2" fmla="*/ 1773 w 351412"/>
                    <a:gd name="connsiteY2" fmla="*/ 1773 h 289624"/>
                    <a:gd name="connsiteX3" fmla="*/ 170546 w 351412"/>
                    <a:gd name="connsiteY3" fmla="*/ 291050 h 289624"/>
                    <a:gd name="connsiteX4" fmla="*/ 167474 w 351412"/>
                    <a:gd name="connsiteY4" fmla="*/ 250873 h 28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2" h="289624">
                      <a:moveTo>
                        <a:pt x="167474" y="250873"/>
                      </a:moveTo>
                      <a:cubicBezTo>
                        <a:pt x="167474" y="134122"/>
                        <a:pt x="244077" y="35265"/>
                        <a:pt x="349766" y="1773"/>
                      </a:cubicBezTo>
                      <a:lnTo>
                        <a:pt x="1773" y="1773"/>
                      </a:lnTo>
                      <a:lnTo>
                        <a:pt x="170546" y="291050"/>
                      </a:lnTo>
                      <a:cubicBezTo>
                        <a:pt x="168528" y="277956"/>
                        <a:pt x="167474" y="264538"/>
                        <a:pt x="167474" y="250873"/>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99" name="Freeform 5">
                  <a:extLst>
                    <a:ext uri="{FF2B5EF4-FFF2-40B4-BE49-F238E27FC236}">
                      <a16:creationId xmlns:a16="http://schemas.microsoft.com/office/drawing/2014/main" id="{95A861AE-432C-49DA-8731-0384374E1ACB}"/>
                    </a:ext>
                  </a:extLst>
                </p:cNvPr>
                <p:cNvSpPr/>
                <p:nvPr/>
              </p:nvSpPr>
              <p:spPr>
                <a:xfrm>
                  <a:off x="8505536" y="1967675"/>
                  <a:ext cx="270682" cy="232649"/>
                </a:xfrm>
                <a:custGeom>
                  <a:avLst/>
                  <a:gdLst>
                    <a:gd name="connsiteX0" fmla="*/ 135861 w 270682"/>
                    <a:gd name="connsiteY0" fmla="*/ 45971 h 232648"/>
                    <a:gd name="connsiteX1" fmla="*/ 1773 w 270682"/>
                    <a:gd name="connsiteY1" fmla="*/ 1773 h 232648"/>
                    <a:gd name="connsiteX2" fmla="*/ 135861 w 270682"/>
                    <a:gd name="connsiteY2" fmla="*/ 231597 h 232648"/>
                    <a:gd name="connsiteX3" fmla="*/ 269948 w 270682"/>
                    <a:gd name="connsiteY3" fmla="*/ 1773 h 232648"/>
                    <a:gd name="connsiteX4" fmla="*/ 135861 w 270682"/>
                    <a:gd name="connsiteY4" fmla="*/ 45971 h 23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82" h="232648">
                      <a:moveTo>
                        <a:pt x="135861" y="45971"/>
                      </a:moveTo>
                      <a:cubicBezTo>
                        <a:pt x="85633" y="45971"/>
                        <a:pt x="39251" y="29539"/>
                        <a:pt x="1773" y="1773"/>
                      </a:cubicBezTo>
                      <a:lnTo>
                        <a:pt x="135861" y="231597"/>
                      </a:lnTo>
                      <a:lnTo>
                        <a:pt x="269948" y="1773"/>
                      </a:lnTo>
                      <a:cubicBezTo>
                        <a:pt x="232471" y="29539"/>
                        <a:pt x="186089" y="45971"/>
                        <a:pt x="135861" y="45971"/>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00" name="Freeform 6">
                  <a:extLst>
                    <a:ext uri="{FF2B5EF4-FFF2-40B4-BE49-F238E27FC236}">
                      <a16:creationId xmlns:a16="http://schemas.microsoft.com/office/drawing/2014/main" id="{E44AA7DE-4000-4D38-970E-F3F856B2E91F}"/>
                    </a:ext>
                  </a:extLst>
                </p:cNvPr>
                <p:cNvSpPr/>
                <p:nvPr/>
              </p:nvSpPr>
              <p:spPr>
                <a:xfrm>
                  <a:off x="8504847" y="1521734"/>
                  <a:ext cx="531867" cy="360843"/>
                </a:xfrm>
                <a:custGeom>
                  <a:avLst/>
                  <a:gdLst>
                    <a:gd name="connsiteX0" fmla="*/ 530820 w 531867"/>
                    <a:gd name="connsiteY0" fmla="*/ 1773 h 360843"/>
                    <a:gd name="connsiteX1" fmla="*/ 220575 w 531867"/>
                    <a:gd name="connsiteY1" fmla="*/ 1773 h 360843"/>
                    <a:gd name="connsiteX2" fmla="*/ 1773 w 531867"/>
                    <a:gd name="connsiteY2" fmla="*/ 203470 h 360843"/>
                    <a:gd name="connsiteX3" fmla="*/ 18802 w 531867"/>
                    <a:gd name="connsiteY3" fmla="*/ 284641 h 360843"/>
                    <a:gd name="connsiteX4" fmla="*/ 23784 w 531867"/>
                    <a:gd name="connsiteY4" fmla="*/ 294559 h 360843"/>
                    <a:gd name="connsiteX5" fmla="*/ 131188 w 531867"/>
                    <a:gd name="connsiteY5" fmla="*/ 361011 h 360843"/>
                    <a:gd name="connsiteX6" fmla="*/ 131183 w 531867"/>
                    <a:gd name="connsiteY6" fmla="*/ 361002 h 360843"/>
                    <a:gd name="connsiteX7" fmla="*/ 131159 w 531867"/>
                    <a:gd name="connsiteY7" fmla="*/ 360973 h 360843"/>
                    <a:gd name="connsiteX8" fmla="*/ 136554 w 531867"/>
                    <a:gd name="connsiteY8" fmla="*/ 361130 h 360843"/>
                    <a:gd name="connsiteX9" fmla="*/ 141450 w 531867"/>
                    <a:gd name="connsiteY9" fmla="*/ 361011 h 360843"/>
                    <a:gd name="connsiteX10" fmla="*/ 231782 w 531867"/>
                    <a:gd name="connsiteY10" fmla="*/ 265924 h 360843"/>
                    <a:gd name="connsiteX11" fmla="*/ 136711 w 531867"/>
                    <a:gd name="connsiteY11" fmla="*/ 170719 h 360843"/>
                    <a:gd name="connsiteX12" fmla="*/ 142034 w 531867"/>
                    <a:gd name="connsiteY12" fmla="*/ 166080 h 360843"/>
                    <a:gd name="connsiteX13" fmla="*/ 229165 w 531867"/>
                    <a:gd name="connsiteY13" fmla="*/ 134107 h 360843"/>
                    <a:gd name="connsiteX14" fmla="*/ 363975 w 531867"/>
                    <a:gd name="connsiteY14" fmla="*/ 268892 h 360843"/>
                    <a:gd name="connsiteX15" fmla="*/ 362170 w 531867"/>
                    <a:gd name="connsiteY15" fmla="*/ 290832 h 360843"/>
                    <a:gd name="connsiteX16" fmla="*/ 530820 w 531867"/>
                    <a:gd name="connsiteY16" fmla="*/ 1773 h 36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1867" h="360843">
                      <a:moveTo>
                        <a:pt x="530820" y="1773"/>
                      </a:moveTo>
                      <a:cubicBezTo>
                        <a:pt x="530820" y="1773"/>
                        <a:pt x="226862" y="1773"/>
                        <a:pt x="220575" y="1773"/>
                      </a:cubicBezTo>
                      <a:cubicBezTo>
                        <a:pt x="43924" y="1773"/>
                        <a:pt x="1773" y="139017"/>
                        <a:pt x="1773" y="203470"/>
                      </a:cubicBezTo>
                      <a:cubicBezTo>
                        <a:pt x="1773" y="232352"/>
                        <a:pt x="7861" y="259804"/>
                        <a:pt x="18802" y="284641"/>
                      </a:cubicBezTo>
                      <a:cubicBezTo>
                        <a:pt x="20479" y="288016"/>
                        <a:pt x="22150" y="291331"/>
                        <a:pt x="23784" y="294559"/>
                      </a:cubicBezTo>
                      <a:cubicBezTo>
                        <a:pt x="44840" y="332837"/>
                        <a:pt x="84858" y="359183"/>
                        <a:pt x="131188" y="361011"/>
                      </a:cubicBezTo>
                      <a:cubicBezTo>
                        <a:pt x="131188" y="361002"/>
                        <a:pt x="131183" y="361002"/>
                        <a:pt x="131183" y="361002"/>
                      </a:cubicBezTo>
                      <a:cubicBezTo>
                        <a:pt x="131174" y="360992"/>
                        <a:pt x="131169" y="360983"/>
                        <a:pt x="131159" y="360973"/>
                      </a:cubicBezTo>
                      <a:cubicBezTo>
                        <a:pt x="132945" y="361078"/>
                        <a:pt x="134740" y="361130"/>
                        <a:pt x="136554" y="361130"/>
                      </a:cubicBezTo>
                      <a:cubicBezTo>
                        <a:pt x="138197" y="361130"/>
                        <a:pt x="139826" y="361078"/>
                        <a:pt x="141450" y="361011"/>
                      </a:cubicBezTo>
                      <a:cubicBezTo>
                        <a:pt x="191769" y="358462"/>
                        <a:pt x="231782" y="316865"/>
                        <a:pt x="231782" y="265924"/>
                      </a:cubicBezTo>
                      <a:cubicBezTo>
                        <a:pt x="231782" y="213393"/>
                        <a:pt x="189228" y="170804"/>
                        <a:pt x="136711" y="170719"/>
                      </a:cubicBezTo>
                      <a:cubicBezTo>
                        <a:pt x="138439" y="169123"/>
                        <a:pt x="140220" y="167580"/>
                        <a:pt x="142034" y="166080"/>
                      </a:cubicBezTo>
                      <a:cubicBezTo>
                        <a:pt x="165536" y="146153"/>
                        <a:pt x="195938" y="134107"/>
                        <a:pt x="229165" y="134107"/>
                      </a:cubicBezTo>
                      <a:cubicBezTo>
                        <a:pt x="303617" y="134107"/>
                        <a:pt x="363975" y="194454"/>
                        <a:pt x="363975" y="268892"/>
                      </a:cubicBezTo>
                      <a:cubicBezTo>
                        <a:pt x="363975" y="276370"/>
                        <a:pt x="363338" y="283691"/>
                        <a:pt x="362170" y="290832"/>
                      </a:cubicBezTo>
                      <a:lnTo>
                        <a:pt x="530820" y="1773"/>
                      </a:ln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01" name="Freeform 7">
                  <a:extLst>
                    <a:ext uri="{FF2B5EF4-FFF2-40B4-BE49-F238E27FC236}">
                      <a16:creationId xmlns:a16="http://schemas.microsoft.com/office/drawing/2014/main" id="{CDB36137-8B78-4089-9723-66A817D05604}"/>
                    </a:ext>
                  </a:extLst>
                </p:cNvPr>
                <p:cNvSpPr/>
                <p:nvPr/>
              </p:nvSpPr>
              <p:spPr>
                <a:xfrm>
                  <a:off x="9036914" y="1660246"/>
                  <a:ext cx="128218" cy="142438"/>
                </a:xfrm>
                <a:custGeom>
                  <a:avLst/>
                  <a:gdLst>
                    <a:gd name="connsiteX0" fmla="*/ 76434 w 128217"/>
                    <a:gd name="connsiteY0" fmla="*/ 97862 h 142438"/>
                    <a:gd name="connsiteX1" fmla="*/ 42238 w 128217"/>
                    <a:gd name="connsiteY1" fmla="*/ 12897 h 142438"/>
                    <a:gd name="connsiteX2" fmla="*/ 46488 w 128217"/>
                    <a:gd name="connsiteY2" fmla="*/ 1773 h 142438"/>
                    <a:gd name="connsiteX3" fmla="*/ 1773 w 128217"/>
                    <a:gd name="connsiteY3" fmla="*/ 1773 h 142438"/>
                    <a:gd name="connsiteX4" fmla="*/ 12700 w 128217"/>
                    <a:gd name="connsiteY4" fmla="*/ 11482 h 142438"/>
                    <a:gd name="connsiteX5" fmla="*/ 69349 w 128217"/>
                    <a:gd name="connsiteY5" fmla="*/ 143579 h 142438"/>
                    <a:gd name="connsiteX6" fmla="*/ 121553 w 128217"/>
                    <a:gd name="connsiteY6" fmla="*/ 11482 h 142438"/>
                    <a:gd name="connsiteX7" fmla="*/ 129241 w 128217"/>
                    <a:gd name="connsiteY7" fmla="*/ 1773 h 142438"/>
                    <a:gd name="connsiteX8" fmla="*/ 104557 w 128217"/>
                    <a:gd name="connsiteY8" fmla="*/ 1773 h 142438"/>
                    <a:gd name="connsiteX9" fmla="*/ 108807 w 128217"/>
                    <a:gd name="connsiteY9" fmla="*/ 11891 h 142438"/>
                    <a:gd name="connsiteX10" fmla="*/ 76434 w 128217"/>
                    <a:gd name="connsiteY10" fmla="*/ 97862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17" h="142438">
                      <a:moveTo>
                        <a:pt x="76434" y="97862"/>
                      </a:moveTo>
                      <a:cubicBezTo>
                        <a:pt x="76434" y="97862"/>
                        <a:pt x="42646" y="14720"/>
                        <a:pt x="42238" y="12897"/>
                      </a:cubicBezTo>
                      <a:cubicBezTo>
                        <a:pt x="40823" y="8045"/>
                        <a:pt x="41231" y="3795"/>
                        <a:pt x="46488" y="1773"/>
                      </a:cubicBezTo>
                      <a:lnTo>
                        <a:pt x="1773" y="1773"/>
                      </a:lnTo>
                      <a:cubicBezTo>
                        <a:pt x="7842" y="4199"/>
                        <a:pt x="10269" y="7437"/>
                        <a:pt x="12700" y="11482"/>
                      </a:cubicBezTo>
                      <a:cubicBezTo>
                        <a:pt x="16542" y="18970"/>
                        <a:pt x="69349" y="143579"/>
                        <a:pt x="69349" y="143579"/>
                      </a:cubicBezTo>
                      <a:cubicBezTo>
                        <a:pt x="69349" y="143579"/>
                        <a:pt x="118114" y="19373"/>
                        <a:pt x="121553" y="11482"/>
                      </a:cubicBezTo>
                      <a:cubicBezTo>
                        <a:pt x="123576" y="6630"/>
                        <a:pt x="123979" y="5210"/>
                        <a:pt x="129241" y="1773"/>
                      </a:cubicBezTo>
                      <a:lnTo>
                        <a:pt x="104557" y="1773"/>
                      </a:lnTo>
                      <a:cubicBezTo>
                        <a:pt x="109818" y="3795"/>
                        <a:pt x="110626" y="6630"/>
                        <a:pt x="108807" y="11891"/>
                      </a:cubicBezTo>
                      <a:cubicBezTo>
                        <a:pt x="108607" y="13301"/>
                        <a:pt x="76434" y="97862"/>
                        <a:pt x="76434" y="97862"/>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02" name="Freeform 8">
                  <a:extLst>
                    <a:ext uri="{FF2B5EF4-FFF2-40B4-BE49-F238E27FC236}">
                      <a16:creationId xmlns:a16="http://schemas.microsoft.com/office/drawing/2014/main" id="{68D302FD-E209-496E-B902-CCFD65572719}"/>
                    </a:ext>
                  </a:extLst>
                </p:cNvPr>
                <p:cNvSpPr/>
                <p:nvPr/>
              </p:nvSpPr>
              <p:spPr>
                <a:xfrm>
                  <a:off x="9318466" y="1658019"/>
                  <a:ext cx="90227" cy="142438"/>
                </a:xfrm>
                <a:custGeom>
                  <a:avLst/>
                  <a:gdLst>
                    <a:gd name="connsiteX0" fmla="*/ 50335 w 90227"/>
                    <a:gd name="connsiteY0" fmla="*/ 57404 h 142438"/>
                    <a:gd name="connsiteX1" fmla="*/ 22616 w 90227"/>
                    <a:gd name="connsiteY1" fmla="*/ 31713 h 142438"/>
                    <a:gd name="connsiteX2" fmla="*/ 44061 w 90227"/>
                    <a:gd name="connsiteY2" fmla="*/ 12290 h 142438"/>
                    <a:gd name="connsiteX3" fmla="*/ 77849 w 90227"/>
                    <a:gd name="connsiteY3" fmla="*/ 39196 h 142438"/>
                    <a:gd name="connsiteX4" fmla="*/ 76838 w 90227"/>
                    <a:gd name="connsiteY4" fmla="*/ 9256 h 142438"/>
                    <a:gd name="connsiteX5" fmla="*/ 46284 w 90227"/>
                    <a:gd name="connsiteY5" fmla="*/ 1773 h 142438"/>
                    <a:gd name="connsiteX6" fmla="*/ 2177 w 90227"/>
                    <a:gd name="connsiteY6" fmla="*/ 40207 h 142438"/>
                    <a:gd name="connsiteX7" fmla="*/ 28884 w 90227"/>
                    <a:gd name="connsiteY7" fmla="*/ 76823 h 142438"/>
                    <a:gd name="connsiteX8" fmla="*/ 64899 w 90227"/>
                    <a:gd name="connsiteY8" fmla="*/ 108787 h 142438"/>
                    <a:gd name="connsiteX9" fmla="*/ 38800 w 90227"/>
                    <a:gd name="connsiteY9" fmla="*/ 133063 h 142438"/>
                    <a:gd name="connsiteX10" fmla="*/ 1773 w 90227"/>
                    <a:gd name="connsiteY10" fmla="*/ 99685 h 142438"/>
                    <a:gd name="connsiteX11" fmla="*/ 2785 w 90227"/>
                    <a:gd name="connsiteY11" fmla="*/ 133870 h 142438"/>
                    <a:gd name="connsiteX12" fmla="*/ 41630 w 90227"/>
                    <a:gd name="connsiteY12" fmla="*/ 143579 h 142438"/>
                    <a:gd name="connsiteX13" fmla="*/ 88776 w 90227"/>
                    <a:gd name="connsiteY13" fmla="*/ 101100 h 142438"/>
                    <a:gd name="connsiteX14" fmla="*/ 50335 w 90227"/>
                    <a:gd name="connsiteY14" fmla="*/ 57404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227" h="142438">
                      <a:moveTo>
                        <a:pt x="50335" y="57404"/>
                      </a:moveTo>
                      <a:cubicBezTo>
                        <a:pt x="31316" y="48706"/>
                        <a:pt x="22616" y="44053"/>
                        <a:pt x="22616" y="31713"/>
                      </a:cubicBezTo>
                      <a:cubicBezTo>
                        <a:pt x="22616" y="23015"/>
                        <a:pt x="28680" y="12290"/>
                        <a:pt x="44061" y="12290"/>
                      </a:cubicBezTo>
                      <a:cubicBezTo>
                        <a:pt x="63484" y="12290"/>
                        <a:pt x="75019" y="28475"/>
                        <a:pt x="77849" y="39196"/>
                      </a:cubicBezTo>
                      <a:lnTo>
                        <a:pt x="76838" y="9256"/>
                      </a:lnTo>
                      <a:cubicBezTo>
                        <a:pt x="66519" y="3192"/>
                        <a:pt x="53165" y="1773"/>
                        <a:pt x="46284" y="1773"/>
                      </a:cubicBezTo>
                      <a:cubicBezTo>
                        <a:pt x="27877" y="1773"/>
                        <a:pt x="2177" y="12698"/>
                        <a:pt x="2177" y="40207"/>
                      </a:cubicBezTo>
                      <a:cubicBezTo>
                        <a:pt x="2177" y="55581"/>
                        <a:pt x="10274" y="66506"/>
                        <a:pt x="28884" y="76823"/>
                      </a:cubicBezTo>
                      <a:cubicBezTo>
                        <a:pt x="47295" y="86737"/>
                        <a:pt x="64899" y="89368"/>
                        <a:pt x="64899" y="108787"/>
                      </a:cubicBezTo>
                      <a:cubicBezTo>
                        <a:pt x="64899" y="118700"/>
                        <a:pt x="58830" y="133063"/>
                        <a:pt x="38800" y="133063"/>
                      </a:cubicBezTo>
                      <a:cubicBezTo>
                        <a:pt x="17758" y="133063"/>
                        <a:pt x="5620" y="114047"/>
                        <a:pt x="1773" y="99685"/>
                      </a:cubicBezTo>
                      <a:lnTo>
                        <a:pt x="2785" y="133870"/>
                      </a:lnTo>
                      <a:cubicBezTo>
                        <a:pt x="9870" y="137312"/>
                        <a:pt x="23219" y="143579"/>
                        <a:pt x="41630" y="143579"/>
                      </a:cubicBezTo>
                      <a:cubicBezTo>
                        <a:pt x="66519" y="143579"/>
                        <a:pt x="88776" y="126387"/>
                        <a:pt x="88776" y="101100"/>
                      </a:cubicBezTo>
                      <a:cubicBezTo>
                        <a:pt x="88776" y="72982"/>
                        <a:pt x="69149" y="66307"/>
                        <a:pt x="50335" y="57404"/>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03" name="Freeform 9">
                  <a:extLst>
                    <a:ext uri="{FF2B5EF4-FFF2-40B4-BE49-F238E27FC236}">
                      <a16:creationId xmlns:a16="http://schemas.microsoft.com/office/drawing/2014/main" id="{95378436-91A8-4D5D-B231-9AAF66AE6763}"/>
                    </a:ext>
                  </a:extLst>
                </p:cNvPr>
                <p:cNvSpPr/>
                <p:nvPr/>
              </p:nvSpPr>
              <p:spPr>
                <a:xfrm>
                  <a:off x="9421630" y="1660246"/>
                  <a:ext cx="113972" cy="137690"/>
                </a:xfrm>
                <a:custGeom>
                  <a:avLst/>
                  <a:gdLst>
                    <a:gd name="connsiteX0" fmla="*/ 103141 w 113971"/>
                    <a:gd name="connsiteY0" fmla="*/ 13301 h 137690"/>
                    <a:gd name="connsiteX1" fmla="*/ 112653 w 113971"/>
                    <a:gd name="connsiteY1" fmla="*/ 21396 h 137690"/>
                    <a:gd name="connsiteX2" fmla="*/ 112653 w 113971"/>
                    <a:gd name="connsiteY2" fmla="*/ 1773 h 137690"/>
                    <a:gd name="connsiteX3" fmla="*/ 1773 w 113971"/>
                    <a:gd name="connsiteY3" fmla="*/ 1773 h 137690"/>
                    <a:gd name="connsiteX4" fmla="*/ 1773 w 113971"/>
                    <a:gd name="connsiteY4" fmla="*/ 21396 h 137690"/>
                    <a:gd name="connsiteX5" fmla="*/ 11893 w 113971"/>
                    <a:gd name="connsiteY5" fmla="*/ 13301 h 137690"/>
                    <a:gd name="connsiteX6" fmla="*/ 44266 w 113971"/>
                    <a:gd name="connsiteY6" fmla="*/ 11886 h 137690"/>
                    <a:gd name="connsiteX7" fmla="*/ 44266 w 113971"/>
                    <a:gd name="connsiteY7" fmla="*/ 130228 h 137690"/>
                    <a:gd name="connsiteX8" fmla="*/ 39004 w 113971"/>
                    <a:gd name="connsiteY8" fmla="*/ 139330 h 137690"/>
                    <a:gd name="connsiteX9" fmla="*/ 75223 w 113971"/>
                    <a:gd name="connsiteY9" fmla="*/ 139330 h 137690"/>
                    <a:gd name="connsiteX10" fmla="*/ 69961 w 113971"/>
                    <a:gd name="connsiteY10" fmla="*/ 130228 h 137690"/>
                    <a:gd name="connsiteX11" fmla="*/ 69961 w 113971"/>
                    <a:gd name="connsiteY11" fmla="*/ 11886 h 137690"/>
                    <a:gd name="connsiteX12" fmla="*/ 103141 w 113971"/>
                    <a:gd name="connsiteY12" fmla="*/ 13301 h 13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971" h="137690">
                      <a:moveTo>
                        <a:pt x="103141" y="13301"/>
                      </a:moveTo>
                      <a:cubicBezTo>
                        <a:pt x="107995" y="13704"/>
                        <a:pt x="110830" y="17954"/>
                        <a:pt x="112653" y="21396"/>
                      </a:cubicBezTo>
                      <a:lnTo>
                        <a:pt x="112653" y="1773"/>
                      </a:lnTo>
                      <a:lnTo>
                        <a:pt x="1773" y="1773"/>
                      </a:lnTo>
                      <a:lnTo>
                        <a:pt x="1773" y="21396"/>
                      </a:lnTo>
                      <a:cubicBezTo>
                        <a:pt x="3597" y="17954"/>
                        <a:pt x="7035" y="13301"/>
                        <a:pt x="11893" y="13301"/>
                      </a:cubicBezTo>
                      <a:cubicBezTo>
                        <a:pt x="11893" y="13301"/>
                        <a:pt x="29293" y="11886"/>
                        <a:pt x="44266" y="11886"/>
                      </a:cubicBezTo>
                      <a:lnTo>
                        <a:pt x="44266" y="130228"/>
                      </a:lnTo>
                      <a:cubicBezTo>
                        <a:pt x="44266" y="134677"/>
                        <a:pt x="42243" y="137507"/>
                        <a:pt x="39004" y="139330"/>
                      </a:cubicBezTo>
                      <a:lnTo>
                        <a:pt x="75223" y="139330"/>
                      </a:lnTo>
                      <a:cubicBezTo>
                        <a:pt x="72189" y="137507"/>
                        <a:pt x="69961" y="134677"/>
                        <a:pt x="69961" y="130228"/>
                      </a:cubicBezTo>
                      <a:lnTo>
                        <a:pt x="69961" y="11886"/>
                      </a:lnTo>
                      <a:cubicBezTo>
                        <a:pt x="84730" y="11886"/>
                        <a:pt x="103141" y="13301"/>
                        <a:pt x="103141" y="13301"/>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04" name="Freeform 10">
                  <a:extLst>
                    <a:ext uri="{FF2B5EF4-FFF2-40B4-BE49-F238E27FC236}">
                      <a16:creationId xmlns:a16="http://schemas.microsoft.com/office/drawing/2014/main" id="{0FC6A8EF-C41C-47AA-90B5-62FC2BEAB3AD}"/>
                    </a:ext>
                  </a:extLst>
                </p:cNvPr>
                <p:cNvSpPr/>
                <p:nvPr/>
              </p:nvSpPr>
              <p:spPr>
                <a:xfrm>
                  <a:off x="9558875" y="1660246"/>
                  <a:ext cx="128218" cy="137690"/>
                </a:xfrm>
                <a:custGeom>
                  <a:avLst/>
                  <a:gdLst>
                    <a:gd name="connsiteX0" fmla="*/ 44465 w 128217"/>
                    <a:gd name="connsiteY0" fmla="*/ 11482 h 137690"/>
                    <a:gd name="connsiteX1" fmla="*/ 70161 w 128217"/>
                    <a:gd name="connsiteY1" fmla="*/ 36969 h 137690"/>
                    <a:gd name="connsiteX2" fmla="*/ 41834 w 128217"/>
                    <a:gd name="connsiteY2" fmla="*/ 65091 h 137690"/>
                    <a:gd name="connsiteX3" fmla="*/ 32731 w 128217"/>
                    <a:gd name="connsiteY3" fmla="*/ 64688 h 137690"/>
                    <a:gd name="connsiteX4" fmla="*/ 32731 w 128217"/>
                    <a:gd name="connsiteY4" fmla="*/ 11891 h 137690"/>
                    <a:gd name="connsiteX5" fmla="*/ 44465 w 128217"/>
                    <a:gd name="connsiteY5" fmla="*/ 11482 h 137690"/>
                    <a:gd name="connsiteX6" fmla="*/ 96868 w 128217"/>
                    <a:gd name="connsiteY6" fmla="*/ 35759 h 137690"/>
                    <a:gd name="connsiteX7" fmla="*/ 45477 w 128217"/>
                    <a:gd name="connsiteY7" fmla="*/ 1773 h 137690"/>
                    <a:gd name="connsiteX8" fmla="*/ 1773 w 128217"/>
                    <a:gd name="connsiteY8" fmla="*/ 1773 h 137690"/>
                    <a:gd name="connsiteX9" fmla="*/ 7035 w 128217"/>
                    <a:gd name="connsiteY9" fmla="*/ 10875 h 137690"/>
                    <a:gd name="connsiteX10" fmla="*/ 7035 w 128217"/>
                    <a:gd name="connsiteY10" fmla="*/ 130228 h 137690"/>
                    <a:gd name="connsiteX11" fmla="*/ 1773 w 128217"/>
                    <a:gd name="connsiteY11" fmla="*/ 139330 h 137690"/>
                    <a:gd name="connsiteX12" fmla="*/ 38396 w 128217"/>
                    <a:gd name="connsiteY12" fmla="*/ 139330 h 137690"/>
                    <a:gd name="connsiteX13" fmla="*/ 32731 w 128217"/>
                    <a:gd name="connsiteY13" fmla="*/ 130228 h 137690"/>
                    <a:gd name="connsiteX14" fmla="*/ 32731 w 128217"/>
                    <a:gd name="connsiteY14" fmla="*/ 75005 h 137690"/>
                    <a:gd name="connsiteX15" fmla="*/ 41630 w 128217"/>
                    <a:gd name="connsiteY15" fmla="*/ 74597 h 137690"/>
                    <a:gd name="connsiteX16" fmla="*/ 60245 w 128217"/>
                    <a:gd name="connsiteY16" fmla="*/ 91390 h 137690"/>
                    <a:gd name="connsiteX17" fmla="*/ 85538 w 128217"/>
                    <a:gd name="connsiteY17" fmla="*/ 130228 h 137690"/>
                    <a:gd name="connsiteX18" fmla="*/ 103545 w 128217"/>
                    <a:gd name="connsiteY18" fmla="*/ 139734 h 137690"/>
                    <a:gd name="connsiteX19" fmla="*/ 129849 w 128217"/>
                    <a:gd name="connsiteY19" fmla="*/ 139330 h 137690"/>
                    <a:gd name="connsiteX20" fmla="*/ 116899 w 128217"/>
                    <a:gd name="connsiteY20" fmla="*/ 131240 h 137690"/>
                    <a:gd name="connsiteX21" fmla="*/ 85538 w 128217"/>
                    <a:gd name="connsiteY21" fmla="*/ 84715 h 137690"/>
                    <a:gd name="connsiteX22" fmla="*/ 62672 w 128217"/>
                    <a:gd name="connsiteY22" fmla="*/ 69540 h 137690"/>
                    <a:gd name="connsiteX23" fmla="*/ 96868 w 128217"/>
                    <a:gd name="connsiteY23" fmla="*/ 35759 h 13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8217" h="137690">
                      <a:moveTo>
                        <a:pt x="44465" y="11482"/>
                      </a:moveTo>
                      <a:cubicBezTo>
                        <a:pt x="64496" y="11482"/>
                        <a:pt x="70161" y="27663"/>
                        <a:pt x="70161" y="36969"/>
                      </a:cubicBezTo>
                      <a:cubicBezTo>
                        <a:pt x="70161" y="57404"/>
                        <a:pt x="55592" y="65091"/>
                        <a:pt x="41834" y="65091"/>
                      </a:cubicBezTo>
                      <a:cubicBezTo>
                        <a:pt x="38396" y="65091"/>
                        <a:pt x="32731" y="64688"/>
                        <a:pt x="32731" y="64688"/>
                      </a:cubicBezTo>
                      <a:lnTo>
                        <a:pt x="32731" y="11891"/>
                      </a:lnTo>
                      <a:cubicBezTo>
                        <a:pt x="32731" y="11891"/>
                        <a:pt x="38396" y="11482"/>
                        <a:pt x="44465" y="11482"/>
                      </a:cubicBezTo>
                      <a:moveTo>
                        <a:pt x="96868" y="35759"/>
                      </a:moveTo>
                      <a:cubicBezTo>
                        <a:pt x="96868" y="22208"/>
                        <a:pt x="87361" y="1773"/>
                        <a:pt x="45477" y="1773"/>
                      </a:cubicBezTo>
                      <a:lnTo>
                        <a:pt x="1773" y="1773"/>
                      </a:lnTo>
                      <a:cubicBezTo>
                        <a:pt x="5012" y="3392"/>
                        <a:pt x="7035" y="6222"/>
                        <a:pt x="7035" y="10875"/>
                      </a:cubicBezTo>
                      <a:lnTo>
                        <a:pt x="7035" y="130228"/>
                      </a:lnTo>
                      <a:cubicBezTo>
                        <a:pt x="7035" y="134677"/>
                        <a:pt x="5012" y="137512"/>
                        <a:pt x="1773" y="139330"/>
                      </a:cubicBezTo>
                      <a:lnTo>
                        <a:pt x="38396" y="139330"/>
                      </a:lnTo>
                      <a:cubicBezTo>
                        <a:pt x="34953" y="137512"/>
                        <a:pt x="32731" y="134677"/>
                        <a:pt x="32731" y="130228"/>
                      </a:cubicBezTo>
                      <a:lnTo>
                        <a:pt x="32731" y="75005"/>
                      </a:lnTo>
                      <a:cubicBezTo>
                        <a:pt x="32731" y="75005"/>
                        <a:pt x="39203" y="74597"/>
                        <a:pt x="41630" y="74597"/>
                      </a:cubicBezTo>
                      <a:cubicBezTo>
                        <a:pt x="50335" y="74597"/>
                        <a:pt x="54984" y="83300"/>
                        <a:pt x="60245" y="91390"/>
                      </a:cubicBezTo>
                      <a:cubicBezTo>
                        <a:pt x="67530" y="102719"/>
                        <a:pt x="76434" y="117485"/>
                        <a:pt x="85538" y="130228"/>
                      </a:cubicBezTo>
                      <a:cubicBezTo>
                        <a:pt x="89180" y="135085"/>
                        <a:pt x="95857" y="139734"/>
                        <a:pt x="103545" y="139734"/>
                      </a:cubicBezTo>
                      <a:lnTo>
                        <a:pt x="129849" y="139330"/>
                      </a:lnTo>
                      <a:cubicBezTo>
                        <a:pt x="129849" y="139330"/>
                        <a:pt x="120740" y="136097"/>
                        <a:pt x="116899" y="131240"/>
                      </a:cubicBezTo>
                      <a:cubicBezTo>
                        <a:pt x="109818" y="123149"/>
                        <a:pt x="85538" y="84715"/>
                        <a:pt x="85538" y="84715"/>
                      </a:cubicBezTo>
                      <a:cubicBezTo>
                        <a:pt x="82503" y="80266"/>
                        <a:pt x="76434" y="70960"/>
                        <a:pt x="62672" y="69540"/>
                      </a:cubicBezTo>
                      <a:cubicBezTo>
                        <a:pt x="77042" y="68529"/>
                        <a:pt x="96868" y="57609"/>
                        <a:pt x="96868" y="35759"/>
                      </a:cubicBezTo>
                      <a:close/>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05" name="Freeform 12">
                  <a:extLst>
                    <a:ext uri="{FF2B5EF4-FFF2-40B4-BE49-F238E27FC236}">
                      <a16:creationId xmlns:a16="http://schemas.microsoft.com/office/drawing/2014/main" id="{CD64489C-5BB0-41C8-8223-AFBB24BC4991}"/>
                    </a:ext>
                  </a:extLst>
                </p:cNvPr>
                <p:cNvSpPr/>
                <p:nvPr/>
              </p:nvSpPr>
              <p:spPr>
                <a:xfrm>
                  <a:off x="9694549" y="1655996"/>
                  <a:ext cx="132967" cy="142438"/>
                </a:xfrm>
                <a:custGeom>
                  <a:avLst/>
                  <a:gdLst>
                    <a:gd name="connsiteX0" fmla="*/ 40414 w 132966"/>
                    <a:gd name="connsiteY0" fmla="*/ 95032 h 142438"/>
                    <a:gd name="connsiteX1" fmla="*/ 60649 w 132966"/>
                    <a:gd name="connsiteY1" fmla="*/ 45468 h 142438"/>
                    <a:gd name="connsiteX2" fmla="*/ 81287 w 132966"/>
                    <a:gd name="connsiteY2" fmla="*/ 95032 h 142438"/>
                    <a:gd name="connsiteX3" fmla="*/ 40414 w 132966"/>
                    <a:gd name="connsiteY3" fmla="*/ 95032 h 142438"/>
                    <a:gd name="connsiteX4" fmla="*/ 68337 w 132966"/>
                    <a:gd name="connsiteY4" fmla="*/ 1773 h 142438"/>
                    <a:gd name="connsiteX5" fmla="*/ 11280 w 132966"/>
                    <a:gd name="connsiteY5" fmla="*/ 133666 h 142438"/>
                    <a:gd name="connsiteX6" fmla="*/ 1773 w 132966"/>
                    <a:gd name="connsiteY6" fmla="*/ 143579 h 142438"/>
                    <a:gd name="connsiteX7" fmla="*/ 29691 w 132966"/>
                    <a:gd name="connsiteY7" fmla="*/ 143579 h 142438"/>
                    <a:gd name="connsiteX8" fmla="*/ 25038 w 132966"/>
                    <a:gd name="connsiteY8" fmla="*/ 133466 h 142438"/>
                    <a:gd name="connsiteX9" fmla="*/ 36368 w 132966"/>
                    <a:gd name="connsiteY9" fmla="*/ 105553 h 142438"/>
                    <a:gd name="connsiteX10" fmla="*/ 85941 w 132966"/>
                    <a:gd name="connsiteY10" fmla="*/ 105553 h 142438"/>
                    <a:gd name="connsiteX11" fmla="*/ 97471 w 132966"/>
                    <a:gd name="connsiteY11" fmla="*/ 133666 h 142438"/>
                    <a:gd name="connsiteX12" fmla="*/ 92618 w 132966"/>
                    <a:gd name="connsiteY12" fmla="*/ 143579 h 142438"/>
                    <a:gd name="connsiteX13" fmla="*/ 135913 w 132966"/>
                    <a:gd name="connsiteY13" fmla="*/ 143579 h 142438"/>
                    <a:gd name="connsiteX14" fmla="*/ 125798 w 132966"/>
                    <a:gd name="connsiteY14" fmla="*/ 133666 h 142438"/>
                    <a:gd name="connsiteX15" fmla="*/ 68337 w 132966"/>
                    <a:gd name="connsiteY15" fmla="*/ 1773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966" h="142438">
                      <a:moveTo>
                        <a:pt x="40414" y="95032"/>
                      </a:moveTo>
                      <a:cubicBezTo>
                        <a:pt x="46887" y="79857"/>
                        <a:pt x="60649" y="45468"/>
                        <a:pt x="60649" y="45468"/>
                      </a:cubicBezTo>
                      <a:cubicBezTo>
                        <a:pt x="60649" y="45468"/>
                        <a:pt x="71775" y="72574"/>
                        <a:pt x="81287" y="95032"/>
                      </a:cubicBezTo>
                      <a:lnTo>
                        <a:pt x="40414" y="95032"/>
                      </a:lnTo>
                      <a:moveTo>
                        <a:pt x="68337" y="1773"/>
                      </a:moveTo>
                      <a:cubicBezTo>
                        <a:pt x="68337" y="1773"/>
                        <a:pt x="15122" y="125984"/>
                        <a:pt x="11280" y="133666"/>
                      </a:cubicBezTo>
                      <a:cubicBezTo>
                        <a:pt x="9257" y="137512"/>
                        <a:pt x="7434" y="139738"/>
                        <a:pt x="1773" y="143579"/>
                      </a:cubicBezTo>
                      <a:lnTo>
                        <a:pt x="29691" y="143579"/>
                      </a:lnTo>
                      <a:cubicBezTo>
                        <a:pt x="24226" y="141153"/>
                        <a:pt x="23219" y="138319"/>
                        <a:pt x="25038" y="133466"/>
                      </a:cubicBezTo>
                      <a:cubicBezTo>
                        <a:pt x="25441" y="131240"/>
                        <a:pt x="30299" y="119303"/>
                        <a:pt x="36368" y="105553"/>
                      </a:cubicBezTo>
                      <a:lnTo>
                        <a:pt x="85941" y="105553"/>
                      </a:lnTo>
                      <a:cubicBezTo>
                        <a:pt x="91602" y="119303"/>
                        <a:pt x="96863" y="131648"/>
                        <a:pt x="97471" y="133666"/>
                      </a:cubicBezTo>
                      <a:cubicBezTo>
                        <a:pt x="98891" y="137915"/>
                        <a:pt x="97875" y="140750"/>
                        <a:pt x="92618" y="143579"/>
                      </a:cubicBezTo>
                      <a:lnTo>
                        <a:pt x="135913" y="143579"/>
                      </a:lnTo>
                      <a:cubicBezTo>
                        <a:pt x="129236" y="140142"/>
                        <a:pt x="127821" y="137915"/>
                        <a:pt x="125798" y="133666"/>
                      </a:cubicBezTo>
                      <a:cubicBezTo>
                        <a:pt x="122156" y="125984"/>
                        <a:pt x="68337" y="1773"/>
                        <a:pt x="68337" y="1773"/>
                      </a:cubicBezTo>
                      <a:close/>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06" name="Freeform 15">
                  <a:extLst>
                    <a:ext uri="{FF2B5EF4-FFF2-40B4-BE49-F238E27FC236}">
                      <a16:creationId xmlns:a16="http://schemas.microsoft.com/office/drawing/2014/main" id="{F1688628-7C2C-4CF6-8C47-66FB5AAADC47}"/>
                    </a:ext>
                  </a:extLst>
                </p:cNvPr>
                <p:cNvSpPr/>
                <p:nvPr/>
              </p:nvSpPr>
              <p:spPr>
                <a:xfrm>
                  <a:off x="9244375" y="1626450"/>
                  <a:ext cx="23744" cy="23740"/>
                </a:xfrm>
                <a:custGeom>
                  <a:avLst/>
                  <a:gdLst>
                    <a:gd name="connsiteX0" fmla="*/ 11874 w 23744"/>
                    <a:gd name="connsiteY0" fmla="*/ 22312 h 23739"/>
                    <a:gd name="connsiteX1" fmla="*/ 22317 w 23744"/>
                    <a:gd name="connsiteY1" fmla="*/ 11872 h 23739"/>
                    <a:gd name="connsiteX2" fmla="*/ 11874 w 23744"/>
                    <a:gd name="connsiteY2" fmla="*/ 1773 h 23739"/>
                    <a:gd name="connsiteX3" fmla="*/ 1773 w 23744"/>
                    <a:gd name="connsiteY3" fmla="*/ 11872 h 23739"/>
                    <a:gd name="connsiteX4" fmla="*/ 11874 w 23744"/>
                    <a:gd name="connsiteY4" fmla="*/ 22312 h 2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4" h="23739">
                      <a:moveTo>
                        <a:pt x="11874" y="22312"/>
                      </a:moveTo>
                      <a:cubicBezTo>
                        <a:pt x="17525" y="22312"/>
                        <a:pt x="22317" y="17859"/>
                        <a:pt x="22317" y="11872"/>
                      </a:cubicBezTo>
                      <a:cubicBezTo>
                        <a:pt x="22317" y="6222"/>
                        <a:pt x="17525" y="1773"/>
                        <a:pt x="11874" y="1773"/>
                      </a:cubicBezTo>
                      <a:cubicBezTo>
                        <a:pt x="6228" y="1773"/>
                        <a:pt x="1773" y="6222"/>
                        <a:pt x="1773" y="11872"/>
                      </a:cubicBezTo>
                      <a:cubicBezTo>
                        <a:pt x="1773" y="17859"/>
                        <a:pt x="6228" y="22312"/>
                        <a:pt x="11874" y="22312"/>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07" name="Freeform 16">
                  <a:extLst>
                    <a:ext uri="{FF2B5EF4-FFF2-40B4-BE49-F238E27FC236}">
                      <a16:creationId xmlns:a16="http://schemas.microsoft.com/office/drawing/2014/main" id="{7B9F62A2-EC89-4CB1-8C9C-F6F2F9B8D593}"/>
                    </a:ext>
                  </a:extLst>
                </p:cNvPr>
                <p:cNvSpPr/>
                <p:nvPr/>
              </p:nvSpPr>
              <p:spPr>
                <a:xfrm>
                  <a:off x="9166462" y="1655996"/>
                  <a:ext cx="132967" cy="142438"/>
                </a:xfrm>
                <a:custGeom>
                  <a:avLst/>
                  <a:gdLst>
                    <a:gd name="connsiteX0" fmla="*/ 40419 w 132966"/>
                    <a:gd name="connsiteY0" fmla="*/ 95027 h 142438"/>
                    <a:gd name="connsiteX1" fmla="*/ 60649 w 132966"/>
                    <a:gd name="connsiteY1" fmla="*/ 45468 h 142438"/>
                    <a:gd name="connsiteX2" fmla="*/ 81292 w 132966"/>
                    <a:gd name="connsiteY2" fmla="*/ 95027 h 142438"/>
                    <a:gd name="connsiteX3" fmla="*/ 40419 w 132966"/>
                    <a:gd name="connsiteY3" fmla="*/ 95027 h 142438"/>
                    <a:gd name="connsiteX4" fmla="*/ 135918 w 132966"/>
                    <a:gd name="connsiteY4" fmla="*/ 143579 h 142438"/>
                    <a:gd name="connsiteX5" fmla="*/ 125803 w 132966"/>
                    <a:gd name="connsiteY5" fmla="*/ 133666 h 142438"/>
                    <a:gd name="connsiteX6" fmla="*/ 68342 w 132966"/>
                    <a:gd name="connsiteY6" fmla="*/ 1773 h 142438"/>
                    <a:gd name="connsiteX7" fmla="*/ 11285 w 132966"/>
                    <a:gd name="connsiteY7" fmla="*/ 133666 h 142438"/>
                    <a:gd name="connsiteX8" fmla="*/ 1773 w 132966"/>
                    <a:gd name="connsiteY8" fmla="*/ 143579 h 142438"/>
                    <a:gd name="connsiteX9" fmla="*/ 29696 w 132966"/>
                    <a:gd name="connsiteY9" fmla="*/ 143579 h 142438"/>
                    <a:gd name="connsiteX10" fmla="*/ 25042 w 132966"/>
                    <a:gd name="connsiteY10" fmla="*/ 133466 h 142438"/>
                    <a:gd name="connsiteX11" fmla="*/ 36373 w 132966"/>
                    <a:gd name="connsiteY11" fmla="*/ 105549 h 142438"/>
                    <a:gd name="connsiteX12" fmla="*/ 85946 w 132966"/>
                    <a:gd name="connsiteY12" fmla="*/ 105549 h 142438"/>
                    <a:gd name="connsiteX13" fmla="*/ 97476 w 132966"/>
                    <a:gd name="connsiteY13" fmla="*/ 133666 h 142438"/>
                    <a:gd name="connsiteX14" fmla="*/ 92618 w 132966"/>
                    <a:gd name="connsiteY14" fmla="*/ 143579 h 142438"/>
                    <a:gd name="connsiteX15" fmla="*/ 135918 w 132966"/>
                    <a:gd name="connsiteY15" fmla="*/ 143579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966" h="142438">
                      <a:moveTo>
                        <a:pt x="40419" y="95027"/>
                      </a:moveTo>
                      <a:cubicBezTo>
                        <a:pt x="46892" y="79857"/>
                        <a:pt x="60649" y="45468"/>
                        <a:pt x="60649" y="45468"/>
                      </a:cubicBezTo>
                      <a:cubicBezTo>
                        <a:pt x="60649" y="45468"/>
                        <a:pt x="71780" y="72574"/>
                        <a:pt x="81292" y="95027"/>
                      </a:cubicBezTo>
                      <a:lnTo>
                        <a:pt x="40419" y="95027"/>
                      </a:lnTo>
                      <a:moveTo>
                        <a:pt x="135918" y="143579"/>
                      </a:moveTo>
                      <a:cubicBezTo>
                        <a:pt x="129241" y="140142"/>
                        <a:pt x="127826" y="137915"/>
                        <a:pt x="125803" y="133666"/>
                      </a:cubicBezTo>
                      <a:cubicBezTo>
                        <a:pt x="122160" y="125984"/>
                        <a:pt x="68342" y="1773"/>
                        <a:pt x="68342" y="1773"/>
                      </a:cubicBezTo>
                      <a:cubicBezTo>
                        <a:pt x="68342" y="1773"/>
                        <a:pt x="15127" y="125984"/>
                        <a:pt x="11285" y="133666"/>
                      </a:cubicBezTo>
                      <a:cubicBezTo>
                        <a:pt x="9262" y="137512"/>
                        <a:pt x="7439" y="139734"/>
                        <a:pt x="1773" y="143579"/>
                      </a:cubicBezTo>
                      <a:lnTo>
                        <a:pt x="29696" y="143579"/>
                      </a:lnTo>
                      <a:cubicBezTo>
                        <a:pt x="24230" y="141153"/>
                        <a:pt x="23219" y="138319"/>
                        <a:pt x="25042" y="133466"/>
                      </a:cubicBezTo>
                      <a:cubicBezTo>
                        <a:pt x="25446" y="131240"/>
                        <a:pt x="30304" y="119303"/>
                        <a:pt x="36373" y="105549"/>
                      </a:cubicBezTo>
                      <a:lnTo>
                        <a:pt x="85946" y="105549"/>
                      </a:lnTo>
                      <a:cubicBezTo>
                        <a:pt x="91607" y="119303"/>
                        <a:pt x="96868" y="131643"/>
                        <a:pt x="97476" y="133666"/>
                      </a:cubicBezTo>
                      <a:cubicBezTo>
                        <a:pt x="98891" y="137915"/>
                        <a:pt x="97880" y="140745"/>
                        <a:pt x="92618" y="143579"/>
                      </a:cubicBezTo>
                      <a:lnTo>
                        <a:pt x="135918" y="143579"/>
                      </a:lnTo>
                      <a:close/>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08" name="Freeform 17">
                  <a:extLst>
                    <a:ext uri="{FF2B5EF4-FFF2-40B4-BE49-F238E27FC236}">
                      <a16:creationId xmlns:a16="http://schemas.microsoft.com/office/drawing/2014/main" id="{944832FE-88B9-4A06-AA7D-7B78CEF7B2FA}"/>
                    </a:ext>
                  </a:extLst>
                </p:cNvPr>
                <p:cNvSpPr/>
                <p:nvPr/>
              </p:nvSpPr>
              <p:spPr>
                <a:xfrm>
                  <a:off x="9199433" y="1626450"/>
                  <a:ext cx="23744" cy="23740"/>
                </a:xfrm>
                <a:custGeom>
                  <a:avLst/>
                  <a:gdLst>
                    <a:gd name="connsiteX0" fmla="*/ 11874 w 23744"/>
                    <a:gd name="connsiteY0" fmla="*/ 22312 h 23739"/>
                    <a:gd name="connsiteX1" fmla="*/ 22317 w 23744"/>
                    <a:gd name="connsiteY1" fmla="*/ 11872 h 23739"/>
                    <a:gd name="connsiteX2" fmla="*/ 11874 w 23744"/>
                    <a:gd name="connsiteY2" fmla="*/ 1773 h 23739"/>
                    <a:gd name="connsiteX3" fmla="*/ 1773 w 23744"/>
                    <a:gd name="connsiteY3" fmla="*/ 11872 h 23739"/>
                    <a:gd name="connsiteX4" fmla="*/ 11874 w 23744"/>
                    <a:gd name="connsiteY4" fmla="*/ 22312 h 2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4" h="23739">
                      <a:moveTo>
                        <a:pt x="11874" y="22312"/>
                      </a:moveTo>
                      <a:cubicBezTo>
                        <a:pt x="17525" y="22312"/>
                        <a:pt x="22317" y="17859"/>
                        <a:pt x="22317" y="11872"/>
                      </a:cubicBezTo>
                      <a:cubicBezTo>
                        <a:pt x="22317" y="6222"/>
                        <a:pt x="17525" y="1773"/>
                        <a:pt x="11874" y="1773"/>
                      </a:cubicBezTo>
                      <a:cubicBezTo>
                        <a:pt x="6228" y="1773"/>
                        <a:pt x="1773" y="6222"/>
                        <a:pt x="1773" y="11872"/>
                      </a:cubicBezTo>
                      <a:cubicBezTo>
                        <a:pt x="1773" y="17859"/>
                        <a:pt x="6228" y="22312"/>
                        <a:pt x="11874" y="22312"/>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09" name="Freeform 19">
                  <a:extLst>
                    <a:ext uri="{FF2B5EF4-FFF2-40B4-BE49-F238E27FC236}">
                      <a16:creationId xmlns:a16="http://schemas.microsoft.com/office/drawing/2014/main" id="{A161D6C0-F056-4D8D-801B-FD333429F51D}"/>
                    </a:ext>
                  </a:extLst>
                </p:cNvPr>
                <p:cNvSpPr/>
                <p:nvPr/>
              </p:nvSpPr>
              <p:spPr>
                <a:xfrm>
                  <a:off x="9048235" y="1866643"/>
                  <a:ext cx="142464" cy="142438"/>
                </a:xfrm>
                <a:custGeom>
                  <a:avLst/>
                  <a:gdLst>
                    <a:gd name="connsiteX0" fmla="*/ 80803 w 142464"/>
                    <a:gd name="connsiteY0" fmla="*/ 1773 h 142438"/>
                    <a:gd name="connsiteX1" fmla="*/ 1773 w 142464"/>
                    <a:gd name="connsiteY1" fmla="*/ 73847 h 142438"/>
                    <a:gd name="connsiteX2" fmla="*/ 78353 w 142464"/>
                    <a:gd name="connsiteY2" fmla="*/ 144899 h 142438"/>
                    <a:gd name="connsiteX3" fmla="*/ 140842 w 142464"/>
                    <a:gd name="connsiteY3" fmla="*/ 129996 h 142438"/>
                    <a:gd name="connsiteX4" fmla="*/ 137575 w 142464"/>
                    <a:gd name="connsiteY4" fmla="*/ 121620 h 142438"/>
                    <a:gd name="connsiteX5" fmla="*/ 137575 w 142464"/>
                    <a:gd name="connsiteY5" fmla="*/ 91409 h 142438"/>
                    <a:gd name="connsiteX6" fmla="*/ 142884 w 142464"/>
                    <a:gd name="connsiteY6" fmla="*/ 82013 h 142438"/>
                    <a:gd name="connsiteX7" fmla="*/ 106333 w 142464"/>
                    <a:gd name="connsiteY7" fmla="*/ 82013 h 142438"/>
                    <a:gd name="connsiteX8" fmla="*/ 111642 w 142464"/>
                    <a:gd name="connsiteY8" fmla="*/ 91409 h 142438"/>
                    <a:gd name="connsiteX9" fmla="*/ 111642 w 142464"/>
                    <a:gd name="connsiteY9" fmla="*/ 126933 h 142438"/>
                    <a:gd name="connsiteX10" fmla="*/ 85704 w 142464"/>
                    <a:gd name="connsiteY10" fmla="*/ 133666 h 142438"/>
                    <a:gd name="connsiteX11" fmla="*/ 29549 w 142464"/>
                    <a:gd name="connsiteY11" fmla="*/ 71192 h 142438"/>
                    <a:gd name="connsiteX12" fmla="*/ 84279 w 142464"/>
                    <a:gd name="connsiteY12" fmla="*/ 12798 h 142438"/>
                    <a:gd name="connsiteX13" fmla="*/ 130224 w 142464"/>
                    <a:gd name="connsiteY13" fmla="*/ 44856 h 142438"/>
                    <a:gd name="connsiteX14" fmla="*/ 128790 w 142464"/>
                    <a:gd name="connsiteY14" fmla="*/ 12389 h 142438"/>
                    <a:gd name="connsiteX15" fmla="*/ 80803 w 142464"/>
                    <a:gd name="connsiteY15" fmla="*/ 1773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2464" h="142438">
                      <a:moveTo>
                        <a:pt x="80803" y="1773"/>
                      </a:moveTo>
                      <a:cubicBezTo>
                        <a:pt x="28528" y="1773"/>
                        <a:pt x="1773" y="38114"/>
                        <a:pt x="1773" y="73847"/>
                      </a:cubicBezTo>
                      <a:cubicBezTo>
                        <a:pt x="1773" y="117338"/>
                        <a:pt x="37717" y="144899"/>
                        <a:pt x="78353" y="144899"/>
                      </a:cubicBezTo>
                      <a:cubicBezTo>
                        <a:pt x="94688" y="144899"/>
                        <a:pt x="123690" y="139591"/>
                        <a:pt x="140842" y="129996"/>
                      </a:cubicBezTo>
                      <a:cubicBezTo>
                        <a:pt x="139821" y="129383"/>
                        <a:pt x="137575" y="125708"/>
                        <a:pt x="137575" y="121620"/>
                      </a:cubicBezTo>
                      <a:lnTo>
                        <a:pt x="137575" y="91409"/>
                      </a:lnTo>
                      <a:cubicBezTo>
                        <a:pt x="137575" y="86709"/>
                        <a:pt x="139821" y="83850"/>
                        <a:pt x="142884" y="82013"/>
                      </a:cubicBezTo>
                      <a:lnTo>
                        <a:pt x="106333" y="82013"/>
                      </a:lnTo>
                      <a:cubicBezTo>
                        <a:pt x="109600" y="83850"/>
                        <a:pt x="111642" y="86709"/>
                        <a:pt x="111642" y="91409"/>
                      </a:cubicBezTo>
                      <a:lnTo>
                        <a:pt x="111642" y="126933"/>
                      </a:lnTo>
                      <a:cubicBezTo>
                        <a:pt x="102044" y="133257"/>
                        <a:pt x="89992" y="133666"/>
                        <a:pt x="85704" y="133666"/>
                      </a:cubicBezTo>
                      <a:cubicBezTo>
                        <a:pt x="43435" y="133666"/>
                        <a:pt x="29549" y="99163"/>
                        <a:pt x="29549" y="71192"/>
                      </a:cubicBezTo>
                      <a:cubicBezTo>
                        <a:pt x="29549" y="38318"/>
                        <a:pt x="49561" y="12798"/>
                        <a:pt x="84279" y="12798"/>
                      </a:cubicBezTo>
                      <a:cubicBezTo>
                        <a:pt x="93876" y="12798"/>
                        <a:pt x="119810" y="17085"/>
                        <a:pt x="130224" y="44856"/>
                      </a:cubicBezTo>
                      <a:lnTo>
                        <a:pt x="128790" y="12389"/>
                      </a:lnTo>
                      <a:cubicBezTo>
                        <a:pt x="112658" y="5443"/>
                        <a:pt x="97547" y="1773"/>
                        <a:pt x="80803" y="1773"/>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10" name="Freeform 20">
                  <a:extLst>
                    <a:ext uri="{FF2B5EF4-FFF2-40B4-BE49-F238E27FC236}">
                      <a16:creationId xmlns:a16="http://schemas.microsoft.com/office/drawing/2014/main" id="{FA4928F7-3E6A-4F72-B741-C25DB3415468}"/>
                    </a:ext>
                  </a:extLst>
                </p:cNvPr>
                <p:cNvSpPr/>
                <p:nvPr/>
              </p:nvSpPr>
              <p:spPr>
                <a:xfrm>
                  <a:off x="9390382" y="1868889"/>
                  <a:ext cx="113972" cy="137690"/>
                </a:xfrm>
                <a:custGeom>
                  <a:avLst/>
                  <a:gdLst>
                    <a:gd name="connsiteX0" fmla="*/ 104082 w 113971"/>
                    <a:gd name="connsiteY0" fmla="*/ 13410 h 137690"/>
                    <a:gd name="connsiteX1" fmla="*/ 113679 w 113971"/>
                    <a:gd name="connsiteY1" fmla="*/ 21581 h 137690"/>
                    <a:gd name="connsiteX2" fmla="*/ 113679 w 113971"/>
                    <a:gd name="connsiteY2" fmla="*/ 1773 h 137690"/>
                    <a:gd name="connsiteX3" fmla="*/ 1773 w 113971"/>
                    <a:gd name="connsiteY3" fmla="*/ 1773 h 137690"/>
                    <a:gd name="connsiteX4" fmla="*/ 1773 w 113971"/>
                    <a:gd name="connsiteY4" fmla="*/ 21581 h 137690"/>
                    <a:gd name="connsiteX5" fmla="*/ 11983 w 113971"/>
                    <a:gd name="connsiteY5" fmla="*/ 13410 h 137690"/>
                    <a:gd name="connsiteX6" fmla="*/ 44655 w 113971"/>
                    <a:gd name="connsiteY6" fmla="*/ 11981 h 137690"/>
                    <a:gd name="connsiteX7" fmla="*/ 44655 w 113971"/>
                    <a:gd name="connsiteY7" fmla="*/ 131420 h 137690"/>
                    <a:gd name="connsiteX8" fmla="*/ 39351 w 113971"/>
                    <a:gd name="connsiteY8" fmla="*/ 140612 h 137690"/>
                    <a:gd name="connsiteX9" fmla="*/ 75902 w 113971"/>
                    <a:gd name="connsiteY9" fmla="*/ 140612 h 137690"/>
                    <a:gd name="connsiteX10" fmla="*/ 70593 w 113971"/>
                    <a:gd name="connsiteY10" fmla="*/ 131420 h 137690"/>
                    <a:gd name="connsiteX11" fmla="*/ 70593 w 113971"/>
                    <a:gd name="connsiteY11" fmla="*/ 11981 h 137690"/>
                    <a:gd name="connsiteX12" fmla="*/ 104082 w 113971"/>
                    <a:gd name="connsiteY12" fmla="*/ 13410 h 13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971" h="137690">
                      <a:moveTo>
                        <a:pt x="104082" y="13410"/>
                      </a:moveTo>
                      <a:cubicBezTo>
                        <a:pt x="108982" y="13818"/>
                        <a:pt x="111841" y="18111"/>
                        <a:pt x="113679" y="21581"/>
                      </a:cubicBezTo>
                      <a:lnTo>
                        <a:pt x="113679" y="1773"/>
                      </a:lnTo>
                      <a:lnTo>
                        <a:pt x="1773" y="1773"/>
                      </a:lnTo>
                      <a:lnTo>
                        <a:pt x="1773" y="21581"/>
                      </a:lnTo>
                      <a:cubicBezTo>
                        <a:pt x="3611" y="18111"/>
                        <a:pt x="7082" y="13410"/>
                        <a:pt x="11983" y="13410"/>
                      </a:cubicBezTo>
                      <a:cubicBezTo>
                        <a:pt x="11983" y="13410"/>
                        <a:pt x="29544" y="11981"/>
                        <a:pt x="44655" y="11981"/>
                      </a:cubicBezTo>
                      <a:lnTo>
                        <a:pt x="44655" y="131420"/>
                      </a:lnTo>
                      <a:cubicBezTo>
                        <a:pt x="44655" y="135921"/>
                        <a:pt x="42613" y="138775"/>
                        <a:pt x="39351" y="140612"/>
                      </a:cubicBezTo>
                      <a:lnTo>
                        <a:pt x="75902" y="140612"/>
                      </a:lnTo>
                      <a:cubicBezTo>
                        <a:pt x="72839" y="138775"/>
                        <a:pt x="70593" y="135921"/>
                        <a:pt x="70593" y="131420"/>
                      </a:cubicBezTo>
                      <a:lnTo>
                        <a:pt x="70593" y="11981"/>
                      </a:lnTo>
                      <a:cubicBezTo>
                        <a:pt x="85500" y="11981"/>
                        <a:pt x="104082" y="13410"/>
                        <a:pt x="104082" y="13410"/>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11" name="Freeform 21">
                  <a:extLst>
                    <a:ext uri="{FF2B5EF4-FFF2-40B4-BE49-F238E27FC236}">
                      <a16:creationId xmlns:a16="http://schemas.microsoft.com/office/drawing/2014/main" id="{F3BC04F7-84B7-4011-B604-02A62B857003}"/>
                    </a:ext>
                  </a:extLst>
                </p:cNvPr>
                <p:cNvSpPr/>
                <p:nvPr/>
              </p:nvSpPr>
              <p:spPr>
                <a:xfrm>
                  <a:off x="9507094" y="1864606"/>
                  <a:ext cx="137716" cy="142438"/>
                </a:xfrm>
                <a:custGeom>
                  <a:avLst/>
                  <a:gdLst>
                    <a:gd name="connsiteX0" fmla="*/ 40775 w 137715"/>
                    <a:gd name="connsiteY0" fmla="*/ 95896 h 142438"/>
                    <a:gd name="connsiteX1" fmla="*/ 61195 w 137715"/>
                    <a:gd name="connsiteY1" fmla="*/ 45876 h 142438"/>
                    <a:gd name="connsiteX2" fmla="*/ 82023 w 137715"/>
                    <a:gd name="connsiteY2" fmla="*/ 95896 h 142438"/>
                    <a:gd name="connsiteX3" fmla="*/ 40775 w 137715"/>
                    <a:gd name="connsiteY3" fmla="*/ 95896 h 142438"/>
                    <a:gd name="connsiteX4" fmla="*/ 68955 w 137715"/>
                    <a:gd name="connsiteY4" fmla="*/ 1773 h 142438"/>
                    <a:gd name="connsiteX5" fmla="*/ 11371 w 137715"/>
                    <a:gd name="connsiteY5" fmla="*/ 134891 h 142438"/>
                    <a:gd name="connsiteX6" fmla="*/ 1773 w 137715"/>
                    <a:gd name="connsiteY6" fmla="*/ 144899 h 142438"/>
                    <a:gd name="connsiteX7" fmla="*/ 29953 w 137715"/>
                    <a:gd name="connsiteY7" fmla="*/ 144899 h 142438"/>
                    <a:gd name="connsiteX8" fmla="*/ 25256 w 137715"/>
                    <a:gd name="connsiteY8" fmla="*/ 134687 h 142438"/>
                    <a:gd name="connsiteX9" fmla="*/ 36691 w 137715"/>
                    <a:gd name="connsiteY9" fmla="*/ 106517 h 142438"/>
                    <a:gd name="connsiteX10" fmla="*/ 86725 w 137715"/>
                    <a:gd name="connsiteY10" fmla="*/ 106517 h 142438"/>
                    <a:gd name="connsiteX11" fmla="*/ 98359 w 137715"/>
                    <a:gd name="connsiteY11" fmla="*/ 134891 h 142438"/>
                    <a:gd name="connsiteX12" fmla="*/ 93459 w 137715"/>
                    <a:gd name="connsiteY12" fmla="*/ 144899 h 142438"/>
                    <a:gd name="connsiteX13" fmla="*/ 137162 w 137715"/>
                    <a:gd name="connsiteY13" fmla="*/ 144899 h 142438"/>
                    <a:gd name="connsiteX14" fmla="*/ 126952 w 137715"/>
                    <a:gd name="connsiteY14" fmla="*/ 134891 h 142438"/>
                    <a:gd name="connsiteX15" fmla="*/ 68955 w 137715"/>
                    <a:gd name="connsiteY15" fmla="*/ 1773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715" h="142438">
                      <a:moveTo>
                        <a:pt x="40775" y="95896"/>
                      </a:moveTo>
                      <a:cubicBezTo>
                        <a:pt x="47310" y="80579"/>
                        <a:pt x="61195" y="45876"/>
                        <a:pt x="61195" y="45876"/>
                      </a:cubicBezTo>
                      <a:cubicBezTo>
                        <a:pt x="61195" y="45876"/>
                        <a:pt x="72426" y="73234"/>
                        <a:pt x="82023" y="95896"/>
                      </a:cubicBezTo>
                      <a:lnTo>
                        <a:pt x="40775" y="95896"/>
                      </a:lnTo>
                      <a:moveTo>
                        <a:pt x="68955" y="1773"/>
                      </a:moveTo>
                      <a:cubicBezTo>
                        <a:pt x="68955" y="1773"/>
                        <a:pt x="15246" y="127137"/>
                        <a:pt x="11371" y="134891"/>
                      </a:cubicBezTo>
                      <a:cubicBezTo>
                        <a:pt x="9324" y="138770"/>
                        <a:pt x="7486" y="141020"/>
                        <a:pt x="1773" y="144899"/>
                      </a:cubicBezTo>
                      <a:lnTo>
                        <a:pt x="29953" y="144899"/>
                      </a:lnTo>
                      <a:cubicBezTo>
                        <a:pt x="24439" y="142450"/>
                        <a:pt x="23418" y="139582"/>
                        <a:pt x="25256" y="134687"/>
                      </a:cubicBezTo>
                      <a:cubicBezTo>
                        <a:pt x="25664" y="132441"/>
                        <a:pt x="30565" y="120395"/>
                        <a:pt x="36691" y="106517"/>
                      </a:cubicBezTo>
                      <a:lnTo>
                        <a:pt x="86725" y="106517"/>
                      </a:lnTo>
                      <a:cubicBezTo>
                        <a:pt x="92437" y="120395"/>
                        <a:pt x="97751" y="132849"/>
                        <a:pt x="98359" y="134891"/>
                      </a:cubicBezTo>
                      <a:cubicBezTo>
                        <a:pt x="99793" y="139183"/>
                        <a:pt x="98772" y="142041"/>
                        <a:pt x="93459" y="144899"/>
                      </a:cubicBezTo>
                      <a:lnTo>
                        <a:pt x="137162" y="144899"/>
                      </a:lnTo>
                      <a:cubicBezTo>
                        <a:pt x="130423" y="141429"/>
                        <a:pt x="128994" y="139183"/>
                        <a:pt x="126952" y="134891"/>
                      </a:cubicBezTo>
                      <a:cubicBezTo>
                        <a:pt x="123276" y="127137"/>
                        <a:pt x="68955" y="1773"/>
                        <a:pt x="68955" y="1773"/>
                      </a:cubicBezTo>
                      <a:close/>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12" name="Freeform 25">
                  <a:extLst>
                    <a:ext uri="{FF2B5EF4-FFF2-40B4-BE49-F238E27FC236}">
                      <a16:creationId xmlns:a16="http://schemas.microsoft.com/office/drawing/2014/main" id="{71D75941-2D91-40E3-AC20-29CAA0845DB6}"/>
                    </a:ext>
                  </a:extLst>
                </p:cNvPr>
                <p:cNvSpPr/>
                <p:nvPr/>
              </p:nvSpPr>
              <p:spPr>
                <a:xfrm>
                  <a:off x="9671588" y="1868889"/>
                  <a:ext cx="90227" cy="137690"/>
                </a:xfrm>
                <a:custGeom>
                  <a:avLst/>
                  <a:gdLst>
                    <a:gd name="connsiteX0" fmla="*/ 38738 w 90227"/>
                    <a:gd name="connsiteY0" fmla="*/ 1773 h 137690"/>
                    <a:gd name="connsiteX1" fmla="*/ 1773 w 90227"/>
                    <a:gd name="connsiteY1" fmla="*/ 1773 h 137690"/>
                    <a:gd name="connsiteX2" fmla="*/ 7491 w 90227"/>
                    <a:gd name="connsiteY2" fmla="*/ 10965 h 137690"/>
                    <a:gd name="connsiteX3" fmla="*/ 7491 w 90227"/>
                    <a:gd name="connsiteY3" fmla="*/ 131425 h 137690"/>
                    <a:gd name="connsiteX4" fmla="*/ 1773 w 90227"/>
                    <a:gd name="connsiteY4" fmla="*/ 140612 h 137690"/>
                    <a:gd name="connsiteX5" fmla="*/ 87746 w 90227"/>
                    <a:gd name="connsiteY5" fmla="*/ 140612 h 137690"/>
                    <a:gd name="connsiteX6" fmla="*/ 92243 w 90227"/>
                    <a:gd name="connsiteY6" fmla="*/ 117133 h 137690"/>
                    <a:gd name="connsiteX7" fmla="*/ 56095 w 90227"/>
                    <a:gd name="connsiteY7" fmla="*/ 129996 h 137690"/>
                    <a:gd name="connsiteX8" fmla="*/ 33429 w 90227"/>
                    <a:gd name="connsiteY8" fmla="*/ 128975 h 137690"/>
                    <a:gd name="connsiteX9" fmla="*/ 33429 w 90227"/>
                    <a:gd name="connsiteY9" fmla="*/ 10965 h 137690"/>
                    <a:gd name="connsiteX10" fmla="*/ 38738 w 90227"/>
                    <a:gd name="connsiteY10" fmla="*/ 1773 h 13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27" h="137690">
                      <a:moveTo>
                        <a:pt x="38738" y="1773"/>
                      </a:moveTo>
                      <a:lnTo>
                        <a:pt x="1773" y="1773"/>
                      </a:lnTo>
                      <a:cubicBezTo>
                        <a:pt x="5245" y="3406"/>
                        <a:pt x="7491" y="6269"/>
                        <a:pt x="7491" y="10965"/>
                      </a:cubicBezTo>
                      <a:lnTo>
                        <a:pt x="7491" y="131425"/>
                      </a:lnTo>
                      <a:cubicBezTo>
                        <a:pt x="7491" y="135921"/>
                        <a:pt x="5245" y="138775"/>
                        <a:pt x="1773" y="140612"/>
                      </a:cubicBezTo>
                      <a:lnTo>
                        <a:pt x="87746" y="140612"/>
                      </a:lnTo>
                      <a:lnTo>
                        <a:pt x="92243" y="117133"/>
                      </a:lnTo>
                      <a:cubicBezTo>
                        <a:pt x="85908" y="128975"/>
                        <a:pt x="78761" y="129179"/>
                        <a:pt x="56095" y="129996"/>
                      </a:cubicBezTo>
                      <a:cubicBezTo>
                        <a:pt x="46906" y="129996"/>
                        <a:pt x="37513" y="129179"/>
                        <a:pt x="33429" y="128975"/>
                      </a:cubicBezTo>
                      <a:lnTo>
                        <a:pt x="33429" y="10965"/>
                      </a:lnTo>
                      <a:cubicBezTo>
                        <a:pt x="33429" y="6269"/>
                        <a:pt x="35466" y="3406"/>
                        <a:pt x="38738" y="1773"/>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13" name="Freeform 27">
                  <a:extLst>
                    <a:ext uri="{FF2B5EF4-FFF2-40B4-BE49-F238E27FC236}">
                      <a16:creationId xmlns:a16="http://schemas.microsoft.com/office/drawing/2014/main" id="{CF213707-DE8C-437A-839F-2AC0C1D7FECD}"/>
                    </a:ext>
                  </a:extLst>
                </p:cNvPr>
                <p:cNvSpPr/>
                <p:nvPr/>
              </p:nvSpPr>
              <p:spPr>
                <a:xfrm>
                  <a:off x="9778232" y="1864606"/>
                  <a:ext cx="137716" cy="142438"/>
                </a:xfrm>
                <a:custGeom>
                  <a:avLst/>
                  <a:gdLst>
                    <a:gd name="connsiteX0" fmla="*/ 40780 w 137715"/>
                    <a:gd name="connsiteY0" fmla="*/ 95896 h 142438"/>
                    <a:gd name="connsiteX1" fmla="*/ 61200 w 137715"/>
                    <a:gd name="connsiteY1" fmla="*/ 45876 h 142438"/>
                    <a:gd name="connsiteX2" fmla="*/ 82028 w 137715"/>
                    <a:gd name="connsiteY2" fmla="*/ 95896 h 142438"/>
                    <a:gd name="connsiteX3" fmla="*/ 40780 w 137715"/>
                    <a:gd name="connsiteY3" fmla="*/ 95896 h 142438"/>
                    <a:gd name="connsiteX4" fmla="*/ 68959 w 137715"/>
                    <a:gd name="connsiteY4" fmla="*/ 1773 h 142438"/>
                    <a:gd name="connsiteX5" fmla="*/ 11371 w 137715"/>
                    <a:gd name="connsiteY5" fmla="*/ 134891 h 142438"/>
                    <a:gd name="connsiteX6" fmla="*/ 1773 w 137715"/>
                    <a:gd name="connsiteY6" fmla="*/ 144899 h 142438"/>
                    <a:gd name="connsiteX7" fmla="*/ 29958 w 137715"/>
                    <a:gd name="connsiteY7" fmla="*/ 144899 h 142438"/>
                    <a:gd name="connsiteX8" fmla="*/ 25256 w 137715"/>
                    <a:gd name="connsiteY8" fmla="*/ 134687 h 142438"/>
                    <a:gd name="connsiteX9" fmla="*/ 36696 w 137715"/>
                    <a:gd name="connsiteY9" fmla="*/ 106517 h 142438"/>
                    <a:gd name="connsiteX10" fmla="*/ 86725 w 137715"/>
                    <a:gd name="connsiteY10" fmla="*/ 106517 h 142438"/>
                    <a:gd name="connsiteX11" fmla="*/ 98364 w 137715"/>
                    <a:gd name="connsiteY11" fmla="*/ 134891 h 142438"/>
                    <a:gd name="connsiteX12" fmla="*/ 93463 w 137715"/>
                    <a:gd name="connsiteY12" fmla="*/ 144899 h 142438"/>
                    <a:gd name="connsiteX13" fmla="*/ 137167 w 137715"/>
                    <a:gd name="connsiteY13" fmla="*/ 144899 h 142438"/>
                    <a:gd name="connsiteX14" fmla="*/ 126957 w 137715"/>
                    <a:gd name="connsiteY14" fmla="*/ 134891 h 142438"/>
                    <a:gd name="connsiteX15" fmla="*/ 68959 w 137715"/>
                    <a:gd name="connsiteY15" fmla="*/ 1773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715" h="142438">
                      <a:moveTo>
                        <a:pt x="40780" y="95896"/>
                      </a:moveTo>
                      <a:cubicBezTo>
                        <a:pt x="47314" y="80579"/>
                        <a:pt x="61200" y="45876"/>
                        <a:pt x="61200" y="45876"/>
                      </a:cubicBezTo>
                      <a:cubicBezTo>
                        <a:pt x="61200" y="45876"/>
                        <a:pt x="72431" y="73234"/>
                        <a:pt x="82028" y="95896"/>
                      </a:cubicBezTo>
                      <a:lnTo>
                        <a:pt x="40780" y="95896"/>
                      </a:lnTo>
                      <a:moveTo>
                        <a:pt x="68959" y="1773"/>
                      </a:moveTo>
                      <a:cubicBezTo>
                        <a:pt x="68959" y="1773"/>
                        <a:pt x="15250" y="127137"/>
                        <a:pt x="11371" y="134891"/>
                      </a:cubicBezTo>
                      <a:cubicBezTo>
                        <a:pt x="9329" y="138770"/>
                        <a:pt x="7491" y="141020"/>
                        <a:pt x="1773" y="144899"/>
                      </a:cubicBezTo>
                      <a:lnTo>
                        <a:pt x="29958" y="144899"/>
                      </a:lnTo>
                      <a:cubicBezTo>
                        <a:pt x="24439" y="142450"/>
                        <a:pt x="23423" y="139582"/>
                        <a:pt x="25256" y="134687"/>
                      </a:cubicBezTo>
                      <a:cubicBezTo>
                        <a:pt x="25669" y="132441"/>
                        <a:pt x="30565" y="120395"/>
                        <a:pt x="36696" y="106517"/>
                      </a:cubicBezTo>
                      <a:lnTo>
                        <a:pt x="86725" y="106517"/>
                      </a:lnTo>
                      <a:cubicBezTo>
                        <a:pt x="92442" y="120395"/>
                        <a:pt x="97756" y="132849"/>
                        <a:pt x="98364" y="134891"/>
                      </a:cubicBezTo>
                      <a:cubicBezTo>
                        <a:pt x="99798" y="139183"/>
                        <a:pt x="98773" y="142041"/>
                        <a:pt x="93463" y="144899"/>
                      </a:cubicBezTo>
                      <a:lnTo>
                        <a:pt x="137167" y="144899"/>
                      </a:lnTo>
                      <a:cubicBezTo>
                        <a:pt x="130428" y="141429"/>
                        <a:pt x="128999" y="139183"/>
                        <a:pt x="126957" y="134891"/>
                      </a:cubicBezTo>
                      <a:cubicBezTo>
                        <a:pt x="123281" y="127137"/>
                        <a:pt x="68959" y="1773"/>
                        <a:pt x="68959" y="1773"/>
                      </a:cubicBezTo>
                      <a:close/>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14" name="Freeform 34">
                  <a:extLst>
                    <a:ext uri="{FF2B5EF4-FFF2-40B4-BE49-F238E27FC236}">
                      <a16:creationId xmlns:a16="http://schemas.microsoft.com/office/drawing/2014/main" id="{B367BDA2-9E54-4626-87B0-7C939A0C9A1F}"/>
                    </a:ext>
                  </a:extLst>
                </p:cNvPr>
                <p:cNvSpPr/>
                <p:nvPr/>
              </p:nvSpPr>
              <p:spPr>
                <a:xfrm>
                  <a:off x="9935062" y="1868889"/>
                  <a:ext cx="128218" cy="147186"/>
                </a:xfrm>
                <a:custGeom>
                  <a:avLst/>
                  <a:gdLst>
                    <a:gd name="connsiteX0" fmla="*/ 112250 w 128217"/>
                    <a:gd name="connsiteY0" fmla="*/ 91613 h 147186"/>
                    <a:gd name="connsiteX1" fmla="*/ 36900 w 128217"/>
                    <a:gd name="connsiteY1" fmla="*/ 1773 h 147186"/>
                    <a:gd name="connsiteX2" fmla="*/ 1773 w 128217"/>
                    <a:gd name="connsiteY2" fmla="*/ 1773 h 147186"/>
                    <a:gd name="connsiteX3" fmla="*/ 10957 w 128217"/>
                    <a:gd name="connsiteY3" fmla="*/ 9536 h 147186"/>
                    <a:gd name="connsiteX4" fmla="*/ 14638 w 128217"/>
                    <a:gd name="connsiteY4" fmla="*/ 22398 h 147186"/>
                    <a:gd name="connsiteX5" fmla="*/ 14638 w 128217"/>
                    <a:gd name="connsiteY5" fmla="*/ 131425 h 147186"/>
                    <a:gd name="connsiteX6" fmla="*/ 9324 w 128217"/>
                    <a:gd name="connsiteY6" fmla="*/ 140612 h 147186"/>
                    <a:gd name="connsiteX7" fmla="*/ 31995 w 128217"/>
                    <a:gd name="connsiteY7" fmla="*/ 140612 h 147186"/>
                    <a:gd name="connsiteX8" fmla="*/ 26277 w 128217"/>
                    <a:gd name="connsiteY8" fmla="*/ 131425 h 147186"/>
                    <a:gd name="connsiteX9" fmla="*/ 26277 w 128217"/>
                    <a:gd name="connsiteY9" fmla="*/ 29130 h 147186"/>
                    <a:gd name="connsiteX10" fmla="*/ 124297 w 128217"/>
                    <a:gd name="connsiteY10" fmla="*/ 146333 h 147186"/>
                    <a:gd name="connsiteX11" fmla="*/ 124297 w 128217"/>
                    <a:gd name="connsiteY11" fmla="*/ 10965 h 147186"/>
                    <a:gd name="connsiteX12" fmla="*/ 129602 w 128217"/>
                    <a:gd name="connsiteY12" fmla="*/ 1773 h 147186"/>
                    <a:gd name="connsiteX13" fmla="*/ 106945 w 128217"/>
                    <a:gd name="connsiteY13" fmla="*/ 1773 h 147186"/>
                    <a:gd name="connsiteX14" fmla="*/ 112250 w 128217"/>
                    <a:gd name="connsiteY14" fmla="*/ 10965 h 147186"/>
                    <a:gd name="connsiteX15" fmla="*/ 112250 w 128217"/>
                    <a:gd name="connsiteY15" fmla="*/ 91613 h 1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17" h="147186">
                      <a:moveTo>
                        <a:pt x="112250" y="91613"/>
                      </a:moveTo>
                      <a:lnTo>
                        <a:pt x="36900" y="1773"/>
                      </a:lnTo>
                      <a:lnTo>
                        <a:pt x="1773" y="1773"/>
                      </a:lnTo>
                      <a:cubicBezTo>
                        <a:pt x="6061" y="4223"/>
                        <a:pt x="8915" y="7086"/>
                        <a:pt x="10957" y="9536"/>
                      </a:cubicBezTo>
                      <a:cubicBezTo>
                        <a:pt x="14842" y="14227"/>
                        <a:pt x="14638" y="14431"/>
                        <a:pt x="14638" y="22398"/>
                      </a:cubicBezTo>
                      <a:lnTo>
                        <a:pt x="14638" y="131425"/>
                      </a:lnTo>
                      <a:cubicBezTo>
                        <a:pt x="14638" y="135921"/>
                        <a:pt x="12396" y="138779"/>
                        <a:pt x="9324" y="140612"/>
                      </a:cubicBezTo>
                      <a:lnTo>
                        <a:pt x="31995" y="140612"/>
                      </a:lnTo>
                      <a:cubicBezTo>
                        <a:pt x="28523" y="138779"/>
                        <a:pt x="26277" y="135921"/>
                        <a:pt x="26277" y="131425"/>
                      </a:cubicBezTo>
                      <a:lnTo>
                        <a:pt x="26277" y="29130"/>
                      </a:lnTo>
                      <a:cubicBezTo>
                        <a:pt x="26277" y="30773"/>
                        <a:pt x="124297" y="146333"/>
                        <a:pt x="124297" y="146333"/>
                      </a:cubicBezTo>
                      <a:lnTo>
                        <a:pt x="124297" y="10965"/>
                      </a:lnTo>
                      <a:cubicBezTo>
                        <a:pt x="124297" y="6269"/>
                        <a:pt x="126543" y="3406"/>
                        <a:pt x="129602" y="1773"/>
                      </a:cubicBezTo>
                      <a:lnTo>
                        <a:pt x="106945" y="1773"/>
                      </a:lnTo>
                      <a:cubicBezTo>
                        <a:pt x="110208" y="3406"/>
                        <a:pt x="112250" y="6269"/>
                        <a:pt x="112250" y="10965"/>
                      </a:cubicBezTo>
                      <a:lnTo>
                        <a:pt x="112250" y="91613"/>
                      </a:ln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15" name="Freeform 35">
                  <a:extLst>
                    <a:ext uri="{FF2B5EF4-FFF2-40B4-BE49-F238E27FC236}">
                      <a16:creationId xmlns:a16="http://schemas.microsoft.com/office/drawing/2014/main" id="{0759E529-3AC2-477D-8A37-2BCE98894911}"/>
                    </a:ext>
                  </a:extLst>
                </p:cNvPr>
                <p:cNvSpPr/>
                <p:nvPr/>
              </p:nvSpPr>
              <p:spPr>
                <a:xfrm>
                  <a:off x="10115113" y="1868889"/>
                  <a:ext cx="137716" cy="137690"/>
                </a:xfrm>
                <a:custGeom>
                  <a:avLst/>
                  <a:gdLst>
                    <a:gd name="connsiteX0" fmla="*/ 51802 w 137715"/>
                    <a:gd name="connsiteY0" fmla="*/ 11981 h 137690"/>
                    <a:gd name="connsiteX1" fmla="*/ 108370 w 137715"/>
                    <a:gd name="connsiteY1" fmla="*/ 69151 h 137690"/>
                    <a:gd name="connsiteX2" fmla="*/ 49352 w 137715"/>
                    <a:gd name="connsiteY2" fmla="*/ 129996 h 137690"/>
                    <a:gd name="connsiteX3" fmla="*/ 33016 w 137715"/>
                    <a:gd name="connsiteY3" fmla="*/ 129996 h 137690"/>
                    <a:gd name="connsiteX4" fmla="*/ 33016 w 137715"/>
                    <a:gd name="connsiteY4" fmla="*/ 12389 h 137690"/>
                    <a:gd name="connsiteX5" fmla="*/ 51802 w 137715"/>
                    <a:gd name="connsiteY5" fmla="*/ 11981 h 137690"/>
                    <a:gd name="connsiteX6" fmla="*/ 56085 w 137715"/>
                    <a:gd name="connsiteY6" fmla="*/ 1773 h 137690"/>
                    <a:gd name="connsiteX7" fmla="*/ 1773 w 137715"/>
                    <a:gd name="connsiteY7" fmla="*/ 1773 h 137690"/>
                    <a:gd name="connsiteX8" fmla="*/ 7078 w 137715"/>
                    <a:gd name="connsiteY8" fmla="*/ 10965 h 137690"/>
                    <a:gd name="connsiteX9" fmla="*/ 7078 w 137715"/>
                    <a:gd name="connsiteY9" fmla="*/ 131425 h 137690"/>
                    <a:gd name="connsiteX10" fmla="*/ 1773 w 137715"/>
                    <a:gd name="connsiteY10" fmla="*/ 140612 h 137690"/>
                    <a:gd name="connsiteX11" fmla="*/ 54248 w 137715"/>
                    <a:gd name="connsiteY11" fmla="*/ 140612 h 137690"/>
                    <a:gd name="connsiteX12" fmla="*/ 136749 w 137715"/>
                    <a:gd name="connsiteY12" fmla="*/ 69151 h 137690"/>
                    <a:gd name="connsiteX13" fmla="*/ 56085 w 137715"/>
                    <a:gd name="connsiteY13" fmla="*/ 1773 h 13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715" h="137690">
                      <a:moveTo>
                        <a:pt x="51802" y="11981"/>
                      </a:moveTo>
                      <a:cubicBezTo>
                        <a:pt x="94076" y="11981"/>
                        <a:pt x="108370" y="44652"/>
                        <a:pt x="108370" y="69151"/>
                      </a:cubicBezTo>
                      <a:cubicBezTo>
                        <a:pt x="108370" y="98958"/>
                        <a:pt x="95505" y="129996"/>
                        <a:pt x="49352" y="129996"/>
                      </a:cubicBezTo>
                      <a:cubicBezTo>
                        <a:pt x="45477" y="129996"/>
                        <a:pt x="37917" y="129996"/>
                        <a:pt x="33016" y="129996"/>
                      </a:cubicBezTo>
                      <a:lnTo>
                        <a:pt x="33016" y="12389"/>
                      </a:lnTo>
                      <a:cubicBezTo>
                        <a:pt x="36079" y="11981"/>
                        <a:pt x="46901" y="11981"/>
                        <a:pt x="51802" y="11981"/>
                      </a:cubicBezTo>
                      <a:moveTo>
                        <a:pt x="56085" y="1773"/>
                      </a:moveTo>
                      <a:lnTo>
                        <a:pt x="1773" y="1773"/>
                      </a:lnTo>
                      <a:cubicBezTo>
                        <a:pt x="4831" y="3406"/>
                        <a:pt x="7078" y="6269"/>
                        <a:pt x="7078" y="10965"/>
                      </a:cubicBezTo>
                      <a:lnTo>
                        <a:pt x="7078" y="131425"/>
                      </a:lnTo>
                      <a:cubicBezTo>
                        <a:pt x="7078" y="135921"/>
                        <a:pt x="4831" y="138775"/>
                        <a:pt x="1773" y="140612"/>
                      </a:cubicBezTo>
                      <a:lnTo>
                        <a:pt x="54248" y="140612"/>
                      </a:lnTo>
                      <a:cubicBezTo>
                        <a:pt x="109391" y="140612"/>
                        <a:pt x="136749" y="104680"/>
                        <a:pt x="136749" y="69151"/>
                      </a:cubicBezTo>
                      <a:cubicBezTo>
                        <a:pt x="136749" y="49347"/>
                        <a:pt x="123272" y="1773"/>
                        <a:pt x="56085" y="1773"/>
                      </a:cubicBezTo>
                      <a:close/>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16" name="Freeform 36">
                  <a:extLst>
                    <a:ext uri="{FF2B5EF4-FFF2-40B4-BE49-F238E27FC236}">
                      <a16:creationId xmlns:a16="http://schemas.microsoft.com/office/drawing/2014/main" id="{E1D625EB-4E9A-4AC2-8669-AB59349D859A}"/>
                    </a:ext>
                  </a:extLst>
                </p:cNvPr>
                <p:cNvSpPr/>
                <p:nvPr/>
              </p:nvSpPr>
              <p:spPr>
                <a:xfrm>
                  <a:off x="10290743" y="1866648"/>
                  <a:ext cx="90227" cy="142438"/>
                </a:xfrm>
                <a:custGeom>
                  <a:avLst/>
                  <a:gdLst>
                    <a:gd name="connsiteX0" fmla="*/ 50781 w 90227"/>
                    <a:gd name="connsiteY0" fmla="*/ 57922 h 142438"/>
                    <a:gd name="connsiteX1" fmla="*/ 22796 w 90227"/>
                    <a:gd name="connsiteY1" fmla="*/ 31994 h 142438"/>
                    <a:gd name="connsiteX2" fmla="*/ 44446 w 90227"/>
                    <a:gd name="connsiteY2" fmla="*/ 12389 h 142438"/>
                    <a:gd name="connsiteX3" fmla="*/ 78552 w 90227"/>
                    <a:gd name="connsiteY3" fmla="*/ 39543 h 142438"/>
                    <a:gd name="connsiteX4" fmla="*/ 77531 w 90227"/>
                    <a:gd name="connsiteY4" fmla="*/ 9332 h 142438"/>
                    <a:gd name="connsiteX5" fmla="*/ 46692 w 90227"/>
                    <a:gd name="connsiteY5" fmla="*/ 1773 h 142438"/>
                    <a:gd name="connsiteX6" fmla="*/ 2182 w 90227"/>
                    <a:gd name="connsiteY6" fmla="*/ 40564 h 142438"/>
                    <a:gd name="connsiteX7" fmla="*/ 29131 w 90227"/>
                    <a:gd name="connsiteY7" fmla="*/ 77517 h 142438"/>
                    <a:gd name="connsiteX8" fmla="*/ 65483 w 90227"/>
                    <a:gd name="connsiteY8" fmla="*/ 109779 h 142438"/>
                    <a:gd name="connsiteX9" fmla="*/ 39142 w 90227"/>
                    <a:gd name="connsiteY9" fmla="*/ 134278 h 142438"/>
                    <a:gd name="connsiteX10" fmla="*/ 1773 w 90227"/>
                    <a:gd name="connsiteY10" fmla="*/ 100587 h 142438"/>
                    <a:gd name="connsiteX11" fmla="*/ 2794 w 90227"/>
                    <a:gd name="connsiteY11" fmla="*/ 135095 h 142438"/>
                    <a:gd name="connsiteX12" fmla="*/ 41996 w 90227"/>
                    <a:gd name="connsiteY12" fmla="*/ 144895 h 142438"/>
                    <a:gd name="connsiteX13" fmla="*/ 89579 w 90227"/>
                    <a:gd name="connsiteY13" fmla="*/ 102016 h 142438"/>
                    <a:gd name="connsiteX14" fmla="*/ 50781 w 90227"/>
                    <a:gd name="connsiteY14" fmla="*/ 57922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227" h="142438">
                      <a:moveTo>
                        <a:pt x="50781" y="57922"/>
                      </a:moveTo>
                      <a:cubicBezTo>
                        <a:pt x="31582" y="49138"/>
                        <a:pt x="22796" y="44447"/>
                        <a:pt x="22796" y="31994"/>
                      </a:cubicBezTo>
                      <a:cubicBezTo>
                        <a:pt x="22796" y="23210"/>
                        <a:pt x="28927" y="12389"/>
                        <a:pt x="44446" y="12389"/>
                      </a:cubicBezTo>
                      <a:cubicBezTo>
                        <a:pt x="64054" y="12389"/>
                        <a:pt x="75693" y="28722"/>
                        <a:pt x="78552" y="39543"/>
                      </a:cubicBezTo>
                      <a:lnTo>
                        <a:pt x="77531" y="9332"/>
                      </a:lnTo>
                      <a:cubicBezTo>
                        <a:pt x="67112" y="3202"/>
                        <a:pt x="53635" y="1773"/>
                        <a:pt x="46692" y="1773"/>
                      </a:cubicBezTo>
                      <a:cubicBezTo>
                        <a:pt x="28110" y="1773"/>
                        <a:pt x="2182" y="12798"/>
                        <a:pt x="2182" y="40564"/>
                      </a:cubicBezTo>
                      <a:cubicBezTo>
                        <a:pt x="2182" y="56085"/>
                        <a:pt x="10340" y="67104"/>
                        <a:pt x="29131" y="77517"/>
                      </a:cubicBezTo>
                      <a:cubicBezTo>
                        <a:pt x="47713" y="87521"/>
                        <a:pt x="65483" y="90184"/>
                        <a:pt x="65483" y="109779"/>
                      </a:cubicBezTo>
                      <a:cubicBezTo>
                        <a:pt x="65483" y="119783"/>
                        <a:pt x="59353" y="134278"/>
                        <a:pt x="39142" y="134278"/>
                      </a:cubicBezTo>
                      <a:cubicBezTo>
                        <a:pt x="17900" y="134278"/>
                        <a:pt x="5648" y="115092"/>
                        <a:pt x="1773" y="100587"/>
                      </a:cubicBezTo>
                      <a:lnTo>
                        <a:pt x="2794" y="135095"/>
                      </a:lnTo>
                      <a:cubicBezTo>
                        <a:pt x="9932" y="138570"/>
                        <a:pt x="23409" y="144895"/>
                        <a:pt x="41996" y="144895"/>
                      </a:cubicBezTo>
                      <a:cubicBezTo>
                        <a:pt x="67112" y="144895"/>
                        <a:pt x="89579" y="127546"/>
                        <a:pt x="89579" y="102016"/>
                      </a:cubicBezTo>
                      <a:cubicBezTo>
                        <a:pt x="89579" y="73638"/>
                        <a:pt x="69767" y="66900"/>
                        <a:pt x="50781" y="57922"/>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17" name="Freeform 37">
                  <a:extLst>
                    <a:ext uri="{FF2B5EF4-FFF2-40B4-BE49-F238E27FC236}">
                      <a16:creationId xmlns:a16="http://schemas.microsoft.com/office/drawing/2014/main" id="{2CCE21C2-D770-4FE0-94F9-D75E02C3A2EE}"/>
                    </a:ext>
                  </a:extLst>
                </p:cNvPr>
                <p:cNvSpPr/>
                <p:nvPr/>
              </p:nvSpPr>
              <p:spPr>
                <a:xfrm>
                  <a:off x="10424812" y="1868889"/>
                  <a:ext cx="128218" cy="142438"/>
                </a:xfrm>
                <a:custGeom>
                  <a:avLst/>
                  <a:gdLst>
                    <a:gd name="connsiteX0" fmla="*/ 44864 w 128217"/>
                    <a:gd name="connsiteY0" fmla="*/ 11577 h 142438"/>
                    <a:gd name="connsiteX1" fmla="*/ 70797 w 128217"/>
                    <a:gd name="connsiteY1" fmla="*/ 37302 h 142438"/>
                    <a:gd name="connsiteX2" fmla="*/ 42214 w 128217"/>
                    <a:gd name="connsiteY2" fmla="*/ 65685 h 142438"/>
                    <a:gd name="connsiteX3" fmla="*/ 33020 w 128217"/>
                    <a:gd name="connsiteY3" fmla="*/ 65277 h 142438"/>
                    <a:gd name="connsiteX4" fmla="*/ 33020 w 128217"/>
                    <a:gd name="connsiteY4" fmla="*/ 11986 h 142438"/>
                    <a:gd name="connsiteX5" fmla="*/ 44864 w 128217"/>
                    <a:gd name="connsiteY5" fmla="*/ 11577 h 142438"/>
                    <a:gd name="connsiteX6" fmla="*/ 97751 w 128217"/>
                    <a:gd name="connsiteY6" fmla="*/ 36077 h 142438"/>
                    <a:gd name="connsiteX7" fmla="*/ 45885 w 128217"/>
                    <a:gd name="connsiteY7" fmla="*/ 1773 h 142438"/>
                    <a:gd name="connsiteX8" fmla="*/ 1773 w 128217"/>
                    <a:gd name="connsiteY8" fmla="*/ 1773 h 142438"/>
                    <a:gd name="connsiteX9" fmla="*/ 7087 w 128217"/>
                    <a:gd name="connsiteY9" fmla="*/ 10965 h 142438"/>
                    <a:gd name="connsiteX10" fmla="*/ 7087 w 128217"/>
                    <a:gd name="connsiteY10" fmla="*/ 131425 h 142438"/>
                    <a:gd name="connsiteX11" fmla="*/ 1773 w 128217"/>
                    <a:gd name="connsiteY11" fmla="*/ 140617 h 142438"/>
                    <a:gd name="connsiteX12" fmla="*/ 38733 w 128217"/>
                    <a:gd name="connsiteY12" fmla="*/ 140617 h 142438"/>
                    <a:gd name="connsiteX13" fmla="*/ 33020 w 128217"/>
                    <a:gd name="connsiteY13" fmla="*/ 131425 h 142438"/>
                    <a:gd name="connsiteX14" fmla="*/ 33020 w 128217"/>
                    <a:gd name="connsiteY14" fmla="*/ 75684 h 142438"/>
                    <a:gd name="connsiteX15" fmla="*/ 42010 w 128217"/>
                    <a:gd name="connsiteY15" fmla="*/ 75276 h 142438"/>
                    <a:gd name="connsiteX16" fmla="*/ 60791 w 128217"/>
                    <a:gd name="connsiteY16" fmla="*/ 92226 h 142438"/>
                    <a:gd name="connsiteX17" fmla="*/ 86316 w 128217"/>
                    <a:gd name="connsiteY17" fmla="*/ 131425 h 142438"/>
                    <a:gd name="connsiteX18" fmla="*/ 104495 w 128217"/>
                    <a:gd name="connsiteY18" fmla="*/ 141025 h 142438"/>
                    <a:gd name="connsiteX19" fmla="*/ 131041 w 128217"/>
                    <a:gd name="connsiteY19" fmla="*/ 140617 h 142438"/>
                    <a:gd name="connsiteX20" fmla="*/ 117972 w 128217"/>
                    <a:gd name="connsiteY20" fmla="*/ 132446 h 142438"/>
                    <a:gd name="connsiteX21" fmla="*/ 86316 w 128217"/>
                    <a:gd name="connsiteY21" fmla="*/ 85484 h 142438"/>
                    <a:gd name="connsiteX22" fmla="*/ 63237 w 128217"/>
                    <a:gd name="connsiteY22" fmla="*/ 70176 h 142438"/>
                    <a:gd name="connsiteX23" fmla="*/ 97751 w 128217"/>
                    <a:gd name="connsiteY23" fmla="*/ 36077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8217" h="142438">
                      <a:moveTo>
                        <a:pt x="44864" y="11577"/>
                      </a:moveTo>
                      <a:cubicBezTo>
                        <a:pt x="65084" y="11577"/>
                        <a:pt x="70797" y="27906"/>
                        <a:pt x="70797" y="37302"/>
                      </a:cubicBezTo>
                      <a:cubicBezTo>
                        <a:pt x="70797" y="57927"/>
                        <a:pt x="56100" y="65685"/>
                        <a:pt x="42214" y="65685"/>
                      </a:cubicBezTo>
                      <a:cubicBezTo>
                        <a:pt x="38733" y="65685"/>
                        <a:pt x="33020" y="65277"/>
                        <a:pt x="33020" y="65277"/>
                      </a:cubicBezTo>
                      <a:lnTo>
                        <a:pt x="33020" y="11986"/>
                      </a:lnTo>
                      <a:cubicBezTo>
                        <a:pt x="33020" y="11986"/>
                        <a:pt x="38733" y="11577"/>
                        <a:pt x="44864" y="11577"/>
                      </a:cubicBezTo>
                      <a:moveTo>
                        <a:pt x="97751" y="36077"/>
                      </a:moveTo>
                      <a:cubicBezTo>
                        <a:pt x="97751" y="22398"/>
                        <a:pt x="88154" y="1773"/>
                        <a:pt x="45885" y="1773"/>
                      </a:cubicBezTo>
                      <a:lnTo>
                        <a:pt x="1773" y="1773"/>
                      </a:lnTo>
                      <a:cubicBezTo>
                        <a:pt x="5040" y="3406"/>
                        <a:pt x="7087" y="6274"/>
                        <a:pt x="7087" y="10965"/>
                      </a:cubicBezTo>
                      <a:lnTo>
                        <a:pt x="7087" y="131425"/>
                      </a:lnTo>
                      <a:cubicBezTo>
                        <a:pt x="7087" y="135921"/>
                        <a:pt x="5040" y="138779"/>
                        <a:pt x="1773" y="140617"/>
                      </a:cubicBezTo>
                      <a:lnTo>
                        <a:pt x="38733" y="140617"/>
                      </a:lnTo>
                      <a:cubicBezTo>
                        <a:pt x="35267" y="138779"/>
                        <a:pt x="33020" y="135921"/>
                        <a:pt x="33020" y="131425"/>
                      </a:cubicBezTo>
                      <a:lnTo>
                        <a:pt x="33020" y="75684"/>
                      </a:lnTo>
                      <a:cubicBezTo>
                        <a:pt x="33020" y="75684"/>
                        <a:pt x="39550" y="75276"/>
                        <a:pt x="42010" y="75276"/>
                      </a:cubicBezTo>
                      <a:cubicBezTo>
                        <a:pt x="50781" y="75276"/>
                        <a:pt x="55487" y="84055"/>
                        <a:pt x="60791" y="92226"/>
                      </a:cubicBezTo>
                      <a:cubicBezTo>
                        <a:pt x="68147" y="103659"/>
                        <a:pt x="77132" y="118563"/>
                        <a:pt x="86316" y="131425"/>
                      </a:cubicBezTo>
                      <a:cubicBezTo>
                        <a:pt x="89997" y="136329"/>
                        <a:pt x="96730" y="141025"/>
                        <a:pt x="104495" y="141025"/>
                      </a:cubicBezTo>
                      <a:lnTo>
                        <a:pt x="131041" y="140617"/>
                      </a:lnTo>
                      <a:cubicBezTo>
                        <a:pt x="131041" y="140617"/>
                        <a:pt x="121847" y="137350"/>
                        <a:pt x="117972" y="132446"/>
                      </a:cubicBezTo>
                      <a:cubicBezTo>
                        <a:pt x="110820" y="124284"/>
                        <a:pt x="86316" y="85484"/>
                        <a:pt x="86316" y="85484"/>
                      </a:cubicBezTo>
                      <a:cubicBezTo>
                        <a:pt x="83253" y="80997"/>
                        <a:pt x="77132" y="71601"/>
                        <a:pt x="63237" y="70176"/>
                      </a:cubicBezTo>
                      <a:cubicBezTo>
                        <a:pt x="77745" y="69156"/>
                        <a:pt x="97751" y="58126"/>
                        <a:pt x="97751" y="36077"/>
                      </a:cubicBezTo>
                      <a:close/>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18" name="Freeform 38">
                  <a:extLst>
                    <a:ext uri="{FF2B5EF4-FFF2-40B4-BE49-F238E27FC236}">
                      <a16:creationId xmlns:a16="http://schemas.microsoft.com/office/drawing/2014/main" id="{657F17CA-251F-4788-BBD1-C3A53D9F74FD}"/>
                    </a:ext>
                  </a:extLst>
                </p:cNvPr>
                <p:cNvSpPr/>
                <p:nvPr/>
              </p:nvSpPr>
              <p:spPr>
                <a:xfrm>
                  <a:off x="10580383" y="1868889"/>
                  <a:ext cx="94976" cy="137690"/>
                </a:xfrm>
                <a:custGeom>
                  <a:avLst/>
                  <a:gdLst>
                    <a:gd name="connsiteX0" fmla="*/ 83866 w 94976"/>
                    <a:gd name="connsiteY0" fmla="*/ 1773 h 137690"/>
                    <a:gd name="connsiteX1" fmla="*/ 1773 w 94976"/>
                    <a:gd name="connsiteY1" fmla="*/ 1773 h 137690"/>
                    <a:gd name="connsiteX2" fmla="*/ 7904 w 94976"/>
                    <a:gd name="connsiteY2" fmla="*/ 10965 h 137690"/>
                    <a:gd name="connsiteX3" fmla="*/ 7904 w 94976"/>
                    <a:gd name="connsiteY3" fmla="*/ 131425 h 137690"/>
                    <a:gd name="connsiteX4" fmla="*/ 1773 w 94976"/>
                    <a:gd name="connsiteY4" fmla="*/ 140612 h 137690"/>
                    <a:gd name="connsiteX5" fmla="*/ 89588 w 94976"/>
                    <a:gd name="connsiteY5" fmla="*/ 140612 h 137690"/>
                    <a:gd name="connsiteX6" fmla="*/ 93876 w 94976"/>
                    <a:gd name="connsiteY6" fmla="*/ 117133 h 137690"/>
                    <a:gd name="connsiteX7" fmla="*/ 60383 w 94976"/>
                    <a:gd name="connsiteY7" fmla="*/ 129996 h 137690"/>
                    <a:gd name="connsiteX8" fmla="*/ 33837 w 94976"/>
                    <a:gd name="connsiteY8" fmla="*/ 128975 h 137690"/>
                    <a:gd name="connsiteX9" fmla="*/ 33837 w 94976"/>
                    <a:gd name="connsiteY9" fmla="*/ 68947 h 137690"/>
                    <a:gd name="connsiteX10" fmla="*/ 64676 w 94976"/>
                    <a:gd name="connsiteY10" fmla="*/ 68947 h 137690"/>
                    <a:gd name="connsiteX11" fmla="*/ 72022 w 94976"/>
                    <a:gd name="connsiteY11" fmla="*/ 74867 h 137690"/>
                    <a:gd name="connsiteX12" fmla="*/ 72022 w 94976"/>
                    <a:gd name="connsiteY12" fmla="*/ 53231 h 137690"/>
                    <a:gd name="connsiteX13" fmla="*/ 64676 w 94976"/>
                    <a:gd name="connsiteY13" fmla="*/ 58943 h 137690"/>
                    <a:gd name="connsiteX14" fmla="*/ 33837 w 94976"/>
                    <a:gd name="connsiteY14" fmla="*/ 58943 h 137690"/>
                    <a:gd name="connsiteX15" fmla="*/ 33837 w 94976"/>
                    <a:gd name="connsiteY15" fmla="*/ 11981 h 137690"/>
                    <a:gd name="connsiteX16" fmla="*/ 68551 w 94976"/>
                    <a:gd name="connsiteY16" fmla="*/ 12389 h 137690"/>
                    <a:gd name="connsiteX17" fmla="*/ 84478 w 94976"/>
                    <a:gd name="connsiteY17" fmla="*/ 19744 h 137690"/>
                    <a:gd name="connsiteX18" fmla="*/ 83866 w 94976"/>
                    <a:gd name="connsiteY18" fmla="*/ 1773 h 13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976" h="137690">
                      <a:moveTo>
                        <a:pt x="83866" y="1773"/>
                      </a:moveTo>
                      <a:lnTo>
                        <a:pt x="1773" y="1773"/>
                      </a:lnTo>
                      <a:cubicBezTo>
                        <a:pt x="5036" y="3406"/>
                        <a:pt x="7904" y="6269"/>
                        <a:pt x="7904" y="10965"/>
                      </a:cubicBezTo>
                      <a:lnTo>
                        <a:pt x="7904" y="131425"/>
                      </a:lnTo>
                      <a:cubicBezTo>
                        <a:pt x="7904" y="136329"/>
                        <a:pt x="5249" y="138575"/>
                        <a:pt x="1773" y="140612"/>
                      </a:cubicBezTo>
                      <a:lnTo>
                        <a:pt x="89588" y="140612"/>
                      </a:lnTo>
                      <a:lnTo>
                        <a:pt x="93876" y="117133"/>
                      </a:lnTo>
                      <a:cubicBezTo>
                        <a:pt x="86316" y="129996"/>
                        <a:pt x="78153" y="129587"/>
                        <a:pt x="60383" y="129996"/>
                      </a:cubicBezTo>
                      <a:cubicBezTo>
                        <a:pt x="50373" y="130404"/>
                        <a:pt x="37916" y="129587"/>
                        <a:pt x="33837" y="128975"/>
                      </a:cubicBezTo>
                      <a:lnTo>
                        <a:pt x="33837" y="68947"/>
                      </a:lnTo>
                      <a:lnTo>
                        <a:pt x="64676" y="68947"/>
                      </a:lnTo>
                      <a:cubicBezTo>
                        <a:pt x="67535" y="68947"/>
                        <a:pt x="71001" y="72009"/>
                        <a:pt x="72022" y="74867"/>
                      </a:cubicBezTo>
                      <a:lnTo>
                        <a:pt x="72022" y="53231"/>
                      </a:lnTo>
                      <a:cubicBezTo>
                        <a:pt x="71001" y="55681"/>
                        <a:pt x="67535" y="58943"/>
                        <a:pt x="64676" y="58943"/>
                      </a:cubicBezTo>
                      <a:lnTo>
                        <a:pt x="33837" y="58943"/>
                      </a:lnTo>
                      <a:lnTo>
                        <a:pt x="33837" y="11981"/>
                      </a:lnTo>
                      <a:cubicBezTo>
                        <a:pt x="33837" y="11981"/>
                        <a:pt x="62420" y="11981"/>
                        <a:pt x="68551" y="12389"/>
                      </a:cubicBezTo>
                      <a:cubicBezTo>
                        <a:pt x="76306" y="12798"/>
                        <a:pt x="80599" y="14431"/>
                        <a:pt x="84478" y="19744"/>
                      </a:cubicBezTo>
                      <a:lnTo>
                        <a:pt x="83866" y="1773"/>
                      </a:ln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19" name="Freeform 39">
                  <a:extLst>
                    <a:ext uri="{FF2B5EF4-FFF2-40B4-BE49-F238E27FC236}">
                      <a16:creationId xmlns:a16="http://schemas.microsoft.com/office/drawing/2014/main" id="{B350813C-C5DF-4371-8AA3-47EFB29DE67A}"/>
                    </a:ext>
                  </a:extLst>
                </p:cNvPr>
                <p:cNvSpPr/>
                <p:nvPr/>
              </p:nvSpPr>
              <p:spPr>
                <a:xfrm>
                  <a:off x="10700210" y="1866643"/>
                  <a:ext cx="142464" cy="142438"/>
                </a:xfrm>
                <a:custGeom>
                  <a:avLst/>
                  <a:gdLst>
                    <a:gd name="connsiteX0" fmla="*/ 80803 w 142464"/>
                    <a:gd name="connsiteY0" fmla="*/ 1773 h 142438"/>
                    <a:gd name="connsiteX1" fmla="*/ 1773 w 142464"/>
                    <a:gd name="connsiteY1" fmla="*/ 73847 h 142438"/>
                    <a:gd name="connsiteX2" fmla="*/ 78348 w 142464"/>
                    <a:gd name="connsiteY2" fmla="*/ 144899 h 142438"/>
                    <a:gd name="connsiteX3" fmla="*/ 140842 w 142464"/>
                    <a:gd name="connsiteY3" fmla="*/ 129996 h 142438"/>
                    <a:gd name="connsiteX4" fmla="*/ 137565 w 142464"/>
                    <a:gd name="connsiteY4" fmla="*/ 121620 h 142438"/>
                    <a:gd name="connsiteX5" fmla="*/ 137565 w 142464"/>
                    <a:gd name="connsiteY5" fmla="*/ 91409 h 142438"/>
                    <a:gd name="connsiteX6" fmla="*/ 142879 w 142464"/>
                    <a:gd name="connsiteY6" fmla="*/ 82013 h 142438"/>
                    <a:gd name="connsiteX7" fmla="*/ 106328 w 142464"/>
                    <a:gd name="connsiteY7" fmla="*/ 82013 h 142438"/>
                    <a:gd name="connsiteX8" fmla="*/ 111632 w 142464"/>
                    <a:gd name="connsiteY8" fmla="*/ 91409 h 142438"/>
                    <a:gd name="connsiteX9" fmla="*/ 111632 w 142464"/>
                    <a:gd name="connsiteY9" fmla="*/ 126933 h 142438"/>
                    <a:gd name="connsiteX10" fmla="*/ 85699 w 142464"/>
                    <a:gd name="connsiteY10" fmla="*/ 133666 h 142438"/>
                    <a:gd name="connsiteX11" fmla="*/ 29539 w 142464"/>
                    <a:gd name="connsiteY11" fmla="*/ 71192 h 142438"/>
                    <a:gd name="connsiteX12" fmla="*/ 84274 w 142464"/>
                    <a:gd name="connsiteY12" fmla="*/ 12798 h 142438"/>
                    <a:gd name="connsiteX13" fmla="*/ 130219 w 142464"/>
                    <a:gd name="connsiteY13" fmla="*/ 44856 h 142438"/>
                    <a:gd name="connsiteX14" fmla="*/ 128794 w 142464"/>
                    <a:gd name="connsiteY14" fmla="*/ 12389 h 142438"/>
                    <a:gd name="connsiteX15" fmla="*/ 80803 w 142464"/>
                    <a:gd name="connsiteY15" fmla="*/ 1773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2464" h="142438">
                      <a:moveTo>
                        <a:pt x="80803" y="1773"/>
                      </a:moveTo>
                      <a:cubicBezTo>
                        <a:pt x="28519" y="1773"/>
                        <a:pt x="1773" y="38114"/>
                        <a:pt x="1773" y="73847"/>
                      </a:cubicBezTo>
                      <a:cubicBezTo>
                        <a:pt x="1773" y="117338"/>
                        <a:pt x="37712" y="144899"/>
                        <a:pt x="78348" y="144899"/>
                      </a:cubicBezTo>
                      <a:cubicBezTo>
                        <a:pt x="94688" y="144899"/>
                        <a:pt x="123680" y="139591"/>
                        <a:pt x="140842" y="129996"/>
                      </a:cubicBezTo>
                      <a:cubicBezTo>
                        <a:pt x="139821" y="129383"/>
                        <a:pt x="137565" y="125708"/>
                        <a:pt x="137565" y="121620"/>
                      </a:cubicBezTo>
                      <a:lnTo>
                        <a:pt x="137565" y="91409"/>
                      </a:lnTo>
                      <a:cubicBezTo>
                        <a:pt x="137565" y="86709"/>
                        <a:pt x="139821" y="83850"/>
                        <a:pt x="142879" y="82013"/>
                      </a:cubicBezTo>
                      <a:lnTo>
                        <a:pt x="106328" y="82013"/>
                      </a:lnTo>
                      <a:cubicBezTo>
                        <a:pt x="109595" y="83850"/>
                        <a:pt x="111632" y="86709"/>
                        <a:pt x="111632" y="91409"/>
                      </a:cubicBezTo>
                      <a:lnTo>
                        <a:pt x="111632" y="126933"/>
                      </a:lnTo>
                      <a:cubicBezTo>
                        <a:pt x="102035" y="133257"/>
                        <a:pt x="89987" y="133666"/>
                        <a:pt x="85699" y="133666"/>
                      </a:cubicBezTo>
                      <a:cubicBezTo>
                        <a:pt x="43425" y="133666"/>
                        <a:pt x="29539" y="99163"/>
                        <a:pt x="29539" y="71192"/>
                      </a:cubicBezTo>
                      <a:cubicBezTo>
                        <a:pt x="29539" y="38318"/>
                        <a:pt x="49556" y="12798"/>
                        <a:pt x="84274" y="12798"/>
                      </a:cubicBezTo>
                      <a:cubicBezTo>
                        <a:pt x="93872" y="12798"/>
                        <a:pt x="119805" y="17085"/>
                        <a:pt x="130219" y="44856"/>
                      </a:cubicBezTo>
                      <a:lnTo>
                        <a:pt x="128794" y="12389"/>
                      </a:lnTo>
                      <a:cubicBezTo>
                        <a:pt x="112653" y="5443"/>
                        <a:pt x="97542" y="1773"/>
                        <a:pt x="80803" y="1773"/>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20" name="Freeform 40">
                  <a:extLst>
                    <a:ext uri="{FF2B5EF4-FFF2-40B4-BE49-F238E27FC236}">
                      <a16:creationId xmlns:a16="http://schemas.microsoft.com/office/drawing/2014/main" id="{FA67AF07-86CB-4BBE-A40C-B986195401A4}"/>
                    </a:ext>
                  </a:extLst>
                </p:cNvPr>
                <p:cNvSpPr/>
                <p:nvPr/>
              </p:nvSpPr>
              <p:spPr>
                <a:xfrm>
                  <a:off x="10887499" y="1868889"/>
                  <a:ext cx="37991" cy="137690"/>
                </a:xfrm>
                <a:custGeom>
                  <a:avLst/>
                  <a:gdLst>
                    <a:gd name="connsiteX0" fmla="*/ 1773 w 37990"/>
                    <a:gd name="connsiteY0" fmla="*/ 1773 h 137690"/>
                    <a:gd name="connsiteX1" fmla="*/ 7087 w 37990"/>
                    <a:gd name="connsiteY1" fmla="*/ 10965 h 137690"/>
                    <a:gd name="connsiteX2" fmla="*/ 7087 w 37990"/>
                    <a:gd name="connsiteY2" fmla="*/ 131425 h 137690"/>
                    <a:gd name="connsiteX3" fmla="*/ 1773 w 37990"/>
                    <a:gd name="connsiteY3" fmla="*/ 140612 h 137690"/>
                    <a:gd name="connsiteX4" fmla="*/ 38733 w 37990"/>
                    <a:gd name="connsiteY4" fmla="*/ 140612 h 137690"/>
                    <a:gd name="connsiteX5" fmla="*/ 33429 w 37990"/>
                    <a:gd name="connsiteY5" fmla="*/ 131425 h 137690"/>
                    <a:gd name="connsiteX6" fmla="*/ 33429 w 37990"/>
                    <a:gd name="connsiteY6" fmla="*/ 10965 h 137690"/>
                    <a:gd name="connsiteX7" fmla="*/ 38733 w 37990"/>
                    <a:gd name="connsiteY7" fmla="*/ 1773 h 137690"/>
                    <a:gd name="connsiteX8" fmla="*/ 1773 w 37990"/>
                    <a:gd name="connsiteY8" fmla="*/ 1773 h 13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90" h="137690">
                      <a:moveTo>
                        <a:pt x="1773" y="1773"/>
                      </a:moveTo>
                      <a:cubicBezTo>
                        <a:pt x="5040" y="3406"/>
                        <a:pt x="7087" y="6269"/>
                        <a:pt x="7087" y="10965"/>
                      </a:cubicBezTo>
                      <a:lnTo>
                        <a:pt x="7087" y="131425"/>
                      </a:lnTo>
                      <a:cubicBezTo>
                        <a:pt x="7087" y="135921"/>
                        <a:pt x="5040" y="138775"/>
                        <a:pt x="1773" y="140612"/>
                      </a:cubicBezTo>
                      <a:lnTo>
                        <a:pt x="38733" y="140612"/>
                      </a:lnTo>
                      <a:cubicBezTo>
                        <a:pt x="35266" y="138775"/>
                        <a:pt x="33429" y="135921"/>
                        <a:pt x="33429" y="131425"/>
                      </a:cubicBezTo>
                      <a:lnTo>
                        <a:pt x="33429" y="10965"/>
                      </a:lnTo>
                      <a:cubicBezTo>
                        <a:pt x="33429" y="6269"/>
                        <a:pt x="35266" y="3406"/>
                        <a:pt x="38733" y="1773"/>
                      </a:cubicBezTo>
                      <a:lnTo>
                        <a:pt x="1773" y="1773"/>
                      </a:ln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21" name="Freeform 41">
                  <a:extLst>
                    <a:ext uri="{FF2B5EF4-FFF2-40B4-BE49-F238E27FC236}">
                      <a16:creationId xmlns:a16="http://schemas.microsoft.com/office/drawing/2014/main" id="{D021EB56-FAE6-40BF-822D-BE41B89B70B2}"/>
                    </a:ext>
                  </a:extLst>
                </p:cNvPr>
                <p:cNvSpPr/>
                <p:nvPr/>
              </p:nvSpPr>
              <p:spPr>
                <a:xfrm>
                  <a:off x="10967065" y="1866635"/>
                  <a:ext cx="151962" cy="142438"/>
                </a:xfrm>
                <a:custGeom>
                  <a:avLst/>
                  <a:gdLst>
                    <a:gd name="connsiteX0" fmla="*/ 77759 w 151962"/>
                    <a:gd name="connsiteY0" fmla="*/ 12402 h 142438"/>
                    <a:gd name="connsiteX1" fmla="*/ 124729 w 151962"/>
                    <a:gd name="connsiteY1" fmla="*/ 75079 h 142438"/>
                    <a:gd name="connsiteX2" fmla="*/ 78167 w 151962"/>
                    <a:gd name="connsiteY2" fmla="*/ 133270 h 142438"/>
                    <a:gd name="connsiteX3" fmla="*/ 30176 w 151962"/>
                    <a:gd name="connsiteY3" fmla="*/ 69980 h 142438"/>
                    <a:gd name="connsiteX4" fmla="*/ 77759 w 151962"/>
                    <a:gd name="connsiteY4" fmla="*/ 12402 h 142438"/>
                    <a:gd name="connsiteX5" fmla="*/ 153517 w 151962"/>
                    <a:gd name="connsiteY5" fmla="*/ 73854 h 142438"/>
                    <a:gd name="connsiteX6" fmla="*/ 79597 w 151962"/>
                    <a:gd name="connsiteY6" fmla="*/ 1781 h 142438"/>
                    <a:gd name="connsiteX7" fmla="*/ 1787 w 151962"/>
                    <a:gd name="connsiteY7" fmla="*/ 72221 h 142438"/>
                    <a:gd name="connsiteX8" fmla="*/ 76329 w 151962"/>
                    <a:gd name="connsiteY8" fmla="*/ 144907 h 142438"/>
                    <a:gd name="connsiteX9" fmla="*/ 153517 w 151962"/>
                    <a:gd name="connsiteY9" fmla="*/ 73854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62" h="142438">
                      <a:moveTo>
                        <a:pt x="77759" y="12402"/>
                      </a:moveTo>
                      <a:cubicBezTo>
                        <a:pt x="104917" y="12402"/>
                        <a:pt x="125133" y="35676"/>
                        <a:pt x="124729" y="75079"/>
                      </a:cubicBezTo>
                      <a:cubicBezTo>
                        <a:pt x="124729" y="112032"/>
                        <a:pt x="104917" y="133270"/>
                        <a:pt x="78167" y="133270"/>
                      </a:cubicBezTo>
                      <a:cubicBezTo>
                        <a:pt x="54684" y="133270"/>
                        <a:pt x="30176" y="113462"/>
                        <a:pt x="30176" y="69980"/>
                      </a:cubicBezTo>
                      <a:cubicBezTo>
                        <a:pt x="30584" y="33839"/>
                        <a:pt x="50795" y="12402"/>
                        <a:pt x="77759" y="12402"/>
                      </a:cubicBezTo>
                      <a:moveTo>
                        <a:pt x="153517" y="73854"/>
                      </a:moveTo>
                      <a:cubicBezTo>
                        <a:pt x="154129" y="27505"/>
                        <a:pt x="114515" y="2189"/>
                        <a:pt x="79597" y="1781"/>
                      </a:cubicBezTo>
                      <a:cubicBezTo>
                        <a:pt x="30584" y="1168"/>
                        <a:pt x="2400" y="36901"/>
                        <a:pt x="1787" y="72221"/>
                      </a:cubicBezTo>
                      <a:cubicBezTo>
                        <a:pt x="971" y="114074"/>
                        <a:pt x="35281" y="144295"/>
                        <a:pt x="76329" y="144907"/>
                      </a:cubicBezTo>
                      <a:cubicBezTo>
                        <a:pt x="113290" y="145316"/>
                        <a:pt x="152700" y="121633"/>
                        <a:pt x="153517" y="73854"/>
                      </a:cubicBezTo>
                      <a:close/>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22" name="Freeform 42">
                  <a:extLst>
                    <a:ext uri="{FF2B5EF4-FFF2-40B4-BE49-F238E27FC236}">
                      <a16:creationId xmlns:a16="http://schemas.microsoft.com/office/drawing/2014/main" id="{BA9A5A8F-3BE0-4C26-83B1-D56C30BD5EC8}"/>
                    </a:ext>
                  </a:extLst>
                </p:cNvPr>
                <p:cNvSpPr/>
                <p:nvPr/>
              </p:nvSpPr>
              <p:spPr>
                <a:xfrm>
                  <a:off x="11149006" y="1868889"/>
                  <a:ext cx="128218" cy="147186"/>
                </a:xfrm>
                <a:custGeom>
                  <a:avLst/>
                  <a:gdLst>
                    <a:gd name="connsiteX0" fmla="*/ 112259 w 128217"/>
                    <a:gd name="connsiteY0" fmla="*/ 91613 h 147186"/>
                    <a:gd name="connsiteX1" fmla="*/ 36900 w 128217"/>
                    <a:gd name="connsiteY1" fmla="*/ 1773 h 147186"/>
                    <a:gd name="connsiteX2" fmla="*/ 1773 w 128217"/>
                    <a:gd name="connsiteY2" fmla="*/ 1773 h 147186"/>
                    <a:gd name="connsiteX3" fmla="*/ 10967 w 128217"/>
                    <a:gd name="connsiteY3" fmla="*/ 9536 h 147186"/>
                    <a:gd name="connsiteX4" fmla="*/ 14638 w 128217"/>
                    <a:gd name="connsiteY4" fmla="*/ 22398 h 147186"/>
                    <a:gd name="connsiteX5" fmla="*/ 14638 w 128217"/>
                    <a:gd name="connsiteY5" fmla="*/ 131425 h 147186"/>
                    <a:gd name="connsiteX6" fmla="*/ 9333 w 128217"/>
                    <a:gd name="connsiteY6" fmla="*/ 140612 h 147186"/>
                    <a:gd name="connsiteX7" fmla="*/ 32004 w 128217"/>
                    <a:gd name="connsiteY7" fmla="*/ 140612 h 147186"/>
                    <a:gd name="connsiteX8" fmla="*/ 26282 w 128217"/>
                    <a:gd name="connsiteY8" fmla="*/ 131425 h 147186"/>
                    <a:gd name="connsiteX9" fmla="*/ 26282 w 128217"/>
                    <a:gd name="connsiteY9" fmla="*/ 29130 h 147186"/>
                    <a:gd name="connsiteX10" fmla="*/ 124307 w 128217"/>
                    <a:gd name="connsiteY10" fmla="*/ 146333 h 147186"/>
                    <a:gd name="connsiteX11" fmla="*/ 124307 w 128217"/>
                    <a:gd name="connsiteY11" fmla="*/ 10965 h 147186"/>
                    <a:gd name="connsiteX12" fmla="*/ 129611 w 128217"/>
                    <a:gd name="connsiteY12" fmla="*/ 1773 h 147186"/>
                    <a:gd name="connsiteX13" fmla="*/ 106945 w 128217"/>
                    <a:gd name="connsiteY13" fmla="*/ 1773 h 147186"/>
                    <a:gd name="connsiteX14" fmla="*/ 112259 w 128217"/>
                    <a:gd name="connsiteY14" fmla="*/ 10965 h 147186"/>
                    <a:gd name="connsiteX15" fmla="*/ 112259 w 128217"/>
                    <a:gd name="connsiteY15" fmla="*/ 91613 h 1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17" h="147186">
                      <a:moveTo>
                        <a:pt x="112259" y="91613"/>
                      </a:moveTo>
                      <a:lnTo>
                        <a:pt x="36900" y="1773"/>
                      </a:lnTo>
                      <a:lnTo>
                        <a:pt x="1773" y="1773"/>
                      </a:lnTo>
                      <a:cubicBezTo>
                        <a:pt x="6071" y="4223"/>
                        <a:pt x="8925" y="7086"/>
                        <a:pt x="10967" y="9536"/>
                      </a:cubicBezTo>
                      <a:cubicBezTo>
                        <a:pt x="14842" y="14227"/>
                        <a:pt x="14638" y="14431"/>
                        <a:pt x="14638" y="22398"/>
                      </a:cubicBezTo>
                      <a:lnTo>
                        <a:pt x="14638" y="131425"/>
                      </a:lnTo>
                      <a:cubicBezTo>
                        <a:pt x="14638" y="135921"/>
                        <a:pt x="12396" y="138779"/>
                        <a:pt x="9333" y="140612"/>
                      </a:cubicBezTo>
                      <a:lnTo>
                        <a:pt x="32004" y="140612"/>
                      </a:lnTo>
                      <a:cubicBezTo>
                        <a:pt x="28533" y="138779"/>
                        <a:pt x="26282" y="135921"/>
                        <a:pt x="26282" y="131425"/>
                      </a:cubicBezTo>
                      <a:lnTo>
                        <a:pt x="26282" y="29130"/>
                      </a:lnTo>
                      <a:cubicBezTo>
                        <a:pt x="26282" y="30773"/>
                        <a:pt x="124307" y="146333"/>
                        <a:pt x="124307" y="146333"/>
                      </a:cubicBezTo>
                      <a:lnTo>
                        <a:pt x="124307" y="10965"/>
                      </a:lnTo>
                      <a:cubicBezTo>
                        <a:pt x="124307" y="6269"/>
                        <a:pt x="126553" y="3406"/>
                        <a:pt x="129611" y="1773"/>
                      </a:cubicBezTo>
                      <a:lnTo>
                        <a:pt x="106945" y="1773"/>
                      </a:lnTo>
                      <a:cubicBezTo>
                        <a:pt x="110208" y="3406"/>
                        <a:pt x="112259" y="6269"/>
                        <a:pt x="112259" y="10965"/>
                      </a:cubicBezTo>
                      <a:lnTo>
                        <a:pt x="112259" y="91613"/>
                      </a:ln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23" name="Freeform 43">
                  <a:extLst>
                    <a:ext uri="{FF2B5EF4-FFF2-40B4-BE49-F238E27FC236}">
                      <a16:creationId xmlns:a16="http://schemas.microsoft.com/office/drawing/2014/main" id="{6A62817F-A7A8-4880-A4BF-5BAFA17B6FC3}"/>
                    </a:ext>
                  </a:extLst>
                </p:cNvPr>
                <p:cNvSpPr/>
                <p:nvPr/>
              </p:nvSpPr>
              <p:spPr>
                <a:xfrm>
                  <a:off x="11324157" y="1868889"/>
                  <a:ext cx="94976" cy="137690"/>
                </a:xfrm>
                <a:custGeom>
                  <a:avLst/>
                  <a:gdLst>
                    <a:gd name="connsiteX0" fmla="*/ 83866 w 94976"/>
                    <a:gd name="connsiteY0" fmla="*/ 1773 h 137690"/>
                    <a:gd name="connsiteX1" fmla="*/ 1773 w 94976"/>
                    <a:gd name="connsiteY1" fmla="*/ 1773 h 137690"/>
                    <a:gd name="connsiteX2" fmla="*/ 7894 w 94976"/>
                    <a:gd name="connsiteY2" fmla="*/ 10965 h 137690"/>
                    <a:gd name="connsiteX3" fmla="*/ 7894 w 94976"/>
                    <a:gd name="connsiteY3" fmla="*/ 131425 h 137690"/>
                    <a:gd name="connsiteX4" fmla="*/ 1773 w 94976"/>
                    <a:gd name="connsiteY4" fmla="*/ 140612 h 137690"/>
                    <a:gd name="connsiteX5" fmla="*/ 89579 w 94976"/>
                    <a:gd name="connsiteY5" fmla="*/ 140612 h 137690"/>
                    <a:gd name="connsiteX6" fmla="*/ 93872 w 94976"/>
                    <a:gd name="connsiteY6" fmla="*/ 117133 h 137690"/>
                    <a:gd name="connsiteX7" fmla="*/ 60383 w 94976"/>
                    <a:gd name="connsiteY7" fmla="*/ 129996 h 137690"/>
                    <a:gd name="connsiteX8" fmla="*/ 33837 w 94976"/>
                    <a:gd name="connsiteY8" fmla="*/ 128975 h 137690"/>
                    <a:gd name="connsiteX9" fmla="*/ 33837 w 94976"/>
                    <a:gd name="connsiteY9" fmla="*/ 68947 h 137690"/>
                    <a:gd name="connsiteX10" fmla="*/ 64666 w 94976"/>
                    <a:gd name="connsiteY10" fmla="*/ 68947 h 137690"/>
                    <a:gd name="connsiteX11" fmla="*/ 72022 w 94976"/>
                    <a:gd name="connsiteY11" fmla="*/ 74867 h 137690"/>
                    <a:gd name="connsiteX12" fmla="*/ 72022 w 94976"/>
                    <a:gd name="connsiteY12" fmla="*/ 53231 h 137690"/>
                    <a:gd name="connsiteX13" fmla="*/ 64666 w 94976"/>
                    <a:gd name="connsiteY13" fmla="*/ 58943 h 137690"/>
                    <a:gd name="connsiteX14" fmla="*/ 33837 w 94976"/>
                    <a:gd name="connsiteY14" fmla="*/ 58943 h 137690"/>
                    <a:gd name="connsiteX15" fmla="*/ 33837 w 94976"/>
                    <a:gd name="connsiteY15" fmla="*/ 11981 h 137690"/>
                    <a:gd name="connsiteX16" fmla="*/ 68551 w 94976"/>
                    <a:gd name="connsiteY16" fmla="*/ 12389 h 137690"/>
                    <a:gd name="connsiteX17" fmla="*/ 84478 w 94976"/>
                    <a:gd name="connsiteY17" fmla="*/ 19744 h 137690"/>
                    <a:gd name="connsiteX18" fmla="*/ 83866 w 94976"/>
                    <a:gd name="connsiteY18" fmla="*/ 1773 h 13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976" h="137690">
                      <a:moveTo>
                        <a:pt x="83866" y="1773"/>
                      </a:moveTo>
                      <a:lnTo>
                        <a:pt x="1773" y="1773"/>
                      </a:lnTo>
                      <a:cubicBezTo>
                        <a:pt x="5036" y="3406"/>
                        <a:pt x="7894" y="6269"/>
                        <a:pt x="7894" y="10965"/>
                      </a:cubicBezTo>
                      <a:lnTo>
                        <a:pt x="7894" y="131425"/>
                      </a:lnTo>
                      <a:cubicBezTo>
                        <a:pt x="7894" y="136329"/>
                        <a:pt x="5240" y="138575"/>
                        <a:pt x="1773" y="140612"/>
                      </a:cubicBezTo>
                      <a:lnTo>
                        <a:pt x="89579" y="140612"/>
                      </a:lnTo>
                      <a:lnTo>
                        <a:pt x="93872" y="117133"/>
                      </a:lnTo>
                      <a:cubicBezTo>
                        <a:pt x="86316" y="129996"/>
                        <a:pt x="78143" y="129587"/>
                        <a:pt x="60383" y="129996"/>
                      </a:cubicBezTo>
                      <a:cubicBezTo>
                        <a:pt x="50373" y="130404"/>
                        <a:pt x="37916" y="129587"/>
                        <a:pt x="33837" y="128975"/>
                      </a:cubicBezTo>
                      <a:lnTo>
                        <a:pt x="33837" y="68947"/>
                      </a:lnTo>
                      <a:lnTo>
                        <a:pt x="64666" y="68947"/>
                      </a:lnTo>
                      <a:cubicBezTo>
                        <a:pt x="67535" y="68947"/>
                        <a:pt x="71001" y="72009"/>
                        <a:pt x="72022" y="74867"/>
                      </a:cubicBezTo>
                      <a:lnTo>
                        <a:pt x="72022" y="53231"/>
                      </a:lnTo>
                      <a:cubicBezTo>
                        <a:pt x="71001" y="55681"/>
                        <a:pt x="67535" y="58943"/>
                        <a:pt x="64666" y="58943"/>
                      </a:cubicBezTo>
                      <a:lnTo>
                        <a:pt x="33837" y="58943"/>
                      </a:lnTo>
                      <a:lnTo>
                        <a:pt x="33837" y="11981"/>
                      </a:lnTo>
                      <a:cubicBezTo>
                        <a:pt x="33837" y="11981"/>
                        <a:pt x="62420" y="11981"/>
                        <a:pt x="68551" y="12389"/>
                      </a:cubicBezTo>
                      <a:cubicBezTo>
                        <a:pt x="76306" y="12798"/>
                        <a:pt x="80603" y="14431"/>
                        <a:pt x="84478" y="19744"/>
                      </a:cubicBezTo>
                      <a:lnTo>
                        <a:pt x="83866" y="1773"/>
                      </a:ln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24" name="Freeform 44">
                  <a:extLst>
                    <a:ext uri="{FF2B5EF4-FFF2-40B4-BE49-F238E27FC236}">
                      <a16:creationId xmlns:a16="http://schemas.microsoft.com/office/drawing/2014/main" id="{FE1913C7-6BD1-4381-BA38-E6AE5E783DC5}"/>
                    </a:ext>
                  </a:extLst>
                </p:cNvPr>
                <p:cNvSpPr/>
                <p:nvPr/>
              </p:nvSpPr>
              <p:spPr>
                <a:xfrm>
                  <a:off x="11448505" y="1868889"/>
                  <a:ext cx="128218" cy="147186"/>
                </a:xfrm>
                <a:custGeom>
                  <a:avLst/>
                  <a:gdLst>
                    <a:gd name="connsiteX0" fmla="*/ 112250 w 128217"/>
                    <a:gd name="connsiteY0" fmla="*/ 91613 h 147186"/>
                    <a:gd name="connsiteX1" fmla="*/ 36900 w 128217"/>
                    <a:gd name="connsiteY1" fmla="*/ 1773 h 147186"/>
                    <a:gd name="connsiteX2" fmla="*/ 1773 w 128217"/>
                    <a:gd name="connsiteY2" fmla="*/ 1773 h 147186"/>
                    <a:gd name="connsiteX3" fmla="*/ 10967 w 128217"/>
                    <a:gd name="connsiteY3" fmla="*/ 9536 h 147186"/>
                    <a:gd name="connsiteX4" fmla="*/ 14638 w 128217"/>
                    <a:gd name="connsiteY4" fmla="*/ 22398 h 147186"/>
                    <a:gd name="connsiteX5" fmla="*/ 14638 w 128217"/>
                    <a:gd name="connsiteY5" fmla="*/ 131425 h 147186"/>
                    <a:gd name="connsiteX6" fmla="*/ 9333 w 128217"/>
                    <a:gd name="connsiteY6" fmla="*/ 140612 h 147186"/>
                    <a:gd name="connsiteX7" fmla="*/ 32004 w 128217"/>
                    <a:gd name="connsiteY7" fmla="*/ 140612 h 147186"/>
                    <a:gd name="connsiteX8" fmla="*/ 26277 w 128217"/>
                    <a:gd name="connsiteY8" fmla="*/ 131425 h 147186"/>
                    <a:gd name="connsiteX9" fmla="*/ 26277 w 128217"/>
                    <a:gd name="connsiteY9" fmla="*/ 29130 h 147186"/>
                    <a:gd name="connsiteX10" fmla="*/ 124297 w 128217"/>
                    <a:gd name="connsiteY10" fmla="*/ 146333 h 147186"/>
                    <a:gd name="connsiteX11" fmla="*/ 124297 w 128217"/>
                    <a:gd name="connsiteY11" fmla="*/ 10965 h 147186"/>
                    <a:gd name="connsiteX12" fmla="*/ 129611 w 128217"/>
                    <a:gd name="connsiteY12" fmla="*/ 1773 h 147186"/>
                    <a:gd name="connsiteX13" fmla="*/ 106945 w 128217"/>
                    <a:gd name="connsiteY13" fmla="*/ 1773 h 147186"/>
                    <a:gd name="connsiteX14" fmla="*/ 112250 w 128217"/>
                    <a:gd name="connsiteY14" fmla="*/ 10965 h 147186"/>
                    <a:gd name="connsiteX15" fmla="*/ 112250 w 128217"/>
                    <a:gd name="connsiteY15" fmla="*/ 91613 h 1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17" h="147186">
                      <a:moveTo>
                        <a:pt x="112250" y="91613"/>
                      </a:moveTo>
                      <a:lnTo>
                        <a:pt x="36900" y="1773"/>
                      </a:lnTo>
                      <a:lnTo>
                        <a:pt x="1773" y="1773"/>
                      </a:lnTo>
                      <a:cubicBezTo>
                        <a:pt x="6061" y="4223"/>
                        <a:pt x="8925" y="7086"/>
                        <a:pt x="10967" y="9536"/>
                      </a:cubicBezTo>
                      <a:cubicBezTo>
                        <a:pt x="14842" y="14227"/>
                        <a:pt x="14638" y="14431"/>
                        <a:pt x="14638" y="22398"/>
                      </a:cubicBezTo>
                      <a:lnTo>
                        <a:pt x="14638" y="131425"/>
                      </a:lnTo>
                      <a:cubicBezTo>
                        <a:pt x="14638" y="135921"/>
                        <a:pt x="12396" y="138779"/>
                        <a:pt x="9333" y="140612"/>
                      </a:cubicBezTo>
                      <a:lnTo>
                        <a:pt x="32004" y="140612"/>
                      </a:lnTo>
                      <a:cubicBezTo>
                        <a:pt x="28523" y="138779"/>
                        <a:pt x="26277" y="135921"/>
                        <a:pt x="26277" y="131425"/>
                      </a:cubicBezTo>
                      <a:lnTo>
                        <a:pt x="26277" y="29130"/>
                      </a:lnTo>
                      <a:cubicBezTo>
                        <a:pt x="26277" y="30773"/>
                        <a:pt x="124297" y="146333"/>
                        <a:pt x="124297" y="146333"/>
                      </a:cubicBezTo>
                      <a:lnTo>
                        <a:pt x="124297" y="10965"/>
                      </a:lnTo>
                      <a:cubicBezTo>
                        <a:pt x="124297" y="6269"/>
                        <a:pt x="126553" y="3406"/>
                        <a:pt x="129611" y="1773"/>
                      </a:cubicBezTo>
                      <a:lnTo>
                        <a:pt x="106945" y="1773"/>
                      </a:lnTo>
                      <a:cubicBezTo>
                        <a:pt x="110208" y="3406"/>
                        <a:pt x="112250" y="6269"/>
                        <a:pt x="112250" y="10965"/>
                      </a:cubicBezTo>
                      <a:lnTo>
                        <a:pt x="112250" y="91613"/>
                      </a:ln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25" name="Freeform 45">
                  <a:extLst>
                    <a:ext uri="{FF2B5EF4-FFF2-40B4-BE49-F238E27FC236}">
                      <a16:creationId xmlns:a16="http://schemas.microsoft.com/office/drawing/2014/main" id="{BD6BD0A3-770E-48F6-8716-20C6D23653C9}"/>
                    </a:ext>
                  </a:extLst>
                </p:cNvPr>
                <p:cNvSpPr/>
                <p:nvPr/>
              </p:nvSpPr>
              <p:spPr>
                <a:xfrm>
                  <a:off x="9221576" y="1866635"/>
                  <a:ext cx="151962" cy="142438"/>
                </a:xfrm>
                <a:custGeom>
                  <a:avLst/>
                  <a:gdLst>
                    <a:gd name="connsiteX0" fmla="*/ 77754 w 151962"/>
                    <a:gd name="connsiteY0" fmla="*/ 12402 h 142438"/>
                    <a:gd name="connsiteX1" fmla="*/ 124720 w 151962"/>
                    <a:gd name="connsiteY1" fmla="*/ 75079 h 142438"/>
                    <a:gd name="connsiteX2" fmla="*/ 78163 w 151962"/>
                    <a:gd name="connsiteY2" fmla="*/ 133270 h 142438"/>
                    <a:gd name="connsiteX3" fmla="*/ 30171 w 151962"/>
                    <a:gd name="connsiteY3" fmla="*/ 69980 h 142438"/>
                    <a:gd name="connsiteX4" fmla="*/ 77754 w 151962"/>
                    <a:gd name="connsiteY4" fmla="*/ 12402 h 142438"/>
                    <a:gd name="connsiteX5" fmla="*/ 153517 w 151962"/>
                    <a:gd name="connsiteY5" fmla="*/ 73854 h 142438"/>
                    <a:gd name="connsiteX6" fmla="*/ 79592 w 151962"/>
                    <a:gd name="connsiteY6" fmla="*/ 1781 h 142438"/>
                    <a:gd name="connsiteX7" fmla="*/ 1787 w 151962"/>
                    <a:gd name="connsiteY7" fmla="*/ 72221 h 142438"/>
                    <a:gd name="connsiteX8" fmla="*/ 76325 w 151962"/>
                    <a:gd name="connsiteY8" fmla="*/ 144907 h 142438"/>
                    <a:gd name="connsiteX9" fmla="*/ 153517 w 151962"/>
                    <a:gd name="connsiteY9" fmla="*/ 73854 h 14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62" h="142438">
                      <a:moveTo>
                        <a:pt x="77754" y="12402"/>
                      </a:moveTo>
                      <a:cubicBezTo>
                        <a:pt x="104917" y="12402"/>
                        <a:pt x="125128" y="35676"/>
                        <a:pt x="124720" y="75079"/>
                      </a:cubicBezTo>
                      <a:cubicBezTo>
                        <a:pt x="124720" y="112032"/>
                        <a:pt x="104917" y="133270"/>
                        <a:pt x="78163" y="133270"/>
                      </a:cubicBezTo>
                      <a:cubicBezTo>
                        <a:pt x="54675" y="133270"/>
                        <a:pt x="30171" y="113462"/>
                        <a:pt x="30171" y="69980"/>
                      </a:cubicBezTo>
                      <a:cubicBezTo>
                        <a:pt x="30579" y="33839"/>
                        <a:pt x="50800" y="12402"/>
                        <a:pt x="77754" y="12402"/>
                      </a:cubicBezTo>
                      <a:moveTo>
                        <a:pt x="153517" y="73854"/>
                      </a:moveTo>
                      <a:cubicBezTo>
                        <a:pt x="154129" y="27505"/>
                        <a:pt x="114515" y="2189"/>
                        <a:pt x="79592" y="1781"/>
                      </a:cubicBezTo>
                      <a:cubicBezTo>
                        <a:pt x="30579" y="1168"/>
                        <a:pt x="2400" y="36901"/>
                        <a:pt x="1787" y="72221"/>
                      </a:cubicBezTo>
                      <a:cubicBezTo>
                        <a:pt x="971" y="114074"/>
                        <a:pt x="35281" y="144295"/>
                        <a:pt x="76325" y="144907"/>
                      </a:cubicBezTo>
                      <a:cubicBezTo>
                        <a:pt x="113285" y="145316"/>
                        <a:pt x="152700" y="121633"/>
                        <a:pt x="153517" y="73854"/>
                      </a:cubicBezTo>
                      <a:close/>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26" name="Freeform 46">
                  <a:extLst>
                    <a:ext uri="{FF2B5EF4-FFF2-40B4-BE49-F238E27FC236}">
                      <a16:creationId xmlns:a16="http://schemas.microsoft.com/office/drawing/2014/main" id="{22D9D300-3E63-42DA-A33A-81B9C817A05A}"/>
                    </a:ext>
                  </a:extLst>
                </p:cNvPr>
                <p:cNvSpPr/>
                <p:nvPr/>
              </p:nvSpPr>
              <p:spPr>
                <a:xfrm>
                  <a:off x="9309743" y="1835924"/>
                  <a:ext cx="23744" cy="23740"/>
                </a:xfrm>
                <a:custGeom>
                  <a:avLst/>
                  <a:gdLst>
                    <a:gd name="connsiteX0" fmla="*/ 11969 w 23744"/>
                    <a:gd name="connsiteY0" fmla="*/ 22507 h 23739"/>
                    <a:gd name="connsiteX1" fmla="*/ 22511 w 23744"/>
                    <a:gd name="connsiteY1" fmla="*/ 11967 h 23739"/>
                    <a:gd name="connsiteX2" fmla="*/ 11969 w 23744"/>
                    <a:gd name="connsiteY2" fmla="*/ 1773 h 23739"/>
                    <a:gd name="connsiteX3" fmla="*/ 1773 w 23744"/>
                    <a:gd name="connsiteY3" fmla="*/ 11967 h 23739"/>
                    <a:gd name="connsiteX4" fmla="*/ 11969 w 23744"/>
                    <a:gd name="connsiteY4" fmla="*/ 22507 h 2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4" h="23739">
                      <a:moveTo>
                        <a:pt x="11969" y="22507"/>
                      </a:moveTo>
                      <a:cubicBezTo>
                        <a:pt x="17672" y="22507"/>
                        <a:pt x="22511" y="18016"/>
                        <a:pt x="22511" y="11967"/>
                      </a:cubicBezTo>
                      <a:cubicBezTo>
                        <a:pt x="22511" y="6269"/>
                        <a:pt x="17672" y="1773"/>
                        <a:pt x="11969" y="1773"/>
                      </a:cubicBezTo>
                      <a:cubicBezTo>
                        <a:pt x="6266" y="1773"/>
                        <a:pt x="1773" y="6269"/>
                        <a:pt x="1773" y="11967"/>
                      </a:cubicBezTo>
                      <a:cubicBezTo>
                        <a:pt x="1773" y="18016"/>
                        <a:pt x="6266" y="22507"/>
                        <a:pt x="11969" y="22507"/>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sp>
              <p:nvSpPr>
                <p:cNvPr id="127" name="Freeform 50">
                  <a:extLst>
                    <a:ext uri="{FF2B5EF4-FFF2-40B4-BE49-F238E27FC236}">
                      <a16:creationId xmlns:a16="http://schemas.microsoft.com/office/drawing/2014/main" id="{5BC50D96-17D7-41EA-81A4-DD64ADE5EFA2}"/>
                    </a:ext>
                  </a:extLst>
                </p:cNvPr>
                <p:cNvSpPr/>
                <p:nvPr/>
              </p:nvSpPr>
              <p:spPr>
                <a:xfrm>
                  <a:off x="9264382" y="1835924"/>
                  <a:ext cx="23744" cy="23740"/>
                </a:xfrm>
                <a:custGeom>
                  <a:avLst/>
                  <a:gdLst>
                    <a:gd name="connsiteX0" fmla="*/ 11969 w 23744"/>
                    <a:gd name="connsiteY0" fmla="*/ 22507 h 23739"/>
                    <a:gd name="connsiteX1" fmla="*/ 22511 w 23744"/>
                    <a:gd name="connsiteY1" fmla="*/ 11967 h 23739"/>
                    <a:gd name="connsiteX2" fmla="*/ 11969 w 23744"/>
                    <a:gd name="connsiteY2" fmla="*/ 1773 h 23739"/>
                    <a:gd name="connsiteX3" fmla="*/ 1773 w 23744"/>
                    <a:gd name="connsiteY3" fmla="*/ 11967 h 23739"/>
                    <a:gd name="connsiteX4" fmla="*/ 11969 w 23744"/>
                    <a:gd name="connsiteY4" fmla="*/ 22507 h 2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4" h="23739">
                      <a:moveTo>
                        <a:pt x="11969" y="22507"/>
                      </a:moveTo>
                      <a:cubicBezTo>
                        <a:pt x="17672" y="22507"/>
                        <a:pt x="22511" y="18016"/>
                        <a:pt x="22511" y="11967"/>
                      </a:cubicBezTo>
                      <a:cubicBezTo>
                        <a:pt x="22511" y="6269"/>
                        <a:pt x="17672" y="1773"/>
                        <a:pt x="11969" y="1773"/>
                      </a:cubicBezTo>
                      <a:cubicBezTo>
                        <a:pt x="6266" y="1773"/>
                        <a:pt x="1773" y="6269"/>
                        <a:pt x="1773" y="11967"/>
                      </a:cubicBezTo>
                      <a:cubicBezTo>
                        <a:pt x="1773" y="18016"/>
                        <a:pt x="6266" y="22507"/>
                        <a:pt x="11969" y="22507"/>
                      </a:cubicBezTo>
                    </a:path>
                  </a:pathLst>
                </a:custGeom>
                <a:grpFill/>
                <a:ln w="47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717074"/>
                    </a:solidFill>
                    <a:effectLst/>
                    <a:uLnTx/>
                    <a:uFillTx/>
                    <a:latin typeface="Metropolis"/>
                    <a:ea typeface="+mn-ea"/>
                    <a:cs typeface="+mn-cs"/>
                  </a:endParaRPr>
                </a:p>
              </p:txBody>
            </p:sp>
          </p:grpSp>
          <p:pic>
            <p:nvPicPr>
              <p:cNvPr id="131" name="Picture 130" descr="A close up of a sign&#10;&#10;Description automatically generated">
                <a:extLst>
                  <a:ext uri="{FF2B5EF4-FFF2-40B4-BE49-F238E27FC236}">
                    <a16:creationId xmlns:a16="http://schemas.microsoft.com/office/drawing/2014/main" id="{96E51505-30ED-46E9-AC99-DFA524E6F98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702203" y="491689"/>
                <a:ext cx="863975" cy="708459"/>
              </a:xfrm>
              <a:prstGeom prst="rect">
                <a:avLst/>
              </a:prstGeom>
              <a:noFill/>
            </p:spPr>
          </p:pic>
        </p:grpSp>
        <p:grpSp>
          <p:nvGrpSpPr>
            <p:cNvPr id="8" name="Group 7">
              <a:extLst>
                <a:ext uri="{FF2B5EF4-FFF2-40B4-BE49-F238E27FC236}">
                  <a16:creationId xmlns:a16="http://schemas.microsoft.com/office/drawing/2014/main" id="{BEF18E11-E5DE-4C0B-A06F-E5AD4AF70BCD}"/>
                </a:ext>
              </a:extLst>
            </p:cNvPr>
            <p:cNvGrpSpPr/>
            <p:nvPr/>
          </p:nvGrpSpPr>
          <p:grpSpPr>
            <a:xfrm>
              <a:off x="4929185" y="587855"/>
              <a:ext cx="6886413" cy="5415002"/>
              <a:chOff x="4929185" y="587855"/>
              <a:chExt cx="6886413" cy="5415002"/>
            </a:xfrm>
          </p:grpSpPr>
          <p:pic>
            <p:nvPicPr>
              <p:cNvPr id="79" name="Picture 78" descr="Screen Shot 2017-03-21 at 12.42.48 PM.png">
                <a:extLst>
                  <a:ext uri="{FF2B5EF4-FFF2-40B4-BE49-F238E27FC236}">
                    <a16:creationId xmlns:a16="http://schemas.microsoft.com/office/drawing/2014/main" id="{634A2782-A4EA-4C5C-BADC-7BA505A006FC}"/>
                  </a:ext>
                </a:extLst>
              </p:cNvPr>
              <p:cNvPicPr>
                <a:picLocks noChangeAspect="1"/>
              </p:cNvPicPr>
              <p:nvPr/>
            </p:nvPicPr>
            <p:blipFill rotWithShape="1">
              <a:blip r:embed="rId14">
                <a:extLst>
                  <a:ext uri="{28A0092B-C50C-407E-A947-70E740481C1C}">
                    <a14:useLocalDpi xmlns:a14="http://schemas.microsoft.com/office/drawing/2010/main"/>
                  </a:ext>
                </a:extLst>
              </a:blip>
              <a:srcRect l="80763" t="3897" r="2051" b="89383"/>
              <a:stretch/>
            </p:blipFill>
            <p:spPr>
              <a:xfrm>
                <a:off x="4929185" y="2828578"/>
                <a:ext cx="1054294" cy="280334"/>
              </a:xfrm>
              <a:prstGeom prst="rect">
                <a:avLst/>
              </a:prstGeom>
              <a:noFill/>
            </p:spPr>
          </p:pic>
          <p:pic>
            <p:nvPicPr>
              <p:cNvPr id="85" name="Picture 84" descr="A picture containing drawing&#10;&#10;Description automatically generated">
                <a:extLst>
                  <a:ext uri="{FF2B5EF4-FFF2-40B4-BE49-F238E27FC236}">
                    <a16:creationId xmlns:a16="http://schemas.microsoft.com/office/drawing/2014/main" id="{1B65A63F-5291-4E32-84E4-AB4611BAE69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8121" t="12627" r="8121" b="15017"/>
              <a:stretch/>
            </p:blipFill>
            <p:spPr>
              <a:xfrm>
                <a:off x="5059608" y="3694547"/>
                <a:ext cx="1154534" cy="467513"/>
              </a:xfrm>
              <a:prstGeom prst="rect">
                <a:avLst/>
              </a:prstGeom>
              <a:solidFill>
                <a:schemeClr val="bg2">
                  <a:lumMod val="90000"/>
                </a:schemeClr>
              </a:solidFill>
            </p:spPr>
          </p:pic>
          <p:pic>
            <p:nvPicPr>
              <p:cNvPr id="88" name="Picture 87" descr="A picture containing drawing&#10;&#10;Description automatically generated">
                <a:extLst>
                  <a:ext uri="{FF2B5EF4-FFF2-40B4-BE49-F238E27FC236}">
                    <a16:creationId xmlns:a16="http://schemas.microsoft.com/office/drawing/2014/main" id="{588DD8CB-5CCC-4CA6-BE8E-832C6C82CAE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752585" y="3618898"/>
                <a:ext cx="1063013" cy="477960"/>
              </a:xfrm>
              <a:prstGeom prst="rect">
                <a:avLst/>
              </a:prstGeom>
              <a:solidFill>
                <a:schemeClr val="bg2">
                  <a:lumMod val="90000"/>
                </a:schemeClr>
              </a:solidFill>
            </p:spPr>
          </p:pic>
          <p:pic>
            <p:nvPicPr>
              <p:cNvPr id="95" name="Picture 94" descr="A picture containing drawing&#10;&#10;Description automatically generated">
                <a:extLst>
                  <a:ext uri="{FF2B5EF4-FFF2-40B4-BE49-F238E27FC236}">
                    <a16:creationId xmlns:a16="http://schemas.microsoft.com/office/drawing/2014/main" id="{2A10FC55-0FA7-4A89-8C82-D50981BBE1A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099680" y="587855"/>
                <a:ext cx="920245" cy="484480"/>
              </a:xfrm>
              <a:prstGeom prst="rect">
                <a:avLst/>
              </a:prstGeom>
              <a:solidFill>
                <a:schemeClr val="bg2">
                  <a:lumMod val="90000"/>
                </a:schemeClr>
              </a:solidFill>
            </p:spPr>
          </p:pic>
          <p:pic>
            <p:nvPicPr>
              <p:cNvPr id="129" name="Picture 128" descr="A picture containing drawing&#10;&#10;Description automatically generated">
                <a:extLst>
                  <a:ext uri="{FF2B5EF4-FFF2-40B4-BE49-F238E27FC236}">
                    <a16:creationId xmlns:a16="http://schemas.microsoft.com/office/drawing/2014/main" id="{FDF087D5-508F-4881-9492-FA0EC5CEFA97}"/>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923125" y="5588433"/>
                <a:ext cx="2007813" cy="414424"/>
              </a:xfrm>
              <a:prstGeom prst="rect">
                <a:avLst/>
              </a:prstGeom>
              <a:noFill/>
            </p:spPr>
          </p:pic>
        </p:grpSp>
        <p:grpSp>
          <p:nvGrpSpPr>
            <p:cNvPr id="7" name="Group 6">
              <a:extLst>
                <a:ext uri="{FF2B5EF4-FFF2-40B4-BE49-F238E27FC236}">
                  <a16:creationId xmlns:a16="http://schemas.microsoft.com/office/drawing/2014/main" id="{D97059AA-29F6-41C0-8A86-3919357D0AFB}"/>
                </a:ext>
              </a:extLst>
            </p:cNvPr>
            <p:cNvGrpSpPr/>
            <p:nvPr/>
          </p:nvGrpSpPr>
          <p:grpSpPr>
            <a:xfrm>
              <a:off x="5026580" y="1669273"/>
              <a:ext cx="6442768" cy="4556565"/>
              <a:chOff x="4674276" y="1669273"/>
              <a:chExt cx="6442768" cy="4556565"/>
            </a:xfrm>
          </p:grpSpPr>
          <p:pic>
            <p:nvPicPr>
              <p:cNvPr id="77" name="Picture 76" descr="A screenshot of a cell phone&#10;&#10;Description automatically generated">
                <a:extLst>
                  <a:ext uri="{FF2B5EF4-FFF2-40B4-BE49-F238E27FC236}">
                    <a16:creationId xmlns:a16="http://schemas.microsoft.com/office/drawing/2014/main" id="{021D5296-06A5-4701-A063-478A1938759B}"/>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t="41623" b="41623"/>
              <a:stretch/>
            </p:blipFill>
            <p:spPr>
              <a:xfrm>
                <a:off x="6130903" y="2810989"/>
                <a:ext cx="1826657" cy="306021"/>
              </a:xfrm>
              <a:prstGeom prst="rect">
                <a:avLst/>
              </a:prstGeom>
              <a:noFill/>
            </p:spPr>
          </p:pic>
          <p:pic>
            <p:nvPicPr>
              <p:cNvPr id="83" name="Picture 82" descr="A picture containing drawing&#10;&#10;Description automatically generated">
                <a:extLst>
                  <a:ext uri="{FF2B5EF4-FFF2-40B4-BE49-F238E27FC236}">
                    <a16:creationId xmlns:a16="http://schemas.microsoft.com/office/drawing/2014/main" id="{4E3D9E6A-4C30-4BAE-AD7C-8E3AE18F7700}"/>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602843" y="3734606"/>
                <a:ext cx="1026478" cy="398860"/>
              </a:xfrm>
              <a:prstGeom prst="rect">
                <a:avLst/>
              </a:prstGeom>
              <a:solidFill>
                <a:schemeClr val="bg2">
                  <a:lumMod val="90000"/>
                </a:schemeClr>
              </a:solidFill>
            </p:spPr>
          </p:pic>
          <p:pic>
            <p:nvPicPr>
              <p:cNvPr id="89" name="Picture 2">
                <a:extLst>
                  <a:ext uri="{FF2B5EF4-FFF2-40B4-BE49-F238E27FC236}">
                    <a16:creationId xmlns:a16="http://schemas.microsoft.com/office/drawing/2014/main" id="{0BD368AF-BE05-4764-9D89-3C6522FCE69B}"/>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10008484" y="4717046"/>
                <a:ext cx="1108560" cy="445058"/>
              </a:xfrm>
              <a:prstGeom prst="rect">
                <a:avLst/>
              </a:prstGeom>
              <a:solidFill>
                <a:schemeClr val="bg2">
                  <a:lumMod val="90000"/>
                </a:schemeClr>
              </a:solidFill>
            </p:spPr>
          </p:pic>
          <p:pic>
            <p:nvPicPr>
              <p:cNvPr id="96" name="Picture 95" descr="A close up of a logo&#10;&#10;Description automatically generated">
                <a:extLst>
                  <a:ext uri="{FF2B5EF4-FFF2-40B4-BE49-F238E27FC236}">
                    <a16:creationId xmlns:a16="http://schemas.microsoft.com/office/drawing/2014/main" id="{35CB2059-619F-424F-80E1-75F3631829D5}"/>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l="15352" t="25879" r="13020" b="25879"/>
              <a:stretch/>
            </p:blipFill>
            <p:spPr>
              <a:xfrm>
                <a:off x="4730836" y="1669273"/>
                <a:ext cx="835149" cy="449908"/>
              </a:xfrm>
              <a:prstGeom prst="rect">
                <a:avLst/>
              </a:prstGeom>
              <a:solidFill>
                <a:schemeClr val="bg2">
                  <a:lumMod val="90000"/>
                </a:schemeClr>
              </a:solidFill>
            </p:spPr>
          </p:pic>
          <p:pic>
            <p:nvPicPr>
              <p:cNvPr id="133" name="Picture 132" descr="A close up of a logo&#10;&#10;Description automatically generated">
                <a:extLst>
                  <a:ext uri="{FF2B5EF4-FFF2-40B4-BE49-F238E27FC236}">
                    <a16:creationId xmlns:a16="http://schemas.microsoft.com/office/drawing/2014/main" id="{6AE5A0FA-C0A6-4E83-B588-5799C9E05808}"/>
                  </a:ext>
                </a:extLst>
              </p:cNvPr>
              <p:cNvPicPr>
                <a:picLocks noChangeAspect="1"/>
              </p:cNvPicPr>
              <p:nvPr/>
            </p:nvPicPr>
            <p:blipFill rotWithShape="1">
              <a:blip r:embed="rId23"/>
              <a:srcRect l="15344" t="18871" r="17128" b="27377"/>
              <a:stretch/>
            </p:blipFill>
            <p:spPr>
              <a:xfrm>
                <a:off x="6752831" y="1719058"/>
                <a:ext cx="726502" cy="578297"/>
              </a:xfrm>
              <a:prstGeom prst="rect">
                <a:avLst/>
              </a:prstGeom>
              <a:noFill/>
            </p:spPr>
          </p:pic>
          <p:pic>
            <p:nvPicPr>
              <p:cNvPr id="134" name="Picture 133" descr="A picture containing drawing, light&#10;&#10;Description automatically generated">
                <a:extLst>
                  <a:ext uri="{FF2B5EF4-FFF2-40B4-BE49-F238E27FC236}">
                    <a16:creationId xmlns:a16="http://schemas.microsoft.com/office/drawing/2014/main" id="{4061320E-C466-49C3-BE59-74E9C8BFF972}"/>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674276" y="5870014"/>
                <a:ext cx="1247123" cy="355824"/>
              </a:xfrm>
              <a:prstGeom prst="rect">
                <a:avLst/>
              </a:prstGeom>
              <a:noFill/>
            </p:spPr>
          </p:pic>
        </p:grpSp>
      </p:grpSp>
      <p:grpSp>
        <p:nvGrpSpPr>
          <p:cNvPr id="16" name="Group 15">
            <a:extLst>
              <a:ext uri="{FF2B5EF4-FFF2-40B4-BE49-F238E27FC236}">
                <a16:creationId xmlns:a16="http://schemas.microsoft.com/office/drawing/2014/main" id="{2F1BA21A-DB03-4685-B565-BE35AA5C3AC1}"/>
              </a:ext>
            </a:extLst>
          </p:cNvPr>
          <p:cNvGrpSpPr/>
          <p:nvPr/>
        </p:nvGrpSpPr>
        <p:grpSpPr>
          <a:xfrm>
            <a:off x="530153" y="1748620"/>
            <a:ext cx="4152838" cy="3411637"/>
            <a:chOff x="530153" y="1748620"/>
            <a:chExt cx="4152838" cy="3411637"/>
          </a:xfrm>
        </p:grpSpPr>
        <p:grpSp>
          <p:nvGrpSpPr>
            <p:cNvPr id="15" name="Group 14">
              <a:extLst>
                <a:ext uri="{FF2B5EF4-FFF2-40B4-BE49-F238E27FC236}">
                  <a16:creationId xmlns:a16="http://schemas.microsoft.com/office/drawing/2014/main" id="{F3324305-9412-4603-B3D7-94480058F4E7}"/>
                </a:ext>
              </a:extLst>
            </p:cNvPr>
            <p:cNvGrpSpPr/>
            <p:nvPr/>
          </p:nvGrpSpPr>
          <p:grpSpPr>
            <a:xfrm>
              <a:off x="605967" y="2793291"/>
              <a:ext cx="3792011" cy="2366966"/>
              <a:chOff x="479672" y="2789298"/>
              <a:chExt cx="3080085" cy="2366966"/>
            </a:xfrm>
          </p:grpSpPr>
          <p:cxnSp>
            <p:nvCxnSpPr>
              <p:cNvPr id="9" name="Straight Connector 8">
                <a:extLst>
                  <a:ext uri="{FF2B5EF4-FFF2-40B4-BE49-F238E27FC236}">
                    <a16:creationId xmlns:a16="http://schemas.microsoft.com/office/drawing/2014/main" id="{A522DE28-0B99-4BCE-B7C3-06F71DD64C91}"/>
                  </a:ext>
                </a:extLst>
              </p:cNvPr>
              <p:cNvCxnSpPr>
                <a:cxnSpLocks/>
              </p:cNvCxnSpPr>
              <p:nvPr/>
            </p:nvCxnSpPr>
            <p:spPr bwMode="gray">
              <a:xfrm>
                <a:off x="509641" y="2789298"/>
                <a:ext cx="3050116" cy="0"/>
              </a:xfrm>
              <a:prstGeom prst="line">
                <a:avLst/>
              </a:prstGeom>
              <a:ln w="25400">
                <a:gradFill>
                  <a:gsLst>
                    <a:gs pos="0">
                      <a:schemeClr val="accent4"/>
                    </a:gs>
                    <a:gs pos="100000">
                      <a:schemeClr val="accent3"/>
                    </a:gs>
                  </a:gsLst>
                  <a:lin ang="0" scaled="0"/>
                </a:gra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2DF32F9-130A-45B7-B3E7-57B8AFFC4006}"/>
                  </a:ext>
                </a:extLst>
              </p:cNvPr>
              <p:cNvCxnSpPr>
                <a:cxnSpLocks/>
              </p:cNvCxnSpPr>
              <p:nvPr/>
            </p:nvCxnSpPr>
            <p:spPr bwMode="gray">
              <a:xfrm>
                <a:off x="479672" y="4221830"/>
                <a:ext cx="3050116" cy="0"/>
              </a:xfrm>
              <a:prstGeom prst="line">
                <a:avLst/>
              </a:prstGeom>
              <a:ln w="25400">
                <a:gradFill>
                  <a:gsLst>
                    <a:gs pos="0">
                      <a:schemeClr val="accent4"/>
                    </a:gs>
                    <a:gs pos="100000">
                      <a:schemeClr val="accent3"/>
                    </a:gs>
                  </a:gsLst>
                  <a:lin ang="0" scaled="0"/>
                </a:gra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8F32F48-2549-4E01-AC3E-30AEA5957AB0}"/>
                  </a:ext>
                </a:extLst>
              </p:cNvPr>
              <p:cNvCxnSpPr>
                <a:cxnSpLocks/>
              </p:cNvCxnSpPr>
              <p:nvPr/>
            </p:nvCxnSpPr>
            <p:spPr bwMode="gray">
              <a:xfrm>
                <a:off x="509641" y="5156264"/>
                <a:ext cx="3050116" cy="0"/>
              </a:xfrm>
              <a:prstGeom prst="line">
                <a:avLst/>
              </a:prstGeom>
              <a:ln w="25400">
                <a:gradFill>
                  <a:gsLst>
                    <a:gs pos="0">
                      <a:schemeClr val="accent4"/>
                    </a:gs>
                    <a:gs pos="100000">
                      <a:schemeClr val="accent3"/>
                    </a:gs>
                  </a:gsLst>
                  <a:lin ang="0" scaled="0"/>
                </a:gra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872C0176-2C31-4495-B2C3-BB3AF75ABDB9}"/>
                </a:ext>
              </a:extLst>
            </p:cNvPr>
            <p:cNvSpPr/>
            <p:nvPr/>
          </p:nvSpPr>
          <p:spPr>
            <a:xfrm>
              <a:off x="530153" y="3070836"/>
              <a:ext cx="4119629" cy="830997"/>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etropolis"/>
                  <a:ea typeface="+mn-ea"/>
                  <a:cs typeface="+mn-cs"/>
                </a:rPr>
                <a:t>#1 Infrastructure </a:t>
              </a:r>
              <a:br>
                <a:rPr kumimoji="0" lang="en-US" sz="2400" b="1" i="0" u="none" strike="noStrike" kern="1200" cap="none" spc="0" normalizeH="0" baseline="0" noProof="0">
                  <a:ln>
                    <a:noFill/>
                  </a:ln>
                  <a:solidFill>
                    <a:srgbClr val="FFFFFF"/>
                  </a:solidFill>
                  <a:effectLst/>
                  <a:uLnTx/>
                  <a:uFillTx/>
                  <a:latin typeface="Metropolis"/>
                  <a:ea typeface="+mn-ea"/>
                  <a:cs typeface="+mn-cs"/>
                </a:rPr>
              </a:br>
              <a:r>
                <a:rPr kumimoji="0" lang="en-US" sz="2400" b="1" i="0" u="none" strike="noStrike" kern="1200" cap="none" spc="0" normalizeH="0" baseline="0" noProof="0">
                  <a:ln>
                    <a:noFill/>
                  </a:ln>
                  <a:solidFill>
                    <a:srgbClr val="FFFFFF"/>
                  </a:solidFill>
                  <a:effectLst/>
                  <a:uLnTx/>
                  <a:uFillTx/>
                  <a:latin typeface="Metropolis"/>
                  <a:ea typeface="+mn-ea"/>
                  <a:cs typeface="+mn-cs"/>
                </a:rPr>
                <a:t>partner for hospitals </a:t>
              </a:r>
              <a:r>
                <a:rPr kumimoji="0" lang="en-US" sz="2000" b="0" i="0" u="none" strike="noStrike" kern="1200" cap="none" spc="0" normalizeH="0" baseline="0" noProof="0">
                  <a:ln>
                    <a:noFill/>
                  </a:ln>
                  <a:solidFill>
                    <a:srgbClr val="FFFFFF"/>
                  </a:solidFill>
                  <a:effectLst/>
                  <a:uLnTx/>
                  <a:uFillTx/>
                  <a:latin typeface="Metropolis"/>
                  <a:ea typeface="+mn-ea"/>
                  <a:cs typeface="+mn-cs"/>
                </a:rPr>
                <a:t>in US </a:t>
              </a:r>
              <a:endParaRPr kumimoji="0" lang="en-US" sz="1600" b="0" i="0" u="none" strike="noStrike" kern="1200" cap="none" spc="0" normalizeH="0" baseline="0" noProof="0">
                <a:ln>
                  <a:noFill/>
                </a:ln>
                <a:solidFill>
                  <a:srgbClr val="FFFFFF"/>
                </a:solidFill>
                <a:effectLst/>
                <a:uLnTx/>
                <a:uFillTx/>
                <a:latin typeface="Metropolis"/>
                <a:ea typeface="+mn-ea"/>
                <a:cs typeface="+mn-cs"/>
              </a:endParaRPr>
            </a:p>
          </p:txBody>
        </p:sp>
        <p:sp>
          <p:nvSpPr>
            <p:cNvPr id="5" name="Rectangle 4">
              <a:extLst>
                <a:ext uri="{FF2B5EF4-FFF2-40B4-BE49-F238E27FC236}">
                  <a16:creationId xmlns:a16="http://schemas.microsoft.com/office/drawing/2014/main" id="{4918429B-FBB5-4959-8E7F-F9BE4914F330}"/>
                </a:ext>
              </a:extLst>
            </p:cNvPr>
            <p:cNvSpPr/>
            <p:nvPr/>
          </p:nvSpPr>
          <p:spPr>
            <a:xfrm>
              <a:off x="565501" y="4339097"/>
              <a:ext cx="258275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solidFill>
                    <a:prstClr val="white"/>
                  </a:solidFill>
                  <a:effectLst/>
                  <a:uLnTx/>
                  <a:uFillTx/>
                  <a:latin typeface="Metropolis"/>
                  <a:ea typeface="+mn-ea"/>
                  <a:cs typeface="+mn-cs"/>
                </a:rPr>
                <a:t>90% of #1 EMR </a:t>
              </a:r>
              <a:br>
                <a:rPr kumimoji="0" lang="en-US" sz="1600" b="0" i="0" u="none" strike="noStrike" kern="1200" cap="none" spc="0" normalizeH="0" baseline="0" noProof="0">
                  <a:ln>
                    <a:noFill/>
                  </a:ln>
                  <a:solidFill>
                    <a:prstClr val="white"/>
                  </a:solidFill>
                  <a:effectLst/>
                  <a:uLnTx/>
                  <a:uFillTx/>
                  <a:latin typeface="Metropolis"/>
                  <a:ea typeface="+mn-ea"/>
                  <a:cs typeface="+mn-cs"/>
                </a:rPr>
              </a:br>
              <a:r>
                <a:rPr kumimoji="0" lang="en-US" sz="1600" b="0" i="0" u="none" strike="noStrike" kern="1200" cap="none" spc="0" normalizeH="0" baseline="0" noProof="0">
                  <a:ln>
                    <a:noFill/>
                  </a:ln>
                  <a:solidFill>
                    <a:prstClr val="white"/>
                  </a:solidFill>
                  <a:effectLst/>
                  <a:uLnTx/>
                  <a:uFillTx/>
                  <a:latin typeface="Metropolis"/>
                  <a:ea typeface="+mn-ea"/>
                  <a:cs typeface="+mn-cs"/>
                </a:rPr>
                <a:t>runs on VMware</a:t>
              </a:r>
            </a:p>
          </p:txBody>
        </p:sp>
        <p:sp>
          <p:nvSpPr>
            <p:cNvPr id="69" name="Rectangle 68">
              <a:extLst>
                <a:ext uri="{FF2B5EF4-FFF2-40B4-BE49-F238E27FC236}">
                  <a16:creationId xmlns:a16="http://schemas.microsoft.com/office/drawing/2014/main" id="{64E9851B-B4DA-4F10-AEA7-AA1B72376C01}"/>
                </a:ext>
              </a:extLst>
            </p:cNvPr>
            <p:cNvSpPr/>
            <p:nvPr/>
          </p:nvSpPr>
          <p:spPr>
            <a:xfrm>
              <a:off x="563362" y="1748620"/>
              <a:ext cx="4119629" cy="830997"/>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2800" b="1" i="0" u="none" strike="noStrike" kern="1200" cap="none" spc="0" normalizeH="0" baseline="0" noProof="0">
                  <a:ln>
                    <a:noFill/>
                  </a:ln>
                  <a:solidFill>
                    <a:srgbClr val="FFFFFF"/>
                  </a:solidFill>
                  <a:effectLst/>
                  <a:uLnTx/>
                  <a:uFillTx/>
                  <a:latin typeface="Metropolis"/>
                  <a:ea typeface="+mn-ea"/>
                  <a:cs typeface="+mn-cs"/>
                </a:rPr>
                <a:t>9/10 </a:t>
              </a:r>
              <a:br>
                <a:rPr kumimoji="0" lang="en-US" sz="2800" b="1" i="0" u="none" strike="noStrike" kern="1200" cap="none" spc="0" normalizeH="0" baseline="0" noProof="0">
                  <a:ln>
                    <a:noFill/>
                  </a:ln>
                  <a:solidFill>
                    <a:srgbClr val="FFFFFF"/>
                  </a:solidFill>
                  <a:effectLst/>
                  <a:uLnTx/>
                  <a:uFillTx/>
                  <a:latin typeface="Metropolis"/>
                  <a:ea typeface="+mn-ea"/>
                  <a:cs typeface="+mn-cs"/>
                </a:rPr>
              </a:br>
              <a:r>
                <a:rPr kumimoji="0" lang="en-US" sz="2000" b="0" i="0" u="none" strike="noStrike" kern="1200" cap="none" spc="0" normalizeH="0" baseline="0" noProof="0">
                  <a:ln>
                    <a:noFill/>
                  </a:ln>
                  <a:solidFill>
                    <a:srgbClr val="FFFFFF"/>
                  </a:solidFill>
                  <a:effectLst/>
                  <a:uLnTx/>
                  <a:uFillTx/>
                  <a:latin typeface="Metropolis"/>
                  <a:ea typeface="+mn-ea"/>
                  <a:cs typeface="+mn-cs"/>
                </a:rPr>
                <a:t>World’s Largest Hospitals</a:t>
              </a:r>
            </a:p>
          </p:txBody>
        </p:sp>
      </p:grpSp>
    </p:spTree>
    <p:extLst>
      <p:ext uri="{BB962C8B-B14F-4D97-AF65-F5344CB8AC3E}">
        <p14:creationId xmlns:p14="http://schemas.microsoft.com/office/powerpoint/2010/main" val="392803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 y="0"/>
            <a:ext cx="12188825" cy="6858001"/>
          </a:xfrm>
          <a:prstGeom prst="rect">
            <a:avLst/>
          </a:prstGeom>
        </p:spPr>
      </p:pic>
      <p:sp>
        <p:nvSpPr>
          <p:cNvPr id="11" name="Rectangle 10"/>
          <p:cNvSpPr/>
          <p:nvPr/>
        </p:nvSpPr>
        <p:spPr>
          <a:xfrm>
            <a:off x="0" y="6126480"/>
            <a:ext cx="12188825" cy="731520"/>
          </a:xfrm>
          <a:prstGeom prst="rect">
            <a:avLst/>
          </a:prstGeom>
          <a:gradFill flip="none" rotWithShape="1">
            <a:gsLst>
              <a:gs pos="0">
                <a:srgbClr val="000000">
                  <a:alpha val="39000"/>
                </a:srgbClr>
              </a:gs>
              <a:gs pos="99000">
                <a:srgbClr val="000000">
                  <a:alpha val="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19" name="Graphic 5">
            <a:extLst>
              <a:ext uri="{FF2B5EF4-FFF2-40B4-BE49-F238E27FC236}">
                <a16:creationId xmlns:a16="http://schemas.microsoft.com/office/drawing/2014/main" id="{68450DCA-9700-4C93-9CAA-A9FF31B0A6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 y="6766560"/>
            <a:ext cx="12188825" cy="95225"/>
          </a:xfrm>
          <a:prstGeom prst="rect">
            <a:avLst/>
          </a:prstGeom>
        </p:spPr>
      </p:pic>
      <p:grpSp>
        <p:nvGrpSpPr>
          <p:cNvPr id="20" name="Group 19">
            <a:extLst>
              <a:ext uri="{FF2B5EF4-FFF2-40B4-BE49-F238E27FC236}">
                <a16:creationId xmlns:a16="http://schemas.microsoft.com/office/drawing/2014/main" id="{3485A9D7-B248-4F26-9897-A1C7A54FAF89}"/>
              </a:ext>
            </a:extLst>
          </p:cNvPr>
          <p:cNvGrpSpPr/>
          <p:nvPr/>
        </p:nvGrpSpPr>
        <p:grpSpPr>
          <a:xfrm>
            <a:off x="608018" y="6445297"/>
            <a:ext cx="1184398" cy="186694"/>
            <a:chOff x="863272" y="6563918"/>
            <a:chExt cx="861082" cy="135727"/>
          </a:xfrm>
          <a:solidFill>
            <a:schemeClr val="tx2"/>
          </a:solidFill>
        </p:grpSpPr>
        <p:sp>
          <p:nvSpPr>
            <p:cNvPr id="21" name="Freeform 6">
              <a:extLst>
                <a:ext uri="{FF2B5EF4-FFF2-40B4-BE49-F238E27FC236}">
                  <a16:creationId xmlns:a16="http://schemas.microsoft.com/office/drawing/2014/main" id="{3813DC77-8C0C-44B4-AE3B-61F5A801402A}"/>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2" name="Freeform 7">
              <a:extLst>
                <a:ext uri="{FF2B5EF4-FFF2-40B4-BE49-F238E27FC236}">
                  <a16:creationId xmlns:a16="http://schemas.microsoft.com/office/drawing/2014/main" id="{4D7DC1A2-819A-4366-8BE9-387CC000905C}"/>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3" name="Freeform 8">
              <a:extLst>
                <a:ext uri="{FF2B5EF4-FFF2-40B4-BE49-F238E27FC236}">
                  <a16:creationId xmlns:a16="http://schemas.microsoft.com/office/drawing/2014/main" id="{0373EF47-4DA1-4EF4-AE4F-54BCB38FC2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4" name="Freeform 9">
              <a:extLst>
                <a:ext uri="{FF2B5EF4-FFF2-40B4-BE49-F238E27FC236}">
                  <a16:creationId xmlns:a16="http://schemas.microsoft.com/office/drawing/2014/main" id="{ABC15050-D5E4-4FBD-806D-1CEC1AF606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5" name="Freeform 10">
              <a:extLst>
                <a:ext uri="{FF2B5EF4-FFF2-40B4-BE49-F238E27FC236}">
                  <a16:creationId xmlns:a16="http://schemas.microsoft.com/office/drawing/2014/main" id="{953BA047-B60F-46CD-AFCB-49101F4D74C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6" name="Freeform 11">
              <a:extLst>
                <a:ext uri="{FF2B5EF4-FFF2-40B4-BE49-F238E27FC236}">
                  <a16:creationId xmlns:a16="http://schemas.microsoft.com/office/drawing/2014/main" id="{E5E07D7E-E36B-4549-9FB3-3BA1E225948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27" name="Freeform 12">
              <a:extLst>
                <a:ext uri="{FF2B5EF4-FFF2-40B4-BE49-F238E27FC236}">
                  <a16:creationId xmlns:a16="http://schemas.microsoft.com/office/drawing/2014/main" id="{3352F97F-F3A2-4B3E-9917-55B62713FDC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28" name="TextBox 27">
            <a:extLst>
              <a:ext uri="{FF2B5EF4-FFF2-40B4-BE49-F238E27FC236}">
                <a16:creationId xmlns:a16="http://schemas.microsoft.com/office/drawing/2014/main" id="{20A2C43B-3928-4C21-81F0-0AA332C8F322}"/>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29" name="TextBox 28">
            <a:extLst>
              <a:ext uri="{FF2B5EF4-FFF2-40B4-BE49-F238E27FC236}">
                <a16:creationId xmlns:a16="http://schemas.microsoft.com/office/drawing/2014/main" id="{55025D71-18A5-4A22-8386-917E1B08C46A}"/>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3BF9662A-6E80-FB46-B5B9-25CBE0A2B5E2}" type="slidenum">
              <a:rPr lang="en-US" sz="800" smtClean="0">
                <a:latin typeface="+mj-lt"/>
              </a:rPr>
              <a:t>20</a:t>
            </a:fld>
            <a:endParaRPr lang="en-US" dirty="0">
              <a:latin typeface="+mj-lt"/>
            </a:endParaRPr>
          </a:p>
        </p:txBody>
      </p:sp>
      <p:grpSp>
        <p:nvGrpSpPr>
          <p:cNvPr id="32" name="Group 31"/>
          <p:cNvGrpSpPr/>
          <p:nvPr/>
        </p:nvGrpSpPr>
        <p:grpSpPr>
          <a:xfrm>
            <a:off x="-1855" y="798353"/>
            <a:ext cx="7008574" cy="5211980"/>
            <a:chOff x="-1855" y="798353"/>
            <a:chExt cx="7008574" cy="5211980"/>
          </a:xfrm>
        </p:grpSpPr>
        <p:grpSp>
          <p:nvGrpSpPr>
            <p:cNvPr id="13" name="Group 12">
              <a:extLst>
                <a:ext uri="{FF2B5EF4-FFF2-40B4-BE49-F238E27FC236}">
                  <a16:creationId xmlns:a16="http://schemas.microsoft.com/office/drawing/2014/main" id="{7E0FC04A-C321-AC42-B899-FB5DC6C4B989}"/>
                </a:ext>
              </a:extLst>
            </p:cNvPr>
            <p:cNvGrpSpPr/>
            <p:nvPr/>
          </p:nvGrpSpPr>
          <p:grpSpPr>
            <a:xfrm>
              <a:off x="-1855" y="798353"/>
              <a:ext cx="7008574" cy="5211980"/>
              <a:chOff x="3952636" y="1226695"/>
              <a:chExt cx="8239364" cy="4832125"/>
            </a:xfrm>
          </p:grpSpPr>
          <p:sp>
            <p:nvSpPr>
              <p:cNvPr id="16" name="Rectangle 15">
                <a:extLst>
                  <a:ext uri="{FF2B5EF4-FFF2-40B4-BE49-F238E27FC236}">
                    <a16:creationId xmlns:a16="http://schemas.microsoft.com/office/drawing/2014/main" id="{4A06C7DF-4800-8547-BD6A-C5575CE01800}"/>
                  </a:ext>
                </a:extLst>
              </p:cNvPr>
              <p:cNvSpPr/>
              <p:nvPr/>
            </p:nvSpPr>
            <p:spPr bwMode="ltGray">
              <a:xfrm>
                <a:off x="3952636" y="1272414"/>
                <a:ext cx="8239364" cy="4786406"/>
              </a:xfrm>
              <a:prstGeom prst="rect">
                <a:avLst/>
              </a:prstGeom>
              <a:solidFill>
                <a:srgbClr val="00000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799" b="0" i="0" u="none" strike="noStrike" kern="1200" cap="none" spc="0" normalizeH="0" baseline="0" noProof="0">
                  <a:ln>
                    <a:noFill/>
                  </a:ln>
                  <a:solidFill>
                    <a:srgbClr val="1A428A"/>
                  </a:solidFill>
                  <a:effectLst/>
                  <a:uLnTx/>
                  <a:uFillTx/>
                  <a:latin typeface="Metropolis"/>
                  <a:ea typeface="+mn-ea"/>
                  <a:cs typeface="+mn-cs"/>
                </a:endParaRPr>
              </a:p>
            </p:txBody>
          </p:sp>
          <p:sp>
            <p:nvSpPr>
              <p:cNvPr id="17" name="Rectangle 16">
                <a:extLst>
                  <a:ext uri="{FF2B5EF4-FFF2-40B4-BE49-F238E27FC236}">
                    <a16:creationId xmlns:a16="http://schemas.microsoft.com/office/drawing/2014/main" id="{8B05CC17-B747-F442-8155-3751066052A3}"/>
                  </a:ext>
                </a:extLst>
              </p:cNvPr>
              <p:cNvSpPr/>
              <p:nvPr/>
            </p:nvSpPr>
            <p:spPr>
              <a:xfrm flipV="1">
                <a:off x="3952636" y="1226695"/>
                <a:ext cx="8239364" cy="45719"/>
              </a:xfrm>
              <a:prstGeom prst="rect">
                <a:avLst/>
              </a:prstGeom>
              <a:gradFill flip="none" rotWithShape="1">
                <a:gsLst>
                  <a:gs pos="37000">
                    <a:schemeClr val="accent1"/>
                  </a:gs>
                  <a:gs pos="0">
                    <a:schemeClr val="accent4"/>
                  </a:gs>
                  <a:gs pos="100000">
                    <a:schemeClr val="accent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FFFFFF"/>
                  </a:solidFill>
                  <a:effectLst/>
                  <a:uLnTx/>
                  <a:uFillTx/>
                  <a:latin typeface="Metropolis"/>
                  <a:ea typeface="+mn-ea"/>
                  <a:cs typeface="+mn-cs"/>
                </a:endParaRPr>
              </a:p>
            </p:txBody>
          </p:sp>
        </p:grpSp>
        <p:sp>
          <p:nvSpPr>
            <p:cNvPr id="14" name="Rectangle 13">
              <a:extLst>
                <a:ext uri="{FF2B5EF4-FFF2-40B4-BE49-F238E27FC236}">
                  <a16:creationId xmlns:a16="http://schemas.microsoft.com/office/drawing/2014/main" id="{5F14B3D9-158F-4E02-8F86-2718F2BACF29}"/>
                </a:ext>
              </a:extLst>
            </p:cNvPr>
            <p:cNvSpPr/>
            <p:nvPr/>
          </p:nvSpPr>
          <p:spPr>
            <a:xfrm>
              <a:off x="564121" y="2296625"/>
              <a:ext cx="6139892" cy="2869726"/>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lvl="0" fontAlgn="base">
                <a:spcBef>
                  <a:spcPts val="1200"/>
                </a:spcBef>
                <a:spcAft>
                  <a:spcPts val="600"/>
                </a:spcAft>
                <a:defRPr/>
              </a:pPr>
              <a:r>
                <a:rPr lang="en-US" sz="1999" b="1" dirty="0">
                  <a:solidFill>
                    <a:schemeClr val="accent4"/>
                  </a:solidFill>
                </a:rPr>
                <a:t>Improved patient outcomes </a:t>
              </a:r>
              <a:r>
                <a:rPr lang="en-US" sz="1999" dirty="0">
                  <a:solidFill>
                    <a:schemeClr val="tx2"/>
                  </a:solidFill>
                </a:rPr>
                <a:t>through allowing clinical staff to access critical applications from anywhere, across any device </a:t>
              </a:r>
            </a:p>
            <a:p>
              <a:pPr lvl="0" fontAlgn="base">
                <a:spcBef>
                  <a:spcPts val="1200"/>
                </a:spcBef>
                <a:spcAft>
                  <a:spcPts val="600"/>
                </a:spcAft>
                <a:defRPr/>
              </a:pPr>
              <a:r>
                <a:rPr lang="en-US" sz="1999" b="1" dirty="0">
                  <a:solidFill>
                    <a:schemeClr val="accent4"/>
                  </a:solidFill>
                </a:rPr>
                <a:t>Increased provider satisfaction </a:t>
              </a:r>
              <a:r>
                <a:rPr lang="en-US" sz="1999" dirty="0">
                  <a:solidFill>
                    <a:schemeClr val="tx2"/>
                  </a:solidFill>
                </a:rPr>
                <a:t>through employee-first culture increasingly remote workforce</a:t>
              </a:r>
            </a:p>
            <a:p>
              <a:pPr fontAlgn="base">
                <a:spcBef>
                  <a:spcPts val="1200"/>
                </a:spcBef>
                <a:spcAft>
                  <a:spcPts val="600"/>
                </a:spcAft>
                <a:defRPr/>
              </a:pPr>
              <a:r>
                <a:rPr lang="en-US" sz="1999" b="1" dirty="0">
                  <a:solidFill>
                    <a:schemeClr val="accent4"/>
                  </a:solidFill>
                </a:rPr>
                <a:t>Improved clinician efficiency </a:t>
              </a:r>
              <a:r>
                <a:rPr lang="en-US" sz="1999" dirty="0">
                  <a:solidFill>
                    <a:schemeClr val="tx2"/>
                  </a:solidFill>
                </a:rPr>
                <a:t>by reducing login times by 138%</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6130" y="1238909"/>
              <a:ext cx="1712604" cy="919097"/>
            </a:xfrm>
            <a:prstGeom prst="rect">
              <a:avLst/>
            </a:prstGeom>
          </p:spPr>
        </p:pic>
      </p:grpSp>
    </p:spTree>
    <p:extLst>
      <p:ext uri="{BB962C8B-B14F-4D97-AF65-F5344CB8AC3E}">
        <p14:creationId xmlns:p14="http://schemas.microsoft.com/office/powerpoint/2010/main" val="301410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750"/>
                                        <p:tgtEl>
                                          <p:spTgt spid="32"/>
                                        </p:tgtEl>
                                      </p:cBhvr>
                                    </p:animEffect>
                                  </p:childTnLst>
                                </p:cTn>
                              </p:par>
                              <p:par>
                                <p:cTn id="8" presetID="42" presetClass="path" presetSubtype="0" decel="100000" fill="hold" nodeType="withEffect">
                                  <p:stCondLst>
                                    <p:cond delay="0"/>
                                  </p:stCondLst>
                                  <p:childTnLst>
                                    <p:animMotion origin="layout" path="M -4.47512E-6 4.81481E-6 L -0.06238 4.81481E-6 " pathEditMode="relative" rAng="0" ptsTypes="AA">
                                      <p:cBhvr>
                                        <p:cTn id="9" dur="750" spd="-100000" fill="hold"/>
                                        <p:tgtEl>
                                          <p:spTgt spid="32"/>
                                        </p:tgtEl>
                                        <p:attrNameLst>
                                          <p:attrName>ppt_x</p:attrName>
                                          <p:attrName>ppt_y</p:attrName>
                                        </p:attrNameLst>
                                      </p:cBhvr>
                                      <p:rCtr x="-31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7">
            <a:extLst>
              <a:ext uri="{FF2B5EF4-FFF2-40B4-BE49-F238E27FC236}">
                <a16:creationId xmlns:a16="http://schemas.microsoft.com/office/drawing/2014/main" id="{D034FA3F-D529-4D8B-B6EC-A8341FCAF67E}"/>
              </a:ext>
            </a:extLst>
          </p:cNvPr>
          <p:cNvSpPr txBox="1">
            <a:spLocks/>
          </p:cNvSpPr>
          <p:nvPr/>
        </p:nvSpPr>
        <p:spPr bwMode="gray">
          <a:xfrm>
            <a:off x="0" y="1143000"/>
            <a:ext cx="5866364" cy="4583316"/>
          </a:xfrm>
          <a:prstGeom prst="rect">
            <a:avLst/>
          </a:prstGeom>
          <a:solidFill>
            <a:srgbClr val="000000">
              <a:alpha val="35000"/>
            </a:srgbClr>
          </a:solidFill>
        </p:spPr>
        <p:txBody>
          <a:bodyPr lIns="594360" tIns="1371600" rIns="457200" bIns="45720" anchor="t"/>
          <a:lstStyle>
            <a:lvl1pPr marL="0" indent="0" algn="l" defTabSz="914400" rtl="0" eaLnBrk="1" latinLnBrk="0" hangingPunct="1">
              <a:lnSpc>
                <a:spcPct val="100000"/>
              </a:lnSpc>
              <a:spcBef>
                <a:spcPts val="2400"/>
              </a:spcBef>
              <a:buClr>
                <a:schemeClr val="tx1">
                  <a:lumMod val="60000"/>
                  <a:lumOff val="40000"/>
                </a:schemeClr>
              </a:buClr>
              <a:buSzPct val="90000"/>
              <a:buFont typeface="Arial" panose="020B0604020202020204" pitchFamily="34" charset="0"/>
              <a:buChar char="​"/>
              <a:defRPr sz="18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6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4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2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2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18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4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2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1800" kern="1200">
                <a:solidFill>
                  <a:schemeClr val="tx2"/>
                </a:solidFill>
                <a:latin typeface="+mn-lt"/>
                <a:ea typeface="+mn-ea"/>
                <a:cs typeface="+mn-cs"/>
              </a:defRPr>
            </a:lvl9pPr>
          </a:lstStyle>
          <a:p>
            <a:pPr>
              <a:spcBef>
                <a:spcPts val="0"/>
              </a:spcBef>
              <a:spcAft>
                <a:spcPts val="600"/>
              </a:spcAft>
              <a:buClrTx/>
              <a:buSzTx/>
              <a:buNone/>
              <a:defRPr/>
            </a:pPr>
            <a:r>
              <a:rPr lang="en-US" sz="1600" dirty="0">
                <a:solidFill>
                  <a:schemeClr val="accent5">
                    <a:lumMod val="60000"/>
                    <a:lumOff val="40000"/>
                  </a:schemeClr>
                </a:solidFill>
              </a:rPr>
              <a:t>Reduce risk, protect against cyber threats, </a:t>
            </a:r>
            <a:r>
              <a:rPr lang="en-US" sz="1600" dirty="0"/>
              <a:t>and safeguard PHI across any app, any cloud and any device </a:t>
            </a:r>
          </a:p>
          <a:p>
            <a:pPr>
              <a:spcBef>
                <a:spcPts val="0"/>
              </a:spcBef>
              <a:spcAft>
                <a:spcPts val="600"/>
              </a:spcAft>
              <a:buClrTx/>
              <a:buSzTx/>
              <a:buNone/>
              <a:defRPr/>
            </a:pPr>
            <a:r>
              <a:rPr lang="en-US" sz="1600" dirty="0">
                <a:solidFill>
                  <a:schemeClr val="accent5">
                    <a:lumMod val="60000"/>
                    <a:lumOff val="40000"/>
                  </a:schemeClr>
                </a:solidFill>
              </a:rPr>
              <a:t>Streamline compliance </a:t>
            </a:r>
            <a:r>
              <a:rPr lang="en-US" sz="1600" dirty="0"/>
              <a:t>workflows to meet industry regulatory requirements </a:t>
            </a:r>
          </a:p>
        </p:txBody>
      </p:sp>
      <p:sp>
        <p:nvSpPr>
          <p:cNvPr id="14" name="Text Placeholder 4">
            <a:extLst>
              <a:ext uri="{FF2B5EF4-FFF2-40B4-BE49-F238E27FC236}">
                <a16:creationId xmlns:a16="http://schemas.microsoft.com/office/drawing/2014/main" id="{C8337636-71A7-4831-B382-F842B3A29490}"/>
              </a:ext>
            </a:extLst>
          </p:cNvPr>
          <p:cNvSpPr txBox="1">
            <a:spLocks/>
          </p:cNvSpPr>
          <p:nvPr/>
        </p:nvSpPr>
        <p:spPr bwMode="gray">
          <a:xfrm>
            <a:off x="0" y="1323504"/>
            <a:ext cx="6052866" cy="911225"/>
          </a:xfrm>
          <a:prstGeom prst="rect">
            <a:avLst/>
          </a:prstGeom>
          <a:solidFill>
            <a:schemeClr val="accent5"/>
          </a:solidFill>
        </p:spPr>
        <p:txBody>
          <a:bodyPr vert="horz" lIns="594360" tIns="91440" rIns="457200" bIns="91440" rtlCol="0" anchor="ctr">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lang="en-US"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r>
              <a:rPr lang="en-US" dirty="0"/>
              <a:t>Protect Healthcare Data and </a:t>
            </a:r>
            <a:br>
              <a:rPr lang="en-US" dirty="0"/>
            </a:br>
            <a:r>
              <a:rPr lang="en-US" dirty="0"/>
              <a:t>Patient Trust</a:t>
            </a:r>
          </a:p>
        </p:txBody>
      </p:sp>
      <p:sp>
        <p:nvSpPr>
          <p:cNvPr id="15" name="Right Triangle 14">
            <a:extLst>
              <a:ext uri="{FF2B5EF4-FFF2-40B4-BE49-F238E27FC236}">
                <a16:creationId xmlns:a16="http://schemas.microsoft.com/office/drawing/2014/main" id="{318FE405-D472-9147-8792-AEA41D7CED66}"/>
              </a:ext>
            </a:extLst>
          </p:cNvPr>
          <p:cNvSpPr/>
          <p:nvPr/>
        </p:nvSpPr>
        <p:spPr bwMode="gray">
          <a:xfrm rot="10800000" flipH="1">
            <a:off x="5861269" y="2234447"/>
            <a:ext cx="191597" cy="191597"/>
          </a:xfrm>
          <a:prstGeom prst="rtTriangl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2800" dirty="0">
              <a:solidFill>
                <a:schemeClr val="bg1"/>
              </a:solidFill>
            </a:endParaRPr>
          </a:p>
        </p:txBody>
      </p:sp>
      <p:sp>
        <p:nvSpPr>
          <p:cNvPr id="17" name="Right Triangle 16">
            <a:extLst>
              <a:ext uri="{FF2B5EF4-FFF2-40B4-BE49-F238E27FC236}">
                <a16:creationId xmlns:a16="http://schemas.microsoft.com/office/drawing/2014/main" id="{318FE405-D472-9147-8792-AEA41D7CED66}"/>
              </a:ext>
            </a:extLst>
          </p:cNvPr>
          <p:cNvSpPr/>
          <p:nvPr/>
        </p:nvSpPr>
        <p:spPr bwMode="gray">
          <a:xfrm rot="10800000" flipH="1">
            <a:off x="5861269" y="2234447"/>
            <a:ext cx="191597" cy="191597"/>
          </a:xfrm>
          <a:prstGeom prst="rtTriangl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2800" dirty="0">
              <a:solidFill>
                <a:schemeClr val="bg1"/>
              </a:solidFill>
            </a:endParaRPr>
          </a:p>
        </p:txBody>
      </p:sp>
      <p:pic>
        <p:nvPicPr>
          <p:cNvPr id="18" name="Picture 17">
            <a:extLst>
              <a:ext uri="{FF2B5EF4-FFF2-40B4-BE49-F238E27FC236}">
                <a16:creationId xmlns:a16="http://schemas.microsoft.com/office/drawing/2014/main" id="{4FAE290A-7634-0E45-8D01-EDEDED4C7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2462" y="1143000"/>
            <a:ext cx="5866363" cy="4544451"/>
          </a:xfrm>
          <a:prstGeom prst="rect">
            <a:avLst/>
          </a:prstGeom>
          <a:solidFill>
            <a:schemeClr val="tx2"/>
          </a:solidFill>
        </p:spPr>
      </p:pic>
    </p:spTree>
    <p:extLst>
      <p:ext uri="{BB962C8B-B14F-4D97-AF65-F5344CB8AC3E}">
        <p14:creationId xmlns:p14="http://schemas.microsoft.com/office/powerpoint/2010/main" val="65891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5" descr="A person in a room&#10;&#10;Description automatically generated">
            <a:extLst>
              <a:ext uri="{FF2B5EF4-FFF2-40B4-BE49-F238E27FC236}">
                <a16:creationId xmlns:a16="http://schemas.microsoft.com/office/drawing/2014/main" id="{31FEF058-2C82-9F47-9C1D-B993D5C64F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5" y="893"/>
            <a:ext cx="12194805" cy="6856215"/>
          </a:xfrm>
          <a:prstGeom prst="rect">
            <a:avLst/>
          </a:prstGeom>
        </p:spPr>
      </p:pic>
      <p:grpSp>
        <p:nvGrpSpPr>
          <p:cNvPr id="2" name="Group 1"/>
          <p:cNvGrpSpPr/>
          <p:nvPr/>
        </p:nvGrpSpPr>
        <p:grpSpPr>
          <a:xfrm>
            <a:off x="-1855" y="798353"/>
            <a:ext cx="7008574" cy="5211980"/>
            <a:chOff x="-1855" y="798353"/>
            <a:chExt cx="7008574" cy="5211980"/>
          </a:xfrm>
        </p:grpSpPr>
        <p:grpSp>
          <p:nvGrpSpPr>
            <p:cNvPr id="28" name="Group 27">
              <a:extLst>
                <a:ext uri="{FF2B5EF4-FFF2-40B4-BE49-F238E27FC236}">
                  <a16:creationId xmlns:a16="http://schemas.microsoft.com/office/drawing/2014/main" id="{7E0FC04A-C321-AC42-B899-FB5DC6C4B989}"/>
                </a:ext>
              </a:extLst>
            </p:cNvPr>
            <p:cNvGrpSpPr/>
            <p:nvPr/>
          </p:nvGrpSpPr>
          <p:grpSpPr>
            <a:xfrm>
              <a:off x="-1855" y="798353"/>
              <a:ext cx="7008574" cy="5211980"/>
              <a:chOff x="3952636" y="1226695"/>
              <a:chExt cx="8239364" cy="4832125"/>
            </a:xfrm>
          </p:grpSpPr>
          <p:sp>
            <p:nvSpPr>
              <p:cNvPr id="50" name="Rectangle 49">
                <a:extLst>
                  <a:ext uri="{FF2B5EF4-FFF2-40B4-BE49-F238E27FC236}">
                    <a16:creationId xmlns:a16="http://schemas.microsoft.com/office/drawing/2014/main" id="{4A06C7DF-4800-8547-BD6A-C5575CE01800}"/>
                  </a:ext>
                </a:extLst>
              </p:cNvPr>
              <p:cNvSpPr/>
              <p:nvPr/>
            </p:nvSpPr>
            <p:spPr bwMode="ltGray">
              <a:xfrm>
                <a:off x="3952636" y="1272414"/>
                <a:ext cx="8239364" cy="4786406"/>
              </a:xfrm>
              <a:prstGeom prst="rect">
                <a:avLst/>
              </a:prstGeom>
              <a:solidFill>
                <a:srgbClr val="00000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799" b="0" i="0" u="none" strike="noStrike" kern="1200" cap="none" spc="0" normalizeH="0" baseline="0" noProof="0">
                  <a:ln>
                    <a:noFill/>
                  </a:ln>
                  <a:solidFill>
                    <a:srgbClr val="1A428A"/>
                  </a:solidFill>
                  <a:effectLst/>
                  <a:uLnTx/>
                  <a:uFillTx/>
                  <a:latin typeface="Metropolis"/>
                  <a:ea typeface="+mn-ea"/>
                  <a:cs typeface="+mn-cs"/>
                </a:endParaRPr>
              </a:p>
            </p:txBody>
          </p:sp>
          <p:sp>
            <p:nvSpPr>
              <p:cNvPr id="51" name="Rectangle 50">
                <a:extLst>
                  <a:ext uri="{FF2B5EF4-FFF2-40B4-BE49-F238E27FC236}">
                    <a16:creationId xmlns:a16="http://schemas.microsoft.com/office/drawing/2014/main" id="{8B05CC17-B747-F442-8155-3751066052A3}"/>
                  </a:ext>
                </a:extLst>
              </p:cNvPr>
              <p:cNvSpPr/>
              <p:nvPr/>
            </p:nvSpPr>
            <p:spPr>
              <a:xfrm flipV="1">
                <a:off x="3952636" y="1226695"/>
                <a:ext cx="8239364" cy="45719"/>
              </a:xfrm>
              <a:prstGeom prst="rect">
                <a:avLst/>
              </a:prstGeom>
              <a:gradFill flip="none" rotWithShape="1">
                <a:gsLst>
                  <a:gs pos="37000">
                    <a:schemeClr val="accent1"/>
                  </a:gs>
                  <a:gs pos="0">
                    <a:schemeClr val="accent4"/>
                  </a:gs>
                  <a:gs pos="100000">
                    <a:schemeClr val="accent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FFFFFF"/>
                  </a:solidFill>
                  <a:effectLst/>
                  <a:uLnTx/>
                  <a:uFillTx/>
                  <a:latin typeface="Metropolis"/>
                  <a:ea typeface="+mn-ea"/>
                  <a:cs typeface="+mn-cs"/>
                </a:endParaRPr>
              </a:p>
            </p:txBody>
          </p:sp>
        </p:grpSp>
        <p:sp>
          <p:nvSpPr>
            <p:cNvPr id="19" name="Rectangle 18">
              <a:extLst>
                <a:ext uri="{FF2B5EF4-FFF2-40B4-BE49-F238E27FC236}">
                  <a16:creationId xmlns:a16="http://schemas.microsoft.com/office/drawing/2014/main" id="{5F14B3D9-158F-4E02-8F86-2718F2BACF29}"/>
                </a:ext>
              </a:extLst>
            </p:cNvPr>
            <p:cNvSpPr/>
            <p:nvPr/>
          </p:nvSpPr>
          <p:spPr>
            <a:xfrm>
              <a:off x="519567" y="2337653"/>
              <a:ext cx="5965730" cy="2869726"/>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120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ea typeface="+mn-ea"/>
                  <a:cs typeface="+mn-cs"/>
                </a:rPr>
                <a:t>Protected online patient portal with network segmentation</a:t>
              </a:r>
            </a:p>
            <a:p>
              <a:pPr marL="0" marR="0" lvl="0" indent="0" algn="l" defTabSz="914400" rtl="0" eaLnBrk="1" fontAlgn="base" latinLnBrk="0" hangingPunct="1">
                <a:lnSpc>
                  <a:spcPct val="100000"/>
                </a:lnSpc>
                <a:spcBef>
                  <a:spcPts val="120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ea typeface="+mn-ea"/>
                  <a:cs typeface="+mn-cs"/>
                </a:rPr>
                <a:t>Met Meaningful Use 3 guidelines and compliance with NIST standards </a:t>
              </a:r>
            </a:p>
            <a:p>
              <a:pPr marL="0" marR="0" lvl="0" indent="0" algn="l" defTabSz="914400" rtl="0" eaLnBrk="1" fontAlgn="base" latinLnBrk="0" hangingPunct="1">
                <a:lnSpc>
                  <a:spcPct val="100000"/>
                </a:lnSpc>
                <a:spcBef>
                  <a:spcPts val="120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ea typeface="+mn-ea"/>
                  <a:cs typeface="+mn-cs"/>
                </a:rPr>
                <a:t>Achieved almost 100% server virtualization </a:t>
              </a:r>
              <a:r>
                <a:rPr kumimoji="0" lang="en-US" sz="2000" b="1" i="0" u="none" strike="noStrike" kern="1200" cap="none" spc="0" normalizeH="0" baseline="0" noProof="0" dirty="0">
                  <a:ln>
                    <a:noFill/>
                  </a:ln>
                  <a:solidFill>
                    <a:schemeClr val="accent4"/>
                  </a:solidFill>
                  <a:effectLst/>
                  <a:uLnTx/>
                  <a:uFillTx/>
                  <a:ea typeface="+mn-ea"/>
                  <a:cs typeface="+mn-cs"/>
                </a:rPr>
                <a:t>saving $2.03M </a:t>
              </a:r>
              <a:r>
                <a:rPr kumimoji="0" lang="en-US" sz="2000" b="0" i="0" u="none" strike="noStrike" kern="1200" cap="none" spc="0" normalizeH="0" baseline="0" noProof="0" dirty="0">
                  <a:ln>
                    <a:noFill/>
                  </a:ln>
                  <a:solidFill>
                    <a:srgbClr val="FFFFFF"/>
                  </a:solidFill>
                  <a:effectLst/>
                  <a:uLnTx/>
                  <a:uFillTx/>
                  <a:ea typeface="+mn-ea"/>
                  <a:cs typeface="+mn-cs"/>
                </a:rPr>
                <a:t>over 7 years</a:t>
              </a:r>
            </a:p>
            <a:p>
              <a:pPr marL="0" marR="0" lvl="0" indent="0" algn="l" defTabSz="914400" rtl="0" eaLnBrk="1" fontAlgn="base" latinLnBrk="0" hangingPunct="1">
                <a:lnSpc>
                  <a:spcPct val="100000"/>
                </a:lnSpc>
                <a:spcBef>
                  <a:spcPts val="120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ea typeface="+mn-ea"/>
                  <a:cs typeface="+mn-cs"/>
                </a:rPr>
                <a:t>Minimized risk of lateral movement of malware</a:t>
              </a:r>
            </a:p>
          </p:txBody>
        </p:sp>
        <p:pic>
          <p:nvPicPr>
            <p:cNvPr id="23" name="Picture 22">
              <a:extLst>
                <a:ext uri="{FF2B5EF4-FFF2-40B4-BE49-F238E27FC236}">
                  <a16:creationId xmlns:a16="http://schemas.microsoft.com/office/drawing/2014/main" id="{24B47800-4867-3141-95B3-6746B9ECF52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p:blipFill>
          <p:spPr>
            <a:xfrm>
              <a:off x="2006655" y="850346"/>
              <a:ext cx="2991555" cy="1682750"/>
            </a:xfrm>
            <a:prstGeom prst="rect">
              <a:avLst/>
            </a:prstGeom>
          </p:spPr>
        </p:pic>
      </p:grpSp>
      <p:sp>
        <p:nvSpPr>
          <p:cNvPr id="22" name="Rectangle 21"/>
          <p:cNvSpPr/>
          <p:nvPr/>
        </p:nvSpPr>
        <p:spPr>
          <a:xfrm>
            <a:off x="0" y="6126480"/>
            <a:ext cx="12188825" cy="731520"/>
          </a:xfrm>
          <a:prstGeom prst="rect">
            <a:avLst/>
          </a:prstGeom>
          <a:gradFill flip="none" rotWithShape="1">
            <a:gsLst>
              <a:gs pos="0">
                <a:srgbClr val="000000">
                  <a:alpha val="39000"/>
                </a:srgbClr>
              </a:gs>
              <a:gs pos="99000">
                <a:srgbClr val="000000">
                  <a:alpha val="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24" name="Graphic 5">
            <a:extLst>
              <a:ext uri="{FF2B5EF4-FFF2-40B4-BE49-F238E27FC236}">
                <a16:creationId xmlns:a16="http://schemas.microsoft.com/office/drawing/2014/main" id="{68450DCA-9700-4C93-9CAA-A9FF31B0A6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6766560"/>
            <a:ext cx="12188825" cy="95225"/>
          </a:xfrm>
          <a:prstGeom prst="rect">
            <a:avLst/>
          </a:prstGeom>
        </p:spPr>
      </p:pic>
      <p:grpSp>
        <p:nvGrpSpPr>
          <p:cNvPr id="36" name="Group 35">
            <a:extLst>
              <a:ext uri="{FF2B5EF4-FFF2-40B4-BE49-F238E27FC236}">
                <a16:creationId xmlns:a16="http://schemas.microsoft.com/office/drawing/2014/main" id="{3485A9D7-B248-4F26-9897-A1C7A54FAF89}"/>
              </a:ext>
            </a:extLst>
          </p:cNvPr>
          <p:cNvGrpSpPr/>
          <p:nvPr/>
        </p:nvGrpSpPr>
        <p:grpSpPr>
          <a:xfrm>
            <a:off x="608018" y="6445297"/>
            <a:ext cx="1184398" cy="186694"/>
            <a:chOff x="863272" y="6563918"/>
            <a:chExt cx="861082" cy="135727"/>
          </a:xfrm>
          <a:solidFill>
            <a:schemeClr val="tx2"/>
          </a:solidFill>
        </p:grpSpPr>
        <p:sp>
          <p:nvSpPr>
            <p:cNvPr id="37" name="Freeform 6">
              <a:extLst>
                <a:ext uri="{FF2B5EF4-FFF2-40B4-BE49-F238E27FC236}">
                  <a16:creationId xmlns:a16="http://schemas.microsoft.com/office/drawing/2014/main" id="{3813DC77-8C0C-44B4-AE3B-61F5A801402A}"/>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38" name="Freeform 7">
              <a:extLst>
                <a:ext uri="{FF2B5EF4-FFF2-40B4-BE49-F238E27FC236}">
                  <a16:creationId xmlns:a16="http://schemas.microsoft.com/office/drawing/2014/main" id="{4D7DC1A2-819A-4366-8BE9-387CC000905C}"/>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39" name="Freeform 8">
              <a:extLst>
                <a:ext uri="{FF2B5EF4-FFF2-40B4-BE49-F238E27FC236}">
                  <a16:creationId xmlns:a16="http://schemas.microsoft.com/office/drawing/2014/main" id="{0373EF47-4DA1-4EF4-AE4F-54BCB38FC2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40" name="Freeform 9">
              <a:extLst>
                <a:ext uri="{FF2B5EF4-FFF2-40B4-BE49-F238E27FC236}">
                  <a16:creationId xmlns:a16="http://schemas.microsoft.com/office/drawing/2014/main" id="{ABC15050-D5E4-4FBD-806D-1CEC1AF606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41" name="Freeform 10">
              <a:extLst>
                <a:ext uri="{FF2B5EF4-FFF2-40B4-BE49-F238E27FC236}">
                  <a16:creationId xmlns:a16="http://schemas.microsoft.com/office/drawing/2014/main" id="{953BA047-B60F-46CD-AFCB-49101F4D74C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42" name="Freeform 11">
              <a:extLst>
                <a:ext uri="{FF2B5EF4-FFF2-40B4-BE49-F238E27FC236}">
                  <a16:creationId xmlns:a16="http://schemas.microsoft.com/office/drawing/2014/main" id="{E5E07D7E-E36B-4549-9FB3-3BA1E225948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43" name="Freeform 12">
              <a:extLst>
                <a:ext uri="{FF2B5EF4-FFF2-40B4-BE49-F238E27FC236}">
                  <a16:creationId xmlns:a16="http://schemas.microsoft.com/office/drawing/2014/main" id="{3352F97F-F3A2-4B3E-9917-55B62713FDC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44" name="TextBox 43">
            <a:extLst>
              <a:ext uri="{FF2B5EF4-FFF2-40B4-BE49-F238E27FC236}">
                <a16:creationId xmlns:a16="http://schemas.microsoft.com/office/drawing/2014/main" id="{20A2C43B-3928-4C21-81F0-0AA332C8F322}"/>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45" name="TextBox 44">
            <a:extLst>
              <a:ext uri="{FF2B5EF4-FFF2-40B4-BE49-F238E27FC236}">
                <a16:creationId xmlns:a16="http://schemas.microsoft.com/office/drawing/2014/main" id="{55025D71-18A5-4A22-8386-917E1B08C46A}"/>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42E72DE-90FA-5B4A-86E7-91D30ECBC93A}" type="slidenum">
              <a:rPr lang="en-US" sz="800" smtClean="0">
                <a:latin typeface="+mj-lt"/>
              </a:rPr>
              <a:t>22</a:t>
            </a:fld>
            <a:endParaRPr lang="en-US" dirty="0">
              <a:latin typeface="+mj-lt"/>
            </a:endParaRPr>
          </a:p>
        </p:txBody>
      </p:sp>
    </p:spTree>
    <p:extLst>
      <p:ext uri="{BB962C8B-B14F-4D97-AF65-F5344CB8AC3E}">
        <p14:creationId xmlns:p14="http://schemas.microsoft.com/office/powerpoint/2010/main" val="181818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42" presetClass="path" presetSubtype="0" decel="100000" fill="hold" nodeType="withEffect">
                                  <p:stCondLst>
                                    <p:cond delay="0"/>
                                  </p:stCondLst>
                                  <p:childTnLst>
                                    <p:animMotion origin="layout" path="M -4.47512E-6 4.81481E-6 L -0.06238 4.81481E-6 " pathEditMode="relative" rAng="0" ptsTypes="AA">
                                      <p:cBhvr>
                                        <p:cTn id="9" dur="750" spd="-100000" fill="hold"/>
                                        <p:tgtEl>
                                          <p:spTgt spid="2"/>
                                        </p:tgtEl>
                                        <p:attrNameLst>
                                          <p:attrName>ppt_x</p:attrName>
                                          <p:attrName>ppt_y</p:attrName>
                                        </p:attrNameLst>
                                      </p:cBhvr>
                                      <p:rCtr x="-31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809" y="782704"/>
            <a:ext cx="11001004" cy="381000"/>
          </a:xfrm>
        </p:spPr>
        <p:txBody>
          <a:bodyPr/>
          <a:lstStyle/>
          <a:p>
            <a:r>
              <a:rPr lang="en-US" dirty="0"/>
              <a:t>A Strong Digital Foundation Empowers the Needs of Today… </a:t>
            </a: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212" y="1582831"/>
            <a:ext cx="2237004" cy="2237004"/>
          </a:xfrm>
          <a:prstGeom prst="ellipse">
            <a:avLst/>
          </a:prstGeom>
          <a:solidFill>
            <a:schemeClr val="bg1">
              <a:alpha val="61000"/>
            </a:schemeClr>
          </a:solidFill>
          <a:ln w="28575">
            <a:gradFill flip="none" rotWithShape="1">
              <a:gsLst>
                <a:gs pos="100000">
                  <a:srgbClr val="B9FA00"/>
                </a:gs>
                <a:gs pos="1000">
                  <a:schemeClr val="accent1"/>
                </a:gs>
              </a:gsLst>
              <a:lin ang="5400000" scaled="0"/>
              <a:tileRect/>
            </a:gradFill>
          </a:ln>
          <a:effectLst/>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8453" y="1589436"/>
            <a:ext cx="2237004" cy="2237004"/>
          </a:xfrm>
          <a:prstGeom prst="ellipse">
            <a:avLst/>
          </a:prstGeom>
          <a:solidFill>
            <a:schemeClr val="bg1">
              <a:alpha val="61000"/>
            </a:schemeClr>
          </a:solidFill>
          <a:ln w="28575">
            <a:gradFill flip="none" rotWithShape="1">
              <a:gsLst>
                <a:gs pos="100000">
                  <a:srgbClr val="B9FA00"/>
                </a:gs>
                <a:gs pos="1000">
                  <a:schemeClr val="accent1"/>
                </a:gs>
              </a:gsLst>
              <a:lin ang="5400000" scaled="0"/>
              <a:tileRect/>
            </a:gradFill>
          </a:ln>
          <a:effectLst/>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3151" y="1582831"/>
            <a:ext cx="2237004" cy="2237004"/>
          </a:xfrm>
          <a:prstGeom prst="ellipse">
            <a:avLst/>
          </a:prstGeom>
          <a:solidFill>
            <a:schemeClr val="bg1">
              <a:alpha val="61000"/>
            </a:schemeClr>
          </a:solidFill>
          <a:ln w="28575">
            <a:gradFill flip="none" rotWithShape="1">
              <a:gsLst>
                <a:gs pos="100000">
                  <a:srgbClr val="B9FA00"/>
                </a:gs>
                <a:gs pos="1000">
                  <a:schemeClr val="accent1"/>
                </a:gs>
              </a:gsLst>
              <a:lin ang="5400000" scaled="0"/>
              <a:tileRect/>
            </a:gradFill>
          </a:ln>
          <a:effectLst/>
        </p:spPr>
      </p:pic>
      <p:sp>
        <p:nvSpPr>
          <p:cNvPr id="31" name="Freeform 30"/>
          <p:cNvSpPr/>
          <p:nvPr/>
        </p:nvSpPr>
        <p:spPr>
          <a:xfrm>
            <a:off x="1428755" y="3740478"/>
            <a:ext cx="2701918" cy="1927586"/>
          </a:xfrm>
          <a:custGeom>
            <a:avLst/>
            <a:gdLst>
              <a:gd name="connsiteX0" fmla="*/ 1350960 w 2701918"/>
              <a:gd name="connsiteY0" fmla="*/ 0 h 1240889"/>
              <a:gd name="connsiteX1" fmla="*/ 1579089 w 2701918"/>
              <a:gd name="connsiteY1" fmla="*/ 239408 h 1240889"/>
              <a:gd name="connsiteX2" fmla="*/ 2701918 w 2701918"/>
              <a:gd name="connsiteY2" fmla="*/ 239408 h 1240889"/>
              <a:gd name="connsiteX3" fmla="*/ 2701918 w 2701918"/>
              <a:gd name="connsiteY3" fmla="*/ 1240889 h 1240889"/>
              <a:gd name="connsiteX4" fmla="*/ 0 w 2701918"/>
              <a:gd name="connsiteY4" fmla="*/ 1240889 h 1240889"/>
              <a:gd name="connsiteX5" fmla="*/ 0 w 2701918"/>
              <a:gd name="connsiteY5" fmla="*/ 239408 h 1240889"/>
              <a:gd name="connsiteX6" fmla="*/ 1122831 w 2701918"/>
              <a:gd name="connsiteY6" fmla="*/ 239408 h 124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1918" h="1240889">
                <a:moveTo>
                  <a:pt x="1350960" y="0"/>
                </a:moveTo>
                <a:lnTo>
                  <a:pt x="1579089" y="239408"/>
                </a:lnTo>
                <a:lnTo>
                  <a:pt x="2701918" y="239408"/>
                </a:lnTo>
                <a:lnTo>
                  <a:pt x="2701918" y="1240889"/>
                </a:lnTo>
                <a:lnTo>
                  <a:pt x="0" y="1240889"/>
                </a:lnTo>
                <a:lnTo>
                  <a:pt x="0" y="239408"/>
                </a:lnTo>
                <a:lnTo>
                  <a:pt x="1122831" y="239408"/>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548640" rIns="91440" bIns="45720" numCol="1" spcCol="0" rtlCol="0" fromWordArt="0" anchor="t" anchorCtr="0" forceAA="0" compatLnSpc="1">
            <a:prstTxWarp prst="textNoShape">
              <a:avLst/>
            </a:prstTxWarp>
            <a:noAutofit/>
          </a:bodyPr>
          <a:lstStyle/>
          <a:p>
            <a:pPr lvl="0" algn="ctr">
              <a:spcAft>
                <a:spcPts val="600"/>
              </a:spcAft>
            </a:pPr>
            <a:r>
              <a:rPr lang="en-US" sz="2000" b="1" dirty="0">
                <a:solidFill>
                  <a:srgbClr val="FFFFFF"/>
                </a:solidFill>
              </a:rPr>
              <a:t>Agility:</a:t>
            </a:r>
          </a:p>
          <a:p>
            <a:pPr lvl="0" algn="ctr">
              <a:spcAft>
                <a:spcPts val="600"/>
              </a:spcAft>
            </a:pPr>
            <a:r>
              <a:rPr lang="en-US" sz="1600" dirty="0">
                <a:solidFill>
                  <a:srgbClr val="FFFFFF"/>
                </a:solidFill>
              </a:rPr>
              <a:t>Extend Reach of Care &amp; Ensure Business Resilience</a:t>
            </a:r>
          </a:p>
        </p:txBody>
      </p:sp>
      <p:sp>
        <p:nvSpPr>
          <p:cNvPr id="32" name="Freeform 31"/>
          <p:cNvSpPr/>
          <p:nvPr/>
        </p:nvSpPr>
        <p:spPr>
          <a:xfrm>
            <a:off x="4725996" y="3740478"/>
            <a:ext cx="2701918" cy="1927586"/>
          </a:xfrm>
          <a:custGeom>
            <a:avLst/>
            <a:gdLst>
              <a:gd name="connsiteX0" fmla="*/ 1350960 w 2701918"/>
              <a:gd name="connsiteY0" fmla="*/ 0 h 1240889"/>
              <a:gd name="connsiteX1" fmla="*/ 1579090 w 2701918"/>
              <a:gd name="connsiteY1" fmla="*/ 239408 h 1240889"/>
              <a:gd name="connsiteX2" fmla="*/ 2701918 w 2701918"/>
              <a:gd name="connsiteY2" fmla="*/ 239408 h 1240889"/>
              <a:gd name="connsiteX3" fmla="*/ 2701918 w 2701918"/>
              <a:gd name="connsiteY3" fmla="*/ 1240889 h 1240889"/>
              <a:gd name="connsiteX4" fmla="*/ 0 w 2701918"/>
              <a:gd name="connsiteY4" fmla="*/ 1240889 h 1240889"/>
              <a:gd name="connsiteX5" fmla="*/ 0 w 2701918"/>
              <a:gd name="connsiteY5" fmla="*/ 239408 h 1240889"/>
              <a:gd name="connsiteX6" fmla="*/ 1122831 w 2701918"/>
              <a:gd name="connsiteY6" fmla="*/ 239408 h 124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1918" h="1240889">
                <a:moveTo>
                  <a:pt x="1350960" y="0"/>
                </a:moveTo>
                <a:lnTo>
                  <a:pt x="1579090" y="239408"/>
                </a:lnTo>
                <a:lnTo>
                  <a:pt x="2701918" y="239408"/>
                </a:lnTo>
                <a:lnTo>
                  <a:pt x="2701918" y="1240889"/>
                </a:lnTo>
                <a:lnTo>
                  <a:pt x="0" y="1240889"/>
                </a:lnTo>
                <a:lnTo>
                  <a:pt x="0" y="239408"/>
                </a:lnTo>
                <a:lnTo>
                  <a:pt x="1122831" y="239408"/>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548640" rIns="91440" bIns="45720" numCol="1" spcCol="0" rtlCol="0" fromWordArt="0" anchor="t" anchorCtr="0" forceAA="0" compatLnSpc="1">
            <a:prstTxWarp prst="textNoShape">
              <a:avLst/>
            </a:prstTxWarp>
            <a:noAutofit/>
          </a:bodyPr>
          <a:lstStyle/>
          <a:p>
            <a:pPr lvl="0" algn="ctr">
              <a:spcAft>
                <a:spcPts val="600"/>
              </a:spcAft>
            </a:pPr>
            <a:r>
              <a:rPr lang="en-US" sz="2000" b="1" dirty="0">
                <a:solidFill>
                  <a:srgbClr val="FFFFFF"/>
                </a:solidFill>
              </a:rPr>
              <a:t>Safety:</a:t>
            </a:r>
          </a:p>
          <a:p>
            <a:pPr algn="ctr">
              <a:spcAft>
                <a:spcPts val="600"/>
              </a:spcAft>
            </a:pPr>
            <a:r>
              <a:rPr lang="en-US" sz="1600" dirty="0">
                <a:solidFill>
                  <a:srgbClr val="FFFFFF"/>
                </a:solidFill>
              </a:rPr>
              <a:t>Empower Clinicians,</a:t>
            </a:r>
            <a:br>
              <a:rPr lang="en-US" sz="1600" dirty="0">
                <a:solidFill>
                  <a:srgbClr val="FFFFFF"/>
                </a:solidFill>
              </a:rPr>
            </a:br>
            <a:r>
              <a:rPr lang="en-US" sz="1600" dirty="0">
                <a:solidFill>
                  <a:srgbClr val="FFFFFF"/>
                </a:solidFill>
              </a:rPr>
              <a:t>Improve Patient</a:t>
            </a:r>
            <a:br>
              <a:rPr lang="en-US" sz="1600" dirty="0">
                <a:solidFill>
                  <a:srgbClr val="FFFFFF"/>
                </a:solidFill>
              </a:rPr>
            </a:br>
            <a:r>
              <a:rPr lang="en-US" sz="1600" dirty="0">
                <a:solidFill>
                  <a:srgbClr val="FFFFFF"/>
                </a:solidFill>
              </a:rPr>
              <a:t>Outcomes </a:t>
            </a:r>
          </a:p>
        </p:txBody>
      </p:sp>
      <p:sp>
        <p:nvSpPr>
          <p:cNvPr id="33" name="Freeform 32"/>
          <p:cNvSpPr/>
          <p:nvPr/>
        </p:nvSpPr>
        <p:spPr>
          <a:xfrm>
            <a:off x="8040694" y="3711214"/>
            <a:ext cx="2701918" cy="1927586"/>
          </a:xfrm>
          <a:custGeom>
            <a:avLst/>
            <a:gdLst>
              <a:gd name="connsiteX0" fmla="*/ 1350960 w 2701918"/>
              <a:gd name="connsiteY0" fmla="*/ 0 h 1240889"/>
              <a:gd name="connsiteX1" fmla="*/ 1579089 w 2701918"/>
              <a:gd name="connsiteY1" fmla="*/ 239408 h 1240889"/>
              <a:gd name="connsiteX2" fmla="*/ 2701918 w 2701918"/>
              <a:gd name="connsiteY2" fmla="*/ 239408 h 1240889"/>
              <a:gd name="connsiteX3" fmla="*/ 2701918 w 2701918"/>
              <a:gd name="connsiteY3" fmla="*/ 1240889 h 1240889"/>
              <a:gd name="connsiteX4" fmla="*/ 0 w 2701918"/>
              <a:gd name="connsiteY4" fmla="*/ 1240889 h 1240889"/>
              <a:gd name="connsiteX5" fmla="*/ 0 w 2701918"/>
              <a:gd name="connsiteY5" fmla="*/ 239408 h 1240889"/>
              <a:gd name="connsiteX6" fmla="*/ 1122831 w 2701918"/>
              <a:gd name="connsiteY6" fmla="*/ 239408 h 124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1918" h="1240889">
                <a:moveTo>
                  <a:pt x="1350960" y="0"/>
                </a:moveTo>
                <a:lnTo>
                  <a:pt x="1579089" y="239408"/>
                </a:lnTo>
                <a:lnTo>
                  <a:pt x="2701918" y="239408"/>
                </a:lnTo>
                <a:lnTo>
                  <a:pt x="2701918" y="1240889"/>
                </a:lnTo>
                <a:lnTo>
                  <a:pt x="0" y="1240889"/>
                </a:lnTo>
                <a:lnTo>
                  <a:pt x="0" y="239408"/>
                </a:lnTo>
                <a:lnTo>
                  <a:pt x="1122831" y="239408"/>
                </a:ln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548640" rIns="91440" bIns="45720" numCol="1" spcCol="0" rtlCol="0" fromWordArt="0" anchor="t" anchorCtr="0" forceAA="0" compatLnSpc="1">
            <a:prstTxWarp prst="textNoShape">
              <a:avLst/>
            </a:prstTxWarp>
            <a:noAutofit/>
          </a:bodyPr>
          <a:lstStyle/>
          <a:p>
            <a:pPr lvl="0" algn="ctr">
              <a:spcAft>
                <a:spcPts val="600"/>
              </a:spcAft>
            </a:pPr>
            <a:r>
              <a:rPr lang="en-US" sz="2000" b="1" dirty="0">
                <a:solidFill>
                  <a:srgbClr val="FFFFFF"/>
                </a:solidFill>
              </a:rPr>
              <a:t>Trust:</a:t>
            </a:r>
          </a:p>
          <a:p>
            <a:pPr lvl="0" algn="ctr">
              <a:spcAft>
                <a:spcPts val="600"/>
              </a:spcAft>
            </a:pPr>
            <a:r>
              <a:rPr lang="en-US" sz="1600" dirty="0">
                <a:solidFill>
                  <a:srgbClr val="FFFFFF"/>
                </a:solidFill>
              </a:rPr>
              <a:t>Protect Healthcare</a:t>
            </a:r>
            <a:br>
              <a:rPr lang="en-US" sz="1600" dirty="0">
                <a:solidFill>
                  <a:srgbClr val="FFFFFF"/>
                </a:solidFill>
              </a:rPr>
            </a:br>
            <a:r>
              <a:rPr lang="en-US" sz="1600" dirty="0">
                <a:solidFill>
                  <a:srgbClr val="FFFFFF"/>
                </a:solidFill>
              </a:rPr>
              <a:t>Brand and Data</a:t>
            </a:r>
          </a:p>
        </p:txBody>
      </p:sp>
    </p:spTree>
    <p:extLst>
      <p:ext uri="{BB962C8B-B14F-4D97-AF65-F5344CB8AC3E}">
        <p14:creationId xmlns:p14="http://schemas.microsoft.com/office/powerpoint/2010/main" val="244311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50"/>
                                        <p:tgtEl>
                                          <p:spTgt spid="28"/>
                                        </p:tgtEl>
                                      </p:cBhvr>
                                    </p:animEffect>
                                  </p:childTnLst>
                                </p:cTn>
                              </p:par>
                              <p:par>
                                <p:cTn id="8" presetID="42" presetClass="path" presetSubtype="0" decel="100000" fill="hold" nodeType="withEffect">
                                  <p:stCondLst>
                                    <p:cond delay="0"/>
                                  </p:stCondLst>
                                  <p:childTnLst>
                                    <p:animMotion origin="layout" path="M 2.3131E-6 -5.55112E-17 L -0.00026 -0.14375 " pathEditMode="relative" rAng="0" ptsTypes="AA">
                                      <p:cBhvr>
                                        <p:cTn id="9" dur="750" spd="-100000" fill="hold"/>
                                        <p:tgtEl>
                                          <p:spTgt spid="28"/>
                                        </p:tgtEl>
                                        <p:attrNameLst>
                                          <p:attrName>ppt_x</p:attrName>
                                          <p:attrName>ppt_y</p:attrName>
                                        </p:attrNameLst>
                                      </p:cBhvr>
                                      <p:rCtr x="-13" y="-7199"/>
                                    </p:animMotion>
                                  </p:childTnLst>
                                </p:cTn>
                              </p:par>
                              <p:par>
                                <p:cTn id="10" presetID="10"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750"/>
                                        <p:tgtEl>
                                          <p:spTgt spid="31"/>
                                        </p:tgtEl>
                                      </p:cBhvr>
                                    </p:animEffect>
                                  </p:childTnLst>
                                </p:cTn>
                              </p:par>
                              <p:par>
                                <p:cTn id="13" presetID="42" presetClass="path" presetSubtype="0" decel="100000" fill="hold" grpId="1" nodeType="withEffect">
                                  <p:stCondLst>
                                    <p:cond delay="0"/>
                                  </p:stCondLst>
                                  <p:childTnLst>
                                    <p:animMotion origin="layout" path="M 2.80802E-6 3.7037E-7 L -0.00039 0.15718 " pathEditMode="relative" rAng="0" ptsTypes="AA">
                                      <p:cBhvr>
                                        <p:cTn id="14" dur="750" spd="-100000" fill="hold"/>
                                        <p:tgtEl>
                                          <p:spTgt spid="31"/>
                                        </p:tgtEl>
                                        <p:attrNameLst>
                                          <p:attrName>ppt_x</p:attrName>
                                          <p:attrName>ppt_y</p:attrName>
                                        </p:attrNameLst>
                                      </p:cBhvr>
                                      <p:rCtr x="-26" y="7847"/>
                                    </p:animMotion>
                                  </p:childTnLst>
                                </p:cTn>
                              </p:par>
                              <p:par>
                                <p:cTn id="15" presetID="10" presetClass="entr" presetSubtype="0" fill="hold" nodeType="withEffect">
                                  <p:stCondLst>
                                    <p:cond delay="25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750"/>
                                        <p:tgtEl>
                                          <p:spTgt spid="29"/>
                                        </p:tgtEl>
                                      </p:cBhvr>
                                    </p:animEffect>
                                  </p:childTnLst>
                                </p:cTn>
                              </p:par>
                              <p:par>
                                <p:cTn id="18" presetID="42" presetClass="path" presetSubtype="0" decel="100000" fill="hold" nodeType="withEffect">
                                  <p:stCondLst>
                                    <p:cond delay="250"/>
                                  </p:stCondLst>
                                  <p:childTnLst>
                                    <p:animMotion origin="layout" path="M 1.15655E-6 -5.55112E-17 L -0.00039 -0.13796 " pathEditMode="relative" rAng="0" ptsTypes="AA">
                                      <p:cBhvr>
                                        <p:cTn id="19" dur="750" spd="-100000" fill="hold"/>
                                        <p:tgtEl>
                                          <p:spTgt spid="29"/>
                                        </p:tgtEl>
                                        <p:attrNameLst>
                                          <p:attrName>ppt_x</p:attrName>
                                          <p:attrName>ppt_y</p:attrName>
                                        </p:attrNameLst>
                                      </p:cBhvr>
                                      <p:rCtr x="-26" y="-6898"/>
                                    </p:animMotion>
                                  </p:childTnLst>
                                </p:cTn>
                              </p:par>
                              <p:par>
                                <p:cTn id="20" presetID="10" presetClass="entr" presetSubtype="0" fill="hold" grpId="0" nodeType="withEffect">
                                  <p:stCondLst>
                                    <p:cond delay="25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750"/>
                                        <p:tgtEl>
                                          <p:spTgt spid="32"/>
                                        </p:tgtEl>
                                      </p:cBhvr>
                                    </p:animEffect>
                                  </p:childTnLst>
                                </p:cTn>
                              </p:par>
                              <p:par>
                                <p:cTn id="23" presetID="42" presetClass="path" presetSubtype="0" decel="100000" fill="hold" grpId="1" nodeType="withEffect">
                                  <p:stCondLst>
                                    <p:cond delay="250"/>
                                  </p:stCondLst>
                                  <p:childTnLst>
                                    <p:animMotion origin="layout" path="M -4.11566E-7 3.7037E-7 L 0.00026 0.15903 " pathEditMode="relative" rAng="0" ptsTypes="AA">
                                      <p:cBhvr>
                                        <p:cTn id="24" dur="750" spd="-100000" fill="hold"/>
                                        <p:tgtEl>
                                          <p:spTgt spid="32"/>
                                        </p:tgtEl>
                                        <p:attrNameLst>
                                          <p:attrName>ppt_x</p:attrName>
                                          <p:attrName>ppt_y</p:attrName>
                                        </p:attrNameLst>
                                      </p:cBhvr>
                                      <p:rCtr x="13" y="7940"/>
                                    </p:animMotion>
                                  </p:childTnLst>
                                </p:cTn>
                              </p:par>
                              <p:par>
                                <p:cTn id="25" presetID="10" presetClass="entr" presetSubtype="0" fill="hold" nodeType="withEffect">
                                  <p:stCondLst>
                                    <p:cond delay="5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750"/>
                                        <p:tgtEl>
                                          <p:spTgt spid="30"/>
                                        </p:tgtEl>
                                      </p:cBhvr>
                                    </p:animEffect>
                                  </p:childTnLst>
                                </p:cTn>
                              </p:par>
                              <p:par>
                                <p:cTn id="28" presetID="42" presetClass="path" presetSubtype="0" decel="100000" fill="hold" nodeType="withEffect">
                                  <p:stCondLst>
                                    <p:cond delay="500"/>
                                  </p:stCondLst>
                                  <p:childTnLst>
                                    <p:animMotion origin="layout" path="M 0 -5.55112E-17 L -0.00091 -0.13102 " pathEditMode="relative" rAng="0" ptsTypes="AA">
                                      <p:cBhvr>
                                        <p:cTn id="29" dur="750" spd="-100000" fill="hold"/>
                                        <p:tgtEl>
                                          <p:spTgt spid="30"/>
                                        </p:tgtEl>
                                        <p:attrNameLst>
                                          <p:attrName>ppt_x</p:attrName>
                                          <p:attrName>ppt_y</p:attrName>
                                        </p:attrNameLst>
                                      </p:cBhvr>
                                      <p:rCtr x="-52" y="-6551"/>
                                    </p:animMotion>
                                  </p:childTnLst>
                                </p:cTn>
                              </p:par>
                              <p:par>
                                <p:cTn id="30" presetID="10" presetClass="entr" presetSubtype="0" fill="hold" grpId="0" nodeType="withEffect">
                                  <p:stCondLst>
                                    <p:cond delay="50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750"/>
                                        <p:tgtEl>
                                          <p:spTgt spid="33"/>
                                        </p:tgtEl>
                                      </p:cBhvr>
                                    </p:animEffect>
                                  </p:childTnLst>
                                </p:cTn>
                              </p:par>
                              <p:par>
                                <p:cTn id="33" presetID="42" presetClass="path" presetSubtype="0" decel="100000" fill="hold" grpId="1" nodeType="withEffect">
                                  <p:stCondLst>
                                    <p:cond delay="500"/>
                                  </p:stCondLst>
                                  <p:childTnLst>
                                    <p:animMotion origin="layout" path="M -3.63115E-6 3.7037E-7 L -0.00013 0.15741 " pathEditMode="relative" rAng="0" ptsTypes="AA">
                                      <p:cBhvr>
                                        <p:cTn id="34" dur="750" spd="-100000" fill="hold"/>
                                        <p:tgtEl>
                                          <p:spTgt spid="33"/>
                                        </p:tgtEl>
                                        <p:attrNameLst>
                                          <p:attrName>ppt_x</p:attrName>
                                          <p:attrName>ppt_y</p:attrName>
                                        </p:attrNameLst>
                                      </p:cBhvr>
                                      <p:rCtr x="-13" y="7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2" grpId="1" animBg="1"/>
      <p:bldP spid="33" grpId="0" animBg="1"/>
      <p:bldP spid="3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88824" cy="6858000"/>
          </a:xfrm>
          <a:prstGeom prst="rect">
            <a:avLst/>
          </a:prstGeom>
        </p:spPr>
      </p:pic>
      <p:sp>
        <p:nvSpPr>
          <p:cNvPr id="25" name="Rectangle 24">
            <a:extLst>
              <a:ext uri="{FF2B5EF4-FFF2-40B4-BE49-F238E27FC236}">
                <a16:creationId xmlns:a16="http://schemas.microsoft.com/office/drawing/2014/main" id="{00DE40FF-F99B-3147-B2E0-65380EB4B87D}"/>
              </a:ext>
            </a:extLst>
          </p:cNvPr>
          <p:cNvSpPr/>
          <p:nvPr/>
        </p:nvSpPr>
        <p:spPr>
          <a:xfrm>
            <a:off x="0" y="0"/>
            <a:ext cx="12188824" cy="6857999"/>
          </a:xfrm>
          <a:prstGeom prst="rect">
            <a:avLst/>
          </a:prstGeom>
          <a:gradFill flip="none" rotWithShape="1">
            <a:gsLst>
              <a:gs pos="43000">
                <a:schemeClr val="accent2">
                  <a:lumMod val="78000"/>
                  <a:alpha val="65000"/>
                </a:schemeClr>
              </a:gs>
              <a:gs pos="75000">
                <a:schemeClr val="accent2">
                  <a:alpha val="43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26" name="Graphic 13">
            <a:extLst>
              <a:ext uri="{FF2B5EF4-FFF2-40B4-BE49-F238E27FC236}">
                <a16:creationId xmlns:a16="http://schemas.microsoft.com/office/drawing/2014/main" id="{93D8DCCF-58A9-084A-8480-3EBE496A45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 y="6766562"/>
            <a:ext cx="12188825" cy="95225"/>
          </a:xfrm>
          <a:prstGeom prst="rect">
            <a:avLst/>
          </a:prstGeom>
        </p:spPr>
      </p:pic>
      <p:grpSp>
        <p:nvGrpSpPr>
          <p:cNvPr id="27" name="Group 26">
            <a:extLst>
              <a:ext uri="{FF2B5EF4-FFF2-40B4-BE49-F238E27FC236}">
                <a16:creationId xmlns:a16="http://schemas.microsoft.com/office/drawing/2014/main" id="{55A48420-8C9F-9847-BA9D-FAC0D9BFDFF4}"/>
              </a:ext>
            </a:extLst>
          </p:cNvPr>
          <p:cNvGrpSpPr/>
          <p:nvPr/>
        </p:nvGrpSpPr>
        <p:grpSpPr>
          <a:xfrm>
            <a:off x="608020" y="6445297"/>
            <a:ext cx="1184398" cy="186694"/>
            <a:chOff x="863272" y="6563918"/>
            <a:chExt cx="861082" cy="135727"/>
          </a:xfrm>
          <a:solidFill>
            <a:schemeClr val="tx2"/>
          </a:solidFill>
        </p:grpSpPr>
        <p:sp>
          <p:nvSpPr>
            <p:cNvPr id="28" name="Freeform 6">
              <a:extLst>
                <a:ext uri="{FF2B5EF4-FFF2-40B4-BE49-F238E27FC236}">
                  <a16:creationId xmlns:a16="http://schemas.microsoft.com/office/drawing/2014/main" id="{DD155EF6-0952-E545-B81F-9F36BC97DCB8}"/>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9" name="Freeform 7">
              <a:extLst>
                <a:ext uri="{FF2B5EF4-FFF2-40B4-BE49-F238E27FC236}">
                  <a16:creationId xmlns:a16="http://schemas.microsoft.com/office/drawing/2014/main" id="{CEF6CDC9-F6DE-464F-84F5-E1443006EEB8}"/>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30" name="Freeform 8">
              <a:extLst>
                <a:ext uri="{FF2B5EF4-FFF2-40B4-BE49-F238E27FC236}">
                  <a16:creationId xmlns:a16="http://schemas.microsoft.com/office/drawing/2014/main" id="{7A5ED67F-2B29-BF4A-9B8F-628AFF9DA8F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31" name="Freeform 9">
              <a:extLst>
                <a:ext uri="{FF2B5EF4-FFF2-40B4-BE49-F238E27FC236}">
                  <a16:creationId xmlns:a16="http://schemas.microsoft.com/office/drawing/2014/main" id="{BA14306A-7CDB-3A49-92F7-011A34F4FA09}"/>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32" name="Freeform 10">
              <a:extLst>
                <a:ext uri="{FF2B5EF4-FFF2-40B4-BE49-F238E27FC236}">
                  <a16:creationId xmlns:a16="http://schemas.microsoft.com/office/drawing/2014/main" id="{1B64864D-34D2-F24D-9845-635A752EFEC7}"/>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33" name="Freeform 11">
              <a:extLst>
                <a:ext uri="{FF2B5EF4-FFF2-40B4-BE49-F238E27FC236}">
                  <a16:creationId xmlns:a16="http://schemas.microsoft.com/office/drawing/2014/main" id="{6D9CF72E-555B-774D-A2F3-2709279C0EE6}"/>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34" name="Freeform 12">
              <a:extLst>
                <a:ext uri="{FF2B5EF4-FFF2-40B4-BE49-F238E27FC236}">
                  <a16:creationId xmlns:a16="http://schemas.microsoft.com/office/drawing/2014/main" id="{EA23BBDF-2F62-E544-A5F2-E0FDBB89F0CB}"/>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grpSp>
      <p:sp>
        <p:nvSpPr>
          <p:cNvPr id="35" name="TextBox 34">
            <a:extLst>
              <a:ext uri="{FF2B5EF4-FFF2-40B4-BE49-F238E27FC236}">
                <a16:creationId xmlns:a16="http://schemas.microsoft.com/office/drawing/2014/main" id="{A28E3B9B-351F-464C-AE6B-C95F03058348}"/>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36" name="Rectangle 35">
            <a:extLst>
              <a:ext uri="{FF2B5EF4-FFF2-40B4-BE49-F238E27FC236}">
                <a16:creationId xmlns:a16="http://schemas.microsoft.com/office/drawing/2014/main" id="{BC6CF00C-BC3A-A74D-93E3-F91966575871}"/>
              </a:ext>
            </a:extLst>
          </p:cNvPr>
          <p:cNvSpPr/>
          <p:nvPr/>
        </p:nvSpPr>
        <p:spPr>
          <a:xfrm>
            <a:off x="0" y="1137920"/>
            <a:ext cx="5129048" cy="976281"/>
          </a:xfrm>
          <a:prstGeom prst="rect">
            <a:avLst/>
          </a:prstGeom>
          <a:solidFill>
            <a:srgbClr val="00162B">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7" name="Title 6">
            <a:extLst>
              <a:ext uri="{FF2B5EF4-FFF2-40B4-BE49-F238E27FC236}">
                <a16:creationId xmlns:a16="http://schemas.microsoft.com/office/drawing/2014/main" id="{DB3B7D29-427B-4203-ABDF-C801E208494C}"/>
              </a:ext>
            </a:extLst>
          </p:cNvPr>
          <p:cNvSpPr txBox="1">
            <a:spLocks/>
          </p:cNvSpPr>
          <p:nvPr/>
        </p:nvSpPr>
        <p:spPr>
          <a:xfrm>
            <a:off x="478209" y="1276350"/>
            <a:ext cx="4240936" cy="684061"/>
          </a:xfrm>
          <a:prstGeom prst="rect">
            <a:avLst/>
          </a:prstGeom>
        </p:spPr>
        <p:txBody>
          <a:bodyPr vert="horz" wrap="square" lIns="0" tIns="0" rIns="0" bIns="0" rtlCol="0" anchor="ctr">
            <a:noAutofit/>
          </a:bodyPr>
          <a:lstStyle>
            <a:lvl1pPr algn="l" defTabSz="914126" rtl="0" eaLnBrk="1" latinLnBrk="0" hangingPunct="1">
              <a:lnSpc>
                <a:spcPct val="90000"/>
              </a:lnSpc>
              <a:spcBef>
                <a:spcPct val="0"/>
              </a:spcBef>
              <a:buNone/>
              <a:defRPr sz="2799" b="0" kern="1200">
                <a:solidFill>
                  <a:schemeClr val="tx2"/>
                </a:solidFill>
                <a:latin typeface="+mj-lt"/>
                <a:ea typeface="+mj-ea"/>
                <a:cs typeface="+mj-cs"/>
              </a:defRPr>
            </a:lvl1pPr>
          </a:lstStyle>
          <a:p>
            <a:pPr marL="228600" indent="-228600"/>
            <a:r>
              <a:rPr lang="en-US" dirty="0"/>
              <a:t>…and for the Future </a:t>
            </a:r>
          </a:p>
        </p:txBody>
      </p:sp>
      <p:sp>
        <p:nvSpPr>
          <p:cNvPr id="43" name="TextBox 42">
            <a:extLst>
              <a:ext uri="{FF2B5EF4-FFF2-40B4-BE49-F238E27FC236}">
                <a16:creationId xmlns:a16="http://schemas.microsoft.com/office/drawing/2014/main" id="{55025D71-18A5-4A22-8386-917E1B08C46A}"/>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69D82482-7993-B047-A1CC-3848A5C462F7}" type="slidenum">
              <a:rPr lang="en-US" sz="800" smtClean="0">
                <a:latin typeface="+mj-lt"/>
              </a:rPr>
              <a:t>24</a:t>
            </a:fld>
            <a:endParaRPr lang="en-US" dirty="0">
              <a:latin typeface="+mj-lt"/>
            </a:endParaRPr>
          </a:p>
        </p:txBody>
      </p:sp>
      <p:sp>
        <p:nvSpPr>
          <p:cNvPr id="44" name="Oval 43">
            <a:extLst>
              <a:ext uri="{FF2B5EF4-FFF2-40B4-BE49-F238E27FC236}">
                <a16:creationId xmlns:a16="http://schemas.microsoft.com/office/drawing/2014/main" id="{A1FDF9D3-5B68-4A75-97BF-2C5113CFAA66}"/>
              </a:ext>
            </a:extLst>
          </p:cNvPr>
          <p:cNvSpPr>
            <a:spLocks noChangeAspect="1"/>
          </p:cNvSpPr>
          <p:nvPr/>
        </p:nvSpPr>
        <p:spPr bwMode="gray">
          <a:xfrm>
            <a:off x="498754" y="3276600"/>
            <a:ext cx="1633258" cy="1633258"/>
          </a:xfrm>
          <a:prstGeom prst="ellipse">
            <a:avLst/>
          </a:prstGeom>
          <a:solidFill>
            <a:schemeClr val="accent4">
              <a:alpha val="75000"/>
            </a:schemeClr>
          </a:solidFill>
          <a:ln w="127000" cap="rnd">
            <a:noFill/>
            <a:prstDash val="solid"/>
            <a:round/>
            <a:extLst>
              <a:ext uri="{C807C97D-BFC1-408E-A445-0C87EB9F89A2}">
                <ask:lineSketchStyleProps xmlns:ask="http://schemas.microsoft.com/office/drawing/2018/sketchyshapes">
                  <ask:type>
                    <ask:lineSketchNone/>
                  </ask:type>
                </ask:lineSketchStyleProps>
              </a:ext>
            </a:extLst>
          </a:ln>
          <a:effectLst>
            <a:outerShdw blurRad="1397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600" b="1" dirty="0">
                <a:solidFill>
                  <a:schemeClr val="tx2"/>
                </a:solidFill>
              </a:rPr>
              <a:t>VR/AR</a:t>
            </a:r>
          </a:p>
        </p:txBody>
      </p:sp>
      <p:sp>
        <p:nvSpPr>
          <p:cNvPr id="45" name="Oval 44">
            <a:extLst>
              <a:ext uri="{FF2B5EF4-FFF2-40B4-BE49-F238E27FC236}">
                <a16:creationId xmlns:a16="http://schemas.microsoft.com/office/drawing/2014/main" id="{C551C90A-573F-4E4A-9359-5C7B0F546BF9}"/>
              </a:ext>
            </a:extLst>
          </p:cNvPr>
          <p:cNvSpPr>
            <a:spLocks noChangeAspect="1"/>
          </p:cNvSpPr>
          <p:nvPr/>
        </p:nvSpPr>
        <p:spPr bwMode="gray">
          <a:xfrm>
            <a:off x="3684774" y="3276600"/>
            <a:ext cx="1633258" cy="1633258"/>
          </a:xfrm>
          <a:prstGeom prst="ellipse">
            <a:avLst/>
          </a:prstGeom>
          <a:solidFill>
            <a:schemeClr val="accent1">
              <a:alpha val="75000"/>
            </a:schemeClr>
          </a:solidFill>
          <a:ln w="127000" cap="rnd">
            <a:noFill/>
            <a:prstDash val="solid"/>
            <a:round/>
            <a:extLst>
              <a:ext uri="{C807C97D-BFC1-408E-A445-0C87EB9F89A2}">
                <ask:lineSketchStyleProps xmlns:ask="http://schemas.microsoft.com/office/drawing/2018/sketchyshapes">
                  <ask:type>
                    <ask:lineSketchNone/>
                  </ask:type>
                </ask:lineSketchStyleProps>
              </a:ext>
            </a:extLst>
          </a:ln>
          <a:effectLst>
            <a:outerShdw blurRad="1397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600" b="1" dirty="0">
                <a:solidFill>
                  <a:schemeClr val="tx2"/>
                </a:solidFill>
              </a:rPr>
              <a:t>Wearables</a:t>
            </a:r>
          </a:p>
        </p:txBody>
      </p:sp>
      <p:sp>
        <p:nvSpPr>
          <p:cNvPr id="46" name="Oval 45">
            <a:extLst>
              <a:ext uri="{FF2B5EF4-FFF2-40B4-BE49-F238E27FC236}">
                <a16:creationId xmlns:a16="http://schemas.microsoft.com/office/drawing/2014/main" id="{AF79E162-3D8F-4829-A4AD-02A03597B11A}"/>
              </a:ext>
            </a:extLst>
          </p:cNvPr>
          <p:cNvSpPr>
            <a:spLocks noChangeAspect="1"/>
          </p:cNvSpPr>
          <p:nvPr/>
        </p:nvSpPr>
        <p:spPr bwMode="gray">
          <a:xfrm>
            <a:off x="2091764" y="4177495"/>
            <a:ext cx="1633258" cy="1633258"/>
          </a:xfrm>
          <a:prstGeom prst="ellipse">
            <a:avLst/>
          </a:prstGeom>
          <a:solidFill>
            <a:schemeClr val="accent3">
              <a:alpha val="75000"/>
            </a:schemeClr>
          </a:solidFill>
          <a:ln w="127000" cap="rnd">
            <a:noFill/>
            <a:prstDash val="solid"/>
            <a:round/>
            <a:extLst>
              <a:ext uri="{C807C97D-BFC1-408E-A445-0C87EB9F89A2}">
                <ask:lineSketchStyleProps xmlns:ask="http://schemas.microsoft.com/office/drawing/2018/sketchyshapes">
                  <ask:type>
                    <ask:lineSketchNone/>
                  </ask:type>
                </ask:lineSketchStyleProps>
              </a:ext>
            </a:extLst>
          </a:ln>
          <a:effectLst>
            <a:outerShdw blurRad="1397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600" b="1" dirty="0">
                <a:solidFill>
                  <a:schemeClr val="tx2"/>
                </a:solidFill>
              </a:rPr>
              <a:t>Virtual Health Systems</a:t>
            </a:r>
          </a:p>
        </p:txBody>
      </p:sp>
      <p:sp>
        <p:nvSpPr>
          <p:cNvPr id="47" name="Oval 46">
            <a:extLst>
              <a:ext uri="{FF2B5EF4-FFF2-40B4-BE49-F238E27FC236}">
                <a16:creationId xmlns:a16="http://schemas.microsoft.com/office/drawing/2014/main" id="{026B9B36-08E7-4664-970C-13123F24C793}"/>
              </a:ext>
            </a:extLst>
          </p:cNvPr>
          <p:cNvSpPr>
            <a:spLocks noChangeAspect="1"/>
          </p:cNvSpPr>
          <p:nvPr/>
        </p:nvSpPr>
        <p:spPr bwMode="gray">
          <a:xfrm>
            <a:off x="5277784" y="4177495"/>
            <a:ext cx="1633258" cy="1633258"/>
          </a:xfrm>
          <a:prstGeom prst="ellipse">
            <a:avLst/>
          </a:prstGeom>
          <a:solidFill>
            <a:schemeClr val="accent4">
              <a:alpha val="75000"/>
            </a:schemeClr>
          </a:solidFill>
          <a:ln w="127000" cap="rnd">
            <a:noFill/>
            <a:prstDash val="solid"/>
            <a:round/>
            <a:extLst>
              <a:ext uri="{C807C97D-BFC1-408E-A445-0C87EB9F89A2}">
                <ask:lineSketchStyleProps xmlns:ask="http://schemas.microsoft.com/office/drawing/2018/sketchyshapes">
                  <ask:type>
                    <ask:lineSketchNone/>
                  </ask:type>
                </ask:lineSketchStyleProps>
              </a:ext>
            </a:extLst>
          </a:ln>
          <a:effectLst>
            <a:outerShdw blurRad="1397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600" b="1" dirty="0">
                <a:solidFill>
                  <a:schemeClr val="tx2"/>
                </a:solidFill>
              </a:rPr>
              <a:t>AI</a:t>
            </a:r>
          </a:p>
        </p:txBody>
      </p:sp>
      <p:sp>
        <p:nvSpPr>
          <p:cNvPr id="48" name="Oval 47">
            <a:extLst>
              <a:ext uri="{FF2B5EF4-FFF2-40B4-BE49-F238E27FC236}">
                <a16:creationId xmlns:a16="http://schemas.microsoft.com/office/drawing/2014/main" id="{C551C90A-573F-4E4A-9359-5C7B0F546BF9}"/>
              </a:ext>
            </a:extLst>
          </p:cNvPr>
          <p:cNvSpPr>
            <a:spLocks noChangeAspect="1"/>
          </p:cNvSpPr>
          <p:nvPr/>
        </p:nvSpPr>
        <p:spPr bwMode="gray">
          <a:xfrm>
            <a:off x="8463804" y="4177495"/>
            <a:ext cx="1633258" cy="1633258"/>
          </a:xfrm>
          <a:prstGeom prst="ellipse">
            <a:avLst/>
          </a:prstGeom>
          <a:solidFill>
            <a:schemeClr val="accent1">
              <a:alpha val="75000"/>
            </a:schemeClr>
          </a:solidFill>
          <a:ln w="127000" cap="rnd">
            <a:noFill/>
            <a:prstDash val="solid"/>
            <a:round/>
            <a:extLst>
              <a:ext uri="{C807C97D-BFC1-408E-A445-0C87EB9F89A2}">
                <ask:lineSketchStyleProps xmlns:ask="http://schemas.microsoft.com/office/drawing/2018/sketchyshapes">
                  <ask:type>
                    <ask:lineSketchNone/>
                  </ask:type>
                </ask:lineSketchStyleProps>
              </a:ext>
            </a:extLst>
          </a:ln>
          <a:effectLst>
            <a:outerShdw blurRad="1397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600" b="1" dirty="0">
                <a:solidFill>
                  <a:schemeClr val="tx2"/>
                </a:solidFill>
              </a:rPr>
              <a:t>Worker Robots </a:t>
            </a:r>
          </a:p>
        </p:txBody>
      </p:sp>
      <p:sp>
        <p:nvSpPr>
          <p:cNvPr id="49" name="Oval 48">
            <a:extLst>
              <a:ext uri="{FF2B5EF4-FFF2-40B4-BE49-F238E27FC236}">
                <a16:creationId xmlns:a16="http://schemas.microsoft.com/office/drawing/2014/main" id="{AF79E162-3D8F-4829-A4AD-02A03597B11A}"/>
              </a:ext>
            </a:extLst>
          </p:cNvPr>
          <p:cNvSpPr>
            <a:spLocks noChangeAspect="1"/>
          </p:cNvSpPr>
          <p:nvPr/>
        </p:nvSpPr>
        <p:spPr bwMode="gray">
          <a:xfrm>
            <a:off x="6870794" y="3276600"/>
            <a:ext cx="1633258" cy="1633258"/>
          </a:xfrm>
          <a:prstGeom prst="ellipse">
            <a:avLst/>
          </a:prstGeom>
          <a:solidFill>
            <a:schemeClr val="accent3">
              <a:alpha val="75000"/>
            </a:schemeClr>
          </a:solidFill>
          <a:ln w="127000" cap="rnd">
            <a:noFill/>
            <a:prstDash val="solid"/>
            <a:round/>
            <a:extLst>
              <a:ext uri="{C807C97D-BFC1-408E-A445-0C87EB9F89A2}">
                <ask:lineSketchStyleProps xmlns:ask="http://schemas.microsoft.com/office/drawing/2018/sketchyshapes">
                  <ask:type>
                    <ask:lineSketchNone/>
                  </ask:type>
                </ask:lineSketchStyleProps>
              </a:ext>
            </a:extLst>
          </a:ln>
          <a:effectLst>
            <a:outerShdw blurRad="1397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600" b="1" dirty="0">
                <a:solidFill>
                  <a:schemeClr val="tx2"/>
                </a:solidFill>
              </a:rPr>
              <a:t>ML</a:t>
            </a:r>
          </a:p>
        </p:txBody>
      </p:sp>
      <p:sp>
        <p:nvSpPr>
          <p:cNvPr id="50" name="Oval 49">
            <a:extLst>
              <a:ext uri="{FF2B5EF4-FFF2-40B4-BE49-F238E27FC236}">
                <a16:creationId xmlns:a16="http://schemas.microsoft.com/office/drawing/2014/main" id="{026B9B36-08E7-4664-970C-13123F24C793}"/>
              </a:ext>
            </a:extLst>
          </p:cNvPr>
          <p:cNvSpPr>
            <a:spLocks noChangeAspect="1"/>
          </p:cNvSpPr>
          <p:nvPr/>
        </p:nvSpPr>
        <p:spPr bwMode="gray">
          <a:xfrm>
            <a:off x="10056812" y="3276600"/>
            <a:ext cx="1633258" cy="1633258"/>
          </a:xfrm>
          <a:prstGeom prst="ellipse">
            <a:avLst/>
          </a:prstGeom>
          <a:solidFill>
            <a:schemeClr val="accent4">
              <a:alpha val="75000"/>
            </a:schemeClr>
          </a:solidFill>
          <a:ln w="127000" cap="rnd">
            <a:noFill/>
            <a:prstDash val="solid"/>
            <a:round/>
            <a:extLst>
              <a:ext uri="{C807C97D-BFC1-408E-A445-0C87EB9F89A2}">
                <ask:lineSketchStyleProps xmlns:ask="http://schemas.microsoft.com/office/drawing/2018/sketchyshapes">
                  <ask:type>
                    <ask:lineSketchNone/>
                  </ask:type>
                </ask:lineSketchStyleProps>
              </a:ext>
            </a:extLst>
          </a:ln>
          <a:effectLst>
            <a:outerShdw blurRad="1397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600" b="1" dirty="0">
                <a:solidFill>
                  <a:schemeClr val="tx2"/>
                </a:solidFill>
              </a:rPr>
              <a:t>Voice Tech and Smart Homes</a:t>
            </a:r>
          </a:p>
        </p:txBody>
      </p:sp>
    </p:spTree>
    <p:extLst>
      <p:ext uri="{BB962C8B-B14F-4D97-AF65-F5344CB8AC3E}">
        <p14:creationId xmlns:p14="http://schemas.microsoft.com/office/powerpoint/2010/main" val="51668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750"/>
                                        <p:tgtEl>
                                          <p:spTgt spid="44"/>
                                        </p:tgtEl>
                                      </p:cBhvr>
                                    </p:animEffect>
                                  </p:childTnLst>
                                </p:cTn>
                              </p:par>
                              <p:par>
                                <p:cTn id="8" presetID="42" presetClass="path" presetSubtype="0" decel="100000" fill="hold" grpId="1" nodeType="withEffect">
                                  <p:stCondLst>
                                    <p:cond delay="0"/>
                                  </p:stCondLst>
                                  <p:childTnLst>
                                    <p:animMotion origin="layout" path="M -4.47512E-6 4.81481E-6 L -0.06238 4.81481E-6 " pathEditMode="relative" rAng="0" ptsTypes="AA">
                                      <p:cBhvr>
                                        <p:cTn id="9" dur="750" spd="-100000" fill="hold"/>
                                        <p:tgtEl>
                                          <p:spTgt spid="44"/>
                                        </p:tgtEl>
                                        <p:attrNameLst>
                                          <p:attrName>ppt_x</p:attrName>
                                          <p:attrName>ppt_y</p:attrName>
                                        </p:attrNameLst>
                                      </p:cBhvr>
                                      <p:rCtr x="-3126" y="0"/>
                                    </p:animMotion>
                                  </p:childTnLst>
                                </p:cTn>
                              </p:par>
                              <p:par>
                                <p:cTn id="10" presetID="10" presetClass="entr" presetSubtype="0" fill="hold" grpId="0" nodeType="withEffect">
                                  <p:stCondLst>
                                    <p:cond delay="25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750"/>
                                        <p:tgtEl>
                                          <p:spTgt spid="46"/>
                                        </p:tgtEl>
                                      </p:cBhvr>
                                    </p:animEffect>
                                  </p:childTnLst>
                                </p:cTn>
                              </p:par>
                              <p:par>
                                <p:cTn id="13" presetID="42" presetClass="path" presetSubtype="0" decel="100000" fill="hold" grpId="1" nodeType="withEffect">
                                  <p:stCondLst>
                                    <p:cond delay="250"/>
                                  </p:stCondLst>
                                  <p:childTnLst>
                                    <p:animMotion origin="layout" path="M -1.26856E-6 2.22222E-6 L -0.06238 2.22222E-6 " pathEditMode="relative" rAng="0" ptsTypes="AA">
                                      <p:cBhvr>
                                        <p:cTn id="14" dur="750" spd="-100000" fill="hold"/>
                                        <p:tgtEl>
                                          <p:spTgt spid="46"/>
                                        </p:tgtEl>
                                        <p:attrNameLst>
                                          <p:attrName>ppt_x</p:attrName>
                                          <p:attrName>ppt_y</p:attrName>
                                        </p:attrNameLst>
                                      </p:cBhvr>
                                      <p:rCtr x="-3126" y="0"/>
                                    </p:animMotion>
                                  </p:childTnLst>
                                </p:cTn>
                              </p:par>
                              <p:par>
                                <p:cTn id="15" presetID="10" presetClass="entr" presetSubtype="0" fill="hold" grpId="0" nodeType="withEffect">
                                  <p:stCondLst>
                                    <p:cond delay="50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750"/>
                                        <p:tgtEl>
                                          <p:spTgt spid="45"/>
                                        </p:tgtEl>
                                      </p:cBhvr>
                                    </p:animEffect>
                                  </p:childTnLst>
                                </p:cTn>
                              </p:par>
                              <p:par>
                                <p:cTn id="18" presetID="42" presetClass="path" presetSubtype="0" decel="100000" fill="hold" grpId="1" nodeType="withEffect">
                                  <p:stCondLst>
                                    <p:cond delay="500"/>
                                  </p:stCondLst>
                                  <p:childTnLst>
                                    <p:animMotion origin="layout" path="M 2.18026E-6 3.33333E-6 L -0.06239 3.33333E-6 " pathEditMode="relative" rAng="0" ptsTypes="AA">
                                      <p:cBhvr>
                                        <p:cTn id="19" dur="750" spd="-100000" fill="hold"/>
                                        <p:tgtEl>
                                          <p:spTgt spid="45"/>
                                        </p:tgtEl>
                                        <p:attrNameLst>
                                          <p:attrName>ppt_x</p:attrName>
                                          <p:attrName>ppt_y</p:attrName>
                                        </p:attrNameLst>
                                      </p:cBhvr>
                                      <p:rCtr x="-3126" y="0"/>
                                    </p:animMotion>
                                  </p:childTnLst>
                                </p:cTn>
                              </p:par>
                              <p:par>
                                <p:cTn id="20" presetID="10" presetClass="entr" presetSubtype="0" fill="hold" grpId="0" nodeType="withEffect">
                                  <p:stCondLst>
                                    <p:cond delay="75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750"/>
                                        <p:tgtEl>
                                          <p:spTgt spid="47"/>
                                        </p:tgtEl>
                                      </p:cBhvr>
                                    </p:animEffect>
                                  </p:childTnLst>
                                </p:cTn>
                              </p:par>
                              <p:par>
                                <p:cTn id="23" presetID="42" presetClass="path" presetSubtype="0" decel="100000" fill="hold" grpId="1" nodeType="withEffect">
                                  <p:stCondLst>
                                    <p:cond delay="750"/>
                                  </p:stCondLst>
                                  <p:childTnLst>
                                    <p:animMotion origin="layout" path="M -4.61318E-6 4.44444E-6 L -0.06238 4.44444E-6 " pathEditMode="relative" rAng="0" ptsTypes="AA">
                                      <p:cBhvr>
                                        <p:cTn id="24" dur="750" spd="-100000" fill="hold"/>
                                        <p:tgtEl>
                                          <p:spTgt spid="47"/>
                                        </p:tgtEl>
                                        <p:attrNameLst>
                                          <p:attrName>ppt_x</p:attrName>
                                          <p:attrName>ppt_y</p:attrName>
                                        </p:attrNameLst>
                                      </p:cBhvr>
                                      <p:rCtr x="-3126" y="0"/>
                                    </p:animMotion>
                                  </p:childTnLst>
                                </p:cTn>
                              </p:par>
                              <p:par>
                                <p:cTn id="25" presetID="10" presetClass="entr" presetSubtype="0" fill="hold" grpId="0" nodeType="withEffect">
                                  <p:stCondLst>
                                    <p:cond delay="100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750"/>
                                        <p:tgtEl>
                                          <p:spTgt spid="49"/>
                                        </p:tgtEl>
                                      </p:cBhvr>
                                    </p:animEffect>
                                  </p:childTnLst>
                                </p:cTn>
                              </p:par>
                              <p:par>
                                <p:cTn id="28" presetID="42" presetClass="path" presetSubtype="0" decel="100000" fill="hold" grpId="1" nodeType="withEffect">
                                  <p:stCondLst>
                                    <p:cond delay="1000"/>
                                  </p:stCondLst>
                                  <p:childTnLst>
                                    <p:animMotion origin="layout" path="M 4.16667E-6 4.3916E-6 L -0.06233 4.3916E-6 " pathEditMode="relative" rAng="0" ptsTypes="AA">
                                      <p:cBhvr>
                                        <p:cTn id="29" dur="750" spd="-100000" fill="hold"/>
                                        <p:tgtEl>
                                          <p:spTgt spid="49"/>
                                        </p:tgtEl>
                                        <p:attrNameLst>
                                          <p:attrName>ppt_x</p:attrName>
                                          <p:attrName>ppt_y</p:attrName>
                                        </p:attrNameLst>
                                      </p:cBhvr>
                                      <p:rCtr x="-3125" y="0"/>
                                    </p:animMotion>
                                  </p:childTnLst>
                                </p:cTn>
                              </p:par>
                              <p:par>
                                <p:cTn id="30" presetID="10" presetClass="entr" presetSubtype="0" fill="hold" grpId="0" nodeType="withEffect">
                                  <p:stCondLst>
                                    <p:cond delay="125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750"/>
                                        <p:tgtEl>
                                          <p:spTgt spid="48"/>
                                        </p:tgtEl>
                                      </p:cBhvr>
                                    </p:animEffect>
                                  </p:childTnLst>
                                </p:cTn>
                              </p:par>
                              <p:par>
                                <p:cTn id="33" presetID="42" presetClass="path" presetSubtype="0" decel="100000" fill="hold" grpId="1" nodeType="withEffect">
                                  <p:stCondLst>
                                    <p:cond delay="1250"/>
                                  </p:stCondLst>
                                  <p:childTnLst>
                                    <p:animMotion origin="layout" path="M -1.03933E-6 -3.7037E-7 L -0.06238 -3.7037E-7 " pathEditMode="relative" rAng="0" ptsTypes="AA">
                                      <p:cBhvr>
                                        <p:cTn id="34" dur="750" spd="-100000" fill="hold"/>
                                        <p:tgtEl>
                                          <p:spTgt spid="48"/>
                                        </p:tgtEl>
                                        <p:attrNameLst>
                                          <p:attrName>ppt_x</p:attrName>
                                          <p:attrName>ppt_y</p:attrName>
                                        </p:attrNameLst>
                                      </p:cBhvr>
                                      <p:rCtr x="-3126" y="0"/>
                                    </p:animMotion>
                                  </p:childTnLst>
                                </p:cTn>
                              </p:par>
                              <p:par>
                                <p:cTn id="35" presetID="10" presetClass="entr" presetSubtype="0" fill="hold" grpId="0" nodeType="withEffect">
                                  <p:stCondLst>
                                    <p:cond delay="150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750"/>
                                        <p:tgtEl>
                                          <p:spTgt spid="50"/>
                                        </p:tgtEl>
                                      </p:cBhvr>
                                    </p:animEffect>
                                  </p:childTnLst>
                                </p:cTn>
                              </p:par>
                              <p:par>
                                <p:cTn id="38" presetID="42" presetClass="path" presetSubtype="0" decel="100000" fill="hold" grpId="1" nodeType="withEffect">
                                  <p:stCondLst>
                                    <p:cond delay="1500"/>
                                  </p:stCondLst>
                                  <p:childTnLst>
                                    <p:animMotion origin="layout" path="M 4.16667E-6 4.3916E-6 L -0.06233 4.3916E-6 " pathEditMode="relative" rAng="0" ptsTypes="AA">
                                      <p:cBhvr>
                                        <p:cTn id="39" dur="750" spd="-100000" fill="hold"/>
                                        <p:tgtEl>
                                          <p:spTgt spid="50"/>
                                        </p:tgtEl>
                                        <p:attrNameLst>
                                          <p:attrName>ppt_x</p:attrName>
                                          <p:attrName>ppt_y</p:attrName>
                                        </p:attrNameLst>
                                      </p:cBhvr>
                                      <p:rCtr x="-3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A10041-B7AD-3A4E-874C-82E0404A0CCA}"/>
              </a:ext>
            </a:extLst>
          </p:cNvPr>
          <p:cNvSpPr/>
          <p:nvPr/>
        </p:nvSpPr>
        <p:spPr>
          <a:xfrm>
            <a:off x="1586" y="268347"/>
            <a:ext cx="12182479" cy="6321306"/>
          </a:xfrm>
          <a:prstGeom prst="rect">
            <a:avLst/>
          </a:prstGeom>
          <a:gradFill flip="none" rotWithShape="1">
            <a:gsLst>
              <a:gs pos="50000">
                <a:srgbClr val="000000">
                  <a:alpha val="50000"/>
                </a:srgbClr>
              </a:gs>
              <a:gs pos="25000">
                <a:srgbClr val="000000">
                  <a:alpha val="40000"/>
                </a:srgbClr>
              </a:gs>
              <a:gs pos="0">
                <a:srgbClr val="000000">
                  <a:alpha val="0"/>
                </a:srgbClr>
              </a:gs>
              <a:gs pos="75000">
                <a:srgbClr val="000000">
                  <a:alpha val="40000"/>
                </a:srgbClr>
              </a:gs>
              <a:gs pos="100000">
                <a:srgbClr val="000000">
                  <a:alpha val="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solidFill>
                <a:srgbClr val="002142"/>
              </a:solidFill>
              <a:effectLst/>
              <a:uLnTx/>
              <a:uFillTx/>
              <a:latin typeface="Metropolis"/>
              <a:ea typeface="+mn-ea"/>
              <a:cs typeface="+mn-cs"/>
            </a:endParaRPr>
          </a:p>
        </p:txBody>
      </p:sp>
      <p:sp>
        <p:nvSpPr>
          <p:cNvPr id="3" name="Title 2">
            <a:extLst>
              <a:ext uri="{FF2B5EF4-FFF2-40B4-BE49-F238E27FC236}">
                <a16:creationId xmlns:a16="http://schemas.microsoft.com/office/drawing/2014/main" id="{BAFEF239-2AA7-41C1-BC68-1C70855173A8}"/>
              </a:ext>
            </a:extLst>
          </p:cNvPr>
          <p:cNvSpPr>
            <a:spLocks noGrp="1"/>
          </p:cNvSpPr>
          <p:nvPr>
            <p:ph type="title"/>
          </p:nvPr>
        </p:nvSpPr>
        <p:spPr/>
        <p:txBody>
          <a:bodyPr/>
          <a:lstStyle/>
          <a:p>
            <a:r>
              <a:rPr lang="en-US" dirty="0"/>
              <a:t>Why Healthcare Leaders Choose VMware </a:t>
            </a:r>
          </a:p>
        </p:txBody>
      </p:sp>
      <p:sp>
        <p:nvSpPr>
          <p:cNvPr id="22" name="Freeform 21">
            <a:extLst>
              <a:ext uri="{FF2B5EF4-FFF2-40B4-BE49-F238E27FC236}">
                <a16:creationId xmlns:a16="http://schemas.microsoft.com/office/drawing/2014/main" id="{24BCD962-4225-4321-B44F-3F566D24CB34}"/>
              </a:ext>
            </a:extLst>
          </p:cNvPr>
          <p:cNvSpPr/>
          <p:nvPr/>
        </p:nvSpPr>
        <p:spPr>
          <a:xfrm>
            <a:off x="1590" y="1325324"/>
            <a:ext cx="11799905" cy="1188410"/>
          </a:xfrm>
          <a:custGeom>
            <a:avLst/>
            <a:gdLst>
              <a:gd name="connsiteX0" fmla="*/ 0 w 11802979"/>
              <a:gd name="connsiteY0" fmla="*/ 0 h 1188720"/>
              <a:gd name="connsiteX1" fmla="*/ 11802979 w 11802979"/>
              <a:gd name="connsiteY1" fmla="*/ 0 h 1188720"/>
              <a:gd name="connsiteX2" fmla="*/ 10617837 w 11802979"/>
              <a:gd name="connsiteY2" fmla="*/ 1188720 h 1188720"/>
              <a:gd name="connsiteX3" fmla="*/ 0 w 11802979"/>
              <a:gd name="connsiteY3" fmla="*/ 1188720 h 1188720"/>
            </a:gdLst>
            <a:ahLst/>
            <a:cxnLst>
              <a:cxn ang="0">
                <a:pos x="connsiteX0" y="connsiteY0"/>
              </a:cxn>
              <a:cxn ang="0">
                <a:pos x="connsiteX1" y="connsiteY1"/>
              </a:cxn>
              <a:cxn ang="0">
                <a:pos x="connsiteX2" y="connsiteY2"/>
              </a:cxn>
              <a:cxn ang="0">
                <a:pos x="connsiteX3" y="connsiteY3"/>
              </a:cxn>
            </a:cxnLst>
            <a:rect l="l" t="t" r="r" b="b"/>
            <a:pathLst>
              <a:path w="11802979" h="1188720">
                <a:moveTo>
                  <a:pt x="0" y="0"/>
                </a:moveTo>
                <a:lnTo>
                  <a:pt x="11802979" y="0"/>
                </a:lnTo>
                <a:lnTo>
                  <a:pt x="10617837" y="1188720"/>
                </a:lnTo>
                <a:lnTo>
                  <a:pt x="0" y="1188720"/>
                </a:lnTo>
                <a:close/>
              </a:path>
            </a:pathLst>
          </a:custGeom>
          <a:gradFill>
            <a:gsLst>
              <a:gs pos="0">
                <a:schemeClr val="accent4"/>
              </a:gs>
              <a:gs pos="100000">
                <a:schemeClr val="accent3"/>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94205" tIns="45708" rIns="731330" bIns="45708"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2142"/>
              </a:buClr>
              <a:buSzPct val="90000"/>
              <a:buFontTx/>
              <a:buNone/>
              <a:tabLst/>
              <a:defRPr/>
            </a:pPr>
            <a:r>
              <a:rPr lang="en-US" sz="2399" b="1" dirty="0">
                <a:solidFill>
                  <a:srgbClr val="FFFFFF"/>
                </a:solidFill>
                <a:latin typeface="Metropolis"/>
              </a:rPr>
              <a:t>Cloud-agnostic platform for digital transformation</a:t>
            </a:r>
            <a:endParaRPr kumimoji="0" lang="en-US" sz="2399" b="0" i="0" u="none" strike="noStrike" kern="1200" cap="none" spc="0" normalizeH="0" baseline="0" noProof="0" dirty="0">
              <a:ln>
                <a:noFill/>
              </a:ln>
              <a:solidFill>
                <a:srgbClr val="FFFFFF"/>
              </a:solidFill>
              <a:effectLst/>
              <a:uLnTx/>
              <a:uFillTx/>
              <a:latin typeface="Metropolis"/>
              <a:ea typeface="+mn-ea"/>
              <a:cs typeface="+mn-cs"/>
            </a:endParaRPr>
          </a:p>
        </p:txBody>
      </p:sp>
      <p:sp>
        <p:nvSpPr>
          <p:cNvPr id="24" name="Freeform 23">
            <a:extLst>
              <a:ext uri="{FF2B5EF4-FFF2-40B4-BE49-F238E27FC236}">
                <a16:creationId xmlns:a16="http://schemas.microsoft.com/office/drawing/2014/main" id="{6A0464A5-7D8E-4CCA-B079-55D979CED2B9}"/>
              </a:ext>
            </a:extLst>
          </p:cNvPr>
          <p:cNvSpPr/>
          <p:nvPr/>
        </p:nvSpPr>
        <p:spPr>
          <a:xfrm>
            <a:off x="1588" y="2838103"/>
            <a:ext cx="10320117" cy="1188410"/>
          </a:xfrm>
          <a:custGeom>
            <a:avLst/>
            <a:gdLst>
              <a:gd name="connsiteX0" fmla="*/ 0 w 10322805"/>
              <a:gd name="connsiteY0" fmla="*/ 0 h 1188720"/>
              <a:gd name="connsiteX1" fmla="*/ 10322805 w 10322805"/>
              <a:gd name="connsiteY1" fmla="*/ 0 h 1188720"/>
              <a:gd name="connsiteX2" fmla="*/ 9137663 w 10322805"/>
              <a:gd name="connsiteY2" fmla="*/ 1188720 h 1188720"/>
              <a:gd name="connsiteX3" fmla="*/ 0 w 10322805"/>
              <a:gd name="connsiteY3" fmla="*/ 1188720 h 1188720"/>
            </a:gdLst>
            <a:ahLst/>
            <a:cxnLst>
              <a:cxn ang="0">
                <a:pos x="connsiteX0" y="connsiteY0"/>
              </a:cxn>
              <a:cxn ang="0">
                <a:pos x="connsiteX1" y="connsiteY1"/>
              </a:cxn>
              <a:cxn ang="0">
                <a:pos x="connsiteX2" y="connsiteY2"/>
              </a:cxn>
              <a:cxn ang="0">
                <a:pos x="connsiteX3" y="connsiteY3"/>
              </a:cxn>
            </a:cxnLst>
            <a:rect l="l" t="t" r="r" b="b"/>
            <a:pathLst>
              <a:path w="10322805" h="1188720">
                <a:moveTo>
                  <a:pt x="0" y="0"/>
                </a:moveTo>
                <a:lnTo>
                  <a:pt x="10322805" y="0"/>
                </a:lnTo>
                <a:lnTo>
                  <a:pt x="9137663" y="1188720"/>
                </a:lnTo>
                <a:lnTo>
                  <a:pt x="0" y="1188720"/>
                </a:lnTo>
                <a:close/>
              </a:path>
            </a:pathLst>
          </a:custGeom>
          <a:gradFill>
            <a:gsLst>
              <a:gs pos="0">
                <a:schemeClr val="accent3"/>
              </a:gs>
              <a:gs pos="100000">
                <a:schemeClr val="accent2"/>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94205" tIns="45708" rIns="1096994" bIns="45708" numCol="1" spcCol="0" rtlCol="0" fromWordArt="0" anchor="ctr" anchorCtr="0" forceAA="0" compatLnSpc="1">
            <a:prstTxWarp prst="textNoShape">
              <a:avLst/>
            </a:prstTxWarp>
            <a:noAutofit/>
          </a:bodyPr>
          <a:lstStyle/>
          <a:p>
            <a:pPr lvl="0">
              <a:spcAft>
                <a:spcPts val="600"/>
              </a:spcAft>
              <a:defRPr/>
            </a:pPr>
            <a:r>
              <a:rPr lang="en-US" sz="2399" b="1" dirty="0">
                <a:solidFill>
                  <a:schemeClr val="tx2"/>
                </a:solidFill>
                <a:latin typeface="Metropolis"/>
              </a:rPr>
              <a:t>Single, flexible platform for infrastructure, applications, compute, networking, mobility &amp; security </a:t>
            </a:r>
            <a:endParaRPr kumimoji="0" lang="en-US" sz="2399" b="1" i="0" u="none" strike="noStrike" kern="1200" cap="none" spc="0" normalizeH="0" baseline="0" noProof="0" dirty="0">
              <a:ln>
                <a:noFill/>
              </a:ln>
              <a:solidFill>
                <a:schemeClr val="tx2"/>
              </a:solidFill>
              <a:effectLst/>
              <a:uLnTx/>
              <a:uFillTx/>
              <a:latin typeface="Metropolis"/>
            </a:endParaRPr>
          </a:p>
        </p:txBody>
      </p:sp>
      <p:sp>
        <p:nvSpPr>
          <p:cNvPr id="25" name="Freeform 24">
            <a:extLst>
              <a:ext uri="{FF2B5EF4-FFF2-40B4-BE49-F238E27FC236}">
                <a16:creationId xmlns:a16="http://schemas.microsoft.com/office/drawing/2014/main" id="{F2304626-9199-4D18-B68E-535E64E33718}"/>
              </a:ext>
            </a:extLst>
          </p:cNvPr>
          <p:cNvSpPr/>
          <p:nvPr/>
        </p:nvSpPr>
        <p:spPr>
          <a:xfrm>
            <a:off x="1589" y="4350883"/>
            <a:ext cx="8835312" cy="1188410"/>
          </a:xfrm>
          <a:custGeom>
            <a:avLst/>
            <a:gdLst>
              <a:gd name="connsiteX0" fmla="*/ 0 w 8837613"/>
              <a:gd name="connsiteY0" fmla="*/ 0 h 1188720"/>
              <a:gd name="connsiteX1" fmla="*/ 8837613 w 8837613"/>
              <a:gd name="connsiteY1" fmla="*/ 0 h 1188720"/>
              <a:gd name="connsiteX2" fmla="*/ 7652471 w 8837613"/>
              <a:gd name="connsiteY2" fmla="*/ 1188720 h 1188720"/>
              <a:gd name="connsiteX3" fmla="*/ 0 w 8837613"/>
              <a:gd name="connsiteY3" fmla="*/ 1188720 h 1188720"/>
            </a:gdLst>
            <a:ahLst/>
            <a:cxnLst>
              <a:cxn ang="0">
                <a:pos x="connsiteX0" y="connsiteY0"/>
              </a:cxn>
              <a:cxn ang="0">
                <a:pos x="connsiteX1" y="connsiteY1"/>
              </a:cxn>
              <a:cxn ang="0">
                <a:pos x="connsiteX2" y="connsiteY2"/>
              </a:cxn>
              <a:cxn ang="0">
                <a:pos x="connsiteX3" y="connsiteY3"/>
              </a:cxn>
            </a:cxnLst>
            <a:rect l="l" t="t" r="r" b="b"/>
            <a:pathLst>
              <a:path w="8837613" h="1188720">
                <a:moveTo>
                  <a:pt x="0" y="0"/>
                </a:moveTo>
                <a:lnTo>
                  <a:pt x="8837613" y="0"/>
                </a:lnTo>
                <a:lnTo>
                  <a:pt x="7652471" y="1188720"/>
                </a:lnTo>
                <a:lnTo>
                  <a:pt x="0" y="1188720"/>
                </a:lnTo>
                <a:close/>
              </a:path>
            </a:pathLst>
          </a:custGeom>
          <a:gradFill>
            <a:gsLst>
              <a:gs pos="0">
                <a:schemeClr val="accent2"/>
              </a:gs>
              <a:gs pos="100000">
                <a:schemeClr val="accent5"/>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94205" tIns="45708" rIns="1096994" bIns="45708"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2142"/>
              </a:buClr>
              <a:buSzPct val="90000"/>
              <a:buFontTx/>
              <a:buNone/>
              <a:tabLst/>
              <a:defRPr/>
            </a:pPr>
            <a:r>
              <a:rPr lang="en-US" sz="2399" dirty="0">
                <a:solidFill>
                  <a:schemeClr val="tx2"/>
                </a:solidFill>
                <a:latin typeface="Metropolis"/>
              </a:rPr>
              <a:t>Industry Alliances and Award Winning Ecosystem </a:t>
            </a:r>
            <a:endParaRPr kumimoji="0" lang="en-US" sz="2399" b="1" u="none" strike="noStrike" kern="1200" cap="none" spc="0" normalizeH="0" baseline="0" noProof="0" dirty="0">
              <a:ln>
                <a:noFill/>
              </a:ln>
              <a:solidFill>
                <a:schemeClr val="tx2"/>
              </a:solidFill>
              <a:effectLst/>
              <a:uLnTx/>
              <a:uFillTx/>
              <a:latin typeface="Metropolis"/>
            </a:endParaRPr>
          </a:p>
        </p:txBody>
      </p:sp>
    </p:spTree>
    <p:extLst>
      <p:ext uri="{BB962C8B-B14F-4D97-AF65-F5344CB8AC3E}">
        <p14:creationId xmlns:p14="http://schemas.microsoft.com/office/powerpoint/2010/main" val="172444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42" presetClass="path" presetSubtype="0" decel="100000" fill="hold" grpId="1" nodeType="withEffect">
                                  <p:stCondLst>
                                    <p:cond delay="0"/>
                                  </p:stCondLst>
                                  <p:childTnLst>
                                    <p:animMotion origin="layout" path="M -4.45428E-7 -1.11111E-6 L -0.06239 -1.11111E-6 " pathEditMode="relative" rAng="0" ptsTypes="AA">
                                      <p:cBhvr>
                                        <p:cTn id="9" dur="750" spd="-100000" fill="hold"/>
                                        <p:tgtEl>
                                          <p:spTgt spid="22"/>
                                        </p:tgtEl>
                                        <p:attrNameLst>
                                          <p:attrName>ppt_x</p:attrName>
                                          <p:attrName>ppt_y</p:attrName>
                                        </p:attrNameLst>
                                      </p:cBhvr>
                                      <p:rCtr x="-3126"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750"/>
                                        <p:tgtEl>
                                          <p:spTgt spid="24"/>
                                        </p:tgtEl>
                                      </p:cBhvr>
                                    </p:animEffect>
                                  </p:childTnLst>
                                </p:cTn>
                              </p:par>
                              <p:par>
                                <p:cTn id="15" presetID="42" presetClass="path" presetSubtype="0" decel="100000" fill="hold" grpId="1" nodeType="withEffect">
                                  <p:stCondLst>
                                    <p:cond delay="0"/>
                                  </p:stCondLst>
                                  <p:childTnLst>
                                    <p:animMotion origin="layout" path="M -4.45428E-7 -1.11111E-6 L -0.06239 -1.11111E-6 " pathEditMode="relative" rAng="0" ptsTypes="AA">
                                      <p:cBhvr>
                                        <p:cTn id="16" dur="750" spd="-100000" fill="hold"/>
                                        <p:tgtEl>
                                          <p:spTgt spid="24"/>
                                        </p:tgtEl>
                                        <p:attrNameLst>
                                          <p:attrName>ppt_x</p:attrName>
                                          <p:attrName>ppt_y</p:attrName>
                                        </p:attrNameLst>
                                      </p:cBhvr>
                                      <p:rCtr x="-3126" y="0"/>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750"/>
                                        <p:tgtEl>
                                          <p:spTgt spid="25"/>
                                        </p:tgtEl>
                                      </p:cBhvr>
                                    </p:animEffect>
                                  </p:childTnLst>
                                </p:cTn>
                              </p:par>
                              <p:par>
                                <p:cTn id="22" presetID="42" presetClass="path" presetSubtype="0" decel="100000" fill="hold" grpId="1" nodeType="withEffect">
                                  <p:stCondLst>
                                    <p:cond delay="0"/>
                                  </p:stCondLst>
                                  <p:childTnLst>
                                    <p:animMotion origin="layout" path="M -4.45428E-7 -1.11111E-6 L -0.06239 -1.11111E-6 " pathEditMode="relative" rAng="0" ptsTypes="AA">
                                      <p:cBhvr>
                                        <p:cTn id="23" dur="750" spd="-100000" fill="hold"/>
                                        <p:tgtEl>
                                          <p:spTgt spid="25"/>
                                        </p:tgtEl>
                                        <p:attrNameLst>
                                          <p:attrName>ppt_x</p:attrName>
                                          <p:attrName>ppt_y</p:attrName>
                                        </p:attrNameLst>
                                      </p:cBhvr>
                                      <p:rCtr x="-31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4" grpId="0" animBg="1"/>
      <p:bldP spid="24" grpId="1" animBg="1"/>
      <p:bldP spid="25" grpId="0" animBg="1"/>
      <p:bldP spid="2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EF9E3EE1-5D0F-9044-A733-8EE1FA785C1E}"/>
              </a:ext>
            </a:extLst>
          </p:cNvPr>
          <p:cNvSpPr/>
          <p:nvPr/>
        </p:nvSpPr>
        <p:spPr>
          <a:xfrm>
            <a:off x="1586" y="687603"/>
            <a:ext cx="12185652" cy="6322953"/>
          </a:xfrm>
          <a:prstGeom prst="rect">
            <a:avLst/>
          </a:prstGeom>
          <a:gradFill flip="none" rotWithShape="1">
            <a:gsLst>
              <a:gs pos="50000">
                <a:srgbClr val="000000">
                  <a:alpha val="50000"/>
                </a:srgbClr>
              </a:gs>
              <a:gs pos="25000">
                <a:srgbClr val="000000">
                  <a:alpha val="40000"/>
                </a:srgbClr>
              </a:gs>
              <a:gs pos="0">
                <a:srgbClr val="000000">
                  <a:alpha val="0"/>
                </a:srgbClr>
              </a:gs>
              <a:gs pos="75000">
                <a:srgbClr val="000000">
                  <a:alpha val="40000"/>
                </a:srgbClr>
              </a:gs>
              <a:gs pos="100000">
                <a:srgbClr val="000000">
                  <a:alpha val="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2" name="Title 1">
            <a:extLst>
              <a:ext uri="{FF2B5EF4-FFF2-40B4-BE49-F238E27FC236}">
                <a16:creationId xmlns:a16="http://schemas.microsoft.com/office/drawing/2014/main" id="{D62A5748-5BBE-7D4C-90D4-88F610891A61}"/>
              </a:ext>
            </a:extLst>
          </p:cNvPr>
          <p:cNvSpPr>
            <a:spLocks noGrp="1"/>
          </p:cNvSpPr>
          <p:nvPr>
            <p:ph type="title"/>
            <p:custDataLst>
              <p:tags r:id="rId1"/>
            </p:custDataLst>
          </p:nvPr>
        </p:nvSpPr>
        <p:spPr/>
        <p:txBody>
          <a:bodyPr/>
          <a:lstStyle/>
          <a:p>
            <a:r>
              <a:rPr lang="en-US"/>
              <a:t>VMware’s Award-Winning Ecosystem</a:t>
            </a:r>
            <a:endParaRPr lang="en-US" dirty="0"/>
          </a:p>
        </p:txBody>
      </p:sp>
      <p:sp>
        <p:nvSpPr>
          <p:cNvPr id="79" name="TextBox 78">
            <a:extLst>
              <a:ext uri="{FF2B5EF4-FFF2-40B4-BE49-F238E27FC236}">
                <a16:creationId xmlns:a16="http://schemas.microsoft.com/office/drawing/2014/main" id="{8E4EC27F-CFC8-43FE-B377-26A1575E749A}"/>
              </a:ext>
            </a:extLst>
          </p:cNvPr>
          <p:cNvSpPr txBox="1"/>
          <p:nvPr>
            <p:custDataLst>
              <p:tags r:id="rId2"/>
            </p:custDataLst>
          </p:nvPr>
        </p:nvSpPr>
        <p:spPr>
          <a:xfrm>
            <a:off x="581248" y="1364947"/>
            <a:ext cx="2697993" cy="3622612"/>
          </a:xfrm>
          <a:prstGeom prst="rect">
            <a:avLst/>
          </a:prstGeom>
        </p:spPr>
        <p:txBody>
          <a:bodyPr wrap="square" lIns="0" tIns="0" rIns="0" bIns="0" rtlCol="0">
            <a:spAutoFit/>
          </a:bodyPr>
          <a:lstStyle/>
          <a:p>
            <a:pPr marL="0" marR="0" lvl="0" indent="0" algn="l" defTabSz="913852" rtl="0" eaLnBrk="1" fontAlgn="auto" latinLnBrk="0" hangingPunct="1">
              <a:lnSpc>
                <a:spcPct val="100000"/>
              </a:lnSpc>
              <a:spcBef>
                <a:spcPts val="1798"/>
              </a:spcBef>
              <a:spcAft>
                <a:spcPts val="0"/>
              </a:spcAft>
              <a:buClr>
                <a:srgbClr val="F2F2F2">
                  <a:lumMod val="60000"/>
                  <a:lumOff val="40000"/>
                </a:srgbClr>
              </a:buClr>
              <a:buSzPct val="90000"/>
              <a:buFont typeface="Arial" panose="020B0604020202020204" pitchFamily="34" charset="0"/>
              <a:buChar char="​"/>
              <a:tabLst/>
              <a:defRPr/>
            </a:pPr>
            <a:r>
              <a:rPr kumimoji="0" lang="en-US" sz="1798" b="1" i="0" u="none" strike="noStrike" kern="0" cap="none" spc="0" normalizeH="0" baseline="0" noProof="0">
                <a:ln>
                  <a:noFill/>
                </a:ln>
                <a:solidFill>
                  <a:srgbClr val="6DB33F"/>
                </a:solidFill>
                <a:effectLst/>
                <a:uLnTx/>
                <a:uFillTx/>
                <a:latin typeface="Metropolis Light"/>
                <a:ea typeface="+mn-ea"/>
                <a:cs typeface="Arial"/>
                <a:sym typeface="Arial"/>
              </a:rPr>
              <a:t>Technology Partners</a:t>
            </a:r>
          </a:p>
          <a:p>
            <a:pPr marL="0" marR="0" lvl="1" indent="0" algn="l" defTabSz="913852" rtl="0" eaLnBrk="1" fontAlgn="auto" latinLnBrk="0" hangingPunct="1">
              <a:lnSpc>
                <a:spcPct val="100000"/>
              </a:lnSpc>
              <a:spcBef>
                <a:spcPts val="300"/>
              </a:spcBef>
              <a:spcAft>
                <a:spcPts val="0"/>
              </a:spcAft>
              <a:buClr>
                <a:srgbClr val="FFFFFF"/>
              </a:buClr>
              <a:buSzPct val="90000"/>
              <a:buFont typeface="Arial"/>
              <a:buChar char="​"/>
              <a:tabLst/>
              <a:defRPr/>
            </a:pPr>
            <a:r>
              <a:rPr kumimoji="0" lang="en-US" sz="1400" b="0" i="0" u="none" strike="noStrike" kern="0" cap="none" spc="0" normalizeH="0" baseline="0" noProof="0">
                <a:ln>
                  <a:noFill/>
                </a:ln>
                <a:solidFill>
                  <a:srgbClr val="FFFFFF"/>
                </a:solidFill>
                <a:effectLst/>
                <a:uLnTx/>
                <a:uFillTx/>
                <a:latin typeface="Metropolis Light"/>
                <a:ea typeface="+mn-ea"/>
                <a:cs typeface="Arial"/>
                <a:sym typeface="Arial"/>
              </a:rPr>
              <a:t>Extend the VMware Solution set with best of breed technology options</a:t>
            </a:r>
          </a:p>
          <a:p>
            <a:pPr marL="0" marR="0" lvl="0" indent="0" algn="l" defTabSz="913852" rtl="0" eaLnBrk="1" fontAlgn="auto" latinLnBrk="0" hangingPunct="1">
              <a:lnSpc>
                <a:spcPct val="100000"/>
              </a:lnSpc>
              <a:spcBef>
                <a:spcPts val="1798"/>
              </a:spcBef>
              <a:spcAft>
                <a:spcPts val="0"/>
              </a:spcAft>
              <a:buClr>
                <a:srgbClr val="F2F2F2">
                  <a:lumMod val="60000"/>
                  <a:lumOff val="40000"/>
                </a:srgbClr>
              </a:buClr>
              <a:buSzPct val="90000"/>
              <a:buFont typeface="Arial" panose="020B0604020202020204" pitchFamily="34" charset="0"/>
              <a:buChar char="​"/>
              <a:tabLst/>
              <a:defRPr/>
            </a:pPr>
            <a:r>
              <a:rPr kumimoji="0" lang="en-US" sz="1798" b="1" i="0" u="none" strike="noStrike" kern="0" cap="none" spc="0" normalizeH="0" baseline="0" noProof="0">
                <a:ln>
                  <a:noFill/>
                </a:ln>
                <a:solidFill>
                  <a:srgbClr val="0095D3"/>
                </a:solidFill>
                <a:effectLst/>
                <a:uLnTx/>
                <a:uFillTx/>
                <a:latin typeface="Metropolis Light"/>
                <a:ea typeface="+mn-ea"/>
                <a:cs typeface="Arial"/>
                <a:sym typeface="Arial"/>
              </a:rPr>
              <a:t>Partner Resellers</a:t>
            </a:r>
          </a:p>
          <a:p>
            <a:pPr marL="0" marR="0" lvl="1" indent="0" algn="l" defTabSz="913852" rtl="0" eaLnBrk="1" fontAlgn="auto" latinLnBrk="0" hangingPunct="1">
              <a:lnSpc>
                <a:spcPct val="100000"/>
              </a:lnSpc>
              <a:spcBef>
                <a:spcPts val="300"/>
              </a:spcBef>
              <a:spcAft>
                <a:spcPts val="0"/>
              </a:spcAft>
              <a:buClr>
                <a:srgbClr val="FFFFFF"/>
              </a:buClr>
              <a:buSzPct val="90000"/>
              <a:buFontTx/>
              <a:buNone/>
              <a:tabLst/>
              <a:defRPr/>
            </a:pPr>
            <a:r>
              <a:rPr kumimoji="0" lang="en-US" sz="1400" b="0" i="0" u="none" strike="noStrike" kern="0" cap="none" spc="0" normalizeH="0" baseline="0" noProof="0">
                <a:ln>
                  <a:noFill/>
                </a:ln>
                <a:solidFill>
                  <a:srgbClr val="FFFFFF"/>
                </a:solidFill>
                <a:effectLst/>
                <a:uLnTx/>
                <a:uFillTx/>
                <a:latin typeface="Metropolis Light"/>
                <a:ea typeface="+mn-ea"/>
                <a:cs typeface="Arial"/>
                <a:sym typeface="Arial"/>
              </a:rPr>
              <a:t>Enabled to assist in the architecture of the data center, cloud, and edge technologies</a:t>
            </a:r>
          </a:p>
          <a:p>
            <a:pPr marL="0" marR="0" lvl="0" indent="0" algn="l" defTabSz="913852" rtl="0" eaLnBrk="1" fontAlgn="auto" latinLnBrk="0" hangingPunct="1">
              <a:lnSpc>
                <a:spcPct val="100000"/>
              </a:lnSpc>
              <a:spcBef>
                <a:spcPts val="1798"/>
              </a:spcBef>
              <a:spcAft>
                <a:spcPts val="0"/>
              </a:spcAft>
              <a:buClr>
                <a:srgbClr val="F2F2F2">
                  <a:lumMod val="60000"/>
                  <a:lumOff val="40000"/>
                </a:srgbClr>
              </a:buClr>
              <a:buSzPct val="90000"/>
              <a:buFontTx/>
              <a:buNone/>
              <a:tabLst/>
              <a:defRPr/>
            </a:pPr>
            <a:r>
              <a:rPr kumimoji="0" lang="en-US" sz="1798" b="1" i="0" u="none" strike="noStrike" kern="0" cap="none" spc="0" normalizeH="0" baseline="0" noProof="0">
                <a:ln>
                  <a:noFill/>
                </a:ln>
                <a:solidFill>
                  <a:srgbClr val="7F35B2"/>
                </a:solidFill>
                <a:effectLst/>
                <a:uLnTx/>
                <a:uFillTx/>
                <a:latin typeface="Metropolis Light"/>
                <a:ea typeface="+mn-ea"/>
                <a:cs typeface="Arial"/>
                <a:sym typeface="Arial"/>
              </a:rPr>
              <a:t>Service Provider Partners</a:t>
            </a:r>
          </a:p>
          <a:p>
            <a:pPr marL="0" marR="0" lvl="1" indent="0" algn="l" defTabSz="913852" rtl="0" eaLnBrk="1" fontAlgn="auto" latinLnBrk="0" hangingPunct="1">
              <a:lnSpc>
                <a:spcPct val="100000"/>
              </a:lnSpc>
              <a:spcBef>
                <a:spcPts val="300"/>
              </a:spcBef>
              <a:spcAft>
                <a:spcPts val="0"/>
              </a:spcAft>
              <a:buClr>
                <a:srgbClr val="FFFFFF"/>
              </a:buClr>
              <a:buSzPct val="90000"/>
              <a:buFontTx/>
              <a:buNone/>
              <a:tabLst/>
              <a:defRPr/>
            </a:pPr>
            <a:r>
              <a:rPr kumimoji="0" lang="en-US" sz="1400" b="0" i="0" u="none" strike="noStrike" kern="0" cap="none" spc="0" normalizeH="0" baseline="0" noProof="0">
                <a:ln>
                  <a:noFill/>
                </a:ln>
                <a:solidFill>
                  <a:srgbClr val="FFFFFF"/>
                </a:solidFill>
                <a:effectLst/>
                <a:uLnTx/>
                <a:uFillTx/>
                <a:latin typeface="Metropolis Light"/>
                <a:ea typeface="+mn-ea"/>
                <a:cs typeface="Arial"/>
                <a:sym typeface="Arial"/>
              </a:rPr>
              <a:t>Deliver a multi-cloud solution, to account for the needs of your business</a:t>
            </a:r>
          </a:p>
        </p:txBody>
      </p:sp>
      <p:sp>
        <p:nvSpPr>
          <p:cNvPr id="231" name="Arc 230">
            <a:extLst>
              <a:ext uri="{FF2B5EF4-FFF2-40B4-BE49-F238E27FC236}">
                <a16:creationId xmlns:a16="http://schemas.microsoft.com/office/drawing/2014/main" id="{E260C647-03F4-4BE0-A0A7-2E0BBC76976F}"/>
              </a:ext>
            </a:extLst>
          </p:cNvPr>
          <p:cNvSpPr>
            <a:spLocks noChangeAspect="1"/>
          </p:cNvSpPr>
          <p:nvPr/>
        </p:nvSpPr>
        <p:spPr bwMode="gray">
          <a:xfrm>
            <a:off x="6098330" y="3995872"/>
            <a:ext cx="3296936" cy="3296934"/>
          </a:xfrm>
          <a:prstGeom prst="arc">
            <a:avLst>
              <a:gd name="adj1" fmla="val 10798620"/>
              <a:gd name="adj2" fmla="val 0"/>
            </a:avLst>
          </a:prstGeom>
          <a:ln w="25400">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717074"/>
              </a:solidFill>
              <a:effectLst/>
              <a:uLnTx/>
              <a:uFillTx/>
              <a:latin typeface="Metropolis"/>
              <a:ea typeface="+mn-ea"/>
              <a:cs typeface="+mn-cs"/>
              <a:sym typeface="Arial"/>
            </a:endParaRPr>
          </a:p>
        </p:txBody>
      </p:sp>
      <p:sp>
        <p:nvSpPr>
          <p:cNvPr id="148" name="Arc 147">
            <a:extLst>
              <a:ext uri="{FF2B5EF4-FFF2-40B4-BE49-F238E27FC236}">
                <a16:creationId xmlns:a16="http://schemas.microsoft.com/office/drawing/2014/main" id="{EBB488D9-11EE-4866-A80F-4E90B95D3489}"/>
              </a:ext>
            </a:extLst>
          </p:cNvPr>
          <p:cNvSpPr>
            <a:spLocks noChangeAspect="1"/>
          </p:cNvSpPr>
          <p:nvPr/>
        </p:nvSpPr>
        <p:spPr bwMode="gray">
          <a:xfrm>
            <a:off x="3879369" y="1751507"/>
            <a:ext cx="7734856" cy="7734850"/>
          </a:xfrm>
          <a:prstGeom prst="arc">
            <a:avLst>
              <a:gd name="adj1" fmla="val 10798620"/>
              <a:gd name="adj2" fmla="val 0"/>
            </a:avLst>
          </a:prstGeom>
          <a:ln w="25400">
            <a:solidFill>
              <a:schemeClr val="tx1">
                <a:alpha val="50000"/>
              </a:schemeClr>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717074"/>
              </a:solidFill>
              <a:effectLst/>
              <a:uLnTx/>
              <a:uFillTx/>
              <a:latin typeface="Metropolis"/>
              <a:ea typeface="+mn-ea"/>
              <a:cs typeface="+mn-cs"/>
              <a:sym typeface="Arial"/>
            </a:endParaRPr>
          </a:p>
        </p:txBody>
      </p:sp>
      <p:sp>
        <p:nvSpPr>
          <p:cNvPr id="151" name="TextBox 150">
            <a:extLst>
              <a:ext uri="{FF2B5EF4-FFF2-40B4-BE49-F238E27FC236}">
                <a16:creationId xmlns:a16="http://schemas.microsoft.com/office/drawing/2014/main" id="{D0E8CEB3-721D-4C71-93EB-CD9E9C2F258E}"/>
              </a:ext>
            </a:extLst>
          </p:cNvPr>
          <p:cNvSpPr txBox="1"/>
          <p:nvPr/>
        </p:nvSpPr>
        <p:spPr>
          <a:xfrm>
            <a:off x="6435020" y="1056896"/>
            <a:ext cx="2623551" cy="526024"/>
          </a:xfrm>
          <a:prstGeom prst="rect">
            <a:avLst/>
          </a:prstGeom>
          <a:noFill/>
        </p:spPr>
        <p:txBody>
          <a:bodyPr wrap="square" lIns="0" tIns="0" rIns="0" bIns="0" rtlCol="0">
            <a:spAutoFit/>
          </a:bodyPr>
          <a:lstStyle/>
          <a:p>
            <a:pPr marL="0" marR="0" lvl="0" indent="0" algn="ctr" defTabSz="913852" rtl="0" eaLnBrk="1" fontAlgn="auto" latinLnBrk="0" hangingPunct="1">
              <a:lnSpc>
                <a:spcPct val="90000"/>
              </a:lnSpc>
              <a:spcBef>
                <a:spcPts val="0"/>
              </a:spcBef>
              <a:spcAft>
                <a:spcPts val="0"/>
              </a:spcAft>
              <a:buClr>
                <a:srgbClr val="000000"/>
              </a:buClr>
              <a:buSzTx/>
              <a:buFontTx/>
              <a:buNone/>
              <a:tabLst/>
              <a:defRPr/>
            </a:pPr>
            <a:r>
              <a:rPr kumimoji="0" lang="en-US" sz="2398" b="1" i="0" u="none" strike="noStrike" kern="0" cap="none" spc="0" normalizeH="0" baseline="0" noProof="0">
                <a:ln>
                  <a:noFill/>
                </a:ln>
                <a:solidFill>
                  <a:srgbClr val="0091DA"/>
                </a:solidFill>
                <a:effectLst/>
                <a:uLnTx/>
                <a:uFillTx/>
                <a:latin typeface="Arial"/>
                <a:ea typeface="+mn-ea"/>
                <a:cs typeface="Arial"/>
                <a:sym typeface="Arial"/>
              </a:rPr>
              <a:t>20,000+</a:t>
            </a:r>
          </a:p>
          <a:p>
            <a:pPr marL="0" marR="0" lvl="0" indent="0" algn="ctr" defTabSz="913852" rtl="0" eaLnBrk="1" fontAlgn="auto" latinLnBrk="0" hangingPunct="1">
              <a:lnSpc>
                <a:spcPct val="9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091DA"/>
                </a:solidFill>
                <a:effectLst/>
                <a:uLnTx/>
                <a:uFillTx/>
                <a:latin typeface="Arial"/>
                <a:ea typeface="+mn-ea"/>
                <a:cs typeface="Arial"/>
                <a:sym typeface="Arial"/>
              </a:rPr>
              <a:t>Partner Resellers</a:t>
            </a:r>
          </a:p>
        </p:txBody>
      </p:sp>
      <p:sp>
        <p:nvSpPr>
          <p:cNvPr id="152" name="TextBox 151">
            <a:extLst>
              <a:ext uri="{FF2B5EF4-FFF2-40B4-BE49-F238E27FC236}">
                <a16:creationId xmlns:a16="http://schemas.microsoft.com/office/drawing/2014/main" id="{FE9A7BFB-9FB1-4434-90CF-8A42E207A099}"/>
              </a:ext>
            </a:extLst>
          </p:cNvPr>
          <p:cNvSpPr txBox="1"/>
          <p:nvPr/>
        </p:nvSpPr>
        <p:spPr>
          <a:xfrm>
            <a:off x="10805902" y="2388128"/>
            <a:ext cx="950086" cy="719821"/>
          </a:xfrm>
          <a:prstGeom prst="rect">
            <a:avLst/>
          </a:prstGeom>
          <a:noFill/>
        </p:spPr>
        <p:txBody>
          <a:bodyPr wrap="none" lIns="0" tIns="0" rIns="0" bIns="0" rtlCol="0">
            <a:spAutoFit/>
          </a:bodyPr>
          <a:lstStyle/>
          <a:p>
            <a:pPr marL="0" marR="0" lvl="0" indent="0" algn="ctr" defTabSz="913852" rtl="0" eaLnBrk="1" fontAlgn="auto" latinLnBrk="0" hangingPunct="1">
              <a:lnSpc>
                <a:spcPct val="90000"/>
              </a:lnSpc>
              <a:spcBef>
                <a:spcPts val="0"/>
              </a:spcBef>
              <a:spcAft>
                <a:spcPts val="0"/>
              </a:spcAft>
              <a:buClr>
                <a:srgbClr val="000000"/>
              </a:buClr>
              <a:buSzTx/>
              <a:buFontTx/>
              <a:buNone/>
              <a:tabLst/>
              <a:defRPr/>
            </a:pPr>
            <a:r>
              <a:rPr kumimoji="0" lang="en-US" sz="2398" b="1" i="0" u="none" strike="noStrike" kern="0" cap="none" spc="0" normalizeH="0" baseline="0" noProof="0">
                <a:ln>
                  <a:noFill/>
                </a:ln>
                <a:solidFill>
                  <a:srgbClr val="7F35B2"/>
                </a:solidFill>
                <a:effectLst/>
                <a:uLnTx/>
                <a:uFillTx/>
                <a:latin typeface="Arial"/>
                <a:ea typeface="+mn-ea"/>
                <a:cs typeface="Arial"/>
                <a:sym typeface="Arial"/>
              </a:rPr>
              <a:t>4,000+</a:t>
            </a:r>
          </a:p>
          <a:p>
            <a:pPr marL="0" marR="0" lvl="0" indent="0" algn="ctr" defTabSz="913852" rtl="0" eaLnBrk="1" fontAlgn="auto" latinLnBrk="0" hangingPunct="1">
              <a:lnSpc>
                <a:spcPct val="9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7F35B2"/>
                </a:solidFill>
                <a:effectLst/>
                <a:uLnTx/>
                <a:uFillTx/>
                <a:latin typeface="Arial"/>
                <a:ea typeface="+mn-ea"/>
                <a:cs typeface="Arial"/>
                <a:sym typeface="Arial"/>
              </a:rPr>
              <a:t>Service</a:t>
            </a:r>
            <a:br>
              <a:rPr kumimoji="0" lang="en-US" sz="1400" b="0" i="0" u="none" strike="noStrike" kern="0" cap="none" spc="0" normalizeH="0" baseline="0" noProof="0">
                <a:ln>
                  <a:noFill/>
                </a:ln>
                <a:solidFill>
                  <a:srgbClr val="7F35B2"/>
                </a:solidFill>
                <a:effectLst/>
                <a:uLnTx/>
                <a:uFillTx/>
                <a:latin typeface="Arial"/>
                <a:ea typeface="+mn-ea"/>
                <a:cs typeface="Arial"/>
                <a:sym typeface="Arial"/>
              </a:rPr>
            </a:br>
            <a:r>
              <a:rPr kumimoji="0" lang="en-US" sz="1400" b="0" i="0" u="none" strike="noStrike" kern="0" cap="none" spc="0" normalizeH="0" baseline="0" noProof="0">
                <a:ln>
                  <a:noFill/>
                </a:ln>
                <a:solidFill>
                  <a:srgbClr val="7F35B2"/>
                </a:solidFill>
                <a:effectLst/>
                <a:uLnTx/>
                <a:uFillTx/>
                <a:latin typeface="Arial"/>
                <a:ea typeface="+mn-ea"/>
                <a:cs typeface="Arial"/>
                <a:sym typeface="Arial"/>
              </a:rPr>
              <a:t>Providers</a:t>
            </a:r>
          </a:p>
        </p:txBody>
      </p:sp>
      <p:sp>
        <p:nvSpPr>
          <p:cNvPr id="153" name="TextBox 152">
            <a:extLst>
              <a:ext uri="{FF2B5EF4-FFF2-40B4-BE49-F238E27FC236}">
                <a16:creationId xmlns:a16="http://schemas.microsoft.com/office/drawing/2014/main" id="{60D6BA5B-3890-48F5-B510-0B2AD7226CC8}"/>
              </a:ext>
            </a:extLst>
          </p:cNvPr>
          <p:cNvSpPr txBox="1"/>
          <p:nvPr/>
        </p:nvSpPr>
        <p:spPr>
          <a:xfrm>
            <a:off x="3763249" y="2388128"/>
            <a:ext cx="950086" cy="719821"/>
          </a:xfrm>
          <a:prstGeom prst="rect">
            <a:avLst/>
          </a:prstGeom>
          <a:noFill/>
        </p:spPr>
        <p:txBody>
          <a:bodyPr wrap="none" lIns="0" tIns="0" rIns="0" bIns="0" rtlCol="0">
            <a:spAutoFit/>
          </a:bodyPr>
          <a:lstStyle/>
          <a:p>
            <a:pPr marL="0" marR="0" lvl="0" indent="0" algn="ctr" defTabSz="913852" rtl="0" eaLnBrk="1" fontAlgn="auto" latinLnBrk="0" hangingPunct="1">
              <a:lnSpc>
                <a:spcPct val="90000"/>
              </a:lnSpc>
              <a:spcBef>
                <a:spcPts val="0"/>
              </a:spcBef>
              <a:spcAft>
                <a:spcPts val="0"/>
              </a:spcAft>
              <a:buClr>
                <a:srgbClr val="000000"/>
              </a:buClr>
              <a:buSzTx/>
              <a:buFontTx/>
              <a:buNone/>
              <a:tabLst/>
              <a:defRPr/>
            </a:pPr>
            <a:r>
              <a:rPr kumimoji="0" lang="en-US" sz="2398" b="1" i="0" u="none" strike="noStrike" kern="0" cap="none" spc="0" normalizeH="0" baseline="0" noProof="0" dirty="0">
                <a:ln>
                  <a:noFill/>
                </a:ln>
                <a:solidFill>
                  <a:srgbClr val="6DB33F"/>
                </a:solidFill>
                <a:effectLst/>
                <a:uLnTx/>
                <a:uFillTx/>
                <a:latin typeface="Arial"/>
                <a:ea typeface="+mn-ea"/>
                <a:cs typeface="Arial"/>
                <a:sym typeface="Arial"/>
              </a:rPr>
              <a:t>1,100+</a:t>
            </a:r>
          </a:p>
          <a:p>
            <a:pPr marL="0" marR="0" lvl="0" indent="0" algn="ctr" defTabSz="913852" rtl="0" eaLnBrk="1" fontAlgn="auto" latinLnBrk="0" hangingPunct="1">
              <a:lnSpc>
                <a:spcPct val="9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6DB33F"/>
                </a:solidFill>
                <a:effectLst/>
                <a:uLnTx/>
                <a:uFillTx/>
                <a:latin typeface="Arial"/>
                <a:ea typeface="+mn-ea"/>
                <a:cs typeface="Arial"/>
                <a:sym typeface="Arial"/>
              </a:rPr>
              <a:t>Technology</a:t>
            </a:r>
            <a:br>
              <a:rPr kumimoji="0" lang="en-US" sz="1400" b="0" i="0" u="none" strike="noStrike" kern="0" cap="none" spc="0" normalizeH="0" baseline="0" noProof="0" dirty="0">
                <a:ln>
                  <a:noFill/>
                </a:ln>
                <a:solidFill>
                  <a:srgbClr val="6DB33F"/>
                </a:solidFill>
                <a:effectLst/>
                <a:uLnTx/>
                <a:uFillTx/>
                <a:latin typeface="Arial"/>
                <a:ea typeface="+mn-ea"/>
                <a:cs typeface="Arial"/>
                <a:sym typeface="Arial"/>
              </a:rPr>
            </a:br>
            <a:r>
              <a:rPr kumimoji="0" lang="en-US" sz="1400" b="0" i="0" u="none" strike="noStrike" kern="0" cap="none" spc="0" normalizeH="0" baseline="0" noProof="0" dirty="0">
                <a:ln>
                  <a:noFill/>
                </a:ln>
                <a:solidFill>
                  <a:srgbClr val="6DB33F"/>
                </a:solidFill>
                <a:effectLst/>
                <a:uLnTx/>
                <a:uFillTx/>
                <a:latin typeface="Arial"/>
                <a:ea typeface="+mn-ea"/>
                <a:cs typeface="Arial"/>
                <a:sym typeface="Arial"/>
              </a:rPr>
              <a:t>Partners</a:t>
            </a:r>
          </a:p>
        </p:txBody>
      </p:sp>
      <p:sp>
        <p:nvSpPr>
          <p:cNvPr id="155" name="Arc 154">
            <a:extLst>
              <a:ext uri="{FF2B5EF4-FFF2-40B4-BE49-F238E27FC236}">
                <a16:creationId xmlns:a16="http://schemas.microsoft.com/office/drawing/2014/main" id="{3E569B33-0C3F-49D6-9BB4-CE6FD996B62B}"/>
              </a:ext>
            </a:extLst>
          </p:cNvPr>
          <p:cNvSpPr>
            <a:spLocks noChangeAspect="1"/>
          </p:cNvSpPr>
          <p:nvPr/>
        </p:nvSpPr>
        <p:spPr bwMode="gray">
          <a:xfrm>
            <a:off x="3888409" y="1760546"/>
            <a:ext cx="7716775" cy="7716769"/>
          </a:xfrm>
          <a:prstGeom prst="arc">
            <a:avLst>
              <a:gd name="adj1" fmla="val 18263459"/>
              <a:gd name="adj2" fmla="val 11794"/>
            </a:avLst>
          </a:prstGeom>
          <a:ln w="88900">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717074"/>
              </a:solidFill>
              <a:effectLst/>
              <a:uLnTx/>
              <a:uFillTx/>
              <a:latin typeface="Metropolis"/>
              <a:ea typeface="+mn-ea"/>
              <a:cs typeface="+mn-cs"/>
              <a:sym typeface="Arial"/>
            </a:endParaRPr>
          </a:p>
        </p:txBody>
      </p:sp>
      <p:sp>
        <p:nvSpPr>
          <p:cNvPr id="156" name="Oval 155">
            <a:extLst>
              <a:ext uri="{FF2B5EF4-FFF2-40B4-BE49-F238E27FC236}">
                <a16:creationId xmlns:a16="http://schemas.microsoft.com/office/drawing/2014/main" id="{D86FB4AF-DF2C-46A7-88BA-67D4CDAB8B2B}"/>
              </a:ext>
            </a:extLst>
          </p:cNvPr>
          <p:cNvSpPr/>
          <p:nvPr/>
        </p:nvSpPr>
        <p:spPr>
          <a:xfrm>
            <a:off x="7210245" y="3416573"/>
            <a:ext cx="1073105" cy="1073105"/>
          </a:xfrm>
          <a:prstGeom prst="ellipse">
            <a:avLst/>
          </a:prstGeom>
          <a:solidFill>
            <a:schemeClr val="bg1"/>
          </a:soli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90000"/>
              </a:lnSpc>
              <a:spcBef>
                <a:spcPts val="0"/>
              </a:spcBef>
              <a:spcAft>
                <a:spcPts val="600"/>
              </a:spcAft>
              <a:buClr>
                <a:srgbClr val="000000"/>
              </a:buClr>
              <a:buSzTx/>
              <a:buFontTx/>
              <a:buNone/>
              <a:tabLst/>
              <a:defRPr/>
            </a:pPr>
            <a:r>
              <a:rPr kumimoji="0" lang="de-DE" sz="1400" b="0" i="0" u="none" strike="noStrike" kern="0" cap="none" spc="-80" normalizeH="0" baseline="0" noProof="0">
                <a:ln>
                  <a:noFill/>
                </a:ln>
                <a:solidFill>
                  <a:srgbClr val="FFFFFF"/>
                </a:solidFill>
                <a:effectLst/>
                <a:uLnTx/>
                <a:uFillTx/>
                <a:latin typeface="Metropolis"/>
                <a:ea typeface="+mn-ea"/>
                <a:cs typeface="+mn-cs"/>
                <a:sym typeface="Arial"/>
              </a:rPr>
              <a:t>Technology</a:t>
            </a:r>
            <a:br>
              <a:rPr kumimoji="0" lang="de-DE" sz="1400" b="0" i="0" u="none" strike="noStrike" kern="0" cap="none" spc="0" normalizeH="0" baseline="0" noProof="0">
                <a:ln>
                  <a:noFill/>
                </a:ln>
                <a:solidFill>
                  <a:srgbClr val="FFFFFF"/>
                </a:solidFill>
                <a:effectLst/>
                <a:uLnTx/>
                <a:uFillTx/>
                <a:latin typeface="Metropolis"/>
                <a:ea typeface="+mn-ea"/>
                <a:cs typeface="+mn-cs"/>
                <a:sym typeface="Arial"/>
              </a:rPr>
            </a:br>
            <a:r>
              <a:rPr kumimoji="0" lang="de-DE" sz="1400" b="0" i="0" u="none" strike="noStrike" kern="0" cap="none" spc="0" normalizeH="0" baseline="0" noProof="0" err="1">
                <a:ln>
                  <a:noFill/>
                </a:ln>
                <a:solidFill>
                  <a:srgbClr val="FFFFFF"/>
                </a:solidFill>
                <a:effectLst/>
                <a:uLnTx/>
                <a:uFillTx/>
                <a:latin typeface="Metropolis"/>
                <a:ea typeface="+mn-ea"/>
                <a:cs typeface="+mn-cs"/>
                <a:sym typeface="Arial"/>
              </a:rPr>
              <a:t>and</a:t>
            </a:r>
            <a:r>
              <a:rPr kumimoji="0" lang="de-DE" sz="1400" b="0" i="0" u="none" strike="noStrike" kern="0" cap="none" spc="0" normalizeH="0" baseline="0" noProof="0">
                <a:ln>
                  <a:noFill/>
                </a:ln>
                <a:solidFill>
                  <a:srgbClr val="FFFFFF"/>
                </a:solidFill>
                <a:effectLst/>
                <a:uLnTx/>
                <a:uFillTx/>
                <a:latin typeface="Metropolis"/>
                <a:ea typeface="+mn-ea"/>
                <a:cs typeface="+mn-cs"/>
                <a:sym typeface="Arial"/>
              </a:rPr>
              <a:t> IP</a:t>
            </a:r>
          </a:p>
        </p:txBody>
      </p:sp>
      <p:grpSp>
        <p:nvGrpSpPr>
          <p:cNvPr id="1054" name="Group 1053">
            <a:extLst>
              <a:ext uri="{FF2B5EF4-FFF2-40B4-BE49-F238E27FC236}">
                <a16:creationId xmlns:a16="http://schemas.microsoft.com/office/drawing/2014/main" id="{C42C5461-C489-4EFC-B67B-208641621E56}"/>
              </a:ext>
            </a:extLst>
          </p:cNvPr>
          <p:cNvGrpSpPr/>
          <p:nvPr/>
        </p:nvGrpSpPr>
        <p:grpSpPr>
          <a:xfrm>
            <a:off x="5735773" y="4252526"/>
            <a:ext cx="4022044" cy="1073105"/>
            <a:chOff x="5683997" y="3898093"/>
            <a:chExt cx="4024140" cy="1073665"/>
          </a:xfrm>
        </p:grpSpPr>
        <p:sp>
          <p:nvSpPr>
            <p:cNvPr id="157" name="Oval 156">
              <a:extLst>
                <a:ext uri="{FF2B5EF4-FFF2-40B4-BE49-F238E27FC236}">
                  <a16:creationId xmlns:a16="http://schemas.microsoft.com/office/drawing/2014/main" id="{5CCD1B17-73CB-4D4A-84AA-6E484FF5B7EE}"/>
                </a:ext>
              </a:extLst>
            </p:cNvPr>
            <p:cNvSpPr/>
            <p:nvPr/>
          </p:nvSpPr>
          <p:spPr>
            <a:xfrm>
              <a:off x="5683997" y="3898093"/>
              <a:ext cx="1073665" cy="1073665"/>
            </a:xfrm>
            <a:prstGeom prst="ellipse">
              <a:avLst/>
            </a:prstGeom>
            <a:solidFill>
              <a:schemeClr val="bg1"/>
            </a:soli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90000"/>
                </a:lnSpc>
                <a:spcBef>
                  <a:spcPts val="0"/>
                </a:spcBef>
                <a:spcAft>
                  <a:spcPts val="600"/>
                </a:spcAft>
                <a:buClr>
                  <a:srgbClr val="000000"/>
                </a:buClr>
                <a:buSzTx/>
                <a:buFontTx/>
                <a:buNone/>
                <a:tabLst/>
                <a:defRPr/>
              </a:pPr>
              <a:r>
                <a:rPr kumimoji="0" lang="de-DE" sz="1400" b="0" i="0" u="none" strike="noStrike" kern="0" cap="none" spc="0" normalizeH="0" baseline="0" noProof="0">
                  <a:ln>
                    <a:noFill/>
                  </a:ln>
                  <a:solidFill>
                    <a:srgbClr val="FFFFFF"/>
                  </a:solidFill>
                  <a:effectLst/>
                  <a:uLnTx/>
                  <a:uFillTx/>
                  <a:latin typeface="Metropolis"/>
                  <a:ea typeface="+mn-ea"/>
                  <a:cs typeface="+mn-cs"/>
                  <a:sym typeface="Arial"/>
                </a:rPr>
                <a:t>Solutions</a:t>
              </a:r>
              <a:br>
                <a:rPr kumimoji="0" lang="de-DE" sz="1400" b="0" i="0" u="none" strike="noStrike" kern="0" cap="none" spc="0" normalizeH="0" baseline="0" noProof="0">
                  <a:ln>
                    <a:noFill/>
                  </a:ln>
                  <a:solidFill>
                    <a:srgbClr val="FFFFFF"/>
                  </a:solidFill>
                  <a:effectLst/>
                  <a:uLnTx/>
                  <a:uFillTx/>
                  <a:latin typeface="Metropolis"/>
                  <a:ea typeface="+mn-ea"/>
                  <a:cs typeface="+mn-cs"/>
                  <a:sym typeface="Arial"/>
                </a:rPr>
              </a:br>
              <a:r>
                <a:rPr kumimoji="0" lang="de-DE" sz="1400" b="0" i="0" u="none" strike="noStrike" kern="0" cap="none" spc="0" normalizeH="0" baseline="0" noProof="0">
                  <a:ln>
                    <a:noFill/>
                  </a:ln>
                  <a:solidFill>
                    <a:srgbClr val="FFFFFF"/>
                  </a:solidFill>
                  <a:effectLst/>
                  <a:uLnTx/>
                  <a:uFillTx/>
                  <a:latin typeface="Metropolis"/>
                  <a:ea typeface="+mn-ea"/>
                  <a:cs typeface="+mn-cs"/>
                  <a:sym typeface="Arial"/>
                </a:rPr>
                <a:t>and</a:t>
              </a:r>
              <a:br>
                <a:rPr kumimoji="0" lang="de-DE" sz="1400" b="0" i="0" u="none" strike="noStrike" kern="0" cap="none" spc="0" normalizeH="0" baseline="0" noProof="0">
                  <a:ln>
                    <a:noFill/>
                  </a:ln>
                  <a:solidFill>
                    <a:srgbClr val="FFFFFF"/>
                  </a:solidFill>
                  <a:effectLst/>
                  <a:uLnTx/>
                  <a:uFillTx/>
                  <a:latin typeface="Metropolis"/>
                  <a:ea typeface="+mn-ea"/>
                  <a:cs typeface="+mn-cs"/>
                  <a:sym typeface="Arial"/>
                </a:rPr>
              </a:br>
              <a:r>
                <a:rPr kumimoji="0" lang="de-DE" sz="1400" b="0" i="0" u="none" strike="noStrike" kern="0" cap="none" spc="0" normalizeH="0" baseline="0" noProof="0">
                  <a:ln>
                    <a:noFill/>
                  </a:ln>
                  <a:solidFill>
                    <a:srgbClr val="FFFFFF"/>
                  </a:solidFill>
                  <a:effectLst/>
                  <a:uLnTx/>
                  <a:uFillTx/>
                  <a:latin typeface="Metropolis"/>
                  <a:ea typeface="+mn-ea"/>
                  <a:cs typeface="+mn-cs"/>
                  <a:sym typeface="Arial"/>
                </a:rPr>
                <a:t>Products</a:t>
              </a:r>
            </a:p>
          </p:txBody>
        </p:sp>
        <p:sp>
          <p:nvSpPr>
            <p:cNvPr id="158" name="Oval 157">
              <a:extLst>
                <a:ext uri="{FF2B5EF4-FFF2-40B4-BE49-F238E27FC236}">
                  <a16:creationId xmlns:a16="http://schemas.microsoft.com/office/drawing/2014/main" id="{CB86CD8B-EA72-4A36-B0AE-FDC28DA5D820}"/>
                </a:ext>
              </a:extLst>
            </p:cNvPr>
            <p:cNvSpPr/>
            <p:nvPr/>
          </p:nvSpPr>
          <p:spPr>
            <a:xfrm>
              <a:off x="8634472" y="3898093"/>
              <a:ext cx="1073665" cy="1073665"/>
            </a:xfrm>
            <a:prstGeom prst="ellipse">
              <a:avLst/>
            </a:prstGeom>
            <a:solidFill>
              <a:schemeClr val="bg1"/>
            </a:soli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90000"/>
                </a:lnSpc>
                <a:spcBef>
                  <a:spcPts val="0"/>
                </a:spcBef>
                <a:spcAft>
                  <a:spcPts val="600"/>
                </a:spcAft>
                <a:buClr>
                  <a:srgbClr val="000000"/>
                </a:buClr>
                <a:buSzTx/>
                <a:buFontTx/>
                <a:buNone/>
                <a:tabLst/>
                <a:defRPr/>
              </a:pPr>
              <a:r>
                <a:rPr kumimoji="0" lang="de-DE" sz="1400" b="0" i="0" u="none" strike="noStrike" kern="0" cap="none" spc="0" normalizeH="0" baseline="0" noProof="0">
                  <a:ln>
                    <a:noFill/>
                  </a:ln>
                  <a:solidFill>
                    <a:srgbClr val="FFFFFF"/>
                  </a:solidFill>
                  <a:effectLst/>
                  <a:uLnTx/>
                  <a:uFillTx/>
                  <a:latin typeface="Metropolis"/>
                  <a:ea typeface="+mn-ea"/>
                  <a:cs typeface="+mn-cs"/>
                  <a:sym typeface="Arial"/>
                </a:rPr>
                <a:t>Services</a:t>
              </a:r>
            </a:p>
          </p:txBody>
        </p:sp>
      </p:grpSp>
      <p:sp>
        <p:nvSpPr>
          <p:cNvPr id="159" name="Arc 158">
            <a:extLst>
              <a:ext uri="{FF2B5EF4-FFF2-40B4-BE49-F238E27FC236}">
                <a16:creationId xmlns:a16="http://schemas.microsoft.com/office/drawing/2014/main" id="{905742FE-E8C4-43E0-B048-0C4949AD804F}"/>
              </a:ext>
            </a:extLst>
          </p:cNvPr>
          <p:cNvSpPr>
            <a:spLocks noChangeAspect="1"/>
          </p:cNvSpPr>
          <p:nvPr/>
        </p:nvSpPr>
        <p:spPr bwMode="gray">
          <a:xfrm>
            <a:off x="3736583" y="1659493"/>
            <a:ext cx="8020423" cy="8020417"/>
          </a:xfrm>
          <a:prstGeom prst="arc">
            <a:avLst>
              <a:gd name="adj1" fmla="val 16293573"/>
              <a:gd name="adj2" fmla="val 20389128"/>
            </a:avLst>
          </a:prstGeom>
          <a:ln w="25400">
            <a:gradFill>
              <a:gsLst>
                <a:gs pos="100000">
                  <a:schemeClr val="tx2">
                    <a:alpha val="0"/>
                  </a:schemeClr>
                </a:gs>
                <a:gs pos="1000">
                  <a:schemeClr val="tx2"/>
                </a:gs>
              </a:gsLst>
              <a:lin ang="0" scaled="0"/>
            </a:gradFill>
            <a:miter lim="800000"/>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717074"/>
              </a:solidFill>
              <a:effectLst/>
              <a:uLnTx/>
              <a:uFillTx/>
              <a:latin typeface="Metropolis"/>
              <a:ea typeface="+mn-ea"/>
              <a:cs typeface="+mn-cs"/>
              <a:sym typeface="Arial"/>
            </a:endParaRPr>
          </a:p>
        </p:txBody>
      </p:sp>
      <p:sp>
        <p:nvSpPr>
          <p:cNvPr id="160" name="Arc 159">
            <a:extLst>
              <a:ext uri="{FF2B5EF4-FFF2-40B4-BE49-F238E27FC236}">
                <a16:creationId xmlns:a16="http://schemas.microsoft.com/office/drawing/2014/main" id="{DEE66B3E-55AB-494B-931F-8139194859F8}"/>
              </a:ext>
            </a:extLst>
          </p:cNvPr>
          <p:cNvSpPr>
            <a:spLocks noChangeAspect="1"/>
          </p:cNvSpPr>
          <p:nvPr/>
        </p:nvSpPr>
        <p:spPr bwMode="gray">
          <a:xfrm>
            <a:off x="3888409" y="1760546"/>
            <a:ext cx="7716775" cy="7716769"/>
          </a:xfrm>
          <a:prstGeom prst="arc">
            <a:avLst>
              <a:gd name="adj1" fmla="val 14125574"/>
              <a:gd name="adj2" fmla="val 18263147"/>
            </a:avLst>
          </a:prstGeom>
          <a:ln w="889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717074"/>
              </a:solidFill>
              <a:effectLst/>
              <a:uLnTx/>
              <a:uFillTx/>
              <a:latin typeface="Metropolis"/>
              <a:ea typeface="+mn-ea"/>
              <a:cs typeface="+mn-cs"/>
              <a:sym typeface="Arial"/>
            </a:endParaRPr>
          </a:p>
        </p:txBody>
      </p:sp>
      <p:sp>
        <p:nvSpPr>
          <p:cNvPr id="161" name="Arc 160">
            <a:extLst>
              <a:ext uri="{FF2B5EF4-FFF2-40B4-BE49-F238E27FC236}">
                <a16:creationId xmlns:a16="http://schemas.microsoft.com/office/drawing/2014/main" id="{19F90579-D8FA-4E0A-A4B1-A6BEBF34C612}"/>
              </a:ext>
            </a:extLst>
          </p:cNvPr>
          <p:cNvSpPr>
            <a:spLocks noChangeAspect="1"/>
          </p:cNvSpPr>
          <p:nvPr/>
        </p:nvSpPr>
        <p:spPr bwMode="gray">
          <a:xfrm>
            <a:off x="3888409" y="1760546"/>
            <a:ext cx="7716775" cy="7716769"/>
          </a:xfrm>
          <a:prstGeom prst="arc">
            <a:avLst>
              <a:gd name="adj1" fmla="val 10792132"/>
              <a:gd name="adj2" fmla="val 14129541"/>
            </a:avLst>
          </a:prstGeom>
          <a:ln w="889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717074"/>
              </a:solidFill>
              <a:effectLst/>
              <a:uLnTx/>
              <a:uFillTx/>
              <a:latin typeface="Metropolis"/>
              <a:ea typeface="+mn-ea"/>
              <a:cs typeface="+mn-cs"/>
              <a:sym typeface="Arial"/>
            </a:endParaRPr>
          </a:p>
        </p:txBody>
      </p:sp>
      <p:sp>
        <p:nvSpPr>
          <p:cNvPr id="162" name="Arc 161">
            <a:extLst>
              <a:ext uri="{FF2B5EF4-FFF2-40B4-BE49-F238E27FC236}">
                <a16:creationId xmlns:a16="http://schemas.microsoft.com/office/drawing/2014/main" id="{F9F0C28F-C748-46DB-8931-3C6380CD6B41}"/>
              </a:ext>
            </a:extLst>
          </p:cNvPr>
          <p:cNvSpPr>
            <a:spLocks noChangeAspect="1"/>
          </p:cNvSpPr>
          <p:nvPr/>
        </p:nvSpPr>
        <p:spPr bwMode="gray">
          <a:xfrm>
            <a:off x="3736583" y="1659493"/>
            <a:ext cx="8020423" cy="8020417"/>
          </a:xfrm>
          <a:prstGeom prst="arc">
            <a:avLst>
              <a:gd name="adj1" fmla="val 11911215"/>
              <a:gd name="adj2" fmla="val 16103460"/>
            </a:avLst>
          </a:prstGeom>
          <a:ln w="25400">
            <a:gradFill>
              <a:gsLst>
                <a:gs pos="4000">
                  <a:schemeClr val="tx2">
                    <a:alpha val="0"/>
                  </a:schemeClr>
                </a:gs>
                <a:gs pos="100000">
                  <a:schemeClr val="tx2"/>
                </a:gs>
              </a:gsLst>
              <a:lin ang="0" scaled="0"/>
            </a:gra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717074"/>
              </a:solidFill>
              <a:effectLst/>
              <a:uLnTx/>
              <a:uFillTx/>
              <a:latin typeface="Metropolis"/>
              <a:ea typeface="+mn-ea"/>
              <a:cs typeface="+mn-cs"/>
              <a:sym typeface="Arial"/>
            </a:endParaRPr>
          </a:p>
        </p:txBody>
      </p:sp>
      <p:grpSp>
        <p:nvGrpSpPr>
          <p:cNvPr id="1035" name="Group 1034">
            <a:extLst>
              <a:ext uri="{FF2B5EF4-FFF2-40B4-BE49-F238E27FC236}">
                <a16:creationId xmlns:a16="http://schemas.microsoft.com/office/drawing/2014/main" id="{4794C10F-B79C-47A5-8833-6EB16815AE45}"/>
              </a:ext>
            </a:extLst>
          </p:cNvPr>
          <p:cNvGrpSpPr/>
          <p:nvPr/>
        </p:nvGrpSpPr>
        <p:grpSpPr>
          <a:xfrm>
            <a:off x="5151898" y="1594260"/>
            <a:ext cx="5189904" cy="387697"/>
            <a:chOff x="4909904" y="1144584"/>
            <a:chExt cx="5192609" cy="387899"/>
          </a:xfrm>
        </p:grpSpPr>
        <p:sp>
          <p:nvSpPr>
            <p:cNvPr id="163" name="TextBox 162">
              <a:extLst>
                <a:ext uri="{FF2B5EF4-FFF2-40B4-BE49-F238E27FC236}">
                  <a16:creationId xmlns:a16="http://schemas.microsoft.com/office/drawing/2014/main" id="{7E3C933A-9719-4C9C-8E71-93827B713B02}"/>
                </a:ext>
              </a:extLst>
            </p:cNvPr>
            <p:cNvSpPr txBox="1"/>
            <p:nvPr/>
          </p:nvSpPr>
          <p:spPr>
            <a:xfrm>
              <a:off x="4909904" y="1144584"/>
              <a:ext cx="979435" cy="387798"/>
            </a:xfrm>
            <a:prstGeom prst="rect">
              <a:avLst/>
            </a:prstGeom>
            <a:noFill/>
          </p:spPr>
          <p:txBody>
            <a:bodyPr wrap="none" lIns="0" tIns="0" rIns="0" bIns="0" rtlCol="0">
              <a:spAutoFit/>
            </a:bodyPr>
            <a:lstStyle/>
            <a:p>
              <a:pPr marL="0" marR="0" lvl="0" indent="0" algn="ctr" defTabSz="913852" rtl="0" eaLnBrk="1" fontAlgn="auto" latinLnBrk="0" hangingPunct="1">
                <a:lnSpc>
                  <a:spcPct val="9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Metropolis"/>
                  <a:ea typeface="+mn-ea"/>
                  <a:cs typeface="Arial"/>
                  <a:sym typeface="Arial"/>
                </a:rPr>
                <a:t>Jointly with</a:t>
              </a:r>
              <a:br>
                <a:rPr kumimoji="0" lang="en-US" sz="1400" b="0" i="0" u="none" strike="noStrike" kern="0" cap="none" spc="0" normalizeH="0" baseline="0" noProof="0">
                  <a:ln>
                    <a:noFill/>
                  </a:ln>
                  <a:solidFill>
                    <a:srgbClr val="FFFFFF"/>
                  </a:solidFill>
                  <a:effectLst/>
                  <a:uLnTx/>
                  <a:uFillTx/>
                  <a:latin typeface="Metropolis"/>
                  <a:ea typeface="+mn-ea"/>
                  <a:cs typeface="Arial"/>
                  <a:sym typeface="Arial"/>
                </a:rPr>
              </a:br>
              <a:r>
                <a:rPr kumimoji="0" lang="en-US" sz="1400" b="0" i="0" u="none" strike="noStrike" kern="0" cap="none" spc="0" normalizeH="0" baseline="0" noProof="0">
                  <a:ln>
                    <a:noFill/>
                  </a:ln>
                  <a:solidFill>
                    <a:srgbClr val="FFFFFF"/>
                  </a:solidFill>
                  <a:effectLst/>
                  <a:uLnTx/>
                  <a:uFillTx/>
                  <a:latin typeface="Metropolis"/>
                  <a:ea typeface="+mn-ea"/>
                  <a:cs typeface="Arial"/>
                  <a:sym typeface="Arial"/>
                </a:rPr>
                <a:t>VMware</a:t>
              </a:r>
            </a:p>
          </p:txBody>
        </p:sp>
        <p:sp>
          <p:nvSpPr>
            <p:cNvPr id="164" name="TextBox 163">
              <a:extLst>
                <a:ext uri="{FF2B5EF4-FFF2-40B4-BE49-F238E27FC236}">
                  <a16:creationId xmlns:a16="http://schemas.microsoft.com/office/drawing/2014/main" id="{40621974-96CF-4034-A02D-4A012E4E69C9}"/>
                </a:ext>
              </a:extLst>
            </p:cNvPr>
            <p:cNvSpPr txBox="1"/>
            <p:nvPr/>
          </p:nvSpPr>
          <p:spPr>
            <a:xfrm>
              <a:off x="9268734" y="1144584"/>
              <a:ext cx="833779" cy="387899"/>
            </a:xfrm>
            <a:prstGeom prst="rect">
              <a:avLst/>
            </a:prstGeom>
            <a:noFill/>
          </p:spPr>
          <p:txBody>
            <a:bodyPr wrap="none" lIns="0" tIns="0" rIns="0" bIns="0" rtlCol="0">
              <a:spAutoFit/>
            </a:bodyPr>
            <a:lstStyle/>
            <a:p>
              <a:pPr marL="0" marR="0" lvl="0" indent="0" algn="ctr" defTabSz="913852" rtl="0" eaLnBrk="1" fontAlgn="auto" latinLnBrk="0" hangingPunct="1">
                <a:lnSpc>
                  <a:spcPct val="9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Metropolis" pitchFamily="2" charset="77"/>
                  <a:ea typeface="+mn-ea"/>
                  <a:cs typeface="Arial"/>
                  <a:sym typeface="Arial"/>
                </a:rPr>
                <a:t>Direct to</a:t>
              </a:r>
              <a:br>
                <a:rPr kumimoji="0" lang="en-US" sz="1400" b="0" i="0" u="none" strike="noStrike" kern="0" cap="none" spc="0" normalizeH="0" baseline="0" noProof="0">
                  <a:ln>
                    <a:noFill/>
                  </a:ln>
                  <a:solidFill>
                    <a:srgbClr val="FFFFFF"/>
                  </a:solidFill>
                  <a:effectLst/>
                  <a:uLnTx/>
                  <a:uFillTx/>
                  <a:latin typeface="Metropolis" pitchFamily="2" charset="77"/>
                  <a:ea typeface="+mn-ea"/>
                  <a:cs typeface="Arial"/>
                  <a:sym typeface="Arial"/>
                </a:rPr>
              </a:br>
              <a:r>
                <a:rPr kumimoji="0" lang="en-US" sz="1400" b="0" i="0" u="none" strike="noStrike" kern="0" cap="none" spc="0" normalizeH="0" baseline="0" noProof="0">
                  <a:ln>
                    <a:noFill/>
                  </a:ln>
                  <a:solidFill>
                    <a:srgbClr val="FFFFFF"/>
                  </a:solidFill>
                  <a:effectLst/>
                  <a:uLnTx/>
                  <a:uFillTx/>
                  <a:latin typeface="Metropolis" pitchFamily="2" charset="77"/>
                  <a:ea typeface="+mn-ea"/>
                  <a:cs typeface="Arial"/>
                  <a:sym typeface="Arial"/>
                </a:rPr>
                <a:t>Customer</a:t>
              </a:r>
            </a:p>
          </p:txBody>
        </p:sp>
      </p:grpSp>
      <p:grpSp>
        <p:nvGrpSpPr>
          <p:cNvPr id="3" name="Group 2">
            <a:extLst>
              <a:ext uri="{FF2B5EF4-FFF2-40B4-BE49-F238E27FC236}">
                <a16:creationId xmlns:a16="http://schemas.microsoft.com/office/drawing/2014/main" id="{17E46D28-F7CD-4876-9F15-F6F73BCAD7B0}"/>
              </a:ext>
            </a:extLst>
          </p:cNvPr>
          <p:cNvGrpSpPr/>
          <p:nvPr/>
        </p:nvGrpSpPr>
        <p:grpSpPr>
          <a:xfrm>
            <a:off x="6823794" y="4622532"/>
            <a:ext cx="1846006" cy="1846006"/>
            <a:chOff x="6846972" y="4769235"/>
            <a:chExt cx="1508760" cy="1508760"/>
          </a:xfrm>
        </p:grpSpPr>
        <p:sp>
          <p:nvSpPr>
            <p:cNvPr id="108" name="Oval 107">
              <a:extLst>
                <a:ext uri="{FF2B5EF4-FFF2-40B4-BE49-F238E27FC236}">
                  <a16:creationId xmlns:a16="http://schemas.microsoft.com/office/drawing/2014/main" id="{F3DBF978-DE8F-40E7-9051-E34423864EF4}"/>
                </a:ext>
              </a:extLst>
            </p:cNvPr>
            <p:cNvSpPr/>
            <p:nvPr/>
          </p:nvSpPr>
          <p:spPr>
            <a:xfrm>
              <a:off x="6846972" y="4769235"/>
              <a:ext cx="1508760" cy="1508760"/>
            </a:xfrm>
            <a:prstGeom prst="ellipse">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600"/>
                </a:spcAft>
                <a:buClr>
                  <a:srgbClr val="000000"/>
                </a:buClr>
                <a:buSzTx/>
                <a:buFontTx/>
                <a:buNone/>
                <a:tabLst/>
                <a:defRPr/>
              </a:pPr>
              <a:endParaRPr kumimoji="0" lang="de-DE" sz="1200" b="0" i="0" u="none" strike="noStrike" kern="0" cap="none" spc="0" normalizeH="0" baseline="0" noProof="0">
                <a:ln>
                  <a:noFill/>
                </a:ln>
                <a:solidFill>
                  <a:prstClr val="white"/>
                </a:solidFill>
                <a:effectLst/>
                <a:uLnTx/>
                <a:uFillTx/>
                <a:latin typeface="Metropolis"/>
                <a:ea typeface="+mn-ea"/>
                <a:cs typeface="+mn-cs"/>
                <a:sym typeface="Arial"/>
              </a:endParaRPr>
            </a:p>
          </p:txBody>
        </p:sp>
        <p:grpSp>
          <p:nvGrpSpPr>
            <p:cNvPr id="5" name="Group 4">
              <a:extLst>
                <a:ext uri="{FF2B5EF4-FFF2-40B4-BE49-F238E27FC236}">
                  <a16:creationId xmlns:a16="http://schemas.microsoft.com/office/drawing/2014/main" id="{1862599A-D069-4895-AD0E-E874813A5E06}"/>
                </a:ext>
              </a:extLst>
            </p:cNvPr>
            <p:cNvGrpSpPr>
              <a:grpSpLocks noChangeAspect="1"/>
            </p:cNvGrpSpPr>
            <p:nvPr/>
          </p:nvGrpSpPr>
          <p:grpSpPr bwMode="auto">
            <a:xfrm>
              <a:off x="6999187" y="5343550"/>
              <a:ext cx="1204330" cy="360130"/>
              <a:chOff x="1257" y="1384"/>
              <a:chExt cx="5150" cy="1540"/>
            </a:xfrm>
          </p:grpSpPr>
          <p:sp>
            <p:nvSpPr>
              <p:cNvPr id="29" name="Freeform 5">
                <a:extLst>
                  <a:ext uri="{FF2B5EF4-FFF2-40B4-BE49-F238E27FC236}">
                    <a16:creationId xmlns:a16="http://schemas.microsoft.com/office/drawing/2014/main" id="{B059229A-3350-40E9-9352-BB10CEE13724}"/>
                  </a:ext>
                </a:extLst>
              </p:cNvPr>
              <p:cNvSpPr>
                <a:spLocks/>
              </p:cNvSpPr>
              <p:nvPr/>
            </p:nvSpPr>
            <p:spPr bwMode="auto">
              <a:xfrm>
                <a:off x="3238" y="1416"/>
                <a:ext cx="1084" cy="759"/>
              </a:xfrm>
              <a:custGeom>
                <a:avLst/>
                <a:gdLst>
                  <a:gd name="T0" fmla="*/ 131 w 614"/>
                  <a:gd name="T1" fmla="*/ 400 h 429"/>
                  <a:gd name="T2" fmla="*/ 4 w 614"/>
                  <a:gd name="T3" fmla="*/ 47 h 429"/>
                  <a:gd name="T4" fmla="*/ 0 w 614"/>
                  <a:gd name="T5" fmla="*/ 30 h 429"/>
                  <a:gd name="T6" fmla="*/ 32 w 614"/>
                  <a:gd name="T7" fmla="*/ 0 h 429"/>
                  <a:gd name="T8" fmla="*/ 63 w 614"/>
                  <a:gd name="T9" fmla="*/ 26 h 429"/>
                  <a:gd name="T10" fmla="*/ 169 w 614"/>
                  <a:gd name="T11" fmla="*/ 330 h 429"/>
                  <a:gd name="T12" fmla="*/ 275 w 614"/>
                  <a:gd name="T13" fmla="*/ 25 h 429"/>
                  <a:gd name="T14" fmla="*/ 305 w 614"/>
                  <a:gd name="T15" fmla="*/ 0 h 429"/>
                  <a:gd name="T16" fmla="*/ 308 w 614"/>
                  <a:gd name="T17" fmla="*/ 0 h 429"/>
                  <a:gd name="T18" fmla="*/ 341 w 614"/>
                  <a:gd name="T19" fmla="*/ 25 h 429"/>
                  <a:gd name="T20" fmla="*/ 446 w 614"/>
                  <a:gd name="T21" fmla="*/ 330 h 429"/>
                  <a:gd name="T22" fmla="*/ 553 w 614"/>
                  <a:gd name="T23" fmla="*/ 24 h 429"/>
                  <a:gd name="T24" fmla="*/ 583 w 614"/>
                  <a:gd name="T25" fmla="*/ 0 h 429"/>
                  <a:gd name="T26" fmla="*/ 614 w 614"/>
                  <a:gd name="T27" fmla="*/ 29 h 429"/>
                  <a:gd name="T28" fmla="*/ 610 w 614"/>
                  <a:gd name="T29" fmla="*/ 46 h 429"/>
                  <a:gd name="T30" fmla="*/ 482 w 614"/>
                  <a:gd name="T31" fmla="*/ 400 h 429"/>
                  <a:gd name="T32" fmla="*/ 448 w 614"/>
                  <a:gd name="T33" fmla="*/ 429 h 429"/>
                  <a:gd name="T34" fmla="*/ 445 w 614"/>
                  <a:gd name="T35" fmla="*/ 429 h 429"/>
                  <a:gd name="T36" fmla="*/ 411 w 614"/>
                  <a:gd name="T37" fmla="*/ 400 h 429"/>
                  <a:gd name="T38" fmla="*/ 307 w 614"/>
                  <a:gd name="T39" fmla="*/ 100 h 429"/>
                  <a:gd name="T40" fmla="*/ 202 w 614"/>
                  <a:gd name="T41" fmla="*/ 400 h 429"/>
                  <a:gd name="T42" fmla="*/ 168 w 614"/>
                  <a:gd name="T43" fmla="*/ 429 h 429"/>
                  <a:gd name="T44" fmla="*/ 166 w 614"/>
                  <a:gd name="T45" fmla="*/ 429 h 429"/>
                  <a:gd name="T46" fmla="*/ 131 w 614"/>
                  <a:gd name="T47" fmla="*/ 40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4" h="429">
                    <a:moveTo>
                      <a:pt x="131" y="400"/>
                    </a:moveTo>
                    <a:cubicBezTo>
                      <a:pt x="4" y="47"/>
                      <a:pt x="4" y="47"/>
                      <a:pt x="4" y="47"/>
                    </a:cubicBezTo>
                    <a:cubicBezTo>
                      <a:pt x="3" y="42"/>
                      <a:pt x="0" y="35"/>
                      <a:pt x="0" y="30"/>
                    </a:cubicBezTo>
                    <a:cubicBezTo>
                      <a:pt x="0" y="14"/>
                      <a:pt x="13" y="0"/>
                      <a:pt x="32" y="0"/>
                    </a:cubicBezTo>
                    <a:cubicBezTo>
                      <a:pt x="48" y="0"/>
                      <a:pt x="58" y="10"/>
                      <a:pt x="63" y="26"/>
                    </a:cubicBezTo>
                    <a:cubicBezTo>
                      <a:pt x="169" y="330"/>
                      <a:pt x="169" y="330"/>
                      <a:pt x="169" y="330"/>
                    </a:cubicBezTo>
                    <a:cubicBezTo>
                      <a:pt x="275" y="25"/>
                      <a:pt x="275" y="25"/>
                      <a:pt x="275" y="25"/>
                    </a:cubicBezTo>
                    <a:cubicBezTo>
                      <a:pt x="279" y="10"/>
                      <a:pt x="289" y="0"/>
                      <a:pt x="305" y="0"/>
                    </a:cubicBezTo>
                    <a:cubicBezTo>
                      <a:pt x="308" y="0"/>
                      <a:pt x="308" y="0"/>
                      <a:pt x="308" y="0"/>
                    </a:cubicBezTo>
                    <a:cubicBezTo>
                      <a:pt x="326" y="0"/>
                      <a:pt x="336" y="10"/>
                      <a:pt x="341" y="25"/>
                    </a:cubicBezTo>
                    <a:cubicBezTo>
                      <a:pt x="446" y="330"/>
                      <a:pt x="446" y="330"/>
                      <a:pt x="446" y="330"/>
                    </a:cubicBezTo>
                    <a:cubicBezTo>
                      <a:pt x="553" y="24"/>
                      <a:pt x="553" y="24"/>
                      <a:pt x="553" y="24"/>
                    </a:cubicBezTo>
                    <a:cubicBezTo>
                      <a:pt x="557" y="11"/>
                      <a:pt x="566" y="0"/>
                      <a:pt x="583" y="0"/>
                    </a:cubicBezTo>
                    <a:cubicBezTo>
                      <a:pt x="601" y="0"/>
                      <a:pt x="614" y="13"/>
                      <a:pt x="614" y="29"/>
                    </a:cubicBezTo>
                    <a:cubicBezTo>
                      <a:pt x="614" y="34"/>
                      <a:pt x="611" y="41"/>
                      <a:pt x="610" y="46"/>
                    </a:cubicBezTo>
                    <a:cubicBezTo>
                      <a:pt x="482" y="400"/>
                      <a:pt x="482" y="400"/>
                      <a:pt x="482" y="400"/>
                    </a:cubicBezTo>
                    <a:cubicBezTo>
                      <a:pt x="475" y="419"/>
                      <a:pt x="462" y="429"/>
                      <a:pt x="448" y="429"/>
                    </a:cubicBezTo>
                    <a:cubicBezTo>
                      <a:pt x="445" y="429"/>
                      <a:pt x="445" y="429"/>
                      <a:pt x="445" y="429"/>
                    </a:cubicBezTo>
                    <a:cubicBezTo>
                      <a:pt x="429" y="429"/>
                      <a:pt x="417" y="419"/>
                      <a:pt x="411" y="400"/>
                    </a:cubicBezTo>
                    <a:cubicBezTo>
                      <a:pt x="307" y="100"/>
                      <a:pt x="307" y="100"/>
                      <a:pt x="307" y="100"/>
                    </a:cubicBezTo>
                    <a:cubicBezTo>
                      <a:pt x="202" y="400"/>
                      <a:pt x="202" y="400"/>
                      <a:pt x="202" y="400"/>
                    </a:cubicBezTo>
                    <a:cubicBezTo>
                      <a:pt x="196" y="419"/>
                      <a:pt x="184" y="429"/>
                      <a:pt x="168" y="429"/>
                    </a:cubicBezTo>
                    <a:cubicBezTo>
                      <a:pt x="166" y="429"/>
                      <a:pt x="166" y="429"/>
                      <a:pt x="166" y="429"/>
                    </a:cubicBezTo>
                    <a:cubicBezTo>
                      <a:pt x="151" y="429"/>
                      <a:pt x="138" y="419"/>
                      <a:pt x="131" y="40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Freeform 6">
                <a:extLst>
                  <a:ext uri="{FF2B5EF4-FFF2-40B4-BE49-F238E27FC236}">
                    <a16:creationId xmlns:a16="http://schemas.microsoft.com/office/drawing/2014/main" id="{32D0F71E-ECE1-4BC4-8632-74C433ED0B1C}"/>
                  </a:ext>
                </a:extLst>
              </p:cNvPr>
              <p:cNvSpPr>
                <a:spLocks/>
              </p:cNvSpPr>
              <p:nvPr/>
            </p:nvSpPr>
            <p:spPr bwMode="auto">
              <a:xfrm>
                <a:off x="5103" y="1414"/>
                <a:ext cx="420" cy="759"/>
              </a:xfrm>
              <a:custGeom>
                <a:avLst/>
                <a:gdLst>
                  <a:gd name="T0" fmla="*/ 0 w 238"/>
                  <a:gd name="T1" fmla="*/ 32 h 429"/>
                  <a:gd name="T2" fmla="*/ 31 w 238"/>
                  <a:gd name="T3" fmla="*/ 0 h 429"/>
                  <a:gd name="T4" fmla="*/ 62 w 238"/>
                  <a:gd name="T5" fmla="*/ 32 h 429"/>
                  <a:gd name="T6" fmla="*/ 62 w 238"/>
                  <a:gd name="T7" fmla="*/ 103 h 429"/>
                  <a:gd name="T8" fmla="*/ 207 w 238"/>
                  <a:gd name="T9" fmla="*/ 1 h 429"/>
                  <a:gd name="T10" fmla="*/ 238 w 238"/>
                  <a:gd name="T11" fmla="*/ 32 h 429"/>
                  <a:gd name="T12" fmla="*/ 210 w 238"/>
                  <a:gd name="T13" fmla="*/ 64 h 429"/>
                  <a:gd name="T14" fmla="*/ 62 w 238"/>
                  <a:gd name="T15" fmla="*/ 255 h 429"/>
                  <a:gd name="T16" fmla="*/ 62 w 238"/>
                  <a:gd name="T17" fmla="*/ 397 h 429"/>
                  <a:gd name="T18" fmla="*/ 32 w 238"/>
                  <a:gd name="T19" fmla="*/ 429 h 429"/>
                  <a:gd name="T20" fmla="*/ 0 w 238"/>
                  <a:gd name="T21" fmla="*/ 397 h 429"/>
                  <a:gd name="T22" fmla="*/ 0 w 238"/>
                  <a:gd name="T23" fmla="*/ 32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8" h="429">
                    <a:moveTo>
                      <a:pt x="0" y="32"/>
                    </a:moveTo>
                    <a:cubicBezTo>
                      <a:pt x="0" y="14"/>
                      <a:pt x="14" y="0"/>
                      <a:pt x="31" y="0"/>
                    </a:cubicBezTo>
                    <a:cubicBezTo>
                      <a:pt x="49" y="0"/>
                      <a:pt x="62" y="14"/>
                      <a:pt x="62" y="32"/>
                    </a:cubicBezTo>
                    <a:cubicBezTo>
                      <a:pt x="62" y="103"/>
                      <a:pt x="62" y="103"/>
                      <a:pt x="62" y="103"/>
                    </a:cubicBezTo>
                    <a:cubicBezTo>
                      <a:pt x="93" y="34"/>
                      <a:pt x="162" y="1"/>
                      <a:pt x="207" y="1"/>
                    </a:cubicBezTo>
                    <a:cubicBezTo>
                      <a:pt x="225" y="1"/>
                      <a:pt x="238" y="14"/>
                      <a:pt x="238" y="32"/>
                    </a:cubicBezTo>
                    <a:cubicBezTo>
                      <a:pt x="238" y="49"/>
                      <a:pt x="226" y="61"/>
                      <a:pt x="210" y="64"/>
                    </a:cubicBezTo>
                    <a:cubicBezTo>
                      <a:pt x="129" y="74"/>
                      <a:pt x="62" y="134"/>
                      <a:pt x="62" y="255"/>
                    </a:cubicBezTo>
                    <a:cubicBezTo>
                      <a:pt x="62" y="397"/>
                      <a:pt x="62" y="397"/>
                      <a:pt x="62" y="397"/>
                    </a:cubicBezTo>
                    <a:cubicBezTo>
                      <a:pt x="62" y="414"/>
                      <a:pt x="50" y="429"/>
                      <a:pt x="32" y="429"/>
                    </a:cubicBezTo>
                    <a:cubicBezTo>
                      <a:pt x="14" y="429"/>
                      <a:pt x="0" y="415"/>
                      <a:pt x="0" y="397"/>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Freeform 7">
                <a:extLst>
                  <a:ext uri="{FF2B5EF4-FFF2-40B4-BE49-F238E27FC236}">
                    <a16:creationId xmlns:a16="http://schemas.microsoft.com/office/drawing/2014/main" id="{3B2A0457-97C3-4812-9A90-D30D6C43BB43}"/>
                  </a:ext>
                </a:extLst>
              </p:cNvPr>
              <p:cNvSpPr>
                <a:spLocks noEditPoints="1"/>
              </p:cNvSpPr>
              <p:nvPr/>
            </p:nvSpPr>
            <p:spPr bwMode="auto">
              <a:xfrm>
                <a:off x="5514" y="1414"/>
                <a:ext cx="685" cy="766"/>
              </a:xfrm>
              <a:custGeom>
                <a:avLst/>
                <a:gdLst>
                  <a:gd name="T0" fmla="*/ 205 w 388"/>
                  <a:gd name="T1" fmla="*/ 433 h 433"/>
                  <a:gd name="T2" fmla="*/ 0 w 388"/>
                  <a:gd name="T3" fmla="*/ 217 h 433"/>
                  <a:gd name="T4" fmla="*/ 0 w 388"/>
                  <a:gd name="T5" fmla="*/ 215 h 433"/>
                  <a:gd name="T6" fmla="*/ 197 w 388"/>
                  <a:gd name="T7" fmla="*/ 0 h 433"/>
                  <a:gd name="T8" fmla="*/ 388 w 388"/>
                  <a:gd name="T9" fmla="*/ 210 h 433"/>
                  <a:gd name="T10" fmla="*/ 359 w 388"/>
                  <a:gd name="T11" fmla="*/ 239 h 433"/>
                  <a:gd name="T12" fmla="*/ 62 w 388"/>
                  <a:gd name="T13" fmla="*/ 239 h 433"/>
                  <a:gd name="T14" fmla="*/ 206 w 388"/>
                  <a:gd name="T15" fmla="*/ 379 h 433"/>
                  <a:gd name="T16" fmla="*/ 325 w 388"/>
                  <a:gd name="T17" fmla="*/ 331 h 433"/>
                  <a:gd name="T18" fmla="*/ 342 w 388"/>
                  <a:gd name="T19" fmla="*/ 324 h 433"/>
                  <a:gd name="T20" fmla="*/ 369 w 388"/>
                  <a:gd name="T21" fmla="*/ 350 h 433"/>
                  <a:gd name="T22" fmla="*/ 360 w 388"/>
                  <a:gd name="T23" fmla="*/ 370 h 433"/>
                  <a:gd name="T24" fmla="*/ 205 w 388"/>
                  <a:gd name="T25" fmla="*/ 433 h 433"/>
                  <a:gd name="T26" fmla="*/ 326 w 388"/>
                  <a:gd name="T27" fmla="*/ 193 h 433"/>
                  <a:gd name="T28" fmla="*/ 195 w 388"/>
                  <a:gd name="T29" fmla="*/ 52 h 433"/>
                  <a:gd name="T30" fmla="*/ 62 w 388"/>
                  <a:gd name="T31" fmla="*/ 193 h 433"/>
                  <a:gd name="T32" fmla="*/ 326 w 388"/>
                  <a:gd name="T33" fmla="*/ 19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8" h="433">
                    <a:moveTo>
                      <a:pt x="205" y="433"/>
                    </a:moveTo>
                    <a:cubicBezTo>
                      <a:pt x="92" y="433"/>
                      <a:pt x="0" y="345"/>
                      <a:pt x="0" y="217"/>
                    </a:cubicBezTo>
                    <a:cubicBezTo>
                      <a:pt x="0" y="215"/>
                      <a:pt x="0" y="215"/>
                      <a:pt x="0" y="215"/>
                    </a:cubicBezTo>
                    <a:cubicBezTo>
                      <a:pt x="0" y="96"/>
                      <a:pt x="83" y="0"/>
                      <a:pt x="197" y="0"/>
                    </a:cubicBezTo>
                    <a:cubicBezTo>
                      <a:pt x="318" y="0"/>
                      <a:pt x="388" y="100"/>
                      <a:pt x="388" y="210"/>
                    </a:cubicBezTo>
                    <a:cubicBezTo>
                      <a:pt x="388" y="227"/>
                      <a:pt x="374" y="239"/>
                      <a:pt x="359" y="239"/>
                    </a:cubicBezTo>
                    <a:cubicBezTo>
                      <a:pt x="62" y="239"/>
                      <a:pt x="62" y="239"/>
                      <a:pt x="62" y="239"/>
                    </a:cubicBezTo>
                    <a:cubicBezTo>
                      <a:pt x="71" y="329"/>
                      <a:pt x="133" y="379"/>
                      <a:pt x="206" y="379"/>
                    </a:cubicBezTo>
                    <a:cubicBezTo>
                      <a:pt x="257" y="379"/>
                      <a:pt x="295" y="359"/>
                      <a:pt x="325" y="331"/>
                    </a:cubicBezTo>
                    <a:cubicBezTo>
                      <a:pt x="330" y="327"/>
                      <a:pt x="335" y="324"/>
                      <a:pt x="342" y="324"/>
                    </a:cubicBezTo>
                    <a:cubicBezTo>
                      <a:pt x="357" y="324"/>
                      <a:pt x="369" y="336"/>
                      <a:pt x="369" y="350"/>
                    </a:cubicBezTo>
                    <a:cubicBezTo>
                      <a:pt x="369" y="357"/>
                      <a:pt x="366" y="365"/>
                      <a:pt x="360" y="370"/>
                    </a:cubicBezTo>
                    <a:cubicBezTo>
                      <a:pt x="321" y="408"/>
                      <a:pt x="275" y="433"/>
                      <a:pt x="205" y="433"/>
                    </a:cubicBezTo>
                    <a:moveTo>
                      <a:pt x="326" y="193"/>
                    </a:moveTo>
                    <a:cubicBezTo>
                      <a:pt x="320" y="118"/>
                      <a:pt x="277" y="52"/>
                      <a:pt x="195" y="52"/>
                    </a:cubicBezTo>
                    <a:cubicBezTo>
                      <a:pt x="124" y="52"/>
                      <a:pt x="70" y="112"/>
                      <a:pt x="62" y="193"/>
                    </a:cubicBezTo>
                    <a:lnTo>
                      <a:pt x="326"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Freeform 8">
                <a:extLst>
                  <a:ext uri="{FF2B5EF4-FFF2-40B4-BE49-F238E27FC236}">
                    <a16:creationId xmlns:a16="http://schemas.microsoft.com/office/drawing/2014/main" id="{253BD910-9DCF-4AC6-ACB2-16F8F4E92F63}"/>
                  </a:ext>
                </a:extLst>
              </p:cNvPr>
              <p:cNvSpPr>
                <a:spLocks noEditPoints="1"/>
              </p:cNvSpPr>
              <p:nvPr/>
            </p:nvSpPr>
            <p:spPr bwMode="auto">
              <a:xfrm>
                <a:off x="4323" y="1416"/>
                <a:ext cx="648" cy="764"/>
              </a:xfrm>
              <a:custGeom>
                <a:avLst/>
                <a:gdLst>
                  <a:gd name="T0" fmla="*/ 0 w 367"/>
                  <a:gd name="T1" fmla="*/ 302 h 432"/>
                  <a:gd name="T2" fmla="*/ 0 w 367"/>
                  <a:gd name="T3" fmla="*/ 300 h 432"/>
                  <a:gd name="T4" fmla="*/ 178 w 367"/>
                  <a:gd name="T5" fmla="*/ 165 h 432"/>
                  <a:gd name="T6" fmla="*/ 307 w 367"/>
                  <a:gd name="T7" fmla="*/ 183 h 432"/>
                  <a:gd name="T8" fmla="*/ 307 w 367"/>
                  <a:gd name="T9" fmla="*/ 169 h 432"/>
                  <a:gd name="T10" fmla="*/ 182 w 367"/>
                  <a:gd name="T11" fmla="*/ 55 h 432"/>
                  <a:gd name="T12" fmla="*/ 85 w 367"/>
                  <a:gd name="T13" fmla="*/ 74 h 432"/>
                  <a:gd name="T14" fmla="*/ 74 w 367"/>
                  <a:gd name="T15" fmla="*/ 76 h 432"/>
                  <a:gd name="T16" fmla="*/ 46 w 367"/>
                  <a:gd name="T17" fmla="*/ 49 h 432"/>
                  <a:gd name="T18" fmla="*/ 63 w 367"/>
                  <a:gd name="T19" fmla="*/ 24 h 432"/>
                  <a:gd name="T20" fmla="*/ 189 w 367"/>
                  <a:gd name="T21" fmla="*/ 0 h 432"/>
                  <a:gd name="T22" fmla="*/ 324 w 367"/>
                  <a:gd name="T23" fmla="*/ 46 h 432"/>
                  <a:gd name="T24" fmla="*/ 367 w 367"/>
                  <a:gd name="T25" fmla="*/ 168 h 432"/>
                  <a:gd name="T26" fmla="*/ 367 w 367"/>
                  <a:gd name="T27" fmla="*/ 398 h 432"/>
                  <a:gd name="T28" fmla="*/ 337 w 367"/>
                  <a:gd name="T29" fmla="*/ 429 h 432"/>
                  <a:gd name="T30" fmla="*/ 307 w 367"/>
                  <a:gd name="T31" fmla="*/ 400 h 432"/>
                  <a:gd name="T32" fmla="*/ 307 w 367"/>
                  <a:gd name="T33" fmla="*/ 360 h 432"/>
                  <a:gd name="T34" fmla="*/ 156 w 367"/>
                  <a:gd name="T35" fmla="*/ 432 h 432"/>
                  <a:gd name="T36" fmla="*/ 0 w 367"/>
                  <a:gd name="T37" fmla="*/ 302 h 432"/>
                  <a:gd name="T38" fmla="*/ 308 w 367"/>
                  <a:gd name="T39" fmla="*/ 270 h 432"/>
                  <a:gd name="T40" fmla="*/ 308 w 367"/>
                  <a:gd name="T41" fmla="*/ 229 h 432"/>
                  <a:gd name="T42" fmla="*/ 185 w 367"/>
                  <a:gd name="T43" fmla="*/ 211 h 432"/>
                  <a:gd name="T44" fmla="*/ 63 w 367"/>
                  <a:gd name="T45" fmla="*/ 298 h 432"/>
                  <a:gd name="T46" fmla="*/ 63 w 367"/>
                  <a:gd name="T47" fmla="*/ 300 h 432"/>
                  <a:gd name="T48" fmla="*/ 168 w 367"/>
                  <a:gd name="T49" fmla="*/ 383 h 432"/>
                  <a:gd name="T50" fmla="*/ 308 w 367"/>
                  <a:gd name="T51" fmla="*/ 27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7" h="432">
                    <a:moveTo>
                      <a:pt x="0" y="302"/>
                    </a:moveTo>
                    <a:cubicBezTo>
                      <a:pt x="0" y="300"/>
                      <a:pt x="0" y="300"/>
                      <a:pt x="0" y="300"/>
                    </a:cubicBezTo>
                    <a:cubicBezTo>
                      <a:pt x="0" y="212"/>
                      <a:pt x="72" y="165"/>
                      <a:pt x="178" y="165"/>
                    </a:cubicBezTo>
                    <a:cubicBezTo>
                      <a:pt x="232" y="165"/>
                      <a:pt x="270" y="173"/>
                      <a:pt x="307" y="183"/>
                    </a:cubicBezTo>
                    <a:cubicBezTo>
                      <a:pt x="307" y="169"/>
                      <a:pt x="307" y="169"/>
                      <a:pt x="307" y="169"/>
                    </a:cubicBezTo>
                    <a:cubicBezTo>
                      <a:pt x="307" y="93"/>
                      <a:pt x="261" y="55"/>
                      <a:pt x="182" y="55"/>
                    </a:cubicBezTo>
                    <a:cubicBezTo>
                      <a:pt x="140" y="55"/>
                      <a:pt x="116" y="60"/>
                      <a:pt x="85" y="74"/>
                    </a:cubicBezTo>
                    <a:cubicBezTo>
                      <a:pt x="81" y="75"/>
                      <a:pt x="77" y="76"/>
                      <a:pt x="74" y="76"/>
                    </a:cubicBezTo>
                    <a:cubicBezTo>
                      <a:pt x="59" y="76"/>
                      <a:pt x="46" y="64"/>
                      <a:pt x="46" y="49"/>
                    </a:cubicBezTo>
                    <a:cubicBezTo>
                      <a:pt x="46" y="37"/>
                      <a:pt x="52" y="29"/>
                      <a:pt x="63" y="24"/>
                    </a:cubicBezTo>
                    <a:cubicBezTo>
                      <a:pt x="104" y="6"/>
                      <a:pt x="135" y="0"/>
                      <a:pt x="189" y="0"/>
                    </a:cubicBezTo>
                    <a:cubicBezTo>
                      <a:pt x="248" y="0"/>
                      <a:pt x="293" y="15"/>
                      <a:pt x="324" y="46"/>
                    </a:cubicBezTo>
                    <a:cubicBezTo>
                      <a:pt x="352" y="74"/>
                      <a:pt x="367" y="114"/>
                      <a:pt x="367" y="168"/>
                    </a:cubicBezTo>
                    <a:cubicBezTo>
                      <a:pt x="367" y="398"/>
                      <a:pt x="367" y="398"/>
                      <a:pt x="367" y="398"/>
                    </a:cubicBezTo>
                    <a:cubicBezTo>
                      <a:pt x="367" y="416"/>
                      <a:pt x="354" y="429"/>
                      <a:pt x="337" y="429"/>
                    </a:cubicBezTo>
                    <a:cubicBezTo>
                      <a:pt x="319" y="429"/>
                      <a:pt x="307" y="416"/>
                      <a:pt x="307" y="400"/>
                    </a:cubicBezTo>
                    <a:cubicBezTo>
                      <a:pt x="307" y="360"/>
                      <a:pt x="307" y="360"/>
                      <a:pt x="307" y="360"/>
                    </a:cubicBezTo>
                    <a:cubicBezTo>
                      <a:pt x="278" y="398"/>
                      <a:pt x="229" y="432"/>
                      <a:pt x="156" y="432"/>
                    </a:cubicBezTo>
                    <a:cubicBezTo>
                      <a:pt x="78" y="432"/>
                      <a:pt x="0" y="388"/>
                      <a:pt x="0" y="302"/>
                    </a:cubicBezTo>
                    <a:moveTo>
                      <a:pt x="308" y="270"/>
                    </a:moveTo>
                    <a:cubicBezTo>
                      <a:pt x="308" y="229"/>
                      <a:pt x="308" y="229"/>
                      <a:pt x="308" y="229"/>
                    </a:cubicBezTo>
                    <a:cubicBezTo>
                      <a:pt x="277" y="220"/>
                      <a:pt x="236" y="211"/>
                      <a:pt x="185" y="211"/>
                    </a:cubicBezTo>
                    <a:cubicBezTo>
                      <a:pt x="106" y="211"/>
                      <a:pt x="63" y="245"/>
                      <a:pt x="63" y="298"/>
                    </a:cubicBezTo>
                    <a:cubicBezTo>
                      <a:pt x="63" y="300"/>
                      <a:pt x="63" y="300"/>
                      <a:pt x="63" y="300"/>
                    </a:cubicBezTo>
                    <a:cubicBezTo>
                      <a:pt x="63" y="352"/>
                      <a:pt x="111" y="383"/>
                      <a:pt x="168" y="383"/>
                    </a:cubicBezTo>
                    <a:cubicBezTo>
                      <a:pt x="245" y="383"/>
                      <a:pt x="308" y="336"/>
                      <a:pt x="308" y="27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Freeform 9">
                <a:extLst>
                  <a:ext uri="{FF2B5EF4-FFF2-40B4-BE49-F238E27FC236}">
                    <a16:creationId xmlns:a16="http://schemas.microsoft.com/office/drawing/2014/main" id="{60FFF827-8FDA-4E65-9C6E-18F5E95AFC4C}"/>
                  </a:ext>
                </a:extLst>
              </p:cNvPr>
              <p:cNvSpPr>
                <a:spLocks/>
              </p:cNvSpPr>
              <p:nvPr/>
            </p:nvSpPr>
            <p:spPr bwMode="auto">
              <a:xfrm>
                <a:off x="1257" y="1384"/>
                <a:ext cx="1935" cy="798"/>
              </a:xfrm>
              <a:custGeom>
                <a:avLst/>
                <a:gdLst>
                  <a:gd name="T0" fmla="*/ 122 w 1097"/>
                  <a:gd name="T1" fmla="*/ 44 h 451"/>
                  <a:gd name="T2" fmla="*/ 43 w 1097"/>
                  <a:gd name="T3" fmla="*/ 14 h 451"/>
                  <a:gd name="T4" fmla="*/ 14 w 1097"/>
                  <a:gd name="T5" fmla="*/ 94 h 451"/>
                  <a:gd name="T6" fmla="*/ 147 w 1097"/>
                  <a:gd name="T7" fmla="*/ 382 h 451"/>
                  <a:gd name="T8" fmla="*/ 231 w 1097"/>
                  <a:gd name="T9" fmla="*/ 451 h 451"/>
                  <a:gd name="T10" fmla="*/ 315 w 1097"/>
                  <a:gd name="T11" fmla="*/ 382 h 451"/>
                  <a:gd name="T12" fmla="*/ 432 w 1097"/>
                  <a:gd name="T13" fmla="*/ 127 h 451"/>
                  <a:gd name="T14" fmla="*/ 449 w 1097"/>
                  <a:gd name="T15" fmla="*/ 117 h 451"/>
                  <a:gd name="T16" fmla="*/ 467 w 1097"/>
                  <a:gd name="T17" fmla="*/ 135 h 451"/>
                  <a:gd name="T18" fmla="*/ 467 w 1097"/>
                  <a:gd name="T19" fmla="*/ 381 h 451"/>
                  <a:gd name="T20" fmla="*/ 528 w 1097"/>
                  <a:gd name="T21" fmla="*/ 451 h 451"/>
                  <a:gd name="T22" fmla="*/ 591 w 1097"/>
                  <a:gd name="T23" fmla="*/ 381 h 451"/>
                  <a:gd name="T24" fmla="*/ 591 w 1097"/>
                  <a:gd name="T25" fmla="*/ 180 h 451"/>
                  <a:gd name="T26" fmla="*/ 657 w 1097"/>
                  <a:gd name="T27" fmla="*/ 116 h 451"/>
                  <a:gd name="T28" fmla="*/ 720 w 1097"/>
                  <a:gd name="T29" fmla="*/ 180 h 451"/>
                  <a:gd name="T30" fmla="*/ 720 w 1097"/>
                  <a:gd name="T31" fmla="*/ 381 h 451"/>
                  <a:gd name="T32" fmla="*/ 781 w 1097"/>
                  <a:gd name="T33" fmla="*/ 451 h 451"/>
                  <a:gd name="T34" fmla="*/ 844 w 1097"/>
                  <a:gd name="T35" fmla="*/ 381 h 451"/>
                  <a:gd name="T36" fmla="*/ 844 w 1097"/>
                  <a:gd name="T37" fmla="*/ 180 h 451"/>
                  <a:gd name="T38" fmla="*/ 910 w 1097"/>
                  <a:gd name="T39" fmla="*/ 116 h 451"/>
                  <a:gd name="T40" fmla="*/ 973 w 1097"/>
                  <a:gd name="T41" fmla="*/ 180 h 451"/>
                  <a:gd name="T42" fmla="*/ 973 w 1097"/>
                  <a:gd name="T43" fmla="*/ 381 h 451"/>
                  <a:gd name="T44" fmla="*/ 1034 w 1097"/>
                  <a:gd name="T45" fmla="*/ 451 h 451"/>
                  <a:gd name="T46" fmla="*/ 1097 w 1097"/>
                  <a:gd name="T47" fmla="*/ 381 h 451"/>
                  <a:gd name="T48" fmla="*/ 1097 w 1097"/>
                  <a:gd name="T49" fmla="*/ 152 h 451"/>
                  <a:gd name="T50" fmla="*/ 947 w 1097"/>
                  <a:gd name="T51" fmla="*/ 9 h 451"/>
                  <a:gd name="T52" fmla="*/ 815 w 1097"/>
                  <a:gd name="T53" fmla="*/ 65 h 451"/>
                  <a:gd name="T54" fmla="*/ 687 w 1097"/>
                  <a:gd name="T55" fmla="*/ 9 h 451"/>
                  <a:gd name="T56" fmla="*/ 562 w 1097"/>
                  <a:gd name="T57" fmla="*/ 65 h 451"/>
                  <a:gd name="T58" fmla="*/ 450 w 1097"/>
                  <a:gd name="T59" fmla="*/ 9 h 451"/>
                  <a:gd name="T60" fmla="*/ 316 w 1097"/>
                  <a:gd name="T61" fmla="*/ 100 h 451"/>
                  <a:gd name="T62" fmla="*/ 231 w 1097"/>
                  <a:gd name="T63" fmla="*/ 300 h 451"/>
                  <a:gd name="T64" fmla="*/ 122 w 1097"/>
                  <a:gd name="T65" fmla="*/ 44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7" h="451">
                    <a:moveTo>
                      <a:pt x="122" y="44"/>
                    </a:moveTo>
                    <a:cubicBezTo>
                      <a:pt x="109" y="14"/>
                      <a:pt x="75" y="0"/>
                      <a:pt x="43" y="14"/>
                    </a:cubicBezTo>
                    <a:cubicBezTo>
                      <a:pt x="12" y="28"/>
                      <a:pt x="0" y="63"/>
                      <a:pt x="14" y="94"/>
                    </a:cubicBezTo>
                    <a:cubicBezTo>
                      <a:pt x="147" y="382"/>
                      <a:pt x="147" y="382"/>
                      <a:pt x="147" y="382"/>
                    </a:cubicBezTo>
                    <a:cubicBezTo>
                      <a:pt x="168" y="427"/>
                      <a:pt x="190" y="451"/>
                      <a:pt x="231" y="451"/>
                    </a:cubicBezTo>
                    <a:cubicBezTo>
                      <a:pt x="275" y="451"/>
                      <a:pt x="294" y="425"/>
                      <a:pt x="315" y="382"/>
                    </a:cubicBezTo>
                    <a:cubicBezTo>
                      <a:pt x="315" y="382"/>
                      <a:pt x="431" y="130"/>
                      <a:pt x="432" y="127"/>
                    </a:cubicBezTo>
                    <a:cubicBezTo>
                      <a:pt x="433" y="125"/>
                      <a:pt x="437" y="116"/>
                      <a:pt x="449" y="117"/>
                    </a:cubicBezTo>
                    <a:cubicBezTo>
                      <a:pt x="458" y="117"/>
                      <a:pt x="467" y="125"/>
                      <a:pt x="467" y="135"/>
                    </a:cubicBezTo>
                    <a:cubicBezTo>
                      <a:pt x="467" y="381"/>
                      <a:pt x="467" y="381"/>
                      <a:pt x="467" y="381"/>
                    </a:cubicBezTo>
                    <a:cubicBezTo>
                      <a:pt x="467" y="419"/>
                      <a:pt x="488" y="451"/>
                      <a:pt x="528" y="451"/>
                    </a:cubicBezTo>
                    <a:cubicBezTo>
                      <a:pt x="569" y="451"/>
                      <a:pt x="591" y="419"/>
                      <a:pt x="591" y="381"/>
                    </a:cubicBezTo>
                    <a:cubicBezTo>
                      <a:pt x="591" y="180"/>
                      <a:pt x="591" y="180"/>
                      <a:pt x="591" y="180"/>
                    </a:cubicBezTo>
                    <a:cubicBezTo>
                      <a:pt x="591" y="141"/>
                      <a:pt x="619" y="116"/>
                      <a:pt x="657" y="116"/>
                    </a:cubicBezTo>
                    <a:cubicBezTo>
                      <a:pt x="694" y="116"/>
                      <a:pt x="720" y="142"/>
                      <a:pt x="720" y="180"/>
                    </a:cubicBezTo>
                    <a:cubicBezTo>
                      <a:pt x="720" y="381"/>
                      <a:pt x="720" y="381"/>
                      <a:pt x="720" y="381"/>
                    </a:cubicBezTo>
                    <a:cubicBezTo>
                      <a:pt x="720" y="419"/>
                      <a:pt x="741" y="451"/>
                      <a:pt x="781" y="451"/>
                    </a:cubicBezTo>
                    <a:cubicBezTo>
                      <a:pt x="822" y="451"/>
                      <a:pt x="844" y="419"/>
                      <a:pt x="844" y="381"/>
                    </a:cubicBezTo>
                    <a:cubicBezTo>
                      <a:pt x="844" y="180"/>
                      <a:pt x="844" y="180"/>
                      <a:pt x="844" y="180"/>
                    </a:cubicBezTo>
                    <a:cubicBezTo>
                      <a:pt x="844" y="141"/>
                      <a:pt x="872" y="116"/>
                      <a:pt x="910" y="116"/>
                    </a:cubicBezTo>
                    <a:cubicBezTo>
                      <a:pt x="947" y="116"/>
                      <a:pt x="973" y="142"/>
                      <a:pt x="973" y="180"/>
                    </a:cubicBezTo>
                    <a:cubicBezTo>
                      <a:pt x="973" y="381"/>
                      <a:pt x="973" y="381"/>
                      <a:pt x="973" y="381"/>
                    </a:cubicBezTo>
                    <a:cubicBezTo>
                      <a:pt x="973" y="419"/>
                      <a:pt x="994" y="451"/>
                      <a:pt x="1034" y="451"/>
                    </a:cubicBezTo>
                    <a:cubicBezTo>
                      <a:pt x="1075" y="451"/>
                      <a:pt x="1097" y="419"/>
                      <a:pt x="1097" y="381"/>
                    </a:cubicBezTo>
                    <a:cubicBezTo>
                      <a:pt x="1097" y="152"/>
                      <a:pt x="1097" y="152"/>
                      <a:pt x="1097" y="152"/>
                    </a:cubicBezTo>
                    <a:cubicBezTo>
                      <a:pt x="1097" y="68"/>
                      <a:pt x="1029" y="9"/>
                      <a:pt x="947" y="9"/>
                    </a:cubicBezTo>
                    <a:cubicBezTo>
                      <a:pt x="866" y="9"/>
                      <a:pt x="815" y="65"/>
                      <a:pt x="815" y="65"/>
                    </a:cubicBezTo>
                    <a:cubicBezTo>
                      <a:pt x="788" y="30"/>
                      <a:pt x="750" y="9"/>
                      <a:pt x="687" y="9"/>
                    </a:cubicBezTo>
                    <a:cubicBezTo>
                      <a:pt x="620" y="9"/>
                      <a:pt x="562" y="65"/>
                      <a:pt x="562" y="65"/>
                    </a:cubicBezTo>
                    <a:cubicBezTo>
                      <a:pt x="535" y="30"/>
                      <a:pt x="489" y="9"/>
                      <a:pt x="450" y="9"/>
                    </a:cubicBezTo>
                    <a:cubicBezTo>
                      <a:pt x="391" y="9"/>
                      <a:pt x="344" y="35"/>
                      <a:pt x="316" y="100"/>
                    </a:cubicBezTo>
                    <a:cubicBezTo>
                      <a:pt x="231" y="300"/>
                      <a:pt x="231" y="300"/>
                      <a:pt x="231" y="300"/>
                    </a:cubicBezTo>
                    <a:lnTo>
                      <a:pt x="122"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Freeform 10">
                <a:extLst>
                  <a:ext uri="{FF2B5EF4-FFF2-40B4-BE49-F238E27FC236}">
                    <a16:creationId xmlns:a16="http://schemas.microsoft.com/office/drawing/2014/main" id="{1AA9E25B-A52E-4379-A146-88280684D6E1}"/>
                  </a:ext>
                </a:extLst>
              </p:cNvPr>
              <p:cNvSpPr>
                <a:spLocks noEditPoints="1"/>
              </p:cNvSpPr>
              <p:nvPr/>
            </p:nvSpPr>
            <p:spPr bwMode="auto">
              <a:xfrm>
                <a:off x="6224" y="1414"/>
                <a:ext cx="183" cy="184"/>
              </a:xfrm>
              <a:custGeom>
                <a:avLst/>
                <a:gdLst>
                  <a:gd name="T0" fmla="*/ 0 w 104"/>
                  <a:gd name="T1" fmla="*/ 52 h 104"/>
                  <a:gd name="T2" fmla="*/ 0 w 104"/>
                  <a:gd name="T3" fmla="*/ 52 h 104"/>
                  <a:gd name="T4" fmla="*/ 52 w 104"/>
                  <a:gd name="T5" fmla="*/ 0 h 104"/>
                  <a:gd name="T6" fmla="*/ 104 w 104"/>
                  <a:gd name="T7" fmla="*/ 51 h 104"/>
                  <a:gd name="T8" fmla="*/ 104 w 104"/>
                  <a:gd name="T9" fmla="*/ 52 h 104"/>
                  <a:gd name="T10" fmla="*/ 52 w 104"/>
                  <a:gd name="T11" fmla="*/ 104 h 104"/>
                  <a:gd name="T12" fmla="*/ 0 w 104"/>
                  <a:gd name="T13" fmla="*/ 52 h 104"/>
                  <a:gd name="T14" fmla="*/ 94 w 104"/>
                  <a:gd name="T15" fmla="*/ 52 h 104"/>
                  <a:gd name="T16" fmla="*/ 94 w 104"/>
                  <a:gd name="T17" fmla="*/ 51 h 104"/>
                  <a:gd name="T18" fmla="*/ 52 w 104"/>
                  <a:gd name="T19" fmla="*/ 9 h 104"/>
                  <a:gd name="T20" fmla="*/ 10 w 104"/>
                  <a:gd name="T21" fmla="*/ 52 h 104"/>
                  <a:gd name="T22" fmla="*/ 10 w 104"/>
                  <a:gd name="T23" fmla="*/ 52 h 104"/>
                  <a:gd name="T24" fmla="*/ 52 w 104"/>
                  <a:gd name="T25" fmla="*/ 94 h 104"/>
                  <a:gd name="T26" fmla="*/ 94 w 104"/>
                  <a:gd name="T27"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04">
                    <a:moveTo>
                      <a:pt x="0" y="52"/>
                    </a:moveTo>
                    <a:cubicBezTo>
                      <a:pt x="0" y="52"/>
                      <a:pt x="0" y="52"/>
                      <a:pt x="0" y="52"/>
                    </a:cubicBezTo>
                    <a:cubicBezTo>
                      <a:pt x="0" y="23"/>
                      <a:pt x="23" y="0"/>
                      <a:pt x="52" y="0"/>
                    </a:cubicBezTo>
                    <a:cubicBezTo>
                      <a:pt x="81" y="0"/>
                      <a:pt x="104" y="23"/>
                      <a:pt x="104" y="51"/>
                    </a:cubicBezTo>
                    <a:cubicBezTo>
                      <a:pt x="104" y="52"/>
                      <a:pt x="104" y="52"/>
                      <a:pt x="104" y="52"/>
                    </a:cubicBezTo>
                    <a:cubicBezTo>
                      <a:pt x="104" y="80"/>
                      <a:pt x="81" y="104"/>
                      <a:pt x="52" y="104"/>
                    </a:cubicBezTo>
                    <a:cubicBezTo>
                      <a:pt x="23" y="104"/>
                      <a:pt x="0" y="80"/>
                      <a:pt x="0" y="52"/>
                    </a:cubicBezTo>
                    <a:moveTo>
                      <a:pt x="94" y="52"/>
                    </a:moveTo>
                    <a:cubicBezTo>
                      <a:pt x="94" y="51"/>
                      <a:pt x="94" y="51"/>
                      <a:pt x="94" y="51"/>
                    </a:cubicBezTo>
                    <a:cubicBezTo>
                      <a:pt x="94" y="28"/>
                      <a:pt x="76" y="9"/>
                      <a:pt x="52" y="9"/>
                    </a:cubicBezTo>
                    <a:cubicBezTo>
                      <a:pt x="28" y="9"/>
                      <a:pt x="10" y="29"/>
                      <a:pt x="10" y="52"/>
                    </a:cubicBezTo>
                    <a:cubicBezTo>
                      <a:pt x="10" y="52"/>
                      <a:pt x="10" y="52"/>
                      <a:pt x="10" y="52"/>
                    </a:cubicBezTo>
                    <a:cubicBezTo>
                      <a:pt x="10" y="75"/>
                      <a:pt x="28" y="94"/>
                      <a:pt x="52" y="94"/>
                    </a:cubicBezTo>
                    <a:cubicBezTo>
                      <a:pt x="76" y="94"/>
                      <a:pt x="94" y="75"/>
                      <a:pt x="94"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Freeform 11">
                <a:extLst>
                  <a:ext uri="{FF2B5EF4-FFF2-40B4-BE49-F238E27FC236}">
                    <a16:creationId xmlns:a16="http://schemas.microsoft.com/office/drawing/2014/main" id="{0DF9E696-FA7F-4085-85A8-80538264D9DB}"/>
                  </a:ext>
                </a:extLst>
              </p:cNvPr>
              <p:cNvSpPr>
                <a:spLocks noEditPoints="1"/>
              </p:cNvSpPr>
              <p:nvPr/>
            </p:nvSpPr>
            <p:spPr bwMode="auto">
              <a:xfrm>
                <a:off x="6277" y="1460"/>
                <a:ext cx="74" cy="88"/>
              </a:xfrm>
              <a:custGeom>
                <a:avLst/>
                <a:gdLst>
                  <a:gd name="T0" fmla="*/ 0 w 42"/>
                  <a:gd name="T1" fmla="*/ 5 h 50"/>
                  <a:gd name="T2" fmla="*/ 6 w 42"/>
                  <a:gd name="T3" fmla="*/ 0 h 50"/>
                  <a:gd name="T4" fmla="*/ 23 w 42"/>
                  <a:gd name="T5" fmla="*/ 0 h 50"/>
                  <a:gd name="T6" fmla="*/ 37 w 42"/>
                  <a:gd name="T7" fmla="*/ 5 h 50"/>
                  <a:gd name="T8" fmla="*/ 42 w 42"/>
                  <a:gd name="T9" fmla="*/ 16 h 50"/>
                  <a:gd name="T10" fmla="*/ 42 w 42"/>
                  <a:gd name="T11" fmla="*/ 16 h 50"/>
                  <a:gd name="T12" fmla="*/ 32 w 42"/>
                  <a:gd name="T13" fmla="*/ 31 h 50"/>
                  <a:gd name="T14" fmla="*/ 39 w 42"/>
                  <a:gd name="T15" fmla="*/ 41 h 50"/>
                  <a:gd name="T16" fmla="*/ 41 w 42"/>
                  <a:gd name="T17" fmla="*/ 45 h 50"/>
                  <a:gd name="T18" fmla="*/ 36 w 42"/>
                  <a:gd name="T19" fmla="*/ 50 h 50"/>
                  <a:gd name="T20" fmla="*/ 31 w 42"/>
                  <a:gd name="T21" fmla="*/ 47 h 50"/>
                  <a:gd name="T22" fmla="*/ 20 w 42"/>
                  <a:gd name="T23" fmla="*/ 34 h 50"/>
                  <a:gd name="T24" fmla="*/ 11 w 42"/>
                  <a:gd name="T25" fmla="*/ 34 h 50"/>
                  <a:gd name="T26" fmla="*/ 11 w 42"/>
                  <a:gd name="T27" fmla="*/ 45 h 50"/>
                  <a:gd name="T28" fmla="*/ 6 w 42"/>
                  <a:gd name="T29" fmla="*/ 50 h 50"/>
                  <a:gd name="T30" fmla="*/ 0 w 42"/>
                  <a:gd name="T31" fmla="*/ 45 h 50"/>
                  <a:gd name="T32" fmla="*/ 0 w 42"/>
                  <a:gd name="T33" fmla="*/ 5 h 50"/>
                  <a:gd name="T34" fmla="*/ 22 w 42"/>
                  <a:gd name="T35" fmla="*/ 24 h 50"/>
                  <a:gd name="T36" fmla="*/ 31 w 42"/>
                  <a:gd name="T37" fmla="*/ 17 h 50"/>
                  <a:gd name="T38" fmla="*/ 31 w 42"/>
                  <a:gd name="T39" fmla="*/ 17 h 50"/>
                  <a:gd name="T40" fmla="*/ 22 w 42"/>
                  <a:gd name="T41" fmla="*/ 10 h 50"/>
                  <a:gd name="T42" fmla="*/ 11 w 42"/>
                  <a:gd name="T43" fmla="*/ 10 h 50"/>
                  <a:gd name="T44" fmla="*/ 11 w 42"/>
                  <a:gd name="T45" fmla="*/ 24 h 50"/>
                  <a:gd name="T46" fmla="*/ 22 w 42"/>
                  <a:gd name="T47"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50">
                    <a:moveTo>
                      <a:pt x="0" y="5"/>
                    </a:moveTo>
                    <a:cubicBezTo>
                      <a:pt x="0" y="2"/>
                      <a:pt x="2" y="0"/>
                      <a:pt x="6" y="0"/>
                    </a:cubicBezTo>
                    <a:cubicBezTo>
                      <a:pt x="23" y="0"/>
                      <a:pt x="23" y="0"/>
                      <a:pt x="23" y="0"/>
                    </a:cubicBezTo>
                    <a:cubicBezTo>
                      <a:pt x="29" y="0"/>
                      <a:pt x="34" y="1"/>
                      <a:pt x="37" y="5"/>
                    </a:cubicBezTo>
                    <a:cubicBezTo>
                      <a:pt x="40" y="7"/>
                      <a:pt x="42" y="11"/>
                      <a:pt x="42" y="16"/>
                    </a:cubicBezTo>
                    <a:cubicBezTo>
                      <a:pt x="42" y="16"/>
                      <a:pt x="42" y="16"/>
                      <a:pt x="42" y="16"/>
                    </a:cubicBezTo>
                    <a:cubicBezTo>
                      <a:pt x="42" y="24"/>
                      <a:pt x="38" y="29"/>
                      <a:pt x="32" y="31"/>
                    </a:cubicBezTo>
                    <a:cubicBezTo>
                      <a:pt x="39" y="41"/>
                      <a:pt x="39" y="41"/>
                      <a:pt x="39" y="41"/>
                    </a:cubicBezTo>
                    <a:cubicBezTo>
                      <a:pt x="40" y="42"/>
                      <a:pt x="41" y="43"/>
                      <a:pt x="41" y="45"/>
                    </a:cubicBezTo>
                    <a:cubicBezTo>
                      <a:pt x="41" y="48"/>
                      <a:pt x="39" y="50"/>
                      <a:pt x="36" y="50"/>
                    </a:cubicBezTo>
                    <a:cubicBezTo>
                      <a:pt x="34" y="50"/>
                      <a:pt x="32" y="49"/>
                      <a:pt x="31" y="47"/>
                    </a:cubicBezTo>
                    <a:cubicBezTo>
                      <a:pt x="20" y="34"/>
                      <a:pt x="20" y="34"/>
                      <a:pt x="20" y="34"/>
                    </a:cubicBezTo>
                    <a:cubicBezTo>
                      <a:pt x="11" y="34"/>
                      <a:pt x="11" y="34"/>
                      <a:pt x="11" y="34"/>
                    </a:cubicBezTo>
                    <a:cubicBezTo>
                      <a:pt x="11" y="45"/>
                      <a:pt x="11" y="45"/>
                      <a:pt x="11" y="45"/>
                    </a:cubicBezTo>
                    <a:cubicBezTo>
                      <a:pt x="11" y="48"/>
                      <a:pt x="9" y="50"/>
                      <a:pt x="6" y="50"/>
                    </a:cubicBezTo>
                    <a:cubicBezTo>
                      <a:pt x="2" y="50"/>
                      <a:pt x="0" y="48"/>
                      <a:pt x="0" y="45"/>
                    </a:cubicBezTo>
                    <a:lnTo>
                      <a:pt x="0" y="5"/>
                    </a:lnTo>
                    <a:close/>
                    <a:moveTo>
                      <a:pt x="22" y="24"/>
                    </a:moveTo>
                    <a:cubicBezTo>
                      <a:pt x="28" y="24"/>
                      <a:pt x="31" y="21"/>
                      <a:pt x="31" y="17"/>
                    </a:cubicBezTo>
                    <a:cubicBezTo>
                      <a:pt x="31" y="17"/>
                      <a:pt x="31" y="17"/>
                      <a:pt x="31" y="17"/>
                    </a:cubicBezTo>
                    <a:cubicBezTo>
                      <a:pt x="31" y="12"/>
                      <a:pt x="27" y="10"/>
                      <a:pt x="22" y="10"/>
                    </a:cubicBezTo>
                    <a:cubicBezTo>
                      <a:pt x="11" y="10"/>
                      <a:pt x="11" y="10"/>
                      <a:pt x="11" y="10"/>
                    </a:cubicBezTo>
                    <a:cubicBezTo>
                      <a:pt x="11" y="24"/>
                      <a:pt x="11" y="24"/>
                      <a:pt x="11" y="24"/>
                    </a:cubicBezTo>
                    <a:lnTo>
                      <a:pt x="22"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Freeform 12">
                <a:extLst>
                  <a:ext uri="{FF2B5EF4-FFF2-40B4-BE49-F238E27FC236}">
                    <a16:creationId xmlns:a16="http://schemas.microsoft.com/office/drawing/2014/main" id="{6D00C9D3-2BF3-481B-B2C9-201C334271ED}"/>
                  </a:ext>
                </a:extLst>
              </p:cNvPr>
              <p:cNvSpPr>
                <a:spLocks noEditPoints="1"/>
              </p:cNvSpPr>
              <p:nvPr/>
            </p:nvSpPr>
            <p:spPr bwMode="auto">
              <a:xfrm>
                <a:off x="1315" y="2518"/>
                <a:ext cx="256" cy="399"/>
              </a:xfrm>
              <a:custGeom>
                <a:avLst/>
                <a:gdLst>
                  <a:gd name="T0" fmla="*/ 66 w 145"/>
                  <a:gd name="T1" fmla="*/ 118 h 225"/>
                  <a:gd name="T2" fmla="*/ 109 w 145"/>
                  <a:gd name="T3" fmla="*/ 76 h 225"/>
                  <a:gd name="T4" fmla="*/ 109 w 145"/>
                  <a:gd name="T5" fmla="*/ 76 h 225"/>
                  <a:gd name="T6" fmla="*/ 66 w 145"/>
                  <a:gd name="T7" fmla="*/ 34 h 225"/>
                  <a:gd name="T8" fmla="*/ 35 w 145"/>
                  <a:gd name="T9" fmla="*/ 34 h 225"/>
                  <a:gd name="T10" fmla="*/ 35 w 145"/>
                  <a:gd name="T11" fmla="*/ 118 h 225"/>
                  <a:gd name="T12" fmla="*/ 66 w 145"/>
                  <a:gd name="T13" fmla="*/ 118 h 225"/>
                  <a:gd name="T14" fmla="*/ 0 w 145"/>
                  <a:gd name="T15" fmla="*/ 0 h 225"/>
                  <a:gd name="T16" fmla="*/ 68 w 145"/>
                  <a:gd name="T17" fmla="*/ 0 h 225"/>
                  <a:gd name="T18" fmla="*/ 145 w 145"/>
                  <a:gd name="T19" fmla="*/ 75 h 225"/>
                  <a:gd name="T20" fmla="*/ 145 w 145"/>
                  <a:gd name="T21" fmla="*/ 76 h 225"/>
                  <a:gd name="T22" fmla="*/ 66 w 145"/>
                  <a:gd name="T23" fmla="*/ 152 h 225"/>
                  <a:gd name="T24" fmla="*/ 35 w 145"/>
                  <a:gd name="T25" fmla="*/ 152 h 225"/>
                  <a:gd name="T26" fmla="*/ 35 w 145"/>
                  <a:gd name="T27" fmla="*/ 225 h 225"/>
                  <a:gd name="T28" fmla="*/ 0 w 145"/>
                  <a:gd name="T29" fmla="*/ 225 h 225"/>
                  <a:gd name="T30" fmla="*/ 0 w 145"/>
                  <a:gd name="T3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5" h="225">
                    <a:moveTo>
                      <a:pt x="66" y="118"/>
                    </a:moveTo>
                    <a:cubicBezTo>
                      <a:pt x="93" y="118"/>
                      <a:pt x="109" y="101"/>
                      <a:pt x="109" y="76"/>
                    </a:cubicBezTo>
                    <a:cubicBezTo>
                      <a:pt x="109" y="76"/>
                      <a:pt x="109" y="76"/>
                      <a:pt x="109" y="76"/>
                    </a:cubicBezTo>
                    <a:cubicBezTo>
                      <a:pt x="109" y="49"/>
                      <a:pt x="93" y="34"/>
                      <a:pt x="66" y="34"/>
                    </a:cubicBezTo>
                    <a:cubicBezTo>
                      <a:pt x="35" y="34"/>
                      <a:pt x="35" y="34"/>
                      <a:pt x="35" y="34"/>
                    </a:cubicBezTo>
                    <a:cubicBezTo>
                      <a:pt x="35" y="118"/>
                      <a:pt x="35" y="118"/>
                      <a:pt x="35" y="118"/>
                    </a:cubicBezTo>
                    <a:lnTo>
                      <a:pt x="66" y="118"/>
                    </a:lnTo>
                    <a:close/>
                    <a:moveTo>
                      <a:pt x="0" y="0"/>
                    </a:moveTo>
                    <a:cubicBezTo>
                      <a:pt x="68" y="0"/>
                      <a:pt x="68" y="0"/>
                      <a:pt x="68" y="0"/>
                    </a:cubicBezTo>
                    <a:cubicBezTo>
                      <a:pt x="115" y="0"/>
                      <a:pt x="145" y="28"/>
                      <a:pt x="145" y="75"/>
                    </a:cubicBezTo>
                    <a:cubicBezTo>
                      <a:pt x="145" y="76"/>
                      <a:pt x="145" y="76"/>
                      <a:pt x="145" y="76"/>
                    </a:cubicBezTo>
                    <a:cubicBezTo>
                      <a:pt x="145" y="125"/>
                      <a:pt x="111" y="151"/>
                      <a:pt x="66" y="152"/>
                    </a:cubicBezTo>
                    <a:cubicBezTo>
                      <a:pt x="35" y="152"/>
                      <a:pt x="35" y="152"/>
                      <a:pt x="35" y="152"/>
                    </a:cubicBezTo>
                    <a:cubicBezTo>
                      <a:pt x="35" y="225"/>
                      <a:pt x="35" y="225"/>
                      <a:pt x="35" y="225"/>
                    </a:cubicBezTo>
                    <a:cubicBezTo>
                      <a:pt x="0" y="225"/>
                      <a:pt x="0" y="225"/>
                      <a:pt x="0" y="225"/>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Freeform 13">
                <a:extLst>
                  <a:ext uri="{FF2B5EF4-FFF2-40B4-BE49-F238E27FC236}">
                    <a16:creationId xmlns:a16="http://schemas.microsoft.com/office/drawing/2014/main" id="{F048BCE6-6F27-40D3-A11D-F322B1DBBBE4}"/>
                  </a:ext>
                </a:extLst>
              </p:cNvPr>
              <p:cNvSpPr>
                <a:spLocks noEditPoints="1"/>
              </p:cNvSpPr>
              <p:nvPr/>
            </p:nvSpPr>
            <p:spPr bwMode="auto">
              <a:xfrm>
                <a:off x="1555" y="2517"/>
                <a:ext cx="339" cy="400"/>
              </a:xfrm>
              <a:custGeom>
                <a:avLst/>
                <a:gdLst>
                  <a:gd name="T0" fmla="*/ 222 w 339"/>
                  <a:gd name="T1" fmla="*/ 247 h 400"/>
                  <a:gd name="T2" fmla="*/ 168 w 339"/>
                  <a:gd name="T3" fmla="*/ 88 h 400"/>
                  <a:gd name="T4" fmla="*/ 115 w 339"/>
                  <a:gd name="T5" fmla="*/ 247 h 400"/>
                  <a:gd name="T6" fmla="*/ 222 w 339"/>
                  <a:gd name="T7" fmla="*/ 247 h 400"/>
                  <a:gd name="T8" fmla="*/ 139 w 339"/>
                  <a:gd name="T9" fmla="*/ 0 h 400"/>
                  <a:gd name="T10" fmla="*/ 199 w 339"/>
                  <a:gd name="T11" fmla="*/ 0 h 400"/>
                  <a:gd name="T12" fmla="*/ 339 w 339"/>
                  <a:gd name="T13" fmla="*/ 400 h 400"/>
                  <a:gd name="T14" fmla="*/ 273 w 339"/>
                  <a:gd name="T15" fmla="*/ 400 h 400"/>
                  <a:gd name="T16" fmla="*/ 242 w 339"/>
                  <a:gd name="T17" fmla="*/ 306 h 400"/>
                  <a:gd name="T18" fmla="*/ 95 w 339"/>
                  <a:gd name="T19" fmla="*/ 306 h 400"/>
                  <a:gd name="T20" fmla="*/ 63 w 339"/>
                  <a:gd name="T21" fmla="*/ 400 h 400"/>
                  <a:gd name="T22" fmla="*/ 0 w 339"/>
                  <a:gd name="T23" fmla="*/ 400 h 400"/>
                  <a:gd name="T24" fmla="*/ 139 w 339"/>
                  <a:gd name="T2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400">
                    <a:moveTo>
                      <a:pt x="222" y="247"/>
                    </a:moveTo>
                    <a:lnTo>
                      <a:pt x="168" y="88"/>
                    </a:lnTo>
                    <a:lnTo>
                      <a:pt x="115" y="247"/>
                    </a:lnTo>
                    <a:lnTo>
                      <a:pt x="222" y="247"/>
                    </a:lnTo>
                    <a:close/>
                    <a:moveTo>
                      <a:pt x="139" y="0"/>
                    </a:moveTo>
                    <a:lnTo>
                      <a:pt x="199" y="0"/>
                    </a:lnTo>
                    <a:lnTo>
                      <a:pt x="339" y="400"/>
                    </a:lnTo>
                    <a:lnTo>
                      <a:pt x="273" y="400"/>
                    </a:lnTo>
                    <a:lnTo>
                      <a:pt x="242" y="306"/>
                    </a:lnTo>
                    <a:lnTo>
                      <a:pt x="95" y="306"/>
                    </a:lnTo>
                    <a:lnTo>
                      <a:pt x="63" y="400"/>
                    </a:lnTo>
                    <a:lnTo>
                      <a:pt x="0" y="400"/>
                    </a:lnTo>
                    <a:lnTo>
                      <a:pt x="1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Freeform 14">
                <a:extLst>
                  <a:ext uri="{FF2B5EF4-FFF2-40B4-BE49-F238E27FC236}">
                    <a16:creationId xmlns:a16="http://schemas.microsoft.com/office/drawing/2014/main" id="{B4DD49BA-48F5-44FD-B178-6845B93FA0B4}"/>
                  </a:ext>
                </a:extLst>
              </p:cNvPr>
              <p:cNvSpPr>
                <a:spLocks noEditPoints="1"/>
              </p:cNvSpPr>
              <p:nvPr/>
            </p:nvSpPr>
            <p:spPr bwMode="auto">
              <a:xfrm>
                <a:off x="1948" y="2518"/>
                <a:ext cx="279" cy="399"/>
              </a:xfrm>
              <a:custGeom>
                <a:avLst/>
                <a:gdLst>
                  <a:gd name="T0" fmla="*/ 74 w 158"/>
                  <a:gd name="T1" fmla="*/ 112 h 225"/>
                  <a:gd name="T2" fmla="*/ 116 w 158"/>
                  <a:gd name="T3" fmla="*/ 73 h 225"/>
                  <a:gd name="T4" fmla="*/ 116 w 158"/>
                  <a:gd name="T5" fmla="*/ 73 h 225"/>
                  <a:gd name="T6" fmla="*/ 74 w 158"/>
                  <a:gd name="T7" fmla="*/ 34 h 225"/>
                  <a:gd name="T8" fmla="*/ 35 w 158"/>
                  <a:gd name="T9" fmla="*/ 34 h 225"/>
                  <a:gd name="T10" fmla="*/ 35 w 158"/>
                  <a:gd name="T11" fmla="*/ 112 h 225"/>
                  <a:gd name="T12" fmla="*/ 74 w 158"/>
                  <a:gd name="T13" fmla="*/ 112 h 225"/>
                  <a:gd name="T14" fmla="*/ 0 w 158"/>
                  <a:gd name="T15" fmla="*/ 0 h 225"/>
                  <a:gd name="T16" fmla="*/ 77 w 158"/>
                  <a:gd name="T17" fmla="*/ 0 h 225"/>
                  <a:gd name="T18" fmla="*/ 134 w 158"/>
                  <a:gd name="T19" fmla="*/ 21 h 225"/>
                  <a:gd name="T20" fmla="*/ 152 w 158"/>
                  <a:gd name="T21" fmla="*/ 71 h 225"/>
                  <a:gd name="T22" fmla="*/ 152 w 158"/>
                  <a:gd name="T23" fmla="*/ 72 h 225"/>
                  <a:gd name="T24" fmla="*/ 108 w 158"/>
                  <a:gd name="T25" fmla="*/ 138 h 225"/>
                  <a:gd name="T26" fmla="*/ 158 w 158"/>
                  <a:gd name="T27" fmla="*/ 225 h 225"/>
                  <a:gd name="T28" fmla="*/ 117 w 158"/>
                  <a:gd name="T29" fmla="*/ 225 h 225"/>
                  <a:gd name="T30" fmla="*/ 72 w 158"/>
                  <a:gd name="T31" fmla="*/ 145 h 225"/>
                  <a:gd name="T32" fmla="*/ 70 w 158"/>
                  <a:gd name="T33" fmla="*/ 146 h 225"/>
                  <a:gd name="T34" fmla="*/ 35 w 158"/>
                  <a:gd name="T35" fmla="*/ 146 h 225"/>
                  <a:gd name="T36" fmla="*/ 35 w 158"/>
                  <a:gd name="T37" fmla="*/ 225 h 225"/>
                  <a:gd name="T38" fmla="*/ 0 w 158"/>
                  <a:gd name="T39" fmla="*/ 225 h 225"/>
                  <a:gd name="T40" fmla="*/ 0 w 158"/>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5">
                    <a:moveTo>
                      <a:pt x="74" y="112"/>
                    </a:moveTo>
                    <a:cubicBezTo>
                      <a:pt x="101" y="112"/>
                      <a:pt x="116" y="97"/>
                      <a:pt x="116" y="73"/>
                    </a:cubicBezTo>
                    <a:cubicBezTo>
                      <a:pt x="116" y="73"/>
                      <a:pt x="116" y="73"/>
                      <a:pt x="116" y="73"/>
                    </a:cubicBezTo>
                    <a:cubicBezTo>
                      <a:pt x="116" y="47"/>
                      <a:pt x="101" y="34"/>
                      <a:pt x="74" y="34"/>
                    </a:cubicBezTo>
                    <a:cubicBezTo>
                      <a:pt x="35" y="34"/>
                      <a:pt x="35" y="34"/>
                      <a:pt x="35" y="34"/>
                    </a:cubicBezTo>
                    <a:cubicBezTo>
                      <a:pt x="35" y="112"/>
                      <a:pt x="35" y="112"/>
                      <a:pt x="35" y="112"/>
                    </a:cubicBezTo>
                    <a:lnTo>
                      <a:pt x="74" y="112"/>
                    </a:lnTo>
                    <a:close/>
                    <a:moveTo>
                      <a:pt x="0" y="0"/>
                    </a:moveTo>
                    <a:cubicBezTo>
                      <a:pt x="77" y="0"/>
                      <a:pt x="77" y="0"/>
                      <a:pt x="77" y="0"/>
                    </a:cubicBezTo>
                    <a:cubicBezTo>
                      <a:pt x="102" y="0"/>
                      <a:pt x="122" y="8"/>
                      <a:pt x="134" y="21"/>
                    </a:cubicBezTo>
                    <a:cubicBezTo>
                      <a:pt x="146" y="33"/>
                      <a:pt x="152" y="50"/>
                      <a:pt x="152" y="71"/>
                    </a:cubicBezTo>
                    <a:cubicBezTo>
                      <a:pt x="152" y="72"/>
                      <a:pt x="152" y="72"/>
                      <a:pt x="152" y="72"/>
                    </a:cubicBezTo>
                    <a:cubicBezTo>
                      <a:pt x="152" y="107"/>
                      <a:pt x="134" y="128"/>
                      <a:pt x="108" y="138"/>
                    </a:cubicBezTo>
                    <a:cubicBezTo>
                      <a:pt x="158" y="225"/>
                      <a:pt x="158" y="225"/>
                      <a:pt x="158" y="225"/>
                    </a:cubicBezTo>
                    <a:cubicBezTo>
                      <a:pt x="117" y="225"/>
                      <a:pt x="117" y="225"/>
                      <a:pt x="117" y="225"/>
                    </a:cubicBezTo>
                    <a:cubicBezTo>
                      <a:pt x="72" y="145"/>
                      <a:pt x="72" y="145"/>
                      <a:pt x="72" y="145"/>
                    </a:cubicBezTo>
                    <a:cubicBezTo>
                      <a:pt x="71" y="146"/>
                      <a:pt x="70" y="146"/>
                      <a:pt x="70" y="146"/>
                    </a:cubicBezTo>
                    <a:cubicBezTo>
                      <a:pt x="35" y="146"/>
                      <a:pt x="35" y="146"/>
                      <a:pt x="35" y="146"/>
                    </a:cubicBezTo>
                    <a:cubicBezTo>
                      <a:pt x="35" y="225"/>
                      <a:pt x="35" y="225"/>
                      <a:pt x="35" y="225"/>
                    </a:cubicBezTo>
                    <a:cubicBezTo>
                      <a:pt x="0" y="225"/>
                      <a:pt x="0" y="225"/>
                      <a:pt x="0" y="225"/>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Freeform 15">
                <a:extLst>
                  <a:ext uri="{FF2B5EF4-FFF2-40B4-BE49-F238E27FC236}">
                    <a16:creationId xmlns:a16="http://schemas.microsoft.com/office/drawing/2014/main" id="{C8B7B277-3AD8-4B18-BE00-0DE52E6BE0EE}"/>
                  </a:ext>
                </a:extLst>
              </p:cNvPr>
              <p:cNvSpPr>
                <a:spLocks/>
              </p:cNvSpPr>
              <p:nvPr/>
            </p:nvSpPr>
            <p:spPr bwMode="auto">
              <a:xfrm>
                <a:off x="2259" y="2518"/>
                <a:ext cx="261" cy="399"/>
              </a:xfrm>
              <a:custGeom>
                <a:avLst/>
                <a:gdLst>
                  <a:gd name="T0" fmla="*/ 101 w 261"/>
                  <a:gd name="T1" fmla="*/ 62 h 399"/>
                  <a:gd name="T2" fmla="*/ 0 w 261"/>
                  <a:gd name="T3" fmla="*/ 62 h 399"/>
                  <a:gd name="T4" fmla="*/ 0 w 261"/>
                  <a:gd name="T5" fmla="*/ 0 h 399"/>
                  <a:gd name="T6" fmla="*/ 261 w 261"/>
                  <a:gd name="T7" fmla="*/ 0 h 399"/>
                  <a:gd name="T8" fmla="*/ 261 w 261"/>
                  <a:gd name="T9" fmla="*/ 62 h 399"/>
                  <a:gd name="T10" fmla="*/ 162 w 261"/>
                  <a:gd name="T11" fmla="*/ 62 h 399"/>
                  <a:gd name="T12" fmla="*/ 162 w 261"/>
                  <a:gd name="T13" fmla="*/ 399 h 399"/>
                  <a:gd name="T14" fmla="*/ 101 w 261"/>
                  <a:gd name="T15" fmla="*/ 399 h 399"/>
                  <a:gd name="T16" fmla="*/ 101 w 261"/>
                  <a:gd name="T17" fmla="*/ 62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399">
                    <a:moveTo>
                      <a:pt x="101" y="62"/>
                    </a:moveTo>
                    <a:lnTo>
                      <a:pt x="0" y="62"/>
                    </a:lnTo>
                    <a:lnTo>
                      <a:pt x="0" y="0"/>
                    </a:lnTo>
                    <a:lnTo>
                      <a:pt x="261" y="0"/>
                    </a:lnTo>
                    <a:lnTo>
                      <a:pt x="261" y="62"/>
                    </a:lnTo>
                    <a:lnTo>
                      <a:pt x="162" y="62"/>
                    </a:lnTo>
                    <a:lnTo>
                      <a:pt x="162" y="399"/>
                    </a:lnTo>
                    <a:lnTo>
                      <a:pt x="101" y="399"/>
                    </a:lnTo>
                    <a:lnTo>
                      <a:pt x="101"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Freeform 16">
                <a:extLst>
                  <a:ext uri="{FF2B5EF4-FFF2-40B4-BE49-F238E27FC236}">
                    <a16:creationId xmlns:a16="http://schemas.microsoft.com/office/drawing/2014/main" id="{33ED4ABE-A8A0-4F70-A389-6AE09849C766}"/>
                  </a:ext>
                </a:extLst>
              </p:cNvPr>
              <p:cNvSpPr>
                <a:spLocks/>
              </p:cNvSpPr>
              <p:nvPr/>
            </p:nvSpPr>
            <p:spPr bwMode="auto">
              <a:xfrm>
                <a:off x="2580" y="2518"/>
                <a:ext cx="286" cy="399"/>
              </a:xfrm>
              <a:custGeom>
                <a:avLst/>
                <a:gdLst>
                  <a:gd name="T0" fmla="*/ 0 w 286"/>
                  <a:gd name="T1" fmla="*/ 0 h 399"/>
                  <a:gd name="T2" fmla="*/ 58 w 286"/>
                  <a:gd name="T3" fmla="*/ 0 h 399"/>
                  <a:gd name="T4" fmla="*/ 224 w 286"/>
                  <a:gd name="T5" fmla="*/ 266 h 399"/>
                  <a:gd name="T6" fmla="*/ 224 w 286"/>
                  <a:gd name="T7" fmla="*/ 0 h 399"/>
                  <a:gd name="T8" fmla="*/ 286 w 286"/>
                  <a:gd name="T9" fmla="*/ 0 h 399"/>
                  <a:gd name="T10" fmla="*/ 286 w 286"/>
                  <a:gd name="T11" fmla="*/ 399 h 399"/>
                  <a:gd name="T12" fmla="*/ 233 w 286"/>
                  <a:gd name="T13" fmla="*/ 399 h 399"/>
                  <a:gd name="T14" fmla="*/ 62 w 286"/>
                  <a:gd name="T15" fmla="*/ 124 h 399"/>
                  <a:gd name="T16" fmla="*/ 62 w 286"/>
                  <a:gd name="T17" fmla="*/ 399 h 399"/>
                  <a:gd name="T18" fmla="*/ 0 w 286"/>
                  <a:gd name="T19" fmla="*/ 399 h 399"/>
                  <a:gd name="T20" fmla="*/ 0 w 286"/>
                  <a:gd name="T21"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 h="399">
                    <a:moveTo>
                      <a:pt x="0" y="0"/>
                    </a:moveTo>
                    <a:lnTo>
                      <a:pt x="58" y="0"/>
                    </a:lnTo>
                    <a:lnTo>
                      <a:pt x="224" y="266"/>
                    </a:lnTo>
                    <a:lnTo>
                      <a:pt x="224" y="0"/>
                    </a:lnTo>
                    <a:lnTo>
                      <a:pt x="286" y="0"/>
                    </a:lnTo>
                    <a:lnTo>
                      <a:pt x="286" y="399"/>
                    </a:lnTo>
                    <a:lnTo>
                      <a:pt x="233" y="399"/>
                    </a:lnTo>
                    <a:lnTo>
                      <a:pt x="62" y="124"/>
                    </a:lnTo>
                    <a:lnTo>
                      <a:pt x="62" y="399"/>
                    </a:lnTo>
                    <a:lnTo>
                      <a:pt x="0" y="39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Freeform 17">
                <a:extLst>
                  <a:ext uri="{FF2B5EF4-FFF2-40B4-BE49-F238E27FC236}">
                    <a16:creationId xmlns:a16="http://schemas.microsoft.com/office/drawing/2014/main" id="{55D72847-F99C-460B-9369-E607551CC687}"/>
                  </a:ext>
                </a:extLst>
              </p:cNvPr>
              <p:cNvSpPr>
                <a:spLocks/>
              </p:cNvSpPr>
              <p:nvPr/>
            </p:nvSpPr>
            <p:spPr bwMode="auto">
              <a:xfrm>
                <a:off x="2949" y="2518"/>
                <a:ext cx="240" cy="399"/>
              </a:xfrm>
              <a:custGeom>
                <a:avLst/>
                <a:gdLst>
                  <a:gd name="T0" fmla="*/ 0 w 240"/>
                  <a:gd name="T1" fmla="*/ 0 h 399"/>
                  <a:gd name="T2" fmla="*/ 238 w 240"/>
                  <a:gd name="T3" fmla="*/ 0 h 399"/>
                  <a:gd name="T4" fmla="*/ 238 w 240"/>
                  <a:gd name="T5" fmla="*/ 61 h 399"/>
                  <a:gd name="T6" fmla="*/ 62 w 240"/>
                  <a:gd name="T7" fmla="*/ 61 h 399"/>
                  <a:gd name="T8" fmla="*/ 62 w 240"/>
                  <a:gd name="T9" fmla="*/ 169 h 399"/>
                  <a:gd name="T10" fmla="*/ 219 w 240"/>
                  <a:gd name="T11" fmla="*/ 169 h 399"/>
                  <a:gd name="T12" fmla="*/ 219 w 240"/>
                  <a:gd name="T13" fmla="*/ 229 h 399"/>
                  <a:gd name="T14" fmla="*/ 62 w 240"/>
                  <a:gd name="T15" fmla="*/ 229 h 399"/>
                  <a:gd name="T16" fmla="*/ 62 w 240"/>
                  <a:gd name="T17" fmla="*/ 338 h 399"/>
                  <a:gd name="T18" fmla="*/ 240 w 240"/>
                  <a:gd name="T19" fmla="*/ 338 h 399"/>
                  <a:gd name="T20" fmla="*/ 240 w 240"/>
                  <a:gd name="T21" fmla="*/ 399 h 399"/>
                  <a:gd name="T22" fmla="*/ 0 w 240"/>
                  <a:gd name="T23" fmla="*/ 399 h 399"/>
                  <a:gd name="T24" fmla="*/ 0 w 240"/>
                  <a:gd name="T25"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399">
                    <a:moveTo>
                      <a:pt x="0" y="0"/>
                    </a:moveTo>
                    <a:lnTo>
                      <a:pt x="238" y="0"/>
                    </a:lnTo>
                    <a:lnTo>
                      <a:pt x="238" y="61"/>
                    </a:lnTo>
                    <a:lnTo>
                      <a:pt x="62" y="61"/>
                    </a:lnTo>
                    <a:lnTo>
                      <a:pt x="62" y="169"/>
                    </a:lnTo>
                    <a:lnTo>
                      <a:pt x="219" y="169"/>
                    </a:lnTo>
                    <a:lnTo>
                      <a:pt x="219" y="229"/>
                    </a:lnTo>
                    <a:lnTo>
                      <a:pt x="62" y="229"/>
                    </a:lnTo>
                    <a:lnTo>
                      <a:pt x="62" y="338"/>
                    </a:lnTo>
                    <a:lnTo>
                      <a:pt x="240" y="338"/>
                    </a:lnTo>
                    <a:lnTo>
                      <a:pt x="240" y="399"/>
                    </a:lnTo>
                    <a:lnTo>
                      <a:pt x="0" y="39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Freeform 18">
                <a:extLst>
                  <a:ext uri="{FF2B5EF4-FFF2-40B4-BE49-F238E27FC236}">
                    <a16:creationId xmlns:a16="http://schemas.microsoft.com/office/drawing/2014/main" id="{8CDD2986-99BB-4B26-BDF4-546092EB2B8E}"/>
                  </a:ext>
                </a:extLst>
              </p:cNvPr>
              <p:cNvSpPr>
                <a:spLocks noEditPoints="1"/>
              </p:cNvSpPr>
              <p:nvPr/>
            </p:nvSpPr>
            <p:spPr bwMode="auto">
              <a:xfrm>
                <a:off x="3258" y="2518"/>
                <a:ext cx="278" cy="399"/>
              </a:xfrm>
              <a:custGeom>
                <a:avLst/>
                <a:gdLst>
                  <a:gd name="T0" fmla="*/ 73 w 158"/>
                  <a:gd name="T1" fmla="*/ 112 h 225"/>
                  <a:gd name="T2" fmla="*/ 116 w 158"/>
                  <a:gd name="T3" fmla="*/ 73 h 225"/>
                  <a:gd name="T4" fmla="*/ 116 w 158"/>
                  <a:gd name="T5" fmla="*/ 73 h 225"/>
                  <a:gd name="T6" fmla="*/ 74 w 158"/>
                  <a:gd name="T7" fmla="*/ 34 h 225"/>
                  <a:gd name="T8" fmla="*/ 35 w 158"/>
                  <a:gd name="T9" fmla="*/ 34 h 225"/>
                  <a:gd name="T10" fmla="*/ 35 w 158"/>
                  <a:gd name="T11" fmla="*/ 112 h 225"/>
                  <a:gd name="T12" fmla="*/ 73 w 158"/>
                  <a:gd name="T13" fmla="*/ 112 h 225"/>
                  <a:gd name="T14" fmla="*/ 0 w 158"/>
                  <a:gd name="T15" fmla="*/ 0 h 225"/>
                  <a:gd name="T16" fmla="*/ 77 w 158"/>
                  <a:gd name="T17" fmla="*/ 0 h 225"/>
                  <a:gd name="T18" fmla="*/ 134 w 158"/>
                  <a:gd name="T19" fmla="*/ 21 h 225"/>
                  <a:gd name="T20" fmla="*/ 152 w 158"/>
                  <a:gd name="T21" fmla="*/ 71 h 225"/>
                  <a:gd name="T22" fmla="*/ 152 w 158"/>
                  <a:gd name="T23" fmla="*/ 72 h 225"/>
                  <a:gd name="T24" fmla="*/ 107 w 158"/>
                  <a:gd name="T25" fmla="*/ 138 h 225"/>
                  <a:gd name="T26" fmla="*/ 158 w 158"/>
                  <a:gd name="T27" fmla="*/ 225 h 225"/>
                  <a:gd name="T28" fmla="*/ 117 w 158"/>
                  <a:gd name="T29" fmla="*/ 225 h 225"/>
                  <a:gd name="T30" fmla="*/ 71 w 158"/>
                  <a:gd name="T31" fmla="*/ 145 h 225"/>
                  <a:gd name="T32" fmla="*/ 69 w 158"/>
                  <a:gd name="T33" fmla="*/ 146 h 225"/>
                  <a:gd name="T34" fmla="*/ 35 w 158"/>
                  <a:gd name="T35" fmla="*/ 146 h 225"/>
                  <a:gd name="T36" fmla="*/ 35 w 158"/>
                  <a:gd name="T37" fmla="*/ 225 h 225"/>
                  <a:gd name="T38" fmla="*/ 0 w 158"/>
                  <a:gd name="T39" fmla="*/ 225 h 225"/>
                  <a:gd name="T40" fmla="*/ 0 w 158"/>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5">
                    <a:moveTo>
                      <a:pt x="73" y="112"/>
                    </a:moveTo>
                    <a:cubicBezTo>
                      <a:pt x="101" y="112"/>
                      <a:pt x="116" y="97"/>
                      <a:pt x="116" y="73"/>
                    </a:cubicBezTo>
                    <a:cubicBezTo>
                      <a:pt x="116" y="73"/>
                      <a:pt x="116" y="73"/>
                      <a:pt x="116" y="73"/>
                    </a:cubicBezTo>
                    <a:cubicBezTo>
                      <a:pt x="116" y="47"/>
                      <a:pt x="100" y="34"/>
                      <a:pt x="74" y="34"/>
                    </a:cubicBezTo>
                    <a:cubicBezTo>
                      <a:pt x="35" y="34"/>
                      <a:pt x="35" y="34"/>
                      <a:pt x="35" y="34"/>
                    </a:cubicBezTo>
                    <a:cubicBezTo>
                      <a:pt x="35" y="112"/>
                      <a:pt x="35" y="112"/>
                      <a:pt x="35" y="112"/>
                    </a:cubicBezTo>
                    <a:lnTo>
                      <a:pt x="73" y="112"/>
                    </a:lnTo>
                    <a:close/>
                    <a:moveTo>
                      <a:pt x="0" y="0"/>
                    </a:moveTo>
                    <a:cubicBezTo>
                      <a:pt x="77" y="0"/>
                      <a:pt x="77" y="0"/>
                      <a:pt x="77" y="0"/>
                    </a:cubicBezTo>
                    <a:cubicBezTo>
                      <a:pt x="101" y="0"/>
                      <a:pt x="121" y="8"/>
                      <a:pt x="134" y="21"/>
                    </a:cubicBezTo>
                    <a:cubicBezTo>
                      <a:pt x="145" y="33"/>
                      <a:pt x="152" y="50"/>
                      <a:pt x="152" y="71"/>
                    </a:cubicBezTo>
                    <a:cubicBezTo>
                      <a:pt x="152" y="72"/>
                      <a:pt x="152" y="72"/>
                      <a:pt x="152" y="72"/>
                    </a:cubicBezTo>
                    <a:cubicBezTo>
                      <a:pt x="152" y="107"/>
                      <a:pt x="133" y="128"/>
                      <a:pt x="107" y="138"/>
                    </a:cubicBezTo>
                    <a:cubicBezTo>
                      <a:pt x="158" y="225"/>
                      <a:pt x="158" y="225"/>
                      <a:pt x="158" y="225"/>
                    </a:cubicBezTo>
                    <a:cubicBezTo>
                      <a:pt x="117" y="225"/>
                      <a:pt x="117" y="225"/>
                      <a:pt x="117" y="225"/>
                    </a:cubicBezTo>
                    <a:cubicBezTo>
                      <a:pt x="71" y="145"/>
                      <a:pt x="71" y="145"/>
                      <a:pt x="71" y="145"/>
                    </a:cubicBezTo>
                    <a:cubicBezTo>
                      <a:pt x="71" y="146"/>
                      <a:pt x="70" y="146"/>
                      <a:pt x="69" y="146"/>
                    </a:cubicBezTo>
                    <a:cubicBezTo>
                      <a:pt x="35" y="146"/>
                      <a:pt x="35" y="146"/>
                      <a:pt x="35" y="146"/>
                    </a:cubicBezTo>
                    <a:cubicBezTo>
                      <a:pt x="35" y="225"/>
                      <a:pt x="35" y="225"/>
                      <a:pt x="35" y="225"/>
                    </a:cubicBezTo>
                    <a:cubicBezTo>
                      <a:pt x="0" y="225"/>
                      <a:pt x="0" y="225"/>
                      <a:pt x="0" y="225"/>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Freeform 19">
                <a:extLst>
                  <a:ext uri="{FF2B5EF4-FFF2-40B4-BE49-F238E27FC236}">
                    <a16:creationId xmlns:a16="http://schemas.microsoft.com/office/drawing/2014/main" id="{FEC4F1F0-112E-4BB5-A478-60DE734AC562}"/>
                  </a:ext>
                </a:extLst>
              </p:cNvPr>
              <p:cNvSpPr>
                <a:spLocks/>
              </p:cNvSpPr>
              <p:nvPr/>
            </p:nvSpPr>
            <p:spPr bwMode="auto">
              <a:xfrm>
                <a:off x="3736" y="2518"/>
                <a:ext cx="284" cy="399"/>
              </a:xfrm>
              <a:custGeom>
                <a:avLst/>
                <a:gdLst>
                  <a:gd name="T0" fmla="*/ 0 w 284"/>
                  <a:gd name="T1" fmla="*/ 0 h 399"/>
                  <a:gd name="T2" fmla="*/ 58 w 284"/>
                  <a:gd name="T3" fmla="*/ 0 h 399"/>
                  <a:gd name="T4" fmla="*/ 224 w 284"/>
                  <a:gd name="T5" fmla="*/ 266 h 399"/>
                  <a:gd name="T6" fmla="*/ 224 w 284"/>
                  <a:gd name="T7" fmla="*/ 0 h 399"/>
                  <a:gd name="T8" fmla="*/ 284 w 284"/>
                  <a:gd name="T9" fmla="*/ 0 h 399"/>
                  <a:gd name="T10" fmla="*/ 284 w 284"/>
                  <a:gd name="T11" fmla="*/ 399 h 399"/>
                  <a:gd name="T12" fmla="*/ 231 w 284"/>
                  <a:gd name="T13" fmla="*/ 399 h 399"/>
                  <a:gd name="T14" fmla="*/ 60 w 284"/>
                  <a:gd name="T15" fmla="*/ 124 h 399"/>
                  <a:gd name="T16" fmla="*/ 60 w 284"/>
                  <a:gd name="T17" fmla="*/ 399 h 399"/>
                  <a:gd name="T18" fmla="*/ 0 w 284"/>
                  <a:gd name="T19" fmla="*/ 399 h 399"/>
                  <a:gd name="T20" fmla="*/ 0 w 284"/>
                  <a:gd name="T21"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399">
                    <a:moveTo>
                      <a:pt x="0" y="0"/>
                    </a:moveTo>
                    <a:lnTo>
                      <a:pt x="58" y="0"/>
                    </a:lnTo>
                    <a:lnTo>
                      <a:pt x="224" y="266"/>
                    </a:lnTo>
                    <a:lnTo>
                      <a:pt x="224" y="0"/>
                    </a:lnTo>
                    <a:lnTo>
                      <a:pt x="284" y="0"/>
                    </a:lnTo>
                    <a:lnTo>
                      <a:pt x="284" y="399"/>
                    </a:lnTo>
                    <a:lnTo>
                      <a:pt x="231" y="399"/>
                    </a:lnTo>
                    <a:lnTo>
                      <a:pt x="60" y="124"/>
                    </a:lnTo>
                    <a:lnTo>
                      <a:pt x="60" y="399"/>
                    </a:lnTo>
                    <a:lnTo>
                      <a:pt x="0" y="39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Freeform 20">
                <a:extLst>
                  <a:ext uri="{FF2B5EF4-FFF2-40B4-BE49-F238E27FC236}">
                    <a16:creationId xmlns:a16="http://schemas.microsoft.com/office/drawing/2014/main" id="{FA663461-F14F-4D97-A43C-159CCEC3AF1A}"/>
                  </a:ext>
                </a:extLst>
              </p:cNvPr>
              <p:cNvSpPr>
                <a:spLocks/>
              </p:cNvSpPr>
              <p:nvPr/>
            </p:nvSpPr>
            <p:spPr bwMode="auto">
              <a:xfrm>
                <a:off x="4103" y="2518"/>
                <a:ext cx="242" cy="399"/>
              </a:xfrm>
              <a:custGeom>
                <a:avLst/>
                <a:gdLst>
                  <a:gd name="T0" fmla="*/ 0 w 242"/>
                  <a:gd name="T1" fmla="*/ 0 h 399"/>
                  <a:gd name="T2" fmla="*/ 238 w 242"/>
                  <a:gd name="T3" fmla="*/ 0 h 399"/>
                  <a:gd name="T4" fmla="*/ 238 w 242"/>
                  <a:gd name="T5" fmla="*/ 61 h 399"/>
                  <a:gd name="T6" fmla="*/ 62 w 242"/>
                  <a:gd name="T7" fmla="*/ 61 h 399"/>
                  <a:gd name="T8" fmla="*/ 62 w 242"/>
                  <a:gd name="T9" fmla="*/ 169 h 399"/>
                  <a:gd name="T10" fmla="*/ 219 w 242"/>
                  <a:gd name="T11" fmla="*/ 169 h 399"/>
                  <a:gd name="T12" fmla="*/ 219 w 242"/>
                  <a:gd name="T13" fmla="*/ 229 h 399"/>
                  <a:gd name="T14" fmla="*/ 62 w 242"/>
                  <a:gd name="T15" fmla="*/ 229 h 399"/>
                  <a:gd name="T16" fmla="*/ 62 w 242"/>
                  <a:gd name="T17" fmla="*/ 338 h 399"/>
                  <a:gd name="T18" fmla="*/ 242 w 242"/>
                  <a:gd name="T19" fmla="*/ 338 h 399"/>
                  <a:gd name="T20" fmla="*/ 242 w 242"/>
                  <a:gd name="T21" fmla="*/ 399 h 399"/>
                  <a:gd name="T22" fmla="*/ 0 w 242"/>
                  <a:gd name="T23" fmla="*/ 399 h 399"/>
                  <a:gd name="T24" fmla="*/ 0 w 242"/>
                  <a:gd name="T25"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2" h="399">
                    <a:moveTo>
                      <a:pt x="0" y="0"/>
                    </a:moveTo>
                    <a:lnTo>
                      <a:pt x="238" y="0"/>
                    </a:lnTo>
                    <a:lnTo>
                      <a:pt x="238" y="61"/>
                    </a:lnTo>
                    <a:lnTo>
                      <a:pt x="62" y="61"/>
                    </a:lnTo>
                    <a:lnTo>
                      <a:pt x="62" y="169"/>
                    </a:lnTo>
                    <a:lnTo>
                      <a:pt x="219" y="169"/>
                    </a:lnTo>
                    <a:lnTo>
                      <a:pt x="219" y="229"/>
                    </a:lnTo>
                    <a:lnTo>
                      <a:pt x="62" y="229"/>
                    </a:lnTo>
                    <a:lnTo>
                      <a:pt x="62" y="338"/>
                    </a:lnTo>
                    <a:lnTo>
                      <a:pt x="242" y="338"/>
                    </a:lnTo>
                    <a:lnTo>
                      <a:pt x="242" y="399"/>
                    </a:lnTo>
                    <a:lnTo>
                      <a:pt x="0" y="39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Freeform 21">
                <a:extLst>
                  <a:ext uri="{FF2B5EF4-FFF2-40B4-BE49-F238E27FC236}">
                    <a16:creationId xmlns:a16="http://schemas.microsoft.com/office/drawing/2014/main" id="{8C51367E-F8DA-4890-8189-5D07F5825740}"/>
                  </a:ext>
                </a:extLst>
              </p:cNvPr>
              <p:cNvSpPr>
                <a:spLocks/>
              </p:cNvSpPr>
              <p:nvPr/>
            </p:nvSpPr>
            <p:spPr bwMode="auto">
              <a:xfrm>
                <a:off x="4387" y="2518"/>
                <a:ext cx="261" cy="399"/>
              </a:xfrm>
              <a:custGeom>
                <a:avLst/>
                <a:gdLst>
                  <a:gd name="T0" fmla="*/ 99 w 261"/>
                  <a:gd name="T1" fmla="*/ 62 h 399"/>
                  <a:gd name="T2" fmla="*/ 0 w 261"/>
                  <a:gd name="T3" fmla="*/ 62 h 399"/>
                  <a:gd name="T4" fmla="*/ 0 w 261"/>
                  <a:gd name="T5" fmla="*/ 0 h 399"/>
                  <a:gd name="T6" fmla="*/ 261 w 261"/>
                  <a:gd name="T7" fmla="*/ 0 h 399"/>
                  <a:gd name="T8" fmla="*/ 261 w 261"/>
                  <a:gd name="T9" fmla="*/ 62 h 399"/>
                  <a:gd name="T10" fmla="*/ 162 w 261"/>
                  <a:gd name="T11" fmla="*/ 62 h 399"/>
                  <a:gd name="T12" fmla="*/ 162 w 261"/>
                  <a:gd name="T13" fmla="*/ 399 h 399"/>
                  <a:gd name="T14" fmla="*/ 99 w 261"/>
                  <a:gd name="T15" fmla="*/ 399 h 399"/>
                  <a:gd name="T16" fmla="*/ 99 w 261"/>
                  <a:gd name="T17" fmla="*/ 62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399">
                    <a:moveTo>
                      <a:pt x="99" y="62"/>
                    </a:moveTo>
                    <a:lnTo>
                      <a:pt x="0" y="62"/>
                    </a:lnTo>
                    <a:lnTo>
                      <a:pt x="0" y="0"/>
                    </a:lnTo>
                    <a:lnTo>
                      <a:pt x="261" y="0"/>
                    </a:lnTo>
                    <a:lnTo>
                      <a:pt x="261" y="62"/>
                    </a:lnTo>
                    <a:lnTo>
                      <a:pt x="162" y="62"/>
                    </a:lnTo>
                    <a:lnTo>
                      <a:pt x="162" y="399"/>
                    </a:lnTo>
                    <a:lnTo>
                      <a:pt x="99" y="399"/>
                    </a:lnTo>
                    <a:lnTo>
                      <a:pt x="99"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Freeform 22">
                <a:extLst>
                  <a:ext uri="{FF2B5EF4-FFF2-40B4-BE49-F238E27FC236}">
                    <a16:creationId xmlns:a16="http://schemas.microsoft.com/office/drawing/2014/main" id="{A1A65820-D7F4-431A-BF44-87DF2866724C}"/>
                  </a:ext>
                </a:extLst>
              </p:cNvPr>
              <p:cNvSpPr>
                <a:spLocks/>
              </p:cNvSpPr>
              <p:nvPr/>
            </p:nvSpPr>
            <p:spPr bwMode="auto">
              <a:xfrm>
                <a:off x="4682" y="2517"/>
                <a:ext cx="487" cy="401"/>
              </a:xfrm>
              <a:custGeom>
                <a:avLst/>
                <a:gdLst>
                  <a:gd name="T0" fmla="*/ 0 w 487"/>
                  <a:gd name="T1" fmla="*/ 1 h 401"/>
                  <a:gd name="T2" fmla="*/ 65 w 487"/>
                  <a:gd name="T3" fmla="*/ 1 h 401"/>
                  <a:gd name="T4" fmla="*/ 139 w 487"/>
                  <a:gd name="T5" fmla="*/ 290 h 401"/>
                  <a:gd name="T6" fmla="*/ 217 w 487"/>
                  <a:gd name="T7" fmla="*/ 0 h 401"/>
                  <a:gd name="T8" fmla="*/ 270 w 487"/>
                  <a:gd name="T9" fmla="*/ 0 h 401"/>
                  <a:gd name="T10" fmla="*/ 347 w 487"/>
                  <a:gd name="T11" fmla="*/ 290 h 401"/>
                  <a:gd name="T12" fmla="*/ 421 w 487"/>
                  <a:gd name="T13" fmla="*/ 1 h 401"/>
                  <a:gd name="T14" fmla="*/ 487 w 487"/>
                  <a:gd name="T15" fmla="*/ 1 h 401"/>
                  <a:gd name="T16" fmla="*/ 375 w 487"/>
                  <a:gd name="T17" fmla="*/ 401 h 401"/>
                  <a:gd name="T18" fmla="*/ 319 w 487"/>
                  <a:gd name="T19" fmla="*/ 401 h 401"/>
                  <a:gd name="T20" fmla="*/ 243 w 487"/>
                  <a:gd name="T21" fmla="*/ 122 h 401"/>
                  <a:gd name="T22" fmla="*/ 165 w 487"/>
                  <a:gd name="T23" fmla="*/ 401 h 401"/>
                  <a:gd name="T24" fmla="*/ 109 w 487"/>
                  <a:gd name="T25" fmla="*/ 401 h 401"/>
                  <a:gd name="T26" fmla="*/ 0 w 487"/>
                  <a:gd name="T27" fmla="*/ 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7" h="401">
                    <a:moveTo>
                      <a:pt x="0" y="1"/>
                    </a:moveTo>
                    <a:lnTo>
                      <a:pt x="65" y="1"/>
                    </a:lnTo>
                    <a:lnTo>
                      <a:pt x="139" y="290"/>
                    </a:lnTo>
                    <a:lnTo>
                      <a:pt x="217" y="0"/>
                    </a:lnTo>
                    <a:lnTo>
                      <a:pt x="270" y="0"/>
                    </a:lnTo>
                    <a:lnTo>
                      <a:pt x="347" y="290"/>
                    </a:lnTo>
                    <a:lnTo>
                      <a:pt x="421" y="1"/>
                    </a:lnTo>
                    <a:lnTo>
                      <a:pt x="487" y="1"/>
                    </a:lnTo>
                    <a:lnTo>
                      <a:pt x="375" y="401"/>
                    </a:lnTo>
                    <a:lnTo>
                      <a:pt x="319" y="401"/>
                    </a:lnTo>
                    <a:lnTo>
                      <a:pt x="243" y="122"/>
                    </a:lnTo>
                    <a:lnTo>
                      <a:pt x="165" y="401"/>
                    </a:lnTo>
                    <a:lnTo>
                      <a:pt x="109" y="401"/>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Freeform 23">
                <a:extLst>
                  <a:ext uri="{FF2B5EF4-FFF2-40B4-BE49-F238E27FC236}">
                    <a16:creationId xmlns:a16="http://schemas.microsoft.com/office/drawing/2014/main" id="{48854CB3-3AE0-488E-8F3E-A3229B00995C}"/>
                  </a:ext>
                </a:extLst>
              </p:cNvPr>
              <p:cNvSpPr>
                <a:spLocks noEditPoints="1"/>
              </p:cNvSpPr>
              <p:nvPr/>
            </p:nvSpPr>
            <p:spPr bwMode="auto">
              <a:xfrm>
                <a:off x="5195" y="2513"/>
                <a:ext cx="335" cy="411"/>
              </a:xfrm>
              <a:custGeom>
                <a:avLst/>
                <a:gdLst>
                  <a:gd name="T0" fmla="*/ 153 w 190"/>
                  <a:gd name="T1" fmla="*/ 117 h 232"/>
                  <a:gd name="T2" fmla="*/ 153 w 190"/>
                  <a:gd name="T3" fmla="*/ 115 h 232"/>
                  <a:gd name="T4" fmla="*/ 95 w 190"/>
                  <a:gd name="T5" fmla="*/ 34 h 232"/>
                  <a:gd name="T6" fmla="*/ 37 w 190"/>
                  <a:gd name="T7" fmla="*/ 114 h 232"/>
                  <a:gd name="T8" fmla="*/ 37 w 190"/>
                  <a:gd name="T9" fmla="*/ 117 h 232"/>
                  <a:gd name="T10" fmla="*/ 95 w 190"/>
                  <a:gd name="T11" fmla="*/ 197 h 232"/>
                  <a:gd name="T12" fmla="*/ 153 w 190"/>
                  <a:gd name="T13" fmla="*/ 117 h 232"/>
                  <a:gd name="T14" fmla="*/ 0 w 190"/>
                  <a:gd name="T15" fmla="*/ 117 h 232"/>
                  <a:gd name="T16" fmla="*/ 0 w 190"/>
                  <a:gd name="T17" fmla="*/ 114 h 232"/>
                  <a:gd name="T18" fmla="*/ 95 w 190"/>
                  <a:gd name="T19" fmla="*/ 0 h 232"/>
                  <a:gd name="T20" fmla="*/ 190 w 190"/>
                  <a:gd name="T21" fmla="*/ 114 h 232"/>
                  <a:gd name="T22" fmla="*/ 190 w 190"/>
                  <a:gd name="T23" fmla="*/ 117 h 232"/>
                  <a:gd name="T24" fmla="*/ 95 w 190"/>
                  <a:gd name="T25" fmla="*/ 232 h 232"/>
                  <a:gd name="T26" fmla="*/ 0 w 190"/>
                  <a:gd name="T27" fmla="*/ 11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232">
                    <a:moveTo>
                      <a:pt x="153" y="117"/>
                    </a:moveTo>
                    <a:cubicBezTo>
                      <a:pt x="153" y="115"/>
                      <a:pt x="153" y="115"/>
                      <a:pt x="153" y="115"/>
                    </a:cubicBezTo>
                    <a:cubicBezTo>
                      <a:pt x="153" y="66"/>
                      <a:pt x="129" y="34"/>
                      <a:pt x="95" y="34"/>
                    </a:cubicBezTo>
                    <a:cubicBezTo>
                      <a:pt x="61" y="34"/>
                      <a:pt x="37" y="66"/>
                      <a:pt x="37" y="114"/>
                    </a:cubicBezTo>
                    <a:cubicBezTo>
                      <a:pt x="37" y="117"/>
                      <a:pt x="37" y="117"/>
                      <a:pt x="37" y="117"/>
                    </a:cubicBezTo>
                    <a:cubicBezTo>
                      <a:pt x="37" y="165"/>
                      <a:pt x="62" y="197"/>
                      <a:pt x="95" y="197"/>
                    </a:cubicBezTo>
                    <a:cubicBezTo>
                      <a:pt x="129" y="197"/>
                      <a:pt x="153" y="165"/>
                      <a:pt x="153" y="117"/>
                    </a:cubicBezTo>
                    <a:moveTo>
                      <a:pt x="0" y="117"/>
                    </a:moveTo>
                    <a:cubicBezTo>
                      <a:pt x="0" y="114"/>
                      <a:pt x="0" y="114"/>
                      <a:pt x="0" y="114"/>
                    </a:cubicBezTo>
                    <a:cubicBezTo>
                      <a:pt x="0" y="47"/>
                      <a:pt x="39" y="0"/>
                      <a:pt x="95" y="0"/>
                    </a:cubicBezTo>
                    <a:cubicBezTo>
                      <a:pt x="151" y="0"/>
                      <a:pt x="190" y="47"/>
                      <a:pt x="190" y="114"/>
                    </a:cubicBezTo>
                    <a:cubicBezTo>
                      <a:pt x="190" y="117"/>
                      <a:pt x="190" y="117"/>
                      <a:pt x="190" y="117"/>
                    </a:cubicBezTo>
                    <a:cubicBezTo>
                      <a:pt x="190" y="184"/>
                      <a:pt x="151" y="232"/>
                      <a:pt x="95" y="232"/>
                    </a:cubicBezTo>
                    <a:cubicBezTo>
                      <a:pt x="39" y="232"/>
                      <a:pt x="0" y="184"/>
                      <a:pt x="0" y="1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Freeform 24">
                <a:extLst>
                  <a:ext uri="{FF2B5EF4-FFF2-40B4-BE49-F238E27FC236}">
                    <a16:creationId xmlns:a16="http://schemas.microsoft.com/office/drawing/2014/main" id="{3E9C3FF4-2A18-4860-A3F9-E750E40B8B89}"/>
                  </a:ext>
                </a:extLst>
              </p:cNvPr>
              <p:cNvSpPr>
                <a:spLocks noEditPoints="1"/>
              </p:cNvSpPr>
              <p:nvPr/>
            </p:nvSpPr>
            <p:spPr bwMode="auto">
              <a:xfrm>
                <a:off x="5599" y="2518"/>
                <a:ext cx="279" cy="399"/>
              </a:xfrm>
              <a:custGeom>
                <a:avLst/>
                <a:gdLst>
                  <a:gd name="T0" fmla="*/ 74 w 158"/>
                  <a:gd name="T1" fmla="*/ 112 h 225"/>
                  <a:gd name="T2" fmla="*/ 116 w 158"/>
                  <a:gd name="T3" fmla="*/ 73 h 225"/>
                  <a:gd name="T4" fmla="*/ 116 w 158"/>
                  <a:gd name="T5" fmla="*/ 73 h 225"/>
                  <a:gd name="T6" fmla="*/ 74 w 158"/>
                  <a:gd name="T7" fmla="*/ 34 h 225"/>
                  <a:gd name="T8" fmla="*/ 35 w 158"/>
                  <a:gd name="T9" fmla="*/ 34 h 225"/>
                  <a:gd name="T10" fmla="*/ 35 w 158"/>
                  <a:gd name="T11" fmla="*/ 112 h 225"/>
                  <a:gd name="T12" fmla="*/ 74 w 158"/>
                  <a:gd name="T13" fmla="*/ 112 h 225"/>
                  <a:gd name="T14" fmla="*/ 0 w 158"/>
                  <a:gd name="T15" fmla="*/ 0 h 225"/>
                  <a:gd name="T16" fmla="*/ 77 w 158"/>
                  <a:gd name="T17" fmla="*/ 0 h 225"/>
                  <a:gd name="T18" fmla="*/ 134 w 158"/>
                  <a:gd name="T19" fmla="*/ 21 h 225"/>
                  <a:gd name="T20" fmla="*/ 152 w 158"/>
                  <a:gd name="T21" fmla="*/ 71 h 225"/>
                  <a:gd name="T22" fmla="*/ 152 w 158"/>
                  <a:gd name="T23" fmla="*/ 72 h 225"/>
                  <a:gd name="T24" fmla="*/ 108 w 158"/>
                  <a:gd name="T25" fmla="*/ 138 h 225"/>
                  <a:gd name="T26" fmla="*/ 158 w 158"/>
                  <a:gd name="T27" fmla="*/ 225 h 225"/>
                  <a:gd name="T28" fmla="*/ 117 w 158"/>
                  <a:gd name="T29" fmla="*/ 225 h 225"/>
                  <a:gd name="T30" fmla="*/ 72 w 158"/>
                  <a:gd name="T31" fmla="*/ 145 h 225"/>
                  <a:gd name="T32" fmla="*/ 70 w 158"/>
                  <a:gd name="T33" fmla="*/ 146 h 225"/>
                  <a:gd name="T34" fmla="*/ 35 w 158"/>
                  <a:gd name="T35" fmla="*/ 146 h 225"/>
                  <a:gd name="T36" fmla="*/ 35 w 158"/>
                  <a:gd name="T37" fmla="*/ 225 h 225"/>
                  <a:gd name="T38" fmla="*/ 0 w 158"/>
                  <a:gd name="T39" fmla="*/ 225 h 225"/>
                  <a:gd name="T40" fmla="*/ 0 w 158"/>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225">
                    <a:moveTo>
                      <a:pt x="74" y="112"/>
                    </a:moveTo>
                    <a:cubicBezTo>
                      <a:pt x="101" y="112"/>
                      <a:pt x="116" y="97"/>
                      <a:pt x="116" y="73"/>
                    </a:cubicBezTo>
                    <a:cubicBezTo>
                      <a:pt x="116" y="73"/>
                      <a:pt x="116" y="73"/>
                      <a:pt x="116" y="73"/>
                    </a:cubicBezTo>
                    <a:cubicBezTo>
                      <a:pt x="116" y="47"/>
                      <a:pt x="101" y="34"/>
                      <a:pt x="74" y="34"/>
                    </a:cubicBezTo>
                    <a:cubicBezTo>
                      <a:pt x="35" y="34"/>
                      <a:pt x="35" y="34"/>
                      <a:pt x="35" y="34"/>
                    </a:cubicBezTo>
                    <a:cubicBezTo>
                      <a:pt x="35" y="112"/>
                      <a:pt x="35" y="112"/>
                      <a:pt x="35" y="112"/>
                    </a:cubicBezTo>
                    <a:lnTo>
                      <a:pt x="74" y="112"/>
                    </a:lnTo>
                    <a:close/>
                    <a:moveTo>
                      <a:pt x="0" y="0"/>
                    </a:moveTo>
                    <a:cubicBezTo>
                      <a:pt x="77" y="0"/>
                      <a:pt x="77" y="0"/>
                      <a:pt x="77" y="0"/>
                    </a:cubicBezTo>
                    <a:cubicBezTo>
                      <a:pt x="102" y="0"/>
                      <a:pt x="122" y="8"/>
                      <a:pt x="134" y="21"/>
                    </a:cubicBezTo>
                    <a:cubicBezTo>
                      <a:pt x="146" y="33"/>
                      <a:pt x="152" y="50"/>
                      <a:pt x="152" y="71"/>
                    </a:cubicBezTo>
                    <a:cubicBezTo>
                      <a:pt x="152" y="72"/>
                      <a:pt x="152" y="72"/>
                      <a:pt x="152" y="72"/>
                    </a:cubicBezTo>
                    <a:cubicBezTo>
                      <a:pt x="152" y="107"/>
                      <a:pt x="134" y="128"/>
                      <a:pt x="108" y="138"/>
                    </a:cubicBezTo>
                    <a:cubicBezTo>
                      <a:pt x="158" y="225"/>
                      <a:pt x="158" y="225"/>
                      <a:pt x="158" y="225"/>
                    </a:cubicBezTo>
                    <a:cubicBezTo>
                      <a:pt x="117" y="225"/>
                      <a:pt x="117" y="225"/>
                      <a:pt x="117" y="225"/>
                    </a:cubicBezTo>
                    <a:cubicBezTo>
                      <a:pt x="72" y="145"/>
                      <a:pt x="72" y="145"/>
                      <a:pt x="72" y="145"/>
                    </a:cubicBezTo>
                    <a:cubicBezTo>
                      <a:pt x="71" y="146"/>
                      <a:pt x="70" y="146"/>
                      <a:pt x="70" y="146"/>
                    </a:cubicBezTo>
                    <a:cubicBezTo>
                      <a:pt x="35" y="146"/>
                      <a:pt x="35" y="146"/>
                      <a:pt x="35" y="146"/>
                    </a:cubicBezTo>
                    <a:cubicBezTo>
                      <a:pt x="35" y="225"/>
                      <a:pt x="35" y="225"/>
                      <a:pt x="35" y="225"/>
                    </a:cubicBezTo>
                    <a:cubicBezTo>
                      <a:pt x="0" y="225"/>
                      <a:pt x="0" y="225"/>
                      <a:pt x="0" y="225"/>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Freeform 25">
                <a:extLst>
                  <a:ext uri="{FF2B5EF4-FFF2-40B4-BE49-F238E27FC236}">
                    <a16:creationId xmlns:a16="http://schemas.microsoft.com/office/drawing/2014/main" id="{3CA7A45E-70D1-4BD4-9383-646249BDEA48}"/>
                  </a:ext>
                </a:extLst>
              </p:cNvPr>
              <p:cNvSpPr>
                <a:spLocks/>
              </p:cNvSpPr>
              <p:nvPr/>
            </p:nvSpPr>
            <p:spPr bwMode="auto">
              <a:xfrm>
                <a:off x="5936" y="2518"/>
                <a:ext cx="291" cy="399"/>
              </a:xfrm>
              <a:custGeom>
                <a:avLst/>
                <a:gdLst>
                  <a:gd name="T0" fmla="*/ 0 w 291"/>
                  <a:gd name="T1" fmla="*/ 0 h 399"/>
                  <a:gd name="T2" fmla="*/ 64 w 291"/>
                  <a:gd name="T3" fmla="*/ 0 h 399"/>
                  <a:gd name="T4" fmla="*/ 64 w 291"/>
                  <a:gd name="T5" fmla="*/ 197 h 399"/>
                  <a:gd name="T6" fmla="*/ 210 w 291"/>
                  <a:gd name="T7" fmla="*/ 0 h 399"/>
                  <a:gd name="T8" fmla="*/ 284 w 291"/>
                  <a:gd name="T9" fmla="*/ 0 h 399"/>
                  <a:gd name="T10" fmla="*/ 154 w 291"/>
                  <a:gd name="T11" fmla="*/ 172 h 399"/>
                  <a:gd name="T12" fmla="*/ 291 w 291"/>
                  <a:gd name="T13" fmla="*/ 399 h 399"/>
                  <a:gd name="T14" fmla="*/ 217 w 291"/>
                  <a:gd name="T15" fmla="*/ 399 h 399"/>
                  <a:gd name="T16" fmla="*/ 110 w 291"/>
                  <a:gd name="T17" fmla="*/ 223 h 399"/>
                  <a:gd name="T18" fmla="*/ 64 w 291"/>
                  <a:gd name="T19" fmla="*/ 284 h 399"/>
                  <a:gd name="T20" fmla="*/ 64 w 291"/>
                  <a:gd name="T21" fmla="*/ 399 h 399"/>
                  <a:gd name="T22" fmla="*/ 0 w 291"/>
                  <a:gd name="T23" fmla="*/ 399 h 399"/>
                  <a:gd name="T24" fmla="*/ 0 w 291"/>
                  <a:gd name="T25"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1" h="399">
                    <a:moveTo>
                      <a:pt x="0" y="0"/>
                    </a:moveTo>
                    <a:lnTo>
                      <a:pt x="64" y="0"/>
                    </a:lnTo>
                    <a:lnTo>
                      <a:pt x="64" y="197"/>
                    </a:lnTo>
                    <a:lnTo>
                      <a:pt x="210" y="0"/>
                    </a:lnTo>
                    <a:lnTo>
                      <a:pt x="284" y="0"/>
                    </a:lnTo>
                    <a:lnTo>
                      <a:pt x="154" y="172"/>
                    </a:lnTo>
                    <a:lnTo>
                      <a:pt x="291" y="399"/>
                    </a:lnTo>
                    <a:lnTo>
                      <a:pt x="217" y="399"/>
                    </a:lnTo>
                    <a:lnTo>
                      <a:pt x="110" y="223"/>
                    </a:lnTo>
                    <a:lnTo>
                      <a:pt x="64" y="284"/>
                    </a:lnTo>
                    <a:lnTo>
                      <a:pt x="64" y="399"/>
                    </a:lnTo>
                    <a:lnTo>
                      <a:pt x="0" y="39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93" name="TextBox 192">
            <a:extLst>
              <a:ext uri="{FF2B5EF4-FFF2-40B4-BE49-F238E27FC236}">
                <a16:creationId xmlns:a16="http://schemas.microsoft.com/office/drawing/2014/main" id="{32251D51-6A52-4126-A788-D8A5D695367D}"/>
              </a:ext>
            </a:extLst>
          </p:cNvPr>
          <p:cNvSpPr txBox="1"/>
          <p:nvPr/>
        </p:nvSpPr>
        <p:spPr>
          <a:xfrm>
            <a:off x="9690962" y="3952979"/>
            <a:ext cx="859970" cy="138427"/>
          </a:xfrm>
          <a:prstGeom prst="rect">
            <a:avLst/>
          </a:prstGeom>
          <a:noFill/>
        </p:spPr>
        <p:txBody>
          <a:bodyPr wrap="square" lIns="0" tIns="0" rIns="0" bIns="0" rtlCol="0" anchor="ctr">
            <a:spAutoFit/>
          </a:bodyPr>
          <a:lstStyle>
            <a:defPPr>
              <a:defRPr lang="en-US"/>
            </a:defPPr>
            <a:lvl1pPr algn="ctr">
              <a:defRPr sz="900">
                <a:solidFill>
                  <a:schemeClr val="accent1">
                    <a:lumMod val="60000"/>
                    <a:lumOff val="40000"/>
                  </a:schemeClr>
                </a:solidFill>
              </a:defRPr>
            </a:lvl1p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FFFFFF"/>
                </a:solidFill>
                <a:effectLst/>
                <a:uLnTx/>
                <a:uFillTx/>
                <a:latin typeface="Arial"/>
                <a:ea typeface="+mn-ea"/>
                <a:cs typeface="Arial"/>
                <a:sym typeface="Arial"/>
              </a:rPr>
              <a:t>Strategic ISV</a:t>
            </a:r>
            <a:endParaRPr kumimoji="0" lang="es-CR" sz="9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75" name="Freeform 17">
            <a:extLst>
              <a:ext uri="{FF2B5EF4-FFF2-40B4-BE49-F238E27FC236}">
                <a16:creationId xmlns:a16="http://schemas.microsoft.com/office/drawing/2014/main" id="{81822351-CC81-4986-8D3C-30A0F4D556CA}"/>
              </a:ext>
            </a:extLst>
          </p:cNvPr>
          <p:cNvSpPr>
            <a:spLocks noChangeAspect="1" noEditPoints="1"/>
          </p:cNvSpPr>
          <p:nvPr/>
        </p:nvSpPr>
        <p:spPr bwMode="auto">
          <a:xfrm>
            <a:off x="9926190" y="3545571"/>
            <a:ext cx="385675" cy="358750"/>
          </a:xfrm>
          <a:custGeom>
            <a:avLst/>
            <a:gdLst>
              <a:gd name="T0" fmla="*/ 0 w 384"/>
              <a:gd name="T1" fmla="*/ 20 h 351"/>
              <a:gd name="T2" fmla="*/ 157 w 384"/>
              <a:gd name="T3" fmla="*/ 260 h 351"/>
              <a:gd name="T4" fmla="*/ 116 w 384"/>
              <a:gd name="T5" fmla="*/ 344 h 351"/>
              <a:gd name="T6" fmla="*/ 269 w 384"/>
              <a:gd name="T7" fmla="*/ 344 h 351"/>
              <a:gd name="T8" fmla="*/ 230 w 384"/>
              <a:gd name="T9" fmla="*/ 260 h 351"/>
              <a:gd name="T10" fmla="*/ 384 w 384"/>
              <a:gd name="T11" fmla="*/ 21 h 351"/>
              <a:gd name="T12" fmla="*/ 143 w 384"/>
              <a:gd name="T13" fmla="*/ 335 h 351"/>
              <a:gd name="T14" fmla="*/ 166 w 384"/>
              <a:gd name="T15" fmla="*/ 313 h 351"/>
              <a:gd name="T16" fmla="*/ 218 w 384"/>
              <a:gd name="T17" fmla="*/ 313 h 351"/>
              <a:gd name="T18" fmla="*/ 368 w 384"/>
              <a:gd name="T19" fmla="*/ 240 h 351"/>
              <a:gd name="T20" fmla="*/ 16 w 384"/>
              <a:gd name="T21" fmla="*/ 240 h 351"/>
              <a:gd name="T22" fmla="*/ 363 w 384"/>
              <a:gd name="T23" fmla="*/ 16 h 351"/>
              <a:gd name="T24" fmla="*/ 74 w 384"/>
              <a:gd name="T25" fmla="*/ 162 h 351"/>
              <a:gd name="T26" fmla="*/ 107 w 384"/>
              <a:gd name="T27" fmla="*/ 131 h 351"/>
              <a:gd name="T28" fmla="*/ 121 w 384"/>
              <a:gd name="T29" fmla="*/ 124 h 351"/>
              <a:gd name="T30" fmla="*/ 147 w 384"/>
              <a:gd name="T31" fmla="*/ 121 h 351"/>
              <a:gd name="T32" fmla="*/ 176 w 384"/>
              <a:gd name="T33" fmla="*/ 89 h 351"/>
              <a:gd name="T34" fmla="*/ 208 w 384"/>
              <a:gd name="T35" fmla="*/ 121 h 351"/>
              <a:gd name="T36" fmla="*/ 235 w 384"/>
              <a:gd name="T37" fmla="*/ 124 h 351"/>
              <a:gd name="T38" fmla="*/ 265 w 384"/>
              <a:gd name="T39" fmla="*/ 99 h 351"/>
              <a:gd name="T40" fmla="*/ 279 w 384"/>
              <a:gd name="T41" fmla="*/ 93 h 351"/>
              <a:gd name="T42" fmla="*/ 308 w 384"/>
              <a:gd name="T43" fmla="*/ 89 h 351"/>
              <a:gd name="T44" fmla="*/ 335 w 384"/>
              <a:gd name="T45" fmla="*/ 59 h 351"/>
              <a:gd name="T46" fmla="*/ 334 w 384"/>
              <a:gd name="T47" fmla="*/ 75 h 351"/>
              <a:gd name="T48" fmla="*/ 306 w 384"/>
              <a:gd name="T49" fmla="*/ 105 h 351"/>
              <a:gd name="T50" fmla="*/ 272 w 384"/>
              <a:gd name="T51" fmla="*/ 105 h 351"/>
              <a:gd name="T52" fmla="*/ 249 w 384"/>
              <a:gd name="T53" fmla="*/ 129 h 351"/>
              <a:gd name="T54" fmla="*/ 215 w 384"/>
              <a:gd name="T55" fmla="*/ 132 h 351"/>
              <a:gd name="T56" fmla="*/ 201 w 384"/>
              <a:gd name="T57" fmla="*/ 126 h 351"/>
              <a:gd name="T58" fmla="*/ 175 w 384"/>
              <a:gd name="T59" fmla="*/ 104 h 351"/>
              <a:gd name="T60" fmla="*/ 145 w 384"/>
              <a:gd name="T61" fmla="*/ 137 h 351"/>
              <a:gd name="T62" fmla="*/ 114 w 384"/>
              <a:gd name="T63" fmla="*/ 137 h 351"/>
              <a:gd name="T64" fmla="*/ 89 w 384"/>
              <a:gd name="T65" fmla="*/ 162 h 351"/>
              <a:gd name="T66" fmla="*/ 32 w 384"/>
              <a:gd name="T67" fmla="*/ 215 h 351"/>
              <a:gd name="T68" fmla="*/ 32 w 384"/>
              <a:gd name="T69" fmla="*/ 223 h 351"/>
              <a:gd name="T70" fmla="*/ 31 w 384"/>
              <a:gd name="T71" fmla="*/ 42 h 351"/>
              <a:gd name="T72" fmla="*/ 57 w 384"/>
              <a:gd name="T73" fmla="*/ 42 h 351"/>
              <a:gd name="T74" fmla="*/ 31 w 384"/>
              <a:gd name="T75" fmla="*/ 57 h 351"/>
              <a:gd name="T76" fmla="*/ 57 w 384"/>
              <a:gd name="T77" fmla="*/ 87 h 351"/>
              <a:gd name="T78" fmla="*/ 57 w 384"/>
              <a:gd name="T79" fmla="*/ 79 h 351"/>
              <a:gd name="T80" fmla="*/ 31 w 384"/>
              <a:gd name="T81" fmla="*/ 110 h 351"/>
              <a:gd name="T82" fmla="*/ 57 w 384"/>
              <a:gd name="T83" fmla="*/ 110 h 351"/>
              <a:gd name="T84" fmla="*/ 31 w 384"/>
              <a:gd name="T85" fmla="*/ 124 h 351"/>
              <a:gd name="T86" fmla="*/ 57 w 384"/>
              <a:gd name="T87" fmla="*/ 155 h 351"/>
              <a:gd name="T88" fmla="*/ 57 w 384"/>
              <a:gd name="T89" fmla="*/ 147 h 351"/>
              <a:gd name="T90" fmla="*/ 31 w 384"/>
              <a:gd name="T91" fmla="*/ 178 h 351"/>
              <a:gd name="T92" fmla="*/ 57 w 384"/>
              <a:gd name="T93" fmla="*/ 178 h 351"/>
              <a:gd name="T94" fmla="*/ 31 w 384"/>
              <a:gd name="T95" fmla="*/ 19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51">
                <a:moveTo>
                  <a:pt x="363" y="0"/>
                </a:moveTo>
                <a:cubicBezTo>
                  <a:pt x="19" y="0"/>
                  <a:pt x="19" y="0"/>
                  <a:pt x="19" y="0"/>
                </a:cubicBezTo>
                <a:cubicBezTo>
                  <a:pt x="9" y="0"/>
                  <a:pt x="0" y="9"/>
                  <a:pt x="0" y="20"/>
                </a:cubicBezTo>
                <a:cubicBezTo>
                  <a:pt x="0" y="240"/>
                  <a:pt x="0" y="240"/>
                  <a:pt x="0" y="240"/>
                </a:cubicBezTo>
                <a:cubicBezTo>
                  <a:pt x="0" y="251"/>
                  <a:pt x="9" y="260"/>
                  <a:pt x="19" y="260"/>
                </a:cubicBezTo>
                <a:cubicBezTo>
                  <a:pt x="157" y="260"/>
                  <a:pt x="157" y="260"/>
                  <a:pt x="157" y="260"/>
                </a:cubicBezTo>
                <a:cubicBezTo>
                  <a:pt x="150" y="316"/>
                  <a:pt x="150" y="316"/>
                  <a:pt x="150" y="316"/>
                </a:cubicBezTo>
                <a:cubicBezTo>
                  <a:pt x="136" y="320"/>
                  <a:pt x="126" y="325"/>
                  <a:pt x="120" y="330"/>
                </a:cubicBezTo>
                <a:cubicBezTo>
                  <a:pt x="115" y="333"/>
                  <a:pt x="114" y="339"/>
                  <a:pt x="116" y="344"/>
                </a:cubicBezTo>
                <a:cubicBezTo>
                  <a:pt x="117" y="348"/>
                  <a:pt x="121" y="351"/>
                  <a:pt x="126" y="351"/>
                </a:cubicBezTo>
                <a:cubicBezTo>
                  <a:pt x="258" y="351"/>
                  <a:pt x="258" y="351"/>
                  <a:pt x="258" y="351"/>
                </a:cubicBezTo>
                <a:cubicBezTo>
                  <a:pt x="263" y="351"/>
                  <a:pt x="267" y="348"/>
                  <a:pt x="269" y="344"/>
                </a:cubicBezTo>
                <a:cubicBezTo>
                  <a:pt x="270" y="339"/>
                  <a:pt x="269" y="333"/>
                  <a:pt x="265" y="330"/>
                </a:cubicBezTo>
                <a:cubicBezTo>
                  <a:pt x="259" y="325"/>
                  <a:pt x="249" y="320"/>
                  <a:pt x="234" y="316"/>
                </a:cubicBezTo>
                <a:cubicBezTo>
                  <a:pt x="230" y="260"/>
                  <a:pt x="230" y="260"/>
                  <a:pt x="230" y="260"/>
                </a:cubicBezTo>
                <a:cubicBezTo>
                  <a:pt x="364" y="260"/>
                  <a:pt x="364" y="260"/>
                  <a:pt x="364" y="260"/>
                </a:cubicBezTo>
                <a:cubicBezTo>
                  <a:pt x="375" y="260"/>
                  <a:pt x="384" y="251"/>
                  <a:pt x="384" y="240"/>
                </a:cubicBezTo>
                <a:cubicBezTo>
                  <a:pt x="384" y="21"/>
                  <a:pt x="384" y="21"/>
                  <a:pt x="384" y="21"/>
                </a:cubicBezTo>
                <a:cubicBezTo>
                  <a:pt x="384" y="10"/>
                  <a:pt x="375" y="0"/>
                  <a:pt x="363" y="0"/>
                </a:cubicBezTo>
                <a:close/>
                <a:moveTo>
                  <a:pt x="241" y="335"/>
                </a:moveTo>
                <a:cubicBezTo>
                  <a:pt x="143" y="335"/>
                  <a:pt x="143" y="335"/>
                  <a:pt x="143" y="335"/>
                </a:cubicBezTo>
                <a:cubicBezTo>
                  <a:pt x="153" y="331"/>
                  <a:pt x="168" y="327"/>
                  <a:pt x="190" y="327"/>
                </a:cubicBezTo>
                <a:cubicBezTo>
                  <a:pt x="214" y="327"/>
                  <a:pt x="230" y="331"/>
                  <a:pt x="241" y="335"/>
                </a:cubicBezTo>
                <a:close/>
                <a:moveTo>
                  <a:pt x="166" y="313"/>
                </a:moveTo>
                <a:cubicBezTo>
                  <a:pt x="173" y="261"/>
                  <a:pt x="173" y="261"/>
                  <a:pt x="173" y="261"/>
                </a:cubicBezTo>
                <a:cubicBezTo>
                  <a:pt x="214" y="261"/>
                  <a:pt x="214" y="261"/>
                  <a:pt x="214" y="261"/>
                </a:cubicBezTo>
                <a:cubicBezTo>
                  <a:pt x="218" y="313"/>
                  <a:pt x="218" y="313"/>
                  <a:pt x="218" y="313"/>
                </a:cubicBezTo>
                <a:cubicBezTo>
                  <a:pt x="210" y="312"/>
                  <a:pt x="200" y="311"/>
                  <a:pt x="190" y="311"/>
                </a:cubicBezTo>
                <a:cubicBezTo>
                  <a:pt x="181" y="311"/>
                  <a:pt x="174" y="312"/>
                  <a:pt x="166" y="313"/>
                </a:cubicBezTo>
                <a:close/>
                <a:moveTo>
                  <a:pt x="368" y="240"/>
                </a:moveTo>
                <a:cubicBezTo>
                  <a:pt x="368" y="242"/>
                  <a:pt x="366" y="244"/>
                  <a:pt x="364" y="244"/>
                </a:cubicBezTo>
                <a:cubicBezTo>
                  <a:pt x="19" y="244"/>
                  <a:pt x="19" y="244"/>
                  <a:pt x="19" y="244"/>
                </a:cubicBezTo>
                <a:cubicBezTo>
                  <a:pt x="18" y="244"/>
                  <a:pt x="16" y="242"/>
                  <a:pt x="16" y="240"/>
                </a:cubicBezTo>
                <a:cubicBezTo>
                  <a:pt x="16" y="20"/>
                  <a:pt x="16" y="20"/>
                  <a:pt x="16" y="20"/>
                </a:cubicBezTo>
                <a:cubicBezTo>
                  <a:pt x="16" y="18"/>
                  <a:pt x="18" y="16"/>
                  <a:pt x="19" y="16"/>
                </a:cubicBezTo>
                <a:cubicBezTo>
                  <a:pt x="363" y="16"/>
                  <a:pt x="363" y="16"/>
                  <a:pt x="363" y="16"/>
                </a:cubicBezTo>
                <a:cubicBezTo>
                  <a:pt x="366" y="16"/>
                  <a:pt x="368" y="18"/>
                  <a:pt x="368" y="21"/>
                </a:cubicBezTo>
                <a:lnTo>
                  <a:pt x="368" y="240"/>
                </a:lnTo>
                <a:close/>
                <a:moveTo>
                  <a:pt x="74" y="162"/>
                </a:moveTo>
                <a:cubicBezTo>
                  <a:pt x="74" y="158"/>
                  <a:pt x="77" y="154"/>
                  <a:pt x="81" y="154"/>
                </a:cubicBezTo>
                <a:cubicBezTo>
                  <a:pt x="82" y="154"/>
                  <a:pt x="83" y="155"/>
                  <a:pt x="84" y="155"/>
                </a:cubicBezTo>
                <a:cubicBezTo>
                  <a:pt x="107" y="131"/>
                  <a:pt x="107" y="131"/>
                  <a:pt x="107" y="131"/>
                </a:cubicBezTo>
                <a:cubicBezTo>
                  <a:pt x="107" y="131"/>
                  <a:pt x="107" y="130"/>
                  <a:pt x="107" y="129"/>
                </a:cubicBezTo>
                <a:cubicBezTo>
                  <a:pt x="107" y="125"/>
                  <a:pt x="110" y="121"/>
                  <a:pt x="114" y="121"/>
                </a:cubicBezTo>
                <a:cubicBezTo>
                  <a:pt x="117" y="121"/>
                  <a:pt x="119" y="122"/>
                  <a:pt x="121" y="124"/>
                </a:cubicBezTo>
                <a:cubicBezTo>
                  <a:pt x="138" y="124"/>
                  <a:pt x="138" y="124"/>
                  <a:pt x="138" y="124"/>
                </a:cubicBezTo>
                <a:cubicBezTo>
                  <a:pt x="140" y="122"/>
                  <a:pt x="142" y="121"/>
                  <a:pt x="145" y="121"/>
                </a:cubicBezTo>
                <a:cubicBezTo>
                  <a:pt x="145" y="121"/>
                  <a:pt x="146" y="121"/>
                  <a:pt x="147" y="121"/>
                </a:cubicBezTo>
                <a:cubicBezTo>
                  <a:pt x="169" y="99"/>
                  <a:pt x="169" y="99"/>
                  <a:pt x="169" y="99"/>
                </a:cubicBezTo>
                <a:cubicBezTo>
                  <a:pt x="169" y="98"/>
                  <a:pt x="169" y="98"/>
                  <a:pt x="169" y="97"/>
                </a:cubicBezTo>
                <a:cubicBezTo>
                  <a:pt x="169" y="93"/>
                  <a:pt x="172" y="89"/>
                  <a:pt x="176" y="89"/>
                </a:cubicBezTo>
                <a:cubicBezTo>
                  <a:pt x="181" y="89"/>
                  <a:pt x="184" y="93"/>
                  <a:pt x="184" y="97"/>
                </a:cubicBezTo>
                <a:cubicBezTo>
                  <a:pt x="184" y="97"/>
                  <a:pt x="184" y="97"/>
                  <a:pt x="184" y="98"/>
                </a:cubicBezTo>
                <a:cubicBezTo>
                  <a:pt x="208" y="121"/>
                  <a:pt x="208" y="121"/>
                  <a:pt x="208" y="121"/>
                </a:cubicBezTo>
                <a:cubicBezTo>
                  <a:pt x="208" y="121"/>
                  <a:pt x="208" y="121"/>
                  <a:pt x="208" y="121"/>
                </a:cubicBezTo>
                <a:cubicBezTo>
                  <a:pt x="211" y="121"/>
                  <a:pt x="213" y="122"/>
                  <a:pt x="214" y="124"/>
                </a:cubicBezTo>
                <a:cubicBezTo>
                  <a:pt x="235" y="124"/>
                  <a:pt x="235" y="124"/>
                  <a:pt x="235" y="124"/>
                </a:cubicBezTo>
                <a:cubicBezTo>
                  <a:pt x="236" y="122"/>
                  <a:pt x="239" y="121"/>
                  <a:pt x="241" y="121"/>
                </a:cubicBezTo>
                <a:cubicBezTo>
                  <a:pt x="242" y="121"/>
                  <a:pt x="242" y="121"/>
                  <a:pt x="242" y="121"/>
                </a:cubicBezTo>
                <a:cubicBezTo>
                  <a:pt x="265" y="99"/>
                  <a:pt x="265" y="99"/>
                  <a:pt x="265" y="99"/>
                </a:cubicBezTo>
                <a:cubicBezTo>
                  <a:pt x="265" y="98"/>
                  <a:pt x="265" y="97"/>
                  <a:pt x="265" y="97"/>
                </a:cubicBezTo>
                <a:cubicBezTo>
                  <a:pt x="265" y="93"/>
                  <a:pt x="268" y="89"/>
                  <a:pt x="272" y="89"/>
                </a:cubicBezTo>
                <a:cubicBezTo>
                  <a:pt x="275" y="89"/>
                  <a:pt x="278" y="90"/>
                  <a:pt x="279" y="93"/>
                </a:cubicBezTo>
                <a:cubicBezTo>
                  <a:pt x="299" y="93"/>
                  <a:pt x="299" y="93"/>
                  <a:pt x="299" y="93"/>
                </a:cubicBezTo>
                <a:cubicBezTo>
                  <a:pt x="301" y="90"/>
                  <a:pt x="303" y="89"/>
                  <a:pt x="306" y="89"/>
                </a:cubicBezTo>
                <a:cubicBezTo>
                  <a:pt x="306" y="89"/>
                  <a:pt x="307" y="89"/>
                  <a:pt x="308" y="89"/>
                </a:cubicBezTo>
                <a:cubicBezTo>
                  <a:pt x="327" y="70"/>
                  <a:pt x="327" y="70"/>
                  <a:pt x="327" y="70"/>
                </a:cubicBezTo>
                <a:cubicBezTo>
                  <a:pt x="327" y="69"/>
                  <a:pt x="327" y="68"/>
                  <a:pt x="327" y="67"/>
                </a:cubicBezTo>
                <a:cubicBezTo>
                  <a:pt x="327" y="63"/>
                  <a:pt x="330" y="59"/>
                  <a:pt x="335" y="59"/>
                </a:cubicBezTo>
                <a:cubicBezTo>
                  <a:pt x="339" y="59"/>
                  <a:pt x="343" y="63"/>
                  <a:pt x="343" y="67"/>
                </a:cubicBezTo>
                <a:cubicBezTo>
                  <a:pt x="343" y="71"/>
                  <a:pt x="339" y="75"/>
                  <a:pt x="335" y="75"/>
                </a:cubicBezTo>
                <a:cubicBezTo>
                  <a:pt x="334" y="75"/>
                  <a:pt x="334" y="75"/>
                  <a:pt x="334" y="75"/>
                </a:cubicBezTo>
                <a:cubicBezTo>
                  <a:pt x="313" y="95"/>
                  <a:pt x="313" y="95"/>
                  <a:pt x="313" y="95"/>
                </a:cubicBezTo>
                <a:cubicBezTo>
                  <a:pt x="313" y="96"/>
                  <a:pt x="314" y="96"/>
                  <a:pt x="314" y="97"/>
                </a:cubicBezTo>
                <a:cubicBezTo>
                  <a:pt x="314" y="101"/>
                  <a:pt x="310" y="105"/>
                  <a:pt x="306" y="105"/>
                </a:cubicBezTo>
                <a:cubicBezTo>
                  <a:pt x="303" y="105"/>
                  <a:pt x="300" y="103"/>
                  <a:pt x="299" y="101"/>
                </a:cubicBezTo>
                <a:cubicBezTo>
                  <a:pt x="279" y="101"/>
                  <a:pt x="279" y="101"/>
                  <a:pt x="279" y="101"/>
                </a:cubicBezTo>
                <a:cubicBezTo>
                  <a:pt x="278" y="103"/>
                  <a:pt x="275" y="105"/>
                  <a:pt x="272" y="105"/>
                </a:cubicBezTo>
                <a:cubicBezTo>
                  <a:pt x="272" y="105"/>
                  <a:pt x="271" y="105"/>
                  <a:pt x="270" y="104"/>
                </a:cubicBezTo>
                <a:cubicBezTo>
                  <a:pt x="249" y="126"/>
                  <a:pt x="249" y="126"/>
                  <a:pt x="249" y="126"/>
                </a:cubicBezTo>
                <a:cubicBezTo>
                  <a:pt x="249" y="127"/>
                  <a:pt x="249" y="128"/>
                  <a:pt x="249" y="129"/>
                </a:cubicBezTo>
                <a:cubicBezTo>
                  <a:pt x="249" y="133"/>
                  <a:pt x="246" y="137"/>
                  <a:pt x="241" y="137"/>
                </a:cubicBezTo>
                <a:cubicBezTo>
                  <a:pt x="238" y="137"/>
                  <a:pt x="236" y="135"/>
                  <a:pt x="234" y="132"/>
                </a:cubicBezTo>
                <a:cubicBezTo>
                  <a:pt x="215" y="132"/>
                  <a:pt x="215" y="132"/>
                  <a:pt x="215" y="132"/>
                </a:cubicBezTo>
                <a:cubicBezTo>
                  <a:pt x="214" y="135"/>
                  <a:pt x="211" y="137"/>
                  <a:pt x="208" y="137"/>
                </a:cubicBezTo>
                <a:cubicBezTo>
                  <a:pt x="204" y="137"/>
                  <a:pt x="200" y="133"/>
                  <a:pt x="200" y="129"/>
                </a:cubicBezTo>
                <a:cubicBezTo>
                  <a:pt x="200" y="128"/>
                  <a:pt x="200" y="127"/>
                  <a:pt x="201" y="126"/>
                </a:cubicBezTo>
                <a:cubicBezTo>
                  <a:pt x="179" y="104"/>
                  <a:pt x="179" y="104"/>
                  <a:pt x="179" y="104"/>
                </a:cubicBezTo>
                <a:cubicBezTo>
                  <a:pt x="178" y="104"/>
                  <a:pt x="177" y="105"/>
                  <a:pt x="176" y="105"/>
                </a:cubicBezTo>
                <a:cubicBezTo>
                  <a:pt x="176" y="105"/>
                  <a:pt x="175" y="105"/>
                  <a:pt x="175" y="104"/>
                </a:cubicBezTo>
                <a:cubicBezTo>
                  <a:pt x="152" y="127"/>
                  <a:pt x="152" y="127"/>
                  <a:pt x="152" y="127"/>
                </a:cubicBezTo>
                <a:cubicBezTo>
                  <a:pt x="152" y="128"/>
                  <a:pt x="153" y="128"/>
                  <a:pt x="153" y="129"/>
                </a:cubicBezTo>
                <a:cubicBezTo>
                  <a:pt x="153" y="133"/>
                  <a:pt x="149" y="137"/>
                  <a:pt x="145" y="137"/>
                </a:cubicBezTo>
                <a:cubicBezTo>
                  <a:pt x="142" y="137"/>
                  <a:pt x="139" y="135"/>
                  <a:pt x="138" y="132"/>
                </a:cubicBezTo>
                <a:cubicBezTo>
                  <a:pt x="121" y="132"/>
                  <a:pt x="121" y="132"/>
                  <a:pt x="121" y="132"/>
                </a:cubicBezTo>
                <a:cubicBezTo>
                  <a:pt x="120" y="135"/>
                  <a:pt x="117" y="137"/>
                  <a:pt x="114" y="137"/>
                </a:cubicBezTo>
                <a:cubicBezTo>
                  <a:pt x="114" y="137"/>
                  <a:pt x="113" y="137"/>
                  <a:pt x="113" y="137"/>
                </a:cubicBezTo>
                <a:cubicBezTo>
                  <a:pt x="89" y="161"/>
                  <a:pt x="89" y="161"/>
                  <a:pt x="89" y="161"/>
                </a:cubicBezTo>
                <a:cubicBezTo>
                  <a:pt x="89" y="161"/>
                  <a:pt x="89" y="162"/>
                  <a:pt x="89" y="162"/>
                </a:cubicBezTo>
                <a:cubicBezTo>
                  <a:pt x="89" y="167"/>
                  <a:pt x="86" y="170"/>
                  <a:pt x="81" y="170"/>
                </a:cubicBezTo>
                <a:cubicBezTo>
                  <a:pt x="77" y="170"/>
                  <a:pt x="74" y="167"/>
                  <a:pt x="74" y="162"/>
                </a:cubicBezTo>
                <a:close/>
                <a:moveTo>
                  <a:pt x="32" y="215"/>
                </a:moveTo>
                <a:cubicBezTo>
                  <a:pt x="353" y="215"/>
                  <a:pt x="353" y="215"/>
                  <a:pt x="353" y="215"/>
                </a:cubicBezTo>
                <a:cubicBezTo>
                  <a:pt x="353" y="223"/>
                  <a:pt x="353" y="223"/>
                  <a:pt x="353" y="223"/>
                </a:cubicBezTo>
                <a:cubicBezTo>
                  <a:pt x="32" y="223"/>
                  <a:pt x="32" y="223"/>
                  <a:pt x="32" y="223"/>
                </a:cubicBezTo>
                <a:lnTo>
                  <a:pt x="32" y="215"/>
                </a:lnTo>
                <a:close/>
                <a:moveTo>
                  <a:pt x="57" y="42"/>
                </a:moveTo>
                <a:cubicBezTo>
                  <a:pt x="31" y="42"/>
                  <a:pt x="31" y="42"/>
                  <a:pt x="31" y="42"/>
                </a:cubicBezTo>
                <a:cubicBezTo>
                  <a:pt x="31" y="34"/>
                  <a:pt x="31" y="34"/>
                  <a:pt x="31" y="34"/>
                </a:cubicBezTo>
                <a:cubicBezTo>
                  <a:pt x="57" y="34"/>
                  <a:pt x="57" y="34"/>
                  <a:pt x="57" y="34"/>
                </a:cubicBezTo>
                <a:lnTo>
                  <a:pt x="57" y="42"/>
                </a:lnTo>
                <a:close/>
                <a:moveTo>
                  <a:pt x="57" y="65"/>
                </a:moveTo>
                <a:cubicBezTo>
                  <a:pt x="31" y="65"/>
                  <a:pt x="31" y="65"/>
                  <a:pt x="31" y="65"/>
                </a:cubicBezTo>
                <a:cubicBezTo>
                  <a:pt x="31" y="57"/>
                  <a:pt x="31" y="57"/>
                  <a:pt x="31" y="57"/>
                </a:cubicBezTo>
                <a:cubicBezTo>
                  <a:pt x="57" y="57"/>
                  <a:pt x="57" y="57"/>
                  <a:pt x="57" y="57"/>
                </a:cubicBezTo>
                <a:lnTo>
                  <a:pt x="57" y="65"/>
                </a:lnTo>
                <a:close/>
                <a:moveTo>
                  <a:pt x="57" y="87"/>
                </a:moveTo>
                <a:cubicBezTo>
                  <a:pt x="31" y="87"/>
                  <a:pt x="31" y="87"/>
                  <a:pt x="31" y="87"/>
                </a:cubicBezTo>
                <a:cubicBezTo>
                  <a:pt x="31" y="79"/>
                  <a:pt x="31" y="79"/>
                  <a:pt x="31" y="79"/>
                </a:cubicBezTo>
                <a:cubicBezTo>
                  <a:pt x="57" y="79"/>
                  <a:pt x="57" y="79"/>
                  <a:pt x="57" y="79"/>
                </a:cubicBezTo>
                <a:lnTo>
                  <a:pt x="57" y="87"/>
                </a:lnTo>
                <a:close/>
                <a:moveTo>
                  <a:pt x="57" y="110"/>
                </a:moveTo>
                <a:cubicBezTo>
                  <a:pt x="31" y="110"/>
                  <a:pt x="31" y="110"/>
                  <a:pt x="31" y="110"/>
                </a:cubicBezTo>
                <a:cubicBezTo>
                  <a:pt x="31" y="102"/>
                  <a:pt x="31" y="102"/>
                  <a:pt x="31" y="102"/>
                </a:cubicBezTo>
                <a:cubicBezTo>
                  <a:pt x="57" y="102"/>
                  <a:pt x="57" y="102"/>
                  <a:pt x="57" y="102"/>
                </a:cubicBezTo>
                <a:lnTo>
                  <a:pt x="57" y="110"/>
                </a:lnTo>
                <a:close/>
                <a:moveTo>
                  <a:pt x="57" y="132"/>
                </a:moveTo>
                <a:cubicBezTo>
                  <a:pt x="31" y="132"/>
                  <a:pt x="31" y="132"/>
                  <a:pt x="31" y="132"/>
                </a:cubicBezTo>
                <a:cubicBezTo>
                  <a:pt x="31" y="124"/>
                  <a:pt x="31" y="124"/>
                  <a:pt x="31" y="124"/>
                </a:cubicBezTo>
                <a:cubicBezTo>
                  <a:pt x="57" y="124"/>
                  <a:pt x="57" y="124"/>
                  <a:pt x="57" y="124"/>
                </a:cubicBezTo>
                <a:lnTo>
                  <a:pt x="57" y="132"/>
                </a:lnTo>
                <a:close/>
                <a:moveTo>
                  <a:pt x="57" y="155"/>
                </a:moveTo>
                <a:cubicBezTo>
                  <a:pt x="31" y="155"/>
                  <a:pt x="31" y="155"/>
                  <a:pt x="31" y="155"/>
                </a:cubicBezTo>
                <a:cubicBezTo>
                  <a:pt x="31" y="147"/>
                  <a:pt x="31" y="147"/>
                  <a:pt x="31" y="147"/>
                </a:cubicBezTo>
                <a:cubicBezTo>
                  <a:pt x="57" y="147"/>
                  <a:pt x="57" y="147"/>
                  <a:pt x="57" y="147"/>
                </a:cubicBezTo>
                <a:lnTo>
                  <a:pt x="57" y="155"/>
                </a:lnTo>
                <a:close/>
                <a:moveTo>
                  <a:pt x="57" y="178"/>
                </a:moveTo>
                <a:cubicBezTo>
                  <a:pt x="31" y="178"/>
                  <a:pt x="31" y="178"/>
                  <a:pt x="31" y="178"/>
                </a:cubicBezTo>
                <a:cubicBezTo>
                  <a:pt x="31" y="170"/>
                  <a:pt x="31" y="170"/>
                  <a:pt x="31" y="170"/>
                </a:cubicBezTo>
                <a:cubicBezTo>
                  <a:pt x="57" y="170"/>
                  <a:pt x="57" y="170"/>
                  <a:pt x="57" y="170"/>
                </a:cubicBezTo>
                <a:lnTo>
                  <a:pt x="57" y="178"/>
                </a:lnTo>
                <a:close/>
                <a:moveTo>
                  <a:pt x="57" y="200"/>
                </a:moveTo>
                <a:cubicBezTo>
                  <a:pt x="31" y="200"/>
                  <a:pt x="31" y="200"/>
                  <a:pt x="31" y="200"/>
                </a:cubicBezTo>
                <a:cubicBezTo>
                  <a:pt x="31" y="192"/>
                  <a:pt x="31" y="192"/>
                  <a:pt x="31" y="192"/>
                </a:cubicBezTo>
                <a:cubicBezTo>
                  <a:pt x="57" y="192"/>
                  <a:pt x="57" y="192"/>
                  <a:pt x="57" y="192"/>
                </a:cubicBezTo>
                <a:lnTo>
                  <a:pt x="57" y="200"/>
                </a:lnTo>
                <a:close/>
              </a:path>
            </a:pathLst>
          </a:custGeom>
          <a:solidFill>
            <a:schemeClr val="accent3"/>
          </a:solidFill>
          <a:ln>
            <a:noFill/>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Freeform 42">
            <a:extLst>
              <a:ext uri="{FF2B5EF4-FFF2-40B4-BE49-F238E27FC236}">
                <a16:creationId xmlns:a16="http://schemas.microsoft.com/office/drawing/2014/main" id="{BE39C62D-1374-4781-8AFB-012D549607EF}"/>
              </a:ext>
            </a:extLst>
          </p:cNvPr>
          <p:cNvSpPr>
            <a:spLocks noChangeAspect="1" noEditPoints="1"/>
          </p:cNvSpPr>
          <p:nvPr/>
        </p:nvSpPr>
        <p:spPr bwMode="auto">
          <a:xfrm>
            <a:off x="5162444" y="3402469"/>
            <a:ext cx="451714" cy="385788"/>
          </a:xfrm>
          <a:custGeom>
            <a:avLst/>
            <a:gdLst>
              <a:gd name="T0" fmla="*/ 53 w 457"/>
              <a:gd name="T1" fmla="*/ 184 h 384"/>
              <a:gd name="T2" fmla="*/ 393 w 457"/>
              <a:gd name="T3" fmla="*/ 128 h 384"/>
              <a:gd name="T4" fmla="*/ 229 w 457"/>
              <a:gd name="T5" fmla="*/ 0 h 384"/>
              <a:gd name="T6" fmla="*/ 12 w 457"/>
              <a:gd name="T7" fmla="*/ 159 h 384"/>
              <a:gd name="T8" fmla="*/ 45 w 457"/>
              <a:gd name="T9" fmla="*/ 215 h 384"/>
              <a:gd name="T10" fmla="*/ 78 w 457"/>
              <a:gd name="T11" fmla="*/ 159 h 384"/>
              <a:gd name="T12" fmla="*/ 45 w 457"/>
              <a:gd name="T13" fmla="*/ 192 h 384"/>
              <a:gd name="T14" fmla="*/ 45 w 457"/>
              <a:gd name="T15" fmla="*/ 192 h 384"/>
              <a:gd name="T16" fmla="*/ 412 w 457"/>
              <a:gd name="T17" fmla="*/ 169 h 384"/>
              <a:gd name="T18" fmla="*/ 379 w 457"/>
              <a:gd name="T19" fmla="*/ 225 h 384"/>
              <a:gd name="T20" fmla="*/ 229 w 457"/>
              <a:gd name="T21" fmla="*/ 368 h 384"/>
              <a:gd name="T22" fmla="*/ 48 w 457"/>
              <a:gd name="T23" fmla="*/ 255 h 384"/>
              <a:gd name="T24" fmla="*/ 421 w 457"/>
              <a:gd name="T25" fmla="*/ 200 h 384"/>
              <a:gd name="T26" fmla="*/ 457 w 457"/>
              <a:gd name="T27" fmla="*/ 213 h 384"/>
              <a:gd name="T28" fmla="*/ 412 w 457"/>
              <a:gd name="T29" fmla="*/ 192 h 384"/>
              <a:gd name="T30" fmla="*/ 411 w 457"/>
              <a:gd name="T31" fmla="*/ 192 h 384"/>
              <a:gd name="T32" fmla="*/ 238 w 457"/>
              <a:gd name="T33" fmla="*/ 303 h 384"/>
              <a:gd name="T34" fmla="*/ 298 w 457"/>
              <a:gd name="T35" fmla="*/ 230 h 384"/>
              <a:gd name="T36" fmla="*/ 237 w 457"/>
              <a:gd name="T37" fmla="*/ 107 h 384"/>
              <a:gd name="T38" fmla="*/ 280 w 457"/>
              <a:gd name="T39" fmla="*/ 125 h 384"/>
              <a:gd name="T40" fmla="*/ 285 w 457"/>
              <a:gd name="T41" fmla="*/ 105 h 384"/>
              <a:gd name="T42" fmla="*/ 238 w 457"/>
              <a:gd name="T43" fmla="*/ 78 h 384"/>
              <a:gd name="T44" fmla="*/ 220 w 457"/>
              <a:gd name="T45" fmla="*/ 78 h 384"/>
              <a:gd name="T46" fmla="*/ 162 w 457"/>
              <a:gd name="T47" fmla="*/ 139 h 384"/>
              <a:gd name="T48" fmla="*/ 221 w 457"/>
              <a:gd name="T49" fmla="*/ 263 h 384"/>
              <a:gd name="T50" fmla="*/ 165 w 457"/>
              <a:gd name="T51" fmla="*/ 238 h 384"/>
              <a:gd name="T52" fmla="*/ 160 w 457"/>
              <a:gd name="T53" fmla="*/ 257 h 384"/>
              <a:gd name="T54" fmla="*/ 220 w 457"/>
              <a:gd name="T55" fmla="*/ 303 h 384"/>
              <a:gd name="T56" fmla="*/ 237 w 457"/>
              <a:gd name="T57" fmla="*/ 197 h 384"/>
              <a:gd name="T58" fmla="*/ 237 w 457"/>
              <a:gd name="T59" fmla="*/ 264 h 384"/>
              <a:gd name="T60" fmla="*/ 183 w 457"/>
              <a:gd name="T61" fmla="*/ 137 h 384"/>
              <a:gd name="T62" fmla="*/ 221 w 457"/>
              <a:gd name="T63" fmla="*/ 17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7" h="384">
                <a:moveTo>
                  <a:pt x="78" y="159"/>
                </a:moveTo>
                <a:cubicBezTo>
                  <a:pt x="53" y="184"/>
                  <a:pt x="53" y="184"/>
                  <a:pt x="53" y="184"/>
                </a:cubicBezTo>
                <a:cubicBezTo>
                  <a:pt x="57" y="91"/>
                  <a:pt x="135" y="16"/>
                  <a:pt x="229" y="16"/>
                </a:cubicBezTo>
                <a:cubicBezTo>
                  <a:pt x="304" y="16"/>
                  <a:pt x="367" y="62"/>
                  <a:pt x="393" y="128"/>
                </a:cubicBezTo>
                <a:cubicBezTo>
                  <a:pt x="410" y="128"/>
                  <a:pt x="410" y="128"/>
                  <a:pt x="410" y="128"/>
                </a:cubicBezTo>
                <a:cubicBezTo>
                  <a:pt x="384" y="53"/>
                  <a:pt x="313" y="0"/>
                  <a:pt x="229" y="0"/>
                </a:cubicBezTo>
                <a:cubicBezTo>
                  <a:pt x="125" y="0"/>
                  <a:pt x="41" y="82"/>
                  <a:pt x="37" y="185"/>
                </a:cubicBezTo>
                <a:cubicBezTo>
                  <a:pt x="12" y="159"/>
                  <a:pt x="12" y="159"/>
                  <a:pt x="12" y="159"/>
                </a:cubicBezTo>
                <a:cubicBezTo>
                  <a:pt x="0" y="171"/>
                  <a:pt x="0" y="171"/>
                  <a:pt x="0" y="171"/>
                </a:cubicBezTo>
                <a:cubicBezTo>
                  <a:pt x="45" y="215"/>
                  <a:pt x="45" y="215"/>
                  <a:pt x="45" y="215"/>
                </a:cubicBezTo>
                <a:cubicBezTo>
                  <a:pt x="89" y="171"/>
                  <a:pt x="89" y="171"/>
                  <a:pt x="89" y="171"/>
                </a:cubicBezTo>
                <a:lnTo>
                  <a:pt x="78" y="159"/>
                </a:lnTo>
                <a:close/>
                <a:moveTo>
                  <a:pt x="45" y="192"/>
                </a:moveTo>
                <a:cubicBezTo>
                  <a:pt x="45" y="192"/>
                  <a:pt x="45" y="192"/>
                  <a:pt x="45" y="192"/>
                </a:cubicBezTo>
                <a:cubicBezTo>
                  <a:pt x="45" y="193"/>
                  <a:pt x="45" y="193"/>
                  <a:pt x="45" y="193"/>
                </a:cubicBezTo>
                <a:lnTo>
                  <a:pt x="45" y="192"/>
                </a:lnTo>
                <a:close/>
                <a:moveTo>
                  <a:pt x="457" y="213"/>
                </a:moveTo>
                <a:cubicBezTo>
                  <a:pt x="412" y="169"/>
                  <a:pt x="412" y="169"/>
                  <a:pt x="412" y="169"/>
                </a:cubicBezTo>
                <a:cubicBezTo>
                  <a:pt x="368" y="213"/>
                  <a:pt x="368" y="213"/>
                  <a:pt x="368" y="213"/>
                </a:cubicBezTo>
                <a:cubicBezTo>
                  <a:pt x="379" y="225"/>
                  <a:pt x="379" y="225"/>
                  <a:pt x="379" y="225"/>
                </a:cubicBezTo>
                <a:cubicBezTo>
                  <a:pt x="405" y="199"/>
                  <a:pt x="405" y="199"/>
                  <a:pt x="405" y="199"/>
                </a:cubicBezTo>
                <a:cubicBezTo>
                  <a:pt x="401" y="293"/>
                  <a:pt x="324" y="368"/>
                  <a:pt x="229" y="368"/>
                </a:cubicBezTo>
                <a:cubicBezTo>
                  <a:pt x="154" y="368"/>
                  <a:pt x="90" y="321"/>
                  <a:pt x="65" y="255"/>
                </a:cubicBezTo>
                <a:cubicBezTo>
                  <a:pt x="48" y="255"/>
                  <a:pt x="48" y="255"/>
                  <a:pt x="48" y="255"/>
                </a:cubicBezTo>
                <a:cubicBezTo>
                  <a:pt x="74" y="330"/>
                  <a:pt x="145" y="384"/>
                  <a:pt x="229" y="384"/>
                </a:cubicBezTo>
                <a:cubicBezTo>
                  <a:pt x="332" y="384"/>
                  <a:pt x="417" y="302"/>
                  <a:pt x="421" y="200"/>
                </a:cubicBezTo>
                <a:cubicBezTo>
                  <a:pt x="446" y="225"/>
                  <a:pt x="446" y="225"/>
                  <a:pt x="446" y="225"/>
                </a:cubicBezTo>
                <a:lnTo>
                  <a:pt x="457" y="213"/>
                </a:lnTo>
                <a:close/>
                <a:moveTo>
                  <a:pt x="411" y="192"/>
                </a:moveTo>
                <a:cubicBezTo>
                  <a:pt x="412" y="192"/>
                  <a:pt x="412" y="192"/>
                  <a:pt x="412" y="192"/>
                </a:cubicBezTo>
                <a:cubicBezTo>
                  <a:pt x="413" y="192"/>
                  <a:pt x="413" y="192"/>
                  <a:pt x="413" y="192"/>
                </a:cubicBezTo>
                <a:lnTo>
                  <a:pt x="411" y="192"/>
                </a:lnTo>
                <a:close/>
                <a:moveTo>
                  <a:pt x="229" y="312"/>
                </a:moveTo>
                <a:cubicBezTo>
                  <a:pt x="234" y="312"/>
                  <a:pt x="238" y="307"/>
                  <a:pt x="238" y="303"/>
                </a:cubicBezTo>
                <a:cubicBezTo>
                  <a:pt x="238" y="283"/>
                  <a:pt x="238" y="283"/>
                  <a:pt x="238" y="283"/>
                </a:cubicBezTo>
                <a:cubicBezTo>
                  <a:pt x="273" y="280"/>
                  <a:pt x="298" y="260"/>
                  <a:pt x="298" y="230"/>
                </a:cubicBezTo>
                <a:cubicBezTo>
                  <a:pt x="298" y="202"/>
                  <a:pt x="280" y="185"/>
                  <a:pt x="237" y="176"/>
                </a:cubicBezTo>
                <a:cubicBezTo>
                  <a:pt x="237" y="107"/>
                  <a:pt x="237" y="107"/>
                  <a:pt x="237" y="107"/>
                </a:cubicBezTo>
                <a:cubicBezTo>
                  <a:pt x="250" y="109"/>
                  <a:pt x="262" y="114"/>
                  <a:pt x="274" y="123"/>
                </a:cubicBezTo>
                <a:cubicBezTo>
                  <a:pt x="277" y="124"/>
                  <a:pt x="278" y="125"/>
                  <a:pt x="280" y="125"/>
                </a:cubicBezTo>
                <a:cubicBezTo>
                  <a:pt x="286" y="125"/>
                  <a:pt x="291" y="121"/>
                  <a:pt x="291" y="115"/>
                </a:cubicBezTo>
                <a:cubicBezTo>
                  <a:pt x="291" y="110"/>
                  <a:pt x="289" y="108"/>
                  <a:pt x="285" y="105"/>
                </a:cubicBezTo>
                <a:cubicBezTo>
                  <a:pt x="271" y="96"/>
                  <a:pt x="257" y="90"/>
                  <a:pt x="238" y="88"/>
                </a:cubicBezTo>
                <a:cubicBezTo>
                  <a:pt x="238" y="78"/>
                  <a:pt x="238" y="78"/>
                  <a:pt x="238" y="78"/>
                </a:cubicBezTo>
                <a:cubicBezTo>
                  <a:pt x="238" y="74"/>
                  <a:pt x="234" y="69"/>
                  <a:pt x="229" y="69"/>
                </a:cubicBezTo>
                <a:cubicBezTo>
                  <a:pt x="225" y="69"/>
                  <a:pt x="220" y="74"/>
                  <a:pt x="220" y="78"/>
                </a:cubicBezTo>
                <a:cubicBezTo>
                  <a:pt x="220" y="87"/>
                  <a:pt x="220" y="87"/>
                  <a:pt x="220" y="87"/>
                </a:cubicBezTo>
                <a:cubicBezTo>
                  <a:pt x="186" y="89"/>
                  <a:pt x="162" y="110"/>
                  <a:pt x="162" y="139"/>
                </a:cubicBezTo>
                <a:cubicBezTo>
                  <a:pt x="162" y="168"/>
                  <a:pt x="180" y="183"/>
                  <a:pt x="221" y="193"/>
                </a:cubicBezTo>
                <a:cubicBezTo>
                  <a:pt x="221" y="263"/>
                  <a:pt x="221" y="263"/>
                  <a:pt x="221" y="263"/>
                </a:cubicBezTo>
                <a:cubicBezTo>
                  <a:pt x="202" y="261"/>
                  <a:pt x="187" y="253"/>
                  <a:pt x="172" y="241"/>
                </a:cubicBezTo>
                <a:cubicBezTo>
                  <a:pt x="170" y="239"/>
                  <a:pt x="168" y="238"/>
                  <a:pt x="165" y="238"/>
                </a:cubicBezTo>
                <a:cubicBezTo>
                  <a:pt x="160" y="238"/>
                  <a:pt x="155" y="243"/>
                  <a:pt x="155" y="248"/>
                </a:cubicBezTo>
                <a:cubicBezTo>
                  <a:pt x="155" y="252"/>
                  <a:pt x="157" y="255"/>
                  <a:pt x="160" y="257"/>
                </a:cubicBezTo>
                <a:cubicBezTo>
                  <a:pt x="178" y="272"/>
                  <a:pt x="197" y="280"/>
                  <a:pt x="220" y="282"/>
                </a:cubicBezTo>
                <a:cubicBezTo>
                  <a:pt x="220" y="303"/>
                  <a:pt x="220" y="303"/>
                  <a:pt x="220" y="303"/>
                </a:cubicBezTo>
                <a:cubicBezTo>
                  <a:pt x="220" y="307"/>
                  <a:pt x="225" y="312"/>
                  <a:pt x="229" y="312"/>
                </a:cubicBezTo>
                <a:close/>
                <a:moveTo>
                  <a:pt x="237" y="197"/>
                </a:moveTo>
                <a:cubicBezTo>
                  <a:pt x="268" y="205"/>
                  <a:pt x="276" y="215"/>
                  <a:pt x="276" y="231"/>
                </a:cubicBezTo>
                <a:cubicBezTo>
                  <a:pt x="276" y="250"/>
                  <a:pt x="261" y="263"/>
                  <a:pt x="237" y="264"/>
                </a:cubicBezTo>
                <a:lnTo>
                  <a:pt x="237" y="197"/>
                </a:lnTo>
                <a:close/>
                <a:moveTo>
                  <a:pt x="183" y="137"/>
                </a:moveTo>
                <a:cubicBezTo>
                  <a:pt x="183" y="120"/>
                  <a:pt x="197" y="107"/>
                  <a:pt x="221" y="106"/>
                </a:cubicBezTo>
                <a:cubicBezTo>
                  <a:pt x="221" y="172"/>
                  <a:pt x="221" y="172"/>
                  <a:pt x="221" y="172"/>
                </a:cubicBezTo>
                <a:cubicBezTo>
                  <a:pt x="191" y="164"/>
                  <a:pt x="183" y="154"/>
                  <a:pt x="183" y="137"/>
                </a:cubicBezTo>
                <a:close/>
              </a:path>
            </a:pathLst>
          </a:custGeom>
          <a:solidFill>
            <a:schemeClr val="accent3"/>
          </a:solidFill>
          <a:ln>
            <a:noFill/>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TextBox 194">
            <a:extLst>
              <a:ext uri="{FF2B5EF4-FFF2-40B4-BE49-F238E27FC236}">
                <a16:creationId xmlns:a16="http://schemas.microsoft.com/office/drawing/2014/main" id="{9D42C06B-D6AB-4B9B-BEAA-BDE6BA0A1431}"/>
              </a:ext>
            </a:extLst>
          </p:cNvPr>
          <p:cNvSpPr txBox="1"/>
          <p:nvPr/>
        </p:nvSpPr>
        <p:spPr>
          <a:xfrm>
            <a:off x="5084006" y="3814551"/>
            <a:ext cx="612432" cy="276855"/>
          </a:xfrm>
          <a:prstGeom prst="rect">
            <a:avLst/>
          </a:prstGeom>
          <a:noFill/>
        </p:spPr>
        <p:txBody>
          <a:bodyPr wrap="square" lIns="0" tIns="0" rIns="0" bIns="0" rtlCol="0" anchor="ctr">
            <a:spAutoFit/>
          </a:bodyPr>
          <a:lstStyle>
            <a:defPPr>
              <a:defRPr lang="en-US"/>
            </a:defPPr>
            <a:lvl1pPr algn="ctr">
              <a:defRPr sz="900">
                <a:solidFill>
                  <a:schemeClr val="accent1">
                    <a:lumMod val="60000"/>
                    <a:lumOff val="40000"/>
                  </a:schemeClr>
                </a:solidFill>
              </a:defRPr>
            </a:lvl1p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FFFFFF"/>
                </a:solidFill>
                <a:effectLst/>
                <a:uLnTx/>
                <a:uFillTx/>
                <a:latin typeface="Arial"/>
                <a:ea typeface="+mn-ea"/>
                <a:cs typeface="Arial"/>
                <a:sym typeface="Arial"/>
              </a:rPr>
              <a:t>Corporate</a:t>
            </a:r>
          </a:p>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FFFFFF"/>
                </a:solidFill>
                <a:effectLst/>
                <a:uLnTx/>
                <a:uFillTx/>
                <a:latin typeface="Arial"/>
                <a:ea typeface="+mn-ea"/>
                <a:cs typeface="Arial"/>
                <a:sym typeface="Arial"/>
              </a:rPr>
              <a:t>Reseller</a:t>
            </a:r>
            <a:endParaRPr kumimoji="0" lang="es-CR" sz="9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92" name="TextBox 191">
            <a:extLst>
              <a:ext uri="{FF2B5EF4-FFF2-40B4-BE49-F238E27FC236}">
                <a16:creationId xmlns:a16="http://schemas.microsoft.com/office/drawing/2014/main" id="{D03F0571-5B28-4579-B8E9-C5D0B27A0E4C}"/>
              </a:ext>
            </a:extLst>
          </p:cNvPr>
          <p:cNvSpPr txBox="1"/>
          <p:nvPr/>
        </p:nvSpPr>
        <p:spPr>
          <a:xfrm>
            <a:off x="10038648" y="5249985"/>
            <a:ext cx="1311378" cy="276855"/>
          </a:xfrm>
          <a:prstGeom prst="rect">
            <a:avLst/>
          </a:prstGeom>
          <a:noFill/>
        </p:spPr>
        <p:txBody>
          <a:bodyPr wrap="square" lIns="0" tIns="0" rIns="0" bIns="0" rtlCol="0" anchor="ctr">
            <a:spAutoFit/>
          </a:bodyPr>
          <a:lstStyle>
            <a:defPPr>
              <a:defRPr lang="en-US"/>
            </a:defPPr>
            <a:lvl1pPr algn="ctr">
              <a:defRPr sz="900">
                <a:solidFill>
                  <a:schemeClr val="accent1">
                    <a:lumMod val="60000"/>
                    <a:lumOff val="40000"/>
                  </a:schemeClr>
                </a:solidFill>
              </a:defRPr>
            </a:lvl1p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FFFFFF"/>
                </a:solidFill>
                <a:effectLst/>
                <a:uLnTx/>
                <a:uFillTx/>
                <a:latin typeface="Arial"/>
                <a:ea typeface="+mn-ea"/>
                <a:cs typeface="Arial"/>
                <a:sym typeface="Arial"/>
              </a:rPr>
              <a:t>Technology</a:t>
            </a:r>
            <a:br>
              <a:rPr kumimoji="0" lang="en-US" sz="900" b="0" i="0" u="none" strike="noStrike" kern="0" cap="none" spc="0" normalizeH="0" baseline="0" noProof="0">
                <a:ln>
                  <a:noFill/>
                </a:ln>
                <a:solidFill>
                  <a:srgbClr val="FFFFFF"/>
                </a:solidFill>
                <a:effectLst/>
                <a:uLnTx/>
                <a:uFillTx/>
                <a:latin typeface="Arial"/>
                <a:ea typeface="+mn-ea"/>
                <a:cs typeface="Arial"/>
                <a:sym typeface="Arial"/>
              </a:rPr>
            </a:br>
            <a:r>
              <a:rPr kumimoji="0" lang="en-US" sz="900" b="0" i="0" u="none" strike="noStrike" kern="0" cap="none" spc="0" normalizeH="0" baseline="0" noProof="0">
                <a:ln>
                  <a:noFill/>
                </a:ln>
                <a:solidFill>
                  <a:srgbClr val="FFFFFF"/>
                </a:solidFill>
                <a:effectLst/>
                <a:uLnTx/>
                <a:uFillTx/>
                <a:latin typeface="Arial"/>
                <a:ea typeface="+mn-ea"/>
                <a:cs typeface="Arial"/>
                <a:sym typeface="Arial"/>
              </a:rPr>
              <a:t>Alliance Partner</a:t>
            </a:r>
            <a:endParaRPr kumimoji="0" lang="es-CR" sz="900" b="0" i="0" u="none" strike="noStrike" kern="0" cap="none" spc="0" normalizeH="0" baseline="0" noProof="0">
              <a:ln>
                <a:noFill/>
              </a:ln>
              <a:solidFill>
                <a:srgbClr val="FFFFFF"/>
              </a:solidFill>
              <a:effectLst/>
              <a:uLnTx/>
              <a:uFillTx/>
              <a:latin typeface="Arial"/>
              <a:ea typeface="+mn-ea"/>
              <a:cs typeface="Arial"/>
              <a:sym typeface="Arial"/>
            </a:endParaRPr>
          </a:p>
        </p:txBody>
      </p:sp>
      <p:grpSp>
        <p:nvGrpSpPr>
          <p:cNvPr id="168" name="Group 10">
            <a:extLst>
              <a:ext uri="{FF2B5EF4-FFF2-40B4-BE49-F238E27FC236}">
                <a16:creationId xmlns:a16="http://schemas.microsoft.com/office/drawing/2014/main" id="{75870897-A1CB-42A4-B13B-85DF725C02E5}"/>
              </a:ext>
            </a:extLst>
          </p:cNvPr>
          <p:cNvGrpSpPr>
            <a:grpSpLocks noChangeAspect="1"/>
          </p:cNvGrpSpPr>
          <p:nvPr/>
        </p:nvGrpSpPr>
        <p:grpSpPr bwMode="auto">
          <a:xfrm>
            <a:off x="10505815" y="4838145"/>
            <a:ext cx="376675" cy="383786"/>
            <a:chOff x="3827" y="1459"/>
            <a:chExt cx="452" cy="453"/>
          </a:xfrm>
          <a:solidFill>
            <a:schemeClr val="accent3"/>
          </a:solidFill>
        </p:grpSpPr>
        <p:sp>
          <p:nvSpPr>
            <p:cNvPr id="169" name="Freeform 11">
              <a:extLst>
                <a:ext uri="{FF2B5EF4-FFF2-40B4-BE49-F238E27FC236}">
                  <a16:creationId xmlns:a16="http://schemas.microsoft.com/office/drawing/2014/main" id="{C6394748-F807-4986-9EDA-AFA14A1FA189}"/>
                </a:ext>
              </a:extLst>
            </p:cNvPr>
            <p:cNvSpPr>
              <a:spLocks noEditPoints="1"/>
            </p:cNvSpPr>
            <p:nvPr/>
          </p:nvSpPr>
          <p:spPr bwMode="auto">
            <a:xfrm>
              <a:off x="4140" y="1459"/>
              <a:ext cx="139" cy="215"/>
            </a:xfrm>
            <a:custGeom>
              <a:avLst/>
              <a:gdLst>
                <a:gd name="T0" fmla="*/ 13 w 118"/>
                <a:gd name="T1" fmla="*/ 40 h 181"/>
                <a:gd name="T2" fmla="*/ 13 w 118"/>
                <a:gd name="T3" fmla="*/ 161 h 181"/>
                <a:gd name="T4" fmla="*/ 63 w 118"/>
                <a:gd name="T5" fmla="*/ 161 h 181"/>
                <a:gd name="T6" fmla="*/ 89 w 118"/>
                <a:gd name="T7" fmla="*/ 181 h 181"/>
                <a:gd name="T8" fmla="*/ 118 w 118"/>
                <a:gd name="T9" fmla="*/ 153 h 181"/>
                <a:gd name="T10" fmla="*/ 89 w 118"/>
                <a:gd name="T11" fmla="*/ 125 h 181"/>
                <a:gd name="T12" fmla="*/ 63 w 118"/>
                <a:gd name="T13" fmla="*/ 145 h 181"/>
                <a:gd name="T14" fmla="*/ 29 w 118"/>
                <a:gd name="T15" fmla="*/ 145 h 181"/>
                <a:gd name="T16" fmla="*/ 29 w 118"/>
                <a:gd name="T17" fmla="*/ 39 h 181"/>
                <a:gd name="T18" fmla="*/ 41 w 118"/>
                <a:gd name="T19" fmla="*/ 20 h 181"/>
                <a:gd name="T20" fmla="*/ 21 w 118"/>
                <a:gd name="T21" fmla="*/ 0 h 181"/>
                <a:gd name="T22" fmla="*/ 0 w 118"/>
                <a:gd name="T23" fmla="*/ 20 h 181"/>
                <a:gd name="T24" fmla="*/ 13 w 118"/>
                <a:gd name="T25" fmla="*/ 40 h 181"/>
                <a:gd name="T26" fmla="*/ 89 w 118"/>
                <a:gd name="T27" fmla="*/ 141 h 181"/>
                <a:gd name="T28" fmla="*/ 102 w 118"/>
                <a:gd name="T29" fmla="*/ 153 h 181"/>
                <a:gd name="T30" fmla="*/ 89 w 118"/>
                <a:gd name="T31" fmla="*/ 165 h 181"/>
                <a:gd name="T32" fmla="*/ 77 w 118"/>
                <a:gd name="T33" fmla="*/ 153 h 181"/>
                <a:gd name="T34" fmla="*/ 89 w 118"/>
                <a:gd name="T35" fmla="*/ 14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181">
                  <a:moveTo>
                    <a:pt x="13" y="40"/>
                  </a:moveTo>
                  <a:cubicBezTo>
                    <a:pt x="13" y="161"/>
                    <a:pt x="13" y="161"/>
                    <a:pt x="13" y="161"/>
                  </a:cubicBezTo>
                  <a:cubicBezTo>
                    <a:pt x="63" y="161"/>
                    <a:pt x="63" y="161"/>
                    <a:pt x="63" y="161"/>
                  </a:cubicBezTo>
                  <a:cubicBezTo>
                    <a:pt x="66" y="172"/>
                    <a:pt x="77" y="181"/>
                    <a:pt x="89" y="181"/>
                  </a:cubicBezTo>
                  <a:cubicBezTo>
                    <a:pt x="105" y="181"/>
                    <a:pt x="118" y="168"/>
                    <a:pt x="118" y="153"/>
                  </a:cubicBezTo>
                  <a:cubicBezTo>
                    <a:pt x="118" y="137"/>
                    <a:pt x="105" y="125"/>
                    <a:pt x="89" y="125"/>
                  </a:cubicBezTo>
                  <a:cubicBezTo>
                    <a:pt x="77" y="125"/>
                    <a:pt x="66" y="133"/>
                    <a:pt x="63" y="145"/>
                  </a:cubicBezTo>
                  <a:cubicBezTo>
                    <a:pt x="29" y="145"/>
                    <a:pt x="29" y="145"/>
                    <a:pt x="29" y="145"/>
                  </a:cubicBezTo>
                  <a:cubicBezTo>
                    <a:pt x="29" y="39"/>
                    <a:pt x="29" y="39"/>
                    <a:pt x="29" y="39"/>
                  </a:cubicBezTo>
                  <a:cubicBezTo>
                    <a:pt x="36" y="36"/>
                    <a:pt x="41" y="29"/>
                    <a:pt x="41" y="20"/>
                  </a:cubicBezTo>
                  <a:cubicBezTo>
                    <a:pt x="41" y="9"/>
                    <a:pt x="32" y="0"/>
                    <a:pt x="21" y="0"/>
                  </a:cubicBezTo>
                  <a:cubicBezTo>
                    <a:pt x="9" y="0"/>
                    <a:pt x="0" y="9"/>
                    <a:pt x="0" y="20"/>
                  </a:cubicBezTo>
                  <a:cubicBezTo>
                    <a:pt x="0" y="29"/>
                    <a:pt x="5" y="36"/>
                    <a:pt x="13" y="40"/>
                  </a:cubicBezTo>
                  <a:close/>
                  <a:moveTo>
                    <a:pt x="89" y="141"/>
                  </a:moveTo>
                  <a:cubicBezTo>
                    <a:pt x="96" y="141"/>
                    <a:pt x="102" y="146"/>
                    <a:pt x="102" y="153"/>
                  </a:cubicBezTo>
                  <a:cubicBezTo>
                    <a:pt x="102" y="159"/>
                    <a:pt x="96" y="165"/>
                    <a:pt x="89" y="165"/>
                  </a:cubicBezTo>
                  <a:cubicBezTo>
                    <a:pt x="83" y="165"/>
                    <a:pt x="77" y="159"/>
                    <a:pt x="77" y="153"/>
                  </a:cubicBezTo>
                  <a:cubicBezTo>
                    <a:pt x="77" y="146"/>
                    <a:pt x="83" y="141"/>
                    <a:pt x="89"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Freeform 12">
              <a:extLst>
                <a:ext uri="{FF2B5EF4-FFF2-40B4-BE49-F238E27FC236}">
                  <a16:creationId xmlns:a16="http://schemas.microsoft.com/office/drawing/2014/main" id="{78EC9C24-8301-465E-8F39-83664657282E}"/>
                </a:ext>
              </a:extLst>
            </p:cNvPr>
            <p:cNvSpPr>
              <a:spLocks noEditPoints="1"/>
            </p:cNvSpPr>
            <p:nvPr/>
          </p:nvSpPr>
          <p:spPr bwMode="auto">
            <a:xfrm>
              <a:off x="3966" y="1511"/>
              <a:ext cx="164" cy="308"/>
            </a:xfrm>
            <a:custGeom>
              <a:avLst/>
              <a:gdLst>
                <a:gd name="T0" fmla="*/ 124 w 139"/>
                <a:gd name="T1" fmla="*/ 219 h 260"/>
                <a:gd name="T2" fmla="*/ 124 w 139"/>
                <a:gd name="T3" fmla="*/ 21 h 260"/>
                <a:gd name="T4" fmla="*/ 55 w 139"/>
                <a:gd name="T5" fmla="*/ 21 h 260"/>
                <a:gd name="T6" fmla="*/ 28 w 139"/>
                <a:gd name="T7" fmla="*/ 0 h 260"/>
                <a:gd name="T8" fmla="*/ 0 w 139"/>
                <a:gd name="T9" fmla="*/ 29 h 260"/>
                <a:gd name="T10" fmla="*/ 28 w 139"/>
                <a:gd name="T11" fmla="*/ 57 h 260"/>
                <a:gd name="T12" fmla="*/ 55 w 139"/>
                <a:gd name="T13" fmla="*/ 37 h 260"/>
                <a:gd name="T14" fmla="*/ 108 w 139"/>
                <a:gd name="T15" fmla="*/ 37 h 260"/>
                <a:gd name="T16" fmla="*/ 108 w 139"/>
                <a:gd name="T17" fmla="*/ 221 h 260"/>
                <a:gd name="T18" fmla="*/ 98 w 139"/>
                <a:gd name="T19" fmla="*/ 239 h 260"/>
                <a:gd name="T20" fmla="*/ 118 w 139"/>
                <a:gd name="T21" fmla="*/ 260 h 260"/>
                <a:gd name="T22" fmla="*/ 139 w 139"/>
                <a:gd name="T23" fmla="*/ 239 h 260"/>
                <a:gd name="T24" fmla="*/ 124 w 139"/>
                <a:gd name="T25" fmla="*/ 219 h 260"/>
                <a:gd name="T26" fmla="*/ 28 w 139"/>
                <a:gd name="T27" fmla="*/ 41 h 260"/>
                <a:gd name="T28" fmla="*/ 16 w 139"/>
                <a:gd name="T29" fmla="*/ 29 h 260"/>
                <a:gd name="T30" fmla="*/ 28 w 139"/>
                <a:gd name="T31" fmla="*/ 16 h 260"/>
                <a:gd name="T32" fmla="*/ 40 w 139"/>
                <a:gd name="T33" fmla="*/ 29 h 260"/>
                <a:gd name="T34" fmla="*/ 28 w 139"/>
                <a:gd name="T35" fmla="*/ 4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260">
                  <a:moveTo>
                    <a:pt x="124" y="219"/>
                  </a:moveTo>
                  <a:cubicBezTo>
                    <a:pt x="124" y="21"/>
                    <a:pt x="124" y="21"/>
                    <a:pt x="124" y="21"/>
                  </a:cubicBezTo>
                  <a:cubicBezTo>
                    <a:pt x="55" y="21"/>
                    <a:pt x="55" y="21"/>
                    <a:pt x="55" y="21"/>
                  </a:cubicBezTo>
                  <a:cubicBezTo>
                    <a:pt x="51" y="9"/>
                    <a:pt x="40" y="0"/>
                    <a:pt x="28" y="0"/>
                  </a:cubicBezTo>
                  <a:cubicBezTo>
                    <a:pt x="12" y="0"/>
                    <a:pt x="0" y="13"/>
                    <a:pt x="0" y="29"/>
                  </a:cubicBezTo>
                  <a:cubicBezTo>
                    <a:pt x="0" y="44"/>
                    <a:pt x="12" y="57"/>
                    <a:pt x="28" y="57"/>
                  </a:cubicBezTo>
                  <a:cubicBezTo>
                    <a:pt x="40" y="57"/>
                    <a:pt x="51" y="48"/>
                    <a:pt x="55" y="37"/>
                  </a:cubicBezTo>
                  <a:cubicBezTo>
                    <a:pt x="108" y="37"/>
                    <a:pt x="108" y="37"/>
                    <a:pt x="108" y="37"/>
                  </a:cubicBezTo>
                  <a:cubicBezTo>
                    <a:pt x="108" y="221"/>
                    <a:pt x="108" y="221"/>
                    <a:pt x="108" y="221"/>
                  </a:cubicBezTo>
                  <a:cubicBezTo>
                    <a:pt x="102" y="225"/>
                    <a:pt x="98" y="231"/>
                    <a:pt x="98" y="239"/>
                  </a:cubicBezTo>
                  <a:cubicBezTo>
                    <a:pt x="98" y="250"/>
                    <a:pt x="107" y="260"/>
                    <a:pt x="118" y="260"/>
                  </a:cubicBezTo>
                  <a:cubicBezTo>
                    <a:pt x="130" y="260"/>
                    <a:pt x="139" y="250"/>
                    <a:pt x="139" y="239"/>
                  </a:cubicBezTo>
                  <a:cubicBezTo>
                    <a:pt x="139" y="230"/>
                    <a:pt x="132" y="222"/>
                    <a:pt x="124" y="219"/>
                  </a:cubicBezTo>
                  <a:close/>
                  <a:moveTo>
                    <a:pt x="28" y="41"/>
                  </a:moveTo>
                  <a:cubicBezTo>
                    <a:pt x="21" y="41"/>
                    <a:pt x="16" y="35"/>
                    <a:pt x="16" y="29"/>
                  </a:cubicBezTo>
                  <a:cubicBezTo>
                    <a:pt x="16" y="22"/>
                    <a:pt x="21" y="16"/>
                    <a:pt x="28" y="16"/>
                  </a:cubicBezTo>
                  <a:cubicBezTo>
                    <a:pt x="34" y="16"/>
                    <a:pt x="40" y="22"/>
                    <a:pt x="40" y="29"/>
                  </a:cubicBezTo>
                  <a:cubicBezTo>
                    <a:pt x="40" y="35"/>
                    <a:pt x="34" y="41"/>
                    <a:pt x="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Freeform 13">
              <a:extLst>
                <a:ext uri="{FF2B5EF4-FFF2-40B4-BE49-F238E27FC236}">
                  <a16:creationId xmlns:a16="http://schemas.microsoft.com/office/drawing/2014/main" id="{288540C7-5CE7-4C0D-A555-FDA21D1D4BBD}"/>
                </a:ext>
              </a:extLst>
            </p:cNvPr>
            <p:cNvSpPr>
              <a:spLocks/>
            </p:cNvSpPr>
            <p:nvPr/>
          </p:nvSpPr>
          <p:spPr bwMode="auto">
            <a:xfrm>
              <a:off x="3827" y="1582"/>
              <a:ext cx="242" cy="308"/>
            </a:xfrm>
            <a:custGeom>
              <a:avLst/>
              <a:gdLst>
                <a:gd name="T0" fmla="*/ 189 w 204"/>
                <a:gd name="T1" fmla="*/ 219 h 260"/>
                <a:gd name="T2" fmla="*/ 189 w 204"/>
                <a:gd name="T3" fmla="*/ 14 h 260"/>
                <a:gd name="T4" fmla="*/ 40 w 204"/>
                <a:gd name="T5" fmla="*/ 14 h 260"/>
                <a:gd name="T6" fmla="*/ 21 w 204"/>
                <a:gd name="T7" fmla="*/ 0 h 260"/>
                <a:gd name="T8" fmla="*/ 0 w 204"/>
                <a:gd name="T9" fmla="*/ 21 h 260"/>
                <a:gd name="T10" fmla="*/ 21 w 204"/>
                <a:gd name="T11" fmla="*/ 42 h 260"/>
                <a:gd name="T12" fmla="*/ 39 w 204"/>
                <a:gd name="T13" fmla="*/ 30 h 260"/>
                <a:gd name="T14" fmla="*/ 173 w 204"/>
                <a:gd name="T15" fmla="*/ 30 h 260"/>
                <a:gd name="T16" fmla="*/ 173 w 204"/>
                <a:gd name="T17" fmla="*/ 221 h 260"/>
                <a:gd name="T18" fmla="*/ 162 w 204"/>
                <a:gd name="T19" fmla="*/ 239 h 260"/>
                <a:gd name="T20" fmla="*/ 183 w 204"/>
                <a:gd name="T21" fmla="*/ 260 h 260"/>
                <a:gd name="T22" fmla="*/ 204 w 204"/>
                <a:gd name="T23" fmla="*/ 239 h 260"/>
                <a:gd name="T24" fmla="*/ 189 w 204"/>
                <a:gd name="T25" fmla="*/ 21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260">
                  <a:moveTo>
                    <a:pt x="189" y="219"/>
                  </a:moveTo>
                  <a:cubicBezTo>
                    <a:pt x="189" y="14"/>
                    <a:pt x="189" y="14"/>
                    <a:pt x="189" y="14"/>
                  </a:cubicBezTo>
                  <a:cubicBezTo>
                    <a:pt x="40" y="14"/>
                    <a:pt x="40" y="14"/>
                    <a:pt x="40" y="14"/>
                  </a:cubicBezTo>
                  <a:cubicBezTo>
                    <a:pt x="37" y="6"/>
                    <a:pt x="30" y="0"/>
                    <a:pt x="21" y="0"/>
                  </a:cubicBezTo>
                  <a:cubicBezTo>
                    <a:pt x="9" y="0"/>
                    <a:pt x="0" y="10"/>
                    <a:pt x="0" y="21"/>
                  </a:cubicBezTo>
                  <a:cubicBezTo>
                    <a:pt x="0" y="32"/>
                    <a:pt x="9" y="42"/>
                    <a:pt x="21" y="42"/>
                  </a:cubicBezTo>
                  <a:cubicBezTo>
                    <a:pt x="29" y="42"/>
                    <a:pt x="36" y="37"/>
                    <a:pt x="39" y="30"/>
                  </a:cubicBezTo>
                  <a:cubicBezTo>
                    <a:pt x="173" y="30"/>
                    <a:pt x="173" y="30"/>
                    <a:pt x="173" y="30"/>
                  </a:cubicBezTo>
                  <a:cubicBezTo>
                    <a:pt x="173" y="221"/>
                    <a:pt x="173" y="221"/>
                    <a:pt x="173" y="221"/>
                  </a:cubicBezTo>
                  <a:cubicBezTo>
                    <a:pt x="166" y="225"/>
                    <a:pt x="162" y="231"/>
                    <a:pt x="162" y="239"/>
                  </a:cubicBezTo>
                  <a:cubicBezTo>
                    <a:pt x="162" y="250"/>
                    <a:pt x="171" y="260"/>
                    <a:pt x="183" y="260"/>
                  </a:cubicBezTo>
                  <a:cubicBezTo>
                    <a:pt x="194" y="260"/>
                    <a:pt x="204" y="250"/>
                    <a:pt x="204" y="239"/>
                  </a:cubicBezTo>
                  <a:cubicBezTo>
                    <a:pt x="204" y="230"/>
                    <a:pt x="197" y="222"/>
                    <a:pt x="189" y="2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Freeform 14">
              <a:extLst>
                <a:ext uri="{FF2B5EF4-FFF2-40B4-BE49-F238E27FC236}">
                  <a16:creationId xmlns:a16="http://schemas.microsoft.com/office/drawing/2014/main" id="{08D7A864-D09C-405C-8344-8CE35909D3C4}"/>
                </a:ext>
              </a:extLst>
            </p:cNvPr>
            <p:cNvSpPr>
              <a:spLocks noEditPoints="1"/>
            </p:cNvSpPr>
            <p:nvPr/>
          </p:nvSpPr>
          <p:spPr bwMode="auto">
            <a:xfrm>
              <a:off x="3845" y="1653"/>
              <a:ext cx="155" cy="202"/>
            </a:xfrm>
            <a:custGeom>
              <a:avLst/>
              <a:gdLst>
                <a:gd name="T0" fmla="*/ 119 w 131"/>
                <a:gd name="T1" fmla="*/ 131 h 170"/>
                <a:gd name="T2" fmla="*/ 119 w 131"/>
                <a:gd name="T3" fmla="*/ 24 h 170"/>
                <a:gd name="T4" fmla="*/ 56 w 131"/>
                <a:gd name="T5" fmla="*/ 24 h 170"/>
                <a:gd name="T6" fmla="*/ 29 w 131"/>
                <a:gd name="T7" fmla="*/ 0 h 170"/>
                <a:gd name="T8" fmla="*/ 0 w 131"/>
                <a:gd name="T9" fmla="*/ 29 h 170"/>
                <a:gd name="T10" fmla="*/ 29 w 131"/>
                <a:gd name="T11" fmla="*/ 57 h 170"/>
                <a:gd name="T12" fmla="*/ 54 w 131"/>
                <a:gd name="T13" fmla="*/ 40 h 170"/>
                <a:gd name="T14" fmla="*/ 103 w 131"/>
                <a:gd name="T15" fmla="*/ 40 h 170"/>
                <a:gd name="T16" fmla="*/ 103 w 131"/>
                <a:gd name="T17" fmla="*/ 130 h 170"/>
                <a:gd name="T18" fmla="*/ 90 w 131"/>
                <a:gd name="T19" fmla="*/ 150 h 170"/>
                <a:gd name="T20" fmla="*/ 111 w 131"/>
                <a:gd name="T21" fmla="*/ 170 h 170"/>
                <a:gd name="T22" fmla="*/ 131 w 131"/>
                <a:gd name="T23" fmla="*/ 150 h 170"/>
                <a:gd name="T24" fmla="*/ 119 w 131"/>
                <a:gd name="T25" fmla="*/ 131 h 170"/>
                <a:gd name="T26" fmla="*/ 29 w 131"/>
                <a:gd name="T27" fmla="*/ 41 h 170"/>
                <a:gd name="T28" fmla="*/ 16 w 131"/>
                <a:gd name="T29" fmla="*/ 29 h 170"/>
                <a:gd name="T30" fmla="*/ 29 w 131"/>
                <a:gd name="T31" fmla="*/ 16 h 170"/>
                <a:gd name="T32" fmla="*/ 41 w 131"/>
                <a:gd name="T33" fmla="*/ 29 h 170"/>
                <a:gd name="T34" fmla="*/ 29 w 131"/>
                <a:gd name="T35" fmla="*/ 4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1" h="170">
                  <a:moveTo>
                    <a:pt x="119" y="131"/>
                  </a:moveTo>
                  <a:cubicBezTo>
                    <a:pt x="119" y="24"/>
                    <a:pt x="119" y="24"/>
                    <a:pt x="119" y="24"/>
                  </a:cubicBezTo>
                  <a:cubicBezTo>
                    <a:pt x="56" y="24"/>
                    <a:pt x="56" y="24"/>
                    <a:pt x="56" y="24"/>
                  </a:cubicBezTo>
                  <a:cubicBezTo>
                    <a:pt x="54" y="11"/>
                    <a:pt x="42" y="0"/>
                    <a:pt x="29" y="0"/>
                  </a:cubicBezTo>
                  <a:cubicBezTo>
                    <a:pt x="13" y="0"/>
                    <a:pt x="0" y="13"/>
                    <a:pt x="0" y="29"/>
                  </a:cubicBezTo>
                  <a:cubicBezTo>
                    <a:pt x="0" y="44"/>
                    <a:pt x="13" y="57"/>
                    <a:pt x="29" y="57"/>
                  </a:cubicBezTo>
                  <a:cubicBezTo>
                    <a:pt x="40" y="57"/>
                    <a:pt x="50" y="50"/>
                    <a:pt x="54" y="40"/>
                  </a:cubicBezTo>
                  <a:cubicBezTo>
                    <a:pt x="103" y="40"/>
                    <a:pt x="103" y="40"/>
                    <a:pt x="103" y="40"/>
                  </a:cubicBezTo>
                  <a:cubicBezTo>
                    <a:pt x="103" y="130"/>
                    <a:pt x="103" y="130"/>
                    <a:pt x="103" y="130"/>
                  </a:cubicBezTo>
                  <a:cubicBezTo>
                    <a:pt x="96" y="133"/>
                    <a:pt x="90" y="141"/>
                    <a:pt x="90" y="150"/>
                  </a:cubicBezTo>
                  <a:cubicBezTo>
                    <a:pt x="90" y="161"/>
                    <a:pt x="99" y="170"/>
                    <a:pt x="111" y="170"/>
                  </a:cubicBezTo>
                  <a:cubicBezTo>
                    <a:pt x="122" y="170"/>
                    <a:pt x="131" y="161"/>
                    <a:pt x="131" y="150"/>
                  </a:cubicBezTo>
                  <a:cubicBezTo>
                    <a:pt x="131" y="141"/>
                    <a:pt x="126" y="134"/>
                    <a:pt x="119" y="131"/>
                  </a:cubicBezTo>
                  <a:close/>
                  <a:moveTo>
                    <a:pt x="29" y="41"/>
                  </a:moveTo>
                  <a:cubicBezTo>
                    <a:pt x="22" y="41"/>
                    <a:pt x="16" y="35"/>
                    <a:pt x="16" y="29"/>
                  </a:cubicBezTo>
                  <a:cubicBezTo>
                    <a:pt x="16" y="22"/>
                    <a:pt x="22" y="16"/>
                    <a:pt x="29" y="16"/>
                  </a:cubicBezTo>
                  <a:cubicBezTo>
                    <a:pt x="35" y="16"/>
                    <a:pt x="41" y="22"/>
                    <a:pt x="41" y="29"/>
                  </a:cubicBezTo>
                  <a:cubicBezTo>
                    <a:pt x="41" y="35"/>
                    <a:pt x="35" y="41"/>
                    <a:pt x="29"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Freeform 15">
              <a:extLst>
                <a:ext uri="{FF2B5EF4-FFF2-40B4-BE49-F238E27FC236}">
                  <a16:creationId xmlns:a16="http://schemas.microsoft.com/office/drawing/2014/main" id="{1AF7D5D9-9BBF-4C3E-87E2-F1DC455DF36E}"/>
                </a:ext>
              </a:extLst>
            </p:cNvPr>
            <p:cNvSpPr>
              <a:spLocks noEditPoints="1"/>
            </p:cNvSpPr>
            <p:nvPr/>
          </p:nvSpPr>
          <p:spPr bwMode="auto">
            <a:xfrm>
              <a:off x="4140" y="1685"/>
              <a:ext cx="139" cy="227"/>
            </a:xfrm>
            <a:custGeom>
              <a:avLst/>
              <a:gdLst>
                <a:gd name="T0" fmla="*/ 89 w 118"/>
                <a:gd name="T1" fmla="*/ 0 h 191"/>
                <a:gd name="T2" fmla="*/ 62 w 118"/>
                <a:gd name="T3" fmla="*/ 21 h 191"/>
                <a:gd name="T4" fmla="*/ 13 w 118"/>
                <a:gd name="T5" fmla="*/ 21 h 191"/>
                <a:gd name="T6" fmla="*/ 13 w 118"/>
                <a:gd name="T7" fmla="*/ 152 h 191"/>
                <a:gd name="T8" fmla="*/ 0 w 118"/>
                <a:gd name="T9" fmla="*/ 171 h 191"/>
                <a:gd name="T10" fmla="*/ 21 w 118"/>
                <a:gd name="T11" fmla="*/ 191 h 191"/>
                <a:gd name="T12" fmla="*/ 42 w 118"/>
                <a:gd name="T13" fmla="*/ 171 h 191"/>
                <a:gd name="T14" fmla="*/ 29 w 118"/>
                <a:gd name="T15" fmla="*/ 152 h 191"/>
                <a:gd name="T16" fmla="*/ 29 w 118"/>
                <a:gd name="T17" fmla="*/ 37 h 191"/>
                <a:gd name="T18" fmla="*/ 63 w 118"/>
                <a:gd name="T19" fmla="*/ 37 h 191"/>
                <a:gd name="T20" fmla="*/ 89 w 118"/>
                <a:gd name="T21" fmla="*/ 56 h 191"/>
                <a:gd name="T22" fmla="*/ 118 w 118"/>
                <a:gd name="T23" fmla="*/ 28 h 191"/>
                <a:gd name="T24" fmla="*/ 89 w 118"/>
                <a:gd name="T25" fmla="*/ 0 h 191"/>
                <a:gd name="T26" fmla="*/ 89 w 118"/>
                <a:gd name="T27" fmla="*/ 40 h 191"/>
                <a:gd name="T28" fmla="*/ 77 w 118"/>
                <a:gd name="T29" fmla="*/ 28 h 191"/>
                <a:gd name="T30" fmla="*/ 89 w 118"/>
                <a:gd name="T31" fmla="*/ 16 h 191"/>
                <a:gd name="T32" fmla="*/ 102 w 118"/>
                <a:gd name="T33" fmla="*/ 28 h 191"/>
                <a:gd name="T34" fmla="*/ 89 w 118"/>
                <a:gd name="T35" fmla="*/ 4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191">
                  <a:moveTo>
                    <a:pt x="89" y="0"/>
                  </a:moveTo>
                  <a:cubicBezTo>
                    <a:pt x="76" y="0"/>
                    <a:pt x="65" y="9"/>
                    <a:pt x="62" y="21"/>
                  </a:cubicBezTo>
                  <a:cubicBezTo>
                    <a:pt x="13" y="21"/>
                    <a:pt x="13" y="21"/>
                    <a:pt x="13" y="21"/>
                  </a:cubicBezTo>
                  <a:cubicBezTo>
                    <a:pt x="13" y="152"/>
                    <a:pt x="13" y="152"/>
                    <a:pt x="13" y="152"/>
                  </a:cubicBezTo>
                  <a:cubicBezTo>
                    <a:pt x="6" y="155"/>
                    <a:pt x="0" y="162"/>
                    <a:pt x="0" y="171"/>
                  </a:cubicBezTo>
                  <a:cubicBezTo>
                    <a:pt x="0" y="182"/>
                    <a:pt x="10" y="191"/>
                    <a:pt x="21" y="191"/>
                  </a:cubicBezTo>
                  <a:cubicBezTo>
                    <a:pt x="32" y="191"/>
                    <a:pt x="42" y="182"/>
                    <a:pt x="42" y="171"/>
                  </a:cubicBezTo>
                  <a:cubicBezTo>
                    <a:pt x="42" y="162"/>
                    <a:pt x="36" y="155"/>
                    <a:pt x="29" y="152"/>
                  </a:cubicBezTo>
                  <a:cubicBezTo>
                    <a:pt x="29" y="37"/>
                    <a:pt x="29" y="37"/>
                    <a:pt x="29" y="37"/>
                  </a:cubicBezTo>
                  <a:cubicBezTo>
                    <a:pt x="63" y="37"/>
                    <a:pt x="63" y="37"/>
                    <a:pt x="63" y="37"/>
                  </a:cubicBezTo>
                  <a:cubicBezTo>
                    <a:pt x="67" y="48"/>
                    <a:pt x="77" y="56"/>
                    <a:pt x="89" y="56"/>
                  </a:cubicBezTo>
                  <a:cubicBezTo>
                    <a:pt x="105" y="56"/>
                    <a:pt x="118" y="43"/>
                    <a:pt x="118" y="28"/>
                  </a:cubicBezTo>
                  <a:cubicBezTo>
                    <a:pt x="118" y="12"/>
                    <a:pt x="105" y="0"/>
                    <a:pt x="89" y="0"/>
                  </a:cubicBezTo>
                  <a:close/>
                  <a:moveTo>
                    <a:pt x="89" y="40"/>
                  </a:moveTo>
                  <a:cubicBezTo>
                    <a:pt x="83" y="40"/>
                    <a:pt x="77" y="34"/>
                    <a:pt x="77" y="28"/>
                  </a:cubicBezTo>
                  <a:cubicBezTo>
                    <a:pt x="77" y="21"/>
                    <a:pt x="83" y="16"/>
                    <a:pt x="89" y="16"/>
                  </a:cubicBezTo>
                  <a:cubicBezTo>
                    <a:pt x="96" y="16"/>
                    <a:pt x="102" y="21"/>
                    <a:pt x="102" y="28"/>
                  </a:cubicBezTo>
                  <a:cubicBezTo>
                    <a:pt x="102" y="34"/>
                    <a:pt x="96" y="40"/>
                    <a:pt x="89"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Freeform 17">
            <a:extLst>
              <a:ext uri="{FF2B5EF4-FFF2-40B4-BE49-F238E27FC236}">
                <a16:creationId xmlns:a16="http://schemas.microsoft.com/office/drawing/2014/main" id="{A78FB42D-1A07-4FF5-AC54-9487363A48D2}"/>
              </a:ext>
            </a:extLst>
          </p:cNvPr>
          <p:cNvSpPr>
            <a:spLocks noChangeAspect="1" noEditPoints="1"/>
          </p:cNvSpPr>
          <p:nvPr/>
        </p:nvSpPr>
        <p:spPr bwMode="auto">
          <a:xfrm>
            <a:off x="4630384" y="4960537"/>
            <a:ext cx="385674" cy="358749"/>
          </a:xfrm>
          <a:custGeom>
            <a:avLst/>
            <a:gdLst>
              <a:gd name="T0" fmla="*/ 0 w 384"/>
              <a:gd name="T1" fmla="*/ 20 h 351"/>
              <a:gd name="T2" fmla="*/ 157 w 384"/>
              <a:gd name="T3" fmla="*/ 260 h 351"/>
              <a:gd name="T4" fmla="*/ 116 w 384"/>
              <a:gd name="T5" fmla="*/ 344 h 351"/>
              <a:gd name="T6" fmla="*/ 269 w 384"/>
              <a:gd name="T7" fmla="*/ 344 h 351"/>
              <a:gd name="T8" fmla="*/ 230 w 384"/>
              <a:gd name="T9" fmla="*/ 260 h 351"/>
              <a:gd name="T10" fmla="*/ 384 w 384"/>
              <a:gd name="T11" fmla="*/ 21 h 351"/>
              <a:gd name="T12" fmla="*/ 143 w 384"/>
              <a:gd name="T13" fmla="*/ 335 h 351"/>
              <a:gd name="T14" fmla="*/ 166 w 384"/>
              <a:gd name="T15" fmla="*/ 313 h 351"/>
              <a:gd name="T16" fmla="*/ 218 w 384"/>
              <a:gd name="T17" fmla="*/ 313 h 351"/>
              <a:gd name="T18" fmla="*/ 368 w 384"/>
              <a:gd name="T19" fmla="*/ 240 h 351"/>
              <a:gd name="T20" fmla="*/ 16 w 384"/>
              <a:gd name="T21" fmla="*/ 240 h 351"/>
              <a:gd name="T22" fmla="*/ 363 w 384"/>
              <a:gd name="T23" fmla="*/ 16 h 351"/>
              <a:gd name="T24" fmla="*/ 74 w 384"/>
              <a:gd name="T25" fmla="*/ 162 h 351"/>
              <a:gd name="T26" fmla="*/ 107 w 384"/>
              <a:gd name="T27" fmla="*/ 131 h 351"/>
              <a:gd name="T28" fmla="*/ 121 w 384"/>
              <a:gd name="T29" fmla="*/ 124 h 351"/>
              <a:gd name="T30" fmla="*/ 147 w 384"/>
              <a:gd name="T31" fmla="*/ 121 h 351"/>
              <a:gd name="T32" fmla="*/ 176 w 384"/>
              <a:gd name="T33" fmla="*/ 89 h 351"/>
              <a:gd name="T34" fmla="*/ 208 w 384"/>
              <a:gd name="T35" fmla="*/ 121 h 351"/>
              <a:gd name="T36" fmla="*/ 235 w 384"/>
              <a:gd name="T37" fmla="*/ 124 h 351"/>
              <a:gd name="T38" fmla="*/ 265 w 384"/>
              <a:gd name="T39" fmla="*/ 99 h 351"/>
              <a:gd name="T40" fmla="*/ 279 w 384"/>
              <a:gd name="T41" fmla="*/ 93 h 351"/>
              <a:gd name="T42" fmla="*/ 308 w 384"/>
              <a:gd name="T43" fmla="*/ 89 h 351"/>
              <a:gd name="T44" fmla="*/ 335 w 384"/>
              <a:gd name="T45" fmla="*/ 59 h 351"/>
              <a:gd name="T46" fmla="*/ 334 w 384"/>
              <a:gd name="T47" fmla="*/ 75 h 351"/>
              <a:gd name="T48" fmla="*/ 306 w 384"/>
              <a:gd name="T49" fmla="*/ 105 h 351"/>
              <a:gd name="T50" fmla="*/ 272 w 384"/>
              <a:gd name="T51" fmla="*/ 105 h 351"/>
              <a:gd name="T52" fmla="*/ 249 w 384"/>
              <a:gd name="T53" fmla="*/ 129 h 351"/>
              <a:gd name="T54" fmla="*/ 215 w 384"/>
              <a:gd name="T55" fmla="*/ 132 h 351"/>
              <a:gd name="T56" fmla="*/ 201 w 384"/>
              <a:gd name="T57" fmla="*/ 126 h 351"/>
              <a:gd name="T58" fmla="*/ 175 w 384"/>
              <a:gd name="T59" fmla="*/ 104 h 351"/>
              <a:gd name="T60" fmla="*/ 145 w 384"/>
              <a:gd name="T61" fmla="*/ 137 h 351"/>
              <a:gd name="T62" fmla="*/ 114 w 384"/>
              <a:gd name="T63" fmla="*/ 137 h 351"/>
              <a:gd name="T64" fmla="*/ 89 w 384"/>
              <a:gd name="T65" fmla="*/ 162 h 351"/>
              <a:gd name="T66" fmla="*/ 32 w 384"/>
              <a:gd name="T67" fmla="*/ 215 h 351"/>
              <a:gd name="T68" fmla="*/ 32 w 384"/>
              <a:gd name="T69" fmla="*/ 223 h 351"/>
              <a:gd name="T70" fmla="*/ 31 w 384"/>
              <a:gd name="T71" fmla="*/ 42 h 351"/>
              <a:gd name="T72" fmla="*/ 57 w 384"/>
              <a:gd name="T73" fmla="*/ 42 h 351"/>
              <a:gd name="T74" fmla="*/ 31 w 384"/>
              <a:gd name="T75" fmla="*/ 57 h 351"/>
              <a:gd name="T76" fmla="*/ 57 w 384"/>
              <a:gd name="T77" fmla="*/ 87 h 351"/>
              <a:gd name="T78" fmla="*/ 57 w 384"/>
              <a:gd name="T79" fmla="*/ 79 h 351"/>
              <a:gd name="T80" fmla="*/ 31 w 384"/>
              <a:gd name="T81" fmla="*/ 110 h 351"/>
              <a:gd name="T82" fmla="*/ 57 w 384"/>
              <a:gd name="T83" fmla="*/ 110 h 351"/>
              <a:gd name="T84" fmla="*/ 31 w 384"/>
              <a:gd name="T85" fmla="*/ 124 h 351"/>
              <a:gd name="T86" fmla="*/ 57 w 384"/>
              <a:gd name="T87" fmla="*/ 155 h 351"/>
              <a:gd name="T88" fmla="*/ 57 w 384"/>
              <a:gd name="T89" fmla="*/ 147 h 351"/>
              <a:gd name="T90" fmla="*/ 31 w 384"/>
              <a:gd name="T91" fmla="*/ 178 h 351"/>
              <a:gd name="T92" fmla="*/ 57 w 384"/>
              <a:gd name="T93" fmla="*/ 178 h 351"/>
              <a:gd name="T94" fmla="*/ 31 w 384"/>
              <a:gd name="T95" fmla="*/ 19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51">
                <a:moveTo>
                  <a:pt x="363" y="0"/>
                </a:moveTo>
                <a:cubicBezTo>
                  <a:pt x="19" y="0"/>
                  <a:pt x="19" y="0"/>
                  <a:pt x="19" y="0"/>
                </a:cubicBezTo>
                <a:cubicBezTo>
                  <a:pt x="9" y="0"/>
                  <a:pt x="0" y="9"/>
                  <a:pt x="0" y="20"/>
                </a:cubicBezTo>
                <a:cubicBezTo>
                  <a:pt x="0" y="240"/>
                  <a:pt x="0" y="240"/>
                  <a:pt x="0" y="240"/>
                </a:cubicBezTo>
                <a:cubicBezTo>
                  <a:pt x="0" y="251"/>
                  <a:pt x="9" y="260"/>
                  <a:pt x="19" y="260"/>
                </a:cubicBezTo>
                <a:cubicBezTo>
                  <a:pt x="157" y="260"/>
                  <a:pt x="157" y="260"/>
                  <a:pt x="157" y="260"/>
                </a:cubicBezTo>
                <a:cubicBezTo>
                  <a:pt x="150" y="316"/>
                  <a:pt x="150" y="316"/>
                  <a:pt x="150" y="316"/>
                </a:cubicBezTo>
                <a:cubicBezTo>
                  <a:pt x="136" y="320"/>
                  <a:pt x="126" y="325"/>
                  <a:pt x="120" y="330"/>
                </a:cubicBezTo>
                <a:cubicBezTo>
                  <a:pt x="115" y="333"/>
                  <a:pt x="114" y="339"/>
                  <a:pt x="116" y="344"/>
                </a:cubicBezTo>
                <a:cubicBezTo>
                  <a:pt x="117" y="348"/>
                  <a:pt x="121" y="351"/>
                  <a:pt x="126" y="351"/>
                </a:cubicBezTo>
                <a:cubicBezTo>
                  <a:pt x="258" y="351"/>
                  <a:pt x="258" y="351"/>
                  <a:pt x="258" y="351"/>
                </a:cubicBezTo>
                <a:cubicBezTo>
                  <a:pt x="263" y="351"/>
                  <a:pt x="267" y="348"/>
                  <a:pt x="269" y="344"/>
                </a:cubicBezTo>
                <a:cubicBezTo>
                  <a:pt x="270" y="339"/>
                  <a:pt x="269" y="333"/>
                  <a:pt x="265" y="330"/>
                </a:cubicBezTo>
                <a:cubicBezTo>
                  <a:pt x="259" y="325"/>
                  <a:pt x="249" y="320"/>
                  <a:pt x="234" y="316"/>
                </a:cubicBezTo>
                <a:cubicBezTo>
                  <a:pt x="230" y="260"/>
                  <a:pt x="230" y="260"/>
                  <a:pt x="230" y="260"/>
                </a:cubicBezTo>
                <a:cubicBezTo>
                  <a:pt x="364" y="260"/>
                  <a:pt x="364" y="260"/>
                  <a:pt x="364" y="260"/>
                </a:cubicBezTo>
                <a:cubicBezTo>
                  <a:pt x="375" y="260"/>
                  <a:pt x="384" y="251"/>
                  <a:pt x="384" y="240"/>
                </a:cubicBezTo>
                <a:cubicBezTo>
                  <a:pt x="384" y="21"/>
                  <a:pt x="384" y="21"/>
                  <a:pt x="384" y="21"/>
                </a:cubicBezTo>
                <a:cubicBezTo>
                  <a:pt x="384" y="10"/>
                  <a:pt x="375" y="0"/>
                  <a:pt x="363" y="0"/>
                </a:cubicBezTo>
                <a:close/>
                <a:moveTo>
                  <a:pt x="241" y="335"/>
                </a:moveTo>
                <a:cubicBezTo>
                  <a:pt x="143" y="335"/>
                  <a:pt x="143" y="335"/>
                  <a:pt x="143" y="335"/>
                </a:cubicBezTo>
                <a:cubicBezTo>
                  <a:pt x="153" y="331"/>
                  <a:pt x="168" y="327"/>
                  <a:pt x="190" y="327"/>
                </a:cubicBezTo>
                <a:cubicBezTo>
                  <a:pt x="214" y="327"/>
                  <a:pt x="230" y="331"/>
                  <a:pt x="241" y="335"/>
                </a:cubicBezTo>
                <a:close/>
                <a:moveTo>
                  <a:pt x="166" y="313"/>
                </a:moveTo>
                <a:cubicBezTo>
                  <a:pt x="173" y="261"/>
                  <a:pt x="173" y="261"/>
                  <a:pt x="173" y="261"/>
                </a:cubicBezTo>
                <a:cubicBezTo>
                  <a:pt x="214" y="261"/>
                  <a:pt x="214" y="261"/>
                  <a:pt x="214" y="261"/>
                </a:cubicBezTo>
                <a:cubicBezTo>
                  <a:pt x="218" y="313"/>
                  <a:pt x="218" y="313"/>
                  <a:pt x="218" y="313"/>
                </a:cubicBezTo>
                <a:cubicBezTo>
                  <a:pt x="210" y="312"/>
                  <a:pt x="200" y="311"/>
                  <a:pt x="190" y="311"/>
                </a:cubicBezTo>
                <a:cubicBezTo>
                  <a:pt x="181" y="311"/>
                  <a:pt x="174" y="312"/>
                  <a:pt x="166" y="313"/>
                </a:cubicBezTo>
                <a:close/>
                <a:moveTo>
                  <a:pt x="368" y="240"/>
                </a:moveTo>
                <a:cubicBezTo>
                  <a:pt x="368" y="242"/>
                  <a:pt x="366" y="244"/>
                  <a:pt x="364" y="244"/>
                </a:cubicBezTo>
                <a:cubicBezTo>
                  <a:pt x="19" y="244"/>
                  <a:pt x="19" y="244"/>
                  <a:pt x="19" y="244"/>
                </a:cubicBezTo>
                <a:cubicBezTo>
                  <a:pt x="18" y="244"/>
                  <a:pt x="16" y="242"/>
                  <a:pt x="16" y="240"/>
                </a:cubicBezTo>
                <a:cubicBezTo>
                  <a:pt x="16" y="20"/>
                  <a:pt x="16" y="20"/>
                  <a:pt x="16" y="20"/>
                </a:cubicBezTo>
                <a:cubicBezTo>
                  <a:pt x="16" y="18"/>
                  <a:pt x="18" y="16"/>
                  <a:pt x="19" y="16"/>
                </a:cubicBezTo>
                <a:cubicBezTo>
                  <a:pt x="363" y="16"/>
                  <a:pt x="363" y="16"/>
                  <a:pt x="363" y="16"/>
                </a:cubicBezTo>
                <a:cubicBezTo>
                  <a:pt x="366" y="16"/>
                  <a:pt x="368" y="18"/>
                  <a:pt x="368" y="21"/>
                </a:cubicBezTo>
                <a:lnTo>
                  <a:pt x="368" y="240"/>
                </a:lnTo>
                <a:close/>
                <a:moveTo>
                  <a:pt x="74" y="162"/>
                </a:moveTo>
                <a:cubicBezTo>
                  <a:pt x="74" y="158"/>
                  <a:pt x="77" y="154"/>
                  <a:pt x="81" y="154"/>
                </a:cubicBezTo>
                <a:cubicBezTo>
                  <a:pt x="82" y="154"/>
                  <a:pt x="83" y="155"/>
                  <a:pt x="84" y="155"/>
                </a:cubicBezTo>
                <a:cubicBezTo>
                  <a:pt x="107" y="131"/>
                  <a:pt x="107" y="131"/>
                  <a:pt x="107" y="131"/>
                </a:cubicBezTo>
                <a:cubicBezTo>
                  <a:pt x="107" y="131"/>
                  <a:pt x="107" y="130"/>
                  <a:pt x="107" y="129"/>
                </a:cubicBezTo>
                <a:cubicBezTo>
                  <a:pt x="107" y="125"/>
                  <a:pt x="110" y="121"/>
                  <a:pt x="114" y="121"/>
                </a:cubicBezTo>
                <a:cubicBezTo>
                  <a:pt x="117" y="121"/>
                  <a:pt x="119" y="122"/>
                  <a:pt x="121" y="124"/>
                </a:cubicBezTo>
                <a:cubicBezTo>
                  <a:pt x="138" y="124"/>
                  <a:pt x="138" y="124"/>
                  <a:pt x="138" y="124"/>
                </a:cubicBezTo>
                <a:cubicBezTo>
                  <a:pt x="140" y="122"/>
                  <a:pt x="142" y="121"/>
                  <a:pt x="145" y="121"/>
                </a:cubicBezTo>
                <a:cubicBezTo>
                  <a:pt x="145" y="121"/>
                  <a:pt x="146" y="121"/>
                  <a:pt x="147" y="121"/>
                </a:cubicBezTo>
                <a:cubicBezTo>
                  <a:pt x="169" y="99"/>
                  <a:pt x="169" y="99"/>
                  <a:pt x="169" y="99"/>
                </a:cubicBezTo>
                <a:cubicBezTo>
                  <a:pt x="169" y="98"/>
                  <a:pt x="169" y="98"/>
                  <a:pt x="169" y="97"/>
                </a:cubicBezTo>
                <a:cubicBezTo>
                  <a:pt x="169" y="93"/>
                  <a:pt x="172" y="89"/>
                  <a:pt x="176" y="89"/>
                </a:cubicBezTo>
                <a:cubicBezTo>
                  <a:pt x="181" y="89"/>
                  <a:pt x="184" y="93"/>
                  <a:pt x="184" y="97"/>
                </a:cubicBezTo>
                <a:cubicBezTo>
                  <a:pt x="184" y="97"/>
                  <a:pt x="184" y="97"/>
                  <a:pt x="184" y="98"/>
                </a:cubicBezTo>
                <a:cubicBezTo>
                  <a:pt x="208" y="121"/>
                  <a:pt x="208" y="121"/>
                  <a:pt x="208" y="121"/>
                </a:cubicBezTo>
                <a:cubicBezTo>
                  <a:pt x="208" y="121"/>
                  <a:pt x="208" y="121"/>
                  <a:pt x="208" y="121"/>
                </a:cubicBezTo>
                <a:cubicBezTo>
                  <a:pt x="211" y="121"/>
                  <a:pt x="213" y="122"/>
                  <a:pt x="214" y="124"/>
                </a:cubicBezTo>
                <a:cubicBezTo>
                  <a:pt x="235" y="124"/>
                  <a:pt x="235" y="124"/>
                  <a:pt x="235" y="124"/>
                </a:cubicBezTo>
                <a:cubicBezTo>
                  <a:pt x="236" y="122"/>
                  <a:pt x="239" y="121"/>
                  <a:pt x="241" y="121"/>
                </a:cubicBezTo>
                <a:cubicBezTo>
                  <a:pt x="242" y="121"/>
                  <a:pt x="242" y="121"/>
                  <a:pt x="242" y="121"/>
                </a:cubicBezTo>
                <a:cubicBezTo>
                  <a:pt x="265" y="99"/>
                  <a:pt x="265" y="99"/>
                  <a:pt x="265" y="99"/>
                </a:cubicBezTo>
                <a:cubicBezTo>
                  <a:pt x="265" y="98"/>
                  <a:pt x="265" y="97"/>
                  <a:pt x="265" y="97"/>
                </a:cubicBezTo>
                <a:cubicBezTo>
                  <a:pt x="265" y="93"/>
                  <a:pt x="268" y="89"/>
                  <a:pt x="272" y="89"/>
                </a:cubicBezTo>
                <a:cubicBezTo>
                  <a:pt x="275" y="89"/>
                  <a:pt x="278" y="90"/>
                  <a:pt x="279" y="93"/>
                </a:cubicBezTo>
                <a:cubicBezTo>
                  <a:pt x="299" y="93"/>
                  <a:pt x="299" y="93"/>
                  <a:pt x="299" y="93"/>
                </a:cubicBezTo>
                <a:cubicBezTo>
                  <a:pt x="301" y="90"/>
                  <a:pt x="303" y="89"/>
                  <a:pt x="306" y="89"/>
                </a:cubicBezTo>
                <a:cubicBezTo>
                  <a:pt x="306" y="89"/>
                  <a:pt x="307" y="89"/>
                  <a:pt x="308" y="89"/>
                </a:cubicBezTo>
                <a:cubicBezTo>
                  <a:pt x="327" y="70"/>
                  <a:pt x="327" y="70"/>
                  <a:pt x="327" y="70"/>
                </a:cubicBezTo>
                <a:cubicBezTo>
                  <a:pt x="327" y="69"/>
                  <a:pt x="327" y="68"/>
                  <a:pt x="327" y="67"/>
                </a:cubicBezTo>
                <a:cubicBezTo>
                  <a:pt x="327" y="63"/>
                  <a:pt x="330" y="59"/>
                  <a:pt x="335" y="59"/>
                </a:cubicBezTo>
                <a:cubicBezTo>
                  <a:pt x="339" y="59"/>
                  <a:pt x="343" y="63"/>
                  <a:pt x="343" y="67"/>
                </a:cubicBezTo>
                <a:cubicBezTo>
                  <a:pt x="343" y="71"/>
                  <a:pt x="339" y="75"/>
                  <a:pt x="335" y="75"/>
                </a:cubicBezTo>
                <a:cubicBezTo>
                  <a:pt x="334" y="75"/>
                  <a:pt x="334" y="75"/>
                  <a:pt x="334" y="75"/>
                </a:cubicBezTo>
                <a:cubicBezTo>
                  <a:pt x="313" y="95"/>
                  <a:pt x="313" y="95"/>
                  <a:pt x="313" y="95"/>
                </a:cubicBezTo>
                <a:cubicBezTo>
                  <a:pt x="313" y="96"/>
                  <a:pt x="314" y="96"/>
                  <a:pt x="314" y="97"/>
                </a:cubicBezTo>
                <a:cubicBezTo>
                  <a:pt x="314" y="101"/>
                  <a:pt x="310" y="105"/>
                  <a:pt x="306" y="105"/>
                </a:cubicBezTo>
                <a:cubicBezTo>
                  <a:pt x="303" y="105"/>
                  <a:pt x="300" y="103"/>
                  <a:pt x="299" y="101"/>
                </a:cubicBezTo>
                <a:cubicBezTo>
                  <a:pt x="279" y="101"/>
                  <a:pt x="279" y="101"/>
                  <a:pt x="279" y="101"/>
                </a:cubicBezTo>
                <a:cubicBezTo>
                  <a:pt x="278" y="103"/>
                  <a:pt x="275" y="105"/>
                  <a:pt x="272" y="105"/>
                </a:cubicBezTo>
                <a:cubicBezTo>
                  <a:pt x="272" y="105"/>
                  <a:pt x="271" y="105"/>
                  <a:pt x="270" y="104"/>
                </a:cubicBezTo>
                <a:cubicBezTo>
                  <a:pt x="249" y="126"/>
                  <a:pt x="249" y="126"/>
                  <a:pt x="249" y="126"/>
                </a:cubicBezTo>
                <a:cubicBezTo>
                  <a:pt x="249" y="127"/>
                  <a:pt x="249" y="128"/>
                  <a:pt x="249" y="129"/>
                </a:cubicBezTo>
                <a:cubicBezTo>
                  <a:pt x="249" y="133"/>
                  <a:pt x="246" y="137"/>
                  <a:pt x="241" y="137"/>
                </a:cubicBezTo>
                <a:cubicBezTo>
                  <a:pt x="238" y="137"/>
                  <a:pt x="236" y="135"/>
                  <a:pt x="234" y="132"/>
                </a:cubicBezTo>
                <a:cubicBezTo>
                  <a:pt x="215" y="132"/>
                  <a:pt x="215" y="132"/>
                  <a:pt x="215" y="132"/>
                </a:cubicBezTo>
                <a:cubicBezTo>
                  <a:pt x="214" y="135"/>
                  <a:pt x="211" y="137"/>
                  <a:pt x="208" y="137"/>
                </a:cubicBezTo>
                <a:cubicBezTo>
                  <a:pt x="204" y="137"/>
                  <a:pt x="200" y="133"/>
                  <a:pt x="200" y="129"/>
                </a:cubicBezTo>
                <a:cubicBezTo>
                  <a:pt x="200" y="128"/>
                  <a:pt x="200" y="127"/>
                  <a:pt x="201" y="126"/>
                </a:cubicBezTo>
                <a:cubicBezTo>
                  <a:pt x="179" y="104"/>
                  <a:pt x="179" y="104"/>
                  <a:pt x="179" y="104"/>
                </a:cubicBezTo>
                <a:cubicBezTo>
                  <a:pt x="178" y="104"/>
                  <a:pt x="177" y="105"/>
                  <a:pt x="176" y="105"/>
                </a:cubicBezTo>
                <a:cubicBezTo>
                  <a:pt x="176" y="105"/>
                  <a:pt x="175" y="105"/>
                  <a:pt x="175" y="104"/>
                </a:cubicBezTo>
                <a:cubicBezTo>
                  <a:pt x="152" y="127"/>
                  <a:pt x="152" y="127"/>
                  <a:pt x="152" y="127"/>
                </a:cubicBezTo>
                <a:cubicBezTo>
                  <a:pt x="152" y="128"/>
                  <a:pt x="153" y="128"/>
                  <a:pt x="153" y="129"/>
                </a:cubicBezTo>
                <a:cubicBezTo>
                  <a:pt x="153" y="133"/>
                  <a:pt x="149" y="137"/>
                  <a:pt x="145" y="137"/>
                </a:cubicBezTo>
                <a:cubicBezTo>
                  <a:pt x="142" y="137"/>
                  <a:pt x="139" y="135"/>
                  <a:pt x="138" y="132"/>
                </a:cubicBezTo>
                <a:cubicBezTo>
                  <a:pt x="121" y="132"/>
                  <a:pt x="121" y="132"/>
                  <a:pt x="121" y="132"/>
                </a:cubicBezTo>
                <a:cubicBezTo>
                  <a:pt x="120" y="135"/>
                  <a:pt x="117" y="137"/>
                  <a:pt x="114" y="137"/>
                </a:cubicBezTo>
                <a:cubicBezTo>
                  <a:pt x="114" y="137"/>
                  <a:pt x="113" y="137"/>
                  <a:pt x="113" y="137"/>
                </a:cubicBezTo>
                <a:cubicBezTo>
                  <a:pt x="89" y="161"/>
                  <a:pt x="89" y="161"/>
                  <a:pt x="89" y="161"/>
                </a:cubicBezTo>
                <a:cubicBezTo>
                  <a:pt x="89" y="161"/>
                  <a:pt x="89" y="162"/>
                  <a:pt x="89" y="162"/>
                </a:cubicBezTo>
                <a:cubicBezTo>
                  <a:pt x="89" y="167"/>
                  <a:pt x="86" y="170"/>
                  <a:pt x="81" y="170"/>
                </a:cubicBezTo>
                <a:cubicBezTo>
                  <a:pt x="77" y="170"/>
                  <a:pt x="74" y="167"/>
                  <a:pt x="74" y="162"/>
                </a:cubicBezTo>
                <a:close/>
                <a:moveTo>
                  <a:pt x="32" y="215"/>
                </a:moveTo>
                <a:cubicBezTo>
                  <a:pt x="353" y="215"/>
                  <a:pt x="353" y="215"/>
                  <a:pt x="353" y="215"/>
                </a:cubicBezTo>
                <a:cubicBezTo>
                  <a:pt x="353" y="223"/>
                  <a:pt x="353" y="223"/>
                  <a:pt x="353" y="223"/>
                </a:cubicBezTo>
                <a:cubicBezTo>
                  <a:pt x="32" y="223"/>
                  <a:pt x="32" y="223"/>
                  <a:pt x="32" y="223"/>
                </a:cubicBezTo>
                <a:lnTo>
                  <a:pt x="32" y="215"/>
                </a:lnTo>
                <a:close/>
                <a:moveTo>
                  <a:pt x="57" y="42"/>
                </a:moveTo>
                <a:cubicBezTo>
                  <a:pt x="31" y="42"/>
                  <a:pt x="31" y="42"/>
                  <a:pt x="31" y="42"/>
                </a:cubicBezTo>
                <a:cubicBezTo>
                  <a:pt x="31" y="34"/>
                  <a:pt x="31" y="34"/>
                  <a:pt x="31" y="34"/>
                </a:cubicBezTo>
                <a:cubicBezTo>
                  <a:pt x="57" y="34"/>
                  <a:pt x="57" y="34"/>
                  <a:pt x="57" y="34"/>
                </a:cubicBezTo>
                <a:lnTo>
                  <a:pt x="57" y="42"/>
                </a:lnTo>
                <a:close/>
                <a:moveTo>
                  <a:pt x="57" y="65"/>
                </a:moveTo>
                <a:cubicBezTo>
                  <a:pt x="31" y="65"/>
                  <a:pt x="31" y="65"/>
                  <a:pt x="31" y="65"/>
                </a:cubicBezTo>
                <a:cubicBezTo>
                  <a:pt x="31" y="57"/>
                  <a:pt x="31" y="57"/>
                  <a:pt x="31" y="57"/>
                </a:cubicBezTo>
                <a:cubicBezTo>
                  <a:pt x="57" y="57"/>
                  <a:pt x="57" y="57"/>
                  <a:pt x="57" y="57"/>
                </a:cubicBezTo>
                <a:lnTo>
                  <a:pt x="57" y="65"/>
                </a:lnTo>
                <a:close/>
                <a:moveTo>
                  <a:pt x="57" y="87"/>
                </a:moveTo>
                <a:cubicBezTo>
                  <a:pt x="31" y="87"/>
                  <a:pt x="31" y="87"/>
                  <a:pt x="31" y="87"/>
                </a:cubicBezTo>
                <a:cubicBezTo>
                  <a:pt x="31" y="79"/>
                  <a:pt x="31" y="79"/>
                  <a:pt x="31" y="79"/>
                </a:cubicBezTo>
                <a:cubicBezTo>
                  <a:pt x="57" y="79"/>
                  <a:pt x="57" y="79"/>
                  <a:pt x="57" y="79"/>
                </a:cubicBezTo>
                <a:lnTo>
                  <a:pt x="57" y="87"/>
                </a:lnTo>
                <a:close/>
                <a:moveTo>
                  <a:pt x="57" y="110"/>
                </a:moveTo>
                <a:cubicBezTo>
                  <a:pt x="31" y="110"/>
                  <a:pt x="31" y="110"/>
                  <a:pt x="31" y="110"/>
                </a:cubicBezTo>
                <a:cubicBezTo>
                  <a:pt x="31" y="102"/>
                  <a:pt x="31" y="102"/>
                  <a:pt x="31" y="102"/>
                </a:cubicBezTo>
                <a:cubicBezTo>
                  <a:pt x="57" y="102"/>
                  <a:pt x="57" y="102"/>
                  <a:pt x="57" y="102"/>
                </a:cubicBezTo>
                <a:lnTo>
                  <a:pt x="57" y="110"/>
                </a:lnTo>
                <a:close/>
                <a:moveTo>
                  <a:pt x="57" y="132"/>
                </a:moveTo>
                <a:cubicBezTo>
                  <a:pt x="31" y="132"/>
                  <a:pt x="31" y="132"/>
                  <a:pt x="31" y="132"/>
                </a:cubicBezTo>
                <a:cubicBezTo>
                  <a:pt x="31" y="124"/>
                  <a:pt x="31" y="124"/>
                  <a:pt x="31" y="124"/>
                </a:cubicBezTo>
                <a:cubicBezTo>
                  <a:pt x="57" y="124"/>
                  <a:pt x="57" y="124"/>
                  <a:pt x="57" y="124"/>
                </a:cubicBezTo>
                <a:lnTo>
                  <a:pt x="57" y="132"/>
                </a:lnTo>
                <a:close/>
                <a:moveTo>
                  <a:pt x="57" y="155"/>
                </a:moveTo>
                <a:cubicBezTo>
                  <a:pt x="31" y="155"/>
                  <a:pt x="31" y="155"/>
                  <a:pt x="31" y="155"/>
                </a:cubicBezTo>
                <a:cubicBezTo>
                  <a:pt x="31" y="147"/>
                  <a:pt x="31" y="147"/>
                  <a:pt x="31" y="147"/>
                </a:cubicBezTo>
                <a:cubicBezTo>
                  <a:pt x="57" y="147"/>
                  <a:pt x="57" y="147"/>
                  <a:pt x="57" y="147"/>
                </a:cubicBezTo>
                <a:lnTo>
                  <a:pt x="57" y="155"/>
                </a:lnTo>
                <a:close/>
                <a:moveTo>
                  <a:pt x="57" y="178"/>
                </a:moveTo>
                <a:cubicBezTo>
                  <a:pt x="31" y="178"/>
                  <a:pt x="31" y="178"/>
                  <a:pt x="31" y="178"/>
                </a:cubicBezTo>
                <a:cubicBezTo>
                  <a:pt x="31" y="170"/>
                  <a:pt x="31" y="170"/>
                  <a:pt x="31" y="170"/>
                </a:cubicBezTo>
                <a:cubicBezTo>
                  <a:pt x="57" y="170"/>
                  <a:pt x="57" y="170"/>
                  <a:pt x="57" y="170"/>
                </a:cubicBezTo>
                <a:lnTo>
                  <a:pt x="57" y="178"/>
                </a:lnTo>
                <a:close/>
                <a:moveTo>
                  <a:pt x="57" y="200"/>
                </a:moveTo>
                <a:cubicBezTo>
                  <a:pt x="31" y="200"/>
                  <a:pt x="31" y="200"/>
                  <a:pt x="31" y="200"/>
                </a:cubicBezTo>
                <a:cubicBezTo>
                  <a:pt x="31" y="192"/>
                  <a:pt x="31" y="192"/>
                  <a:pt x="31" y="192"/>
                </a:cubicBezTo>
                <a:cubicBezTo>
                  <a:pt x="57" y="192"/>
                  <a:pt x="57" y="192"/>
                  <a:pt x="57" y="192"/>
                </a:cubicBezTo>
                <a:lnTo>
                  <a:pt x="57" y="200"/>
                </a:lnTo>
                <a:close/>
              </a:path>
            </a:pathLst>
          </a:custGeom>
          <a:solidFill>
            <a:schemeClr val="accent3"/>
          </a:solidFill>
          <a:ln>
            <a:noFill/>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prstClr val="white"/>
              </a:solidFill>
              <a:effectLst/>
              <a:uLnTx/>
              <a:uFillTx/>
              <a:latin typeface="Arial"/>
              <a:ea typeface="+mn-ea"/>
              <a:cs typeface="Arial"/>
              <a:sym typeface="Arial"/>
            </a:endParaRPr>
          </a:p>
        </p:txBody>
      </p:sp>
      <p:sp>
        <p:nvSpPr>
          <p:cNvPr id="196" name="TextBox 195">
            <a:extLst>
              <a:ext uri="{FF2B5EF4-FFF2-40B4-BE49-F238E27FC236}">
                <a16:creationId xmlns:a16="http://schemas.microsoft.com/office/drawing/2014/main" id="{DDBDFD38-016F-49C6-8232-08774F33213F}"/>
              </a:ext>
            </a:extLst>
          </p:cNvPr>
          <p:cNvSpPr txBox="1"/>
          <p:nvPr/>
        </p:nvSpPr>
        <p:spPr>
          <a:xfrm>
            <a:off x="4416120" y="5388413"/>
            <a:ext cx="814011" cy="138427"/>
          </a:xfrm>
          <a:prstGeom prst="rect">
            <a:avLst/>
          </a:prstGeom>
          <a:noFill/>
        </p:spPr>
        <p:txBody>
          <a:bodyPr wrap="square" lIns="0" tIns="0" rIns="0" bIns="0" rtlCol="0" anchor="ctr">
            <a:spAutoFit/>
          </a:bodyPr>
          <a:lstStyle>
            <a:defPPr>
              <a:defRPr lang="en-US"/>
            </a:defPPr>
            <a:lvl1pPr algn="ctr">
              <a:defRPr sz="900">
                <a:solidFill>
                  <a:schemeClr val="accent1">
                    <a:lumMod val="60000"/>
                    <a:lumOff val="40000"/>
                  </a:schemeClr>
                </a:solidFill>
              </a:defRPr>
            </a:lvl1p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FFFFFF"/>
                </a:solidFill>
                <a:effectLst/>
                <a:uLnTx/>
                <a:uFillTx/>
                <a:latin typeface="Arial"/>
                <a:ea typeface="+mn-ea"/>
                <a:cs typeface="Arial"/>
                <a:sym typeface="Arial"/>
              </a:rPr>
              <a:t>Horizontal ISV</a:t>
            </a:r>
            <a:endParaRPr kumimoji="0" lang="es-CR" sz="9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94" name="TextBox 193">
            <a:extLst>
              <a:ext uri="{FF2B5EF4-FFF2-40B4-BE49-F238E27FC236}">
                <a16:creationId xmlns:a16="http://schemas.microsoft.com/office/drawing/2014/main" id="{825D33D8-2CAF-4791-98CE-DFE628D049C7}"/>
              </a:ext>
            </a:extLst>
          </p:cNvPr>
          <p:cNvSpPr txBox="1"/>
          <p:nvPr/>
        </p:nvSpPr>
        <p:spPr>
          <a:xfrm>
            <a:off x="10359549" y="4652952"/>
            <a:ext cx="262756" cy="138427"/>
          </a:xfrm>
          <a:prstGeom prst="rect">
            <a:avLst/>
          </a:prstGeom>
          <a:noFill/>
        </p:spPr>
        <p:txBody>
          <a:bodyPr wrap="square" lIns="0" tIns="0" rIns="0" bIns="0" rtlCol="0" anchor="ctr">
            <a:spAutoFit/>
          </a:bodyPr>
          <a:lstStyle>
            <a:defPPr>
              <a:defRPr lang="en-US"/>
            </a:defPPr>
            <a:lvl1pPr algn="ctr">
              <a:defRPr sz="900">
                <a:solidFill>
                  <a:schemeClr val="accent1">
                    <a:lumMod val="60000"/>
                    <a:lumOff val="40000"/>
                  </a:schemeClr>
                </a:solidFill>
              </a:defRPr>
            </a:lvl1p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FFFFFF"/>
                </a:solidFill>
                <a:effectLst/>
                <a:uLnTx/>
                <a:uFillTx/>
                <a:latin typeface="Arial"/>
                <a:ea typeface="+mn-ea"/>
                <a:cs typeface="Arial"/>
                <a:sym typeface="Arial"/>
              </a:rPr>
              <a:t>OEM</a:t>
            </a:r>
            <a:endParaRPr kumimoji="0" lang="es-CR" sz="9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74" name="Freeform 30">
            <a:extLst>
              <a:ext uri="{FF2B5EF4-FFF2-40B4-BE49-F238E27FC236}">
                <a16:creationId xmlns:a16="http://schemas.microsoft.com/office/drawing/2014/main" id="{E442D9C3-64B0-41D0-8195-7DC6AC3B9B4C}"/>
              </a:ext>
            </a:extLst>
          </p:cNvPr>
          <p:cNvSpPr>
            <a:spLocks noChangeAspect="1" noEditPoints="1"/>
          </p:cNvSpPr>
          <p:nvPr/>
        </p:nvSpPr>
        <p:spPr bwMode="auto">
          <a:xfrm>
            <a:off x="10290194" y="4256202"/>
            <a:ext cx="384225" cy="345004"/>
          </a:xfrm>
          <a:custGeom>
            <a:avLst/>
            <a:gdLst>
              <a:gd name="T0" fmla="*/ 176 w 384"/>
              <a:gd name="T1" fmla="*/ 241 h 339"/>
              <a:gd name="T2" fmla="*/ 160 w 384"/>
              <a:gd name="T3" fmla="*/ 300 h 339"/>
              <a:gd name="T4" fmla="*/ 219 w 384"/>
              <a:gd name="T5" fmla="*/ 300 h 339"/>
              <a:gd name="T6" fmla="*/ 235 w 384"/>
              <a:gd name="T7" fmla="*/ 241 h 339"/>
              <a:gd name="T8" fmla="*/ 219 w 384"/>
              <a:gd name="T9" fmla="*/ 300 h 339"/>
              <a:gd name="T10" fmla="*/ 295 w 384"/>
              <a:gd name="T11" fmla="*/ 300 h 339"/>
              <a:gd name="T12" fmla="*/ 279 w 384"/>
              <a:gd name="T13" fmla="*/ 241 h 339"/>
              <a:gd name="T14" fmla="*/ 57 w 384"/>
              <a:gd name="T15" fmla="*/ 43 h 339"/>
              <a:gd name="T16" fmla="*/ 96 w 384"/>
              <a:gd name="T17" fmla="*/ 28 h 339"/>
              <a:gd name="T18" fmla="*/ 148 w 384"/>
              <a:gd name="T19" fmla="*/ 3 h 339"/>
              <a:gd name="T20" fmla="*/ 104 w 384"/>
              <a:gd name="T21" fmla="*/ 15 h 339"/>
              <a:gd name="T22" fmla="*/ 52 w 384"/>
              <a:gd name="T23" fmla="*/ 40 h 339"/>
              <a:gd name="T24" fmla="*/ 136 w 384"/>
              <a:gd name="T25" fmla="*/ 68 h 339"/>
              <a:gd name="T26" fmla="*/ 148 w 384"/>
              <a:gd name="T27" fmla="*/ 68 h 339"/>
              <a:gd name="T28" fmla="*/ 233 w 384"/>
              <a:gd name="T29" fmla="*/ 42 h 339"/>
              <a:gd name="T30" fmla="*/ 221 w 384"/>
              <a:gd name="T31" fmla="*/ 31 h 339"/>
              <a:gd name="T32" fmla="*/ 137 w 384"/>
              <a:gd name="T33" fmla="*/ 57 h 339"/>
              <a:gd name="T34" fmla="*/ 384 w 384"/>
              <a:gd name="T35" fmla="*/ 323 h 339"/>
              <a:gd name="T36" fmla="*/ 362 w 384"/>
              <a:gd name="T37" fmla="*/ 339 h 339"/>
              <a:gd name="T38" fmla="*/ 0 w 384"/>
              <a:gd name="T39" fmla="*/ 339 h 339"/>
              <a:gd name="T40" fmla="*/ 22 w 384"/>
              <a:gd name="T41" fmla="*/ 323 h 339"/>
              <a:gd name="T42" fmla="*/ 92 w 384"/>
              <a:gd name="T43" fmla="*/ 53 h 339"/>
              <a:gd name="T44" fmla="*/ 98 w 384"/>
              <a:gd name="T45" fmla="*/ 215 h 339"/>
              <a:gd name="T46" fmla="*/ 168 w 384"/>
              <a:gd name="T47" fmla="*/ 80 h 339"/>
              <a:gd name="T48" fmla="*/ 254 w 384"/>
              <a:gd name="T49" fmla="*/ 131 h 339"/>
              <a:gd name="T50" fmla="*/ 362 w 384"/>
              <a:gd name="T51" fmla="*/ 128 h 339"/>
              <a:gd name="T52" fmla="*/ 384 w 384"/>
              <a:gd name="T53" fmla="*/ 323 h 339"/>
              <a:gd name="T54" fmla="*/ 346 w 384"/>
              <a:gd name="T55" fmla="*/ 149 h 339"/>
              <a:gd name="T56" fmla="*/ 238 w 384"/>
              <a:gd name="T57" fmla="*/ 153 h 339"/>
              <a:gd name="T58" fmla="*/ 152 w 384"/>
              <a:gd name="T59" fmla="*/ 96 h 339"/>
              <a:gd name="T60" fmla="*/ 114 w 384"/>
              <a:gd name="T61" fmla="*/ 231 h 339"/>
              <a:gd name="T62" fmla="*/ 76 w 384"/>
              <a:gd name="T63" fmla="*/ 69 h 339"/>
              <a:gd name="T64" fmla="*/ 38 w 384"/>
              <a:gd name="T65" fmla="*/ 323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4" h="339">
                <a:moveTo>
                  <a:pt x="160" y="241"/>
                </a:moveTo>
                <a:cubicBezTo>
                  <a:pt x="176" y="241"/>
                  <a:pt x="176" y="241"/>
                  <a:pt x="176" y="241"/>
                </a:cubicBezTo>
                <a:cubicBezTo>
                  <a:pt x="176" y="300"/>
                  <a:pt x="176" y="300"/>
                  <a:pt x="176" y="300"/>
                </a:cubicBezTo>
                <a:cubicBezTo>
                  <a:pt x="160" y="300"/>
                  <a:pt x="160" y="300"/>
                  <a:pt x="160" y="300"/>
                </a:cubicBezTo>
                <a:lnTo>
                  <a:pt x="160" y="241"/>
                </a:lnTo>
                <a:close/>
                <a:moveTo>
                  <a:pt x="219" y="300"/>
                </a:moveTo>
                <a:cubicBezTo>
                  <a:pt x="235" y="300"/>
                  <a:pt x="235" y="300"/>
                  <a:pt x="235" y="300"/>
                </a:cubicBezTo>
                <a:cubicBezTo>
                  <a:pt x="235" y="241"/>
                  <a:pt x="235" y="241"/>
                  <a:pt x="235" y="241"/>
                </a:cubicBezTo>
                <a:cubicBezTo>
                  <a:pt x="219" y="241"/>
                  <a:pt x="219" y="241"/>
                  <a:pt x="219" y="241"/>
                </a:cubicBezTo>
                <a:lnTo>
                  <a:pt x="219" y="300"/>
                </a:lnTo>
                <a:close/>
                <a:moveTo>
                  <a:pt x="279" y="300"/>
                </a:moveTo>
                <a:cubicBezTo>
                  <a:pt x="295" y="300"/>
                  <a:pt x="295" y="300"/>
                  <a:pt x="295" y="300"/>
                </a:cubicBezTo>
                <a:cubicBezTo>
                  <a:pt x="295" y="241"/>
                  <a:pt x="295" y="241"/>
                  <a:pt x="295" y="241"/>
                </a:cubicBezTo>
                <a:cubicBezTo>
                  <a:pt x="279" y="241"/>
                  <a:pt x="279" y="241"/>
                  <a:pt x="279" y="241"/>
                </a:cubicBezTo>
                <a:lnTo>
                  <a:pt x="279" y="300"/>
                </a:lnTo>
                <a:close/>
                <a:moveTo>
                  <a:pt x="57" y="43"/>
                </a:moveTo>
                <a:cubicBezTo>
                  <a:pt x="59" y="43"/>
                  <a:pt x="61" y="42"/>
                  <a:pt x="63" y="41"/>
                </a:cubicBezTo>
                <a:cubicBezTo>
                  <a:pt x="67" y="36"/>
                  <a:pt x="86" y="22"/>
                  <a:pt x="96" y="28"/>
                </a:cubicBezTo>
                <a:cubicBezTo>
                  <a:pt x="121" y="45"/>
                  <a:pt x="147" y="15"/>
                  <a:pt x="148" y="14"/>
                </a:cubicBezTo>
                <a:cubicBezTo>
                  <a:pt x="151" y="11"/>
                  <a:pt x="151" y="6"/>
                  <a:pt x="148" y="3"/>
                </a:cubicBezTo>
                <a:cubicBezTo>
                  <a:pt x="144" y="0"/>
                  <a:pt x="139" y="0"/>
                  <a:pt x="136" y="3"/>
                </a:cubicBezTo>
                <a:cubicBezTo>
                  <a:pt x="136" y="4"/>
                  <a:pt x="118" y="24"/>
                  <a:pt x="104" y="15"/>
                </a:cubicBezTo>
                <a:cubicBezTo>
                  <a:pt x="83" y="1"/>
                  <a:pt x="55" y="26"/>
                  <a:pt x="52" y="29"/>
                </a:cubicBezTo>
                <a:cubicBezTo>
                  <a:pt x="49" y="32"/>
                  <a:pt x="49" y="37"/>
                  <a:pt x="52" y="40"/>
                </a:cubicBezTo>
                <a:cubicBezTo>
                  <a:pt x="53" y="42"/>
                  <a:pt x="55" y="43"/>
                  <a:pt x="57" y="43"/>
                </a:cubicBezTo>
                <a:close/>
                <a:moveTo>
                  <a:pt x="136" y="68"/>
                </a:moveTo>
                <a:cubicBezTo>
                  <a:pt x="138" y="70"/>
                  <a:pt x="140" y="71"/>
                  <a:pt x="142" y="71"/>
                </a:cubicBezTo>
                <a:cubicBezTo>
                  <a:pt x="144" y="71"/>
                  <a:pt x="146" y="70"/>
                  <a:pt x="148" y="68"/>
                </a:cubicBezTo>
                <a:cubicBezTo>
                  <a:pt x="152" y="64"/>
                  <a:pt x="171" y="50"/>
                  <a:pt x="180" y="56"/>
                </a:cubicBezTo>
                <a:cubicBezTo>
                  <a:pt x="206" y="72"/>
                  <a:pt x="232" y="43"/>
                  <a:pt x="233" y="42"/>
                </a:cubicBezTo>
                <a:cubicBezTo>
                  <a:pt x="236" y="39"/>
                  <a:pt x="236" y="34"/>
                  <a:pt x="232" y="31"/>
                </a:cubicBezTo>
                <a:cubicBezTo>
                  <a:pt x="229" y="28"/>
                  <a:pt x="224" y="28"/>
                  <a:pt x="221" y="31"/>
                </a:cubicBezTo>
                <a:cubicBezTo>
                  <a:pt x="221" y="32"/>
                  <a:pt x="203" y="52"/>
                  <a:pt x="189" y="43"/>
                </a:cubicBezTo>
                <a:cubicBezTo>
                  <a:pt x="168" y="29"/>
                  <a:pt x="140" y="54"/>
                  <a:pt x="137" y="57"/>
                </a:cubicBezTo>
                <a:cubicBezTo>
                  <a:pt x="134" y="60"/>
                  <a:pt x="133" y="65"/>
                  <a:pt x="136" y="68"/>
                </a:cubicBezTo>
                <a:close/>
                <a:moveTo>
                  <a:pt x="384" y="323"/>
                </a:moveTo>
                <a:cubicBezTo>
                  <a:pt x="384" y="339"/>
                  <a:pt x="384" y="339"/>
                  <a:pt x="384" y="339"/>
                </a:cubicBezTo>
                <a:cubicBezTo>
                  <a:pt x="362" y="339"/>
                  <a:pt x="362" y="339"/>
                  <a:pt x="362" y="339"/>
                </a:cubicBezTo>
                <a:cubicBezTo>
                  <a:pt x="22" y="339"/>
                  <a:pt x="22" y="339"/>
                  <a:pt x="22" y="339"/>
                </a:cubicBezTo>
                <a:cubicBezTo>
                  <a:pt x="0" y="339"/>
                  <a:pt x="0" y="339"/>
                  <a:pt x="0" y="339"/>
                </a:cubicBezTo>
                <a:cubicBezTo>
                  <a:pt x="0" y="323"/>
                  <a:pt x="0" y="323"/>
                  <a:pt x="0" y="323"/>
                </a:cubicBezTo>
                <a:cubicBezTo>
                  <a:pt x="22" y="323"/>
                  <a:pt x="22" y="323"/>
                  <a:pt x="22" y="323"/>
                </a:cubicBezTo>
                <a:cubicBezTo>
                  <a:pt x="22" y="53"/>
                  <a:pt x="22" y="53"/>
                  <a:pt x="22" y="53"/>
                </a:cubicBezTo>
                <a:cubicBezTo>
                  <a:pt x="92" y="53"/>
                  <a:pt x="92" y="53"/>
                  <a:pt x="92" y="53"/>
                </a:cubicBezTo>
                <a:cubicBezTo>
                  <a:pt x="92" y="215"/>
                  <a:pt x="92" y="215"/>
                  <a:pt x="92" y="215"/>
                </a:cubicBezTo>
                <a:cubicBezTo>
                  <a:pt x="98" y="215"/>
                  <a:pt x="98" y="215"/>
                  <a:pt x="98" y="215"/>
                </a:cubicBezTo>
                <a:cubicBezTo>
                  <a:pt x="98" y="80"/>
                  <a:pt x="98" y="80"/>
                  <a:pt x="98" y="80"/>
                </a:cubicBezTo>
                <a:cubicBezTo>
                  <a:pt x="168" y="80"/>
                  <a:pt x="168" y="80"/>
                  <a:pt x="168" y="80"/>
                </a:cubicBezTo>
                <a:cubicBezTo>
                  <a:pt x="168" y="158"/>
                  <a:pt x="168" y="158"/>
                  <a:pt x="168" y="158"/>
                </a:cubicBezTo>
                <a:cubicBezTo>
                  <a:pt x="254" y="131"/>
                  <a:pt x="254" y="131"/>
                  <a:pt x="254" y="131"/>
                </a:cubicBezTo>
                <a:cubicBezTo>
                  <a:pt x="254" y="159"/>
                  <a:pt x="254" y="159"/>
                  <a:pt x="254" y="159"/>
                </a:cubicBezTo>
                <a:cubicBezTo>
                  <a:pt x="362" y="128"/>
                  <a:pt x="362" y="128"/>
                  <a:pt x="362" y="128"/>
                </a:cubicBezTo>
                <a:cubicBezTo>
                  <a:pt x="362" y="323"/>
                  <a:pt x="362" y="323"/>
                  <a:pt x="362" y="323"/>
                </a:cubicBezTo>
                <a:lnTo>
                  <a:pt x="384" y="323"/>
                </a:lnTo>
                <a:close/>
                <a:moveTo>
                  <a:pt x="346" y="323"/>
                </a:moveTo>
                <a:cubicBezTo>
                  <a:pt x="346" y="149"/>
                  <a:pt x="346" y="149"/>
                  <a:pt x="346" y="149"/>
                </a:cubicBezTo>
                <a:cubicBezTo>
                  <a:pt x="238" y="180"/>
                  <a:pt x="238" y="180"/>
                  <a:pt x="238" y="180"/>
                </a:cubicBezTo>
                <a:cubicBezTo>
                  <a:pt x="238" y="153"/>
                  <a:pt x="238" y="153"/>
                  <a:pt x="238" y="153"/>
                </a:cubicBezTo>
                <a:cubicBezTo>
                  <a:pt x="152" y="180"/>
                  <a:pt x="152" y="180"/>
                  <a:pt x="152" y="180"/>
                </a:cubicBezTo>
                <a:cubicBezTo>
                  <a:pt x="152" y="96"/>
                  <a:pt x="152" y="96"/>
                  <a:pt x="152" y="96"/>
                </a:cubicBezTo>
                <a:cubicBezTo>
                  <a:pt x="114" y="96"/>
                  <a:pt x="114" y="96"/>
                  <a:pt x="114" y="96"/>
                </a:cubicBezTo>
                <a:cubicBezTo>
                  <a:pt x="114" y="231"/>
                  <a:pt x="114" y="231"/>
                  <a:pt x="114" y="231"/>
                </a:cubicBezTo>
                <a:cubicBezTo>
                  <a:pt x="76" y="231"/>
                  <a:pt x="76" y="231"/>
                  <a:pt x="76" y="231"/>
                </a:cubicBezTo>
                <a:cubicBezTo>
                  <a:pt x="76" y="69"/>
                  <a:pt x="76" y="69"/>
                  <a:pt x="76" y="69"/>
                </a:cubicBezTo>
                <a:cubicBezTo>
                  <a:pt x="38" y="69"/>
                  <a:pt x="38" y="69"/>
                  <a:pt x="38" y="69"/>
                </a:cubicBezTo>
                <a:cubicBezTo>
                  <a:pt x="38" y="323"/>
                  <a:pt x="38" y="323"/>
                  <a:pt x="38" y="323"/>
                </a:cubicBezTo>
                <a:lnTo>
                  <a:pt x="346" y="323"/>
                </a:lnTo>
                <a:close/>
              </a:path>
            </a:pathLst>
          </a:custGeom>
          <a:solidFill>
            <a:schemeClr val="accent3"/>
          </a:solidFill>
          <a:ln>
            <a:noFill/>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Freeform 9">
            <a:extLst>
              <a:ext uri="{FF2B5EF4-FFF2-40B4-BE49-F238E27FC236}">
                <a16:creationId xmlns:a16="http://schemas.microsoft.com/office/drawing/2014/main" id="{B268F1D6-CF0B-49D8-9B5A-C8FF1AE1A155}"/>
              </a:ext>
            </a:extLst>
          </p:cNvPr>
          <p:cNvSpPr>
            <a:spLocks noChangeAspect="1" noEditPoints="1"/>
          </p:cNvSpPr>
          <p:nvPr/>
        </p:nvSpPr>
        <p:spPr bwMode="auto">
          <a:xfrm>
            <a:off x="4819174" y="4115091"/>
            <a:ext cx="268268" cy="472331"/>
          </a:xfrm>
          <a:custGeom>
            <a:avLst/>
            <a:gdLst>
              <a:gd name="T0" fmla="*/ 99 w 222"/>
              <a:gd name="T1" fmla="*/ 126 h 384"/>
              <a:gd name="T2" fmla="*/ 18 w 222"/>
              <a:gd name="T3" fmla="*/ 379 h 384"/>
              <a:gd name="T4" fmla="*/ 33 w 222"/>
              <a:gd name="T5" fmla="*/ 384 h 384"/>
              <a:gd name="T6" fmla="*/ 49 w 222"/>
              <a:gd name="T7" fmla="*/ 333 h 384"/>
              <a:gd name="T8" fmla="*/ 184 w 222"/>
              <a:gd name="T9" fmla="*/ 370 h 384"/>
              <a:gd name="T10" fmla="*/ 189 w 222"/>
              <a:gd name="T11" fmla="*/ 384 h 384"/>
              <a:gd name="T12" fmla="*/ 204 w 222"/>
              <a:gd name="T13" fmla="*/ 379 h 384"/>
              <a:gd name="T14" fmla="*/ 123 w 222"/>
              <a:gd name="T15" fmla="*/ 126 h 384"/>
              <a:gd name="T16" fmla="*/ 99 w 222"/>
              <a:gd name="T17" fmla="*/ 126 h 384"/>
              <a:gd name="T18" fmla="*/ 110 w 222"/>
              <a:gd name="T19" fmla="*/ 142 h 384"/>
              <a:gd name="T20" fmla="*/ 112 w 222"/>
              <a:gd name="T21" fmla="*/ 142 h 384"/>
              <a:gd name="T22" fmla="*/ 146 w 222"/>
              <a:gd name="T23" fmla="*/ 249 h 384"/>
              <a:gd name="T24" fmla="*/ 87 w 222"/>
              <a:gd name="T25" fmla="*/ 216 h 384"/>
              <a:gd name="T26" fmla="*/ 110 w 222"/>
              <a:gd name="T27" fmla="*/ 142 h 384"/>
              <a:gd name="T28" fmla="*/ 82 w 222"/>
              <a:gd name="T29" fmla="*/ 231 h 384"/>
              <a:gd name="T30" fmla="*/ 142 w 222"/>
              <a:gd name="T31" fmla="*/ 265 h 384"/>
              <a:gd name="T32" fmla="*/ 58 w 222"/>
              <a:gd name="T33" fmla="*/ 308 h 384"/>
              <a:gd name="T34" fmla="*/ 82 w 222"/>
              <a:gd name="T35" fmla="*/ 231 h 384"/>
              <a:gd name="T36" fmla="*/ 66 w 222"/>
              <a:gd name="T37" fmla="*/ 321 h 384"/>
              <a:gd name="T38" fmla="*/ 155 w 222"/>
              <a:gd name="T39" fmla="*/ 277 h 384"/>
              <a:gd name="T40" fmla="*/ 178 w 222"/>
              <a:gd name="T41" fmla="*/ 352 h 384"/>
              <a:gd name="T42" fmla="*/ 66 w 222"/>
              <a:gd name="T43" fmla="*/ 321 h 384"/>
              <a:gd name="T44" fmla="*/ 111 w 222"/>
              <a:gd name="T45" fmla="*/ 106 h 384"/>
              <a:gd name="T46" fmla="*/ 142 w 222"/>
              <a:gd name="T47" fmla="*/ 75 h 384"/>
              <a:gd name="T48" fmla="*/ 111 w 222"/>
              <a:gd name="T49" fmla="*/ 44 h 384"/>
              <a:gd name="T50" fmla="*/ 80 w 222"/>
              <a:gd name="T51" fmla="*/ 75 h 384"/>
              <a:gd name="T52" fmla="*/ 111 w 222"/>
              <a:gd name="T53" fmla="*/ 106 h 384"/>
              <a:gd name="T54" fmla="*/ 111 w 222"/>
              <a:gd name="T55" fmla="*/ 60 h 384"/>
              <a:gd name="T56" fmla="*/ 126 w 222"/>
              <a:gd name="T57" fmla="*/ 75 h 384"/>
              <a:gd name="T58" fmla="*/ 111 w 222"/>
              <a:gd name="T59" fmla="*/ 90 h 384"/>
              <a:gd name="T60" fmla="*/ 96 w 222"/>
              <a:gd name="T61" fmla="*/ 75 h 384"/>
              <a:gd name="T62" fmla="*/ 111 w 222"/>
              <a:gd name="T63" fmla="*/ 60 h 384"/>
              <a:gd name="T64" fmla="*/ 168 w 222"/>
              <a:gd name="T65" fmla="*/ 75 h 384"/>
              <a:gd name="T66" fmla="*/ 153 w 222"/>
              <a:gd name="T67" fmla="*/ 36 h 384"/>
              <a:gd name="T68" fmla="*/ 164 w 222"/>
              <a:gd name="T69" fmla="*/ 25 h 384"/>
              <a:gd name="T70" fmla="*/ 184 w 222"/>
              <a:gd name="T71" fmla="*/ 75 h 384"/>
              <a:gd name="T72" fmla="*/ 165 w 222"/>
              <a:gd name="T73" fmla="*/ 124 h 384"/>
              <a:gd name="T74" fmla="*/ 153 w 222"/>
              <a:gd name="T75" fmla="*/ 113 h 384"/>
              <a:gd name="T76" fmla="*/ 168 w 222"/>
              <a:gd name="T77" fmla="*/ 75 h 384"/>
              <a:gd name="T78" fmla="*/ 38 w 222"/>
              <a:gd name="T79" fmla="*/ 75 h 384"/>
              <a:gd name="T80" fmla="*/ 58 w 222"/>
              <a:gd name="T81" fmla="*/ 25 h 384"/>
              <a:gd name="T82" fmla="*/ 69 w 222"/>
              <a:gd name="T83" fmla="*/ 36 h 384"/>
              <a:gd name="T84" fmla="*/ 54 w 222"/>
              <a:gd name="T85" fmla="*/ 75 h 384"/>
              <a:gd name="T86" fmla="*/ 69 w 222"/>
              <a:gd name="T87" fmla="*/ 113 h 384"/>
              <a:gd name="T88" fmla="*/ 57 w 222"/>
              <a:gd name="T89" fmla="*/ 124 h 384"/>
              <a:gd name="T90" fmla="*/ 38 w 222"/>
              <a:gd name="T91" fmla="*/ 75 h 384"/>
              <a:gd name="T92" fmla="*/ 206 w 222"/>
              <a:gd name="T93" fmla="*/ 75 h 384"/>
              <a:gd name="T94" fmla="*/ 180 w 222"/>
              <a:gd name="T95" fmla="*/ 11 h 384"/>
              <a:gd name="T96" fmla="*/ 192 w 222"/>
              <a:gd name="T97" fmla="*/ 0 h 384"/>
              <a:gd name="T98" fmla="*/ 222 w 222"/>
              <a:gd name="T99" fmla="*/ 75 h 384"/>
              <a:gd name="T100" fmla="*/ 193 w 222"/>
              <a:gd name="T101" fmla="*/ 149 h 384"/>
              <a:gd name="T102" fmla="*/ 181 w 222"/>
              <a:gd name="T103" fmla="*/ 139 h 384"/>
              <a:gd name="T104" fmla="*/ 206 w 222"/>
              <a:gd name="T105" fmla="*/ 75 h 384"/>
              <a:gd name="T106" fmla="*/ 29 w 222"/>
              <a:gd name="T107" fmla="*/ 149 h 384"/>
              <a:gd name="T108" fmla="*/ 0 w 222"/>
              <a:gd name="T109" fmla="*/ 75 h 384"/>
              <a:gd name="T110" fmla="*/ 31 w 222"/>
              <a:gd name="T111" fmla="*/ 0 h 384"/>
              <a:gd name="T112" fmla="*/ 42 w 222"/>
              <a:gd name="T113" fmla="*/ 11 h 384"/>
              <a:gd name="T114" fmla="*/ 16 w 222"/>
              <a:gd name="T115" fmla="*/ 75 h 384"/>
              <a:gd name="T116" fmla="*/ 41 w 222"/>
              <a:gd name="T117" fmla="*/ 139 h 384"/>
              <a:gd name="T118" fmla="*/ 29 w 222"/>
              <a:gd name="T119" fmla="*/ 1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2" h="384">
                <a:moveTo>
                  <a:pt x="99" y="126"/>
                </a:moveTo>
                <a:cubicBezTo>
                  <a:pt x="18" y="379"/>
                  <a:pt x="18" y="379"/>
                  <a:pt x="18" y="379"/>
                </a:cubicBezTo>
                <a:cubicBezTo>
                  <a:pt x="33" y="384"/>
                  <a:pt x="33" y="384"/>
                  <a:pt x="33" y="384"/>
                </a:cubicBezTo>
                <a:cubicBezTo>
                  <a:pt x="49" y="333"/>
                  <a:pt x="49" y="333"/>
                  <a:pt x="49" y="333"/>
                </a:cubicBezTo>
                <a:cubicBezTo>
                  <a:pt x="184" y="370"/>
                  <a:pt x="184" y="370"/>
                  <a:pt x="184" y="370"/>
                </a:cubicBezTo>
                <a:cubicBezTo>
                  <a:pt x="189" y="384"/>
                  <a:pt x="189" y="384"/>
                  <a:pt x="189" y="384"/>
                </a:cubicBezTo>
                <a:cubicBezTo>
                  <a:pt x="204" y="379"/>
                  <a:pt x="204" y="379"/>
                  <a:pt x="204" y="379"/>
                </a:cubicBezTo>
                <a:cubicBezTo>
                  <a:pt x="123" y="126"/>
                  <a:pt x="123" y="126"/>
                  <a:pt x="123" y="126"/>
                </a:cubicBezTo>
                <a:lnTo>
                  <a:pt x="99" y="126"/>
                </a:lnTo>
                <a:close/>
                <a:moveTo>
                  <a:pt x="110" y="142"/>
                </a:moveTo>
                <a:cubicBezTo>
                  <a:pt x="112" y="142"/>
                  <a:pt x="112" y="142"/>
                  <a:pt x="112" y="142"/>
                </a:cubicBezTo>
                <a:cubicBezTo>
                  <a:pt x="146" y="249"/>
                  <a:pt x="146" y="249"/>
                  <a:pt x="146" y="249"/>
                </a:cubicBezTo>
                <a:cubicBezTo>
                  <a:pt x="87" y="216"/>
                  <a:pt x="87" y="216"/>
                  <a:pt x="87" y="216"/>
                </a:cubicBezTo>
                <a:lnTo>
                  <a:pt x="110" y="142"/>
                </a:lnTo>
                <a:close/>
                <a:moveTo>
                  <a:pt x="82" y="231"/>
                </a:moveTo>
                <a:cubicBezTo>
                  <a:pt x="142" y="265"/>
                  <a:pt x="142" y="265"/>
                  <a:pt x="142" y="265"/>
                </a:cubicBezTo>
                <a:cubicBezTo>
                  <a:pt x="58" y="308"/>
                  <a:pt x="58" y="308"/>
                  <a:pt x="58" y="308"/>
                </a:cubicBezTo>
                <a:lnTo>
                  <a:pt x="82" y="231"/>
                </a:lnTo>
                <a:close/>
                <a:moveTo>
                  <a:pt x="66" y="321"/>
                </a:moveTo>
                <a:cubicBezTo>
                  <a:pt x="155" y="277"/>
                  <a:pt x="155" y="277"/>
                  <a:pt x="155" y="277"/>
                </a:cubicBezTo>
                <a:cubicBezTo>
                  <a:pt x="178" y="352"/>
                  <a:pt x="178" y="352"/>
                  <a:pt x="178" y="352"/>
                </a:cubicBezTo>
                <a:lnTo>
                  <a:pt x="66" y="321"/>
                </a:lnTo>
                <a:close/>
                <a:moveTo>
                  <a:pt x="111" y="106"/>
                </a:moveTo>
                <a:cubicBezTo>
                  <a:pt x="128" y="106"/>
                  <a:pt x="142" y="92"/>
                  <a:pt x="142" y="75"/>
                </a:cubicBezTo>
                <a:cubicBezTo>
                  <a:pt x="142" y="58"/>
                  <a:pt x="128" y="44"/>
                  <a:pt x="111" y="44"/>
                </a:cubicBezTo>
                <a:cubicBezTo>
                  <a:pt x="94" y="44"/>
                  <a:pt x="80" y="58"/>
                  <a:pt x="80" y="75"/>
                </a:cubicBezTo>
                <a:cubicBezTo>
                  <a:pt x="80" y="92"/>
                  <a:pt x="94" y="106"/>
                  <a:pt x="111" y="106"/>
                </a:cubicBezTo>
                <a:close/>
                <a:moveTo>
                  <a:pt x="111" y="60"/>
                </a:moveTo>
                <a:cubicBezTo>
                  <a:pt x="119" y="60"/>
                  <a:pt x="126" y="67"/>
                  <a:pt x="126" y="75"/>
                </a:cubicBezTo>
                <a:cubicBezTo>
                  <a:pt x="126" y="83"/>
                  <a:pt x="119" y="90"/>
                  <a:pt x="111" y="90"/>
                </a:cubicBezTo>
                <a:cubicBezTo>
                  <a:pt x="103" y="90"/>
                  <a:pt x="96" y="83"/>
                  <a:pt x="96" y="75"/>
                </a:cubicBezTo>
                <a:cubicBezTo>
                  <a:pt x="96" y="67"/>
                  <a:pt x="103" y="60"/>
                  <a:pt x="111" y="60"/>
                </a:cubicBezTo>
                <a:close/>
                <a:moveTo>
                  <a:pt x="168" y="75"/>
                </a:moveTo>
                <a:cubicBezTo>
                  <a:pt x="168" y="61"/>
                  <a:pt x="163" y="47"/>
                  <a:pt x="153" y="36"/>
                </a:cubicBezTo>
                <a:cubicBezTo>
                  <a:pt x="164" y="25"/>
                  <a:pt x="164" y="25"/>
                  <a:pt x="164" y="25"/>
                </a:cubicBezTo>
                <a:cubicBezTo>
                  <a:pt x="177" y="39"/>
                  <a:pt x="184" y="56"/>
                  <a:pt x="184" y="75"/>
                </a:cubicBezTo>
                <a:cubicBezTo>
                  <a:pt x="184" y="93"/>
                  <a:pt x="177" y="111"/>
                  <a:pt x="165" y="124"/>
                </a:cubicBezTo>
                <a:cubicBezTo>
                  <a:pt x="153" y="113"/>
                  <a:pt x="153" y="113"/>
                  <a:pt x="153" y="113"/>
                </a:cubicBezTo>
                <a:cubicBezTo>
                  <a:pt x="163" y="103"/>
                  <a:pt x="168" y="89"/>
                  <a:pt x="168" y="75"/>
                </a:cubicBezTo>
                <a:close/>
                <a:moveTo>
                  <a:pt x="38" y="75"/>
                </a:moveTo>
                <a:cubicBezTo>
                  <a:pt x="38" y="56"/>
                  <a:pt x="45" y="39"/>
                  <a:pt x="58" y="25"/>
                </a:cubicBezTo>
                <a:cubicBezTo>
                  <a:pt x="69" y="36"/>
                  <a:pt x="69" y="36"/>
                  <a:pt x="69" y="36"/>
                </a:cubicBezTo>
                <a:cubicBezTo>
                  <a:pt x="59" y="47"/>
                  <a:pt x="54" y="61"/>
                  <a:pt x="54" y="75"/>
                </a:cubicBezTo>
                <a:cubicBezTo>
                  <a:pt x="54" y="89"/>
                  <a:pt x="59" y="103"/>
                  <a:pt x="69" y="113"/>
                </a:cubicBezTo>
                <a:cubicBezTo>
                  <a:pt x="57" y="124"/>
                  <a:pt x="57" y="124"/>
                  <a:pt x="57" y="124"/>
                </a:cubicBezTo>
                <a:cubicBezTo>
                  <a:pt x="45" y="111"/>
                  <a:pt x="38" y="93"/>
                  <a:pt x="38" y="75"/>
                </a:cubicBezTo>
                <a:close/>
                <a:moveTo>
                  <a:pt x="206" y="75"/>
                </a:moveTo>
                <a:cubicBezTo>
                  <a:pt x="206" y="51"/>
                  <a:pt x="197" y="28"/>
                  <a:pt x="180" y="11"/>
                </a:cubicBezTo>
                <a:cubicBezTo>
                  <a:pt x="192" y="0"/>
                  <a:pt x="192" y="0"/>
                  <a:pt x="192" y="0"/>
                </a:cubicBezTo>
                <a:cubicBezTo>
                  <a:pt x="211" y="20"/>
                  <a:pt x="222" y="47"/>
                  <a:pt x="222" y="75"/>
                </a:cubicBezTo>
                <a:cubicBezTo>
                  <a:pt x="222" y="103"/>
                  <a:pt x="212" y="129"/>
                  <a:pt x="193" y="149"/>
                </a:cubicBezTo>
                <a:cubicBezTo>
                  <a:pt x="181" y="139"/>
                  <a:pt x="181" y="139"/>
                  <a:pt x="181" y="139"/>
                </a:cubicBezTo>
                <a:cubicBezTo>
                  <a:pt x="197" y="121"/>
                  <a:pt x="206" y="99"/>
                  <a:pt x="206" y="75"/>
                </a:cubicBezTo>
                <a:close/>
                <a:moveTo>
                  <a:pt x="29" y="149"/>
                </a:moveTo>
                <a:cubicBezTo>
                  <a:pt x="10" y="129"/>
                  <a:pt x="0" y="103"/>
                  <a:pt x="0" y="75"/>
                </a:cubicBezTo>
                <a:cubicBezTo>
                  <a:pt x="0" y="47"/>
                  <a:pt x="11" y="20"/>
                  <a:pt x="31" y="0"/>
                </a:cubicBezTo>
                <a:cubicBezTo>
                  <a:pt x="42" y="11"/>
                  <a:pt x="42" y="11"/>
                  <a:pt x="42" y="11"/>
                </a:cubicBezTo>
                <a:cubicBezTo>
                  <a:pt x="26" y="28"/>
                  <a:pt x="16" y="51"/>
                  <a:pt x="16" y="75"/>
                </a:cubicBezTo>
                <a:cubicBezTo>
                  <a:pt x="16" y="99"/>
                  <a:pt x="25" y="121"/>
                  <a:pt x="41" y="139"/>
                </a:cubicBezTo>
                <a:lnTo>
                  <a:pt x="29" y="149"/>
                </a:lnTo>
                <a:close/>
              </a:path>
            </a:pathLst>
          </a:custGeom>
          <a:solidFill>
            <a:schemeClr val="accent3"/>
          </a:solidFill>
          <a:ln>
            <a:noFill/>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TextBox 196">
            <a:extLst>
              <a:ext uri="{FF2B5EF4-FFF2-40B4-BE49-F238E27FC236}">
                <a16:creationId xmlns:a16="http://schemas.microsoft.com/office/drawing/2014/main" id="{2BCC68A5-7694-4E45-81B2-65B5AE80BB40}"/>
              </a:ext>
            </a:extLst>
          </p:cNvPr>
          <p:cNvSpPr txBox="1"/>
          <p:nvPr/>
        </p:nvSpPr>
        <p:spPr>
          <a:xfrm>
            <a:off x="4743010" y="4652952"/>
            <a:ext cx="409081" cy="138427"/>
          </a:xfrm>
          <a:prstGeom prst="rect">
            <a:avLst/>
          </a:prstGeom>
          <a:noFill/>
        </p:spPr>
        <p:txBody>
          <a:bodyPr wrap="square" lIns="0" tIns="0" rIns="0" bIns="0" rtlCol="0" anchor="ctr">
            <a:spAutoFit/>
          </a:bodyPr>
          <a:lstStyle>
            <a:defPPr>
              <a:defRPr lang="en-US"/>
            </a:defPPr>
            <a:lvl1pPr algn="ctr">
              <a:defRPr sz="900">
                <a:solidFill>
                  <a:schemeClr val="accent1">
                    <a:lumMod val="60000"/>
                    <a:lumOff val="40000"/>
                  </a:schemeClr>
                </a:solidFill>
              </a:defRPr>
            </a:lvl1p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FFFFFF"/>
                </a:solidFill>
                <a:effectLst/>
                <a:uLnTx/>
                <a:uFillTx/>
                <a:latin typeface="Arial"/>
                <a:ea typeface="+mn-ea"/>
                <a:cs typeface="Arial"/>
                <a:sym typeface="Arial"/>
              </a:rPr>
              <a:t>Telco</a:t>
            </a:r>
            <a:endParaRPr kumimoji="0" lang="es-CR" sz="9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88" name="Freeform 29">
            <a:extLst>
              <a:ext uri="{FF2B5EF4-FFF2-40B4-BE49-F238E27FC236}">
                <a16:creationId xmlns:a16="http://schemas.microsoft.com/office/drawing/2014/main" id="{8ECF1E6B-5D42-4B74-94DC-816AF075D258}"/>
              </a:ext>
            </a:extLst>
          </p:cNvPr>
          <p:cNvSpPr>
            <a:spLocks noChangeAspect="1" noEditPoints="1"/>
          </p:cNvSpPr>
          <p:nvPr/>
        </p:nvSpPr>
        <p:spPr bwMode="auto">
          <a:xfrm>
            <a:off x="7578768" y="2144809"/>
            <a:ext cx="336059" cy="342074"/>
          </a:xfrm>
          <a:custGeom>
            <a:avLst/>
            <a:gdLst>
              <a:gd name="T0" fmla="*/ 210 w 391"/>
              <a:gd name="T1" fmla="*/ 0 h 391"/>
              <a:gd name="T2" fmla="*/ 209 w 391"/>
              <a:gd name="T3" fmla="*/ 1 h 391"/>
              <a:gd name="T4" fmla="*/ 0 w 391"/>
              <a:gd name="T5" fmla="*/ 196 h 391"/>
              <a:gd name="T6" fmla="*/ 391 w 391"/>
              <a:gd name="T7" fmla="*/ 196 h 391"/>
              <a:gd name="T8" fmla="*/ 158 w 391"/>
              <a:gd name="T9" fmla="*/ 314 h 391"/>
              <a:gd name="T10" fmla="*/ 187 w 391"/>
              <a:gd name="T11" fmla="*/ 367 h 391"/>
              <a:gd name="T12" fmla="*/ 187 w 391"/>
              <a:gd name="T13" fmla="*/ 23 h 391"/>
              <a:gd name="T14" fmla="*/ 158 w 391"/>
              <a:gd name="T15" fmla="*/ 77 h 391"/>
              <a:gd name="T16" fmla="*/ 187 w 391"/>
              <a:gd name="T17" fmla="*/ 94 h 391"/>
              <a:gd name="T18" fmla="*/ 142 w 391"/>
              <a:gd name="T19" fmla="*/ 188 h 391"/>
              <a:gd name="T20" fmla="*/ 187 w 391"/>
              <a:gd name="T21" fmla="*/ 94 h 391"/>
              <a:gd name="T22" fmla="*/ 187 w 391"/>
              <a:gd name="T23" fmla="*/ 297 h 391"/>
              <a:gd name="T24" fmla="*/ 142 w 391"/>
              <a:gd name="T25" fmla="*/ 204 h 391"/>
              <a:gd name="T26" fmla="*/ 203 w 391"/>
              <a:gd name="T27" fmla="*/ 313 h 391"/>
              <a:gd name="T28" fmla="*/ 203 w 391"/>
              <a:gd name="T29" fmla="*/ 372 h 391"/>
              <a:gd name="T30" fmla="*/ 203 w 391"/>
              <a:gd name="T31" fmla="*/ 297 h 391"/>
              <a:gd name="T32" fmla="*/ 255 w 391"/>
              <a:gd name="T33" fmla="*/ 204 h 391"/>
              <a:gd name="T34" fmla="*/ 203 w 391"/>
              <a:gd name="T35" fmla="*/ 297 h 391"/>
              <a:gd name="T36" fmla="*/ 203 w 391"/>
              <a:gd name="T37" fmla="*/ 94 h 391"/>
              <a:gd name="T38" fmla="*/ 255 w 391"/>
              <a:gd name="T39" fmla="*/ 188 h 391"/>
              <a:gd name="T40" fmla="*/ 203 w 391"/>
              <a:gd name="T41" fmla="*/ 78 h 391"/>
              <a:gd name="T42" fmla="*/ 238 w 391"/>
              <a:gd name="T43" fmla="*/ 76 h 391"/>
              <a:gd name="T44" fmla="*/ 166 w 391"/>
              <a:gd name="T45" fmla="*/ 24 h 391"/>
              <a:gd name="T46" fmla="*/ 113 w 391"/>
              <a:gd name="T47" fmla="*/ 72 h 391"/>
              <a:gd name="T48" fmla="*/ 138 w 391"/>
              <a:gd name="T49" fmla="*/ 91 h 391"/>
              <a:gd name="T50" fmla="*/ 78 w 391"/>
              <a:gd name="T51" fmla="*/ 188 h 391"/>
              <a:gd name="T52" fmla="*/ 138 w 391"/>
              <a:gd name="T53" fmla="*/ 91 h 391"/>
              <a:gd name="T54" fmla="*/ 138 w 391"/>
              <a:gd name="T55" fmla="*/ 300 h 391"/>
              <a:gd name="T56" fmla="*/ 78 w 391"/>
              <a:gd name="T57" fmla="*/ 204 h 391"/>
              <a:gd name="T58" fmla="*/ 142 w 391"/>
              <a:gd name="T59" fmla="*/ 316 h 391"/>
              <a:gd name="T60" fmla="*/ 113 w 391"/>
              <a:gd name="T61" fmla="*/ 319 h 391"/>
              <a:gd name="T62" fmla="*/ 230 w 391"/>
              <a:gd name="T63" fmla="*/ 367 h 391"/>
              <a:gd name="T64" fmla="*/ 283 w 391"/>
              <a:gd name="T65" fmla="*/ 320 h 391"/>
              <a:gd name="T66" fmla="*/ 259 w 391"/>
              <a:gd name="T67" fmla="*/ 301 h 391"/>
              <a:gd name="T68" fmla="*/ 318 w 391"/>
              <a:gd name="T69" fmla="*/ 204 h 391"/>
              <a:gd name="T70" fmla="*/ 259 w 391"/>
              <a:gd name="T71" fmla="*/ 301 h 391"/>
              <a:gd name="T72" fmla="*/ 259 w 391"/>
              <a:gd name="T73" fmla="*/ 91 h 391"/>
              <a:gd name="T74" fmla="*/ 318 w 391"/>
              <a:gd name="T75" fmla="*/ 188 h 391"/>
              <a:gd name="T76" fmla="*/ 254 w 391"/>
              <a:gd name="T77" fmla="*/ 75 h 391"/>
              <a:gd name="T78" fmla="*/ 283 w 391"/>
              <a:gd name="T79" fmla="*/ 71 h 391"/>
              <a:gd name="T80" fmla="*/ 96 w 391"/>
              <a:gd name="T81" fmla="*/ 69 h 391"/>
              <a:gd name="T82" fmla="*/ 130 w 391"/>
              <a:gd name="T83" fmla="*/ 28 h 391"/>
              <a:gd name="T84" fmla="*/ 64 w 391"/>
              <a:gd name="T85" fmla="*/ 74 h 391"/>
              <a:gd name="T86" fmla="*/ 62 w 391"/>
              <a:gd name="T87" fmla="*/ 188 h 391"/>
              <a:gd name="T88" fmla="*/ 64 w 391"/>
              <a:gd name="T89" fmla="*/ 74 h 391"/>
              <a:gd name="T90" fmla="*/ 88 w 391"/>
              <a:gd name="T91" fmla="*/ 308 h 391"/>
              <a:gd name="T92" fmla="*/ 16 w 391"/>
              <a:gd name="T93" fmla="*/ 204 h 391"/>
              <a:gd name="T94" fmla="*/ 96 w 391"/>
              <a:gd name="T95" fmla="*/ 323 h 391"/>
              <a:gd name="T96" fmla="*/ 76 w 391"/>
              <a:gd name="T97" fmla="*/ 329 h 391"/>
              <a:gd name="T98" fmla="*/ 299 w 391"/>
              <a:gd name="T99" fmla="*/ 324 h 391"/>
              <a:gd name="T100" fmla="*/ 271 w 391"/>
              <a:gd name="T101" fmla="*/ 358 h 391"/>
              <a:gd name="T102" fmla="*/ 327 w 391"/>
              <a:gd name="T103" fmla="*/ 318 h 391"/>
              <a:gd name="T104" fmla="*/ 334 w 391"/>
              <a:gd name="T105" fmla="*/ 204 h 391"/>
              <a:gd name="T106" fmla="*/ 327 w 391"/>
              <a:gd name="T107" fmla="*/ 318 h 391"/>
              <a:gd name="T108" fmla="*/ 308 w 391"/>
              <a:gd name="T109" fmla="*/ 82 h 391"/>
              <a:gd name="T110" fmla="*/ 375 w 391"/>
              <a:gd name="T111" fmla="*/ 188 h 391"/>
              <a:gd name="T112" fmla="*/ 315 w 391"/>
              <a:gd name="T113" fmla="*/ 62 h 391"/>
              <a:gd name="T114" fmla="*/ 272 w 391"/>
              <a:gd name="T115" fmla="*/ 33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1" h="391">
                <a:moveTo>
                  <a:pt x="212" y="1"/>
                </a:moveTo>
                <a:cubicBezTo>
                  <a:pt x="211" y="1"/>
                  <a:pt x="211" y="1"/>
                  <a:pt x="210" y="0"/>
                </a:cubicBezTo>
                <a:cubicBezTo>
                  <a:pt x="209" y="0"/>
                  <a:pt x="209" y="0"/>
                  <a:pt x="209" y="0"/>
                </a:cubicBezTo>
                <a:cubicBezTo>
                  <a:pt x="209" y="1"/>
                  <a:pt x="209" y="1"/>
                  <a:pt x="209" y="1"/>
                </a:cubicBezTo>
                <a:cubicBezTo>
                  <a:pt x="204" y="0"/>
                  <a:pt x="200" y="0"/>
                  <a:pt x="195" y="0"/>
                </a:cubicBezTo>
                <a:cubicBezTo>
                  <a:pt x="87" y="0"/>
                  <a:pt x="0" y="88"/>
                  <a:pt x="0" y="196"/>
                </a:cubicBezTo>
                <a:cubicBezTo>
                  <a:pt x="0" y="303"/>
                  <a:pt x="87" y="391"/>
                  <a:pt x="195" y="391"/>
                </a:cubicBezTo>
                <a:cubicBezTo>
                  <a:pt x="303" y="391"/>
                  <a:pt x="391" y="303"/>
                  <a:pt x="391" y="196"/>
                </a:cubicBezTo>
                <a:cubicBezTo>
                  <a:pt x="391" y="93"/>
                  <a:pt x="312" y="9"/>
                  <a:pt x="212" y="1"/>
                </a:cubicBezTo>
                <a:close/>
                <a:moveTo>
                  <a:pt x="158" y="314"/>
                </a:moveTo>
                <a:cubicBezTo>
                  <a:pt x="167" y="314"/>
                  <a:pt x="177" y="314"/>
                  <a:pt x="187" y="313"/>
                </a:cubicBezTo>
                <a:cubicBezTo>
                  <a:pt x="187" y="367"/>
                  <a:pt x="187" y="367"/>
                  <a:pt x="187" y="367"/>
                </a:cubicBezTo>
                <a:cubicBezTo>
                  <a:pt x="177" y="358"/>
                  <a:pt x="166" y="339"/>
                  <a:pt x="158" y="314"/>
                </a:cubicBezTo>
                <a:close/>
                <a:moveTo>
                  <a:pt x="187" y="23"/>
                </a:moveTo>
                <a:cubicBezTo>
                  <a:pt x="187" y="78"/>
                  <a:pt x="187" y="78"/>
                  <a:pt x="187" y="78"/>
                </a:cubicBezTo>
                <a:cubicBezTo>
                  <a:pt x="177" y="78"/>
                  <a:pt x="167" y="77"/>
                  <a:pt x="158" y="77"/>
                </a:cubicBezTo>
                <a:cubicBezTo>
                  <a:pt x="166" y="52"/>
                  <a:pt x="177" y="33"/>
                  <a:pt x="187" y="23"/>
                </a:cubicBezTo>
                <a:close/>
                <a:moveTo>
                  <a:pt x="187" y="94"/>
                </a:moveTo>
                <a:cubicBezTo>
                  <a:pt x="187" y="188"/>
                  <a:pt x="187" y="188"/>
                  <a:pt x="187" y="188"/>
                </a:cubicBezTo>
                <a:cubicBezTo>
                  <a:pt x="142" y="188"/>
                  <a:pt x="142" y="188"/>
                  <a:pt x="142" y="188"/>
                </a:cubicBezTo>
                <a:cubicBezTo>
                  <a:pt x="142" y="151"/>
                  <a:pt x="147" y="119"/>
                  <a:pt x="154" y="93"/>
                </a:cubicBezTo>
                <a:cubicBezTo>
                  <a:pt x="166" y="93"/>
                  <a:pt x="177" y="94"/>
                  <a:pt x="187" y="94"/>
                </a:cubicBezTo>
                <a:close/>
                <a:moveTo>
                  <a:pt x="187" y="204"/>
                </a:moveTo>
                <a:cubicBezTo>
                  <a:pt x="187" y="297"/>
                  <a:pt x="187" y="297"/>
                  <a:pt x="187" y="297"/>
                </a:cubicBezTo>
                <a:cubicBezTo>
                  <a:pt x="177" y="298"/>
                  <a:pt x="166" y="298"/>
                  <a:pt x="154" y="299"/>
                </a:cubicBezTo>
                <a:cubicBezTo>
                  <a:pt x="147" y="272"/>
                  <a:pt x="142" y="240"/>
                  <a:pt x="142" y="204"/>
                </a:cubicBezTo>
                <a:lnTo>
                  <a:pt x="187" y="204"/>
                </a:lnTo>
                <a:close/>
                <a:moveTo>
                  <a:pt x="203" y="313"/>
                </a:moveTo>
                <a:cubicBezTo>
                  <a:pt x="216" y="314"/>
                  <a:pt x="227" y="314"/>
                  <a:pt x="238" y="315"/>
                </a:cubicBezTo>
                <a:cubicBezTo>
                  <a:pt x="229" y="344"/>
                  <a:pt x="216" y="364"/>
                  <a:pt x="203" y="372"/>
                </a:cubicBezTo>
                <a:lnTo>
                  <a:pt x="203" y="313"/>
                </a:lnTo>
                <a:close/>
                <a:moveTo>
                  <a:pt x="203" y="297"/>
                </a:moveTo>
                <a:cubicBezTo>
                  <a:pt x="203" y="204"/>
                  <a:pt x="203" y="204"/>
                  <a:pt x="203" y="204"/>
                </a:cubicBezTo>
                <a:cubicBezTo>
                  <a:pt x="255" y="204"/>
                  <a:pt x="255" y="204"/>
                  <a:pt x="255" y="204"/>
                </a:cubicBezTo>
                <a:cubicBezTo>
                  <a:pt x="254" y="240"/>
                  <a:pt x="249" y="273"/>
                  <a:pt x="243" y="299"/>
                </a:cubicBezTo>
                <a:cubicBezTo>
                  <a:pt x="229" y="298"/>
                  <a:pt x="215" y="298"/>
                  <a:pt x="203" y="297"/>
                </a:cubicBezTo>
                <a:close/>
                <a:moveTo>
                  <a:pt x="203" y="188"/>
                </a:moveTo>
                <a:cubicBezTo>
                  <a:pt x="203" y="94"/>
                  <a:pt x="203" y="94"/>
                  <a:pt x="203" y="94"/>
                </a:cubicBezTo>
                <a:cubicBezTo>
                  <a:pt x="215" y="94"/>
                  <a:pt x="229" y="93"/>
                  <a:pt x="243" y="92"/>
                </a:cubicBezTo>
                <a:cubicBezTo>
                  <a:pt x="250" y="119"/>
                  <a:pt x="254" y="151"/>
                  <a:pt x="255" y="188"/>
                </a:cubicBezTo>
                <a:lnTo>
                  <a:pt x="203" y="188"/>
                </a:lnTo>
                <a:close/>
                <a:moveTo>
                  <a:pt x="203" y="78"/>
                </a:moveTo>
                <a:cubicBezTo>
                  <a:pt x="203" y="19"/>
                  <a:pt x="203" y="19"/>
                  <a:pt x="203" y="19"/>
                </a:cubicBezTo>
                <a:cubicBezTo>
                  <a:pt x="216" y="27"/>
                  <a:pt x="229" y="47"/>
                  <a:pt x="238" y="76"/>
                </a:cubicBezTo>
                <a:cubicBezTo>
                  <a:pt x="227" y="77"/>
                  <a:pt x="216" y="78"/>
                  <a:pt x="203" y="78"/>
                </a:cubicBezTo>
                <a:close/>
                <a:moveTo>
                  <a:pt x="166" y="24"/>
                </a:moveTo>
                <a:cubicBezTo>
                  <a:pt x="157" y="37"/>
                  <a:pt x="148" y="55"/>
                  <a:pt x="142" y="76"/>
                </a:cubicBezTo>
                <a:cubicBezTo>
                  <a:pt x="131" y="75"/>
                  <a:pt x="121" y="73"/>
                  <a:pt x="113" y="72"/>
                </a:cubicBezTo>
                <a:cubicBezTo>
                  <a:pt x="127" y="50"/>
                  <a:pt x="145" y="33"/>
                  <a:pt x="166" y="24"/>
                </a:cubicBezTo>
                <a:close/>
                <a:moveTo>
                  <a:pt x="138" y="91"/>
                </a:moveTo>
                <a:cubicBezTo>
                  <a:pt x="131" y="119"/>
                  <a:pt x="126" y="152"/>
                  <a:pt x="126" y="188"/>
                </a:cubicBezTo>
                <a:cubicBezTo>
                  <a:pt x="78" y="188"/>
                  <a:pt x="78" y="188"/>
                  <a:pt x="78" y="188"/>
                </a:cubicBezTo>
                <a:cubicBezTo>
                  <a:pt x="79" y="150"/>
                  <a:pt x="89" y="115"/>
                  <a:pt x="104" y="87"/>
                </a:cubicBezTo>
                <a:cubicBezTo>
                  <a:pt x="115" y="89"/>
                  <a:pt x="126" y="90"/>
                  <a:pt x="138" y="91"/>
                </a:cubicBezTo>
                <a:close/>
                <a:moveTo>
                  <a:pt x="126" y="204"/>
                </a:moveTo>
                <a:cubicBezTo>
                  <a:pt x="126" y="239"/>
                  <a:pt x="131" y="272"/>
                  <a:pt x="138" y="300"/>
                </a:cubicBezTo>
                <a:cubicBezTo>
                  <a:pt x="126" y="301"/>
                  <a:pt x="115" y="303"/>
                  <a:pt x="104" y="305"/>
                </a:cubicBezTo>
                <a:cubicBezTo>
                  <a:pt x="89" y="276"/>
                  <a:pt x="80" y="241"/>
                  <a:pt x="78" y="204"/>
                </a:cubicBezTo>
                <a:lnTo>
                  <a:pt x="126" y="204"/>
                </a:lnTo>
                <a:close/>
                <a:moveTo>
                  <a:pt x="142" y="316"/>
                </a:moveTo>
                <a:cubicBezTo>
                  <a:pt x="148" y="337"/>
                  <a:pt x="157" y="354"/>
                  <a:pt x="166" y="367"/>
                </a:cubicBezTo>
                <a:cubicBezTo>
                  <a:pt x="146" y="358"/>
                  <a:pt x="127" y="341"/>
                  <a:pt x="113" y="319"/>
                </a:cubicBezTo>
                <a:cubicBezTo>
                  <a:pt x="122" y="318"/>
                  <a:pt x="131" y="317"/>
                  <a:pt x="142" y="316"/>
                </a:cubicBezTo>
                <a:close/>
                <a:moveTo>
                  <a:pt x="230" y="367"/>
                </a:moveTo>
                <a:cubicBezTo>
                  <a:pt x="240" y="354"/>
                  <a:pt x="248" y="337"/>
                  <a:pt x="254" y="316"/>
                </a:cubicBezTo>
                <a:cubicBezTo>
                  <a:pt x="265" y="317"/>
                  <a:pt x="274" y="319"/>
                  <a:pt x="283" y="320"/>
                </a:cubicBezTo>
                <a:cubicBezTo>
                  <a:pt x="269" y="341"/>
                  <a:pt x="251" y="358"/>
                  <a:pt x="230" y="367"/>
                </a:cubicBezTo>
                <a:close/>
                <a:moveTo>
                  <a:pt x="259" y="301"/>
                </a:moveTo>
                <a:cubicBezTo>
                  <a:pt x="266" y="272"/>
                  <a:pt x="270" y="239"/>
                  <a:pt x="271" y="204"/>
                </a:cubicBezTo>
                <a:cubicBezTo>
                  <a:pt x="318" y="204"/>
                  <a:pt x="318" y="204"/>
                  <a:pt x="318" y="204"/>
                </a:cubicBezTo>
                <a:cubicBezTo>
                  <a:pt x="317" y="242"/>
                  <a:pt x="307" y="277"/>
                  <a:pt x="292" y="306"/>
                </a:cubicBezTo>
                <a:cubicBezTo>
                  <a:pt x="281" y="303"/>
                  <a:pt x="270" y="302"/>
                  <a:pt x="259" y="301"/>
                </a:cubicBezTo>
                <a:close/>
                <a:moveTo>
                  <a:pt x="271" y="188"/>
                </a:moveTo>
                <a:cubicBezTo>
                  <a:pt x="270" y="152"/>
                  <a:pt x="266" y="119"/>
                  <a:pt x="259" y="91"/>
                </a:cubicBezTo>
                <a:cubicBezTo>
                  <a:pt x="270" y="89"/>
                  <a:pt x="282" y="88"/>
                  <a:pt x="292" y="86"/>
                </a:cubicBezTo>
                <a:cubicBezTo>
                  <a:pt x="307" y="114"/>
                  <a:pt x="317" y="150"/>
                  <a:pt x="318" y="188"/>
                </a:cubicBezTo>
                <a:lnTo>
                  <a:pt x="271" y="188"/>
                </a:lnTo>
                <a:close/>
                <a:moveTo>
                  <a:pt x="254" y="75"/>
                </a:moveTo>
                <a:cubicBezTo>
                  <a:pt x="248" y="54"/>
                  <a:pt x="240" y="37"/>
                  <a:pt x="230" y="24"/>
                </a:cubicBezTo>
                <a:cubicBezTo>
                  <a:pt x="251" y="33"/>
                  <a:pt x="269" y="50"/>
                  <a:pt x="283" y="71"/>
                </a:cubicBezTo>
                <a:cubicBezTo>
                  <a:pt x="275" y="73"/>
                  <a:pt x="265" y="74"/>
                  <a:pt x="254" y="75"/>
                </a:cubicBezTo>
                <a:close/>
                <a:moveTo>
                  <a:pt x="96" y="69"/>
                </a:moveTo>
                <a:cubicBezTo>
                  <a:pt x="87" y="67"/>
                  <a:pt x="80" y="64"/>
                  <a:pt x="75" y="62"/>
                </a:cubicBezTo>
                <a:cubicBezTo>
                  <a:pt x="91" y="48"/>
                  <a:pt x="110" y="36"/>
                  <a:pt x="130" y="28"/>
                </a:cubicBezTo>
                <a:cubicBezTo>
                  <a:pt x="117" y="39"/>
                  <a:pt x="106" y="53"/>
                  <a:pt x="96" y="69"/>
                </a:cubicBezTo>
                <a:close/>
                <a:moveTo>
                  <a:pt x="64" y="74"/>
                </a:moveTo>
                <a:cubicBezTo>
                  <a:pt x="70" y="77"/>
                  <a:pt x="78" y="81"/>
                  <a:pt x="88" y="83"/>
                </a:cubicBezTo>
                <a:cubicBezTo>
                  <a:pt x="73" y="113"/>
                  <a:pt x="63" y="149"/>
                  <a:pt x="62" y="188"/>
                </a:cubicBezTo>
                <a:cubicBezTo>
                  <a:pt x="16" y="188"/>
                  <a:pt x="16" y="188"/>
                  <a:pt x="16" y="188"/>
                </a:cubicBezTo>
                <a:cubicBezTo>
                  <a:pt x="18" y="144"/>
                  <a:pt x="36" y="104"/>
                  <a:pt x="64" y="74"/>
                </a:cubicBezTo>
                <a:close/>
                <a:moveTo>
                  <a:pt x="62" y="204"/>
                </a:moveTo>
                <a:cubicBezTo>
                  <a:pt x="64" y="242"/>
                  <a:pt x="73" y="278"/>
                  <a:pt x="88" y="308"/>
                </a:cubicBezTo>
                <a:cubicBezTo>
                  <a:pt x="78" y="311"/>
                  <a:pt x="70" y="314"/>
                  <a:pt x="64" y="318"/>
                </a:cubicBezTo>
                <a:cubicBezTo>
                  <a:pt x="36" y="287"/>
                  <a:pt x="18" y="248"/>
                  <a:pt x="16" y="204"/>
                </a:cubicBezTo>
                <a:lnTo>
                  <a:pt x="62" y="204"/>
                </a:lnTo>
                <a:close/>
                <a:moveTo>
                  <a:pt x="96" y="323"/>
                </a:moveTo>
                <a:cubicBezTo>
                  <a:pt x="106" y="338"/>
                  <a:pt x="118" y="352"/>
                  <a:pt x="131" y="363"/>
                </a:cubicBezTo>
                <a:cubicBezTo>
                  <a:pt x="110" y="355"/>
                  <a:pt x="92" y="344"/>
                  <a:pt x="76" y="329"/>
                </a:cubicBezTo>
                <a:cubicBezTo>
                  <a:pt x="80" y="327"/>
                  <a:pt x="87" y="325"/>
                  <a:pt x="96" y="323"/>
                </a:cubicBezTo>
                <a:close/>
                <a:moveTo>
                  <a:pt x="299" y="324"/>
                </a:moveTo>
                <a:cubicBezTo>
                  <a:pt x="306" y="326"/>
                  <a:pt x="311" y="327"/>
                  <a:pt x="315" y="329"/>
                </a:cubicBezTo>
                <a:cubicBezTo>
                  <a:pt x="302" y="341"/>
                  <a:pt x="287" y="351"/>
                  <a:pt x="271" y="358"/>
                </a:cubicBezTo>
                <a:cubicBezTo>
                  <a:pt x="282" y="348"/>
                  <a:pt x="291" y="337"/>
                  <a:pt x="299" y="324"/>
                </a:cubicBezTo>
                <a:close/>
                <a:moveTo>
                  <a:pt x="327" y="318"/>
                </a:moveTo>
                <a:cubicBezTo>
                  <a:pt x="322" y="315"/>
                  <a:pt x="315" y="312"/>
                  <a:pt x="307" y="309"/>
                </a:cubicBezTo>
                <a:cubicBezTo>
                  <a:pt x="323" y="279"/>
                  <a:pt x="333" y="243"/>
                  <a:pt x="334" y="204"/>
                </a:cubicBezTo>
                <a:cubicBezTo>
                  <a:pt x="375" y="204"/>
                  <a:pt x="375" y="204"/>
                  <a:pt x="375" y="204"/>
                </a:cubicBezTo>
                <a:cubicBezTo>
                  <a:pt x="373" y="248"/>
                  <a:pt x="355" y="287"/>
                  <a:pt x="327" y="318"/>
                </a:cubicBezTo>
                <a:close/>
                <a:moveTo>
                  <a:pt x="334" y="188"/>
                </a:moveTo>
                <a:cubicBezTo>
                  <a:pt x="333" y="149"/>
                  <a:pt x="323" y="112"/>
                  <a:pt x="308" y="82"/>
                </a:cubicBezTo>
                <a:cubicBezTo>
                  <a:pt x="315" y="79"/>
                  <a:pt x="322" y="77"/>
                  <a:pt x="327" y="74"/>
                </a:cubicBezTo>
                <a:cubicBezTo>
                  <a:pt x="355" y="104"/>
                  <a:pt x="373" y="144"/>
                  <a:pt x="375" y="188"/>
                </a:cubicBezTo>
                <a:lnTo>
                  <a:pt x="334" y="188"/>
                </a:lnTo>
                <a:close/>
                <a:moveTo>
                  <a:pt x="315" y="62"/>
                </a:moveTo>
                <a:cubicBezTo>
                  <a:pt x="312" y="64"/>
                  <a:pt x="306" y="66"/>
                  <a:pt x="300" y="68"/>
                </a:cubicBezTo>
                <a:cubicBezTo>
                  <a:pt x="292" y="55"/>
                  <a:pt x="282" y="43"/>
                  <a:pt x="272" y="33"/>
                </a:cubicBezTo>
                <a:cubicBezTo>
                  <a:pt x="288" y="41"/>
                  <a:pt x="302" y="50"/>
                  <a:pt x="315" y="62"/>
                </a:cubicBezTo>
                <a:close/>
              </a:path>
            </a:pathLst>
          </a:custGeom>
          <a:solidFill>
            <a:schemeClr val="accent3"/>
          </a:solidFill>
          <a:ln>
            <a:noFill/>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TextBox 198">
            <a:extLst>
              <a:ext uri="{FF2B5EF4-FFF2-40B4-BE49-F238E27FC236}">
                <a16:creationId xmlns:a16="http://schemas.microsoft.com/office/drawing/2014/main" id="{E16A57BF-327F-4106-8288-FFF296073A96}"/>
              </a:ext>
            </a:extLst>
          </p:cNvPr>
          <p:cNvSpPr txBox="1"/>
          <p:nvPr/>
        </p:nvSpPr>
        <p:spPr>
          <a:xfrm>
            <a:off x="7280492" y="2523581"/>
            <a:ext cx="932607" cy="276855"/>
          </a:xfrm>
          <a:prstGeom prst="rect">
            <a:avLst/>
          </a:prstGeom>
          <a:noFill/>
        </p:spPr>
        <p:txBody>
          <a:bodyPr wrap="square" lIns="0" tIns="0" rIns="0" bIns="0" rtlCol="0" anchor="ctr">
            <a:spAutoFit/>
          </a:bodyPr>
          <a:lstStyle>
            <a:defPPr>
              <a:defRPr lang="en-US"/>
            </a:defPPr>
            <a:lvl1pPr algn="ctr">
              <a:defRPr sz="900">
                <a:solidFill>
                  <a:schemeClr val="accent1">
                    <a:lumMod val="60000"/>
                    <a:lumOff val="40000"/>
                  </a:schemeClr>
                </a:solidFill>
              </a:defRPr>
            </a:lvl1p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FFFFFF"/>
                </a:solidFill>
                <a:effectLst/>
                <a:uLnTx/>
                <a:uFillTx/>
                <a:latin typeface="Arial"/>
                <a:ea typeface="+mn-ea"/>
                <a:cs typeface="Arial"/>
                <a:sym typeface="Arial"/>
              </a:rPr>
              <a:t>Preferred</a:t>
            </a:r>
            <a:br>
              <a:rPr kumimoji="0" lang="en-US" sz="900" b="0" i="0" u="none" strike="noStrike" kern="0" cap="none" spc="0" normalizeH="0" baseline="0" noProof="0">
                <a:ln>
                  <a:noFill/>
                </a:ln>
                <a:solidFill>
                  <a:srgbClr val="FFFFFF"/>
                </a:solidFill>
                <a:effectLst/>
                <a:uLnTx/>
                <a:uFillTx/>
                <a:latin typeface="Arial"/>
                <a:ea typeface="+mn-ea"/>
                <a:cs typeface="Arial"/>
                <a:sym typeface="Arial"/>
              </a:rPr>
            </a:br>
            <a:r>
              <a:rPr kumimoji="0" lang="en-US" sz="900" b="0" i="0" u="none" strike="noStrike" kern="0" cap="none" spc="0" normalizeH="0" baseline="0" noProof="0">
                <a:ln>
                  <a:noFill/>
                </a:ln>
                <a:solidFill>
                  <a:srgbClr val="FFFFFF"/>
                </a:solidFill>
                <a:effectLst/>
                <a:uLnTx/>
                <a:uFillTx/>
                <a:latin typeface="Arial"/>
                <a:ea typeface="+mn-ea"/>
                <a:cs typeface="Arial"/>
                <a:sym typeface="Arial"/>
              </a:rPr>
              <a:t>Partner Services</a:t>
            </a:r>
            <a:endParaRPr kumimoji="0" lang="es-CR" sz="9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98" name="TextBox 197">
            <a:extLst>
              <a:ext uri="{FF2B5EF4-FFF2-40B4-BE49-F238E27FC236}">
                <a16:creationId xmlns:a16="http://schemas.microsoft.com/office/drawing/2014/main" id="{4BD00695-CFCD-4DCC-8F8B-B430CB41FD7E}"/>
              </a:ext>
            </a:extLst>
          </p:cNvPr>
          <p:cNvSpPr txBox="1"/>
          <p:nvPr/>
        </p:nvSpPr>
        <p:spPr>
          <a:xfrm>
            <a:off x="6475493" y="2727321"/>
            <a:ext cx="743848" cy="276855"/>
          </a:xfrm>
          <a:prstGeom prst="rect">
            <a:avLst/>
          </a:prstGeom>
          <a:noFill/>
        </p:spPr>
        <p:txBody>
          <a:bodyPr wrap="square" lIns="0" tIns="0" rIns="0" bIns="0" rtlCol="0" anchor="ctr">
            <a:spAutoFit/>
          </a:bodyPr>
          <a:lstStyle>
            <a:defPPr>
              <a:defRPr lang="en-US"/>
            </a:defPPr>
            <a:lvl1pPr algn="ctr">
              <a:defRPr sz="900">
                <a:solidFill>
                  <a:schemeClr val="accent1">
                    <a:lumMod val="60000"/>
                    <a:lumOff val="40000"/>
                  </a:schemeClr>
                </a:solidFill>
              </a:defRPr>
            </a:lvl1p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FFFFFF"/>
                </a:solidFill>
                <a:effectLst/>
                <a:uLnTx/>
                <a:uFillTx/>
                <a:latin typeface="Arial"/>
                <a:ea typeface="+mn-ea"/>
                <a:cs typeface="Arial"/>
                <a:sym typeface="Arial"/>
              </a:rPr>
              <a:t>Born in</a:t>
            </a:r>
            <a:br>
              <a:rPr kumimoji="0" lang="en-US" sz="900" b="0" i="0" u="none" strike="noStrike" kern="0" cap="none" spc="0" normalizeH="0" baseline="0" noProof="0">
                <a:ln>
                  <a:noFill/>
                </a:ln>
                <a:solidFill>
                  <a:srgbClr val="FFFFFF"/>
                </a:solidFill>
                <a:effectLst/>
                <a:uLnTx/>
                <a:uFillTx/>
                <a:latin typeface="Arial"/>
                <a:ea typeface="+mn-ea"/>
                <a:cs typeface="Arial"/>
                <a:sym typeface="Arial"/>
              </a:rPr>
            </a:br>
            <a:r>
              <a:rPr kumimoji="0" lang="en-US" sz="900" b="0" i="0" u="none" strike="noStrike" kern="0" cap="none" spc="0" normalizeH="0" baseline="0" noProof="0">
                <a:ln>
                  <a:noFill/>
                </a:ln>
                <a:solidFill>
                  <a:srgbClr val="FFFFFF"/>
                </a:solidFill>
                <a:effectLst/>
                <a:uLnTx/>
                <a:uFillTx/>
                <a:latin typeface="Arial"/>
                <a:ea typeface="+mn-ea"/>
                <a:cs typeface="Arial"/>
                <a:sym typeface="Arial"/>
              </a:rPr>
              <a:t>the Cloud</a:t>
            </a:r>
            <a:endParaRPr kumimoji="0" lang="es-CR" sz="9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89" name="Freeform 38">
            <a:extLst>
              <a:ext uri="{FF2B5EF4-FFF2-40B4-BE49-F238E27FC236}">
                <a16:creationId xmlns:a16="http://schemas.microsoft.com/office/drawing/2014/main" id="{554DAEEE-0492-4A2F-B553-644D24820420}"/>
              </a:ext>
            </a:extLst>
          </p:cNvPr>
          <p:cNvSpPr>
            <a:spLocks noChangeAspect="1" noEditPoints="1"/>
          </p:cNvSpPr>
          <p:nvPr/>
        </p:nvSpPr>
        <p:spPr bwMode="auto">
          <a:xfrm>
            <a:off x="8498013" y="2377817"/>
            <a:ext cx="241622" cy="390814"/>
          </a:xfrm>
          <a:custGeom>
            <a:avLst/>
            <a:gdLst>
              <a:gd name="T0" fmla="*/ 215 w 238"/>
              <a:gd name="T1" fmla="*/ 44 h 379"/>
              <a:gd name="T2" fmla="*/ 156 w 238"/>
              <a:gd name="T3" fmla="*/ 1 h 379"/>
              <a:gd name="T4" fmla="*/ 119 w 238"/>
              <a:gd name="T5" fmla="*/ 3 h 379"/>
              <a:gd name="T6" fmla="*/ 82 w 238"/>
              <a:gd name="T7" fmla="*/ 1 h 379"/>
              <a:gd name="T8" fmla="*/ 23 w 238"/>
              <a:gd name="T9" fmla="*/ 44 h 379"/>
              <a:gd name="T10" fmla="*/ 0 w 238"/>
              <a:gd name="T11" fmla="*/ 114 h 379"/>
              <a:gd name="T12" fmla="*/ 23 w 238"/>
              <a:gd name="T13" fmla="*/ 184 h 379"/>
              <a:gd name="T14" fmla="*/ 57 w 238"/>
              <a:gd name="T15" fmla="*/ 206 h 379"/>
              <a:gd name="T16" fmla="*/ 119 w 238"/>
              <a:gd name="T17" fmla="*/ 324 h 379"/>
              <a:gd name="T18" fmla="*/ 182 w 238"/>
              <a:gd name="T19" fmla="*/ 206 h 379"/>
              <a:gd name="T20" fmla="*/ 215 w 238"/>
              <a:gd name="T21" fmla="*/ 184 h 379"/>
              <a:gd name="T22" fmla="*/ 238 w 238"/>
              <a:gd name="T23" fmla="*/ 114 h 379"/>
              <a:gd name="T24" fmla="*/ 130 w 238"/>
              <a:gd name="T25" fmla="*/ 312 h 379"/>
              <a:gd name="T26" fmla="*/ 109 w 238"/>
              <a:gd name="T27" fmla="*/ 312 h 379"/>
              <a:gd name="T28" fmla="*/ 73 w 238"/>
              <a:gd name="T29" fmla="*/ 221 h 379"/>
              <a:gd name="T30" fmla="*/ 91 w 238"/>
              <a:gd name="T31" fmla="*/ 228 h 379"/>
              <a:gd name="T32" fmla="*/ 148 w 238"/>
              <a:gd name="T33" fmla="*/ 228 h 379"/>
              <a:gd name="T34" fmla="*/ 166 w 238"/>
              <a:gd name="T35" fmla="*/ 221 h 379"/>
              <a:gd name="T36" fmla="*/ 130 w 238"/>
              <a:gd name="T37" fmla="*/ 312 h 379"/>
              <a:gd name="T38" fmla="*/ 209 w 238"/>
              <a:gd name="T39" fmla="*/ 143 h 379"/>
              <a:gd name="T40" fmla="*/ 202 w 238"/>
              <a:gd name="T41" fmla="*/ 174 h 379"/>
              <a:gd name="T42" fmla="*/ 175 w 238"/>
              <a:gd name="T43" fmla="*/ 191 h 379"/>
              <a:gd name="T44" fmla="*/ 151 w 238"/>
              <a:gd name="T45" fmla="*/ 212 h 379"/>
              <a:gd name="T46" fmla="*/ 136 w 238"/>
              <a:gd name="T47" fmla="*/ 211 h 379"/>
              <a:gd name="T48" fmla="*/ 102 w 238"/>
              <a:gd name="T49" fmla="*/ 211 h 379"/>
              <a:gd name="T50" fmla="*/ 87 w 238"/>
              <a:gd name="T51" fmla="*/ 212 h 379"/>
              <a:gd name="T52" fmla="*/ 63 w 238"/>
              <a:gd name="T53" fmla="*/ 191 h 379"/>
              <a:gd name="T54" fmla="*/ 36 w 238"/>
              <a:gd name="T55" fmla="*/ 174 h 379"/>
              <a:gd name="T56" fmla="*/ 29 w 238"/>
              <a:gd name="T57" fmla="*/ 143 h 379"/>
              <a:gd name="T58" fmla="*/ 16 w 238"/>
              <a:gd name="T59" fmla="*/ 114 h 379"/>
              <a:gd name="T60" fmla="*/ 29 w 238"/>
              <a:gd name="T61" fmla="*/ 85 h 379"/>
              <a:gd name="T62" fmla="*/ 36 w 238"/>
              <a:gd name="T63" fmla="*/ 54 h 379"/>
              <a:gd name="T64" fmla="*/ 63 w 238"/>
              <a:gd name="T65" fmla="*/ 37 h 379"/>
              <a:gd name="T66" fmla="*/ 87 w 238"/>
              <a:gd name="T67" fmla="*/ 16 h 379"/>
              <a:gd name="T68" fmla="*/ 102 w 238"/>
              <a:gd name="T69" fmla="*/ 17 h 379"/>
              <a:gd name="T70" fmla="*/ 136 w 238"/>
              <a:gd name="T71" fmla="*/ 17 h 379"/>
              <a:gd name="T72" fmla="*/ 151 w 238"/>
              <a:gd name="T73" fmla="*/ 16 h 379"/>
              <a:gd name="T74" fmla="*/ 175 w 238"/>
              <a:gd name="T75" fmla="*/ 37 h 379"/>
              <a:gd name="T76" fmla="*/ 202 w 238"/>
              <a:gd name="T77" fmla="*/ 54 h 379"/>
              <a:gd name="T78" fmla="*/ 209 w 238"/>
              <a:gd name="T79" fmla="*/ 85 h 379"/>
              <a:gd name="T80" fmla="*/ 222 w 238"/>
              <a:gd name="T81" fmla="*/ 114 h 379"/>
              <a:gd name="T82" fmla="*/ 119 w 238"/>
              <a:gd name="T83" fmla="*/ 40 h 379"/>
              <a:gd name="T84" fmla="*/ 119 w 238"/>
              <a:gd name="T85" fmla="*/ 188 h 379"/>
              <a:gd name="T86" fmla="*/ 119 w 238"/>
              <a:gd name="T87" fmla="*/ 40 h 379"/>
              <a:gd name="T88" fmla="*/ 61 w 238"/>
              <a:gd name="T89" fmla="*/ 114 h 379"/>
              <a:gd name="T90" fmla="*/ 177 w 238"/>
              <a:gd name="T91" fmla="*/ 114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8" h="379">
                <a:moveTo>
                  <a:pt x="225" y="80"/>
                </a:moveTo>
                <a:cubicBezTo>
                  <a:pt x="221" y="68"/>
                  <a:pt x="222" y="54"/>
                  <a:pt x="215" y="44"/>
                </a:cubicBezTo>
                <a:cubicBezTo>
                  <a:pt x="208" y="34"/>
                  <a:pt x="194" y="31"/>
                  <a:pt x="184" y="24"/>
                </a:cubicBezTo>
                <a:cubicBezTo>
                  <a:pt x="175" y="17"/>
                  <a:pt x="167" y="5"/>
                  <a:pt x="156" y="1"/>
                </a:cubicBezTo>
                <a:cubicBezTo>
                  <a:pt x="153" y="0"/>
                  <a:pt x="150" y="0"/>
                  <a:pt x="148" y="0"/>
                </a:cubicBezTo>
                <a:cubicBezTo>
                  <a:pt x="138" y="0"/>
                  <a:pt x="129" y="3"/>
                  <a:pt x="119" y="3"/>
                </a:cubicBezTo>
                <a:cubicBezTo>
                  <a:pt x="110" y="3"/>
                  <a:pt x="100" y="0"/>
                  <a:pt x="91" y="0"/>
                </a:cubicBezTo>
                <a:cubicBezTo>
                  <a:pt x="88" y="0"/>
                  <a:pt x="85" y="0"/>
                  <a:pt x="82" y="1"/>
                </a:cubicBezTo>
                <a:cubicBezTo>
                  <a:pt x="71" y="5"/>
                  <a:pt x="64" y="17"/>
                  <a:pt x="54" y="24"/>
                </a:cubicBezTo>
                <a:cubicBezTo>
                  <a:pt x="44" y="31"/>
                  <a:pt x="30" y="34"/>
                  <a:pt x="23" y="44"/>
                </a:cubicBezTo>
                <a:cubicBezTo>
                  <a:pt x="16" y="54"/>
                  <a:pt x="17" y="68"/>
                  <a:pt x="14" y="80"/>
                </a:cubicBezTo>
                <a:cubicBezTo>
                  <a:pt x="10" y="91"/>
                  <a:pt x="0" y="102"/>
                  <a:pt x="0" y="114"/>
                </a:cubicBezTo>
                <a:cubicBezTo>
                  <a:pt x="0" y="126"/>
                  <a:pt x="10" y="137"/>
                  <a:pt x="14" y="148"/>
                </a:cubicBezTo>
                <a:cubicBezTo>
                  <a:pt x="17" y="160"/>
                  <a:pt x="16" y="174"/>
                  <a:pt x="23" y="184"/>
                </a:cubicBezTo>
                <a:cubicBezTo>
                  <a:pt x="30" y="194"/>
                  <a:pt x="44" y="197"/>
                  <a:pt x="54" y="204"/>
                </a:cubicBezTo>
                <a:cubicBezTo>
                  <a:pt x="55" y="204"/>
                  <a:pt x="56" y="205"/>
                  <a:pt x="57" y="206"/>
                </a:cubicBezTo>
                <a:cubicBezTo>
                  <a:pt x="57" y="379"/>
                  <a:pt x="57" y="379"/>
                  <a:pt x="57" y="379"/>
                </a:cubicBezTo>
                <a:cubicBezTo>
                  <a:pt x="119" y="324"/>
                  <a:pt x="119" y="324"/>
                  <a:pt x="119" y="324"/>
                </a:cubicBezTo>
                <a:cubicBezTo>
                  <a:pt x="182" y="379"/>
                  <a:pt x="182" y="379"/>
                  <a:pt x="182" y="379"/>
                </a:cubicBezTo>
                <a:cubicBezTo>
                  <a:pt x="182" y="206"/>
                  <a:pt x="182" y="206"/>
                  <a:pt x="182" y="206"/>
                </a:cubicBezTo>
                <a:cubicBezTo>
                  <a:pt x="183" y="205"/>
                  <a:pt x="183" y="204"/>
                  <a:pt x="184" y="204"/>
                </a:cubicBezTo>
                <a:cubicBezTo>
                  <a:pt x="194" y="197"/>
                  <a:pt x="208" y="194"/>
                  <a:pt x="215" y="184"/>
                </a:cubicBezTo>
                <a:cubicBezTo>
                  <a:pt x="222" y="174"/>
                  <a:pt x="221" y="160"/>
                  <a:pt x="225" y="148"/>
                </a:cubicBezTo>
                <a:cubicBezTo>
                  <a:pt x="228" y="137"/>
                  <a:pt x="238" y="126"/>
                  <a:pt x="238" y="114"/>
                </a:cubicBezTo>
                <a:cubicBezTo>
                  <a:pt x="238" y="102"/>
                  <a:pt x="228" y="91"/>
                  <a:pt x="225" y="80"/>
                </a:cubicBezTo>
                <a:close/>
                <a:moveTo>
                  <a:pt x="130" y="312"/>
                </a:moveTo>
                <a:cubicBezTo>
                  <a:pt x="119" y="303"/>
                  <a:pt x="119" y="303"/>
                  <a:pt x="119" y="303"/>
                </a:cubicBezTo>
                <a:cubicBezTo>
                  <a:pt x="109" y="312"/>
                  <a:pt x="109" y="312"/>
                  <a:pt x="109" y="312"/>
                </a:cubicBezTo>
                <a:cubicBezTo>
                  <a:pt x="73" y="344"/>
                  <a:pt x="73" y="344"/>
                  <a:pt x="73" y="344"/>
                </a:cubicBezTo>
                <a:cubicBezTo>
                  <a:pt x="73" y="221"/>
                  <a:pt x="73" y="221"/>
                  <a:pt x="73" y="221"/>
                </a:cubicBezTo>
                <a:cubicBezTo>
                  <a:pt x="76" y="224"/>
                  <a:pt x="79" y="226"/>
                  <a:pt x="82" y="227"/>
                </a:cubicBezTo>
                <a:cubicBezTo>
                  <a:pt x="85" y="228"/>
                  <a:pt x="88" y="228"/>
                  <a:pt x="91" y="228"/>
                </a:cubicBezTo>
                <a:cubicBezTo>
                  <a:pt x="100" y="228"/>
                  <a:pt x="110" y="225"/>
                  <a:pt x="119" y="225"/>
                </a:cubicBezTo>
                <a:cubicBezTo>
                  <a:pt x="129" y="225"/>
                  <a:pt x="138" y="228"/>
                  <a:pt x="148" y="228"/>
                </a:cubicBezTo>
                <a:cubicBezTo>
                  <a:pt x="150" y="228"/>
                  <a:pt x="153" y="228"/>
                  <a:pt x="156" y="227"/>
                </a:cubicBezTo>
                <a:cubicBezTo>
                  <a:pt x="160" y="226"/>
                  <a:pt x="163" y="224"/>
                  <a:pt x="166" y="221"/>
                </a:cubicBezTo>
                <a:cubicBezTo>
                  <a:pt x="166" y="344"/>
                  <a:pt x="166" y="344"/>
                  <a:pt x="166" y="344"/>
                </a:cubicBezTo>
                <a:lnTo>
                  <a:pt x="130" y="312"/>
                </a:lnTo>
                <a:close/>
                <a:moveTo>
                  <a:pt x="216" y="128"/>
                </a:moveTo>
                <a:cubicBezTo>
                  <a:pt x="214" y="133"/>
                  <a:pt x="211" y="138"/>
                  <a:pt x="209" y="143"/>
                </a:cubicBezTo>
                <a:cubicBezTo>
                  <a:pt x="208" y="149"/>
                  <a:pt x="207" y="155"/>
                  <a:pt x="206" y="160"/>
                </a:cubicBezTo>
                <a:cubicBezTo>
                  <a:pt x="205" y="166"/>
                  <a:pt x="204" y="172"/>
                  <a:pt x="202" y="174"/>
                </a:cubicBezTo>
                <a:cubicBezTo>
                  <a:pt x="200" y="177"/>
                  <a:pt x="195" y="180"/>
                  <a:pt x="190" y="182"/>
                </a:cubicBezTo>
                <a:cubicBezTo>
                  <a:pt x="185" y="185"/>
                  <a:pt x="180" y="187"/>
                  <a:pt x="175" y="191"/>
                </a:cubicBezTo>
                <a:cubicBezTo>
                  <a:pt x="170" y="194"/>
                  <a:pt x="166" y="199"/>
                  <a:pt x="163" y="202"/>
                </a:cubicBezTo>
                <a:cubicBezTo>
                  <a:pt x="158" y="207"/>
                  <a:pt x="154" y="211"/>
                  <a:pt x="151" y="212"/>
                </a:cubicBezTo>
                <a:cubicBezTo>
                  <a:pt x="150" y="212"/>
                  <a:pt x="149" y="212"/>
                  <a:pt x="148" y="212"/>
                </a:cubicBezTo>
                <a:cubicBezTo>
                  <a:pt x="145" y="212"/>
                  <a:pt x="141" y="212"/>
                  <a:pt x="136" y="211"/>
                </a:cubicBezTo>
                <a:cubicBezTo>
                  <a:pt x="131" y="210"/>
                  <a:pt x="125" y="209"/>
                  <a:pt x="119" y="209"/>
                </a:cubicBezTo>
                <a:cubicBezTo>
                  <a:pt x="113" y="209"/>
                  <a:pt x="107" y="210"/>
                  <a:pt x="102" y="211"/>
                </a:cubicBezTo>
                <a:cubicBezTo>
                  <a:pt x="98" y="212"/>
                  <a:pt x="94" y="212"/>
                  <a:pt x="91" y="212"/>
                </a:cubicBezTo>
                <a:cubicBezTo>
                  <a:pt x="89" y="212"/>
                  <a:pt x="88" y="212"/>
                  <a:pt x="87" y="212"/>
                </a:cubicBezTo>
                <a:cubicBezTo>
                  <a:pt x="84" y="211"/>
                  <a:pt x="80" y="207"/>
                  <a:pt x="76" y="202"/>
                </a:cubicBezTo>
                <a:cubicBezTo>
                  <a:pt x="72" y="199"/>
                  <a:pt x="68" y="194"/>
                  <a:pt x="63" y="191"/>
                </a:cubicBezTo>
                <a:cubicBezTo>
                  <a:pt x="58" y="187"/>
                  <a:pt x="53" y="185"/>
                  <a:pt x="49" y="182"/>
                </a:cubicBezTo>
                <a:cubicBezTo>
                  <a:pt x="43" y="180"/>
                  <a:pt x="38" y="177"/>
                  <a:pt x="36" y="174"/>
                </a:cubicBezTo>
                <a:cubicBezTo>
                  <a:pt x="34" y="172"/>
                  <a:pt x="33" y="166"/>
                  <a:pt x="32" y="160"/>
                </a:cubicBezTo>
                <a:cubicBezTo>
                  <a:pt x="32" y="155"/>
                  <a:pt x="31" y="149"/>
                  <a:pt x="29" y="143"/>
                </a:cubicBezTo>
                <a:cubicBezTo>
                  <a:pt x="27" y="138"/>
                  <a:pt x="24" y="133"/>
                  <a:pt x="22" y="128"/>
                </a:cubicBezTo>
                <a:cubicBezTo>
                  <a:pt x="19" y="123"/>
                  <a:pt x="16" y="118"/>
                  <a:pt x="16" y="114"/>
                </a:cubicBezTo>
                <a:cubicBezTo>
                  <a:pt x="16" y="110"/>
                  <a:pt x="19" y="105"/>
                  <a:pt x="22" y="100"/>
                </a:cubicBezTo>
                <a:cubicBezTo>
                  <a:pt x="24" y="95"/>
                  <a:pt x="27" y="90"/>
                  <a:pt x="29" y="85"/>
                </a:cubicBezTo>
                <a:cubicBezTo>
                  <a:pt x="31" y="79"/>
                  <a:pt x="32" y="73"/>
                  <a:pt x="32" y="68"/>
                </a:cubicBezTo>
                <a:cubicBezTo>
                  <a:pt x="33" y="62"/>
                  <a:pt x="34" y="56"/>
                  <a:pt x="36" y="54"/>
                </a:cubicBezTo>
                <a:cubicBezTo>
                  <a:pt x="38" y="51"/>
                  <a:pt x="43" y="48"/>
                  <a:pt x="49" y="46"/>
                </a:cubicBezTo>
                <a:cubicBezTo>
                  <a:pt x="53" y="43"/>
                  <a:pt x="58" y="41"/>
                  <a:pt x="63" y="37"/>
                </a:cubicBezTo>
                <a:cubicBezTo>
                  <a:pt x="68" y="34"/>
                  <a:pt x="72" y="29"/>
                  <a:pt x="76" y="26"/>
                </a:cubicBezTo>
                <a:cubicBezTo>
                  <a:pt x="80" y="21"/>
                  <a:pt x="84" y="17"/>
                  <a:pt x="87" y="16"/>
                </a:cubicBezTo>
                <a:cubicBezTo>
                  <a:pt x="88" y="16"/>
                  <a:pt x="89" y="16"/>
                  <a:pt x="91" y="16"/>
                </a:cubicBezTo>
                <a:cubicBezTo>
                  <a:pt x="94" y="16"/>
                  <a:pt x="98" y="16"/>
                  <a:pt x="102" y="17"/>
                </a:cubicBezTo>
                <a:cubicBezTo>
                  <a:pt x="107" y="18"/>
                  <a:pt x="113" y="19"/>
                  <a:pt x="119" y="19"/>
                </a:cubicBezTo>
                <a:cubicBezTo>
                  <a:pt x="125" y="19"/>
                  <a:pt x="131" y="18"/>
                  <a:pt x="136" y="17"/>
                </a:cubicBezTo>
                <a:cubicBezTo>
                  <a:pt x="141" y="16"/>
                  <a:pt x="145" y="16"/>
                  <a:pt x="148" y="16"/>
                </a:cubicBezTo>
                <a:cubicBezTo>
                  <a:pt x="149" y="16"/>
                  <a:pt x="150" y="16"/>
                  <a:pt x="151" y="16"/>
                </a:cubicBezTo>
                <a:cubicBezTo>
                  <a:pt x="154" y="17"/>
                  <a:pt x="158" y="21"/>
                  <a:pt x="163" y="26"/>
                </a:cubicBezTo>
                <a:cubicBezTo>
                  <a:pt x="166" y="29"/>
                  <a:pt x="170" y="34"/>
                  <a:pt x="175" y="37"/>
                </a:cubicBezTo>
                <a:cubicBezTo>
                  <a:pt x="180" y="41"/>
                  <a:pt x="185" y="43"/>
                  <a:pt x="190" y="46"/>
                </a:cubicBezTo>
                <a:cubicBezTo>
                  <a:pt x="195" y="48"/>
                  <a:pt x="200" y="51"/>
                  <a:pt x="202" y="54"/>
                </a:cubicBezTo>
                <a:cubicBezTo>
                  <a:pt x="204" y="56"/>
                  <a:pt x="205" y="62"/>
                  <a:pt x="206" y="68"/>
                </a:cubicBezTo>
                <a:cubicBezTo>
                  <a:pt x="207" y="73"/>
                  <a:pt x="208" y="79"/>
                  <a:pt x="209" y="85"/>
                </a:cubicBezTo>
                <a:cubicBezTo>
                  <a:pt x="211" y="90"/>
                  <a:pt x="214" y="95"/>
                  <a:pt x="216" y="100"/>
                </a:cubicBezTo>
                <a:cubicBezTo>
                  <a:pt x="219" y="105"/>
                  <a:pt x="222" y="110"/>
                  <a:pt x="222" y="114"/>
                </a:cubicBezTo>
                <a:cubicBezTo>
                  <a:pt x="222" y="118"/>
                  <a:pt x="219" y="123"/>
                  <a:pt x="216" y="128"/>
                </a:cubicBezTo>
                <a:close/>
                <a:moveTo>
                  <a:pt x="119" y="40"/>
                </a:moveTo>
                <a:cubicBezTo>
                  <a:pt x="78" y="40"/>
                  <a:pt x="45" y="73"/>
                  <a:pt x="45" y="114"/>
                </a:cubicBezTo>
                <a:cubicBezTo>
                  <a:pt x="45" y="155"/>
                  <a:pt x="78" y="188"/>
                  <a:pt x="119" y="188"/>
                </a:cubicBezTo>
                <a:cubicBezTo>
                  <a:pt x="160" y="188"/>
                  <a:pt x="193" y="155"/>
                  <a:pt x="193" y="114"/>
                </a:cubicBezTo>
                <a:cubicBezTo>
                  <a:pt x="193" y="73"/>
                  <a:pt x="160" y="40"/>
                  <a:pt x="119" y="40"/>
                </a:cubicBezTo>
                <a:close/>
                <a:moveTo>
                  <a:pt x="119" y="172"/>
                </a:moveTo>
                <a:cubicBezTo>
                  <a:pt x="87" y="172"/>
                  <a:pt x="61" y="146"/>
                  <a:pt x="61" y="114"/>
                </a:cubicBezTo>
                <a:cubicBezTo>
                  <a:pt x="61" y="82"/>
                  <a:pt x="87" y="56"/>
                  <a:pt x="119" y="56"/>
                </a:cubicBezTo>
                <a:cubicBezTo>
                  <a:pt x="151" y="56"/>
                  <a:pt x="177" y="82"/>
                  <a:pt x="177" y="114"/>
                </a:cubicBezTo>
                <a:cubicBezTo>
                  <a:pt x="177" y="146"/>
                  <a:pt x="151" y="172"/>
                  <a:pt x="119" y="172"/>
                </a:cubicBezTo>
                <a:close/>
              </a:path>
            </a:pathLst>
          </a:custGeom>
          <a:solidFill>
            <a:schemeClr val="accent3"/>
          </a:solidFill>
          <a:ln>
            <a:noFill/>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6990"/>
              </a:solidFill>
              <a:effectLst/>
              <a:uLnTx/>
              <a:uFillTx/>
              <a:latin typeface="Arial"/>
              <a:ea typeface="+mn-ea"/>
              <a:cs typeface="Arial"/>
              <a:sym typeface="Arial"/>
            </a:endParaRPr>
          </a:p>
        </p:txBody>
      </p:sp>
      <p:sp>
        <p:nvSpPr>
          <p:cNvPr id="200" name="TextBox 199">
            <a:extLst>
              <a:ext uri="{FF2B5EF4-FFF2-40B4-BE49-F238E27FC236}">
                <a16:creationId xmlns:a16="http://schemas.microsoft.com/office/drawing/2014/main" id="{A671693F-09FE-4E29-ABDD-D815F0EE95B6}"/>
              </a:ext>
            </a:extLst>
          </p:cNvPr>
          <p:cNvSpPr txBox="1"/>
          <p:nvPr/>
        </p:nvSpPr>
        <p:spPr>
          <a:xfrm>
            <a:off x="8228511" y="2819739"/>
            <a:ext cx="789452" cy="138427"/>
          </a:xfrm>
          <a:prstGeom prst="rect">
            <a:avLst/>
          </a:prstGeom>
          <a:noFill/>
        </p:spPr>
        <p:txBody>
          <a:bodyPr wrap="square" lIns="0" tIns="0" rIns="0" bIns="0" rtlCol="0" anchor="ctr">
            <a:spAutoFit/>
          </a:bodyPr>
          <a:lstStyle>
            <a:defPPr>
              <a:defRPr lang="en-US"/>
            </a:defPPr>
            <a:lvl1pPr algn="ctr">
              <a:defRPr sz="900">
                <a:solidFill>
                  <a:schemeClr val="accent1">
                    <a:lumMod val="60000"/>
                    <a:lumOff val="40000"/>
                  </a:schemeClr>
                </a:solidFill>
              </a:defRPr>
            </a:lvl1p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FFFFFF"/>
                </a:solidFill>
                <a:effectLst/>
                <a:uLnTx/>
                <a:uFillTx/>
                <a:latin typeface="Arial"/>
                <a:ea typeface="+mn-ea"/>
                <a:cs typeface="Arial"/>
                <a:sym typeface="Arial"/>
              </a:rPr>
              <a:t>Global SISO</a:t>
            </a:r>
            <a:endParaRPr kumimoji="0" lang="es-CR" sz="9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91" name="TextBox 190">
            <a:extLst>
              <a:ext uri="{FF2B5EF4-FFF2-40B4-BE49-F238E27FC236}">
                <a16:creationId xmlns:a16="http://schemas.microsoft.com/office/drawing/2014/main" id="{D87F0AA4-3E3A-4E76-A9F5-CCBEB8E354AB}"/>
              </a:ext>
            </a:extLst>
          </p:cNvPr>
          <p:cNvSpPr txBox="1"/>
          <p:nvPr/>
        </p:nvSpPr>
        <p:spPr>
          <a:xfrm>
            <a:off x="5510270" y="3251068"/>
            <a:ext cx="1115189" cy="138427"/>
          </a:xfrm>
          <a:prstGeom prst="rect">
            <a:avLst/>
          </a:prstGeom>
          <a:noFill/>
        </p:spPr>
        <p:txBody>
          <a:bodyPr wrap="square" lIns="0" tIns="0" rIns="0" bIns="0" rtlCol="0" anchor="ctr">
            <a:spAutoFit/>
          </a:bodyPr>
          <a:lstStyle>
            <a:defPPr>
              <a:defRPr lang="en-US"/>
            </a:defPPr>
            <a:lvl1pPr algn="ctr">
              <a:defRPr sz="900">
                <a:solidFill>
                  <a:schemeClr val="accent1">
                    <a:lumMod val="60000"/>
                    <a:lumOff val="40000"/>
                  </a:schemeClr>
                </a:solidFill>
              </a:defRPr>
            </a:lvl1p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FFFFFF"/>
                </a:solidFill>
                <a:effectLst/>
                <a:uLnTx/>
                <a:uFillTx/>
                <a:latin typeface="Arial"/>
                <a:ea typeface="+mn-ea"/>
                <a:cs typeface="Arial"/>
                <a:sym typeface="Arial"/>
              </a:rPr>
              <a:t>Solution Partner</a:t>
            </a:r>
            <a:endParaRPr kumimoji="0" lang="es-CR" sz="900" b="0" i="0" u="none" strike="noStrike" kern="0" cap="none" spc="0" normalizeH="0" baseline="0" noProof="0">
              <a:ln>
                <a:noFill/>
              </a:ln>
              <a:solidFill>
                <a:srgbClr val="FFFFFF"/>
              </a:solidFill>
              <a:effectLst/>
              <a:uLnTx/>
              <a:uFillTx/>
              <a:latin typeface="Arial"/>
              <a:ea typeface="+mn-ea"/>
              <a:cs typeface="Arial"/>
              <a:sym typeface="Arial"/>
            </a:endParaRPr>
          </a:p>
        </p:txBody>
      </p:sp>
      <p:grpSp>
        <p:nvGrpSpPr>
          <p:cNvPr id="184" name="Group 183">
            <a:extLst>
              <a:ext uri="{FF2B5EF4-FFF2-40B4-BE49-F238E27FC236}">
                <a16:creationId xmlns:a16="http://schemas.microsoft.com/office/drawing/2014/main" id="{6B167E9A-FFBE-4C09-ABB3-9E088CA1EE5A}"/>
              </a:ext>
            </a:extLst>
          </p:cNvPr>
          <p:cNvGrpSpPr>
            <a:grpSpLocks noChangeAspect="1"/>
          </p:cNvGrpSpPr>
          <p:nvPr/>
        </p:nvGrpSpPr>
        <p:grpSpPr>
          <a:xfrm>
            <a:off x="5840207" y="2847963"/>
            <a:ext cx="448134" cy="348634"/>
            <a:chOff x="5667710" y="2072356"/>
            <a:chExt cx="541798" cy="414608"/>
          </a:xfrm>
          <a:solidFill>
            <a:schemeClr val="accent3"/>
          </a:solidFill>
        </p:grpSpPr>
        <p:sp>
          <p:nvSpPr>
            <p:cNvPr id="185" name="Freeform 5">
              <a:extLst>
                <a:ext uri="{FF2B5EF4-FFF2-40B4-BE49-F238E27FC236}">
                  <a16:creationId xmlns:a16="http://schemas.microsoft.com/office/drawing/2014/main" id="{87315A23-33C2-41B7-ACBC-067C1A9BB1FB}"/>
                </a:ext>
              </a:extLst>
            </p:cNvPr>
            <p:cNvSpPr>
              <a:spLocks noChangeAspect="1" noEditPoints="1"/>
            </p:cNvSpPr>
            <p:nvPr/>
          </p:nvSpPr>
          <p:spPr bwMode="auto">
            <a:xfrm>
              <a:off x="5667710" y="2072356"/>
              <a:ext cx="232790" cy="414608"/>
            </a:xfrm>
            <a:custGeom>
              <a:avLst/>
              <a:gdLst>
                <a:gd name="T0" fmla="*/ 172 w 216"/>
                <a:gd name="T1" fmla="*/ 158 h 384"/>
                <a:gd name="T2" fmla="*/ 135 w 216"/>
                <a:gd name="T3" fmla="*/ 158 h 384"/>
                <a:gd name="T4" fmla="*/ 108 w 216"/>
                <a:gd name="T5" fmla="*/ 186 h 384"/>
                <a:gd name="T6" fmla="*/ 80 w 216"/>
                <a:gd name="T7" fmla="*/ 158 h 384"/>
                <a:gd name="T8" fmla="*/ 43 w 216"/>
                <a:gd name="T9" fmla="*/ 158 h 384"/>
                <a:gd name="T10" fmla="*/ 0 w 216"/>
                <a:gd name="T11" fmla="*/ 204 h 384"/>
                <a:gd name="T12" fmla="*/ 0 w 216"/>
                <a:gd name="T13" fmla="*/ 384 h 384"/>
                <a:gd name="T14" fmla="*/ 216 w 216"/>
                <a:gd name="T15" fmla="*/ 384 h 384"/>
                <a:gd name="T16" fmla="*/ 216 w 216"/>
                <a:gd name="T17" fmla="*/ 204 h 384"/>
                <a:gd name="T18" fmla="*/ 172 w 216"/>
                <a:gd name="T19" fmla="*/ 158 h 384"/>
                <a:gd name="T20" fmla="*/ 108 w 216"/>
                <a:gd name="T21" fmla="*/ 209 h 384"/>
                <a:gd name="T22" fmla="*/ 127 w 216"/>
                <a:gd name="T23" fmla="*/ 228 h 384"/>
                <a:gd name="T24" fmla="*/ 108 w 216"/>
                <a:gd name="T25" fmla="*/ 248 h 384"/>
                <a:gd name="T26" fmla="*/ 88 w 216"/>
                <a:gd name="T27" fmla="*/ 228 h 384"/>
                <a:gd name="T28" fmla="*/ 108 w 216"/>
                <a:gd name="T29" fmla="*/ 209 h 384"/>
                <a:gd name="T30" fmla="*/ 200 w 216"/>
                <a:gd name="T31" fmla="*/ 368 h 384"/>
                <a:gd name="T32" fmla="*/ 16 w 216"/>
                <a:gd name="T33" fmla="*/ 368 h 384"/>
                <a:gd name="T34" fmla="*/ 16 w 216"/>
                <a:gd name="T35" fmla="*/ 211 h 384"/>
                <a:gd name="T36" fmla="*/ 50 w 216"/>
                <a:gd name="T37" fmla="*/ 174 h 384"/>
                <a:gd name="T38" fmla="*/ 74 w 216"/>
                <a:gd name="T39" fmla="*/ 174 h 384"/>
                <a:gd name="T40" fmla="*/ 97 w 216"/>
                <a:gd name="T41" fmla="*/ 197 h 384"/>
                <a:gd name="T42" fmla="*/ 66 w 216"/>
                <a:gd name="T43" fmla="*/ 228 h 384"/>
                <a:gd name="T44" fmla="*/ 108 w 216"/>
                <a:gd name="T45" fmla="*/ 270 h 384"/>
                <a:gd name="T46" fmla="*/ 150 w 216"/>
                <a:gd name="T47" fmla="*/ 228 h 384"/>
                <a:gd name="T48" fmla="*/ 119 w 216"/>
                <a:gd name="T49" fmla="*/ 197 h 384"/>
                <a:gd name="T50" fmla="*/ 141 w 216"/>
                <a:gd name="T51" fmla="*/ 174 h 384"/>
                <a:gd name="T52" fmla="*/ 165 w 216"/>
                <a:gd name="T53" fmla="*/ 174 h 384"/>
                <a:gd name="T54" fmla="*/ 200 w 216"/>
                <a:gd name="T55" fmla="*/ 211 h 384"/>
                <a:gd name="T56" fmla="*/ 200 w 216"/>
                <a:gd name="T57" fmla="*/ 368 h 384"/>
                <a:gd name="T58" fmla="*/ 108 w 216"/>
                <a:gd name="T59" fmla="*/ 151 h 384"/>
                <a:gd name="T60" fmla="*/ 183 w 216"/>
                <a:gd name="T61" fmla="*/ 75 h 384"/>
                <a:gd name="T62" fmla="*/ 108 w 216"/>
                <a:gd name="T63" fmla="*/ 0 h 384"/>
                <a:gd name="T64" fmla="*/ 32 w 216"/>
                <a:gd name="T65" fmla="*/ 75 h 384"/>
                <a:gd name="T66" fmla="*/ 108 w 216"/>
                <a:gd name="T67" fmla="*/ 151 h 384"/>
                <a:gd name="T68" fmla="*/ 108 w 216"/>
                <a:gd name="T69" fmla="*/ 16 h 384"/>
                <a:gd name="T70" fmla="*/ 167 w 216"/>
                <a:gd name="T71" fmla="*/ 75 h 384"/>
                <a:gd name="T72" fmla="*/ 108 w 216"/>
                <a:gd name="T73" fmla="*/ 135 h 384"/>
                <a:gd name="T74" fmla="*/ 48 w 216"/>
                <a:gd name="T75" fmla="*/ 75 h 384"/>
                <a:gd name="T76" fmla="*/ 108 w 216"/>
                <a:gd name="T77" fmla="*/ 1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6" h="384">
                  <a:moveTo>
                    <a:pt x="172" y="158"/>
                  </a:moveTo>
                  <a:cubicBezTo>
                    <a:pt x="135" y="158"/>
                    <a:pt x="135" y="158"/>
                    <a:pt x="135" y="158"/>
                  </a:cubicBezTo>
                  <a:cubicBezTo>
                    <a:pt x="108" y="186"/>
                    <a:pt x="108" y="186"/>
                    <a:pt x="108" y="186"/>
                  </a:cubicBezTo>
                  <a:cubicBezTo>
                    <a:pt x="80" y="158"/>
                    <a:pt x="80" y="158"/>
                    <a:pt x="80" y="158"/>
                  </a:cubicBezTo>
                  <a:cubicBezTo>
                    <a:pt x="43" y="158"/>
                    <a:pt x="43" y="158"/>
                    <a:pt x="43" y="158"/>
                  </a:cubicBezTo>
                  <a:cubicBezTo>
                    <a:pt x="0" y="204"/>
                    <a:pt x="0" y="204"/>
                    <a:pt x="0" y="204"/>
                  </a:cubicBezTo>
                  <a:cubicBezTo>
                    <a:pt x="0" y="384"/>
                    <a:pt x="0" y="384"/>
                    <a:pt x="0" y="384"/>
                  </a:cubicBezTo>
                  <a:cubicBezTo>
                    <a:pt x="216" y="384"/>
                    <a:pt x="216" y="384"/>
                    <a:pt x="216" y="384"/>
                  </a:cubicBezTo>
                  <a:cubicBezTo>
                    <a:pt x="216" y="204"/>
                    <a:pt x="216" y="204"/>
                    <a:pt x="216" y="204"/>
                  </a:cubicBezTo>
                  <a:lnTo>
                    <a:pt x="172" y="158"/>
                  </a:lnTo>
                  <a:close/>
                  <a:moveTo>
                    <a:pt x="108" y="209"/>
                  </a:moveTo>
                  <a:cubicBezTo>
                    <a:pt x="127" y="228"/>
                    <a:pt x="127" y="228"/>
                    <a:pt x="127" y="228"/>
                  </a:cubicBezTo>
                  <a:cubicBezTo>
                    <a:pt x="108" y="248"/>
                    <a:pt x="108" y="248"/>
                    <a:pt x="108" y="248"/>
                  </a:cubicBezTo>
                  <a:cubicBezTo>
                    <a:pt x="88" y="228"/>
                    <a:pt x="88" y="228"/>
                    <a:pt x="88" y="228"/>
                  </a:cubicBezTo>
                  <a:lnTo>
                    <a:pt x="108" y="209"/>
                  </a:lnTo>
                  <a:close/>
                  <a:moveTo>
                    <a:pt x="200" y="368"/>
                  </a:moveTo>
                  <a:cubicBezTo>
                    <a:pt x="16" y="368"/>
                    <a:pt x="16" y="368"/>
                    <a:pt x="16" y="368"/>
                  </a:cubicBezTo>
                  <a:cubicBezTo>
                    <a:pt x="16" y="211"/>
                    <a:pt x="16" y="211"/>
                    <a:pt x="16" y="211"/>
                  </a:cubicBezTo>
                  <a:cubicBezTo>
                    <a:pt x="50" y="174"/>
                    <a:pt x="50" y="174"/>
                    <a:pt x="50" y="174"/>
                  </a:cubicBezTo>
                  <a:cubicBezTo>
                    <a:pt x="74" y="174"/>
                    <a:pt x="74" y="174"/>
                    <a:pt x="74" y="174"/>
                  </a:cubicBezTo>
                  <a:cubicBezTo>
                    <a:pt x="97" y="197"/>
                    <a:pt x="97" y="197"/>
                    <a:pt x="97" y="197"/>
                  </a:cubicBezTo>
                  <a:cubicBezTo>
                    <a:pt x="66" y="228"/>
                    <a:pt x="66" y="228"/>
                    <a:pt x="66" y="228"/>
                  </a:cubicBezTo>
                  <a:cubicBezTo>
                    <a:pt x="108" y="270"/>
                    <a:pt x="108" y="270"/>
                    <a:pt x="108" y="270"/>
                  </a:cubicBezTo>
                  <a:cubicBezTo>
                    <a:pt x="150" y="228"/>
                    <a:pt x="150" y="228"/>
                    <a:pt x="150" y="228"/>
                  </a:cubicBezTo>
                  <a:cubicBezTo>
                    <a:pt x="119" y="197"/>
                    <a:pt x="119" y="197"/>
                    <a:pt x="119" y="197"/>
                  </a:cubicBezTo>
                  <a:cubicBezTo>
                    <a:pt x="141" y="174"/>
                    <a:pt x="141" y="174"/>
                    <a:pt x="141" y="174"/>
                  </a:cubicBezTo>
                  <a:cubicBezTo>
                    <a:pt x="165" y="174"/>
                    <a:pt x="165" y="174"/>
                    <a:pt x="165" y="174"/>
                  </a:cubicBezTo>
                  <a:cubicBezTo>
                    <a:pt x="200" y="211"/>
                    <a:pt x="200" y="211"/>
                    <a:pt x="200" y="211"/>
                  </a:cubicBezTo>
                  <a:lnTo>
                    <a:pt x="200" y="368"/>
                  </a:lnTo>
                  <a:close/>
                  <a:moveTo>
                    <a:pt x="108" y="151"/>
                  </a:moveTo>
                  <a:cubicBezTo>
                    <a:pt x="149" y="151"/>
                    <a:pt x="183" y="117"/>
                    <a:pt x="183" y="75"/>
                  </a:cubicBezTo>
                  <a:cubicBezTo>
                    <a:pt x="183" y="34"/>
                    <a:pt x="149" y="0"/>
                    <a:pt x="108" y="0"/>
                  </a:cubicBezTo>
                  <a:cubicBezTo>
                    <a:pt x="66" y="0"/>
                    <a:pt x="32" y="34"/>
                    <a:pt x="32" y="75"/>
                  </a:cubicBezTo>
                  <a:cubicBezTo>
                    <a:pt x="32" y="117"/>
                    <a:pt x="66" y="151"/>
                    <a:pt x="108" y="151"/>
                  </a:cubicBezTo>
                  <a:close/>
                  <a:moveTo>
                    <a:pt x="108" y="16"/>
                  </a:moveTo>
                  <a:cubicBezTo>
                    <a:pt x="141" y="16"/>
                    <a:pt x="167" y="43"/>
                    <a:pt x="167" y="75"/>
                  </a:cubicBezTo>
                  <a:cubicBezTo>
                    <a:pt x="167" y="108"/>
                    <a:pt x="141" y="135"/>
                    <a:pt x="108" y="135"/>
                  </a:cubicBezTo>
                  <a:cubicBezTo>
                    <a:pt x="75" y="135"/>
                    <a:pt x="48" y="108"/>
                    <a:pt x="48" y="75"/>
                  </a:cubicBezTo>
                  <a:cubicBezTo>
                    <a:pt x="48" y="43"/>
                    <a:pt x="75" y="16"/>
                    <a:pt x="108" y="16"/>
                  </a:cubicBezTo>
                  <a:close/>
                </a:path>
              </a:pathLst>
            </a:custGeom>
            <a:grpFill/>
            <a:ln>
              <a:noFill/>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Freeform 13">
              <a:extLst>
                <a:ext uri="{FF2B5EF4-FFF2-40B4-BE49-F238E27FC236}">
                  <a16:creationId xmlns:a16="http://schemas.microsoft.com/office/drawing/2014/main" id="{300B0499-CB39-435D-9A5E-CA77F5574E7D}"/>
                </a:ext>
              </a:extLst>
            </p:cNvPr>
            <p:cNvSpPr>
              <a:spLocks noChangeAspect="1" noEditPoints="1"/>
            </p:cNvSpPr>
            <p:nvPr/>
          </p:nvSpPr>
          <p:spPr bwMode="auto">
            <a:xfrm>
              <a:off x="5979870" y="2072356"/>
              <a:ext cx="229638" cy="414608"/>
            </a:xfrm>
            <a:custGeom>
              <a:avLst/>
              <a:gdLst>
                <a:gd name="T0" fmla="*/ 156 w 213"/>
                <a:gd name="T1" fmla="*/ 117 h 384"/>
                <a:gd name="T2" fmla="*/ 160 w 213"/>
                <a:gd name="T3" fmla="*/ 95 h 384"/>
                <a:gd name="T4" fmla="*/ 107 w 213"/>
                <a:gd name="T5" fmla="*/ 42 h 384"/>
                <a:gd name="T6" fmla="*/ 54 w 213"/>
                <a:gd name="T7" fmla="*/ 95 h 384"/>
                <a:gd name="T8" fmla="*/ 107 w 213"/>
                <a:gd name="T9" fmla="*/ 149 h 384"/>
                <a:gd name="T10" fmla="*/ 114 w 213"/>
                <a:gd name="T11" fmla="*/ 148 h 384"/>
                <a:gd name="T12" fmla="*/ 152 w 213"/>
                <a:gd name="T13" fmla="*/ 148 h 384"/>
                <a:gd name="T14" fmla="*/ 107 w 213"/>
                <a:gd name="T15" fmla="*/ 165 h 384"/>
                <a:gd name="T16" fmla="*/ 38 w 213"/>
                <a:gd name="T17" fmla="*/ 95 h 384"/>
                <a:gd name="T18" fmla="*/ 107 w 213"/>
                <a:gd name="T19" fmla="*/ 26 h 384"/>
                <a:gd name="T20" fmla="*/ 176 w 213"/>
                <a:gd name="T21" fmla="*/ 95 h 384"/>
                <a:gd name="T22" fmla="*/ 173 w 213"/>
                <a:gd name="T23" fmla="*/ 117 h 384"/>
                <a:gd name="T24" fmla="*/ 156 w 213"/>
                <a:gd name="T25" fmla="*/ 117 h 384"/>
                <a:gd name="T26" fmla="*/ 213 w 213"/>
                <a:gd name="T27" fmla="*/ 219 h 384"/>
                <a:gd name="T28" fmla="*/ 213 w 213"/>
                <a:gd name="T29" fmla="*/ 384 h 384"/>
                <a:gd name="T30" fmla="*/ 1 w 213"/>
                <a:gd name="T31" fmla="*/ 384 h 384"/>
                <a:gd name="T32" fmla="*/ 1 w 213"/>
                <a:gd name="T33" fmla="*/ 219 h 384"/>
                <a:gd name="T34" fmla="*/ 45 w 213"/>
                <a:gd name="T35" fmla="*/ 176 h 384"/>
                <a:gd name="T36" fmla="*/ 81 w 213"/>
                <a:gd name="T37" fmla="*/ 176 h 384"/>
                <a:gd name="T38" fmla="*/ 107 w 213"/>
                <a:gd name="T39" fmla="*/ 202 h 384"/>
                <a:gd name="T40" fmla="*/ 133 w 213"/>
                <a:gd name="T41" fmla="*/ 176 h 384"/>
                <a:gd name="T42" fmla="*/ 170 w 213"/>
                <a:gd name="T43" fmla="*/ 176 h 384"/>
                <a:gd name="T44" fmla="*/ 213 w 213"/>
                <a:gd name="T45" fmla="*/ 219 h 384"/>
                <a:gd name="T46" fmla="*/ 107 w 213"/>
                <a:gd name="T47" fmla="*/ 225 h 384"/>
                <a:gd name="T48" fmla="*/ 89 w 213"/>
                <a:gd name="T49" fmla="*/ 243 h 384"/>
                <a:gd name="T50" fmla="*/ 107 w 213"/>
                <a:gd name="T51" fmla="*/ 261 h 384"/>
                <a:gd name="T52" fmla="*/ 125 w 213"/>
                <a:gd name="T53" fmla="*/ 243 h 384"/>
                <a:gd name="T54" fmla="*/ 107 w 213"/>
                <a:gd name="T55" fmla="*/ 225 h 384"/>
                <a:gd name="T56" fmla="*/ 197 w 213"/>
                <a:gd name="T57" fmla="*/ 226 h 384"/>
                <a:gd name="T58" fmla="*/ 163 w 213"/>
                <a:gd name="T59" fmla="*/ 192 h 384"/>
                <a:gd name="T60" fmla="*/ 140 w 213"/>
                <a:gd name="T61" fmla="*/ 192 h 384"/>
                <a:gd name="T62" fmla="*/ 118 w 213"/>
                <a:gd name="T63" fmla="*/ 213 h 384"/>
                <a:gd name="T64" fmla="*/ 148 w 213"/>
                <a:gd name="T65" fmla="*/ 243 h 384"/>
                <a:gd name="T66" fmla="*/ 107 w 213"/>
                <a:gd name="T67" fmla="*/ 284 h 384"/>
                <a:gd name="T68" fmla="*/ 66 w 213"/>
                <a:gd name="T69" fmla="*/ 243 h 384"/>
                <a:gd name="T70" fmla="*/ 96 w 213"/>
                <a:gd name="T71" fmla="*/ 213 h 384"/>
                <a:gd name="T72" fmla="*/ 74 w 213"/>
                <a:gd name="T73" fmla="*/ 192 h 384"/>
                <a:gd name="T74" fmla="*/ 52 w 213"/>
                <a:gd name="T75" fmla="*/ 192 h 384"/>
                <a:gd name="T76" fmla="*/ 17 w 213"/>
                <a:gd name="T77" fmla="*/ 226 h 384"/>
                <a:gd name="T78" fmla="*/ 17 w 213"/>
                <a:gd name="T79" fmla="*/ 368 h 384"/>
                <a:gd name="T80" fmla="*/ 197 w 213"/>
                <a:gd name="T81" fmla="*/ 368 h 384"/>
                <a:gd name="T82" fmla="*/ 197 w 213"/>
                <a:gd name="T83" fmla="*/ 226 h 384"/>
                <a:gd name="T84" fmla="*/ 31 w 213"/>
                <a:gd name="T85" fmla="*/ 71 h 384"/>
                <a:gd name="T86" fmla="*/ 107 w 213"/>
                <a:gd name="T87" fmla="*/ 16 h 384"/>
                <a:gd name="T88" fmla="*/ 187 w 213"/>
                <a:gd name="T89" fmla="*/ 95 h 384"/>
                <a:gd name="T90" fmla="*/ 182 w 213"/>
                <a:gd name="T91" fmla="*/ 124 h 384"/>
                <a:gd name="T92" fmla="*/ 121 w 213"/>
                <a:gd name="T93" fmla="*/ 124 h 384"/>
                <a:gd name="T94" fmla="*/ 121 w 213"/>
                <a:gd name="T95" fmla="*/ 140 h 384"/>
                <a:gd name="T96" fmla="*/ 192 w 213"/>
                <a:gd name="T97" fmla="*/ 140 h 384"/>
                <a:gd name="T98" fmla="*/ 194 w 213"/>
                <a:gd name="T99" fmla="*/ 136 h 384"/>
                <a:gd name="T100" fmla="*/ 203 w 213"/>
                <a:gd name="T101" fmla="*/ 95 h 384"/>
                <a:gd name="T102" fmla="*/ 107 w 213"/>
                <a:gd name="T103" fmla="*/ 0 h 384"/>
                <a:gd name="T104" fmla="*/ 15 w 213"/>
                <a:gd name="T105" fmla="*/ 69 h 384"/>
                <a:gd name="T106" fmla="*/ 0 w 213"/>
                <a:gd name="T107" fmla="*/ 69 h 384"/>
                <a:gd name="T108" fmla="*/ 0 w 213"/>
                <a:gd name="T109" fmla="*/ 117 h 384"/>
                <a:gd name="T110" fmla="*/ 31 w 213"/>
                <a:gd name="T111" fmla="*/ 117 h 384"/>
                <a:gd name="T112" fmla="*/ 31 w 213"/>
                <a:gd name="T113" fmla="*/ 7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3" h="384">
                  <a:moveTo>
                    <a:pt x="156" y="117"/>
                  </a:moveTo>
                  <a:cubicBezTo>
                    <a:pt x="159" y="110"/>
                    <a:pt x="160" y="103"/>
                    <a:pt x="160" y="95"/>
                  </a:cubicBezTo>
                  <a:cubicBezTo>
                    <a:pt x="160" y="66"/>
                    <a:pt x="136" y="42"/>
                    <a:pt x="107" y="42"/>
                  </a:cubicBezTo>
                  <a:cubicBezTo>
                    <a:pt x="78" y="42"/>
                    <a:pt x="54" y="66"/>
                    <a:pt x="54" y="95"/>
                  </a:cubicBezTo>
                  <a:cubicBezTo>
                    <a:pt x="54" y="125"/>
                    <a:pt x="78" y="149"/>
                    <a:pt x="107" y="149"/>
                  </a:cubicBezTo>
                  <a:cubicBezTo>
                    <a:pt x="110" y="149"/>
                    <a:pt x="112" y="149"/>
                    <a:pt x="114" y="148"/>
                  </a:cubicBezTo>
                  <a:cubicBezTo>
                    <a:pt x="152" y="148"/>
                    <a:pt x="152" y="148"/>
                    <a:pt x="152" y="148"/>
                  </a:cubicBezTo>
                  <a:cubicBezTo>
                    <a:pt x="140" y="158"/>
                    <a:pt x="124" y="165"/>
                    <a:pt x="107" y="165"/>
                  </a:cubicBezTo>
                  <a:cubicBezTo>
                    <a:pt x="69" y="165"/>
                    <a:pt x="38" y="134"/>
                    <a:pt x="38" y="95"/>
                  </a:cubicBezTo>
                  <a:cubicBezTo>
                    <a:pt x="38" y="57"/>
                    <a:pt x="69" y="26"/>
                    <a:pt x="107" y="26"/>
                  </a:cubicBezTo>
                  <a:cubicBezTo>
                    <a:pt x="145" y="26"/>
                    <a:pt x="176" y="57"/>
                    <a:pt x="176" y="95"/>
                  </a:cubicBezTo>
                  <a:cubicBezTo>
                    <a:pt x="176" y="103"/>
                    <a:pt x="175" y="110"/>
                    <a:pt x="173" y="117"/>
                  </a:cubicBezTo>
                  <a:lnTo>
                    <a:pt x="156" y="117"/>
                  </a:lnTo>
                  <a:close/>
                  <a:moveTo>
                    <a:pt x="213" y="219"/>
                  </a:moveTo>
                  <a:cubicBezTo>
                    <a:pt x="213" y="384"/>
                    <a:pt x="213" y="384"/>
                    <a:pt x="213" y="384"/>
                  </a:cubicBezTo>
                  <a:cubicBezTo>
                    <a:pt x="1" y="384"/>
                    <a:pt x="1" y="384"/>
                    <a:pt x="1" y="384"/>
                  </a:cubicBezTo>
                  <a:cubicBezTo>
                    <a:pt x="1" y="219"/>
                    <a:pt x="1" y="219"/>
                    <a:pt x="1" y="219"/>
                  </a:cubicBezTo>
                  <a:cubicBezTo>
                    <a:pt x="45" y="176"/>
                    <a:pt x="45" y="176"/>
                    <a:pt x="45" y="176"/>
                  </a:cubicBezTo>
                  <a:cubicBezTo>
                    <a:pt x="81" y="176"/>
                    <a:pt x="81" y="176"/>
                    <a:pt x="81" y="176"/>
                  </a:cubicBezTo>
                  <a:cubicBezTo>
                    <a:pt x="107" y="202"/>
                    <a:pt x="107" y="202"/>
                    <a:pt x="107" y="202"/>
                  </a:cubicBezTo>
                  <a:cubicBezTo>
                    <a:pt x="133" y="176"/>
                    <a:pt x="133" y="176"/>
                    <a:pt x="133" y="176"/>
                  </a:cubicBezTo>
                  <a:cubicBezTo>
                    <a:pt x="170" y="176"/>
                    <a:pt x="170" y="176"/>
                    <a:pt x="170" y="176"/>
                  </a:cubicBezTo>
                  <a:lnTo>
                    <a:pt x="213" y="219"/>
                  </a:lnTo>
                  <a:close/>
                  <a:moveTo>
                    <a:pt x="107" y="225"/>
                  </a:moveTo>
                  <a:cubicBezTo>
                    <a:pt x="89" y="243"/>
                    <a:pt x="89" y="243"/>
                    <a:pt x="89" y="243"/>
                  </a:cubicBezTo>
                  <a:cubicBezTo>
                    <a:pt x="107" y="261"/>
                    <a:pt x="107" y="261"/>
                    <a:pt x="107" y="261"/>
                  </a:cubicBezTo>
                  <a:cubicBezTo>
                    <a:pt x="125" y="243"/>
                    <a:pt x="125" y="243"/>
                    <a:pt x="125" y="243"/>
                  </a:cubicBezTo>
                  <a:lnTo>
                    <a:pt x="107" y="225"/>
                  </a:lnTo>
                  <a:close/>
                  <a:moveTo>
                    <a:pt x="197" y="226"/>
                  </a:moveTo>
                  <a:cubicBezTo>
                    <a:pt x="163" y="192"/>
                    <a:pt x="163" y="192"/>
                    <a:pt x="163" y="192"/>
                  </a:cubicBezTo>
                  <a:cubicBezTo>
                    <a:pt x="140" y="192"/>
                    <a:pt x="140" y="192"/>
                    <a:pt x="140" y="192"/>
                  </a:cubicBezTo>
                  <a:cubicBezTo>
                    <a:pt x="118" y="213"/>
                    <a:pt x="118" y="213"/>
                    <a:pt x="118" y="213"/>
                  </a:cubicBezTo>
                  <a:cubicBezTo>
                    <a:pt x="148" y="243"/>
                    <a:pt x="148" y="243"/>
                    <a:pt x="148" y="243"/>
                  </a:cubicBezTo>
                  <a:cubicBezTo>
                    <a:pt x="107" y="284"/>
                    <a:pt x="107" y="284"/>
                    <a:pt x="107" y="284"/>
                  </a:cubicBezTo>
                  <a:cubicBezTo>
                    <a:pt x="66" y="243"/>
                    <a:pt x="66" y="243"/>
                    <a:pt x="66" y="243"/>
                  </a:cubicBezTo>
                  <a:cubicBezTo>
                    <a:pt x="96" y="213"/>
                    <a:pt x="96" y="213"/>
                    <a:pt x="96" y="213"/>
                  </a:cubicBezTo>
                  <a:cubicBezTo>
                    <a:pt x="74" y="192"/>
                    <a:pt x="74" y="192"/>
                    <a:pt x="74" y="192"/>
                  </a:cubicBezTo>
                  <a:cubicBezTo>
                    <a:pt x="52" y="192"/>
                    <a:pt x="52" y="192"/>
                    <a:pt x="52" y="192"/>
                  </a:cubicBezTo>
                  <a:cubicBezTo>
                    <a:pt x="17" y="226"/>
                    <a:pt x="17" y="226"/>
                    <a:pt x="17" y="226"/>
                  </a:cubicBezTo>
                  <a:cubicBezTo>
                    <a:pt x="17" y="368"/>
                    <a:pt x="17" y="368"/>
                    <a:pt x="17" y="368"/>
                  </a:cubicBezTo>
                  <a:cubicBezTo>
                    <a:pt x="197" y="368"/>
                    <a:pt x="197" y="368"/>
                    <a:pt x="197" y="368"/>
                  </a:cubicBezTo>
                  <a:lnTo>
                    <a:pt x="197" y="226"/>
                  </a:lnTo>
                  <a:close/>
                  <a:moveTo>
                    <a:pt x="31" y="71"/>
                  </a:moveTo>
                  <a:cubicBezTo>
                    <a:pt x="42" y="39"/>
                    <a:pt x="72" y="16"/>
                    <a:pt x="107" y="16"/>
                  </a:cubicBezTo>
                  <a:cubicBezTo>
                    <a:pt x="151" y="16"/>
                    <a:pt x="187" y="51"/>
                    <a:pt x="187" y="95"/>
                  </a:cubicBezTo>
                  <a:cubicBezTo>
                    <a:pt x="187" y="105"/>
                    <a:pt x="185" y="115"/>
                    <a:pt x="182" y="124"/>
                  </a:cubicBezTo>
                  <a:cubicBezTo>
                    <a:pt x="121" y="124"/>
                    <a:pt x="121" y="124"/>
                    <a:pt x="121" y="124"/>
                  </a:cubicBezTo>
                  <a:cubicBezTo>
                    <a:pt x="121" y="140"/>
                    <a:pt x="121" y="140"/>
                    <a:pt x="121" y="140"/>
                  </a:cubicBezTo>
                  <a:cubicBezTo>
                    <a:pt x="192" y="140"/>
                    <a:pt x="192" y="140"/>
                    <a:pt x="192" y="140"/>
                  </a:cubicBezTo>
                  <a:cubicBezTo>
                    <a:pt x="194" y="136"/>
                    <a:pt x="194" y="136"/>
                    <a:pt x="194" y="136"/>
                  </a:cubicBezTo>
                  <a:cubicBezTo>
                    <a:pt x="200" y="123"/>
                    <a:pt x="203" y="110"/>
                    <a:pt x="203" y="95"/>
                  </a:cubicBezTo>
                  <a:cubicBezTo>
                    <a:pt x="203" y="43"/>
                    <a:pt x="160" y="0"/>
                    <a:pt x="107" y="0"/>
                  </a:cubicBezTo>
                  <a:cubicBezTo>
                    <a:pt x="63" y="0"/>
                    <a:pt x="26" y="29"/>
                    <a:pt x="15" y="69"/>
                  </a:cubicBezTo>
                  <a:cubicBezTo>
                    <a:pt x="0" y="69"/>
                    <a:pt x="0" y="69"/>
                    <a:pt x="0" y="69"/>
                  </a:cubicBezTo>
                  <a:cubicBezTo>
                    <a:pt x="0" y="117"/>
                    <a:pt x="0" y="117"/>
                    <a:pt x="0" y="117"/>
                  </a:cubicBezTo>
                  <a:cubicBezTo>
                    <a:pt x="31" y="117"/>
                    <a:pt x="31" y="117"/>
                    <a:pt x="31" y="117"/>
                  </a:cubicBezTo>
                  <a:lnTo>
                    <a:pt x="31" y="71"/>
                  </a:lnTo>
                  <a:close/>
                </a:path>
              </a:pathLst>
            </a:custGeom>
            <a:grpFill/>
            <a:ln>
              <a:noFill/>
            </a:ln>
          </p:spPr>
          <p:txBody>
            <a:bodyPr vert="horz" wrap="square" lIns="91392" tIns="45696" rIns="91392" bIns="45696"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6" name="Group 175">
            <a:extLst>
              <a:ext uri="{FF2B5EF4-FFF2-40B4-BE49-F238E27FC236}">
                <a16:creationId xmlns:a16="http://schemas.microsoft.com/office/drawing/2014/main" id="{50E58F8F-F52E-4795-B2F6-77EDF8149A2F}"/>
              </a:ext>
            </a:extLst>
          </p:cNvPr>
          <p:cNvGrpSpPr>
            <a:grpSpLocks noChangeAspect="1"/>
          </p:cNvGrpSpPr>
          <p:nvPr/>
        </p:nvGrpSpPr>
        <p:grpSpPr>
          <a:xfrm>
            <a:off x="9253700" y="2875685"/>
            <a:ext cx="380654" cy="320967"/>
            <a:chOff x="3895725" y="4733925"/>
            <a:chExt cx="2159000" cy="1790700"/>
          </a:xfrm>
          <a:solidFill>
            <a:schemeClr val="accent3"/>
          </a:solidFill>
        </p:grpSpPr>
        <p:sp>
          <p:nvSpPr>
            <p:cNvPr id="177" name="Freeform 8">
              <a:extLst>
                <a:ext uri="{FF2B5EF4-FFF2-40B4-BE49-F238E27FC236}">
                  <a16:creationId xmlns:a16="http://schemas.microsoft.com/office/drawing/2014/main" id="{BB699368-E252-4743-ACFB-01C529D40FA3}"/>
                </a:ext>
              </a:extLst>
            </p:cNvPr>
            <p:cNvSpPr>
              <a:spLocks noChangeArrowheads="1"/>
            </p:cNvSpPr>
            <p:nvPr/>
          </p:nvSpPr>
          <p:spPr bwMode="auto">
            <a:xfrm>
              <a:off x="3895725" y="4733925"/>
              <a:ext cx="2159000" cy="1790700"/>
            </a:xfrm>
            <a:custGeom>
              <a:avLst/>
              <a:gdLst>
                <a:gd name="T0" fmla="*/ 268 w 5997"/>
                <a:gd name="T1" fmla="*/ 3 h 4973"/>
                <a:gd name="T2" fmla="*/ 157 w 5997"/>
                <a:gd name="T3" fmla="*/ 37 h 4973"/>
                <a:gd name="T4" fmla="*/ 68 w 5997"/>
                <a:gd name="T5" fmla="*/ 111 h 4973"/>
                <a:gd name="T6" fmla="*/ 12 w 5997"/>
                <a:gd name="T7" fmla="*/ 210 h 4973"/>
                <a:gd name="T8" fmla="*/ 0 w 5997"/>
                <a:gd name="T9" fmla="*/ 3696 h 4973"/>
                <a:gd name="T10" fmla="*/ 12 w 5997"/>
                <a:gd name="T11" fmla="*/ 3785 h 4973"/>
                <a:gd name="T12" fmla="*/ 68 w 5997"/>
                <a:gd name="T13" fmla="*/ 3887 h 4973"/>
                <a:gd name="T14" fmla="*/ 157 w 5997"/>
                <a:gd name="T15" fmla="*/ 3961 h 4973"/>
                <a:gd name="T16" fmla="*/ 268 w 5997"/>
                <a:gd name="T17" fmla="*/ 3995 h 4973"/>
                <a:gd name="T18" fmla="*/ 2345 w 5997"/>
                <a:gd name="T19" fmla="*/ 4427 h 4973"/>
                <a:gd name="T20" fmla="*/ 2058 w 5997"/>
                <a:gd name="T21" fmla="*/ 4528 h 4973"/>
                <a:gd name="T22" fmla="*/ 1864 w 5997"/>
                <a:gd name="T23" fmla="*/ 4645 h 4973"/>
                <a:gd name="T24" fmla="*/ 1812 w 5997"/>
                <a:gd name="T25" fmla="*/ 4710 h 4973"/>
                <a:gd name="T26" fmla="*/ 1793 w 5997"/>
                <a:gd name="T27" fmla="*/ 4824 h 4973"/>
                <a:gd name="T28" fmla="*/ 1827 w 5997"/>
                <a:gd name="T29" fmla="*/ 4901 h 4973"/>
                <a:gd name="T30" fmla="*/ 1914 w 5997"/>
                <a:gd name="T31" fmla="*/ 4966 h 4973"/>
                <a:gd name="T32" fmla="*/ 4027 w 5997"/>
                <a:gd name="T33" fmla="*/ 4972 h 4973"/>
                <a:gd name="T34" fmla="*/ 4129 w 5997"/>
                <a:gd name="T35" fmla="*/ 4941 h 4973"/>
                <a:gd name="T36" fmla="*/ 4193 w 5997"/>
                <a:gd name="T37" fmla="*/ 4852 h 4973"/>
                <a:gd name="T38" fmla="*/ 4200 w 5997"/>
                <a:gd name="T39" fmla="*/ 4766 h 4973"/>
                <a:gd name="T40" fmla="*/ 4153 w 5997"/>
                <a:gd name="T41" fmla="*/ 4667 h 4973"/>
                <a:gd name="T42" fmla="*/ 4048 w 5997"/>
                <a:gd name="T43" fmla="*/ 4590 h 4973"/>
                <a:gd name="T44" fmla="*/ 3811 w 5997"/>
                <a:gd name="T45" fmla="*/ 4476 h 4973"/>
                <a:gd name="T46" fmla="*/ 5685 w 5997"/>
                <a:gd name="T47" fmla="*/ 3998 h 4973"/>
                <a:gd name="T48" fmla="*/ 5778 w 5997"/>
                <a:gd name="T49" fmla="*/ 3982 h 4973"/>
                <a:gd name="T50" fmla="*/ 5882 w 5997"/>
                <a:gd name="T51" fmla="*/ 3927 h 4973"/>
                <a:gd name="T52" fmla="*/ 5959 w 5997"/>
                <a:gd name="T53" fmla="*/ 3835 h 4973"/>
                <a:gd name="T54" fmla="*/ 5993 w 5997"/>
                <a:gd name="T55" fmla="*/ 3718 h 4973"/>
                <a:gd name="T56" fmla="*/ 5993 w 5997"/>
                <a:gd name="T57" fmla="*/ 293 h 4973"/>
                <a:gd name="T58" fmla="*/ 5956 w 5997"/>
                <a:gd name="T59" fmla="*/ 173 h 4973"/>
                <a:gd name="T60" fmla="*/ 5876 w 5997"/>
                <a:gd name="T61" fmla="*/ 74 h 4973"/>
                <a:gd name="T62" fmla="*/ 5768 w 5997"/>
                <a:gd name="T63" fmla="*/ 16 h 4973"/>
                <a:gd name="T64" fmla="*/ 3756 w 5997"/>
                <a:gd name="T65" fmla="*/ 4722 h 4973"/>
                <a:gd name="T66" fmla="*/ 2345 w 5997"/>
                <a:gd name="T67" fmla="*/ 4685 h 4973"/>
                <a:gd name="T68" fmla="*/ 2616 w 5997"/>
                <a:gd name="T69" fmla="*/ 4627 h 4973"/>
                <a:gd name="T70" fmla="*/ 3162 w 5997"/>
                <a:gd name="T71" fmla="*/ 4608 h 4973"/>
                <a:gd name="T72" fmla="*/ 3509 w 5997"/>
                <a:gd name="T73" fmla="*/ 4652 h 4973"/>
                <a:gd name="T74" fmla="*/ 3756 w 5997"/>
                <a:gd name="T75" fmla="*/ 4722 h 4973"/>
                <a:gd name="T76" fmla="*/ 3389 w 5997"/>
                <a:gd name="T77" fmla="*/ 4359 h 4973"/>
                <a:gd name="T78" fmla="*/ 2965 w 5997"/>
                <a:gd name="T79" fmla="*/ 4353 h 4973"/>
                <a:gd name="T80" fmla="*/ 2616 w 5997"/>
                <a:gd name="T81" fmla="*/ 4359 h 4973"/>
                <a:gd name="T82" fmla="*/ 5741 w 5997"/>
                <a:gd name="T83" fmla="*/ 3708 h 4973"/>
                <a:gd name="T84" fmla="*/ 5707 w 5997"/>
                <a:gd name="T85" fmla="*/ 3742 h 4973"/>
                <a:gd name="T86" fmla="*/ 299 w 5997"/>
                <a:gd name="T87" fmla="*/ 3748 h 4973"/>
                <a:gd name="T88" fmla="*/ 265 w 5997"/>
                <a:gd name="T89" fmla="*/ 3733 h 4973"/>
                <a:gd name="T90" fmla="*/ 249 w 5997"/>
                <a:gd name="T91" fmla="*/ 3696 h 4973"/>
                <a:gd name="T92" fmla="*/ 5747 w 5997"/>
                <a:gd name="T93" fmla="*/ 3153 h 4973"/>
                <a:gd name="T94" fmla="*/ 249 w 5997"/>
                <a:gd name="T95" fmla="*/ 290 h 4973"/>
                <a:gd name="T96" fmla="*/ 290 w 5997"/>
                <a:gd name="T97" fmla="*/ 253 h 4973"/>
                <a:gd name="T98" fmla="*/ 5685 w 5997"/>
                <a:gd name="T99" fmla="*/ 253 h 4973"/>
                <a:gd name="T100" fmla="*/ 5734 w 5997"/>
                <a:gd name="T101" fmla="*/ 284 h 4973"/>
                <a:gd name="T102" fmla="*/ 5747 w 5997"/>
                <a:gd name="T103" fmla="*/ 3153 h 4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97" h="4973">
                  <a:moveTo>
                    <a:pt x="5670" y="0"/>
                  </a:moveTo>
                  <a:lnTo>
                    <a:pt x="299" y="0"/>
                  </a:lnTo>
                  <a:lnTo>
                    <a:pt x="299" y="0"/>
                  </a:lnTo>
                  <a:lnTo>
                    <a:pt x="268" y="3"/>
                  </a:lnTo>
                  <a:lnTo>
                    <a:pt x="237" y="7"/>
                  </a:lnTo>
                  <a:lnTo>
                    <a:pt x="209" y="16"/>
                  </a:lnTo>
                  <a:lnTo>
                    <a:pt x="182" y="25"/>
                  </a:lnTo>
                  <a:lnTo>
                    <a:pt x="157" y="37"/>
                  </a:lnTo>
                  <a:lnTo>
                    <a:pt x="132" y="53"/>
                  </a:lnTo>
                  <a:lnTo>
                    <a:pt x="108" y="68"/>
                  </a:lnTo>
                  <a:lnTo>
                    <a:pt x="86" y="90"/>
                  </a:lnTo>
                  <a:lnTo>
                    <a:pt x="68" y="111"/>
                  </a:lnTo>
                  <a:lnTo>
                    <a:pt x="49" y="133"/>
                  </a:lnTo>
                  <a:lnTo>
                    <a:pt x="33" y="158"/>
                  </a:lnTo>
                  <a:lnTo>
                    <a:pt x="21" y="186"/>
                  </a:lnTo>
                  <a:lnTo>
                    <a:pt x="12" y="210"/>
                  </a:lnTo>
                  <a:lnTo>
                    <a:pt x="6" y="241"/>
                  </a:lnTo>
                  <a:lnTo>
                    <a:pt x="0" y="269"/>
                  </a:lnTo>
                  <a:lnTo>
                    <a:pt x="0" y="299"/>
                  </a:lnTo>
                  <a:lnTo>
                    <a:pt x="0" y="3696"/>
                  </a:lnTo>
                  <a:lnTo>
                    <a:pt x="0" y="3696"/>
                  </a:lnTo>
                  <a:lnTo>
                    <a:pt x="0" y="3727"/>
                  </a:lnTo>
                  <a:lnTo>
                    <a:pt x="6" y="3757"/>
                  </a:lnTo>
                  <a:lnTo>
                    <a:pt x="12" y="3785"/>
                  </a:lnTo>
                  <a:lnTo>
                    <a:pt x="21" y="3813"/>
                  </a:lnTo>
                  <a:lnTo>
                    <a:pt x="37" y="3841"/>
                  </a:lnTo>
                  <a:lnTo>
                    <a:pt x="49" y="3865"/>
                  </a:lnTo>
                  <a:lnTo>
                    <a:pt x="68" y="3887"/>
                  </a:lnTo>
                  <a:lnTo>
                    <a:pt x="86" y="3909"/>
                  </a:lnTo>
                  <a:lnTo>
                    <a:pt x="108" y="3930"/>
                  </a:lnTo>
                  <a:lnTo>
                    <a:pt x="132" y="3946"/>
                  </a:lnTo>
                  <a:lnTo>
                    <a:pt x="157" y="3961"/>
                  </a:lnTo>
                  <a:lnTo>
                    <a:pt x="182" y="3973"/>
                  </a:lnTo>
                  <a:lnTo>
                    <a:pt x="209" y="3982"/>
                  </a:lnTo>
                  <a:lnTo>
                    <a:pt x="240" y="3992"/>
                  </a:lnTo>
                  <a:lnTo>
                    <a:pt x="268" y="3995"/>
                  </a:lnTo>
                  <a:lnTo>
                    <a:pt x="299" y="3998"/>
                  </a:lnTo>
                  <a:lnTo>
                    <a:pt x="2444" y="3998"/>
                  </a:lnTo>
                  <a:lnTo>
                    <a:pt x="2345" y="4427"/>
                  </a:lnTo>
                  <a:lnTo>
                    <a:pt x="2345" y="4427"/>
                  </a:lnTo>
                  <a:lnTo>
                    <a:pt x="2265" y="4448"/>
                  </a:lnTo>
                  <a:lnTo>
                    <a:pt x="2191" y="4473"/>
                  </a:lnTo>
                  <a:lnTo>
                    <a:pt x="2120" y="4500"/>
                  </a:lnTo>
                  <a:lnTo>
                    <a:pt x="2058" y="4528"/>
                  </a:lnTo>
                  <a:lnTo>
                    <a:pt x="2003" y="4556"/>
                  </a:lnTo>
                  <a:lnTo>
                    <a:pt x="1951" y="4587"/>
                  </a:lnTo>
                  <a:lnTo>
                    <a:pt x="1904" y="4615"/>
                  </a:lnTo>
                  <a:lnTo>
                    <a:pt x="1864" y="4645"/>
                  </a:lnTo>
                  <a:lnTo>
                    <a:pt x="1864" y="4645"/>
                  </a:lnTo>
                  <a:lnTo>
                    <a:pt x="1843" y="4664"/>
                  </a:lnTo>
                  <a:lnTo>
                    <a:pt x="1824" y="4685"/>
                  </a:lnTo>
                  <a:lnTo>
                    <a:pt x="1812" y="4710"/>
                  </a:lnTo>
                  <a:lnTo>
                    <a:pt x="1800" y="4738"/>
                  </a:lnTo>
                  <a:lnTo>
                    <a:pt x="1793" y="4766"/>
                  </a:lnTo>
                  <a:lnTo>
                    <a:pt x="1793" y="4793"/>
                  </a:lnTo>
                  <a:lnTo>
                    <a:pt x="1793" y="4824"/>
                  </a:lnTo>
                  <a:lnTo>
                    <a:pt x="1803" y="4852"/>
                  </a:lnTo>
                  <a:lnTo>
                    <a:pt x="1803" y="4852"/>
                  </a:lnTo>
                  <a:lnTo>
                    <a:pt x="1812" y="4877"/>
                  </a:lnTo>
                  <a:lnTo>
                    <a:pt x="1827" y="4901"/>
                  </a:lnTo>
                  <a:lnTo>
                    <a:pt x="1846" y="4923"/>
                  </a:lnTo>
                  <a:lnTo>
                    <a:pt x="1864" y="4941"/>
                  </a:lnTo>
                  <a:lnTo>
                    <a:pt x="1889" y="4953"/>
                  </a:lnTo>
                  <a:lnTo>
                    <a:pt x="1914" y="4966"/>
                  </a:lnTo>
                  <a:lnTo>
                    <a:pt x="1938" y="4972"/>
                  </a:lnTo>
                  <a:lnTo>
                    <a:pt x="1966" y="4972"/>
                  </a:lnTo>
                  <a:lnTo>
                    <a:pt x="4027" y="4972"/>
                  </a:lnTo>
                  <a:lnTo>
                    <a:pt x="4027" y="4972"/>
                  </a:lnTo>
                  <a:lnTo>
                    <a:pt x="4055" y="4972"/>
                  </a:lnTo>
                  <a:lnTo>
                    <a:pt x="4082" y="4966"/>
                  </a:lnTo>
                  <a:lnTo>
                    <a:pt x="4107" y="4953"/>
                  </a:lnTo>
                  <a:lnTo>
                    <a:pt x="4129" y="4941"/>
                  </a:lnTo>
                  <a:lnTo>
                    <a:pt x="4150" y="4923"/>
                  </a:lnTo>
                  <a:lnTo>
                    <a:pt x="4166" y="4901"/>
                  </a:lnTo>
                  <a:lnTo>
                    <a:pt x="4181" y="4879"/>
                  </a:lnTo>
                  <a:lnTo>
                    <a:pt x="4193" y="4852"/>
                  </a:lnTo>
                  <a:lnTo>
                    <a:pt x="4193" y="4852"/>
                  </a:lnTo>
                  <a:lnTo>
                    <a:pt x="4200" y="4824"/>
                  </a:lnTo>
                  <a:lnTo>
                    <a:pt x="4202" y="4796"/>
                  </a:lnTo>
                  <a:lnTo>
                    <a:pt x="4200" y="4766"/>
                  </a:lnTo>
                  <a:lnTo>
                    <a:pt x="4196" y="4738"/>
                  </a:lnTo>
                  <a:lnTo>
                    <a:pt x="4184" y="4713"/>
                  </a:lnTo>
                  <a:lnTo>
                    <a:pt x="4172" y="4688"/>
                  </a:lnTo>
                  <a:lnTo>
                    <a:pt x="4153" y="4667"/>
                  </a:lnTo>
                  <a:lnTo>
                    <a:pt x="4132" y="4645"/>
                  </a:lnTo>
                  <a:lnTo>
                    <a:pt x="4132" y="4645"/>
                  </a:lnTo>
                  <a:lnTo>
                    <a:pt x="4092" y="4618"/>
                  </a:lnTo>
                  <a:lnTo>
                    <a:pt x="4048" y="4590"/>
                  </a:lnTo>
                  <a:lnTo>
                    <a:pt x="3999" y="4559"/>
                  </a:lnTo>
                  <a:lnTo>
                    <a:pt x="3941" y="4531"/>
                  </a:lnTo>
                  <a:lnTo>
                    <a:pt x="3879" y="4503"/>
                  </a:lnTo>
                  <a:lnTo>
                    <a:pt x="3811" y="4476"/>
                  </a:lnTo>
                  <a:lnTo>
                    <a:pt x="3737" y="4451"/>
                  </a:lnTo>
                  <a:lnTo>
                    <a:pt x="3654" y="4429"/>
                  </a:lnTo>
                  <a:lnTo>
                    <a:pt x="3580" y="3998"/>
                  </a:lnTo>
                  <a:lnTo>
                    <a:pt x="5685" y="3998"/>
                  </a:lnTo>
                  <a:lnTo>
                    <a:pt x="5685" y="3998"/>
                  </a:lnTo>
                  <a:lnTo>
                    <a:pt x="5716" y="3995"/>
                  </a:lnTo>
                  <a:lnTo>
                    <a:pt x="5747" y="3992"/>
                  </a:lnTo>
                  <a:lnTo>
                    <a:pt x="5778" y="3982"/>
                  </a:lnTo>
                  <a:lnTo>
                    <a:pt x="5805" y="3973"/>
                  </a:lnTo>
                  <a:lnTo>
                    <a:pt x="5833" y="3961"/>
                  </a:lnTo>
                  <a:lnTo>
                    <a:pt x="5858" y="3946"/>
                  </a:lnTo>
                  <a:lnTo>
                    <a:pt x="5882" y="3927"/>
                  </a:lnTo>
                  <a:lnTo>
                    <a:pt x="5904" y="3906"/>
                  </a:lnTo>
                  <a:lnTo>
                    <a:pt x="5925" y="3884"/>
                  </a:lnTo>
                  <a:lnTo>
                    <a:pt x="5944" y="3860"/>
                  </a:lnTo>
                  <a:lnTo>
                    <a:pt x="5959" y="3835"/>
                  </a:lnTo>
                  <a:lnTo>
                    <a:pt x="5972" y="3807"/>
                  </a:lnTo>
                  <a:lnTo>
                    <a:pt x="5981" y="3779"/>
                  </a:lnTo>
                  <a:lnTo>
                    <a:pt x="5990" y="3748"/>
                  </a:lnTo>
                  <a:lnTo>
                    <a:pt x="5993" y="3718"/>
                  </a:lnTo>
                  <a:lnTo>
                    <a:pt x="5996" y="3687"/>
                  </a:lnTo>
                  <a:lnTo>
                    <a:pt x="5996" y="327"/>
                  </a:lnTo>
                  <a:lnTo>
                    <a:pt x="5996" y="327"/>
                  </a:lnTo>
                  <a:lnTo>
                    <a:pt x="5993" y="293"/>
                  </a:lnTo>
                  <a:lnTo>
                    <a:pt x="5990" y="262"/>
                  </a:lnTo>
                  <a:lnTo>
                    <a:pt x="5981" y="229"/>
                  </a:lnTo>
                  <a:lnTo>
                    <a:pt x="5972" y="201"/>
                  </a:lnTo>
                  <a:lnTo>
                    <a:pt x="5956" y="173"/>
                  </a:lnTo>
                  <a:lnTo>
                    <a:pt x="5941" y="145"/>
                  </a:lnTo>
                  <a:lnTo>
                    <a:pt x="5922" y="121"/>
                  </a:lnTo>
                  <a:lnTo>
                    <a:pt x="5901" y="96"/>
                  </a:lnTo>
                  <a:lnTo>
                    <a:pt x="5876" y="74"/>
                  </a:lnTo>
                  <a:lnTo>
                    <a:pt x="5851" y="56"/>
                  </a:lnTo>
                  <a:lnTo>
                    <a:pt x="5827" y="41"/>
                  </a:lnTo>
                  <a:lnTo>
                    <a:pt x="5796" y="28"/>
                  </a:lnTo>
                  <a:lnTo>
                    <a:pt x="5768" y="16"/>
                  </a:lnTo>
                  <a:lnTo>
                    <a:pt x="5734" y="7"/>
                  </a:lnTo>
                  <a:lnTo>
                    <a:pt x="5704" y="3"/>
                  </a:lnTo>
                  <a:lnTo>
                    <a:pt x="5670" y="0"/>
                  </a:lnTo>
                  <a:close/>
                  <a:moveTo>
                    <a:pt x="3756" y="4722"/>
                  </a:moveTo>
                  <a:lnTo>
                    <a:pt x="2237" y="4722"/>
                  </a:lnTo>
                  <a:lnTo>
                    <a:pt x="2237" y="4722"/>
                  </a:lnTo>
                  <a:lnTo>
                    <a:pt x="2290" y="4704"/>
                  </a:lnTo>
                  <a:lnTo>
                    <a:pt x="2345" y="4685"/>
                  </a:lnTo>
                  <a:lnTo>
                    <a:pt x="2404" y="4667"/>
                  </a:lnTo>
                  <a:lnTo>
                    <a:pt x="2471" y="4652"/>
                  </a:lnTo>
                  <a:lnTo>
                    <a:pt x="2542" y="4639"/>
                  </a:lnTo>
                  <a:lnTo>
                    <a:pt x="2616" y="4627"/>
                  </a:lnTo>
                  <a:lnTo>
                    <a:pt x="2700" y="4615"/>
                  </a:lnTo>
                  <a:lnTo>
                    <a:pt x="2786" y="4608"/>
                  </a:lnTo>
                  <a:lnTo>
                    <a:pt x="3162" y="4608"/>
                  </a:lnTo>
                  <a:lnTo>
                    <a:pt x="3162" y="4608"/>
                  </a:lnTo>
                  <a:lnTo>
                    <a:pt x="3260" y="4615"/>
                  </a:lnTo>
                  <a:lnTo>
                    <a:pt x="3349" y="4627"/>
                  </a:lnTo>
                  <a:lnTo>
                    <a:pt x="3432" y="4639"/>
                  </a:lnTo>
                  <a:lnTo>
                    <a:pt x="3509" y="4652"/>
                  </a:lnTo>
                  <a:lnTo>
                    <a:pt x="3577" y="4667"/>
                  </a:lnTo>
                  <a:lnTo>
                    <a:pt x="3642" y="4685"/>
                  </a:lnTo>
                  <a:lnTo>
                    <a:pt x="3700" y="4704"/>
                  </a:lnTo>
                  <a:lnTo>
                    <a:pt x="3756" y="4722"/>
                  </a:lnTo>
                  <a:close/>
                  <a:moveTo>
                    <a:pt x="2616" y="4359"/>
                  </a:moveTo>
                  <a:lnTo>
                    <a:pt x="2681" y="4081"/>
                  </a:lnTo>
                  <a:lnTo>
                    <a:pt x="3340" y="4081"/>
                  </a:lnTo>
                  <a:lnTo>
                    <a:pt x="3389" y="4359"/>
                  </a:lnTo>
                  <a:lnTo>
                    <a:pt x="3168" y="4359"/>
                  </a:lnTo>
                  <a:lnTo>
                    <a:pt x="3168" y="4359"/>
                  </a:lnTo>
                  <a:lnTo>
                    <a:pt x="3070" y="4356"/>
                  </a:lnTo>
                  <a:lnTo>
                    <a:pt x="2965" y="4353"/>
                  </a:lnTo>
                  <a:lnTo>
                    <a:pt x="2965" y="4353"/>
                  </a:lnTo>
                  <a:lnTo>
                    <a:pt x="2869" y="4356"/>
                  </a:lnTo>
                  <a:lnTo>
                    <a:pt x="2777" y="4359"/>
                  </a:lnTo>
                  <a:lnTo>
                    <a:pt x="2616" y="4359"/>
                  </a:lnTo>
                  <a:close/>
                  <a:moveTo>
                    <a:pt x="5747" y="3687"/>
                  </a:moveTo>
                  <a:lnTo>
                    <a:pt x="5747" y="3687"/>
                  </a:lnTo>
                  <a:lnTo>
                    <a:pt x="5744" y="3699"/>
                  </a:lnTo>
                  <a:lnTo>
                    <a:pt x="5741" y="3708"/>
                  </a:lnTo>
                  <a:lnTo>
                    <a:pt x="5734" y="3721"/>
                  </a:lnTo>
                  <a:lnTo>
                    <a:pt x="5728" y="3730"/>
                  </a:lnTo>
                  <a:lnTo>
                    <a:pt x="5719" y="3736"/>
                  </a:lnTo>
                  <a:lnTo>
                    <a:pt x="5707" y="3742"/>
                  </a:lnTo>
                  <a:lnTo>
                    <a:pt x="5697" y="3745"/>
                  </a:lnTo>
                  <a:lnTo>
                    <a:pt x="5685" y="3748"/>
                  </a:lnTo>
                  <a:lnTo>
                    <a:pt x="299" y="3748"/>
                  </a:lnTo>
                  <a:lnTo>
                    <a:pt x="299" y="3748"/>
                  </a:lnTo>
                  <a:lnTo>
                    <a:pt x="290" y="3745"/>
                  </a:lnTo>
                  <a:lnTo>
                    <a:pt x="280" y="3742"/>
                  </a:lnTo>
                  <a:lnTo>
                    <a:pt x="271" y="3739"/>
                  </a:lnTo>
                  <a:lnTo>
                    <a:pt x="265" y="3733"/>
                  </a:lnTo>
                  <a:lnTo>
                    <a:pt x="258" y="3724"/>
                  </a:lnTo>
                  <a:lnTo>
                    <a:pt x="253" y="3718"/>
                  </a:lnTo>
                  <a:lnTo>
                    <a:pt x="249" y="3705"/>
                  </a:lnTo>
                  <a:lnTo>
                    <a:pt x="249" y="3696"/>
                  </a:lnTo>
                  <a:lnTo>
                    <a:pt x="249" y="3403"/>
                  </a:lnTo>
                  <a:lnTo>
                    <a:pt x="5747" y="3403"/>
                  </a:lnTo>
                  <a:lnTo>
                    <a:pt x="5747" y="3687"/>
                  </a:lnTo>
                  <a:close/>
                  <a:moveTo>
                    <a:pt x="5747" y="3153"/>
                  </a:moveTo>
                  <a:lnTo>
                    <a:pt x="249" y="3153"/>
                  </a:lnTo>
                  <a:lnTo>
                    <a:pt x="249" y="299"/>
                  </a:lnTo>
                  <a:lnTo>
                    <a:pt x="249" y="299"/>
                  </a:lnTo>
                  <a:lnTo>
                    <a:pt x="249" y="290"/>
                  </a:lnTo>
                  <a:lnTo>
                    <a:pt x="253" y="281"/>
                  </a:lnTo>
                  <a:lnTo>
                    <a:pt x="265" y="266"/>
                  </a:lnTo>
                  <a:lnTo>
                    <a:pt x="280" y="256"/>
                  </a:lnTo>
                  <a:lnTo>
                    <a:pt x="290" y="253"/>
                  </a:lnTo>
                  <a:lnTo>
                    <a:pt x="299" y="250"/>
                  </a:lnTo>
                  <a:lnTo>
                    <a:pt x="5670" y="250"/>
                  </a:lnTo>
                  <a:lnTo>
                    <a:pt x="5670" y="250"/>
                  </a:lnTo>
                  <a:lnTo>
                    <a:pt x="5685" y="253"/>
                  </a:lnTo>
                  <a:lnTo>
                    <a:pt x="5700" y="256"/>
                  </a:lnTo>
                  <a:lnTo>
                    <a:pt x="5713" y="266"/>
                  </a:lnTo>
                  <a:lnTo>
                    <a:pt x="5725" y="275"/>
                  </a:lnTo>
                  <a:lnTo>
                    <a:pt x="5734" y="284"/>
                  </a:lnTo>
                  <a:lnTo>
                    <a:pt x="5741" y="296"/>
                  </a:lnTo>
                  <a:lnTo>
                    <a:pt x="5744" y="312"/>
                  </a:lnTo>
                  <a:lnTo>
                    <a:pt x="5747" y="327"/>
                  </a:lnTo>
                  <a:lnTo>
                    <a:pt x="5747" y="315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Freeform 9">
              <a:extLst>
                <a:ext uri="{FF2B5EF4-FFF2-40B4-BE49-F238E27FC236}">
                  <a16:creationId xmlns:a16="http://schemas.microsoft.com/office/drawing/2014/main" id="{3EA49AE1-6F11-4B2D-AC5C-30ED2EDEF277}"/>
                </a:ext>
              </a:extLst>
            </p:cNvPr>
            <p:cNvSpPr>
              <a:spLocks noChangeArrowheads="1"/>
            </p:cNvSpPr>
            <p:nvPr/>
          </p:nvSpPr>
          <p:spPr bwMode="auto">
            <a:xfrm>
              <a:off x="4930775" y="5989638"/>
              <a:ext cx="88900" cy="88900"/>
            </a:xfrm>
            <a:custGeom>
              <a:avLst/>
              <a:gdLst>
                <a:gd name="T0" fmla="*/ 124 w 245"/>
                <a:gd name="T1" fmla="*/ 244 h 245"/>
                <a:gd name="T2" fmla="*/ 124 w 245"/>
                <a:gd name="T3" fmla="*/ 244 h 245"/>
                <a:gd name="T4" fmla="*/ 148 w 245"/>
                <a:gd name="T5" fmla="*/ 241 h 245"/>
                <a:gd name="T6" fmla="*/ 170 w 245"/>
                <a:gd name="T7" fmla="*/ 235 h 245"/>
                <a:gd name="T8" fmla="*/ 191 w 245"/>
                <a:gd name="T9" fmla="*/ 222 h 245"/>
                <a:gd name="T10" fmla="*/ 210 w 245"/>
                <a:gd name="T11" fmla="*/ 207 h 245"/>
                <a:gd name="T12" fmla="*/ 225 w 245"/>
                <a:gd name="T13" fmla="*/ 188 h 245"/>
                <a:gd name="T14" fmla="*/ 234 w 245"/>
                <a:gd name="T15" fmla="*/ 170 h 245"/>
                <a:gd name="T16" fmla="*/ 244 w 245"/>
                <a:gd name="T17" fmla="*/ 145 h 245"/>
                <a:gd name="T18" fmla="*/ 244 w 245"/>
                <a:gd name="T19" fmla="*/ 121 h 245"/>
                <a:gd name="T20" fmla="*/ 244 w 245"/>
                <a:gd name="T21" fmla="*/ 121 h 245"/>
                <a:gd name="T22" fmla="*/ 244 w 245"/>
                <a:gd name="T23" fmla="*/ 96 h 245"/>
                <a:gd name="T24" fmla="*/ 234 w 245"/>
                <a:gd name="T25" fmla="*/ 75 h 245"/>
                <a:gd name="T26" fmla="*/ 225 w 245"/>
                <a:gd name="T27" fmla="*/ 53 h 245"/>
                <a:gd name="T28" fmla="*/ 210 w 245"/>
                <a:gd name="T29" fmla="*/ 34 h 245"/>
                <a:gd name="T30" fmla="*/ 191 w 245"/>
                <a:gd name="T31" fmla="*/ 19 h 245"/>
                <a:gd name="T32" fmla="*/ 170 w 245"/>
                <a:gd name="T33" fmla="*/ 10 h 245"/>
                <a:gd name="T34" fmla="*/ 148 w 245"/>
                <a:gd name="T35" fmla="*/ 0 h 245"/>
                <a:gd name="T36" fmla="*/ 124 w 245"/>
                <a:gd name="T37" fmla="*/ 0 h 245"/>
                <a:gd name="T38" fmla="*/ 124 w 245"/>
                <a:gd name="T39" fmla="*/ 0 h 245"/>
                <a:gd name="T40" fmla="*/ 99 w 245"/>
                <a:gd name="T41" fmla="*/ 0 h 245"/>
                <a:gd name="T42" fmla="*/ 74 w 245"/>
                <a:gd name="T43" fmla="*/ 10 h 245"/>
                <a:gd name="T44" fmla="*/ 56 w 245"/>
                <a:gd name="T45" fmla="*/ 19 h 245"/>
                <a:gd name="T46" fmla="*/ 37 w 245"/>
                <a:gd name="T47" fmla="*/ 34 h 245"/>
                <a:gd name="T48" fmla="*/ 22 w 245"/>
                <a:gd name="T49" fmla="*/ 53 h 245"/>
                <a:gd name="T50" fmla="*/ 9 w 245"/>
                <a:gd name="T51" fmla="*/ 75 h 245"/>
                <a:gd name="T52" fmla="*/ 3 w 245"/>
                <a:gd name="T53" fmla="*/ 96 h 245"/>
                <a:gd name="T54" fmla="*/ 0 w 245"/>
                <a:gd name="T55" fmla="*/ 121 h 245"/>
                <a:gd name="T56" fmla="*/ 0 w 245"/>
                <a:gd name="T57" fmla="*/ 121 h 245"/>
                <a:gd name="T58" fmla="*/ 3 w 245"/>
                <a:gd name="T59" fmla="*/ 145 h 245"/>
                <a:gd name="T60" fmla="*/ 9 w 245"/>
                <a:gd name="T61" fmla="*/ 170 h 245"/>
                <a:gd name="T62" fmla="*/ 22 w 245"/>
                <a:gd name="T63" fmla="*/ 188 h 245"/>
                <a:gd name="T64" fmla="*/ 37 w 245"/>
                <a:gd name="T65" fmla="*/ 207 h 245"/>
                <a:gd name="T66" fmla="*/ 56 w 245"/>
                <a:gd name="T67" fmla="*/ 222 h 245"/>
                <a:gd name="T68" fmla="*/ 74 w 245"/>
                <a:gd name="T69" fmla="*/ 235 h 245"/>
                <a:gd name="T70" fmla="*/ 99 w 245"/>
                <a:gd name="T71" fmla="*/ 241 h 245"/>
                <a:gd name="T72" fmla="*/ 124 w 245"/>
                <a:gd name="T73" fmla="*/ 24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245">
                  <a:moveTo>
                    <a:pt x="124" y="244"/>
                  </a:moveTo>
                  <a:lnTo>
                    <a:pt x="124" y="244"/>
                  </a:lnTo>
                  <a:lnTo>
                    <a:pt x="148" y="241"/>
                  </a:lnTo>
                  <a:lnTo>
                    <a:pt x="170" y="235"/>
                  </a:lnTo>
                  <a:lnTo>
                    <a:pt x="191" y="222"/>
                  </a:lnTo>
                  <a:lnTo>
                    <a:pt x="210" y="207"/>
                  </a:lnTo>
                  <a:lnTo>
                    <a:pt x="225" y="188"/>
                  </a:lnTo>
                  <a:lnTo>
                    <a:pt x="234" y="170"/>
                  </a:lnTo>
                  <a:lnTo>
                    <a:pt x="244" y="145"/>
                  </a:lnTo>
                  <a:lnTo>
                    <a:pt x="244" y="121"/>
                  </a:lnTo>
                  <a:lnTo>
                    <a:pt x="244" y="121"/>
                  </a:lnTo>
                  <a:lnTo>
                    <a:pt x="244" y="96"/>
                  </a:lnTo>
                  <a:lnTo>
                    <a:pt x="234" y="75"/>
                  </a:lnTo>
                  <a:lnTo>
                    <a:pt x="225" y="53"/>
                  </a:lnTo>
                  <a:lnTo>
                    <a:pt x="210" y="34"/>
                  </a:lnTo>
                  <a:lnTo>
                    <a:pt x="191" y="19"/>
                  </a:lnTo>
                  <a:lnTo>
                    <a:pt x="170" y="10"/>
                  </a:lnTo>
                  <a:lnTo>
                    <a:pt x="148" y="0"/>
                  </a:lnTo>
                  <a:lnTo>
                    <a:pt x="124" y="0"/>
                  </a:lnTo>
                  <a:lnTo>
                    <a:pt x="124" y="0"/>
                  </a:lnTo>
                  <a:lnTo>
                    <a:pt x="99" y="0"/>
                  </a:lnTo>
                  <a:lnTo>
                    <a:pt x="74" y="10"/>
                  </a:lnTo>
                  <a:lnTo>
                    <a:pt x="56" y="19"/>
                  </a:lnTo>
                  <a:lnTo>
                    <a:pt x="37" y="34"/>
                  </a:lnTo>
                  <a:lnTo>
                    <a:pt x="22" y="53"/>
                  </a:lnTo>
                  <a:lnTo>
                    <a:pt x="9" y="75"/>
                  </a:lnTo>
                  <a:lnTo>
                    <a:pt x="3" y="96"/>
                  </a:lnTo>
                  <a:lnTo>
                    <a:pt x="0" y="121"/>
                  </a:lnTo>
                  <a:lnTo>
                    <a:pt x="0" y="121"/>
                  </a:lnTo>
                  <a:lnTo>
                    <a:pt x="3" y="145"/>
                  </a:lnTo>
                  <a:lnTo>
                    <a:pt x="9" y="170"/>
                  </a:lnTo>
                  <a:lnTo>
                    <a:pt x="22" y="188"/>
                  </a:lnTo>
                  <a:lnTo>
                    <a:pt x="37" y="207"/>
                  </a:lnTo>
                  <a:lnTo>
                    <a:pt x="56" y="222"/>
                  </a:lnTo>
                  <a:lnTo>
                    <a:pt x="74" y="235"/>
                  </a:lnTo>
                  <a:lnTo>
                    <a:pt x="99" y="241"/>
                  </a:lnTo>
                  <a:lnTo>
                    <a:pt x="124" y="24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Freeform 10">
              <a:extLst>
                <a:ext uri="{FF2B5EF4-FFF2-40B4-BE49-F238E27FC236}">
                  <a16:creationId xmlns:a16="http://schemas.microsoft.com/office/drawing/2014/main" id="{261648DD-FC96-4C28-814D-ACE9944A1312}"/>
                </a:ext>
              </a:extLst>
            </p:cNvPr>
            <p:cNvSpPr>
              <a:spLocks noChangeArrowheads="1"/>
            </p:cNvSpPr>
            <p:nvPr/>
          </p:nvSpPr>
          <p:spPr bwMode="auto">
            <a:xfrm>
              <a:off x="4373563" y="4908550"/>
              <a:ext cx="268287" cy="803275"/>
            </a:xfrm>
            <a:custGeom>
              <a:avLst/>
              <a:gdLst>
                <a:gd name="T0" fmla="*/ 108 w 744"/>
                <a:gd name="T1" fmla="*/ 108 h 2233"/>
                <a:gd name="T2" fmla="*/ 62 w 744"/>
                <a:gd name="T3" fmla="*/ 164 h 2233"/>
                <a:gd name="T4" fmla="*/ 28 w 744"/>
                <a:gd name="T5" fmla="*/ 229 h 2233"/>
                <a:gd name="T6" fmla="*/ 6 w 744"/>
                <a:gd name="T7" fmla="*/ 299 h 2233"/>
                <a:gd name="T8" fmla="*/ 0 w 744"/>
                <a:gd name="T9" fmla="*/ 370 h 2233"/>
                <a:gd name="T10" fmla="*/ 0 w 744"/>
                <a:gd name="T11" fmla="*/ 407 h 2233"/>
                <a:gd name="T12" fmla="*/ 15 w 744"/>
                <a:gd name="T13" fmla="*/ 478 h 2233"/>
                <a:gd name="T14" fmla="*/ 43 w 744"/>
                <a:gd name="T15" fmla="*/ 546 h 2233"/>
                <a:gd name="T16" fmla="*/ 83 w 744"/>
                <a:gd name="T17" fmla="*/ 608 h 2233"/>
                <a:gd name="T18" fmla="*/ 108 w 744"/>
                <a:gd name="T19" fmla="*/ 635 h 2233"/>
                <a:gd name="T20" fmla="*/ 173 w 744"/>
                <a:gd name="T21" fmla="*/ 688 h 2233"/>
                <a:gd name="T22" fmla="*/ 247 w 744"/>
                <a:gd name="T23" fmla="*/ 722 h 2233"/>
                <a:gd name="T24" fmla="*/ 496 w 744"/>
                <a:gd name="T25" fmla="*/ 2232 h 2233"/>
                <a:gd name="T26" fmla="*/ 496 w 744"/>
                <a:gd name="T27" fmla="*/ 722 h 2233"/>
                <a:gd name="T28" fmla="*/ 570 w 744"/>
                <a:gd name="T29" fmla="*/ 688 h 2233"/>
                <a:gd name="T30" fmla="*/ 635 w 744"/>
                <a:gd name="T31" fmla="*/ 635 h 2233"/>
                <a:gd name="T32" fmla="*/ 660 w 744"/>
                <a:gd name="T33" fmla="*/ 608 h 2233"/>
                <a:gd name="T34" fmla="*/ 703 w 744"/>
                <a:gd name="T35" fmla="*/ 543 h 2233"/>
                <a:gd name="T36" fmla="*/ 727 w 744"/>
                <a:gd name="T37" fmla="*/ 478 h 2233"/>
                <a:gd name="T38" fmla="*/ 743 w 744"/>
                <a:gd name="T39" fmla="*/ 407 h 2233"/>
                <a:gd name="T40" fmla="*/ 743 w 744"/>
                <a:gd name="T41" fmla="*/ 337 h 2233"/>
                <a:gd name="T42" fmla="*/ 727 w 744"/>
                <a:gd name="T43" fmla="*/ 266 h 2233"/>
                <a:gd name="T44" fmla="*/ 703 w 744"/>
                <a:gd name="T45" fmla="*/ 198 h 2233"/>
                <a:gd name="T46" fmla="*/ 660 w 744"/>
                <a:gd name="T47" fmla="*/ 136 h 2233"/>
                <a:gd name="T48" fmla="*/ 635 w 744"/>
                <a:gd name="T49" fmla="*/ 108 h 2233"/>
                <a:gd name="T50" fmla="*/ 576 w 744"/>
                <a:gd name="T51" fmla="*/ 59 h 2233"/>
                <a:gd name="T52" fmla="*/ 511 w 744"/>
                <a:gd name="T53" fmla="*/ 25 h 2233"/>
                <a:gd name="T54" fmla="*/ 444 w 744"/>
                <a:gd name="T55" fmla="*/ 7 h 2233"/>
                <a:gd name="T56" fmla="*/ 373 w 744"/>
                <a:gd name="T57" fmla="*/ 0 h 2233"/>
                <a:gd name="T58" fmla="*/ 302 w 744"/>
                <a:gd name="T59" fmla="*/ 7 h 2233"/>
                <a:gd name="T60" fmla="*/ 231 w 744"/>
                <a:gd name="T61" fmla="*/ 25 h 2233"/>
                <a:gd name="T62" fmla="*/ 167 w 744"/>
                <a:gd name="T63" fmla="*/ 59 h 2233"/>
                <a:gd name="T64" fmla="*/ 108 w 744"/>
                <a:gd name="T65" fmla="*/ 108 h 2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4" h="2233">
                  <a:moveTo>
                    <a:pt x="108" y="108"/>
                  </a:moveTo>
                  <a:lnTo>
                    <a:pt x="108" y="108"/>
                  </a:lnTo>
                  <a:lnTo>
                    <a:pt x="83" y="136"/>
                  </a:lnTo>
                  <a:lnTo>
                    <a:pt x="62" y="164"/>
                  </a:lnTo>
                  <a:lnTo>
                    <a:pt x="43" y="195"/>
                  </a:lnTo>
                  <a:lnTo>
                    <a:pt x="28" y="229"/>
                  </a:lnTo>
                  <a:lnTo>
                    <a:pt x="15" y="262"/>
                  </a:lnTo>
                  <a:lnTo>
                    <a:pt x="6" y="299"/>
                  </a:lnTo>
                  <a:lnTo>
                    <a:pt x="0" y="333"/>
                  </a:lnTo>
                  <a:lnTo>
                    <a:pt x="0" y="370"/>
                  </a:lnTo>
                  <a:lnTo>
                    <a:pt x="0" y="370"/>
                  </a:lnTo>
                  <a:lnTo>
                    <a:pt x="0" y="407"/>
                  </a:lnTo>
                  <a:lnTo>
                    <a:pt x="6" y="444"/>
                  </a:lnTo>
                  <a:lnTo>
                    <a:pt x="15" y="478"/>
                  </a:lnTo>
                  <a:lnTo>
                    <a:pt x="28" y="515"/>
                  </a:lnTo>
                  <a:lnTo>
                    <a:pt x="43" y="546"/>
                  </a:lnTo>
                  <a:lnTo>
                    <a:pt x="62" y="577"/>
                  </a:lnTo>
                  <a:lnTo>
                    <a:pt x="83" y="608"/>
                  </a:lnTo>
                  <a:lnTo>
                    <a:pt x="108" y="635"/>
                  </a:lnTo>
                  <a:lnTo>
                    <a:pt x="108" y="635"/>
                  </a:lnTo>
                  <a:lnTo>
                    <a:pt x="139" y="663"/>
                  </a:lnTo>
                  <a:lnTo>
                    <a:pt x="173" y="688"/>
                  </a:lnTo>
                  <a:lnTo>
                    <a:pt x="210" y="706"/>
                  </a:lnTo>
                  <a:lnTo>
                    <a:pt x="247" y="722"/>
                  </a:lnTo>
                  <a:lnTo>
                    <a:pt x="247" y="2232"/>
                  </a:lnTo>
                  <a:lnTo>
                    <a:pt x="496" y="2232"/>
                  </a:lnTo>
                  <a:lnTo>
                    <a:pt x="496" y="722"/>
                  </a:lnTo>
                  <a:lnTo>
                    <a:pt x="496" y="722"/>
                  </a:lnTo>
                  <a:lnTo>
                    <a:pt x="533" y="706"/>
                  </a:lnTo>
                  <a:lnTo>
                    <a:pt x="570" y="688"/>
                  </a:lnTo>
                  <a:lnTo>
                    <a:pt x="604" y="663"/>
                  </a:lnTo>
                  <a:lnTo>
                    <a:pt x="635" y="635"/>
                  </a:lnTo>
                  <a:lnTo>
                    <a:pt x="635" y="635"/>
                  </a:lnTo>
                  <a:lnTo>
                    <a:pt x="660" y="608"/>
                  </a:lnTo>
                  <a:lnTo>
                    <a:pt x="681" y="577"/>
                  </a:lnTo>
                  <a:lnTo>
                    <a:pt x="703" y="543"/>
                  </a:lnTo>
                  <a:lnTo>
                    <a:pt x="718" y="512"/>
                  </a:lnTo>
                  <a:lnTo>
                    <a:pt x="727" y="478"/>
                  </a:lnTo>
                  <a:lnTo>
                    <a:pt x="736" y="441"/>
                  </a:lnTo>
                  <a:lnTo>
                    <a:pt x="743" y="407"/>
                  </a:lnTo>
                  <a:lnTo>
                    <a:pt x="743" y="370"/>
                  </a:lnTo>
                  <a:lnTo>
                    <a:pt x="743" y="337"/>
                  </a:lnTo>
                  <a:lnTo>
                    <a:pt x="736" y="299"/>
                  </a:lnTo>
                  <a:lnTo>
                    <a:pt x="727" y="266"/>
                  </a:lnTo>
                  <a:lnTo>
                    <a:pt x="718" y="232"/>
                  </a:lnTo>
                  <a:lnTo>
                    <a:pt x="703" y="198"/>
                  </a:lnTo>
                  <a:lnTo>
                    <a:pt x="681" y="167"/>
                  </a:lnTo>
                  <a:lnTo>
                    <a:pt x="660" y="136"/>
                  </a:lnTo>
                  <a:lnTo>
                    <a:pt x="635" y="108"/>
                  </a:lnTo>
                  <a:lnTo>
                    <a:pt x="635" y="108"/>
                  </a:lnTo>
                  <a:lnTo>
                    <a:pt x="607" y="84"/>
                  </a:lnTo>
                  <a:lnTo>
                    <a:pt x="576" y="59"/>
                  </a:lnTo>
                  <a:lnTo>
                    <a:pt x="545" y="41"/>
                  </a:lnTo>
                  <a:lnTo>
                    <a:pt x="511" y="25"/>
                  </a:lnTo>
                  <a:lnTo>
                    <a:pt x="478" y="16"/>
                  </a:lnTo>
                  <a:lnTo>
                    <a:pt x="444" y="7"/>
                  </a:lnTo>
                  <a:lnTo>
                    <a:pt x="407" y="0"/>
                  </a:lnTo>
                  <a:lnTo>
                    <a:pt x="373" y="0"/>
                  </a:lnTo>
                  <a:lnTo>
                    <a:pt x="336" y="0"/>
                  </a:lnTo>
                  <a:lnTo>
                    <a:pt x="302" y="7"/>
                  </a:lnTo>
                  <a:lnTo>
                    <a:pt x="265" y="16"/>
                  </a:lnTo>
                  <a:lnTo>
                    <a:pt x="231" y="25"/>
                  </a:lnTo>
                  <a:lnTo>
                    <a:pt x="197" y="41"/>
                  </a:lnTo>
                  <a:lnTo>
                    <a:pt x="167" y="59"/>
                  </a:lnTo>
                  <a:lnTo>
                    <a:pt x="135" y="84"/>
                  </a:lnTo>
                  <a:lnTo>
                    <a:pt x="108" y="10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Freeform 11">
              <a:extLst>
                <a:ext uri="{FF2B5EF4-FFF2-40B4-BE49-F238E27FC236}">
                  <a16:creationId xmlns:a16="http://schemas.microsoft.com/office/drawing/2014/main" id="{BDF49366-496D-48C9-A141-7438384ED479}"/>
                </a:ext>
              </a:extLst>
            </p:cNvPr>
            <p:cNvSpPr>
              <a:spLocks noChangeArrowheads="1"/>
            </p:cNvSpPr>
            <p:nvPr/>
          </p:nvSpPr>
          <p:spPr bwMode="auto">
            <a:xfrm>
              <a:off x="4997450" y="4992688"/>
              <a:ext cx="268288" cy="806450"/>
            </a:xfrm>
            <a:custGeom>
              <a:avLst/>
              <a:gdLst>
                <a:gd name="T0" fmla="*/ 498 w 746"/>
                <a:gd name="T1" fmla="*/ 0 h 2241"/>
                <a:gd name="T2" fmla="*/ 250 w 746"/>
                <a:gd name="T3" fmla="*/ 1516 h 2241"/>
                <a:gd name="T4" fmla="*/ 213 w 746"/>
                <a:gd name="T5" fmla="*/ 1531 h 2241"/>
                <a:gd name="T6" fmla="*/ 142 w 746"/>
                <a:gd name="T7" fmla="*/ 1578 h 2241"/>
                <a:gd name="T8" fmla="*/ 108 w 746"/>
                <a:gd name="T9" fmla="*/ 1605 h 2241"/>
                <a:gd name="T10" fmla="*/ 62 w 746"/>
                <a:gd name="T11" fmla="*/ 1661 h 2241"/>
                <a:gd name="T12" fmla="*/ 28 w 746"/>
                <a:gd name="T13" fmla="*/ 1726 h 2241"/>
                <a:gd name="T14" fmla="*/ 6 w 746"/>
                <a:gd name="T15" fmla="*/ 1794 h 2241"/>
                <a:gd name="T16" fmla="*/ 0 w 746"/>
                <a:gd name="T17" fmla="*/ 1867 h 2241"/>
                <a:gd name="T18" fmla="*/ 3 w 746"/>
                <a:gd name="T19" fmla="*/ 1904 h 2241"/>
                <a:gd name="T20" fmla="*/ 15 w 746"/>
                <a:gd name="T21" fmla="*/ 1975 h 2241"/>
                <a:gd name="T22" fmla="*/ 43 w 746"/>
                <a:gd name="T23" fmla="*/ 2043 h 2241"/>
                <a:gd name="T24" fmla="*/ 83 w 746"/>
                <a:gd name="T25" fmla="*/ 2105 h 2241"/>
                <a:gd name="T26" fmla="*/ 108 w 746"/>
                <a:gd name="T27" fmla="*/ 2132 h 2241"/>
                <a:gd name="T28" fmla="*/ 167 w 746"/>
                <a:gd name="T29" fmla="*/ 2179 h 2241"/>
                <a:gd name="T30" fmla="*/ 231 w 746"/>
                <a:gd name="T31" fmla="*/ 2212 h 2241"/>
                <a:gd name="T32" fmla="*/ 301 w 746"/>
                <a:gd name="T33" fmla="*/ 2234 h 2241"/>
                <a:gd name="T34" fmla="*/ 372 w 746"/>
                <a:gd name="T35" fmla="*/ 2240 h 2241"/>
                <a:gd name="T36" fmla="*/ 406 w 746"/>
                <a:gd name="T37" fmla="*/ 2237 h 2241"/>
                <a:gd name="T38" fmla="*/ 477 w 746"/>
                <a:gd name="T39" fmla="*/ 2225 h 2241"/>
                <a:gd name="T40" fmla="*/ 544 w 746"/>
                <a:gd name="T41" fmla="*/ 2197 h 2241"/>
                <a:gd name="T42" fmla="*/ 606 w 746"/>
                <a:gd name="T43" fmla="*/ 2157 h 2241"/>
                <a:gd name="T44" fmla="*/ 634 w 746"/>
                <a:gd name="T45" fmla="*/ 2132 h 2241"/>
                <a:gd name="T46" fmla="*/ 683 w 746"/>
                <a:gd name="T47" fmla="*/ 2074 h 2241"/>
                <a:gd name="T48" fmla="*/ 717 w 746"/>
                <a:gd name="T49" fmla="*/ 2009 h 2241"/>
                <a:gd name="T50" fmla="*/ 736 w 746"/>
                <a:gd name="T51" fmla="*/ 1938 h 2241"/>
                <a:gd name="T52" fmla="*/ 745 w 746"/>
                <a:gd name="T53" fmla="*/ 1867 h 2241"/>
                <a:gd name="T54" fmla="*/ 736 w 746"/>
                <a:gd name="T55" fmla="*/ 1796 h 2241"/>
                <a:gd name="T56" fmla="*/ 717 w 746"/>
                <a:gd name="T57" fmla="*/ 1729 h 2241"/>
                <a:gd name="T58" fmla="*/ 683 w 746"/>
                <a:gd name="T59" fmla="*/ 1664 h 2241"/>
                <a:gd name="T60" fmla="*/ 634 w 746"/>
                <a:gd name="T61" fmla="*/ 1605 h 2241"/>
                <a:gd name="T62" fmla="*/ 603 w 746"/>
                <a:gd name="T63" fmla="*/ 1578 h 2241"/>
                <a:gd name="T64" fmla="*/ 535 w 746"/>
                <a:gd name="T65" fmla="*/ 1535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6" h="2241">
                  <a:moveTo>
                    <a:pt x="498" y="1519"/>
                  </a:moveTo>
                  <a:lnTo>
                    <a:pt x="498" y="0"/>
                  </a:lnTo>
                  <a:lnTo>
                    <a:pt x="250" y="0"/>
                  </a:lnTo>
                  <a:lnTo>
                    <a:pt x="250" y="1516"/>
                  </a:lnTo>
                  <a:lnTo>
                    <a:pt x="250" y="1516"/>
                  </a:lnTo>
                  <a:lnTo>
                    <a:pt x="213" y="1531"/>
                  </a:lnTo>
                  <a:lnTo>
                    <a:pt x="176" y="1553"/>
                  </a:lnTo>
                  <a:lnTo>
                    <a:pt x="142" y="1578"/>
                  </a:lnTo>
                  <a:lnTo>
                    <a:pt x="108" y="1605"/>
                  </a:lnTo>
                  <a:lnTo>
                    <a:pt x="108" y="1605"/>
                  </a:lnTo>
                  <a:lnTo>
                    <a:pt x="83" y="1633"/>
                  </a:lnTo>
                  <a:lnTo>
                    <a:pt x="62" y="1661"/>
                  </a:lnTo>
                  <a:lnTo>
                    <a:pt x="43" y="1692"/>
                  </a:lnTo>
                  <a:lnTo>
                    <a:pt x="28" y="1726"/>
                  </a:lnTo>
                  <a:lnTo>
                    <a:pt x="15" y="1760"/>
                  </a:lnTo>
                  <a:lnTo>
                    <a:pt x="6" y="1794"/>
                  </a:lnTo>
                  <a:lnTo>
                    <a:pt x="3" y="1830"/>
                  </a:lnTo>
                  <a:lnTo>
                    <a:pt x="0" y="1867"/>
                  </a:lnTo>
                  <a:lnTo>
                    <a:pt x="0" y="1867"/>
                  </a:lnTo>
                  <a:lnTo>
                    <a:pt x="3" y="1904"/>
                  </a:lnTo>
                  <a:lnTo>
                    <a:pt x="6" y="1941"/>
                  </a:lnTo>
                  <a:lnTo>
                    <a:pt x="15" y="1975"/>
                  </a:lnTo>
                  <a:lnTo>
                    <a:pt x="28" y="2009"/>
                  </a:lnTo>
                  <a:lnTo>
                    <a:pt x="43" y="2043"/>
                  </a:lnTo>
                  <a:lnTo>
                    <a:pt x="62" y="2074"/>
                  </a:lnTo>
                  <a:lnTo>
                    <a:pt x="83" y="2105"/>
                  </a:lnTo>
                  <a:lnTo>
                    <a:pt x="108" y="2132"/>
                  </a:lnTo>
                  <a:lnTo>
                    <a:pt x="108" y="2132"/>
                  </a:lnTo>
                  <a:lnTo>
                    <a:pt x="139" y="2157"/>
                  </a:lnTo>
                  <a:lnTo>
                    <a:pt x="167" y="2179"/>
                  </a:lnTo>
                  <a:lnTo>
                    <a:pt x="201" y="2197"/>
                  </a:lnTo>
                  <a:lnTo>
                    <a:pt x="231" y="2212"/>
                  </a:lnTo>
                  <a:lnTo>
                    <a:pt x="265" y="2225"/>
                  </a:lnTo>
                  <a:lnTo>
                    <a:pt x="301" y="2234"/>
                  </a:lnTo>
                  <a:lnTo>
                    <a:pt x="335" y="2237"/>
                  </a:lnTo>
                  <a:lnTo>
                    <a:pt x="372" y="2240"/>
                  </a:lnTo>
                  <a:lnTo>
                    <a:pt x="372" y="2240"/>
                  </a:lnTo>
                  <a:lnTo>
                    <a:pt x="406" y="2237"/>
                  </a:lnTo>
                  <a:lnTo>
                    <a:pt x="443" y="2234"/>
                  </a:lnTo>
                  <a:lnTo>
                    <a:pt x="477" y="2225"/>
                  </a:lnTo>
                  <a:lnTo>
                    <a:pt x="511" y="2212"/>
                  </a:lnTo>
                  <a:lnTo>
                    <a:pt x="544" y="2197"/>
                  </a:lnTo>
                  <a:lnTo>
                    <a:pt x="576" y="2179"/>
                  </a:lnTo>
                  <a:lnTo>
                    <a:pt x="606" y="2157"/>
                  </a:lnTo>
                  <a:lnTo>
                    <a:pt x="634" y="2132"/>
                  </a:lnTo>
                  <a:lnTo>
                    <a:pt x="634" y="2132"/>
                  </a:lnTo>
                  <a:lnTo>
                    <a:pt x="662" y="2102"/>
                  </a:lnTo>
                  <a:lnTo>
                    <a:pt x="683" y="2074"/>
                  </a:lnTo>
                  <a:lnTo>
                    <a:pt x="702" y="2040"/>
                  </a:lnTo>
                  <a:lnTo>
                    <a:pt x="717" y="2009"/>
                  </a:lnTo>
                  <a:lnTo>
                    <a:pt x="730" y="1975"/>
                  </a:lnTo>
                  <a:lnTo>
                    <a:pt x="736" y="1938"/>
                  </a:lnTo>
                  <a:lnTo>
                    <a:pt x="742" y="1904"/>
                  </a:lnTo>
                  <a:lnTo>
                    <a:pt x="745" y="1867"/>
                  </a:lnTo>
                  <a:lnTo>
                    <a:pt x="742" y="1833"/>
                  </a:lnTo>
                  <a:lnTo>
                    <a:pt x="736" y="1796"/>
                  </a:lnTo>
                  <a:lnTo>
                    <a:pt x="730" y="1762"/>
                  </a:lnTo>
                  <a:lnTo>
                    <a:pt x="717" y="1729"/>
                  </a:lnTo>
                  <a:lnTo>
                    <a:pt x="702" y="1695"/>
                  </a:lnTo>
                  <a:lnTo>
                    <a:pt x="683" y="1664"/>
                  </a:lnTo>
                  <a:lnTo>
                    <a:pt x="662" y="1633"/>
                  </a:lnTo>
                  <a:lnTo>
                    <a:pt x="634" y="1605"/>
                  </a:lnTo>
                  <a:lnTo>
                    <a:pt x="634" y="1605"/>
                  </a:lnTo>
                  <a:lnTo>
                    <a:pt x="603" y="1578"/>
                  </a:lnTo>
                  <a:lnTo>
                    <a:pt x="569" y="1553"/>
                  </a:lnTo>
                  <a:lnTo>
                    <a:pt x="535" y="1535"/>
                  </a:lnTo>
                  <a:lnTo>
                    <a:pt x="498" y="151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Freeform 12">
              <a:extLst>
                <a:ext uri="{FF2B5EF4-FFF2-40B4-BE49-F238E27FC236}">
                  <a16:creationId xmlns:a16="http://schemas.microsoft.com/office/drawing/2014/main" id="{DCB8D435-299C-44C0-8A65-FBA1A4FF14E7}"/>
                </a:ext>
              </a:extLst>
            </p:cNvPr>
            <p:cNvSpPr>
              <a:spLocks noChangeArrowheads="1"/>
            </p:cNvSpPr>
            <p:nvPr/>
          </p:nvSpPr>
          <p:spPr bwMode="auto">
            <a:xfrm>
              <a:off x="4683125" y="4992688"/>
              <a:ext cx="268288" cy="720725"/>
            </a:xfrm>
            <a:custGeom>
              <a:avLst/>
              <a:gdLst>
                <a:gd name="T0" fmla="*/ 505 w 744"/>
                <a:gd name="T1" fmla="*/ 650 h 2001"/>
                <a:gd name="T2" fmla="*/ 505 w 744"/>
                <a:gd name="T3" fmla="*/ 0 h 2001"/>
                <a:gd name="T4" fmla="*/ 256 w 744"/>
                <a:gd name="T5" fmla="*/ 0 h 2001"/>
                <a:gd name="T6" fmla="*/ 256 w 744"/>
                <a:gd name="T7" fmla="*/ 647 h 2001"/>
                <a:gd name="T8" fmla="*/ 256 w 744"/>
                <a:gd name="T9" fmla="*/ 647 h 2001"/>
                <a:gd name="T10" fmla="*/ 216 w 744"/>
                <a:gd name="T11" fmla="*/ 662 h 2001"/>
                <a:gd name="T12" fmla="*/ 176 w 744"/>
                <a:gd name="T13" fmla="*/ 684 h 2001"/>
                <a:gd name="T14" fmla="*/ 142 w 744"/>
                <a:gd name="T15" fmla="*/ 708 h 2001"/>
                <a:gd name="T16" fmla="*/ 108 w 744"/>
                <a:gd name="T17" fmla="*/ 736 h 2001"/>
                <a:gd name="T18" fmla="*/ 108 w 744"/>
                <a:gd name="T19" fmla="*/ 736 h 2001"/>
                <a:gd name="T20" fmla="*/ 83 w 744"/>
                <a:gd name="T21" fmla="*/ 764 h 2001"/>
                <a:gd name="T22" fmla="*/ 62 w 744"/>
                <a:gd name="T23" fmla="*/ 792 h 2001"/>
                <a:gd name="T24" fmla="*/ 43 w 744"/>
                <a:gd name="T25" fmla="*/ 826 h 2001"/>
                <a:gd name="T26" fmla="*/ 27 w 744"/>
                <a:gd name="T27" fmla="*/ 856 h 2001"/>
                <a:gd name="T28" fmla="*/ 15 w 744"/>
                <a:gd name="T29" fmla="*/ 890 h 2001"/>
                <a:gd name="T30" fmla="*/ 6 w 744"/>
                <a:gd name="T31" fmla="*/ 927 h 2001"/>
                <a:gd name="T32" fmla="*/ 3 w 744"/>
                <a:gd name="T33" fmla="*/ 961 h 2001"/>
                <a:gd name="T34" fmla="*/ 0 w 744"/>
                <a:gd name="T35" fmla="*/ 998 h 2001"/>
                <a:gd name="T36" fmla="*/ 0 w 744"/>
                <a:gd name="T37" fmla="*/ 998 h 2001"/>
                <a:gd name="T38" fmla="*/ 3 w 744"/>
                <a:gd name="T39" fmla="*/ 1035 h 2001"/>
                <a:gd name="T40" fmla="*/ 6 w 744"/>
                <a:gd name="T41" fmla="*/ 1072 h 2001"/>
                <a:gd name="T42" fmla="*/ 15 w 744"/>
                <a:gd name="T43" fmla="*/ 1109 h 2001"/>
                <a:gd name="T44" fmla="*/ 27 w 744"/>
                <a:gd name="T45" fmla="*/ 1143 h 2001"/>
                <a:gd name="T46" fmla="*/ 43 w 744"/>
                <a:gd name="T47" fmla="*/ 1174 h 2001"/>
                <a:gd name="T48" fmla="*/ 62 w 744"/>
                <a:gd name="T49" fmla="*/ 1205 h 2001"/>
                <a:gd name="T50" fmla="*/ 83 w 744"/>
                <a:gd name="T51" fmla="*/ 1236 h 2001"/>
                <a:gd name="T52" fmla="*/ 108 w 744"/>
                <a:gd name="T53" fmla="*/ 1263 h 2001"/>
                <a:gd name="T54" fmla="*/ 108 w 744"/>
                <a:gd name="T55" fmla="*/ 1263 h 2001"/>
                <a:gd name="T56" fmla="*/ 142 w 744"/>
                <a:gd name="T57" fmla="*/ 1291 h 2001"/>
                <a:gd name="T58" fmla="*/ 179 w 744"/>
                <a:gd name="T59" fmla="*/ 1316 h 2001"/>
                <a:gd name="T60" fmla="*/ 216 w 744"/>
                <a:gd name="T61" fmla="*/ 1337 h 2001"/>
                <a:gd name="T62" fmla="*/ 256 w 744"/>
                <a:gd name="T63" fmla="*/ 1353 h 2001"/>
                <a:gd name="T64" fmla="*/ 256 w 744"/>
                <a:gd name="T65" fmla="*/ 2000 h 2001"/>
                <a:gd name="T66" fmla="*/ 505 w 744"/>
                <a:gd name="T67" fmla="*/ 2000 h 2001"/>
                <a:gd name="T68" fmla="*/ 505 w 744"/>
                <a:gd name="T69" fmla="*/ 1347 h 2001"/>
                <a:gd name="T70" fmla="*/ 505 w 744"/>
                <a:gd name="T71" fmla="*/ 1347 h 2001"/>
                <a:gd name="T72" fmla="*/ 539 w 744"/>
                <a:gd name="T73" fmla="*/ 1331 h 2001"/>
                <a:gd name="T74" fmla="*/ 573 w 744"/>
                <a:gd name="T75" fmla="*/ 1312 h 2001"/>
                <a:gd name="T76" fmla="*/ 604 w 744"/>
                <a:gd name="T77" fmla="*/ 1291 h 2001"/>
                <a:gd name="T78" fmla="*/ 635 w 744"/>
                <a:gd name="T79" fmla="*/ 1263 h 2001"/>
                <a:gd name="T80" fmla="*/ 635 w 744"/>
                <a:gd name="T81" fmla="*/ 1263 h 2001"/>
                <a:gd name="T82" fmla="*/ 660 w 744"/>
                <a:gd name="T83" fmla="*/ 1236 h 2001"/>
                <a:gd name="T84" fmla="*/ 684 w 744"/>
                <a:gd name="T85" fmla="*/ 1205 h 2001"/>
                <a:gd name="T86" fmla="*/ 703 w 744"/>
                <a:gd name="T87" fmla="*/ 1174 h 2001"/>
                <a:gd name="T88" fmla="*/ 718 w 744"/>
                <a:gd name="T89" fmla="*/ 1140 h 2001"/>
                <a:gd name="T90" fmla="*/ 730 w 744"/>
                <a:gd name="T91" fmla="*/ 1106 h 2001"/>
                <a:gd name="T92" fmla="*/ 736 w 744"/>
                <a:gd name="T93" fmla="*/ 1069 h 2001"/>
                <a:gd name="T94" fmla="*/ 743 w 744"/>
                <a:gd name="T95" fmla="*/ 1035 h 2001"/>
                <a:gd name="T96" fmla="*/ 743 w 744"/>
                <a:gd name="T97" fmla="*/ 998 h 2001"/>
                <a:gd name="T98" fmla="*/ 743 w 744"/>
                <a:gd name="T99" fmla="*/ 964 h 2001"/>
                <a:gd name="T100" fmla="*/ 736 w 744"/>
                <a:gd name="T101" fmla="*/ 927 h 2001"/>
                <a:gd name="T102" fmla="*/ 730 w 744"/>
                <a:gd name="T103" fmla="*/ 893 h 2001"/>
                <a:gd name="T104" fmla="*/ 718 w 744"/>
                <a:gd name="T105" fmla="*/ 860 h 2001"/>
                <a:gd name="T106" fmla="*/ 703 w 744"/>
                <a:gd name="T107" fmla="*/ 826 h 2001"/>
                <a:gd name="T108" fmla="*/ 684 w 744"/>
                <a:gd name="T109" fmla="*/ 795 h 2001"/>
                <a:gd name="T110" fmla="*/ 660 w 744"/>
                <a:gd name="T111" fmla="*/ 764 h 2001"/>
                <a:gd name="T112" fmla="*/ 635 w 744"/>
                <a:gd name="T113" fmla="*/ 736 h 2001"/>
                <a:gd name="T114" fmla="*/ 635 w 744"/>
                <a:gd name="T115" fmla="*/ 736 h 2001"/>
                <a:gd name="T116" fmla="*/ 607 w 744"/>
                <a:gd name="T117" fmla="*/ 708 h 2001"/>
                <a:gd name="T118" fmla="*/ 573 w 744"/>
                <a:gd name="T119" fmla="*/ 687 h 2001"/>
                <a:gd name="T120" fmla="*/ 539 w 744"/>
                <a:gd name="T121" fmla="*/ 668 h 2001"/>
                <a:gd name="T122" fmla="*/ 505 w 744"/>
                <a:gd name="T123" fmla="*/ 650 h 2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4" h="2001">
                  <a:moveTo>
                    <a:pt x="505" y="650"/>
                  </a:moveTo>
                  <a:lnTo>
                    <a:pt x="505" y="0"/>
                  </a:lnTo>
                  <a:lnTo>
                    <a:pt x="256" y="0"/>
                  </a:lnTo>
                  <a:lnTo>
                    <a:pt x="256" y="647"/>
                  </a:lnTo>
                  <a:lnTo>
                    <a:pt x="256" y="647"/>
                  </a:lnTo>
                  <a:lnTo>
                    <a:pt x="216" y="662"/>
                  </a:lnTo>
                  <a:lnTo>
                    <a:pt x="176" y="684"/>
                  </a:lnTo>
                  <a:lnTo>
                    <a:pt x="142" y="708"/>
                  </a:lnTo>
                  <a:lnTo>
                    <a:pt x="108" y="736"/>
                  </a:lnTo>
                  <a:lnTo>
                    <a:pt x="108" y="736"/>
                  </a:lnTo>
                  <a:lnTo>
                    <a:pt x="83" y="764"/>
                  </a:lnTo>
                  <a:lnTo>
                    <a:pt x="62" y="792"/>
                  </a:lnTo>
                  <a:lnTo>
                    <a:pt x="43" y="826"/>
                  </a:lnTo>
                  <a:lnTo>
                    <a:pt x="27" y="856"/>
                  </a:lnTo>
                  <a:lnTo>
                    <a:pt x="15" y="890"/>
                  </a:lnTo>
                  <a:lnTo>
                    <a:pt x="6" y="927"/>
                  </a:lnTo>
                  <a:lnTo>
                    <a:pt x="3" y="961"/>
                  </a:lnTo>
                  <a:lnTo>
                    <a:pt x="0" y="998"/>
                  </a:lnTo>
                  <a:lnTo>
                    <a:pt x="0" y="998"/>
                  </a:lnTo>
                  <a:lnTo>
                    <a:pt x="3" y="1035"/>
                  </a:lnTo>
                  <a:lnTo>
                    <a:pt x="6" y="1072"/>
                  </a:lnTo>
                  <a:lnTo>
                    <a:pt x="15" y="1109"/>
                  </a:lnTo>
                  <a:lnTo>
                    <a:pt x="27" y="1143"/>
                  </a:lnTo>
                  <a:lnTo>
                    <a:pt x="43" y="1174"/>
                  </a:lnTo>
                  <a:lnTo>
                    <a:pt x="62" y="1205"/>
                  </a:lnTo>
                  <a:lnTo>
                    <a:pt x="83" y="1236"/>
                  </a:lnTo>
                  <a:lnTo>
                    <a:pt x="108" y="1263"/>
                  </a:lnTo>
                  <a:lnTo>
                    <a:pt x="108" y="1263"/>
                  </a:lnTo>
                  <a:lnTo>
                    <a:pt x="142" y="1291"/>
                  </a:lnTo>
                  <a:lnTo>
                    <a:pt x="179" y="1316"/>
                  </a:lnTo>
                  <a:lnTo>
                    <a:pt x="216" y="1337"/>
                  </a:lnTo>
                  <a:lnTo>
                    <a:pt x="256" y="1353"/>
                  </a:lnTo>
                  <a:lnTo>
                    <a:pt x="256" y="2000"/>
                  </a:lnTo>
                  <a:lnTo>
                    <a:pt x="505" y="2000"/>
                  </a:lnTo>
                  <a:lnTo>
                    <a:pt x="505" y="1347"/>
                  </a:lnTo>
                  <a:lnTo>
                    <a:pt x="505" y="1347"/>
                  </a:lnTo>
                  <a:lnTo>
                    <a:pt x="539" y="1331"/>
                  </a:lnTo>
                  <a:lnTo>
                    <a:pt x="573" y="1312"/>
                  </a:lnTo>
                  <a:lnTo>
                    <a:pt x="604" y="1291"/>
                  </a:lnTo>
                  <a:lnTo>
                    <a:pt x="635" y="1263"/>
                  </a:lnTo>
                  <a:lnTo>
                    <a:pt x="635" y="1263"/>
                  </a:lnTo>
                  <a:lnTo>
                    <a:pt x="660" y="1236"/>
                  </a:lnTo>
                  <a:lnTo>
                    <a:pt x="684" y="1205"/>
                  </a:lnTo>
                  <a:lnTo>
                    <a:pt x="703" y="1174"/>
                  </a:lnTo>
                  <a:lnTo>
                    <a:pt x="718" y="1140"/>
                  </a:lnTo>
                  <a:lnTo>
                    <a:pt x="730" y="1106"/>
                  </a:lnTo>
                  <a:lnTo>
                    <a:pt x="736" y="1069"/>
                  </a:lnTo>
                  <a:lnTo>
                    <a:pt x="743" y="1035"/>
                  </a:lnTo>
                  <a:lnTo>
                    <a:pt x="743" y="998"/>
                  </a:lnTo>
                  <a:lnTo>
                    <a:pt x="743" y="964"/>
                  </a:lnTo>
                  <a:lnTo>
                    <a:pt x="736" y="927"/>
                  </a:lnTo>
                  <a:lnTo>
                    <a:pt x="730" y="893"/>
                  </a:lnTo>
                  <a:lnTo>
                    <a:pt x="718" y="860"/>
                  </a:lnTo>
                  <a:lnTo>
                    <a:pt x="703" y="826"/>
                  </a:lnTo>
                  <a:lnTo>
                    <a:pt x="684" y="795"/>
                  </a:lnTo>
                  <a:lnTo>
                    <a:pt x="660" y="764"/>
                  </a:lnTo>
                  <a:lnTo>
                    <a:pt x="635" y="736"/>
                  </a:lnTo>
                  <a:lnTo>
                    <a:pt x="635" y="736"/>
                  </a:lnTo>
                  <a:lnTo>
                    <a:pt x="607" y="708"/>
                  </a:lnTo>
                  <a:lnTo>
                    <a:pt x="573" y="687"/>
                  </a:lnTo>
                  <a:lnTo>
                    <a:pt x="539" y="668"/>
                  </a:lnTo>
                  <a:lnTo>
                    <a:pt x="505" y="65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Freeform 13">
              <a:extLst>
                <a:ext uri="{FF2B5EF4-FFF2-40B4-BE49-F238E27FC236}">
                  <a16:creationId xmlns:a16="http://schemas.microsoft.com/office/drawing/2014/main" id="{783A721B-A822-42BA-8374-793E049368BB}"/>
                </a:ext>
              </a:extLst>
            </p:cNvPr>
            <p:cNvSpPr>
              <a:spLocks noChangeArrowheads="1"/>
            </p:cNvSpPr>
            <p:nvPr/>
          </p:nvSpPr>
          <p:spPr bwMode="auto">
            <a:xfrm>
              <a:off x="5308600" y="4992688"/>
              <a:ext cx="268288" cy="720725"/>
            </a:xfrm>
            <a:custGeom>
              <a:avLst/>
              <a:gdLst>
                <a:gd name="T0" fmla="*/ 497 w 747"/>
                <a:gd name="T1" fmla="*/ 339 h 2001"/>
                <a:gd name="T2" fmla="*/ 497 w 747"/>
                <a:gd name="T3" fmla="*/ 0 h 2001"/>
                <a:gd name="T4" fmla="*/ 247 w 747"/>
                <a:gd name="T5" fmla="*/ 0 h 2001"/>
                <a:gd name="T6" fmla="*/ 247 w 747"/>
                <a:gd name="T7" fmla="*/ 339 h 2001"/>
                <a:gd name="T8" fmla="*/ 247 w 747"/>
                <a:gd name="T9" fmla="*/ 339 h 2001"/>
                <a:gd name="T10" fmla="*/ 210 w 747"/>
                <a:gd name="T11" fmla="*/ 354 h 2001"/>
                <a:gd name="T12" fmla="*/ 176 w 747"/>
                <a:gd name="T13" fmla="*/ 376 h 2001"/>
                <a:gd name="T14" fmla="*/ 142 w 747"/>
                <a:gd name="T15" fmla="*/ 397 h 2001"/>
                <a:gd name="T16" fmla="*/ 108 w 747"/>
                <a:gd name="T17" fmla="*/ 428 h 2001"/>
                <a:gd name="T18" fmla="*/ 108 w 747"/>
                <a:gd name="T19" fmla="*/ 428 h 2001"/>
                <a:gd name="T20" fmla="*/ 84 w 747"/>
                <a:gd name="T21" fmla="*/ 456 h 2001"/>
                <a:gd name="T22" fmla="*/ 62 w 747"/>
                <a:gd name="T23" fmla="*/ 484 h 2001"/>
                <a:gd name="T24" fmla="*/ 43 w 747"/>
                <a:gd name="T25" fmla="*/ 518 h 2001"/>
                <a:gd name="T26" fmla="*/ 28 w 747"/>
                <a:gd name="T27" fmla="*/ 548 h 2001"/>
                <a:gd name="T28" fmla="*/ 16 w 747"/>
                <a:gd name="T29" fmla="*/ 585 h 2001"/>
                <a:gd name="T30" fmla="*/ 6 w 747"/>
                <a:gd name="T31" fmla="*/ 619 h 2001"/>
                <a:gd name="T32" fmla="*/ 3 w 747"/>
                <a:gd name="T33" fmla="*/ 653 h 2001"/>
                <a:gd name="T34" fmla="*/ 0 w 747"/>
                <a:gd name="T35" fmla="*/ 690 h 2001"/>
                <a:gd name="T36" fmla="*/ 3 w 747"/>
                <a:gd name="T37" fmla="*/ 727 h 2001"/>
                <a:gd name="T38" fmla="*/ 6 w 747"/>
                <a:gd name="T39" fmla="*/ 761 h 2001"/>
                <a:gd name="T40" fmla="*/ 16 w 747"/>
                <a:gd name="T41" fmla="*/ 795 h 2001"/>
                <a:gd name="T42" fmla="*/ 28 w 747"/>
                <a:gd name="T43" fmla="*/ 829 h 2001"/>
                <a:gd name="T44" fmla="*/ 43 w 747"/>
                <a:gd name="T45" fmla="*/ 863 h 2001"/>
                <a:gd name="T46" fmla="*/ 62 w 747"/>
                <a:gd name="T47" fmla="*/ 893 h 2001"/>
                <a:gd name="T48" fmla="*/ 84 w 747"/>
                <a:gd name="T49" fmla="*/ 924 h 2001"/>
                <a:gd name="T50" fmla="*/ 108 w 747"/>
                <a:gd name="T51" fmla="*/ 952 h 2001"/>
                <a:gd name="T52" fmla="*/ 108 w 747"/>
                <a:gd name="T53" fmla="*/ 952 h 2001"/>
                <a:gd name="T54" fmla="*/ 142 w 747"/>
                <a:gd name="T55" fmla="*/ 980 h 2001"/>
                <a:gd name="T56" fmla="*/ 176 w 747"/>
                <a:gd name="T57" fmla="*/ 1004 h 2001"/>
                <a:gd name="T58" fmla="*/ 210 w 747"/>
                <a:gd name="T59" fmla="*/ 1026 h 2001"/>
                <a:gd name="T60" fmla="*/ 247 w 747"/>
                <a:gd name="T61" fmla="*/ 1041 h 2001"/>
                <a:gd name="T62" fmla="*/ 247 w 747"/>
                <a:gd name="T63" fmla="*/ 2000 h 2001"/>
                <a:gd name="T64" fmla="*/ 497 w 747"/>
                <a:gd name="T65" fmla="*/ 2000 h 2001"/>
                <a:gd name="T66" fmla="*/ 497 w 747"/>
                <a:gd name="T67" fmla="*/ 1041 h 2001"/>
                <a:gd name="T68" fmla="*/ 497 w 747"/>
                <a:gd name="T69" fmla="*/ 1041 h 2001"/>
                <a:gd name="T70" fmla="*/ 534 w 747"/>
                <a:gd name="T71" fmla="*/ 1026 h 2001"/>
                <a:gd name="T72" fmla="*/ 570 w 747"/>
                <a:gd name="T73" fmla="*/ 1004 h 2001"/>
                <a:gd name="T74" fmla="*/ 604 w 747"/>
                <a:gd name="T75" fmla="*/ 980 h 2001"/>
                <a:gd name="T76" fmla="*/ 635 w 747"/>
                <a:gd name="T77" fmla="*/ 952 h 2001"/>
                <a:gd name="T78" fmla="*/ 635 w 747"/>
                <a:gd name="T79" fmla="*/ 952 h 2001"/>
                <a:gd name="T80" fmla="*/ 660 w 747"/>
                <a:gd name="T81" fmla="*/ 924 h 2001"/>
                <a:gd name="T82" fmla="*/ 681 w 747"/>
                <a:gd name="T83" fmla="*/ 897 h 2001"/>
                <a:gd name="T84" fmla="*/ 700 w 747"/>
                <a:gd name="T85" fmla="*/ 866 h 2001"/>
                <a:gd name="T86" fmla="*/ 715 w 747"/>
                <a:gd name="T87" fmla="*/ 832 h 2001"/>
                <a:gd name="T88" fmla="*/ 727 w 747"/>
                <a:gd name="T89" fmla="*/ 798 h 2001"/>
                <a:gd name="T90" fmla="*/ 737 w 747"/>
                <a:gd name="T91" fmla="*/ 764 h 2001"/>
                <a:gd name="T92" fmla="*/ 743 w 747"/>
                <a:gd name="T93" fmla="*/ 727 h 2001"/>
                <a:gd name="T94" fmla="*/ 746 w 747"/>
                <a:gd name="T95" fmla="*/ 690 h 2001"/>
                <a:gd name="T96" fmla="*/ 746 w 747"/>
                <a:gd name="T97" fmla="*/ 690 h 2001"/>
                <a:gd name="T98" fmla="*/ 743 w 747"/>
                <a:gd name="T99" fmla="*/ 653 h 2001"/>
                <a:gd name="T100" fmla="*/ 737 w 747"/>
                <a:gd name="T101" fmla="*/ 616 h 2001"/>
                <a:gd name="T102" fmla="*/ 727 w 747"/>
                <a:gd name="T103" fmla="*/ 582 h 2001"/>
                <a:gd name="T104" fmla="*/ 715 w 747"/>
                <a:gd name="T105" fmla="*/ 548 h 2001"/>
                <a:gd name="T106" fmla="*/ 700 w 747"/>
                <a:gd name="T107" fmla="*/ 514 h 2001"/>
                <a:gd name="T108" fmla="*/ 681 w 747"/>
                <a:gd name="T109" fmla="*/ 484 h 2001"/>
                <a:gd name="T110" fmla="*/ 660 w 747"/>
                <a:gd name="T111" fmla="*/ 453 h 2001"/>
                <a:gd name="T112" fmla="*/ 635 w 747"/>
                <a:gd name="T113" fmla="*/ 428 h 2001"/>
                <a:gd name="T114" fmla="*/ 635 w 747"/>
                <a:gd name="T115" fmla="*/ 428 h 2001"/>
                <a:gd name="T116" fmla="*/ 604 w 747"/>
                <a:gd name="T117" fmla="*/ 397 h 2001"/>
                <a:gd name="T118" fmla="*/ 570 w 747"/>
                <a:gd name="T119" fmla="*/ 376 h 2001"/>
                <a:gd name="T120" fmla="*/ 534 w 747"/>
                <a:gd name="T121" fmla="*/ 354 h 2001"/>
                <a:gd name="T122" fmla="*/ 497 w 747"/>
                <a:gd name="T123" fmla="*/ 339 h 2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7" h="2001">
                  <a:moveTo>
                    <a:pt x="497" y="339"/>
                  </a:moveTo>
                  <a:lnTo>
                    <a:pt x="497" y="0"/>
                  </a:lnTo>
                  <a:lnTo>
                    <a:pt x="247" y="0"/>
                  </a:lnTo>
                  <a:lnTo>
                    <a:pt x="247" y="339"/>
                  </a:lnTo>
                  <a:lnTo>
                    <a:pt x="247" y="339"/>
                  </a:lnTo>
                  <a:lnTo>
                    <a:pt x="210" y="354"/>
                  </a:lnTo>
                  <a:lnTo>
                    <a:pt x="176" y="376"/>
                  </a:lnTo>
                  <a:lnTo>
                    <a:pt x="142" y="397"/>
                  </a:lnTo>
                  <a:lnTo>
                    <a:pt x="108" y="428"/>
                  </a:lnTo>
                  <a:lnTo>
                    <a:pt x="108" y="428"/>
                  </a:lnTo>
                  <a:lnTo>
                    <a:pt x="84" y="456"/>
                  </a:lnTo>
                  <a:lnTo>
                    <a:pt x="62" y="484"/>
                  </a:lnTo>
                  <a:lnTo>
                    <a:pt x="43" y="518"/>
                  </a:lnTo>
                  <a:lnTo>
                    <a:pt x="28" y="548"/>
                  </a:lnTo>
                  <a:lnTo>
                    <a:pt x="16" y="585"/>
                  </a:lnTo>
                  <a:lnTo>
                    <a:pt x="6" y="619"/>
                  </a:lnTo>
                  <a:lnTo>
                    <a:pt x="3" y="653"/>
                  </a:lnTo>
                  <a:lnTo>
                    <a:pt x="0" y="690"/>
                  </a:lnTo>
                  <a:lnTo>
                    <a:pt x="3" y="727"/>
                  </a:lnTo>
                  <a:lnTo>
                    <a:pt x="6" y="761"/>
                  </a:lnTo>
                  <a:lnTo>
                    <a:pt x="16" y="795"/>
                  </a:lnTo>
                  <a:lnTo>
                    <a:pt x="28" y="829"/>
                  </a:lnTo>
                  <a:lnTo>
                    <a:pt x="43" y="863"/>
                  </a:lnTo>
                  <a:lnTo>
                    <a:pt x="62" y="893"/>
                  </a:lnTo>
                  <a:lnTo>
                    <a:pt x="84" y="924"/>
                  </a:lnTo>
                  <a:lnTo>
                    <a:pt x="108" y="952"/>
                  </a:lnTo>
                  <a:lnTo>
                    <a:pt x="108" y="952"/>
                  </a:lnTo>
                  <a:lnTo>
                    <a:pt x="142" y="980"/>
                  </a:lnTo>
                  <a:lnTo>
                    <a:pt x="176" y="1004"/>
                  </a:lnTo>
                  <a:lnTo>
                    <a:pt x="210" y="1026"/>
                  </a:lnTo>
                  <a:lnTo>
                    <a:pt x="247" y="1041"/>
                  </a:lnTo>
                  <a:lnTo>
                    <a:pt x="247" y="2000"/>
                  </a:lnTo>
                  <a:lnTo>
                    <a:pt x="497" y="2000"/>
                  </a:lnTo>
                  <a:lnTo>
                    <a:pt x="497" y="1041"/>
                  </a:lnTo>
                  <a:lnTo>
                    <a:pt x="497" y="1041"/>
                  </a:lnTo>
                  <a:lnTo>
                    <a:pt x="534" y="1026"/>
                  </a:lnTo>
                  <a:lnTo>
                    <a:pt x="570" y="1004"/>
                  </a:lnTo>
                  <a:lnTo>
                    <a:pt x="604" y="980"/>
                  </a:lnTo>
                  <a:lnTo>
                    <a:pt x="635" y="952"/>
                  </a:lnTo>
                  <a:lnTo>
                    <a:pt x="635" y="952"/>
                  </a:lnTo>
                  <a:lnTo>
                    <a:pt x="660" y="924"/>
                  </a:lnTo>
                  <a:lnTo>
                    <a:pt x="681" y="897"/>
                  </a:lnTo>
                  <a:lnTo>
                    <a:pt x="700" y="866"/>
                  </a:lnTo>
                  <a:lnTo>
                    <a:pt x="715" y="832"/>
                  </a:lnTo>
                  <a:lnTo>
                    <a:pt x="727" y="798"/>
                  </a:lnTo>
                  <a:lnTo>
                    <a:pt x="737" y="764"/>
                  </a:lnTo>
                  <a:lnTo>
                    <a:pt x="743" y="727"/>
                  </a:lnTo>
                  <a:lnTo>
                    <a:pt x="746" y="690"/>
                  </a:lnTo>
                  <a:lnTo>
                    <a:pt x="746" y="690"/>
                  </a:lnTo>
                  <a:lnTo>
                    <a:pt x="743" y="653"/>
                  </a:lnTo>
                  <a:lnTo>
                    <a:pt x="737" y="616"/>
                  </a:lnTo>
                  <a:lnTo>
                    <a:pt x="727" y="582"/>
                  </a:lnTo>
                  <a:lnTo>
                    <a:pt x="715" y="548"/>
                  </a:lnTo>
                  <a:lnTo>
                    <a:pt x="700" y="514"/>
                  </a:lnTo>
                  <a:lnTo>
                    <a:pt x="681" y="484"/>
                  </a:lnTo>
                  <a:lnTo>
                    <a:pt x="660" y="453"/>
                  </a:lnTo>
                  <a:lnTo>
                    <a:pt x="635" y="428"/>
                  </a:lnTo>
                  <a:lnTo>
                    <a:pt x="635" y="428"/>
                  </a:lnTo>
                  <a:lnTo>
                    <a:pt x="604" y="397"/>
                  </a:lnTo>
                  <a:lnTo>
                    <a:pt x="570" y="376"/>
                  </a:lnTo>
                  <a:lnTo>
                    <a:pt x="534" y="354"/>
                  </a:lnTo>
                  <a:lnTo>
                    <a:pt x="497" y="33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1" name="TextBox 200">
            <a:extLst>
              <a:ext uri="{FF2B5EF4-FFF2-40B4-BE49-F238E27FC236}">
                <a16:creationId xmlns:a16="http://schemas.microsoft.com/office/drawing/2014/main" id="{EF2D038C-16AB-43B1-96D4-1824EF8ACB6B}"/>
              </a:ext>
            </a:extLst>
          </p:cNvPr>
          <p:cNvSpPr txBox="1"/>
          <p:nvPr/>
        </p:nvSpPr>
        <p:spPr>
          <a:xfrm>
            <a:off x="8881611" y="3246753"/>
            <a:ext cx="1115598" cy="276855"/>
          </a:xfrm>
          <a:prstGeom prst="rect">
            <a:avLst/>
          </a:prstGeom>
          <a:noFill/>
        </p:spPr>
        <p:txBody>
          <a:bodyPr wrap="square" lIns="0" tIns="0" rIns="0" bIns="0" rtlCol="0" anchor="ctr">
            <a:spAutoFit/>
          </a:bodyPr>
          <a:lstStyle>
            <a:defPPr>
              <a:defRPr lang="en-US"/>
            </a:defPPr>
            <a:lvl1pPr algn="ctr">
              <a:defRPr sz="900">
                <a:solidFill>
                  <a:schemeClr val="accent1">
                    <a:lumMod val="60000"/>
                    <a:lumOff val="40000"/>
                  </a:schemeClr>
                </a:solidFill>
              </a:defRPr>
            </a:lvl1pPr>
          </a:lstStyle>
          <a:p>
            <a:pPr marL="0" marR="0" lvl="0" indent="0" algn="ctr" defTabSz="913852"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a:ln>
                  <a:noFill/>
                </a:ln>
                <a:solidFill>
                  <a:srgbClr val="FFFFFF"/>
                </a:solidFill>
                <a:effectLst/>
                <a:uLnTx/>
                <a:uFillTx/>
                <a:latin typeface="Arial"/>
                <a:ea typeface="+mn-ea"/>
                <a:cs typeface="Arial"/>
                <a:sym typeface="Arial"/>
              </a:rPr>
              <a:t>Managed Services</a:t>
            </a:r>
            <a:br>
              <a:rPr kumimoji="0" lang="en-US" sz="900" b="0" i="0" u="none" strike="noStrike" kern="0" cap="none" spc="0" normalizeH="0" baseline="0" noProof="0">
                <a:ln>
                  <a:noFill/>
                </a:ln>
                <a:solidFill>
                  <a:srgbClr val="FFFFFF"/>
                </a:solidFill>
                <a:effectLst/>
                <a:uLnTx/>
                <a:uFillTx/>
                <a:latin typeface="Arial"/>
                <a:ea typeface="+mn-ea"/>
                <a:cs typeface="Arial"/>
                <a:sym typeface="Arial"/>
              </a:rPr>
            </a:br>
            <a:r>
              <a:rPr kumimoji="0" lang="en-US" sz="900" b="0" i="0" u="none" strike="noStrike" kern="0" cap="none" spc="0" normalizeH="0" baseline="0" noProof="0">
                <a:ln>
                  <a:noFill/>
                </a:ln>
                <a:solidFill>
                  <a:srgbClr val="FFFFFF"/>
                </a:solidFill>
                <a:effectLst/>
                <a:uLnTx/>
                <a:uFillTx/>
                <a:latin typeface="Arial"/>
                <a:ea typeface="+mn-ea"/>
                <a:cs typeface="Arial"/>
                <a:sym typeface="Arial"/>
              </a:rPr>
              <a:t>Provider</a:t>
            </a:r>
            <a:endParaRPr kumimoji="0" lang="es-CR" sz="9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029" name="Oval 1028">
            <a:extLst>
              <a:ext uri="{FF2B5EF4-FFF2-40B4-BE49-F238E27FC236}">
                <a16:creationId xmlns:a16="http://schemas.microsoft.com/office/drawing/2014/main" id="{0C1B66DE-03C0-4F30-A1F5-E54340D9B944}"/>
              </a:ext>
            </a:extLst>
          </p:cNvPr>
          <p:cNvSpPr/>
          <p:nvPr/>
        </p:nvSpPr>
        <p:spPr>
          <a:xfrm>
            <a:off x="5761728" y="2099357"/>
            <a:ext cx="104119" cy="104119"/>
          </a:xfrm>
          <a:prstGeom prst="ellipse">
            <a:avLst/>
          </a:prstGeom>
          <a:solidFill>
            <a:srgbClr val="6C7F9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600"/>
              </a:spcAft>
              <a:buClr>
                <a:srgbClr val="000000"/>
              </a:buClr>
              <a:buSzTx/>
              <a:buFontTx/>
              <a:buNone/>
              <a:tabLst/>
              <a:defRPr/>
            </a:pPr>
            <a:endParaRPr kumimoji="0" lang="de-DE" sz="1200" b="0" i="0" u="none" strike="noStrike" kern="0" cap="none" spc="0" normalizeH="0" baseline="0" noProof="0">
              <a:ln>
                <a:noFill/>
              </a:ln>
              <a:solidFill>
                <a:prstClr val="white"/>
              </a:solidFill>
              <a:effectLst/>
              <a:uLnTx/>
              <a:uFillTx/>
              <a:latin typeface="Metropolis"/>
              <a:ea typeface="+mn-ea"/>
              <a:cs typeface="+mn-cs"/>
              <a:sym typeface="Arial"/>
            </a:endParaRPr>
          </a:p>
        </p:txBody>
      </p:sp>
      <p:sp>
        <p:nvSpPr>
          <p:cNvPr id="210" name="Oval 209">
            <a:extLst>
              <a:ext uri="{FF2B5EF4-FFF2-40B4-BE49-F238E27FC236}">
                <a16:creationId xmlns:a16="http://schemas.microsoft.com/office/drawing/2014/main" id="{07DBDD98-7CDD-43BE-8482-DB027E168DDE}"/>
              </a:ext>
            </a:extLst>
          </p:cNvPr>
          <p:cNvSpPr/>
          <p:nvPr/>
        </p:nvSpPr>
        <p:spPr>
          <a:xfrm>
            <a:off x="9647996" y="2099357"/>
            <a:ext cx="104119" cy="104119"/>
          </a:xfrm>
          <a:prstGeom prst="ellipse">
            <a:avLst/>
          </a:prstGeom>
          <a:solidFill>
            <a:srgbClr val="6C7F9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600"/>
              </a:spcAft>
              <a:buClr>
                <a:srgbClr val="000000"/>
              </a:buClr>
              <a:buSzTx/>
              <a:buFontTx/>
              <a:buNone/>
              <a:tabLst/>
              <a:defRPr/>
            </a:pPr>
            <a:endParaRPr kumimoji="0" lang="de-DE" sz="1200" b="0" i="0" u="none" strike="noStrike" kern="0" cap="none" spc="0" normalizeH="0" baseline="0" noProof="0">
              <a:ln>
                <a:noFill/>
              </a:ln>
              <a:solidFill>
                <a:prstClr val="white"/>
              </a:solidFill>
              <a:effectLst/>
              <a:uLnTx/>
              <a:uFillTx/>
              <a:latin typeface="Metropolis"/>
              <a:ea typeface="+mn-ea"/>
              <a:cs typeface="+mn-cs"/>
              <a:sym typeface="Arial"/>
            </a:endParaRPr>
          </a:p>
        </p:txBody>
      </p:sp>
      <p:sp>
        <p:nvSpPr>
          <p:cNvPr id="83" name="Freeform 2">
            <a:extLst>
              <a:ext uri="{FF2B5EF4-FFF2-40B4-BE49-F238E27FC236}">
                <a16:creationId xmlns:a16="http://schemas.microsoft.com/office/drawing/2014/main" id="{CAD88A9C-E107-6140-9922-17C10283E4FE}"/>
              </a:ext>
            </a:extLst>
          </p:cNvPr>
          <p:cNvSpPr>
            <a:spLocks noChangeArrowheads="1"/>
          </p:cNvSpPr>
          <p:nvPr/>
        </p:nvSpPr>
        <p:spPr bwMode="auto">
          <a:xfrm>
            <a:off x="6588666" y="2371304"/>
            <a:ext cx="534112" cy="315293"/>
          </a:xfrm>
          <a:custGeom>
            <a:avLst/>
            <a:gdLst>
              <a:gd name="T0" fmla="*/ 2710 w 3367"/>
              <a:gd name="T1" fmla="*/ 1989 h 1990"/>
              <a:gd name="T2" fmla="*/ 2705 w 3367"/>
              <a:gd name="T3" fmla="*/ 1989 h 1990"/>
              <a:gd name="T4" fmla="*/ 2699 w 3367"/>
              <a:gd name="T5" fmla="*/ 1989 h 1990"/>
              <a:gd name="T6" fmla="*/ 557 w 3367"/>
              <a:gd name="T7" fmla="*/ 1989 h 1990"/>
              <a:gd name="T8" fmla="*/ 0 w 3367"/>
              <a:gd name="T9" fmla="*/ 1432 h 1990"/>
              <a:gd name="T10" fmla="*/ 557 w 3367"/>
              <a:gd name="T11" fmla="*/ 874 h 1990"/>
              <a:gd name="T12" fmla="*/ 618 w 3367"/>
              <a:gd name="T13" fmla="*/ 879 h 1990"/>
              <a:gd name="T14" fmla="*/ 1245 w 3367"/>
              <a:gd name="T15" fmla="*/ 415 h 1990"/>
              <a:gd name="T16" fmla="*/ 1447 w 3367"/>
              <a:gd name="T17" fmla="*/ 446 h 1990"/>
              <a:gd name="T18" fmla="*/ 2142 w 3367"/>
              <a:gd name="T19" fmla="*/ 0 h 1990"/>
              <a:gd name="T20" fmla="*/ 2904 w 3367"/>
              <a:gd name="T21" fmla="*/ 706 h 1990"/>
              <a:gd name="T22" fmla="*/ 3366 w 3367"/>
              <a:gd name="T23" fmla="*/ 1333 h 1990"/>
              <a:gd name="T24" fmla="*/ 2756 w 3367"/>
              <a:gd name="T25" fmla="*/ 1987 h 1990"/>
              <a:gd name="T26" fmla="*/ 2756 w 3367"/>
              <a:gd name="T27" fmla="*/ 1989 h 1990"/>
              <a:gd name="T28" fmla="*/ 2723 w 3367"/>
              <a:gd name="T29" fmla="*/ 1989 h 1990"/>
              <a:gd name="T30" fmla="*/ 2710 w 3367"/>
              <a:gd name="T31" fmla="*/ 1989 h 1990"/>
              <a:gd name="T32" fmla="*/ 2642 w 3367"/>
              <a:gd name="T33" fmla="*/ 1836 h 1990"/>
              <a:gd name="T34" fmla="*/ 2710 w 3367"/>
              <a:gd name="T35" fmla="*/ 1836 h 1990"/>
              <a:gd name="T36" fmla="*/ 3213 w 3367"/>
              <a:gd name="T37" fmla="*/ 1333 h 1990"/>
              <a:gd name="T38" fmla="*/ 2815 w 3367"/>
              <a:gd name="T39" fmla="*/ 842 h 1990"/>
              <a:gd name="T40" fmla="*/ 2754 w 3367"/>
              <a:gd name="T41" fmla="*/ 828 h 1990"/>
              <a:gd name="T42" fmla="*/ 2754 w 3367"/>
              <a:gd name="T43" fmla="*/ 763 h 1990"/>
              <a:gd name="T44" fmla="*/ 2142 w 3367"/>
              <a:gd name="T45" fmla="*/ 153 h 1990"/>
              <a:gd name="T46" fmla="*/ 1562 w 3367"/>
              <a:gd name="T47" fmla="*/ 571 h 1990"/>
              <a:gd name="T48" fmla="*/ 1536 w 3367"/>
              <a:gd name="T49" fmla="*/ 651 h 1990"/>
              <a:gd name="T50" fmla="*/ 1460 w 3367"/>
              <a:gd name="T51" fmla="*/ 616 h 1990"/>
              <a:gd name="T52" fmla="*/ 1248 w 3367"/>
              <a:gd name="T53" fmla="*/ 571 h 1990"/>
              <a:gd name="T54" fmla="*/ 754 w 3367"/>
              <a:gd name="T55" fmla="*/ 981 h 1990"/>
              <a:gd name="T56" fmla="*/ 738 w 3367"/>
              <a:gd name="T57" fmla="*/ 1062 h 1990"/>
              <a:gd name="T58" fmla="*/ 660 w 3367"/>
              <a:gd name="T59" fmla="*/ 1043 h 1990"/>
              <a:gd name="T60" fmla="*/ 559 w 3367"/>
              <a:gd name="T61" fmla="*/ 1029 h 1990"/>
              <a:gd name="T62" fmla="*/ 155 w 3367"/>
              <a:gd name="T63" fmla="*/ 1434 h 1990"/>
              <a:gd name="T64" fmla="*/ 557 w 3367"/>
              <a:gd name="T65" fmla="*/ 1836 h 1990"/>
              <a:gd name="T66" fmla="*/ 2642 w 3367"/>
              <a:gd name="T67" fmla="*/ 1836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67" h="1990">
                <a:moveTo>
                  <a:pt x="2710" y="1989"/>
                </a:moveTo>
                <a:cubicBezTo>
                  <a:pt x="2708" y="1989"/>
                  <a:pt x="2708" y="1989"/>
                  <a:pt x="2705" y="1989"/>
                </a:cubicBezTo>
                <a:lnTo>
                  <a:pt x="2699" y="1989"/>
                </a:lnTo>
                <a:lnTo>
                  <a:pt x="557" y="1989"/>
                </a:lnTo>
                <a:cubicBezTo>
                  <a:pt x="249" y="1989"/>
                  <a:pt x="0" y="1740"/>
                  <a:pt x="0" y="1432"/>
                </a:cubicBezTo>
                <a:cubicBezTo>
                  <a:pt x="0" y="1123"/>
                  <a:pt x="249" y="874"/>
                  <a:pt x="557" y="874"/>
                </a:cubicBezTo>
                <a:cubicBezTo>
                  <a:pt x="577" y="874"/>
                  <a:pt x="598" y="876"/>
                  <a:pt x="618" y="879"/>
                </a:cubicBezTo>
                <a:cubicBezTo>
                  <a:pt x="701" y="608"/>
                  <a:pt x="955" y="415"/>
                  <a:pt x="1245" y="415"/>
                </a:cubicBezTo>
                <a:cubicBezTo>
                  <a:pt x="1313" y="415"/>
                  <a:pt x="1381" y="426"/>
                  <a:pt x="1447" y="446"/>
                </a:cubicBezTo>
                <a:cubicBezTo>
                  <a:pt x="1569" y="175"/>
                  <a:pt x="1840" y="0"/>
                  <a:pt x="2142" y="0"/>
                </a:cubicBezTo>
                <a:cubicBezTo>
                  <a:pt x="2544" y="0"/>
                  <a:pt x="2874" y="313"/>
                  <a:pt x="2904" y="706"/>
                </a:cubicBezTo>
                <a:cubicBezTo>
                  <a:pt x="3175" y="789"/>
                  <a:pt x="3366" y="1045"/>
                  <a:pt x="3366" y="1333"/>
                </a:cubicBezTo>
                <a:cubicBezTo>
                  <a:pt x="3366" y="1679"/>
                  <a:pt x="3097" y="1963"/>
                  <a:pt x="2756" y="1987"/>
                </a:cubicBezTo>
                <a:lnTo>
                  <a:pt x="2756" y="1989"/>
                </a:lnTo>
                <a:lnTo>
                  <a:pt x="2723" y="1989"/>
                </a:lnTo>
                <a:cubicBezTo>
                  <a:pt x="2719" y="1989"/>
                  <a:pt x="2714" y="1989"/>
                  <a:pt x="2710" y="1989"/>
                </a:cubicBezTo>
                <a:close/>
                <a:moveTo>
                  <a:pt x="2642" y="1836"/>
                </a:moveTo>
                <a:lnTo>
                  <a:pt x="2710" y="1836"/>
                </a:lnTo>
                <a:cubicBezTo>
                  <a:pt x="2987" y="1836"/>
                  <a:pt x="3213" y="1611"/>
                  <a:pt x="3213" y="1333"/>
                </a:cubicBezTo>
                <a:cubicBezTo>
                  <a:pt x="3213" y="1097"/>
                  <a:pt x="3044" y="890"/>
                  <a:pt x="2815" y="842"/>
                </a:cubicBezTo>
                <a:lnTo>
                  <a:pt x="2754" y="828"/>
                </a:lnTo>
                <a:lnTo>
                  <a:pt x="2754" y="763"/>
                </a:lnTo>
                <a:cubicBezTo>
                  <a:pt x="2754" y="428"/>
                  <a:pt x="2478" y="153"/>
                  <a:pt x="2142" y="153"/>
                </a:cubicBezTo>
                <a:cubicBezTo>
                  <a:pt x="1879" y="153"/>
                  <a:pt x="1645" y="321"/>
                  <a:pt x="1562" y="571"/>
                </a:cubicBezTo>
                <a:lnTo>
                  <a:pt x="1536" y="651"/>
                </a:lnTo>
                <a:lnTo>
                  <a:pt x="1460" y="616"/>
                </a:lnTo>
                <a:cubicBezTo>
                  <a:pt x="1394" y="586"/>
                  <a:pt x="1322" y="571"/>
                  <a:pt x="1248" y="571"/>
                </a:cubicBezTo>
                <a:cubicBezTo>
                  <a:pt x="1005" y="571"/>
                  <a:pt x="797" y="743"/>
                  <a:pt x="754" y="981"/>
                </a:cubicBezTo>
                <a:lnTo>
                  <a:pt x="738" y="1062"/>
                </a:lnTo>
                <a:lnTo>
                  <a:pt x="660" y="1043"/>
                </a:lnTo>
                <a:cubicBezTo>
                  <a:pt x="627" y="1034"/>
                  <a:pt x="594" y="1029"/>
                  <a:pt x="559" y="1029"/>
                </a:cubicBezTo>
                <a:cubicBezTo>
                  <a:pt x="336" y="1029"/>
                  <a:pt x="155" y="1211"/>
                  <a:pt x="155" y="1434"/>
                </a:cubicBezTo>
                <a:cubicBezTo>
                  <a:pt x="155" y="1657"/>
                  <a:pt x="334" y="1836"/>
                  <a:pt x="557" y="1836"/>
                </a:cubicBezTo>
                <a:lnTo>
                  <a:pt x="2642" y="1836"/>
                </a:lnTo>
                <a:close/>
              </a:path>
            </a:pathLst>
          </a:custGeom>
          <a:solidFill>
            <a:schemeClr val="accent3"/>
          </a:solidFill>
          <a:ln>
            <a:noFill/>
          </a:ln>
          <a:effectLst/>
        </p:spPr>
        <p:txBody>
          <a:bodyPr wrap="none"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2F2F2"/>
              </a:solidFill>
              <a:effectLst/>
              <a:uLnTx/>
              <a:uFillTx/>
              <a:latin typeface="Metropolis"/>
              <a:ea typeface="+mn-ea"/>
              <a:cs typeface="+mn-cs"/>
            </a:endParaRPr>
          </a:p>
        </p:txBody>
      </p:sp>
    </p:spTree>
    <p:extLst>
      <p:ext uri="{BB962C8B-B14F-4D97-AF65-F5344CB8AC3E}">
        <p14:creationId xmlns:p14="http://schemas.microsoft.com/office/powerpoint/2010/main" val="55614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09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F8BDEB-FE1D-4675-AFDB-ED7CA8EA21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5"/>
          <a:stretch/>
        </p:blipFill>
        <p:spPr>
          <a:xfrm flipH="1">
            <a:off x="0" y="0"/>
            <a:ext cx="12188825" cy="6858000"/>
          </a:xfrm>
          <a:prstGeom prst="rect">
            <a:avLst/>
          </a:prstGeom>
        </p:spPr>
      </p:pic>
      <p:grpSp>
        <p:nvGrpSpPr>
          <p:cNvPr id="2" name="Group 1"/>
          <p:cNvGrpSpPr/>
          <p:nvPr/>
        </p:nvGrpSpPr>
        <p:grpSpPr>
          <a:xfrm>
            <a:off x="-1855" y="798353"/>
            <a:ext cx="7008574" cy="5211980"/>
            <a:chOff x="-1855" y="798353"/>
            <a:chExt cx="7008574" cy="5211980"/>
          </a:xfrm>
        </p:grpSpPr>
        <p:grpSp>
          <p:nvGrpSpPr>
            <p:cNvPr id="25" name="Group 24">
              <a:extLst>
                <a:ext uri="{FF2B5EF4-FFF2-40B4-BE49-F238E27FC236}">
                  <a16:creationId xmlns:a16="http://schemas.microsoft.com/office/drawing/2014/main" id="{7E0FC04A-C321-AC42-B899-FB5DC6C4B989}"/>
                </a:ext>
              </a:extLst>
            </p:cNvPr>
            <p:cNvGrpSpPr/>
            <p:nvPr/>
          </p:nvGrpSpPr>
          <p:grpSpPr>
            <a:xfrm>
              <a:off x="-1855" y="798353"/>
              <a:ext cx="7008574" cy="5211980"/>
              <a:chOff x="3952636" y="1226695"/>
              <a:chExt cx="8239364" cy="4832125"/>
            </a:xfrm>
          </p:grpSpPr>
          <p:sp>
            <p:nvSpPr>
              <p:cNvPr id="41" name="Rectangle 40">
                <a:extLst>
                  <a:ext uri="{FF2B5EF4-FFF2-40B4-BE49-F238E27FC236}">
                    <a16:creationId xmlns:a16="http://schemas.microsoft.com/office/drawing/2014/main" id="{4A06C7DF-4800-8547-BD6A-C5575CE01800}"/>
                  </a:ext>
                </a:extLst>
              </p:cNvPr>
              <p:cNvSpPr/>
              <p:nvPr/>
            </p:nvSpPr>
            <p:spPr bwMode="ltGray">
              <a:xfrm>
                <a:off x="3952636" y="1272414"/>
                <a:ext cx="8239364" cy="4786406"/>
              </a:xfrm>
              <a:prstGeom prst="rect">
                <a:avLst/>
              </a:prstGeom>
              <a:solidFill>
                <a:srgbClr val="00000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799" b="0" i="0" u="none" strike="noStrike" kern="1200" cap="none" spc="0" normalizeH="0" baseline="0" noProof="0">
                  <a:ln>
                    <a:noFill/>
                  </a:ln>
                  <a:solidFill>
                    <a:srgbClr val="1A428A"/>
                  </a:solidFill>
                  <a:effectLst/>
                  <a:uLnTx/>
                  <a:uFillTx/>
                  <a:latin typeface="Metropolis"/>
                  <a:ea typeface="+mn-ea"/>
                  <a:cs typeface="+mn-cs"/>
                </a:endParaRPr>
              </a:p>
            </p:txBody>
          </p:sp>
          <p:sp>
            <p:nvSpPr>
              <p:cNvPr id="42" name="Rectangle 41">
                <a:extLst>
                  <a:ext uri="{FF2B5EF4-FFF2-40B4-BE49-F238E27FC236}">
                    <a16:creationId xmlns:a16="http://schemas.microsoft.com/office/drawing/2014/main" id="{8B05CC17-B747-F442-8155-3751066052A3}"/>
                  </a:ext>
                </a:extLst>
              </p:cNvPr>
              <p:cNvSpPr/>
              <p:nvPr/>
            </p:nvSpPr>
            <p:spPr>
              <a:xfrm flipV="1">
                <a:off x="3952636" y="1226695"/>
                <a:ext cx="8239364" cy="45719"/>
              </a:xfrm>
              <a:prstGeom prst="rect">
                <a:avLst/>
              </a:prstGeom>
              <a:gradFill flip="none" rotWithShape="1">
                <a:gsLst>
                  <a:gs pos="37000">
                    <a:schemeClr val="accent1"/>
                  </a:gs>
                  <a:gs pos="0">
                    <a:schemeClr val="accent4"/>
                  </a:gs>
                  <a:gs pos="100000">
                    <a:schemeClr val="accent5"/>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FFFFFF"/>
                  </a:solidFill>
                  <a:effectLst/>
                  <a:uLnTx/>
                  <a:uFillTx/>
                  <a:latin typeface="Metropolis"/>
                  <a:ea typeface="+mn-ea"/>
                  <a:cs typeface="+mn-cs"/>
                </a:endParaRPr>
              </a:p>
            </p:txBody>
          </p:sp>
        </p:grpSp>
        <p:sp>
          <p:nvSpPr>
            <p:cNvPr id="28" name="Rectangle 27">
              <a:extLst>
                <a:ext uri="{FF2B5EF4-FFF2-40B4-BE49-F238E27FC236}">
                  <a16:creationId xmlns:a16="http://schemas.microsoft.com/office/drawing/2014/main" id="{5F14B3D9-158F-4E02-8F86-2718F2BACF29}"/>
                </a:ext>
              </a:extLst>
            </p:cNvPr>
            <p:cNvSpPr/>
            <p:nvPr/>
          </p:nvSpPr>
          <p:spPr>
            <a:xfrm>
              <a:off x="507951" y="2296625"/>
              <a:ext cx="5990820" cy="2869726"/>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lvl="0" fontAlgn="base">
                <a:spcBef>
                  <a:spcPts val="1200"/>
                </a:spcBef>
                <a:spcAft>
                  <a:spcPts val="600"/>
                </a:spcAft>
                <a:defRPr/>
              </a:pPr>
              <a:r>
                <a:rPr lang="en-US" sz="1999" b="1" dirty="0">
                  <a:solidFill>
                    <a:schemeClr val="accent4"/>
                  </a:solidFill>
                </a:rPr>
                <a:t>Transformed hotel into field hospital </a:t>
              </a:r>
              <a:r>
                <a:rPr lang="en-US" sz="1999" dirty="0">
                  <a:solidFill>
                    <a:srgbClr val="FFFFFF"/>
                  </a:solidFill>
                </a:rPr>
                <a:t>for COVID-19 patients</a:t>
              </a:r>
            </a:p>
            <a:p>
              <a:pPr lvl="0" fontAlgn="base">
                <a:spcBef>
                  <a:spcPts val="1200"/>
                </a:spcBef>
                <a:spcAft>
                  <a:spcPts val="600"/>
                </a:spcAft>
                <a:defRPr/>
              </a:pPr>
              <a:r>
                <a:rPr lang="en-US" sz="1999" b="1" dirty="0">
                  <a:solidFill>
                    <a:schemeClr val="accent4"/>
                  </a:solidFill>
                </a:rPr>
                <a:t>Launched a new telehealth service </a:t>
              </a:r>
              <a:r>
                <a:rPr lang="en-US" sz="1999" dirty="0">
                  <a:solidFill>
                    <a:srgbClr val="FFFFFF"/>
                  </a:solidFill>
                </a:rPr>
                <a:t>to ensure patients could access to medical experts and treatments</a:t>
              </a:r>
            </a:p>
            <a:p>
              <a:pPr lvl="0" fontAlgn="base">
                <a:spcBef>
                  <a:spcPts val="1200"/>
                </a:spcBef>
                <a:spcAft>
                  <a:spcPts val="600"/>
                </a:spcAft>
                <a:defRPr/>
              </a:pPr>
              <a:r>
                <a:rPr lang="en-US" sz="1999" b="1" dirty="0">
                  <a:solidFill>
                    <a:schemeClr val="accent4"/>
                  </a:solidFill>
                </a:rPr>
                <a:t>Strengthened secure, remote-working capabilities </a:t>
              </a:r>
              <a:r>
                <a:rPr lang="en-US" sz="1999" dirty="0">
                  <a:solidFill>
                    <a:srgbClr val="FFFFFF"/>
                  </a:solidFill>
                </a:rPr>
                <a:t>for call center, finance and HR functions</a:t>
              </a:r>
            </a:p>
          </p:txBody>
        </p:sp>
        <p:pic>
          <p:nvPicPr>
            <p:cNvPr id="37" name="Picture 36">
              <a:extLst>
                <a:ext uri="{FF2B5EF4-FFF2-40B4-BE49-F238E27FC236}">
                  <a16:creationId xmlns:a16="http://schemas.microsoft.com/office/drawing/2014/main" id="{38F00B31-1213-DF4E-B084-CA91E886F4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176865" y="1082986"/>
              <a:ext cx="2651135" cy="1079105"/>
            </a:xfrm>
            <a:prstGeom prst="rect">
              <a:avLst/>
            </a:prstGeom>
          </p:spPr>
        </p:pic>
      </p:grpSp>
      <p:pic>
        <p:nvPicPr>
          <p:cNvPr id="44" name="Graphic 5">
            <a:extLst>
              <a:ext uri="{FF2B5EF4-FFF2-40B4-BE49-F238E27FC236}">
                <a16:creationId xmlns:a16="http://schemas.microsoft.com/office/drawing/2014/main" id="{68450DCA-9700-4C93-9CAA-A9FF31B0A6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6766560"/>
            <a:ext cx="12188825" cy="95225"/>
          </a:xfrm>
          <a:prstGeom prst="rect">
            <a:avLst/>
          </a:prstGeom>
        </p:spPr>
      </p:pic>
      <p:grpSp>
        <p:nvGrpSpPr>
          <p:cNvPr id="45" name="Group 44">
            <a:extLst>
              <a:ext uri="{FF2B5EF4-FFF2-40B4-BE49-F238E27FC236}">
                <a16:creationId xmlns:a16="http://schemas.microsoft.com/office/drawing/2014/main" id="{3485A9D7-B248-4F26-9897-A1C7A54FAF89}"/>
              </a:ext>
            </a:extLst>
          </p:cNvPr>
          <p:cNvGrpSpPr/>
          <p:nvPr/>
        </p:nvGrpSpPr>
        <p:grpSpPr>
          <a:xfrm>
            <a:off x="608018" y="6445297"/>
            <a:ext cx="1184398" cy="186694"/>
            <a:chOff x="863272" y="6563918"/>
            <a:chExt cx="861082" cy="135727"/>
          </a:xfrm>
          <a:solidFill>
            <a:schemeClr val="tx2"/>
          </a:solidFill>
        </p:grpSpPr>
        <p:sp>
          <p:nvSpPr>
            <p:cNvPr id="49" name="Freeform 6">
              <a:extLst>
                <a:ext uri="{FF2B5EF4-FFF2-40B4-BE49-F238E27FC236}">
                  <a16:creationId xmlns:a16="http://schemas.microsoft.com/office/drawing/2014/main" id="{3813DC77-8C0C-44B4-AE3B-61F5A801402A}"/>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50" name="Freeform 7">
              <a:extLst>
                <a:ext uri="{FF2B5EF4-FFF2-40B4-BE49-F238E27FC236}">
                  <a16:creationId xmlns:a16="http://schemas.microsoft.com/office/drawing/2014/main" id="{4D7DC1A2-819A-4366-8BE9-387CC000905C}"/>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51" name="Freeform 8">
              <a:extLst>
                <a:ext uri="{FF2B5EF4-FFF2-40B4-BE49-F238E27FC236}">
                  <a16:creationId xmlns:a16="http://schemas.microsoft.com/office/drawing/2014/main" id="{0373EF47-4DA1-4EF4-AE4F-54BCB38FC2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52" name="Freeform 9">
              <a:extLst>
                <a:ext uri="{FF2B5EF4-FFF2-40B4-BE49-F238E27FC236}">
                  <a16:creationId xmlns:a16="http://schemas.microsoft.com/office/drawing/2014/main" id="{ABC15050-D5E4-4FBD-806D-1CEC1AF606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53" name="Freeform 10">
              <a:extLst>
                <a:ext uri="{FF2B5EF4-FFF2-40B4-BE49-F238E27FC236}">
                  <a16:creationId xmlns:a16="http://schemas.microsoft.com/office/drawing/2014/main" id="{953BA047-B60F-46CD-AFCB-49101F4D74C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54" name="Freeform 11">
              <a:extLst>
                <a:ext uri="{FF2B5EF4-FFF2-40B4-BE49-F238E27FC236}">
                  <a16:creationId xmlns:a16="http://schemas.microsoft.com/office/drawing/2014/main" id="{E5E07D7E-E36B-4549-9FB3-3BA1E225948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sp>
          <p:nvSpPr>
            <p:cNvPr id="55" name="Freeform 12">
              <a:extLst>
                <a:ext uri="{FF2B5EF4-FFF2-40B4-BE49-F238E27FC236}">
                  <a16:creationId xmlns:a16="http://schemas.microsoft.com/office/drawing/2014/main" id="{3352F97F-F3A2-4B3E-9917-55B62713FDC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dirty="0"/>
            </a:p>
          </p:txBody>
        </p:sp>
      </p:grpSp>
      <p:sp>
        <p:nvSpPr>
          <p:cNvPr id="56" name="TextBox 55">
            <a:extLst>
              <a:ext uri="{FF2B5EF4-FFF2-40B4-BE49-F238E27FC236}">
                <a16:creationId xmlns:a16="http://schemas.microsoft.com/office/drawing/2014/main" id="{20A2C43B-3928-4C21-81F0-0AA332C8F322}"/>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©2020 VMware, Inc.</a:t>
            </a:r>
          </a:p>
        </p:txBody>
      </p:sp>
      <p:sp>
        <p:nvSpPr>
          <p:cNvPr id="57" name="TextBox 56">
            <a:extLst>
              <a:ext uri="{FF2B5EF4-FFF2-40B4-BE49-F238E27FC236}">
                <a16:creationId xmlns:a16="http://schemas.microsoft.com/office/drawing/2014/main" id="{55025D71-18A5-4A22-8386-917E1B08C46A}"/>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89A40568-3EBE-2D4F-A624-F536C2DD0AC6}" type="slidenum">
              <a:rPr lang="en-US" sz="800" smtClean="0">
                <a:latin typeface="+mj-lt"/>
              </a:rPr>
              <a:t>28</a:t>
            </a:fld>
            <a:endParaRPr lang="en-US" dirty="0">
              <a:latin typeface="+mj-lt"/>
            </a:endParaRPr>
          </a:p>
        </p:txBody>
      </p:sp>
    </p:spTree>
    <p:extLst>
      <p:ext uri="{BB962C8B-B14F-4D97-AF65-F5344CB8AC3E}">
        <p14:creationId xmlns:p14="http://schemas.microsoft.com/office/powerpoint/2010/main" val="53381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42" presetClass="path" presetSubtype="0" decel="100000" fill="hold" nodeType="withEffect">
                                  <p:stCondLst>
                                    <p:cond delay="0"/>
                                  </p:stCondLst>
                                  <p:childTnLst>
                                    <p:animMotion origin="layout" path="M -4.47512E-6 4.81481E-6 L -0.06238 4.81481E-6 " pathEditMode="relative" rAng="0" ptsTypes="AA">
                                      <p:cBhvr>
                                        <p:cTn id="9" dur="750" spd="-100000" fill="hold"/>
                                        <p:tgtEl>
                                          <p:spTgt spid="2"/>
                                        </p:tgtEl>
                                        <p:attrNameLst>
                                          <p:attrName>ppt_x</p:attrName>
                                          <p:attrName>ppt_y</p:attrName>
                                        </p:attrNameLst>
                                      </p:cBhvr>
                                      <p:rCtr x="-31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C7EB1A-16A7-6142-B611-45C4F53F1FC7}"/>
              </a:ext>
            </a:extLst>
          </p:cNvPr>
          <p:cNvSpPr>
            <a:spLocks noGrp="1"/>
          </p:cNvSpPr>
          <p:nvPr>
            <p:ph type="title"/>
          </p:nvPr>
        </p:nvSpPr>
        <p:spPr/>
        <p:txBody>
          <a:bodyPr/>
          <a:lstStyle/>
          <a:p>
            <a:r>
              <a:rPr lang="en-US"/>
              <a:t>Every Aspect of Healthcare Has Changed</a:t>
            </a:r>
          </a:p>
        </p:txBody>
      </p:sp>
      <p:sp>
        <p:nvSpPr>
          <p:cNvPr id="8" name="Rectangle 7">
            <a:extLst>
              <a:ext uri="{FF2B5EF4-FFF2-40B4-BE49-F238E27FC236}">
                <a16:creationId xmlns:a16="http://schemas.microsoft.com/office/drawing/2014/main" id="{4F3CF137-AF28-5D46-A771-017DEC07A13F}"/>
              </a:ext>
            </a:extLst>
          </p:cNvPr>
          <p:cNvSpPr/>
          <p:nvPr/>
        </p:nvSpPr>
        <p:spPr bwMode="ltGray">
          <a:xfrm>
            <a:off x="7603607" y="1389434"/>
            <a:ext cx="3859355" cy="559776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C1D5"/>
              </a:solidFill>
              <a:effectLst/>
              <a:uLnTx/>
              <a:uFillTx/>
              <a:latin typeface="Metropolis"/>
              <a:ea typeface="+mn-ea"/>
              <a:cs typeface="+mn-cs"/>
            </a:endParaRPr>
          </a:p>
        </p:txBody>
      </p:sp>
      <p:sp>
        <p:nvSpPr>
          <p:cNvPr id="7" name="Rectangle 6">
            <a:extLst>
              <a:ext uri="{FF2B5EF4-FFF2-40B4-BE49-F238E27FC236}">
                <a16:creationId xmlns:a16="http://schemas.microsoft.com/office/drawing/2014/main" id="{8345F7F3-7894-C34D-AEB1-7F2C397D0CD9}"/>
              </a:ext>
            </a:extLst>
          </p:cNvPr>
          <p:cNvSpPr/>
          <p:nvPr/>
        </p:nvSpPr>
        <p:spPr bwMode="ltGray">
          <a:xfrm>
            <a:off x="3813744" y="1389433"/>
            <a:ext cx="3859355" cy="559776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8BE20"/>
              </a:solidFill>
              <a:effectLst/>
              <a:uLnTx/>
              <a:uFillTx/>
              <a:latin typeface="Metropolis"/>
              <a:ea typeface="+mn-ea"/>
              <a:cs typeface="+mn-cs"/>
            </a:endParaRPr>
          </a:p>
        </p:txBody>
      </p:sp>
      <p:sp>
        <p:nvSpPr>
          <p:cNvPr id="6" name="Rectangle 5">
            <a:extLst>
              <a:ext uri="{FF2B5EF4-FFF2-40B4-BE49-F238E27FC236}">
                <a16:creationId xmlns:a16="http://schemas.microsoft.com/office/drawing/2014/main" id="{91EB8EFD-F6F1-2D4D-8EBA-2B725861A722}"/>
              </a:ext>
            </a:extLst>
          </p:cNvPr>
          <p:cNvSpPr/>
          <p:nvPr/>
        </p:nvSpPr>
        <p:spPr bwMode="ltGray">
          <a:xfrm>
            <a:off x="656372" y="1389434"/>
            <a:ext cx="3859355" cy="559776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91DA"/>
              </a:solidFill>
              <a:effectLst/>
              <a:uLnTx/>
              <a:uFillTx/>
              <a:latin typeface="Metropolis"/>
              <a:ea typeface="+mn-ea"/>
              <a:cs typeface="+mn-cs"/>
            </a:endParaRPr>
          </a:p>
        </p:txBody>
      </p:sp>
      <p:sp>
        <p:nvSpPr>
          <p:cNvPr id="18" name="TextBox 17">
            <a:extLst>
              <a:ext uri="{FF2B5EF4-FFF2-40B4-BE49-F238E27FC236}">
                <a16:creationId xmlns:a16="http://schemas.microsoft.com/office/drawing/2014/main" id="{501452D1-08CE-49C0-B8F8-B664B5923E56}"/>
              </a:ext>
            </a:extLst>
          </p:cNvPr>
          <p:cNvSpPr txBox="1"/>
          <p:nvPr/>
        </p:nvSpPr>
        <p:spPr>
          <a:xfrm>
            <a:off x="575750" y="5767059"/>
            <a:ext cx="6475988" cy="430887"/>
          </a:xfrm>
          <a:prstGeom prst="rect">
            <a:avLst/>
          </a:prstGeom>
        </p:spPr>
        <p:txBody>
          <a:bodyPr wrap="square" lIns="0" tIns="0" rIns="0" bIns="0" rtlCol="0" anchor="t">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2F2F2"/>
                </a:solidFill>
                <a:effectLst/>
                <a:uLnTx/>
                <a:uFillTx/>
                <a:latin typeface="Metropolis"/>
                <a:ea typeface="+mn-ea"/>
                <a:cs typeface="+mn-cs"/>
              </a:rPr>
              <a:t>*</a:t>
            </a:r>
            <a:r>
              <a:rPr kumimoji="0" lang="en-US" sz="700" b="0" i="0" u="none" strike="noStrike" kern="1200" cap="none" spc="0" normalizeH="0" baseline="0" noProof="0" err="1">
                <a:ln>
                  <a:noFill/>
                </a:ln>
                <a:solidFill>
                  <a:srgbClr val="FFFFFF"/>
                </a:solidFill>
                <a:effectLst/>
                <a:uLnTx/>
                <a:uFillTx/>
                <a:latin typeface="Metropolis"/>
                <a:ea typeface="+mn-ea"/>
                <a:cs typeface="+mn-cs"/>
              </a:rPr>
              <a:t>Mckinsey</a:t>
            </a:r>
            <a:r>
              <a:rPr kumimoji="0" lang="en-US" sz="700" b="0" i="0" u="none" strike="noStrike" kern="1200" cap="none" spc="0" normalizeH="0" baseline="0" noProof="0">
                <a:ln>
                  <a:noFill/>
                </a:ln>
                <a:solidFill>
                  <a:srgbClr val="FFFFFF"/>
                </a:solidFill>
                <a:effectLst/>
                <a:uLnTx/>
                <a:uFillTx/>
                <a:latin typeface="Metropolis"/>
                <a:ea typeface="+mn-ea"/>
                <a:cs typeface="+mn-cs"/>
              </a:rPr>
              <a:t> COVID-19 Consumer Survey April 27, 2020 (</a:t>
            </a:r>
            <a:r>
              <a:rPr kumimoji="0" lang="en-US" sz="700" b="0" i="0" u="none" strike="noStrike" kern="1200" cap="none" spc="0" normalizeH="0" baseline="0" noProof="0">
                <a:ln>
                  <a:noFill/>
                </a:ln>
                <a:solidFill>
                  <a:srgbClr val="FFFFFF"/>
                </a:solidFill>
                <a:effectLst/>
                <a:uLnTx/>
                <a:uFillTx/>
                <a:latin typeface="Metropolis"/>
                <a:ea typeface="+mn-ea"/>
                <a:cs typeface="+mn-cs"/>
                <a:hlinkClick r:id="rId3">
                  <a:extLst>
                    <a:ext uri="{A12FA001-AC4F-418D-AE19-62706E023703}">
                      <ahyp:hlinkClr xmlns:ahyp="http://schemas.microsoft.com/office/drawing/2018/hyperlinkcolor" val="tx"/>
                    </a:ext>
                  </a:extLst>
                </a:hlinkClick>
              </a:rPr>
              <a:t>link</a:t>
            </a:r>
            <a:r>
              <a:rPr kumimoji="0" lang="en-US" sz="700" b="0" i="0" u="none" strike="noStrike" kern="1200" cap="none" spc="0" normalizeH="0" baseline="0" noProof="0">
                <a:ln>
                  <a:noFill/>
                </a:ln>
                <a:solidFill>
                  <a:srgbClr val="FFFFFF"/>
                </a:solidFill>
                <a:effectLst/>
                <a:uLnTx/>
                <a:uFillTx/>
                <a:latin typeface="Metropolis"/>
                <a:ea typeface="+mn-ea"/>
                <a:cs typeface="+mn-cs"/>
              </a:rPr>
              <a:t>) </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Metropolis"/>
                <a:ea typeface="+mn-ea"/>
                <a:cs typeface="+mn-cs"/>
              </a:rPr>
              <a:t>*</a:t>
            </a:r>
            <a:r>
              <a:rPr kumimoji="0" lang="en-US" sz="700" b="0" i="0" u="none" strike="noStrike" kern="1200" cap="none" spc="0" normalizeH="0" baseline="0" noProof="0" err="1">
                <a:ln>
                  <a:noFill/>
                </a:ln>
                <a:solidFill>
                  <a:srgbClr val="FFFFFF"/>
                </a:solidFill>
                <a:effectLst/>
                <a:uLnTx/>
                <a:uFillTx/>
                <a:latin typeface="Metropolis"/>
                <a:ea typeface="+mn-ea"/>
                <a:cs typeface="+mn-cs"/>
              </a:rPr>
              <a:t>Enboy</a:t>
            </a:r>
            <a:r>
              <a:rPr kumimoji="0" lang="en-US" sz="700" b="0" i="0" u="none" strike="noStrike" kern="1200" cap="none" spc="0" normalizeH="0" baseline="0" noProof="0">
                <a:ln>
                  <a:noFill/>
                </a:ln>
                <a:solidFill>
                  <a:srgbClr val="FFFFFF"/>
                </a:solidFill>
                <a:effectLst/>
                <a:uLnTx/>
                <a:uFillTx/>
                <a:latin typeface="Metropolis"/>
                <a:ea typeface="+mn-ea"/>
                <a:cs typeface="+mn-cs"/>
              </a:rPr>
              <a:t> &amp; Wakefield </a:t>
            </a:r>
            <a:r>
              <a:rPr kumimoji="0" lang="en-US" sz="700" b="0" i="0" u="none" strike="noStrike" kern="1200" cap="none" spc="0" normalizeH="0" baseline="0" noProof="0" err="1">
                <a:ln>
                  <a:noFill/>
                </a:ln>
                <a:solidFill>
                  <a:srgbClr val="FFFFFF"/>
                </a:solidFill>
                <a:effectLst/>
                <a:uLnTx/>
                <a:uFillTx/>
                <a:latin typeface="Metropolis"/>
                <a:ea typeface="+mn-ea"/>
                <a:cs typeface="+mn-cs"/>
              </a:rPr>
              <a:t>Reearch</a:t>
            </a:r>
            <a:r>
              <a:rPr kumimoji="0" lang="en-US" sz="700" b="0" i="0" u="none" strike="noStrike" kern="1200" cap="none" spc="0" normalizeH="0" baseline="0" noProof="0">
                <a:ln>
                  <a:noFill/>
                </a:ln>
                <a:solidFill>
                  <a:srgbClr val="FFFFFF"/>
                </a:solidFill>
                <a:effectLst/>
                <a:uLnTx/>
                <a:uFillTx/>
                <a:latin typeface="Metropolis"/>
                <a:ea typeface="+mn-ea"/>
                <a:cs typeface="+mn-cs"/>
              </a:rPr>
              <a:t> Study on Remote Work N=1000 US Workers February 2021 </a:t>
            </a:r>
            <a:r>
              <a:rPr kumimoji="0" lang="en-US" sz="700" b="0" i="0" u="none" strike="noStrike" kern="1200" cap="none" spc="0" normalizeH="0" baseline="0" noProof="0">
                <a:ln>
                  <a:noFill/>
                </a:ln>
                <a:solidFill>
                  <a:srgbClr val="FFFFFF"/>
                </a:solidFill>
                <a:effectLst/>
                <a:uLnTx/>
                <a:uFillTx/>
                <a:latin typeface="Metropolis"/>
                <a:ea typeface="+mn-ea"/>
                <a:cs typeface="+mn-cs"/>
                <a:hlinkClick r:id="rId4">
                  <a:extLst>
                    <a:ext uri="{A12FA001-AC4F-418D-AE19-62706E023703}">
                      <ahyp:hlinkClr xmlns:ahyp="http://schemas.microsoft.com/office/drawing/2018/hyperlinkcolor" val="tx"/>
                    </a:ext>
                  </a:extLst>
                </a:hlinkClick>
              </a:rPr>
              <a:t> (link) </a:t>
            </a:r>
            <a:br>
              <a:rPr kumimoji="0" lang="en-US" sz="700" b="0" i="0" u="none" strike="noStrike" kern="1200" cap="none" spc="0" normalizeH="0" baseline="0" noProof="0">
                <a:ln>
                  <a:noFill/>
                </a:ln>
                <a:solidFill>
                  <a:srgbClr val="FFFFFF"/>
                </a:solidFill>
                <a:effectLst/>
                <a:uLnTx/>
                <a:uFillTx/>
                <a:latin typeface="Metropolis"/>
                <a:ea typeface="+mn-ea"/>
                <a:cs typeface="+mn-cs"/>
              </a:rPr>
            </a:br>
            <a:r>
              <a:rPr kumimoji="0" lang="en-US" sz="700" b="0" i="0" u="none" strike="noStrike" kern="1200" cap="none" spc="0" normalizeH="0" baseline="0" noProof="0">
                <a:ln>
                  <a:noFill/>
                </a:ln>
                <a:solidFill>
                  <a:srgbClr val="FFFFFF"/>
                </a:solidFill>
                <a:effectLst/>
                <a:uLnTx/>
                <a:uFillTx/>
                <a:latin typeface="Metropolis"/>
                <a:ea typeface="+mn-ea"/>
                <a:cs typeface="+mn-cs"/>
              </a:rPr>
              <a:t>***Carbon Black retrospective report on 2020 healthcare attacks on healthcare customers; Feb 2021 </a:t>
            </a:r>
            <a:r>
              <a:rPr kumimoji="0" lang="en-US" sz="700" b="0" i="0" u="none" strike="noStrike" kern="1200" cap="none" spc="0" normalizeH="0" baseline="0" noProof="0">
                <a:ln>
                  <a:noFill/>
                </a:ln>
                <a:solidFill>
                  <a:srgbClr val="FFFFFF"/>
                </a:solidFill>
                <a:effectLst/>
                <a:uLnTx/>
                <a:uFillTx/>
                <a:latin typeface="Metropolis"/>
                <a:ea typeface="+mn-ea"/>
                <a:cs typeface="+mn-cs"/>
                <a:hlinkClick r:id="rId5">
                  <a:extLst>
                    <a:ext uri="{A12FA001-AC4F-418D-AE19-62706E023703}">
                      <ahyp:hlinkClr xmlns:ahyp="http://schemas.microsoft.com/office/drawing/2018/hyperlinkcolor" val="tx"/>
                    </a:ext>
                  </a:extLst>
                </a:hlinkClick>
              </a:rPr>
              <a:t>(link)</a:t>
            </a:r>
            <a:br>
              <a:rPr kumimoji="0" lang="en-US" sz="700" b="0" i="0" u="none" strike="noStrike" kern="1200" cap="none" spc="0" normalizeH="0" baseline="0" noProof="0">
                <a:ln>
                  <a:noFill/>
                </a:ln>
                <a:solidFill>
                  <a:srgbClr val="FFFFFF"/>
                </a:solidFill>
                <a:effectLst/>
                <a:uLnTx/>
                <a:uFillTx/>
                <a:latin typeface="Metropolis"/>
                <a:ea typeface="+mn-ea"/>
                <a:cs typeface="+mn-cs"/>
                <a:hlinkClick r:id="rId5">
                  <a:extLst>
                    <a:ext uri="{A12FA001-AC4F-418D-AE19-62706E023703}">
                      <ahyp:hlinkClr xmlns:ahyp="http://schemas.microsoft.com/office/drawing/2018/hyperlinkcolor" val="tx"/>
                    </a:ext>
                  </a:extLst>
                </a:hlinkClick>
              </a:rPr>
            </a:br>
            <a:r>
              <a:rPr kumimoji="0" lang="en-US" sz="700" b="0" i="0" u="none" strike="noStrike" kern="1200" cap="none" spc="0" normalizeH="0" baseline="0" noProof="0">
                <a:ln>
                  <a:noFill/>
                </a:ln>
                <a:solidFill>
                  <a:srgbClr val="FFFFFF"/>
                </a:solidFill>
                <a:effectLst/>
                <a:uLnTx/>
                <a:uFillTx/>
                <a:latin typeface="Metropolis"/>
                <a:ea typeface="+mn-ea"/>
                <a:cs typeface="+mn-cs"/>
                <a:hlinkClick r:id="rId5">
                  <a:extLst>
                    <a:ext uri="{A12FA001-AC4F-418D-AE19-62706E023703}">
                      <ahyp:hlinkClr xmlns:ahyp="http://schemas.microsoft.com/office/drawing/2018/hyperlinkcolor" val="tx"/>
                    </a:ext>
                  </a:extLst>
                </a:hlinkClick>
              </a:rPr>
              <a:t>**</a:t>
            </a:r>
            <a:r>
              <a:rPr kumimoji="0" lang="en-US" sz="700" b="0" i="0" u="none" strike="noStrike" kern="1200" cap="none" spc="0" normalizeH="0" baseline="0" noProof="0">
                <a:ln>
                  <a:noFill/>
                </a:ln>
                <a:solidFill>
                  <a:srgbClr val="FFFFFF"/>
                </a:solidFill>
                <a:effectLst/>
                <a:uLnTx/>
                <a:uFillTx/>
                <a:latin typeface="Metropolis"/>
                <a:ea typeface="+mn-ea"/>
                <a:cs typeface="+mn-cs"/>
              </a:rPr>
              <a:t>h</a:t>
            </a:r>
            <a:r>
              <a:rPr kumimoji="0" lang="en-US" sz="700" b="0" i="0" u="none" strike="noStrike" kern="1200" cap="none" spc="0" normalizeH="0" baseline="0" noProof="0">
                <a:ln>
                  <a:noFill/>
                </a:ln>
                <a:solidFill>
                  <a:srgbClr val="F2F2F2"/>
                </a:solidFill>
                <a:effectLst/>
                <a:uLnTx/>
                <a:uFillTx/>
                <a:latin typeface="Metropolis"/>
                <a:ea typeface="+mn-ea"/>
                <a:cs typeface="+mn-cs"/>
              </a:rPr>
              <a:t>ttps://www.nytimes.com/interactive/2021/world/covid-vaccinations-tracker.html</a:t>
            </a:r>
            <a:endParaRPr kumimoji="0" lang="en-US" sz="700" b="0" i="0" u="none" strike="noStrike" kern="1200" cap="none" spc="0" normalizeH="0" baseline="0" noProof="0">
              <a:ln>
                <a:noFill/>
              </a:ln>
              <a:solidFill>
                <a:srgbClr val="FFFFFF"/>
              </a:solidFill>
              <a:effectLst/>
              <a:uLnTx/>
              <a:uFillTx/>
              <a:latin typeface="Metropolis"/>
              <a:ea typeface="+mn-ea"/>
              <a:cs typeface="+mn-cs"/>
            </a:endParaRPr>
          </a:p>
        </p:txBody>
      </p:sp>
      <p:grpSp>
        <p:nvGrpSpPr>
          <p:cNvPr id="4" name="Group 3">
            <a:extLst>
              <a:ext uri="{FF2B5EF4-FFF2-40B4-BE49-F238E27FC236}">
                <a16:creationId xmlns:a16="http://schemas.microsoft.com/office/drawing/2014/main" id="{AA18C19B-F76E-4DF8-840D-64B2DF456472}"/>
              </a:ext>
            </a:extLst>
          </p:cNvPr>
          <p:cNvGrpSpPr/>
          <p:nvPr/>
        </p:nvGrpSpPr>
        <p:grpSpPr>
          <a:xfrm>
            <a:off x="877177" y="1329525"/>
            <a:ext cx="3175538" cy="4079166"/>
            <a:chOff x="877177" y="1329525"/>
            <a:chExt cx="3175538" cy="4079166"/>
          </a:xfrm>
        </p:grpSpPr>
        <p:pic>
          <p:nvPicPr>
            <p:cNvPr id="31" name="Picture 30">
              <a:extLst>
                <a:ext uri="{FF2B5EF4-FFF2-40B4-BE49-F238E27FC236}">
                  <a16:creationId xmlns:a16="http://schemas.microsoft.com/office/drawing/2014/main" id="{DB9B1861-5B89-4A1B-93FA-F289BF1B9E6E}"/>
                </a:ext>
              </a:extLst>
            </p:cNvPr>
            <p:cNvPicPr>
              <a:picLocks noChangeAspect="1"/>
            </p:cNvPicPr>
            <p:nvPr/>
          </p:nvPicPr>
          <p:blipFill rotWithShape="1">
            <a:blip r:embed="rId6">
              <a:extLst>
                <a:ext uri="{28A0092B-C50C-407E-A947-70E740481C1C}">
                  <a14:useLocalDpi xmlns:a14="http://schemas.microsoft.com/office/drawing/2010/main" val="0"/>
                </a:ext>
              </a:extLst>
            </a:blip>
            <a:srcRect l="11267" r="11267"/>
            <a:stretch/>
          </p:blipFill>
          <p:spPr>
            <a:xfrm>
              <a:off x="926503" y="1329525"/>
              <a:ext cx="3108960" cy="3108960"/>
            </a:xfrm>
            <a:prstGeom prst="rect">
              <a:avLst/>
            </a:prstGeom>
            <a:solidFill>
              <a:schemeClr val="tx2"/>
            </a:solidFill>
          </p:spPr>
        </p:pic>
        <p:sp>
          <p:nvSpPr>
            <p:cNvPr id="12" name="TextBox 11">
              <a:extLst>
                <a:ext uri="{FF2B5EF4-FFF2-40B4-BE49-F238E27FC236}">
                  <a16:creationId xmlns:a16="http://schemas.microsoft.com/office/drawing/2014/main" id="{93C8C330-FA09-43D8-820F-6229AE63FF8A}"/>
                </a:ext>
              </a:extLst>
            </p:cNvPr>
            <p:cNvSpPr txBox="1"/>
            <p:nvPr/>
          </p:nvSpPr>
          <p:spPr>
            <a:xfrm>
              <a:off x="1036943" y="4608472"/>
              <a:ext cx="2888079" cy="800219"/>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0091DA"/>
                  </a:solidFill>
                  <a:effectLst/>
                  <a:uLnTx/>
                  <a:uFillTx/>
                  <a:latin typeface="Metropolis"/>
                  <a:ea typeface="+mn-ea"/>
                  <a:cs typeface="+mn-cs"/>
                </a:rPr>
                <a:t>82% </a:t>
              </a:r>
              <a:r>
                <a:rPr kumimoji="0" lang="en-US" sz="2000" b="0" i="0" u="none" strike="noStrike" kern="1200" cap="none" spc="0" normalizeH="0" baseline="0" noProof="0">
                  <a:ln>
                    <a:noFill/>
                  </a:ln>
                  <a:solidFill>
                    <a:srgbClr val="0091DA"/>
                  </a:solidFill>
                  <a:effectLst/>
                  <a:uLnTx/>
                  <a:uFillTx/>
                  <a:latin typeface="Metropolis"/>
                  <a:ea typeface="+mn-ea"/>
                  <a:cs typeface="+mn-cs"/>
                </a:rPr>
                <a:t>of consumers </a:t>
              </a:r>
              <a:br>
                <a:rPr kumimoji="0" lang="en-US" sz="2000" b="0" i="0" u="none" strike="noStrike" kern="1200" cap="none" spc="0" normalizeH="0" baseline="0" noProof="0">
                  <a:ln>
                    <a:noFill/>
                  </a:ln>
                  <a:solidFill>
                    <a:srgbClr val="F2F2F2"/>
                  </a:solidFill>
                  <a:effectLst/>
                  <a:uLnTx/>
                  <a:uFillTx/>
                  <a:latin typeface="Metropolis"/>
                  <a:ea typeface="+mn-ea"/>
                  <a:cs typeface="+mn-cs"/>
                </a:rPr>
              </a:br>
              <a:r>
                <a:rPr kumimoji="0" lang="en-US" sz="1600" b="0" i="0" u="none" strike="noStrike" kern="1200" cap="none" spc="0" normalizeH="0" baseline="0" noProof="0">
                  <a:ln>
                    <a:noFill/>
                  </a:ln>
                  <a:solidFill>
                    <a:srgbClr val="F2F2F2"/>
                  </a:solidFill>
                  <a:effectLst/>
                  <a:uLnTx/>
                  <a:uFillTx/>
                  <a:latin typeface="Metropolis"/>
                  <a:ea typeface="+mn-ea"/>
                  <a:cs typeface="+mn-cs"/>
                </a:rPr>
                <a:t>want digital options to monitor health*</a:t>
              </a:r>
              <a:endParaRPr kumimoji="0" lang="en-US" sz="1100" b="0" i="0" u="none" strike="noStrike" kern="1200" cap="none" spc="0" normalizeH="0" baseline="0" noProof="0">
                <a:ln>
                  <a:noFill/>
                </a:ln>
                <a:solidFill>
                  <a:srgbClr val="F2F2F2"/>
                </a:solidFill>
                <a:effectLst/>
                <a:uLnTx/>
                <a:uFillTx/>
                <a:latin typeface="Metropolis"/>
                <a:ea typeface="+mn-ea"/>
                <a:cs typeface="+mn-cs"/>
              </a:endParaRPr>
            </a:p>
          </p:txBody>
        </p:sp>
        <p:sp>
          <p:nvSpPr>
            <p:cNvPr id="11" name="Rectangle 10">
              <a:extLst>
                <a:ext uri="{FF2B5EF4-FFF2-40B4-BE49-F238E27FC236}">
                  <a16:creationId xmlns:a16="http://schemas.microsoft.com/office/drawing/2014/main" id="{D1461DF2-9175-4465-B6AD-1CE305B3FD46}"/>
                </a:ext>
              </a:extLst>
            </p:cNvPr>
            <p:cNvSpPr/>
            <p:nvPr/>
          </p:nvSpPr>
          <p:spPr>
            <a:xfrm>
              <a:off x="877177" y="4032239"/>
              <a:ext cx="3175538" cy="430887"/>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etropolis"/>
                  <a:ea typeface="+mn-ea"/>
                  <a:cs typeface="+mn-cs"/>
                </a:rPr>
                <a:t>Patient</a:t>
              </a:r>
            </a:p>
          </p:txBody>
        </p:sp>
      </p:grpSp>
      <p:grpSp>
        <p:nvGrpSpPr>
          <p:cNvPr id="5" name="Group 4">
            <a:extLst>
              <a:ext uri="{FF2B5EF4-FFF2-40B4-BE49-F238E27FC236}">
                <a16:creationId xmlns:a16="http://schemas.microsoft.com/office/drawing/2014/main" id="{27AED911-AA09-4EB3-A9E4-5B5E400C323C}"/>
              </a:ext>
            </a:extLst>
          </p:cNvPr>
          <p:cNvGrpSpPr/>
          <p:nvPr/>
        </p:nvGrpSpPr>
        <p:grpSpPr>
          <a:xfrm>
            <a:off x="4520803" y="1329525"/>
            <a:ext cx="3120472" cy="4079166"/>
            <a:chOff x="4478763" y="1329525"/>
            <a:chExt cx="3120472" cy="4079166"/>
          </a:xfrm>
        </p:grpSpPr>
        <p:pic>
          <p:nvPicPr>
            <p:cNvPr id="30" name="Picture 29" descr="A person on a computer&#10;&#10;Description automatically generated">
              <a:extLst>
                <a:ext uri="{FF2B5EF4-FFF2-40B4-BE49-F238E27FC236}">
                  <a16:creationId xmlns:a16="http://schemas.microsoft.com/office/drawing/2014/main" id="{E69B7A24-E06E-4283-A042-3B3842805FBF}"/>
                </a:ext>
              </a:extLst>
            </p:cNvPr>
            <p:cNvPicPr>
              <a:picLocks noChangeAspect="1"/>
            </p:cNvPicPr>
            <p:nvPr/>
          </p:nvPicPr>
          <p:blipFill rotWithShape="1">
            <a:blip r:embed="rId7"/>
            <a:srcRect l="16667" r="16667"/>
            <a:stretch/>
          </p:blipFill>
          <p:spPr>
            <a:xfrm>
              <a:off x="4490275" y="1329525"/>
              <a:ext cx="3108960" cy="3108960"/>
            </a:xfrm>
            <a:prstGeom prst="rect">
              <a:avLst/>
            </a:prstGeom>
          </p:spPr>
        </p:pic>
        <p:sp>
          <p:nvSpPr>
            <p:cNvPr id="13" name="TextBox 12">
              <a:extLst>
                <a:ext uri="{FF2B5EF4-FFF2-40B4-BE49-F238E27FC236}">
                  <a16:creationId xmlns:a16="http://schemas.microsoft.com/office/drawing/2014/main" id="{61616677-EA2C-415F-9CBF-93EA47CFEA68}"/>
                </a:ext>
              </a:extLst>
            </p:cNvPr>
            <p:cNvSpPr txBox="1"/>
            <p:nvPr/>
          </p:nvSpPr>
          <p:spPr>
            <a:xfrm>
              <a:off x="4755169" y="4608472"/>
              <a:ext cx="2567659" cy="800219"/>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78BE20"/>
                  </a:solidFill>
                  <a:effectLst/>
                  <a:uLnTx/>
                  <a:uFillTx/>
                  <a:latin typeface="Metropolis"/>
                  <a:ea typeface="+mn-ea"/>
                  <a:cs typeface="+mn-cs"/>
                </a:rPr>
                <a:t>61% of workers </a:t>
              </a:r>
              <a:br>
                <a:rPr kumimoji="0" lang="en-US" sz="2000" b="1" i="0" u="none" strike="noStrike" kern="1200" cap="none" spc="0" normalizeH="0" baseline="0" noProof="0">
                  <a:ln>
                    <a:noFill/>
                  </a:ln>
                  <a:solidFill>
                    <a:srgbClr val="F2F2F2"/>
                  </a:solidFill>
                  <a:effectLst/>
                  <a:uLnTx/>
                  <a:uFillTx/>
                  <a:latin typeface="Metropolis"/>
                  <a:ea typeface="+mn-ea"/>
                  <a:cs typeface="+mn-cs"/>
                </a:rPr>
              </a:br>
              <a:r>
                <a:rPr kumimoji="0" lang="en-US" sz="1600" b="0" i="0" u="none" strike="noStrike" kern="1200" cap="none" spc="0" normalizeH="0" baseline="0" noProof="0">
                  <a:ln>
                    <a:noFill/>
                  </a:ln>
                  <a:solidFill>
                    <a:srgbClr val="F2F2F2"/>
                  </a:solidFill>
                  <a:effectLst/>
                  <a:uLnTx/>
                  <a:uFillTx/>
                  <a:latin typeface="Metropolis"/>
                  <a:ea typeface="+mn-ea"/>
                  <a:cs typeface="+mn-cs"/>
                </a:rPr>
                <a:t>want hybrid work approach post-pandemic*</a:t>
              </a:r>
            </a:p>
          </p:txBody>
        </p:sp>
        <p:sp>
          <p:nvSpPr>
            <p:cNvPr id="17" name="Rectangle 16">
              <a:extLst>
                <a:ext uri="{FF2B5EF4-FFF2-40B4-BE49-F238E27FC236}">
                  <a16:creationId xmlns:a16="http://schemas.microsoft.com/office/drawing/2014/main" id="{2C017B14-5B43-47F7-8C2E-D6AB79898290}"/>
                </a:ext>
              </a:extLst>
            </p:cNvPr>
            <p:cNvSpPr/>
            <p:nvPr/>
          </p:nvSpPr>
          <p:spPr>
            <a:xfrm>
              <a:off x="4478763" y="4034391"/>
              <a:ext cx="3120472" cy="430887"/>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etropolis"/>
                  <a:ea typeface="+mn-ea"/>
                  <a:cs typeface="+mn-cs"/>
                </a:rPr>
                <a:t>Clinical</a:t>
              </a:r>
            </a:p>
          </p:txBody>
        </p:sp>
      </p:grpSp>
      <p:grpSp>
        <p:nvGrpSpPr>
          <p:cNvPr id="9" name="Group 8">
            <a:extLst>
              <a:ext uri="{FF2B5EF4-FFF2-40B4-BE49-F238E27FC236}">
                <a16:creationId xmlns:a16="http://schemas.microsoft.com/office/drawing/2014/main" id="{D8937738-1A99-40B8-8001-2046D540F433}"/>
              </a:ext>
            </a:extLst>
          </p:cNvPr>
          <p:cNvGrpSpPr/>
          <p:nvPr/>
        </p:nvGrpSpPr>
        <p:grpSpPr>
          <a:xfrm>
            <a:off x="8099147" y="1329525"/>
            <a:ext cx="3120812" cy="3894500"/>
            <a:chOff x="8286035" y="1481925"/>
            <a:chExt cx="3120812" cy="3894500"/>
          </a:xfrm>
        </p:grpSpPr>
        <p:pic>
          <p:nvPicPr>
            <p:cNvPr id="22" name="Picture 21" descr="A group of people in uniform&#10;&#10;Description automatically generated">
              <a:extLst>
                <a:ext uri="{FF2B5EF4-FFF2-40B4-BE49-F238E27FC236}">
                  <a16:creationId xmlns:a16="http://schemas.microsoft.com/office/drawing/2014/main" id="{70210E6E-611F-40D2-A95E-5530DA49D0D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9121" r="-287"/>
            <a:stretch/>
          </p:blipFill>
          <p:spPr>
            <a:xfrm>
              <a:off x="8297887" y="1481925"/>
              <a:ext cx="3108960" cy="3108960"/>
            </a:xfrm>
            <a:prstGeom prst="rect">
              <a:avLst/>
            </a:prstGeom>
          </p:spPr>
        </p:pic>
        <p:sp>
          <p:nvSpPr>
            <p:cNvPr id="23" name="TextBox 22">
              <a:extLst>
                <a:ext uri="{FF2B5EF4-FFF2-40B4-BE49-F238E27FC236}">
                  <a16:creationId xmlns:a16="http://schemas.microsoft.com/office/drawing/2014/main" id="{0A1B76F1-AF72-4AB1-AD4A-3C587F614D83}"/>
                </a:ext>
              </a:extLst>
            </p:cNvPr>
            <p:cNvSpPr txBox="1"/>
            <p:nvPr/>
          </p:nvSpPr>
          <p:spPr>
            <a:xfrm>
              <a:off x="8388572" y="4760872"/>
              <a:ext cx="2903886" cy="615553"/>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00C1D5"/>
                  </a:solidFill>
                  <a:effectLst/>
                  <a:uLnTx/>
                  <a:uFillTx/>
                  <a:latin typeface="Metropolis"/>
                  <a:ea typeface="+mn-ea"/>
                  <a:cs typeface="+mn-cs"/>
                </a:rPr>
                <a:t>661 Million patients</a:t>
              </a:r>
              <a:br>
                <a:rPr kumimoji="0" lang="en-US" sz="2000" b="1" i="0" u="none" strike="noStrike" kern="1200" cap="none" spc="0" normalizeH="0" baseline="0" noProof="0">
                  <a:ln>
                    <a:noFill/>
                  </a:ln>
                  <a:solidFill>
                    <a:srgbClr val="F2F2F2"/>
                  </a:solidFill>
                  <a:effectLst/>
                  <a:uLnTx/>
                  <a:uFillTx/>
                  <a:latin typeface="Metropolis"/>
                  <a:ea typeface="+mn-ea"/>
                  <a:cs typeface="+mn-cs"/>
                </a:rPr>
              </a:br>
              <a:r>
                <a:rPr kumimoji="0" lang="en-US" sz="1600" b="0" i="0" u="none" strike="noStrike" kern="1200" cap="none" spc="0" normalizeH="0" baseline="0" noProof="0">
                  <a:ln>
                    <a:noFill/>
                  </a:ln>
                  <a:solidFill>
                    <a:srgbClr val="F2F2F2"/>
                  </a:solidFill>
                  <a:effectLst/>
                  <a:uLnTx/>
                  <a:uFillTx/>
                  <a:latin typeface="Metropolis"/>
                  <a:ea typeface="+mn-ea"/>
                  <a:cs typeface="+mn-cs"/>
                </a:rPr>
                <a:t>vaccinated globally</a:t>
              </a:r>
              <a:r>
                <a:rPr kumimoji="0" lang="en-US" sz="2000" b="0" i="0" u="none" strike="noStrike" kern="1200" cap="none" spc="0" normalizeH="0" baseline="0" noProof="0">
                  <a:ln>
                    <a:noFill/>
                  </a:ln>
                  <a:solidFill>
                    <a:srgbClr val="F2F2F2"/>
                  </a:solidFill>
                  <a:effectLst/>
                  <a:uLnTx/>
                  <a:uFillTx/>
                  <a:latin typeface="Metropolis"/>
                  <a:ea typeface="+mn-ea"/>
                  <a:cs typeface="+mn-cs"/>
                </a:rPr>
                <a:t>*</a:t>
              </a:r>
              <a:endParaRPr kumimoji="0" lang="en-US" sz="1100" b="0" i="0" u="none" strike="noStrike" kern="1200" cap="none" spc="0" normalizeH="0" baseline="0" noProof="0">
                <a:ln>
                  <a:noFill/>
                </a:ln>
                <a:solidFill>
                  <a:srgbClr val="F2F2F2"/>
                </a:solidFill>
                <a:effectLst/>
                <a:uLnTx/>
                <a:uFillTx/>
                <a:latin typeface="Metropolis"/>
                <a:ea typeface="+mn-ea"/>
                <a:cs typeface="+mn-cs"/>
              </a:endParaRPr>
            </a:p>
          </p:txBody>
        </p:sp>
        <p:sp>
          <p:nvSpPr>
            <p:cNvPr id="24" name="Rectangle 23">
              <a:extLst>
                <a:ext uri="{FF2B5EF4-FFF2-40B4-BE49-F238E27FC236}">
                  <a16:creationId xmlns:a16="http://schemas.microsoft.com/office/drawing/2014/main" id="{5048987A-903B-4017-9DC5-DF9035C17BB5}"/>
                </a:ext>
              </a:extLst>
            </p:cNvPr>
            <p:cNvSpPr/>
            <p:nvPr/>
          </p:nvSpPr>
          <p:spPr>
            <a:xfrm>
              <a:off x="8286035" y="4173346"/>
              <a:ext cx="3108960" cy="430887"/>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etropolis"/>
                  <a:ea typeface="+mn-ea"/>
                  <a:cs typeface="+mn-cs"/>
                </a:rPr>
                <a:t>Community</a:t>
              </a:r>
            </a:p>
          </p:txBody>
        </p:sp>
      </p:grpSp>
    </p:spTree>
    <p:extLst>
      <p:ext uri="{BB962C8B-B14F-4D97-AF65-F5344CB8AC3E}">
        <p14:creationId xmlns:p14="http://schemas.microsoft.com/office/powerpoint/2010/main" val="391883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See the source image">
            <a:extLst>
              <a:ext uri="{FF2B5EF4-FFF2-40B4-BE49-F238E27FC236}">
                <a16:creationId xmlns:a16="http://schemas.microsoft.com/office/drawing/2014/main" id="{13CDB8CB-4DBE-4B9A-9877-2A3072DECE5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1218882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0DE40FF-F99B-3147-B2E0-65380EB4B87D}"/>
              </a:ext>
            </a:extLst>
          </p:cNvPr>
          <p:cNvSpPr/>
          <p:nvPr/>
        </p:nvSpPr>
        <p:spPr>
          <a:xfrm>
            <a:off x="1" y="0"/>
            <a:ext cx="12188824" cy="6858000"/>
          </a:xfrm>
          <a:prstGeom prst="rect">
            <a:avLst/>
          </a:prstGeom>
          <a:gradFill flip="none" rotWithShape="1">
            <a:gsLst>
              <a:gs pos="44000">
                <a:schemeClr val="accent2">
                  <a:lumMod val="78000"/>
                  <a:alpha val="59000"/>
                </a:schemeClr>
              </a:gs>
              <a:gs pos="76000">
                <a:schemeClr val="accent2">
                  <a:alpha val="51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14" name="Graphic 13">
            <a:extLst>
              <a:ext uri="{FF2B5EF4-FFF2-40B4-BE49-F238E27FC236}">
                <a16:creationId xmlns:a16="http://schemas.microsoft.com/office/drawing/2014/main" id="{93D8DCCF-58A9-084A-8480-3EBE496A45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 y="6766562"/>
            <a:ext cx="12188825" cy="95225"/>
          </a:xfrm>
          <a:prstGeom prst="rect">
            <a:avLst/>
          </a:prstGeom>
        </p:spPr>
      </p:pic>
      <p:grpSp>
        <p:nvGrpSpPr>
          <p:cNvPr id="15" name="Group 14">
            <a:extLst>
              <a:ext uri="{FF2B5EF4-FFF2-40B4-BE49-F238E27FC236}">
                <a16:creationId xmlns:a16="http://schemas.microsoft.com/office/drawing/2014/main" id="{55A48420-8C9F-9847-BA9D-FAC0D9BFDFF4}"/>
              </a:ext>
            </a:extLst>
          </p:cNvPr>
          <p:cNvGrpSpPr/>
          <p:nvPr/>
        </p:nvGrpSpPr>
        <p:grpSpPr>
          <a:xfrm>
            <a:off x="608013" y="6445106"/>
            <a:ext cx="1184397" cy="186690"/>
            <a:chOff x="863272" y="6563918"/>
            <a:chExt cx="861082" cy="135727"/>
          </a:xfrm>
          <a:solidFill>
            <a:schemeClr val="tx2"/>
          </a:solidFill>
        </p:grpSpPr>
        <p:sp>
          <p:nvSpPr>
            <p:cNvPr id="16" name="Freeform 6">
              <a:extLst>
                <a:ext uri="{FF2B5EF4-FFF2-40B4-BE49-F238E27FC236}">
                  <a16:creationId xmlns:a16="http://schemas.microsoft.com/office/drawing/2014/main" id="{DD155EF6-0952-E545-B81F-9F36BC97DCB8}"/>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17" name="Freeform 7">
              <a:extLst>
                <a:ext uri="{FF2B5EF4-FFF2-40B4-BE49-F238E27FC236}">
                  <a16:creationId xmlns:a16="http://schemas.microsoft.com/office/drawing/2014/main" id="{CEF6CDC9-F6DE-464F-84F5-E1443006EEB8}"/>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18" name="Freeform 8">
              <a:extLst>
                <a:ext uri="{FF2B5EF4-FFF2-40B4-BE49-F238E27FC236}">
                  <a16:creationId xmlns:a16="http://schemas.microsoft.com/office/drawing/2014/main" id="{7A5ED67F-2B29-BF4A-9B8F-628AFF9DA8F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0" name="Freeform 9">
              <a:extLst>
                <a:ext uri="{FF2B5EF4-FFF2-40B4-BE49-F238E27FC236}">
                  <a16:creationId xmlns:a16="http://schemas.microsoft.com/office/drawing/2014/main" id="{BA14306A-7CDB-3A49-92F7-011A34F4FA09}"/>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1" name="Freeform 10">
              <a:extLst>
                <a:ext uri="{FF2B5EF4-FFF2-40B4-BE49-F238E27FC236}">
                  <a16:creationId xmlns:a16="http://schemas.microsoft.com/office/drawing/2014/main" id="{1B64864D-34D2-F24D-9845-635A752EFEC7}"/>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3" name="Freeform 11">
              <a:extLst>
                <a:ext uri="{FF2B5EF4-FFF2-40B4-BE49-F238E27FC236}">
                  <a16:creationId xmlns:a16="http://schemas.microsoft.com/office/drawing/2014/main" id="{6D9CF72E-555B-774D-A2F3-2709279C0EE6}"/>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4" name="Freeform 12">
              <a:extLst>
                <a:ext uri="{FF2B5EF4-FFF2-40B4-BE49-F238E27FC236}">
                  <a16:creationId xmlns:a16="http://schemas.microsoft.com/office/drawing/2014/main" id="{EA23BBDF-2F62-E544-A5F2-E0FDBB89F0CB}"/>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grpSp>
      <p:sp>
        <p:nvSpPr>
          <p:cNvPr id="25" name="TextBox 24">
            <a:extLst>
              <a:ext uri="{FF2B5EF4-FFF2-40B4-BE49-F238E27FC236}">
                <a16:creationId xmlns:a16="http://schemas.microsoft.com/office/drawing/2014/main" id="{A28E3B9B-351F-464C-AE6B-C95F03058348}"/>
              </a:ext>
            </a:extLst>
          </p:cNvPr>
          <p:cNvSpPr txBox="1"/>
          <p:nvPr/>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48" name="Rectangle 47">
            <a:extLst>
              <a:ext uri="{FF2B5EF4-FFF2-40B4-BE49-F238E27FC236}">
                <a16:creationId xmlns:a16="http://schemas.microsoft.com/office/drawing/2014/main" id="{BC6CF00C-BC3A-A74D-93E3-F91966575871}"/>
              </a:ext>
            </a:extLst>
          </p:cNvPr>
          <p:cNvSpPr/>
          <p:nvPr/>
        </p:nvSpPr>
        <p:spPr>
          <a:xfrm>
            <a:off x="0" y="1137920"/>
            <a:ext cx="4826000" cy="1879600"/>
          </a:xfrm>
          <a:prstGeom prst="rect">
            <a:avLst/>
          </a:prstGeom>
          <a:solidFill>
            <a:srgbClr val="00162B">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2" name="Title 6">
            <a:extLst>
              <a:ext uri="{FF2B5EF4-FFF2-40B4-BE49-F238E27FC236}">
                <a16:creationId xmlns:a16="http://schemas.microsoft.com/office/drawing/2014/main" id="{DB3B7D29-427B-4203-ABDF-C801E208494C}"/>
              </a:ext>
            </a:extLst>
          </p:cNvPr>
          <p:cNvSpPr txBox="1">
            <a:spLocks/>
          </p:cNvSpPr>
          <p:nvPr/>
        </p:nvSpPr>
        <p:spPr>
          <a:xfrm>
            <a:off x="478209" y="1276350"/>
            <a:ext cx="4347791" cy="1629409"/>
          </a:xfrm>
          <a:prstGeom prst="rect">
            <a:avLst/>
          </a:prstGeom>
        </p:spPr>
        <p:txBody>
          <a:bodyPr vert="horz" wrap="square" lIns="0" tIns="0" rIns="0" bIns="0" rtlCol="0" anchor="ctr">
            <a:noAutofit/>
          </a:bodyPr>
          <a:lstStyle>
            <a:lvl1pPr algn="l" defTabSz="914126" rtl="0" eaLnBrk="1" latinLnBrk="0" hangingPunct="1">
              <a:lnSpc>
                <a:spcPct val="90000"/>
              </a:lnSpc>
              <a:spcBef>
                <a:spcPct val="0"/>
              </a:spcBef>
              <a:buNone/>
              <a:defRPr sz="2799" b="0" kern="1200">
                <a:solidFill>
                  <a:schemeClr val="tx2"/>
                </a:solidFill>
                <a:latin typeface="+mj-lt"/>
                <a:ea typeface="+mj-ea"/>
                <a:cs typeface="+mj-cs"/>
              </a:defRPr>
            </a:lvl1pPr>
          </a:lstStyle>
          <a:p>
            <a:r>
              <a:rPr lang="en-US"/>
              <a:t>Pandemic Dramatically Shifted Healthcare Delivery Priorities</a:t>
            </a:r>
            <a:endParaRPr lang="en-US" dirty="0"/>
          </a:p>
        </p:txBody>
      </p:sp>
      <p:sp>
        <p:nvSpPr>
          <p:cNvPr id="26" name="TextBox 25">
            <a:extLst>
              <a:ext uri="{FF2B5EF4-FFF2-40B4-BE49-F238E27FC236}">
                <a16:creationId xmlns:a16="http://schemas.microsoft.com/office/drawing/2014/main" id="{55025D71-18A5-4A22-8386-917E1B08C46A}"/>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384A540C-C386-A14B-9B54-F800DF4FED4F}" type="slidenum">
              <a:rPr lang="en-US" sz="800" smtClean="0">
                <a:latin typeface="+mj-lt"/>
              </a:rPr>
              <a:t>4</a:t>
            </a:fld>
            <a:endParaRPr lang="en-US" dirty="0">
              <a:latin typeface="+mj-lt"/>
            </a:endParaRPr>
          </a:p>
        </p:txBody>
      </p:sp>
      <p:sp>
        <p:nvSpPr>
          <p:cNvPr id="29" name="Oval 28">
            <a:extLst>
              <a:ext uri="{FF2B5EF4-FFF2-40B4-BE49-F238E27FC236}">
                <a16:creationId xmlns:a16="http://schemas.microsoft.com/office/drawing/2014/main" id="{A1FDF9D3-5B68-4A75-97BF-2C5113CFAA66}"/>
              </a:ext>
            </a:extLst>
          </p:cNvPr>
          <p:cNvSpPr/>
          <p:nvPr/>
        </p:nvSpPr>
        <p:spPr bwMode="gray">
          <a:xfrm>
            <a:off x="1370012" y="3741865"/>
            <a:ext cx="2005234" cy="2005234"/>
          </a:xfrm>
          <a:prstGeom prst="ellipse">
            <a:avLst/>
          </a:prstGeom>
          <a:solidFill>
            <a:schemeClr val="accent4">
              <a:alpha val="75000"/>
            </a:schemeClr>
          </a:solidFill>
          <a:ln w="127000" cap="rnd">
            <a:noFill/>
            <a:prstDash val="solid"/>
            <a:round/>
            <a:extLst>
              <a:ext uri="{C807C97D-BFC1-408E-A445-0C87EB9F89A2}">
                <ask:lineSketchStyleProps xmlns:ask="http://schemas.microsoft.com/office/drawing/2018/sketchyshapes">
                  <ask:type>
                    <ask:lineSketchNone/>
                  </ask:type>
                </ask:lineSketchStyleProps>
              </a:ext>
            </a:extLst>
          </a:ln>
          <a:effectLst>
            <a:outerShdw blurRad="1397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600" b="1" dirty="0">
                <a:solidFill>
                  <a:schemeClr val="tx2"/>
                </a:solidFill>
              </a:rPr>
              <a:t>Immediate Shift to Virtual Care</a:t>
            </a:r>
          </a:p>
        </p:txBody>
      </p:sp>
      <p:sp>
        <p:nvSpPr>
          <p:cNvPr id="30" name="Oval 29">
            <a:extLst>
              <a:ext uri="{FF2B5EF4-FFF2-40B4-BE49-F238E27FC236}">
                <a16:creationId xmlns:a16="http://schemas.microsoft.com/office/drawing/2014/main" id="{C551C90A-573F-4E4A-9359-5C7B0F546BF9}"/>
              </a:ext>
            </a:extLst>
          </p:cNvPr>
          <p:cNvSpPr/>
          <p:nvPr/>
        </p:nvSpPr>
        <p:spPr bwMode="gray">
          <a:xfrm>
            <a:off x="6332390" y="3741865"/>
            <a:ext cx="2005234" cy="2005234"/>
          </a:xfrm>
          <a:prstGeom prst="ellipse">
            <a:avLst/>
          </a:prstGeom>
          <a:solidFill>
            <a:schemeClr val="accent1">
              <a:alpha val="75000"/>
            </a:schemeClr>
          </a:solidFill>
          <a:ln w="127000" cap="rnd">
            <a:noFill/>
            <a:prstDash val="solid"/>
            <a:round/>
            <a:extLst>
              <a:ext uri="{C807C97D-BFC1-408E-A445-0C87EB9F89A2}">
                <ask:lineSketchStyleProps xmlns:ask="http://schemas.microsoft.com/office/drawing/2018/sketchyshapes">
                  <ask:type>
                    <ask:lineSketchNone/>
                  </ask:type>
                </ask:lineSketchStyleProps>
              </a:ext>
            </a:extLst>
          </a:ln>
          <a:effectLst>
            <a:outerShdw blurRad="1397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600" b="1" dirty="0">
                <a:solidFill>
                  <a:schemeClr val="tx2"/>
                </a:solidFill>
              </a:rPr>
              <a:t>Support for Remote, WFH Care Staff</a:t>
            </a:r>
          </a:p>
        </p:txBody>
      </p:sp>
      <p:sp>
        <p:nvSpPr>
          <p:cNvPr id="31" name="Oval 30">
            <a:extLst>
              <a:ext uri="{FF2B5EF4-FFF2-40B4-BE49-F238E27FC236}">
                <a16:creationId xmlns:a16="http://schemas.microsoft.com/office/drawing/2014/main" id="{AF79E162-3D8F-4829-A4AD-02A03597B11A}"/>
              </a:ext>
            </a:extLst>
          </p:cNvPr>
          <p:cNvSpPr/>
          <p:nvPr/>
        </p:nvSpPr>
        <p:spPr bwMode="gray">
          <a:xfrm>
            <a:off x="3851201" y="3741865"/>
            <a:ext cx="2005234" cy="2005234"/>
          </a:xfrm>
          <a:prstGeom prst="ellipse">
            <a:avLst/>
          </a:prstGeom>
          <a:solidFill>
            <a:schemeClr val="accent3">
              <a:alpha val="75000"/>
            </a:schemeClr>
          </a:solidFill>
          <a:ln w="127000" cap="rnd">
            <a:noFill/>
            <a:prstDash val="solid"/>
            <a:round/>
            <a:extLst>
              <a:ext uri="{C807C97D-BFC1-408E-A445-0C87EB9F89A2}">
                <ask:lineSketchStyleProps xmlns:ask="http://schemas.microsoft.com/office/drawing/2018/sketchyshapes">
                  <ask:type>
                    <ask:lineSketchNone/>
                  </ask:type>
                </ask:lineSketchStyleProps>
              </a:ext>
            </a:extLst>
          </a:ln>
          <a:effectLst>
            <a:outerShdw blurRad="1397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600" b="1" dirty="0">
                <a:solidFill>
                  <a:schemeClr val="tx2"/>
                </a:solidFill>
              </a:rPr>
              <a:t>Rapid Delivery of New Care Sites </a:t>
            </a:r>
          </a:p>
        </p:txBody>
      </p:sp>
      <p:sp>
        <p:nvSpPr>
          <p:cNvPr id="34" name="Oval 33">
            <a:extLst>
              <a:ext uri="{FF2B5EF4-FFF2-40B4-BE49-F238E27FC236}">
                <a16:creationId xmlns:a16="http://schemas.microsoft.com/office/drawing/2014/main" id="{026B9B36-08E7-4664-970C-13123F24C793}"/>
              </a:ext>
            </a:extLst>
          </p:cNvPr>
          <p:cNvSpPr/>
          <p:nvPr/>
        </p:nvSpPr>
        <p:spPr bwMode="gray">
          <a:xfrm>
            <a:off x="8813578" y="3741865"/>
            <a:ext cx="2005234" cy="2005234"/>
          </a:xfrm>
          <a:prstGeom prst="ellipse">
            <a:avLst/>
          </a:prstGeom>
          <a:solidFill>
            <a:schemeClr val="accent5">
              <a:alpha val="75000"/>
            </a:schemeClr>
          </a:solidFill>
          <a:ln w="127000" cap="rnd">
            <a:noFill/>
            <a:prstDash val="solid"/>
            <a:round/>
            <a:extLst>
              <a:ext uri="{C807C97D-BFC1-408E-A445-0C87EB9F89A2}">
                <ask:lineSketchStyleProps xmlns:ask="http://schemas.microsoft.com/office/drawing/2018/sketchyshapes">
                  <ask:type>
                    <ask:lineSketchNone/>
                  </ask:type>
                </ask:lineSketchStyleProps>
              </a:ext>
            </a:extLst>
          </a:ln>
          <a:effectLst>
            <a:outerShdw blurRad="1397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600" b="1" dirty="0">
                <a:solidFill>
                  <a:schemeClr val="tx2"/>
                </a:solidFill>
              </a:rPr>
              <a:t>Escalating Cyber Attacks </a:t>
            </a:r>
          </a:p>
        </p:txBody>
      </p:sp>
    </p:spTree>
    <p:extLst>
      <p:ext uri="{BB962C8B-B14F-4D97-AF65-F5344CB8AC3E}">
        <p14:creationId xmlns:p14="http://schemas.microsoft.com/office/powerpoint/2010/main" val="60714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childTnLst>
                                </p:cTn>
                              </p:par>
                              <p:par>
                                <p:cTn id="8" presetID="42" presetClass="path" presetSubtype="0" decel="100000" fill="hold" grpId="1" nodeType="withEffect">
                                  <p:stCondLst>
                                    <p:cond delay="0"/>
                                  </p:stCondLst>
                                  <p:childTnLst>
                                    <p:animMotion origin="layout" path="M -1.92238E-6 3.33333E-6 L -0.06238 3.33333E-6 " pathEditMode="relative" rAng="0" ptsTypes="AA">
                                      <p:cBhvr>
                                        <p:cTn id="9" dur="750" spd="-100000" fill="hold"/>
                                        <p:tgtEl>
                                          <p:spTgt spid="29"/>
                                        </p:tgtEl>
                                        <p:attrNameLst>
                                          <p:attrName>ppt_x</p:attrName>
                                          <p:attrName>ppt_y</p:attrName>
                                        </p:attrNameLst>
                                      </p:cBhvr>
                                      <p:rCtr x="-3126" y="0"/>
                                    </p:animMotion>
                                  </p:childTnLst>
                                </p:cTn>
                              </p:par>
                              <p:par>
                                <p:cTn id="10" presetID="10" presetClass="entr" presetSubtype="0" fill="hold" grpId="0" nodeType="withEffect">
                                  <p:stCondLst>
                                    <p:cond delay="2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750"/>
                                        <p:tgtEl>
                                          <p:spTgt spid="31"/>
                                        </p:tgtEl>
                                      </p:cBhvr>
                                    </p:animEffect>
                                  </p:childTnLst>
                                </p:cTn>
                              </p:par>
                              <p:par>
                                <p:cTn id="13" presetID="42" presetClass="path" presetSubtype="0" decel="100000" fill="hold" grpId="1" nodeType="withEffect">
                                  <p:stCondLst>
                                    <p:cond delay="250"/>
                                  </p:stCondLst>
                                  <p:childTnLst>
                                    <p:animMotion origin="layout" path="M -5.60042E-7 3.33333E-6 L -0.06239 3.33333E-6 " pathEditMode="relative" rAng="0" ptsTypes="AA">
                                      <p:cBhvr>
                                        <p:cTn id="14" dur="750" spd="-100000" fill="hold"/>
                                        <p:tgtEl>
                                          <p:spTgt spid="31"/>
                                        </p:tgtEl>
                                        <p:attrNameLst>
                                          <p:attrName>ppt_x</p:attrName>
                                          <p:attrName>ppt_y</p:attrName>
                                        </p:attrNameLst>
                                      </p:cBhvr>
                                      <p:rCtr x="-3126" y="0"/>
                                    </p:animMotion>
                                  </p:childTnLst>
                                </p:cTn>
                              </p:par>
                              <p:par>
                                <p:cTn id="15" presetID="10" presetClass="entr" presetSubtype="0" fill="hold" grpId="0" nodeType="withEffect">
                                  <p:stCondLst>
                                    <p:cond delay="50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750"/>
                                        <p:tgtEl>
                                          <p:spTgt spid="30"/>
                                        </p:tgtEl>
                                      </p:cBhvr>
                                    </p:animEffect>
                                  </p:childTnLst>
                                </p:cTn>
                              </p:par>
                              <p:par>
                                <p:cTn id="18" presetID="42" presetClass="path" presetSubtype="0" decel="100000" fill="hold" grpId="1" nodeType="withEffect">
                                  <p:stCondLst>
                                    <p:cond delay="500"/>
                                  </p:stCondLst>
                                  <p:childTnLst>
                                    <p:animMotion origin="layout" path="M 8.02292E-7 3.33333E-6 L -0.06239 3.33333E-6 " pathEditMode="relative" rAng="0" ptsTypes="AA">
                                      <p:cBhvr>
                                        <p:cTn id="19" dur="750" spd="-100000" fill="hold"/>
                                        <p:tgtEl>
                                          <p:spTgt spid="30"/>
                                        </p:tgtEl>
                                        <p:attrNameLst>
                                          <p:attrName>ppt_x</p:attrName>
                                          <p:attrName>ppt_y</p:attrName>
                                        </p:attrNameLst>
                                      </p:cBhvr>
                                      <p:rCtr x="-3126" y="0"/>
                                    </p:animMotion>
                                  </p:childTnLst>
                                </p:cTn>
                              </p:par>
                              <p:par>
                                <p:cTn id="20" presetID="10" presetClass="entr" presetSubtype="0" fill="hold" grpId="0" nodeType="withEffect">
                                  <p:stCondLst>
                                    <p:cond delay="75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750"/>
                                        <p:tgtEl>
                                          <p:spTgt spid="34"/>
                                        </p:tgtEl>
                                      </p:cBhvr>
                                    </p:animEffect>
                                  </p:childTnLst>
                                </p:cTn>
                              </p:par>
                              <p:par>
                                <p:cTn id="23" presetID="42" presetClass="path" presetSubtype="0" decel="100000" fill="hold" grpId="1" nodeType="withEffect">
                                  <p:stCondLst>
                                    <p:cond delay="750"/>
                                  </p:stCondLst>
                                  <p:childTnLst>
                                    <p:animMotion origin="layout" path="M 2.16463E-6 3.33333E-6 L -0.06239 3.33333E-6 " pathEditMode="relative" rAng="0" ptsTypes="AA">
                                      <p:cBhvr>
                                        <p:cTn id="24" dur="750" spd="-100000" fill="hold"/>
                                        <p:tgtEl>
                                          <p:spTgt spid="34"/>
                                        </p:tgtEl>
                                        <p:attrNameLst>
                                          <p:attrName>ppt_x</p:attrName>
                                          <p:attrName>ppt_y</p:attrName>
                                        </p:attrNameLst>
                                      </p:cBhvr>
                                      <p:rCtr x="-31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0" grpId="0" animBg="1"/>
      <p:bldP spid="30" grpId="1" animBg="1"/>
      <p:bldP spid="31" grpId="0" animBg="1"/>
      <p:bldP spid="31" grpId="1" animBg="1"/>
      <p:bldP spid="34" grpId="0" animBg="1"/>
      <p:bldP spid="3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4D315B1-CECA-43B1-B6A6-95C6D90723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6047" y="4404925"/>
            <a:ext cx="1349255" cy="640896"/>
          </a:xfrm>
          <a:prstGeom prst="rect">
            <a:avLst/>
          </a:prstGeom>
        </p:spPr>
      </p:pic>
      <p:grpSp>
        <p:nvGrpSpPr>
          <p:cNvPr id="25" name="Group 24">
            <a:extLst>
              <a:ext uri="{FF2B5EF4-FFF2-40B4-BE49-F238E27FC236}">
                <a16:creationId xmlns:a16="http://schemas.microsoft.com/office/drawing/2014/main" id="{0C3E4204-9133-4BE3-8908-65A48DAC704D}"/>
              </a:ext>
            </a:extLst>
          </p:cNvPr>
          <p:cNvGrpSpPr/>
          <p:nvPr/>
        </p:nvGrpSpPr>
        <p:grpSpPr>
          <a:xfrm>
            <a:off x="676047" y="1103407"/>
            <a:ext cx="7147153" cy="2013969"/>
            <a:chOff x="676047" y="1103407"/>
            <a:chExt cx="7147153" cy="2013969"/>
          </a:xfrm>
        </p:grpSpPr>
        <p:grpSp>
          <p:nvGrpSpPr>
            <p:cNvPr id="19" name="Group 18">
              <a:extLst>
                <a:ext uri="{FF2B5EF4-FFF2-40B4-BE49-F238E27FC236}">
                  <a16:creationId xmlns:a16="http://schemas.microsoft.com/office/drawing/2014/main" id="{912E2DF0-B081-475B-AA2F-513B29DA1546}"/>
                </a:ext>
              </a:extLst>
            </p:cNvPr>
            <p:cNvGrpSpPr/>
            <p:nvPr/>
          </p:nvGrpSpPr>
          <p:grpSpPr>
            <a:xfrm>
              <a:off x="676047" y="1114199"/>
              <a:ext cx="1748971" cy="1748971"/>
              <a:chOff x="3302000" y="3253014"/>
              <a:chExt cx="2286000" cy="2286000"/>
            </a:xfrm>
          </p:grpSpPr>
          <p:sp>
            <p:nvSpPr>
              <p:cNvPr id="7" name="Rectangle 6">
                <a:extLst>
                  <a:ext uri="{FF2B5EF4-FFF2-40B4-BE49-F238E27FC236}">
                    <a16:creationId xmlns:a16="http://schemas.microsoft.com/office/drawing/2014/main" id="{0A1D7428-9779-42C9-AE4F-E9E1F11B4350}"/>
                  </a:ext>
                </a:extLst>
              </p:cNvPr>
              <p:cNvSpPr/>
              <p:nvPr/>
            </p:nvSpPr>
            <p:spPr>
              <a:xfrm>
                <a:off x="3634908" y="3842017"/>
                <a:ext cx="1634684" cy="108615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Metropolis"/>
                    <a:ea typeface="+mn-ea"/>
                    <a:cs typeface="+mn-cs"/>
                  </a:rPr>
                  <a:t>89%</a:t>
                </a:r>
              </a:p>
            </p:txBody>
          </p:sp>
          <p:grpSp>
            <p:nvGrpSpPr>
              <p:cNvPr id="16" name="Group 15">
                <a:extLst>
                  <a:ext uri="{FF2B5EF4-FFF2-40B4-BE49-F238E27FC236}">
                    <a16:creationId xmlns:a16="http://schemas.microsoft.com/office/drawing/2014/main" id="{2BD99E0B-4951-4BFA-98D8-20CAB65AC713}"/>
                  </a:ext>
                </a:extLst>
              </p:cNvPr>
              <p:cNvGrpSpPr/>
              <p:nvPr/>
            </p:nvGrpSpPr>
            <p:grpSpPr>
              <a:xfrm>
                <a:off x="3302000" y="3253014"/>
                <a:ext cx="2286000" cy="2286000"/>
                <a:chOff x="3302000" y="3253014"/>
                <a:chExt cx="2286000" cy="2286000"/>
              </a:xfrm>
            </p:grpSpPr>
            <p:sp>
              <p:nvSpPr>
                <p:cNvPr id="12" name="Oval 11">
                  <a:extLst>
                    <a:ext uri="{FF2B5EF4-FFF2-40B4-BE49-F238E27FC236}">
                      <a16:creationId xmlns:a16="http://schemas.microsoft.com/office/drawing/2014/main" id="{53CC21C2-398A-4064-838A-555A127883E3}"/>
                    </a:ext>
                  </a:extLst>
                </p:cNvPr>
                <p:cNvSpPr/>
                <p:nvPr/>
              </p:nvSpPr>
              <p:spPr>
                <a:xfrm>
                  <a:off x="3302000" y="3253014"/>
                  <a:ext cx="2286000" cy="2286000"/>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000" b="0" i="0" u="none" strike="noStrike" kern="1200" cap="none" spc="0" normalizeH="0" baseline="0" noProof="0">
                    <a:ln>
                      <a:noFill/>
                    </a:ln>
                    <a:solidFill>
                      <a:srgbClr val="002142"/>
                    </a:solidFill>
                    <a:effectLst/>
                    <a:uLnTx/>
                    <a:uFillTx/>
                    <a:latin typeface="Metropolis"/>
                    <a:ea typeface="+mn-ea"/>
                    <a:cs typeface="+mn-cs"/>
                  </a:endParaRPr>
                </a:p>
              </p:txBody>
            </p:sp>
            <p:sp>
              <p:nvSpPr>
                <p:cNvPr id="15" name="Arc 14">
                  <a:extLst>
                    <a:ext uri="{FF2B5EF4-FFF2-40B4-BE49-F238E27FC236}">
                      <a16:creationId xmlns:a16="http://schemas.microsoft.com/office/drawing/2014/main" id="{F754DB04-82EE-4D97-A04A-B999454B22A8}"/>
                    </a:ext>
                  </a:extLst>
                </p:cNvPr>
                <p:cNvSpPr>
                  <a:spLocks noChangeAspect="1"/>
                </p:cNvSpPr>
                <p:nvPr/>
              </p:nvSpPr>
              <p:spPr bwMode="gray">
                <a:xfrm>
                  <a:off x="3302000" y="3253014"/>
                  <a:ext cx="2286000" cy="2286000"/>
                </a:xfrm>
                <a:prstGeom prst="arc">
                  <a:avLst>
                    <a:gd name="adj1" fmla="val 16200000"/>
                    <a:gd name="adj2" fmla="val 13776375"/>
                  </a:avLst>
                </a:prstGeom>
                <a:ln w="107950" cap="rnd">
                  <a:gradFill>
                    <a:gsLst>
                      <a:gs pos="0">
                        <a:schemeClr val="accent4"/>
                      </a:gs>
                      <a:gs pos="60000">
                        <a:schemeClr val="accent1"/>
                      </a:gs>
                      <a:gs pos="100000">
                        <a:schemeClr val="accent5"/>
                      </a:gs>
                    </a:gsLst>
                    <a:lin ang="0" scaled="0"/>
                  </a:gradFill>
                  <a:miter lim="800000"/>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000" b="0" i="0" u="none" strike="noStrike" kern="1200" cap="none" spc="0" normalizeH="0" baseline="0" noProof="0">
                    <a:ln>
                      <a:noFill/>
                    </a:ln>
                    <a:solidFill>
                      <a:srgbClr val="002142"/>
                    </a:solidFill>
                    <a:effectLst/>
                    <a:uLnTx/>
                    <a:uFillTx/>
                    <a:latin typeface="Metropolis"/>
                    <a:ea typeface="+mn-ea"/>
                    <a:cs typeface="+mn-cs"/>
                  </a:endParaRPr>
                </a:p>
              </p:txBody>
            </p:sp>
          </p:grpSp>
        </p:grpSp>
        <p:sp>
          <p:nvSpPr>
            <p:cNvPr id="17" name="Rectangle 16">
              <a:extLst>
                <a:ext uri="{FF2B5EF4-FFF2-40B4-BE49-F238E27FC236}">
                  <a16:creationId xmlns:a16="http://schemas.microsoft.com/office/drawing/2014/main" id="{FB4AA598-2977-4399-A186-D060BF0E18B5}"/>
                </a:ext>
              </a:extLst>
            </p:cNvPr>
            <p:cNvSpPr/>
            <p:nvPr/>
          </p:nvSpPr>
          <p:spPr>
            <a:xfrm>
              <a:off x="2603785" y="1103407"/>
              <a:ext cx="5219415"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etropolis Light"/>
                  <a:ea typeface="+mn-ea"/>
                  <a:cs typeface="+mn-cs"/>
                </a:rPr>
                <a:t>Pandemic removed decades-long barriers to digital transformation in healthcare</a:t>
              </a:r>
            </a:p>
          </p:txBody>
        </p:sp>
        <p:sp>
          <p:nvSpPr>
            <p:cNvPr id="18" name="Rectangle 17">
              <a:extLst>
                <a:ext uri="{FF2B5EF4-FFF2-40B4-BE49-F238E27FC236}">
                  <a16:creationId xmlns:a16="http://schemas.microsoft.com/office/drawing/2014/main" id="{FBE43BEB-3E71-4F13-8F87-4FAF1B211DEA}"/>
                </a:ext>
              </a:extLst>
            </p:cNvPr>
            <p:cNvSpPr/>
            <p:nvPr/>
          </p:nvSpPr>
          <p:spPr>
            <a:xfrm>
              <a:off x="2603785" y="2840377"/>
              <a:ext cx="375728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opolis"/>
                  <a:ea typeface="+mn-ea"/>
                  <a:cs typeface="+mn-cs"/>
                </a:rPr>
                <a:t>MIT Technical Review Research – August 2020</a:t>
              </a:r>
            </a:p>
          </p:txBody>
        </p:sp>
        <p:cxnSp>
          <p:nvCxnSpPr>
            <p:cNvPr id="21" name="Straight Connector 20">
              <a:extLst>
                <a:ext uri="{FF2B5EF4-FFF2-40B4-BE49-F238E27FC236}">
                  <a16:creationId xmlns:a16="http://schemas.microsoft.com/office/drawing/2014/main" id="{D281A494-911D-46DC-862D-2E4AED294CC2}"/>
                </a:ext>
              </a:extLst>
            </p:cNvPr>
            <p:cNvCxnSpPr>
              <a:cxnSpLocks/>
            </p:cNvCxnSpPr>
            <p:nvPr/>
          </p:nvCxnSpPr>
          <p:spPr bwMode="gray">
            <a:xfrm>
              <a:off x="2603785" y="2626715"/>
              <a:ext cx="5219415"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A3A148E3-0C08-469F-A2C4-45B02D7B468C}"/>
              </a:ext>
            </a:extLst>
          </p:cNvPr>
          <p:cNvSpPr/>
          <p:nvPr/>
        </p:nvSpPr>
        <p:spPr>
          <a:xfrm>
            <a:off x="604510" y="5259482"/>
            <a:ext cx="4302205" cy="5770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Metropolis"/>
                <a:ea typeface="+mn-ea"/>
                <a:cs typeface="+mn-cs"/>
              </a:rPr>
              <a:t>*MIT Technology Review Insights’ survey on COVID-19 and its impact on technology, in association with VMware; N=600 Senior Technology and Business leaders Worldwide</a:t>
            </a:r>
          </a:p>
        </p:txBody>
      </p:sp>
    </p:spTree>
    <p:extLst>
      <p:ext uri="{BB962C8B-B14F-4D97-AF65-F5344CB8AC3E}">
        <p14:creationId xmlns:p14="http://schemas.microsoft.com/office/powerpoint/2010/main" val="334534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21">
            <a:extLst>
              <a:ext uri="{FF2B5EF4-FFF2-40B4-BE49-F238E27FC236}">
                <a16:creationId xmlns:a16="http://schemas.microsoft.com/office/drawing/2014/main" id="{2FF394A7-AEAC-D342-8517-09CBAD49163E}"/>
              </a:ext>
            </a:extLst>
          </p:cNvPr>
          <p:cNvSpPr/>
          <p:nvPr/>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grpSp>
        <p:nvGrpSpPr>
          <p:cNvPr id="23" name="Group 22">
            <a:extLst>
              <a:ext uri="{FF2B5EF4-FFF2-40B4-BE49-F238E27FC236}">
                <a16:creationId xmlns:a16="http://schemas.microsoft.com/office/drawing/2014/main" id="{09F3F2D9-173E-994F-90B1-823CBB92085D}"/>
              </a:ext>
            </a:extLst>
          </p:cNvPr>
          <p:cNvGrpSpPr/>
          <p:nvPr/>
        </p:nvGrpSpPr>
        <p:grpSpPr>
          <a:xfrm>
            <a:off x="543584" y="1070592"/>
            <a:ext cx="11659290" cy="5232512"/>
            <a:chOff x="543584" y="1070592"/>
            <a:chExt cx="11659290" cy="5232512"/>
          </a:xfrm>
        </p:grpSpPr>
        <p:grpSp>
          <p:nvGrpSpPr>
            <p:cNvPr id="22" name="Group 21">
              <a:extLst>
                <a:ext uri="{FF2B5EF4-FFF2-40B4-BE49-F238E27FC236}">
                  <a16:creationId xmlns:a16="http://schemas.microsoft.com/office/drawing/2014/main" id="{5E1E86AB-B847-C14B-A930-98987A7BFE0B}"/>
                </a:ext>
              </a:extLst>
            </p:cNvPr>
            <p:cNvGrpSpPr/>
            <p:nvPr/>
          </p:nvGrpSpPr>
          <p:grpSpPr>
            <a:xfrm>
              <a:off x="543584" y="1070592"/>
              <a:ext cx="11659290" cy="5232512"/>
              <a:chOff x="543584" y="1070592"/>
              <a:chExt cx="11659290" cy="5232512"/>
            </a:xfrm>
          </p:grpSpPr>
          <p:sp>
            <p:nvSpPr>
              <p:cNvPr id="7" name="Rectangle 6">
                <a:extLst>
                  <a:ext uri="{FF2B5EF4-FFF2-40B4-BE49-F238E27FC236}">
                    <a16:creationId xmlns:a16="http://schemas.microsoft.com/office/drawing/2014/main" id="{21D70C98-EDA5-9947-B18C-845A908B7F16}"/>
                  </a:ext>
                </a:extLst>
              </p:cNvPr>
              <p:cNvSpPr/>
              <p:nvPr/>
            </p:nvSpPr>
            <p:spPr>
              <a:xfrm>
                <a:off x="852958" y="1070592"/>
                <a:ext cx="5654736"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8BE20"/>
                  </a:solidFill>
                  <a:effectLst/>
                  <a:uLnTx/>
                  <a:uFillTx/>
                  <a:latin typeface="Metropolis"/>
                  <a:ea typeface="+mn-ea"/>
                  <a:cs typeface="+mn-cs"/>
                </a:endParaRPr>
              </a:p>
            </p:txBody>
          </p:sp>
          <p:pic>
            <p:nvPicPr>
              <p:cNvPr id="5" name="Picture 4">
                <a:extLst>
                  <a:ext uri="{FF2B5EF4-FFF2-40B4-BE49-F238E27FC236}">
                    <a16:creationId xmlns:a16="http://schemas.microsoft.com/office/drawing/2014/main" id="{78625182-DF01-5748-9546-0041E114D9E7}"/>
                  </a:ext>
                </a:extLst>
              </p:cNvPr>
              <p:cNvPicPr>
                <a:picLocks noChangeAspect="1" noChangeArrowheads="1"/>
              </p:cNvPicPr>
              <p:nvPr/>
            </p:nvPicPr>
            <p:blipFill>
              <a:blip r:embed="rId3"/>
              <a:stretch>
                <a:fillRect/>
              </a:stretch>
            </p:blipFill>
            <p:spPr bwMode="auto">
              <a:xfrm flipH="1">
                <a:off x="7258049" y="1476894"/>
                <a:ext cx="3739896" cy="3739896"/>
              </a:xfrm>
              <a:prstGeom prst="ellipse">
                <a:avLst/>
              </a:prstGeom>
              <a:solidFill>
                <a:schemeClr val="bg1">
                  <a:alpha val="61000"/>
                </a:schemeClr>
              </a:solidFill>
              <a:ln w="28575">
                <a:gradFill flip="none" rotWithShape="1">
                  <a:gsLst>
                    <a:gs pos="100000">
                      <a:srgbClr val="B9FA00"/>
                    </a:gs>
                    <a:gs pos="1000">
                      <a:schemeClr val="accent1"/>
                    </a:gs>
                  </a:gsLst>
                  <a:lin ang="5400000" scaled="0"/>
                  <a:tileRect/>
                </a:gradFill>
              </a:ln>
              <a:effectLst/>
            </p:spPr>
          </p:pic>
          <p:sp>
            <p:nvSpPr>
              <p:cNvPr id="17" name="Freeform 16">
                <a:extLst>
                  <a:ext uri="{FF2B5EF4-FFF2-40B4-BE49-F238E27FC236}">
                    <a16:creationId xmlns:a16="http://schemas.microsoft.com/office/drawing/2014/main" id="{393F6E19-704A-C34F-82C5-1A73BF215AC5}"/>
                  </a:ext>
                </a:extLst>
              </p:cNvPr>
              <p:cNvSpPr/>
              <p:nvPr/>
            </p:nvSpPr>
            <p:spPr>
              <a:xfrm>
                <a:off x="7468829" y="5379839"/>
                <a:ext cx="4734045" cy="923265"/>
              </a:xfrm>
              <a:custGeom>
                <a:avLst/>
                <a:gdLst>
                  <a:gd name="connsiteX0" fmla="*/ 6938682 w 6949440"/>
                  <a:gd name="connsiteY0" fmla="*/ 0 h 1194099"/>
                  <a:gd name="connsiteX1" fmla="*/ 1065007 w 6949440"/>
                  <a:gd name="connsiteY1" fmla="*/ 0 h 1194099"/>
                  <a:gd name="connsiteX2" fmla="*/ 0 w 6949440"/>
                  <a:gd name="connsiteY2" fmla="*/ 1065007 h 1194099"/>
                  <a:gd name="connsiteX3" fmla="*/ 6949440 w 6949440"/>
                  <a:gd name="connsiteY3" fmla="*/ 1065007 h 1194099"/>
                  <a:gd name="connsiteX4" fmla="*/ 6949440 w 6949440"/>
                  <a:gd name="connsiteY4" fmla="*/ 1194099 h 1194099"/>
                  <a:gd name="connsiteX5" fmla="*/ 6938682 w 6949440"/>
                  <a:gd name="connsiteY5" fmla="*/ 0 h 1194099"/>
                  <a:gd name="connsiteX0" fmla="*/ 5523912 w 6949440"/>
                  <a:gd name="connsiteY0" fmla="*/ 0 h 1206402"/>
                  <a:gd name="connsiteX1" fmla="*/ 1065007 w 6949440"/>
                  <a:gd name="connsiteY1" fmla="*/ 12303 h 1206402"/>
                  <a:gd name="connsiteX2" fmla="*/ 0 w 6949440"/>
                  <a:gd name="connsiteY2" fmla="*/ 1077310 h 1206402"/>
                  <a:gd name="connsiteX3" fmla="*/ 6949440 w 6949440"/>
                  <a:gd name="connsiteY3" fmla="*/ 1077310 h 1206402"/>
                  <a:gd name="connsiteX4" fmla="*/ 6949440 w 6949440"/>
                  <a:gd name="connsiteY4" fmla="*/ 1206402 h 1206402"/>
                  <a:gd name="connsiteX5" fmla="*/ 5523912 w 6949440"/>
                  <a:gd name="connsiteY5" fmla="*/ 0 h 1206402"/>
                  <a:gd name="connsiteX0" fmla="*/ 5523912 w 6949440"/>
                  <a:gd name="connsiteY0" fmla="*/ 0 h 1077310"/>
                  <a:gd name="connsiteX1" fmla="*/ 1065007 w 6949440"/>
                  <a:gd name="connsiteY1" fmla="*/ 12303 h 1077310"/>
                  <a:gd name="connsiteX2" fmla="*/ 0 w 6949440"/>
                  <a:gd name="connsiteY2" fmla="*/ 1077310 h 1077310"/>
                  <a:gd name="connsiteX3" fmla="*/ 6949440 w 6949440"/>
                  <a:gd name="connsiteY3" fmla="*/ 1077310 h 1077310"/>
                  <a:gd name="connsiteX4" fmla="*/ 6651706 w 6949440"/>
                  <a:gd name="connsiteY4" fmla="*/ 752539 h 1077310"/>
                  <a:gd name="connsiteX5" fmla="*/ 5523912 w 6949440"/>
                  <a:gd name="connsiteY5" fmla="*/ 0 h 1077310"/>
                  <a:gd name="connsiteX0" fmla="*/ 5523912 w 6651706"/>
                  <a:gd name="connsiteY0" fmla="*/ 0 h 1077310"/>
                  <a:gd name="connsiteX1" fmla="*/ 1065007 w 6651706"/>
                  <a:gd name="connsiteY1" fmla="*/ 12303 h 1077310"/>
                  <a:gd name="connsiteX2" fmla="*/ 0 w 6651706"/>
                  <a:gd name="connsiteY2" fmla="*/ 1077310 h 1077310"/>
                  <a:gd name="connsiteX3" fmla="*/ 5518865 w 6651706"/>
                  <a:gd name="connsiteY3" fmla="*/ 1077310 h 1077310"/>
                  <a:gd name="connsiteX4" fmla="*/ 6651706 w 6651706"/>
                  <a:gd name="connsiteY4" fmla="*/ 752539 h 1077310"/>
                  <a:gd name="connsiteX5" fmla="*/ 5523912 w 6651706"/>
                  <a:gd name="connsiteY5" fmla="*/ 0 h 1077310"/>
                  <a:gd name="connsiteX0" fmla="*/ 5523912 w 5523911"/>
                  <a:gd name="connsiteY0" fmla="*/ 0 h 1077310"/>
                  <a:gd name="connsiteX1" fmla="*/ 1065007 w 5523911"/>
                  <a:gd name="connsiteY1" fmla="*/ 12303 h 1077310"/>
                  <a:gd name="connsiteX2" fmla="*/ 0 w 5523911"/>
                  <a:gd name="connsiteY2" fmla="*/ 1077310 h 1077310"/>
                  <a:gd name="connsiteX3" fmla="*/ 5518865 w 5523911"/>
                  <a:gd name="connsiteY3" fmla="*/ 1077310 h 1077310"/>
                  <a:gd name="connsiteX4" fmla="*/ 5518865 w 5523911"/>
                  <a:gd name="connsiteY4" fmla="*/ 563732 h 1077310"/>
                  <a:gd name="connsiteX5" fmla="*/ 5523912 w 5523911"/>
                  <a:gd name="connsiteY5" fmla="*/ 0 h 107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3911" h="1077310">
                    <a:moveTo>
                      <a:pt x="5523912" y="0"/>
                    </a:moveTo>
                    <a:lnTo>
                      <a:pt x="1065007" y="12303"/>
                    </a:lnTo>
                    <a:lnTo>
                      <a:pt x="0" y="1077310"/>
                    </a:lnTo>
                    <a:lnTo>
                      <a:pt x="5518865" y="1077310"/>
                    </a:lnTo>
                    <a:lnTo>
                      <a:pt x="5518865" y="563732"/>
                    </a:lnTo>
                    <a:cubicBezTo>
                      <a:pt x="5520547" y="375821"/>
                      <a:pt x="5522230" y="187911"/>
                      <a:pt x="5523912" y="0"/>
                    </a:cubicBezTo>
                    <a:close/>
                  </a:path>
                </a:pathLst>
              </a:custGeom>
              <a:gradFill>
                <a:gsLst>
                  <a:gs pos="0">
                    <a:schemeClr val="accent1"/>
                  </a:gs>
                  <a:gs pos="100000">
                    <a:srgbClr val="7F35B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45708" rIns="0" bIns="45708"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199" b="0" i="0" u="none" strike="noStrike" kern="1200" cap="none" spc="0" normalizeH="0" baseline="0" noProof="0">
                  <a:ln>
                    <a:noFill/>
                  </a:ln>
                  <a:solidFill>
                    <a:srgbClr val="002142"/>
                  </a:solidFill>
                  <a:effectLst/>
                  <a:uLnTx/>
                  <a:uFillTx/>
                  <a:latin typeface="Metropolis"/>
                  <a:ea typeface="+mn-ea"/>
                  <a:cs typeface="+mn-cs"/>
                </a:endParaRPr>
              </a:p>
            </p:txBody>
          </p:sp>
          <p:pic>
            <p:nvPicPr>
              <p:cNvPr id="19" name="Graphic 2">
                <a:extLst>
                  <a:ext uri="{FF2B5EF4-FFF2-40B4-BE49-F238E27FC236}">
                    <a16:creationId xmlns:a16="http://schemas.microsoft.com/office/drawing/2014/main" id="{7FC967EB-5271-504A-B5BA-DB555C46F09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3584" y="2144219"/>
                <a:ext cx="314444" cy="340599"/>
              </a:xfrm>
              <a:prstGeom prst="rect">
                <a:avLst/>
              </a:prstGeom>
              <a:noFill/>
              <a:ln>
                <a:noFill/>
              </a:ln>
            </p:spPr>
          </p:pic>
          <p:sp>
            <p:nvSpPr>
              <p:cNvPr id="8" name="Rectangle 7">
                <a:extLst>
                  <a:ext uri="{FF2B5EF4-FFF2-40B4-BE49-F238E27FC236}">
                    <a16:creationId xmlns:a16="http://schemas.microsoft.com/office/drawing/2014/main" id="{D7B3B388-7907-1B4E-AEA8-1A2D5655F0F7}"/>
                  </a:ext>
                </a:extLst>
              </p:cNvPr>
              <p:cNvSpPr/>
              <p:nvPr/>
            </p:nvSpPr>
            <p:spPr>
              <a:xfrm>
                <a:off x="951198" y="2024699"/>
                <a:ext cx="5644046"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a:ln>
                      <a:noFill/>
                    </a:ln>
                    <a:solidFill>
                      <a:srgbClr val="F2F2F2"/>
                    </a:solidFill>
                    <a:effectLst/>
                    <a:uLnTx/>
                    <a:uFillTx/>
                    <a:latin typeface="Metropolis"/>
                    <a:ea typeface="+mn-ea"/>
                    <a:cs typeface="+mn-cs"/>
                  </a:rPr>
                  <a:t>Digital transformation has allowed us to provide virtual interactions with admitted patients, reducing exposure to our providers and saving PPE.”</a:t>
                </a:r>
                <a:endParaRPr kumimoji="0" lang="en-US" sz="3200" b="0" i="1" u="none" strike="noStrike" kern="1200" cap="none" spc="0" normalizeH="0" baseline="0" noProof="0">
                  <a:ln>
                    <a:noFill/>
                  </a:ln>
                  <a:solidFill>
                    <a:srgbClr val="F2F2F2"/>
                  </a:solidFill>
                  <a:effectLst/>
                  <a:uLnTx/>
                  <a:uFillTx/>
                  <a:latin typeface="Metropolis"/>
                  <a:ea typeface="+mn-ea"/>
                  <a:cs typeface="+mn-cs"/>
                </a:endParaRPr>
              </a:p>
            </p:txBody>
          </p:sp>
        </p:grpSp>
        <p:sp>
          <p:nvSpPr>
            <p:cNvPr id="18" name="TextBox 17">
              <a:extLst>
                <a:ext uri="{FF2B5EF4-FFF2-40B4-BE49-F238E27FC236}">
                  <a16:creationId xmlns:a16="http://schemas.microsoft.com/office/drawing/2014/main" id="{24F73008-B49C-DC4C-9BB3-85D261058E9A}"/>
                </a:ext>
              </a:extLst>
            </p:cNvPr>
            <p:cNvSpPr txBox="1"/>
            <p:nvPr/>
          </p:nvSpPr>
          <p:spPr>
            <a:xfrm>
              <a:off x="3680326" y="5234736"/>
              <a:ext cx="4323449" cy="80009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399" b="0" i="0" u="none" strike="noStrike" kern="1200" cap="none" spc="0" normalizeH="0" baseline="0" noProof="0">
                  <a:ln>
                    <a:noFill/>
                  </a:ln>
                  <a:solidFill>
                    <a:srgbClr val="F2F2F2"/>
                  </a:solidFill>
                  <a:effectLst/>
                  <a:uLnTx/>
                  <a:uFillTx/>
                  <a:latin typeface="Metropolis"/>
                  <a:ea typeface="+mn-ea"/>
                  <a:cs typeface="+mn-cs"/>
                </a:rPr>
                <a:t>Brian Lancaster</a:t>
              </a:r>
              <a:br>
                <a:rPr kumimoji="0" lang="en-US" sz="2399" b="0" i="0" u="none" strike="noStrike" kern="1200" cap="none" spc="0" normalizeH="0" baseline="0" noProof="0">
                  <a:ln>
                    <a:noFill/>
                  </a:ln>
                  <a:solidFill>
                    <a:srgbClr val="F2F2F2"/>
                  </a:solidFill>
                  <a:effectLst/>
                  <a:uLnTx/>
                  <a:uFillTx/>
                  <a:latin typeface="Metropolis"/>
                  <a:ea typeface="+mn-ea"/>
                  <a:cs typeface="+mn-cs"/>
                </a:rPr>
              </a:br>
              <a:r>
                <a:rPr kumimoji="0" lang="en-US" sz="1400" b="0" i="0" u="none" strike="noStrike" kern="1200" cap="none" spc="0" normalizeH="0" baseline="0" noProof="0">
                  <a:ln>
                    <a:noFill/>
                  </a:ln>
                  <a:solidFill>
                    <a:srgbClr val="F2F2F2"/>
                  </a:solidFill>
                  <a:effectLst/>
                  <a:uLnTx/>
                  <a:uFillTx/>
                  <a:latin typeface="Metropolis"/>
                  <a:ea typeface="+mn-ea"/>
                  <a:cs typeface="+mn-cs"/>
                </a:rPr>
                <a:t>VP, Information Technology</a:t>
              </a:r>
              <a:br>
                <a:rPr kumimoji="0" lang="en-US" sz="1400" b="0" i="0" u="none" strike="noStrike" kern="1200" cap="none" spc="0" normalizeH="0" baseline="0" noProof="0">
                  <a:ln>
                    <a:noFill/>
                  </a:ln>
                  <a:solidFill>
                    <a:srgbClr val="F2F2F2"/>
                  </a:solidFill>
                  <a:effectLst/>
                  <a:uLnTx/>
                  <a:uFillTx/>
                  <a:latin typeface="Metropolis"/>
                  <a:ea typeface="+mn-ea"/>
                  <a:cs typeface="+mn-cs"/>
                </a:rPr>
              </a:br>
              <a:r>
                <a:rPr kumimoji="0" lang="en-US" sz="1400" b="0" i="0" u="none" strike="noStrike" kern="1200" cap="none" spc="0" normalizeH="0" baseline="0" noProof="0">
                  <a:ln>
                    <a:noFill/>
                  </a:ln>
                  <a:solidFill>
                    <a:srgbClr val="F2F2F2"/>
                  </a:solidFill>
                  <a:effectLst/>
                  <a:uLnTx/>
                  <a:uFillTx/>
                  <a:latin typeface="Metropolis"/>
                  <a:ea typeface="+mn-ea"/>
                  <a:cs typeface="+mn-cs"/>
                </a:rPr>
                <a:t>Nebraska Medicine</a:t>
              </a:r>
            </a:p>
          </p:txBody>
        </p:sp>
      </p:grpSp>
      <p:sp>
        <p:nvSpPr>
          <p:cNvPr id="4" name="Rectangle 3">
            <a:extLst>
              <a:ext uri="{FF2B5EF4-FFF2-40B4-BE49-F238E27FC236}">
                <a16:creationId xmlns:a16="http://schemas.microsoft.com/office/drawing/2014/main" id="{66E80E7D-AF1F-CA4A-A521-EE43C2756A5B}"/>
              </a:ext>
            </a:extLst>
          </p:cNvPr>
          <p:cNvSpPr/>
          <p:nvPr/>
        </p:nvSpPr>
        <p:spPr>
          <a:xfrm>
            <a:off x="475490" y="301388"/>
            <a:ext cx="1148632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2F2F2"/>
                </a:solidFill>
                <a:effectLst/>
                <a:uLnTx/>
                <a:uFillTx/>
                <a:latin typeface="Metropolis Light"/>
                <a:ea typeface="+mn-ea"/>
                <a:cs typeface="+mn-cs"/>
              </a:rPr>
              <a:t>Digital Transformation Drives Connected Care When Providers Need it Most</a:t>
            </a:r>
          </a:p>
        </p:txBody>
      </p:sp>
      <p:pic>
        <p:nvPicPr>
          <p:cNvPr id="12" name="Picture 11">
            <a:extLst>
              <a:ext uri="{FF2B5EF4-FFF2-40B4-BE49-F238E27FC236}">
                <a16:creationId xmlns:a16="http://schemas.microsoft.com/office/drawing/2014/main" id="{C7B45197-4E66-4504-99EC-13B12104DF7A}"/>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b="23672"/>
          <a:stretch/>
        </p:blipFill>
        <p:spPr>
          <a:xfrm>
            <a:off x="9253575" y="5458629"/>
            <a:ext cx="2335036" cy="738159"/>
          </a:xfrm>
          <a:prstGeom prst="rect">
            <a:avLst/>
          </a:prstGeom>
        </p:spPr>
      </p:pic>
    </p:spTree>
    <p:extLst>
      <p:ext uri="{BB962C8B-B14F-4D97-AF65-F5344CB8AC3E}">
        <p14:creationId xmlns:p14="http://schemas.microsoft.com/office/powerpoint/2010/main" val="72308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val 39">
            <a:extLst>
              <a:ext uri="{FF2B5EF4-FFF2-40B4-BE49-F238E27FC236}">
                <a16:creationId xmlns:a16="http://schemas.microsoft.com/office/drawing/2014/main" id="{734D8A62-6ABE-45AB-981C-9573366BD1DC}"/>
              </a:ext>
            </a:extLst>
          </p:cNvPr>
          <p:cNvSpPr/>
          <p:nvPr/>
        </p:nvSpPr>
        <p:spPr>
          <a:xfrm>
            <a:off x="4225979" y="1843096"/>
            <a:ext cx="3772394" cy="3772394"/>
          </a:xfrm>
          <a:prstGeom prst="ellipse">
            <a:avLst/>
          </a:prstGeom>
          <a:gradFill flip="none" rotWithShape="1">
            <a:gsLst>
              <a:gs pos="0">
                <a:schemeClr val="accent2">
                  <a:shade val="30000"/>
                  <a:satMod val="115000"/>
                  <a:lumMod val="62000"/>
                </a:schemeClr>
              </a:gs>
              <a:gs pos="50000">
                <a:schemeClr val="accent2">
                  <a:shade val="67500"/>
                  <a:satMod val="115000"/>
                  <a:lumMod val="92000"/>
                  <a:lumOff val="8000"/>
                </a:schemeClr>
              </a:gs>
              <a:gs pos="100000">
                <a:schemeClr val="accent2">
                  <a:shade val="100000"/>
                  <a:satMod val="11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3" name="Title 2"/>
          <p:cNvSpPr>
            <a:spLocks noGrp="1"/>
          </p:cNvSpPr>
          <p:nvPr>
            <p:ph type="title"/>
          </p:nvPr>
        </p:nvSpPr>
        <p:spPr/>
        <p:txBody>
          <a:bodyPr/>
          <a:lstStyle/>
          <a:p>
            <a:r>
              <a:rPr lang="en-US"/>
              <a:t>Real-Time Connected Healthcare is Now an Imperative </a:t>
            </a:r>
          </a:p>
        </p:txBody>
      </p:sp>
      <p:grpSp>
        <p:nvGrpSpPr>
          <p:cNvPr id="6" name="Group 5">
            <a:extLst>
              <a:ext uri="{FF2B5EF4-FFF2-40B4-BE49-F238E27FC236}">
                <a16:creationId xmlns:a16="http://schemas.microsoft.com/office/drawing/2014/main" id="{F21D6E4C-3DA4-44E7-A348-9150C08E9D6D}"/>
              </a:ext>
            </a:extLst>
          </p:cNvPr>
          <p:cNvGrpSpPr/>
          <p:nvPr/>
        </p:nvGrpSpPr>
        <p:grpSpPr>
          <a:xfrm>
            <a:off x="2726184" y="1100833"/>
            <a:ext cx="6715313" cy="5341173"/>
            <a:chOff x="2726184" y="1100833"/>
            <a:chExt cx="6715313" cy="5341173"/>
          </a:xfrm>
        </p:grpSpPr>
        <p:sp>
          <p:nvSpPr>
            <p:cNvPr id="52" name="Freeform 51"/>
            <p:cNvSpPr/>
            <p:nvPr/>
          </p:nvSpPr>
          <p:spPr>
            <a:xfrm rot="16200000">
              <a:off x="5706342" y="2777240"/>
              <a:ext cx="776141" cy="24571"/>
            </a:xfrm>
            <a:custGeom>
              <a:avLst/>
              <a:gdLst>
                <a:gd name="connsiteX0" fmla="*/ 0 w 860638"/>
                <a:gd name="connsiteY0" fmla="*/ 13623 h 27246"/>
                <a:gd name="connsiteX1" fmla="*/ 860638 w 860638"/>
                <a:gd name="connsiteY1" fmla="*/ 13623 h 27246"/>
              </a:gdLst>
              <a:ahLst/>
              <a:cxnLst>
                <a:cxn ang="0">
                  <a:pos x="connsiteX0" y="connsiteY0"/>
                </a:cxn>
                <a:cxn ang="0">
                  <a:pos x="connsiteX1" y="connsiteY1"/>
                </a:cxn>
              </a:cxnLst>
              <a:rect l="l" t="t" r="r" b="b"/>
              <a:pathLst>
                <a:path w="860638" h="27246">
                  <a:moveTo>
                    <a:pt x="0" y="13623"/>
                  </a:moveTo>
                  <a:lnTo>
                    <a:pt x="860638" y="13623"/>
                  </a:lnTo>
                </a:path>
              </a:pathLst>
            </a:custGeom>
            <a:solidFill>
              <a:schemeClr val="accent4">
                <a:alpha val="44000"/>
              </a:schemeClr>
            </a:solid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1504" tIns="-7893" rIns="421502" bIns="-7892"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2F2F2">
                    <a:hueOff val="0"/>
                    <a:satOff val="0"/>
                    <a:lumOff val="0"/>
                    <a:alphaOff val="0"/>
                  </a:srgbClr>
                </a:solidFill>
                <a:effectLst/>
                <a:uLnTx/>
                <a:uFillTx/>
                <a:latin typeface="Metropolis"/>
                <a:ea typeface="+mn-ea"/>
                <a:cs typeface="+mn-cs"/>
              </a:endParaRPr>
            </a:p>
          </p:txBody>
        </p:sp>
        <p:sp>
          <p:nvSpPr>
            <p:cNvPr id="53" name="Freeform 52"/>
            <p:cNvSpPr/>
            <p:nvPr/>
          </p:nvSpPr>
          <p:spPr>
            <a:xfrm rot="18900000">
              <a:off x="6372921" y="3053347"/>
              <a:ext cx="776141" cy="24571"/>
            </a:xfrm>
            <a:custGeom>
              <a:avLst/>
              <a:gdLst>
                <a:gd name="connsiteX0" fmla="*/ 0 w 860638"/>
                <a:gd name="connsiteY0" fmla="*/ 13623 h 27246"/>
                <a:gd name="connsiteX1" fmla="*/ 860638 w 860638"/>
                <a:gd name="connsiteY1" fmla="*/ 13623 h 27246"/>
              </a:gdLst>
              <a:ahLst/>
              <a:cxnLst>
                <a:cxn ang="0">
                  <a:pos x="connsiteX0" y="connsiteY0"/>
                </a:cxn>
                <a:cxn ang="0">
                  <a:pos x="connsiteX1" y="connsiteY1"/>
                </a:cxn>
              </a:cxnLst>
              <a:rect l="l" t="t" r="r" b="b"/>
              <a:pathLst>
                <a:path w="860638" h="27246">
                  <a:moveTo>
                    <a:pt x="0" y="13623"/>
                  </a:moveTo>
                  <a:lnTo>
                    <a:pt x="860638" y="13623"/>
                  </a:lnTo>
                </a:path>
              </a:pathLst>
            </a:custGeom>
            <a:solidFill>
              <a:schemeClr val="accent4">
                <a:alpha val="44000"/>
              </a:schemeClr>
            </a:solid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1503" tIns="-7894" rIns="421503" bIns="-7892"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2F2F2">
                    <a:hueOff val="0"/>
                    <a:satOff val="0"/>
                    <a:lumOff val="0"/>
                    <a:alphaOff val="0"/>
                  </a:srgbClr>
                </a:solidFill>
                <a:effectLst/>
                <a:uLnTx/>
                <a:uFillTx/>
                <a:latin typeface="Metropolis"/>
                <a:ea typeface="+mn-ea"/>
                <a:cs typeface="+mn-cs"/>
              </a:endParaRPr>
            </a:p>
          </p:txBody>
        </p:sp>
        <p:sp>
          <p:nvSpPr>
            <p:cNvPr id="54" name="Freeform 53"/>
            <p:cNvSpPr/>
            <p:nvPr/>
          </p:nvSpPr>
          <p:spPr>
            <a:xfrm>
              <a:off x="6649028" y="3719926"/>
              <a:ext cx="776141" cy="24571"/>
            </a:xfrm>
            <a:custGeom>
              <a:avLst/>
              <a:gdLst>
                <a:gd name="connsiteX0" fmla="*/ 0 w 860638"/>
                <a:gd name="connsiteY0" fmla="*/ 13623 h 27246"/>
                <a:gd name="connsiteX1" fmla="*/ 860638 w 860638"/>
                <a:gd name="connsiteY1" fmla="*/ 13623 h 27246"/>
              </a:gdLst>
              <a:ahLst/>
              <a:cxnLst>
                <a:cxn ang="0">
                  <a:pos x="connsiteX0" y="connsiteY0"/>
                </a:cxn>
                <a:cxn ang="0">
                  <a:pos x="connsiteX1" y="connsiteY1"/>
                </a:cxn>
              </a:cxnLst>
              <a:rect l="l" t="t" r="r" b="b"/>
              <a:pathLst>
                <a:path w="860638" h="27246">
                  <a:moveTo>
                    <a:pt x="0" y="13623"/>
                  </a:moveTo>
                  <a:lnTo>
                    <a:pt x="860638" y="13623"/>
                  </a:lnTo>
                </a:path>
              </a:pathLst>
            </a:custGeom>
            <a:solidFill>
              <a:schemeClr val="accent4">
                <a:alpha val="44000"/>
              </a:schemeClr>
            </a:solid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1503" tIns="-7892" rIns="421504" bIns="-7893"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2F2F2">
                    <a:hueOff val="0"/>
                    <a:satOff val="0"/>
                    <a:lumOff val="0"/>
                    <a:alphaOff val="0"/>
                  </a:srgbClr>
                </a:solidFill>
                <a:effectLst/>
                <a:uLnTx/>
                <a:uFillTx/>
                <a:latin typeface="Metropolis"/>
                <a:ea typeface="+mn-ea"/>
                <a:cs typeface="+mn-cs"/>
              </a:endParaRPr>
            </a:p>
          </p:txBody>
        </p:sp>
        <p:sp>
          <p:nvSpPr>
            <p:cNvPr id="55" name="Freeform 54"/>
            <p:cNvSpPr/>
            <p:nvPr/>
          </p:nvSpPr>
          <p:spPr>
            <a:xfrm rot="2700000">
              <a:off x="6372921" y="4386506"/>
              <a:ext cx="776141" cy="24571"/>
            </a:xfrm>
            <a:custGeom>
              <a:avLst/>
              <a:gdLst>
                <a:gd name="connsiteX0" fmla="*/ 0 w 860638"/>
                <a:gd name="connsiteY0" fmla="*/ 13623 h 27246"/>
                <a:gd name="connsiteX1" fmla="*/ 860638 w 860638"/>
                <a:gd name="connsiteY1" fmla="*/ 13623 h 27246"/>
              </a:gdLst>
              <a:ahLst/>
              <a:cxnLst>
                <a:cxn ang="0">
                  <a:pos x="connsiteX0" y="connsiteY0"/>
                </a:cxn>
                <a:cxn ang="0">
                  <a:pos x="connsiteX1" y="connsiteY1"/>
                </a:cxn>
              </a:cxnLst>
              <a:rect l="l" t="t" r="r" b="b"/>
              <a:pathLst>
                <a:path w="860638" h="27246">
                  <a:moveTo>
                    <a:pt x="0" y="13623"/>
                  </a:moveTo>
                  <a:lnTo>
                    <a:pt x="860638" y="13623"/>
                  </a:lnTo>
                </a:path>
              </a:pathLst>
            </a:custGeom>
            <a:solidFill>
              <a:schemeClr val="accent4">
                <a:alpha val="44000"/>
              </a:schemeClr>
            </a:solid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1502" tIns="-7893" rIns="421504" bIns="-7893"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2F2F2">
                    <a:hueOff val="0"/>
                    <a:satOff val="0"/>
                    <a:lumOff val="0"/>
                    <a:alphaOff val="0"/>
                  </a:srgbClr>
                </a:solidFill>
                <a:effectLst/>
                <a:uLnTx/>
                <a:uFillTx/>
                <a:latin typeface="Metropolis"/>
                <a:ea typeface="+mn-ea"/>
                <a:cs typeface="+mn-cs"/>
              </a:endParaRPr>
            </a:p>
          </p:txBody>
        </p:sp>
        <p:sp>
          <p:nvSpPr>
            <p:cNvPr id="56" name="Freeform 55"/>
            <p:cNvSpPr/>
            <p:nvPr/>
          </p:nvSpPr>
          <p:spPr>
            <a:xfrm rot="5400000">
              <a:off x="5706342" y="4662613"/>
              <a:ext cx="776141" cy="24571"/>
            </a:xfrm>
            <a:custGeom>
              <a:avLst/>
              <a:gdLst>
                <a:gd name="connsiteX0" fmla="*/ 0 w 860638"/>
                <a:gd name="connsiteY0" fmla="*/ 13623 h 27246"/>
                <a:gd name="connsiteX1" fmla="*/ 860638 w 860638"/>
                <a:gd name="connsiteY1" fmla="*/ 13623 h 27246"/>
              </a:gdLst>
              <a:ahLst/>
              <a:cxnLst>
                <a:cxn ang="0">
                  <a:pos x="connsiteX0" y="connsiteY0"/>
                </a:cxn>
                <a:cxn ang="0">
                  <a:pos x="connsiteX1" y="connsiteY1"/>
                </a:cxn>
              </a:cxnLst>
              <a:rect l="l" t="t" r="r" b="b"/>
              <a:pathLst>
                <a:path w="860638" h="27246">
                  <a:moveTo>
                    <a:pt x="0" y="13623"/>
                  </a:moveTo>
                  <a:lnTo>
                    <a:pt x="860638" y="13623"/>
                  </a:lnTo>
                </a:path>
              </a:pathLst>
            </a:custGeom>
            <a:solidFill>
              <a:schemeClr val="accent4">
                <a:alpha val="44000"/>
              </a:schemeClr>
            </a:solid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1503" tIns="-7893" rIns="421504" bIns="-7893"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2F2F2">
                    <a:hueOff val="0"/>
                    <a:satOff val="0"/>
                    <a:lumOff val="0"/>
                    <a:alphaOff val="0"/>
                  </a:srgbClr>
                </a:solidFill>
                <a:effectLst/>
                <a:uLnTx/>
                <a:uFillTx/>
                <a:latin typeface="Metropolis"/>
                <a:ea typeface="+mn-ea"/>
                <a:cs typeface="+mn-cs"/>
              </a:endParaRPr>
            </a:p>
          </p:txBody>
        </p:sp>
        <p:sp>
          <p:nvSpPr>
            <p:cNvPr id="57" name="Freeform 56"/>
            <p:cNvSpPr/>
            <p:nvPr/>
          </p:nvSpPr>
          <p:spPr>
            <a:xfrm rot="18900000">
              <a:off x="5039762" y="4386505"/>
              <a:ext cx="776142" cy="24572"/>
            </a:xfrm>
            <a:custGeom>
              <a:avLst/>
              <a:gdLst>
                <a:gd name="connsiteX0" fmla="*/ 0 w 860638"/>
                <a:gd name="connsiteY0" fmla="*/ 13623 h 27246"/>
                <a:gd name="connsiteX1" fmla="*/ 860638 w 860638"/>
                <a:gd name="connsiteY1" fmla="*/ 13623 h 27246"/>
              </a:gdLst>
              <a:ahLst/>
              <a:cxnLst>
                <a:cxn ang="0">
                  <a:pos x="connsiteX0" y="connsiteY0"/>
                </a:cxn>
                <a:cxn ang="0">
                  <a:pos x="connsiteX1" y="connsiteY1"/>
                </a:cxn>
              </a:cxnLst>
              <a:rect l="l" t="t" r="r" b="b"/>
              <a:pathLst>
                <a:path w="860638" h="27246">
                  <a:moveTo>
                    <a:pt x="860638" y="13623"/>
                  </a:moveTo>
                  <a:lnTo>
                    <a:pt x="0" y="13623"/>
                  </a:lnTo>
                </a:path>
              </a:pathLst>
            </a:custGeom>
            <a:solidFill>
              <a:schemeClr val="accent4">
                <a:alpha val="44000"/>
              </a:schemeClr>
            </a:solid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1502" tIns="-7893" rIns="421505" bIns="-7892"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2F2F2">
                    <a:hueOff val="0"/>
                    <a:satOff val="0"/>
                    <a:lumOff val="0"/>
                    <a:alphaOff val="0"/>
                  </a:srgbClr>
                </a:solidFill>
                <a:effectLst/>
                <a:uLnTx/>
                <a:uFillTx/>
                <a:latin typeface="Metropolis"/>
                <a:ea typeface="+mn-ea"/>
                <a:cs typeface="+mn-cs"/>
              </a:endParaRPr>
            </a:p>
          </p:txBody>
        </p:sp>
        <p:sp>
          <p:nvSpPr>
            <p:cNvPr id="58" name="Freeform 57"/>
            <p:cNvSpPr/>
            <p:nvPr/>
          </p:nvSpPr>
          <p:spPr>
            <a:xfrm>
              <a:off x="4763656" y="3719925"/>
              <a:ext cx="776142" cy="24572"/>
            </a:xfrm>
            <a:custGeom>
              <a:avLst/>
              <a:gdLst>
                <a:gd name="connsiteX0" fmla="*/ 0 w 860638"/>
                <a:gd name="connsiteY0" fmla="*/ 13623 h 27246"/>
                <a:gd name="connsiteX1" fmla="*/ 860638 w 860638"/>
                <a:gd name="connsiteY1" fmla="*/ 13623 h 27246"/>
              </a:gdLst>
              <a:ahLst/>
              <a:cxnLst>
                <a:cxn ang="0">
                  <a:pos x="connsiteX0" y="connsiteY0"/>
                </a:cxn>
                <a:cxn ang="0">
                  <a:pos x="connsiteX1" y="connsiteY1"/>
                </a:cxn>
              </a:cxnLst>
              <a:rect l="l" t="t" r="r" b="b"/>
              <a:pathLst>
                <a:path w="860638" h="27246">
                  <a:moveTo>
                    <a:pt x="860638" y="13623"/>
                  </a:moveTo>
                  <a:lnTo>
                    <a:pt x="0" y="13623"/>
                  </a:lnTo>
                </a:path>
              </a:pathLst>
            </a:custGeom>
            <a:solidFill>
              <a:schemeClr val="accent4">
                <a:alpha val="44000"/>
              </a:schemeClr>
            </a:solid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1503" tIns="-7891" rIns="421505" bIns="-7893"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2F2F2">
                    <a:hueOff val="0"/>
                    <a:satOff val="0"/>
                    <a:lumOff val="0"/>
                    <a:alphaOff val="0"/>
                  </a:srgbClr>
                </a:solidFill>
                <a:effectLst/>
                <a:uLnTx/>
                <a:uFillTx/>
                <a:latin typeface="Metropolis"/>
                <a:ea typeface="+mn-ea"/>
                <a:cs typeface="+mn-cs"/>
              </a:endParaRPr>
            </a:p>
          </p:txBody>
        </p:sp>
        <p:sp>
          <p:nvSpPr>
            <p:cNvPr id="63" name="Freeform 62"/>
            <p:cNvSpPr/>
            <p:nvPr/>
          </p:nvSpPr>
          <p:spPr>
            <a:xfrm rot="2700000">
              <a:off x="5039762" y="3053347"/>
              <a:ext cx="776141" cy="24571"/>
            </a:xfrm>
            <a:custGeom>
              <a:avLst/>
              <a:gdLst>
                <a:gd name="connsiteX0" fmla="*/ 0 w 860638"/>
                <a:gd name="connsiteY0" fmla="*/ 13623 h 27246"/>
                <a:gd name="connsiteX1" fmla="*/ 860638 w 860638"/>
                <a:gd name="connsiteY1" fmla="*/ 13623 h 27246"/>
              </a:gdLst>
              <a:ahLst/>
              <a:cxnLst>
                <a:cxn ang="0">
                  <a:pos x="connsiteX0" y="connsiteY0"/>
                </a:cxn>
                <a:cxn ang="0">
                  <a:pos x="connsiteX1" y="connsiteY1"/>
                </a:cxn>
              </a:cxnLst>
              <a:rect l="l" t="t" r="r" b="b"/>
              <a:pathLst>
                <a:path w="860638" h="27246">
                  <a:moveTo>
                    <a:pt x="860638" y="13623"/>
                  </a:moveTo>
                  <a:lnTo>
                    <a:pt x="0" y="13623"/>
                  </a:lnTo>
                </a:path>
              </a:pathLst>
            </a:custGeom>
            <a:solidFill>
              <a:schemeClr val="accent4">
                <a:alpha val="44000"/>
              </a:schemeClr>
            </a:solid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1502" tIns="-7893" rIns="421505" bIns="-7893"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2F2F2">
                    <a:hueOff val="0"/>
                    <a:satOff val="0"/>
                    <a:lumOff val="0"/>
                    <a:alphaOff val="0"/>
                  </a:srgbClr>
                </a:solidFill>
                <a:effectLst/>
                <a:uLnTx/>
                <a:uFillTx/>
                <a:latin typeface="Metropolis"/>
                <a:ea typeface="+mn-ea"/>
                <a:cs typeface="+mn-cs"/>
              </a:endParaRPr>
            </a:p>
          </p:txBody>
        </p:sp>
        <p:sp>
          <p:nvSpPr>
            <p:cNvPr id="9" name="Rectangle 8"/>
            <p:cNvSpPr/>
            <p:nvPr/>
          </p:nvSpPr>
          <p:spPr>
            <a:xfrm>
              <a:off x="3476182" y="2284656"/>
              <a:ext cx="676925" cy="217745"/>
            </a:xfrm>
            <a:prstGeom prst="rect">
              <a:avLst/>
            </a:prstGeom>
          </p:spPr>
          <p:txBody>
            <a:bodyPr wrap="none" anchor="b">
              <a:spAutoFit/>
            </a:bodyPr>
            <a:lstStyle/>
            <a:p>
              <a:pPr marL="0" marR="0" lvl="0" indent="0" algn="ctr" defTabSz="914400" rtl="0" eaLnBrk="1" fontAlgn="auto" latinLnBrk="0" hangingPunct="1">
                <a:lnSpc>
                  <a:spcPct val="100000"/>
                </a:lnSpc>
                <a:spcBef>
                  <a:spcPts val="1800"/>
                </a:spcBef>
                <a:spcAft>
                  <a:spcPts val="0"/>
                </a:spcAft>
                <a:buClr>
                  <a:srgbClr val="F2F2F2">
                    <a:lumMod val="60000"/>
                    <a:lumOff val="40000"/>
                  </a:srgbClr>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etropolis"/>
                  <a:ea typeface="+mn-ea"/>
                  <a:cs typeface="+mn-cs"/>
                </a:rPr>
                <a:t>Hospitals</a:t>
              </a:r>
            </a:p>
          </p:txBody>
        </p:sp>
        <p:sp>
          <p:nvSpPr>
            <p:cNvPr id="13" name="Rectangle 12"/>
            <p:cNvSpPr/>
            <p:nvPr/>
          </p:nvSpPr>
          <p:spPr>
            <a:xfrm>
              <a:off x="8084294" y="4954096"/>
              <a:ext cx="727329" cy="217745"/>
            </a:xfrm>
            <a:prstGeom prst="rect">
              <a:avLst/>
            </a:prstGeom>
          </p:spPr>
          <p:txBody>
            <a:bodyPr wrap="none" anchor="b">
              <a:spAutoFit/>
            </a:bodyPr>
            <a:lstStyle/>
            <a:p>
              <a:pPr marL="0" marR="0" lvl="0" indent="0" algn="ctr" defTabSz="914400" rtl="0" eaLnBrk="1" fontAlgn="auto" latinLnBrk="0" hangingPunct="1">
                <a:lnSpc>
                  <a:spcPct val="100000"/>
                </a:lnSpc>
                <a:spcBef>
                  <a:spcPts val="1800"/>
                </a:spcBef>
                <a:spcAft>
                  <a:spcPts val="0"/>
                </a:spcAft>
                <a:buClr>
                  <a:srgbClr val="F2F2F2">
                    <a:lumMod val="60000"/>
                    <a:lumOff val="40000"/>
                  </a:srgbClr>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etropolis"/>
                  <a:ea typeface="+mn-ea"/>
                  <a:cs typeface="+mn-cs"/>
                </a:rPr>
                <a:t>Radiology</a:t>
              </a:r>
            </a:p>
          </p:txBody>
        </p:sp>
        <p:sp>
          <p:nvSpPr>
            <p:cNvPr id="17" name="Rectangle 16"/>
            <p:cNvSpPr/>
            <p:nvPr/>
          </p:nvSpPr>
          <p:spPr>
            <a:xfrm>
              <a:off x="2726184" y="3670282"/>
              <a:ext cx="815536" cy="217745"/>
            </a:xfrm>
            <a:prstGeom prst="rect">
              <a:avLst/>
            </a:prstGeom>
          </p:spPr>
          <p:txBody>
            <a:bodyPr wrap="none" anchor="b">
              <a:spAutoFit/>
            </a:bodyPr>
            <a:lstStyle/>
            <a:p>
              <a:pPr marL="0" marR="0" lvl="0" indent="0" algn="ctr" defTabSz="914400" rtl="0" eaLnBrk="1" fontAlgn="auto" latinLnBrk="0" hangingPunct="1">
                <a:lnSpc>
                  <a:spcPct val="100000"/>
                </a:lnSpc>
                <a:spcBef>
                  <a:spcPts val="1800"/>
                </a:spcBef>
                <a:spcAft>
                  <a:spcPts val="0"/>
                </a:spcAft>
                <a:buClr>
                  <a:srgbClr val="F2F2F2">
                    <a:lumMod val="60000"/>
                    <a:lumOff val="40000"/>
                  </a:srgbClr>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etropolis"/>
                  <a:ea typeface="+mn-ea"/>
                  <a:cs typeface="+mn-cs"/>
                </a:rPr>
                <a:t>Care Givers</a:t>
              </a:r>
            </a:p>
          </p:txBody>
        </p:sp>
        <p:sp>
          <p:nvSpPr>
            <p:cNvPr id="21" name="Rectangle 20"/>
            <p:cNvSpPr/>
            <p:nvPr/>
          </p:nvSpPr>
          <p:spPr>
            <a:xfrm>
              <a:off x="8612100" y="3583559"/>
              <a:ext cx="829397" cy="217745"/>
            </a:xfrm>
            <a:prstGeom prst="rect">
              <a:avLst/>
            </a:prstGeom>
          </p:spPr>
          <p:txBody>
            <a:bodyPr wrap="none" anchor="b">
              <a:spAutoFit/>
            </a:bodyPr>
            <a:lstStyle/>
            <a:p>
              <a:pPr marL="0" marR="0" lvl="0" indent="0" algn="ctr" defTabSz="914400" rtl="0" eaLnBrk="1" fontAlgn="auto" latinLnBrk="0" hangingPunct="1">
                <a:lnSpc>
                  <a:spcPct val="100000"/>
                </a:lnSpc>
                <a:spcBef>
                  <a:spcPts val="1800"/>
                </a:spcBef>
                <a:spcAft>
                  <a:spcPts val="0"/>
                </a:spcAft>
                <a:buClr>
                  <a:srgbClr val="F2F2F2">
                    <a:lumMod val="60000"/>
                    <a:lumOff val="40000"/>
                  </a:srgbClr>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etropolis"/>
                  <a:ea typeface="+mn-ea"/>
                  <a:cs typeface="+mn-cs"/>
                </a:rPr>
                <a:t>Virtual Care</a:t>
              </a:r>
            </a:p>
          </p:txBody>
        </p:sp>
        <p:sp>
          <p:nvSpPr>
            <p:cNvPr id="25" name="Rectangle 24"/>
            <p:cNvSpPr/>
            <p:nvPr/>
          </p:nvSpPr>
          <p:spPr>
            <a:xfrm>
              <a:off x="5671765" y="6224261"/>
              <a:ext cx="819317" cy="217745"/>
            </a:xfrm>
            <a:prstGeom prst="rect">
              <a:avLst/>
            </a:prstGeom>
          </p:spPr>
          <p:txBody>
            <a:bodyPr wrap="none" anchor="b">
              <a:spAutoFit/>
            </a:bodyPr>
            <a:lstStyle/>
            <a:p>
              <a:pPr marL="0" marR="0" lvl="0" indent="0" algn="ctr" defTabSz="914400" rtl="0" eaLnBrk="1" fontAlgn="auto" latinLnBrk="0" hangingPunct="1">
                <a:lnSpc>
                  <a:spcPct val="100000"/>
                </a:lnSpc>
                <a:spcBef>
                  <a:spcPts val="1800"/>
                </a:spcBef>
                <a:spcAft>
                  <a:spcPts val="0"/>
                </a:spcAft>
                <a:buClr>
                  <a:srgbClr val="F2F2F2">
                    <a:lumMod val="60000"/>
                    <a:lumOff val="40000"/>
                  </a:srgbClr>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F2F2F2"/>
                  </a:solidFill>
                  <a:effectLst/>
                  <a:uLnTx/>
                  <a:uFillTx/>
                  <a:latin typeface="Metropolis"/>
                  <a:ea typeface="+mn-ea"/>
                  <a:cs typeface="+mn-cs"/>
                </a:rPr>
                <a:t>Diagnostics</a:t>
              </a: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sp>
          <p:nvSpPr>
            <p:cNvPr id="29" name="Rectangle 28"/>
            <p:cNvSpPr/>
            <p:nvPr/>
          </p:nvSpPr>
          <p:spPr>
            <a:xfrm>
              <a:off x="7953348" y="2162697"/>
              <a:ext cx="1376812" cy="461665"/>
            </a:xfrm>
            <a:prstGeom prst="rect">
              <a:avLst/>
            </a:prstGeom>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2F2F2"/>
                  </a:solidFill>
                  <a:effectLst/>
                  <a:uLnTx/>
                  <a:uFillTx/>
                  <a:latin typeface="Metropolis"/>
                  <a:ea typeface="+mn-ea"/>
                  <a:cs typeface="+mn-cs"/>
                </a:rPr>
                <a:t>Patient </a:t>
              </a:r>
              <a:br>
                <a:rPr kumimoji="0" lang="en-US" sz="1200" b="0" i="0" u="none" strike="noStrike" kern="1200" cap="none" spc="0" normalizeH="0" baseline="0" noProof="0">
                  <a:ln>
                    <a:noFill/>
                  </a:ln>
                  <a:solidFill>
                    <a:srgbClr val="F2F2F2"/>
                  </a:solidFill>
                  <a:effectLst/>
                  <a:uLnTx/>
                  <a:uFillTx/>
                  <a:latin typeface="Metropolis"/>
                  <a:ea typeface="+mn-ea"/>
                  <a:cs typeface="+mn-cs"/>
                </a:rPr>
              </a:br>
              <a:r>
                <a:rPr kumimoji="0" lang="en-US" sz="1200" b="0" i="0" u="none" strike="noStrike" kern="1200" cap="none" spc="0" normalizeH="0" baseline="0" noProof="0">
                  <a:ln>
                    <a:noFill/>
                  </a:ln>
                  <a:solidFill>
                    <a:srgbClr val="F2F2F2"/>
                  </a:solidFill>
                  <a:effectLst/>
                  <a:uLnTx/>
                  <a:uFillTx/>
                  <a:latin typeface="Metropolis"/>
                  <a:ea typeface="+mn-ea"/>
                  <a:cs typeface="+mn-cs"/>
                </a:rPr>
                <a:t>Portal / Apps </a:t>
              </a:r>
            </a:p>
          </p:txBody>
        </p:sp>
        <p:sp>
          <p:nvSpPr>
            <p:cNvPr id="33" name="Rectangle 32"/>
            <p:cNvSpPr/>
            <p:nvPr/>
          </p:nvSpPr>
          <p:spPr>
            <a:xfrm>
              <a:off x="3629507" y="5062496"/>
              <a:ext cx="508072" cy="217745"/>
            </a:xfrm>
            <a:prstGeom prst="rect">
              <a:avLst/>
            </a:prstGeom>
          </p:spPr>
          <p:txBody>
            <a:bodyPr wrap="none" anchor="b">
              <a:spAutoFit/>
            </a:bodyPr>
            <a:lstStyle/>
            <a:p>
              <a:pPr marL="0" marR="0" lvl="0" indent="0" algn="ctr" defTabSz="914400" rtl="0" eaLnBrk="1" fontAlgn="auto" latinLnBrk="0" hangingPunct="1">
                <a:lnSpc>
                  <a:spcPct val="100000"/>
                </a:lnSpc>
                <a:spcBef>
                  <a:spcPts val="1800"/>
                </a:spcBef>
                <a:spcAft>
                  <a:spcPts val="0"/>
                </a:spcAft>
                <a:buClr>
                  <a:srgbClr val="F2F2F2">
                    <a:lumMod val="60000"/>
                    <a:lumOff val="40000"/>
                  </a:srgbClr>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etropolis"/>
                  <a:ea typeface="+mn-ea"/>
                  <a:cs typeface="+mn-cs"/>
                </a:rPr>
                <a:t>Clinics</a:t>
              </a:r>
            </a:p>
          </p:txBody>
        </p:sp>
        <p:sp>
          <p:nvSpPr>
            <p:cNvPr id="37" name="Rectangle 36"/>
            <p:cNvSpPr/>
            <p:nvPr/>
          </p:nvSpPr>
          <p:spPr>
            <a:xfrm>
              <a:off x="5642384" y="1100833"/>
              <a:ext cx="905003" cy="217745"/>
            </a:xfrm>
            <a:prstGeom prst="rect">
              <a:avLst/>
            </a:prstGeom>
          </p:spPr>
          <p:txBody>
            <a:bodyPr wrap="none" anchor="b">
              <a:spAutoFit/>
            </a:bodyPr>
            <a:lstStyle/>
            <a:p>
              <a:pPr marL="0" marR="0" lvl="0" indent="0" algn="ctr" defTabSz="914400" rtl="0" eaLnBrk="1" fontAlgn="auto" latinLnBrk="0" hangingPunct="1">
                <a:lnSpc>
                  <a:spcPct val="100000"/>
                </a:lnSpc>
                <a:spcBef>
                  <a:spcPts val="1800"/>
                </a:spcBef>
                <a:spcAft>
                  <a:spcPts val="0"/>
                </a:spcAft>
                <a:buClr>
                  <a:srgbClr val="F2F2F2">
                    <a:lumMod val="60000"/>
                    <a:lumOff val="40000"/>
                  </a:srgbClr>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etropolis"/>
                  <a:ea typeface="+mn-ea"/>
                  <a:cs typeface="+mn-cs"/>
                </a:rPr>
                <a:t>Point of Care</a:t>
              </a:r>
            </a:p>
          </p:txBody>
        </p:sp>
        <p:grpSp>
          <p:nvGrpSpPr>
            <p:cNvPr id="5" name="Group 4">
              <a:extLst>
                <a:ext uri="{FF2B5EF4-FFF2-40B4-BE49-F238E27FC236}">
                  <a16:creationId xmlns:a16="http://schemas.microsoft.com/office/drawing/2014/main" id="{CB65BB01-7D50-470A-A222-3930205EB180}"/>
                </a:ext>
              </a:extLst>
            </p:cNvPr>
            <p:cNvGrpSpPr/>
            <p:nvPr/>
          </p:nvGrpSpPr>
          <p:grpSpPr>
            <a:xfrm>
              <a:off x="5113600" y="2624362"/>
              <a:ext cx="1985135" cy="1985135"/>
              <a:chOff x="5113600" y="2624362"/>
              <a:chExt cx="1985135" cy="1985135"/>
            </a:xfrm>
          </p:grpSpPr>
          <p:pic>
            <p:nvPicPr>
              <p:cNvPr id="60" name="Picture 59">
                <a:extLst>
                  <a:ext uri="{FF2B5EF4-FFF2-40B4-BE49-F238E27FC236}">
                    <a16:creationId xmlns:a16="http://schemas.microsoft.com/office/drawing/2014/main" id="{B1BC42FB-03F2-EF42-892A-EB7C09AA1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3600" y="2624362"/>
                <a:ext cx="1985135" cy="1985135"/>
              </a:xfrm>
              <a:prstGeom prst="ellipse">
                <a:avLst/>
              </a:prstGeom>
              <a:gradFill flip="none" rotWithShape="1">
                <a:gsLst>
                  <a:gs pos="37000">
                    <a:schemeClr val="accent1"/>
                  </a:gs>
                  <a:gs pos="0">
                    <a:schemeClr val="accent4"/>
                  </a:gs>
                  <a:gs pos="100000">
                    <a:schemeClr val="accent5"/>
                  </a:gs>
                </a:gsLst>
                <a:lin ang="0" scaled="1"/>
                <a:tileRect/>
              </a:gradFill>
              <a:ln w="50800">
                <a:gradFill>
                  <a:gsLst>
                    <a:gs pos="0">
                      <a:schemeClr val="accent4"/>
                    </a:gs>
                    <a:gs pos="52000">
                      <a:schemeClr val="accent3"/>
                    </a:gs>
                    <a:gs pos="82000">
                      <a:schemeClr val="accent2"/>
                    </a:gs>
                    <a:gs pos="99000">
                      <a:schemeClr val="accent5"/>
                    </a:gs>
                  </a:gsLst>
                  <a:lin ang="2700000" scaled="0"/>
                </a:gradFill>
              </a:ln>
              <a:effectLst/>
            </p:spPr>
          </p:pic>
          <p:sp>
            <p:nvSpPr>
              <p:cNvPr id="46" name="Oval 45">
                <a:extLst>
                  <a:ext uri="{FF2B5EF4-FFF2-40B4-BE49-F238E27FC236}">
                    <a16:creationId xmlns:a16="http://schemas.microsoft.com/office/drawing/2014/main" id="{0823D344-A272-4962-B419-2E98FB77F67F}"/>
                  </a:ext>
                </a:extLst>
              </p:cNvPr>
              <p:cNvSpPr/>
              <p:nvPr/>
            </p:nvSpPr>
            <p:spPr>
              <a:xfrm>
                <a:off x="5128937" y="2627216"/>
                <a:ext cx="1954460" cy="1954460"/>
              </a:xfrm>
              <a:prstGeom prst="ellipse">
                <a:avLst/>
              </a:prstGeom>
              <a:gradFill>
                <a:gsLst>
                  <a:gs pos="24000">
                    <a:schemeClr val="tx2">
                      <a:alpha val="0"/>
                    </a:schemeClr>
                  </a:gs>
                  <a:gs pos="100000">
                    <a:schemeClr val="tx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61" name="Text Placeholder 4">
                <a:extLst>
                  <a:ext uri="{FF2B5EF4-FFF2-40B4-BE49-F238E27FC236}">
                    <a16:creationId xmlns:a16="http://schemas.microsoft.com/office/drawing/2014/main" id="{68A709E4-4419-C84B-BF48-2F42A9B0B2F2}"/>
                  </a:ext>
                </a:extLst>
              </p:cNvPr>
              <p:cNvSpPr txBox="1">
                <a:spLocks/>
              </p:cNvSpPr>
              <p:nvPr/>
            </p:nvSpPr>
            <p:spPr>
              <a:xfrm>
                <a:off x="5339654" y="3888027"/>
                <a:ext cx="1533026" cy="307777"/>
              </a:xfrm>
              <a:prstGeom prst="rect">
                <a:avLst/>
              </a:prstGeom>
              <a:noFill/>
            </p:spPr>
            <p:txBody>
              <a:bodyPr vert="horz" wrap="square" lIns="0" tIns="45720" rIns="0" bIns="45720" rtlCol="0" anchor="t">
                <a:spAutoFit/>
              </a:bodyPr>
              <a:lstStyle>
                <a:defPPr>
                  <a:defRPr lang="en-US"/>
                </a:defPPr>
                <a:lvl1pPr indent="0" algn="ctr">
                  <a:lnSpc>
                    <a:spcPct val="100000"/>
                  </a:lnSpc>
                  <a:spcBef>
                    <a:spcPts val="1800"/>
                  </a:spcBef>
                  <a:buClr>
                    <a:srgbClr val="F2F2F2">
                      <a:lumMod val="60000"/>
                      <a:lumOff val="40000"/>
                    </a:srgbClr>
                  </a:buClr>
                  <a:buSzPct val="90000"/>
                  <a:buFont typeface="Arial" panose="020B0604020202020204" pitchFamily="34" charset="0"/>
                  <a:buChar char="​"/>
                  <a:defRPr sz="1400">
                    <a:solidFill>
                      <a:schemeClr val="accent1">
                        <a:lumMod val="60000"/>
                        <a:lumOff val="40000"/>
                      </a:schemeClr>
                    </a:solidFill>
                    <a:latin typeface="Metropolis"/>
                  </a:defRPr>
                </a:lvl1pPr>
                <a:lvl2pPr indent="-184150">
                  <a:lnSpc>
                    <a:spcPct val="100000"/>
                  </a:lnSpc>
                  <a:spcBef>
                    <a:spcPts val="300"/>
                  </a:spcBef>
                  <a:buClr>
                    <a:schemeClr val="tx2"/>
                  </a:buClr>
                  <a:buSzPct val="90000"/>
                  <a:buFont typeface="Arial" panose="020B0604020202020204" pitchFamily="34" charset="0"/>
                  <a:buChar char="•"/>
                  <a:defRPr>
                    <a:solidFill>
                      <a:schemeClr val="tx2"/>
                    </a:solidFill>
                  </a:defRPr>
                </a:lvl2pPr>
                <a:lvl3pPr marL="744538" indent="-169863">
                  <a:lnSpc>
                    <a:spcPct val="100000"/>
                  </a:lnSpc>
                  <a:spcBef>
                    <a:spcPts val="300"/>
                  </a:spcBef>
                  <a:spcAft>
                    <a:spcPts val="0"/>
                  </a:spcAft>
                  <a:buClr>
                    <a:schemeClr val="tx2"/>
                  </a:buClr>
                  <a:buSzPct val="90000"/>
                  <a:buFont typeface="Camphor Std" panose="020B0504030404020204" pitchFamily="34" charset="0"/>
                  <a:buChar char="–"/>
                  <a:defRPr sz="1600">
                    <a:solidFill>
                      <a:schemeClr val="tx2"/>
                    </a:solidFill>
                  </a:defRPr>
                </a:lvl3pPr>
                <a:lvl4pPr marL="969963" indent="-166688">
                  <a:lnSpc>
                    <a:spcPct val="100000"/>
                  </a:lnSpc>
                  <a:spcBef>
                    <a:spcPts val="300"/>
                  </a:spcBef>
                  <a:buClr>
                    <a:schemeClr val="tx2"/>
                  </a:buClr>
                  <a:buSzPct val="90000"/>
                  <a:buFont typeface="Arial" panose="020B0604020202020204" pitchFamily="34" charset="0"/>
                  <a:buChar char="•"/>
                  <a:defRPr sz="1400">
                    <a:solidFill>
                      <a:schemeClr val="tx2"/>
                    </a:solidFill>
                  </a:defRPr>
                </a:lvl4pPr>
                <a:lvl5pPr marL="1143000" indent="-138113">
                  <a:lnSpc>
                    <a:spcPct val="100000"/>
                  </a:lnSpc>
                  <a:spcBef>
                    <a:spcPts val="300"/>
                  </a:spcBef>
                  <a:buClr>
                    <a:schemeClr val="tx2"/>
                  </a:buClr>
                  <a:buSzPct val="90000"/>
                  <a:buFont typeface="Camphor Std" panose="020B0504030404020204" pitchFamily="34" charset="0"/>
                  <a:buChar char="–"/>
                  <a:tabLst/>
                  <a:defRPr sz="1400">
                    <a:solidFill>
                      <a:schemeClr val="tx2"/>
                    </a:solidFill>
                  </a:defRPr>
                </a:lvl5pPr>
                <a:lvl6pPr marL="228600" indent="-228600">
                  <a:lnSpc>
                    <a:spcPct val="100000"/>
                  </a:lnSpc>
                  <a:spcBef>
                    <a:spcPts val="1800"/>
                  </a:spcBef>
                  <a:buClr>
                    <a:schemeClr val="tx2"/>
                  </a:buClr>
                  <a:buSzPct val="90000"/>
                  <a:buFont typeface="+mj-lt"/>
                  <a:buAutoNum type="arabicPeriod"/>
                  <a:defRPr sz="2000">
                    <a:solidFill>
                      <a:schemeClr val="tx2"/>
                    </a:solidFill>
                  </a:defRPr>
                </a:lvl6pPr>
                <a:lvl7pPr marL="512763" indent="-228600">
                  <a:lnSpc>
                    <a:spcPct val="100000"/>
                  </a:lnSpc>
                  <a:spcBef>
                    <a:spcPts val="300"/>
                  </a:spcBef>
                  <a:buClr>
                    <a:schemeClr val="tx2"/>
                  </a:buClr>
                  <a:buSzPct val="90000"/>
                  <a:buFont typeface="+mj-lt"/>
                  <a:buAutoNum type="alphaLcPeriod"/>
                  <a:defRPr sz="1600">
                    <a:solidFill>
                      <a:schemeClr val="tx2"/>
                    </a:solidFill>
                  </a:defRPr>
                </a:lvl7pPr>
                <a:lvl8pPr marL="741363" indent="-166688">
                  <a:lnSpc>
                    <a:spcPct val="90000"/>
                  </a:lnSpc>
                  <a:spcBef>
                    <a:spcPts val="600"/>
                  </a:spcBef>
                  <a:buClr>
                    <a:schemeClr val="tx2"/>
                  </a:buClr>
                  <a:buSzPct val="90000"/>
                  <a:buFont typeface="+mj-lt"/>
                  <a:buAutoNum type="romanLcPeriod"/>
                  <a:defRPr sz="1400">
                    <a:solidFill>
                      <a:schemeClr val="tx2"/>
                    </a:solidFill>
                  </a:defRPr>
                </a:lvl8pPr>
                <a:lvl9pPr marL="284163" indent="-284163">
                  <a:lnSpc>
                    <a:spcPct val="100000"/>
                  </a:lnSpc>
                  <a:spcBef>
                    <a:spcPts val="1800"/>
                  </a:spcBef>
                  <a:buClr>
                    <a:schemeClr val="tx2"/>
                  </a:buClr>
                  <a:buSzPct val="90000"/>
                  <a:buFont typeface="+mj-lt"/>
                  <a:buAutoNum type="alphaUcPeriod"/>
                  <a:defRPr sz="2000">
                    <a:solidFill>
                      <a:schemeClr val="tx2"/>
                    </a:solidFill>
                  </a:defRPr>
                </a:lvl9pPr>
              </a:lstStyle>
              <a:p>
                <a:pPr marL="0" marR="0" lvl="0" indent="9525" algn="ctr" defTabSz="914400" rtl="0" eaLnBrk="1" fontAlgn="auto" latinLnBrk="0" hangingPunct="1">
                  <a:lnSpc>
                    <a:spcPct val="100000"/>
                  </a:lnSpc>
                  <a:spcBef>
                    <a:spcPts val="1800"/>
                  </a:spcBef>
                  <a:spcAft>
                    <a:spcPts val="0"/>
                  </a:spcAft>
                  <a:buClr>
                    <a:srgbClr val="F2F2F2">
                      <a:lumMod val="60000"/>
                      <a:lumOff val="40000"/>
                    </a:srgbClr>
                  </a:buClr>
                  <a:buSzPct val="90000"/>
                  <a:buFont typeface="Arial" panose="020B0604020202020204" pitchFamily="34" charset="0"/>
                  <a:buChar char="​"/>
                  <a:tabLst/>
                  <a:defRPr/>
                </a:pPr>
                <a:r>
                  <a:rPr kumimoji="0" lang="en-US" sz="1400" b="1" i="0" u="none" strike="noStrike" kern="1200" cap="none" spc="0" normalizeH="0" baseline="0" noProof="0">
                    <a:ln>
                      <a:noFill/>
                    </a:ln>
                    <a:solidFill>
                      <a:srgbClr val="1A428A"/>
                    </a:solidFill>
                    <a:effectLst/>
                    <a:uLnTx/>
                    <a:uFillTx/>
                    <a:latin typeface="Metropolis"/>
                    <a:ea typeface="+mn-ea"/>
                    <a:cs typeface="+mn-cs"/>
                  </a:rPr>
                  <a:t>PATIENTS</a:t>
                </a:r>
              </a:p>
            </p:txBody>
          </p:sp>
        </p:grpSp>
        <p:sp>
          <p:nvSpPr>
            <p:cNvPr id="62" name="Oval 61">
              <a:extLst>
                <a:ext uri="{FF2B5EF4-FFF2-40B4-BE49-F238E27FC236}">
                  <a16:creationId xmlns:a16="http://schemas.microsoft.com/office/drawing/2014/main" id="{F442008D-CD33-7749-9020-B4916B136F82}"/>
                </a:ext>
              </a:extLst>
            </p:cNvPr>
            <p:cNvSpPr/>
            <p:nvPr/>
          </p:nvSpPr>
          <p:spPr>
            <a:xfrm>
              <a:off x="5596962" y="1348351"/>
              <a:ext cx="991548" cy="991548"/>
            </a:xfrm>
            <a:prstGeom prst="ellipse">
              <a:avLst/>
            </a:prstGeom>
            <a:gradFill flip="none" rotWithShape="1">
              <a:gsLst>
                <a:gs pos="25000">
                  <a:schemeClr val="accent1">
                    <a:shade val="67500"/>
                    <a:satMod val="115000"/>
                  </a:schemeClr>
                </a:gs>
                <a:gs pos="75000">
                  <a:schemeClr val="accent1">
                    <a:shade val="100000"/>
                    <a:satMod val="115000"/>
                  </a:schemeClr>
                </a:gs>
              </a:gsLst>
              <a:lin ang="18900000" scaled="1"/>
              <a:tileRect/>
            </a:gradFill>
            <a:ln w="31750">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64" name="Oval 63">
              <a:extLst>
                <a:ext uri="{FF2B5EF4-FFF2-40B4-BE49-F238E27FC236}">
                  <a16:creationId xmlns:a16="http://schemas.microsoft.com/office/drawing/2014/main" id="{1214B939-BA1C-4747-8F26-977907C71C98}"/>
                </a:ext>
              </a:extLst>
            </p:cNvPr>
            <p:cNvSpPr/>
            <p:nvPr/>
          </p:nvSpPr>
          <p:spPr>
            <a:xfrm>
              <a:off x="6954890" y="1900258"/>
              <a:ext cx="991548" cy="991548"/>
            </a:xfrm>
            <a:prstGeom prst="ellipse">
              <a:avLst/>
            </a:prstGeom>
            <a:gradFill flip="none" rotWithShape="1">
              <a:gsLst>
                <a:gs pos="25000">
                  <a:schemeClr val="accent1">
                    <a:shade val="67500"/>
                    <a:satMod val="115000"/>
                  </a:schemeClr>
                </a:gs>
                <a:gs pos="75000">
                  <a:schemeClr val="accent1">
                    <a:shade val="100000"/>
                    <a:satMod val="115000"/>
                  </a:schemeClr>
                </a:gs>
              </a:gsLst>
              <a:lin ang="18900000" scaled="1"/>
              <a:tileRect/>
            </a:gradFill>
            <a:ln w="31750">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67" name="Oval 66">
              <a:extLst>
                <a:ext uri="{FF2B5EF4-FFF2-40B4-BE49-F238E27FC236}">
                  <a16:creationId xmlns:a16="http://schemas.microsoft.com/office/drawing/2014/main" id="{1DEA5641-0D97-6749-AF6E-D9D7B45B9268}"/>
                </a:ext>
              </a:extLst>
            </p:cNvPr>
            <p:cNvSpPr/>
            <p:nvPr/>
          </p:nvSpPr>
          <p:spPr>
            <a:xfrm>
              <a:off x="7490919" y="3224562"/>
              <a:ext cx="991548" cy="991548"/>
            </a:xfrm>
            <a:prstGeom prst="ellipse">
              <a:avLst/>
            </a:prstGeom>
            <a:gradFill flip="none" rotWithShape="1">
              <a:gsLst>
                <a:gs pos="25000">
                  <a:schemeClr val="accent1">
                    <a:shade val="67500"/>
                    <a:satMod val="115000"/>
                  </a:schemeClr>
                </a:gs>
                <a:gs pos="75000">
                  <a:schemeClr val="accent1">
                    <a:shade val="100000"/>
                    <a:satMod val="115000"/>
                  </a:schemeClr>
                </a:gs>
              </a:gsLst>
              <a:lin ang="18900000" scaled="1"/>
              <a:tileRect/>
            </a:gradFill>
            <a:ln w="31750">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69" name="Oval 68">
              <a:extLst>
                <a:ext uri="{FF2B5EF4-FFF2-40B4-BE49-F238E27FC236}">
                  <a16:creationId xmlns:a16="http://schemas.microsoft.com/office/drawing/2014/main" id="{1B6C328C-EA1E-4A4F-92B0-EF15D6F7B152}"/>
                </a:ext>
              </a:extLst>
            </p:cNvPr>
            <p:cNvSpPr/>
            <p:nvPr/>
          </p:nvSpPr>
          <p:spPr>
            <a:xfrm>
              <a:off x="3722117" y="3224562"/>
              <a:ext cx="991548" cy="991548"/>
            </a:xfrm>
            <a:prstGeom prst="ellipse">
              <a:avLst/>
            </a:prstGeom>
            <a:gradFill flip="none" rotWithShape="1">
              <a:gsLst>
                <a:gs pos="25000">
                  <a:schemeClr val="accent1">
                    <a:shade val="67500"/>
                    <a:satMod val="115000"/>
                  </a:schemeClr>
                </a:gs>
                <a:gs pos="75000">
                  <a:schemeClr val="accent1">
                    <a:shade val="100000"/>
                    <a:satMod val="115000"/>
                  </a:schemeClr>
                </a:gs>
              </a:gsLst>
              <a:lin ang="18900000" scaled="1"/>
              <a:tileRect/>
            </a:gradFill>
            <a:ln w="31750">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70" name="Oval 69">
              <a:extLst>
                <a:ext uri="{FF2B5EF4-FFF2-40B4-BE49-F238E27FC236}">
                  <a16:creationId xmlns:a16="http://schemas.microsoft.com/office/drawing/2014/main" id="{835AFDFD-FD9B-E84A-AAEB-D0ACF2CB14DA}"/>
                </a:ext>
              </a:extLst>
            </p:cNvPr>
            <p:cNvSpPr/>
            <p:nvPr/>
          </p:nvSpPr>
          <p:spPr>
            <a:xfrm>
              <a:off x="6947008" y="4548865"/>
              <a:ext cx="991548" cy="991548"/>
            </a:xfrm>
            <a:prstGeom prst="ellipse">
              <a:avLst/>
            </a:prstGeom>
            <a:gradFill flip="none" rotWithShape="1">
              <a:gsLst>
                <a:gs pos="25000">
                  <a:schemeClr val="accent1">
                    <a:shade val="67500"/>
                    <a:satMod val="115000"/>
                  </a:schemeClr>
                </a:gs>
                <a:gs pos="75000">
                  <a:schemeClr val="accent1">
                    <a:shade val="100000"/>
                    <a:satMod val="115000"/>
                  </a:schemeClr>
                </a:gs>
              </a:gsLst>
              <a:lin ang="18900000" scaled="1"/>
              <a:tileRect/>
            </a:gradFill>
            <a:ln w="31750">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72" name="Oval 71">
              <a:extLst>
                <a:ext uri="{FF2B5EF4-FFF2-40B4-BE49-F238E27FC236}">
                  <a16:creationId xmlns:a16="http://schemas.microsoft.com/office/drawing/2014/main" id="{6CDA6AE2-332D-0F44-9361-FDA5BF4F60C8}"/>
                </a:ext>
              </a:extLst>
            </p:cNvPr>
            <p:cNvSpPr/>
            <p:nvPr/>
          </p:nvSpPr>
          <p:spPr>
            <a:xfrm>
              <a:off x="4258987" y="4548865"/>
              <a:ext cx="991548" cy="991548"/>
            </a:xfrm>
            <a:prstGeom prst="ellipse">
              <a:avLst/>
            </a:prstGeom>
            <a:gradFill flip="none" rotWithShape="1">
              <a:gsLst>
                <a:gs pos="25000">
                  <a:schemeClr val="accent1">
                    <a:shade val="67500"/>
                    <a:satMod val="115000"/>
                  </a:schemeClr>
                </a:gs>
                <a:gs pos="75000">
                  <a:schemeClr val="accent1">
                    <a:shade val="100000"/>
                    <a:satMod val="115000"/>
                  </a:schemeClr>
                </a:gs>
              </a:gsLst>
              <a:lin ang="18900000" scaled="1"/>
              <a:tileRect/>
            </a:gradFill>
            <a:ln w="31750">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73" name="Oval 72">
              <a:extLst>
                <a:ext uri="{FF2B5EF4-FFF2-40B4-BE49-F238E27FC236}">
                  <a16:creationId xmlns:a16="http://schemas.microsoft.com/office/drawing/2014/main" id="{05AE1ED4-D3A2-FA49-871F-D59590406F37}"/>
                </a:ext>
              </a:extLst>
            </p:cNvPr>
            <p:cNvSpPr/>
            <p:nvPr/>
          </p:nvSpPr>
          <p:spPr>
            <a:xfrm>
              <a:off x="5596962" y="5147841"/>
              <a:ext cx="991548" cy="991548"/>
            </a:xfrm>
            <a:prstGeom prst="ellipse">
              <a:avLst/>
            </a:prstGeom>
            <a:gradFill flip="none" rotWithShape="1">
              <a:gsLst>
                <a:gs pos="25000">
                  <a:schemeClr val="accent1">
                    <a:shade val="67500"/>
                    <a:satMod val="115000"/>
                  </a:schemeClr>
                </a:gs>
                <a:gs pos="75000">
                  <a:schemeClr val="accent1">
                    <a:shade val="100000"/>
                    <a:satMod val="115000"/>
                  </a:schemeClr>
                </a:gs>
              </a:gsLst>
              <a:lin ang="18900000" scaled="1"/>
              <a:tileRect/>
            </a:gradFill>
            <a:ln w="31750">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75" name="Oval 74">
              <a:extLst>
                <a:ext uri="{FF2B5EF4-FFF2-40B4-BE49-F238E27FC236}">
                  <a16:creationId xmlns:a16="http://schemas.microsoft.com/office/drawing/2014/main" id="{E1CF01C5-8315-AB4C-B1F9-9FED87CF3950}"/>
                </a:ext>
              </a:extLst>
            </p:cNvPr>
            <p:cNvSpPr/>
            <p:nvPr/>
          </p:nvSpPr>
          <p:spPr>
            <a:xfrm>
              <a:off x="4274753" y="1900258"/>
              <a:ext cx="991548" cy="991548"/>
            </a:xfrm>
            <a:prstGeom prst="ellipse">
              <a:avLst/>
            </a:prstGeom>
            <a:gradFill flip="none" rotWithShape="1">
              <a:gsLst>
                <a:gs pos="25000">
                  <a:schemeClr val="accent1">
                    <a:shade val="67500"/>
                    <a:satMod val="115000"/>
                  </a:schemeClr>
                </a:gs>
                <a:gs pos="75000">
                  <a:schemeClr val="accent1">
                    <a:shade val="100000"/>
                    <a:satMod val="115000"/>
                  </a:schemeClr>
                </a:gs>
              </a:gsLst>
              <a:lin ang="18900000" scaled="1"/>
              <a:tileRect/>
            </a:gradFill>
            <a:ln w="31750">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pic>
          <p:nvPicPr>
            <p:cNvPr id="79" name="Picture 78">
              <a:extLst>
                <a:ext uri="{FF2B5EF4-FFF2-40B4-BE49-F238E27FC236}">
                  <a16:creationId xmlns:a16="http://schemas.microsoft.com/office/drawing/2014/main" id="{C0EA93FB-0AFD-F34E-B0D3-E0C4181556C0}"/>
                </a:ext>
              </a:extLst>
            </p:cNvPr>
            <p:cNvPicPr>
              <a:picLocks noChangeAspect="1"/>
            </p:cNvPicPr>
            <p:nvPr/>
          </p:nvPicPr>
          <p:blipFill>
            <a:blip r:embed="rId4"/>
            <a:stretch>
              <a:fillRect/>
            </a:stretch>
          </p:blipFill>
          <p:spPr>
            <a:xfrm>
              <a:off x="5855571" y="1508745"/>
              <a:ext cx="471840" cy="707760"/>
            </a:xfrm>
            <a:prstGeom prst="rect">
              <a:avLst/>
            </a:prstGeom>
          </p:spPr>
        </p:pic>
        <p:pic>
          <p:nvPicPr>
            <p:cNvPr id="82" name="Picture 81">
              <a:extLst>
                <a:ext uri="{FF2B5EF4-FFF2-40B4-BE49-F238E27FC236}">
                  <a16:creationId xmlns:a16="http://schemas.microsoft.com/office/drawing/2014/main" id="{0DA950B9-D826-0F43-897E-1E5A4A844C6B}"/>
                </a:ext>
              </a:extLst>
            </p:cNvPr>
            <p:cNvPicPr>
              <a:picLocks noChangeAspect="1"/>
            </p:cNvPicPr>
            <p:nvPr/>
          </p:nvPicPr>
          <p:blipFill>
            <a:blip r:embed="rId5"/>
            <a:stretch>
              <a:fillRect/>
            </a:stretch>
          </p:blipFill>
          <p:spPr>
            <a:xfrm>
              <a:off x="7158676" y="2030842"/>
              <a:ext cx="583977" cy="732446"/>
            </a:xfrm>
            <a:prstGeom prst="rect">
              <a:avLst/>
            </a:prstGeom>
          </p:spPr>
        </p:pic>
        <p:pic>
          <p:nvPicPr>
            <p:cNvPr id="89" name="Picture 88">
              <a:extLst>
                <a:ext uri="{FF2B5EF4-FFF2-40B4-BE49-F238E27FC236}">
                  <a16:creationId xmlns:a16="http://schemas.microsoft.com/office/drawing/2014/main" id="{FA7124CF-A811-474D-88F6-B5032674543C}"/>
                </a:ext>
              </a:extLst>
            </p:cNvPr>
            <p:cNvPicPr>
              <a:picLocks noChangeAspect="1"/>
            </p:cNvPicPr>
            <p:nvPr/>
          </p:nvPicPr>
          <p:blipFill>
            <a:blip r:embed="rId6"/>
            <a:stretch>
              <a:fillRect/>
            </a:stretch>
          </p:blipFill>
          <p:spPr>
            <a:xfrm>
              <a:off x="7620552" y="3346001"/>
              <a:ext cx="734227" cy="692862"/>
            </a:xfrm>
            <a:prstGeom prst="rect">
              <a:avLst/>
            </a:prstGeom>
          </p:spPr>
        </p:pic>
        <p:pic>
          <p:nvPicPr>
            <p:cNvPr id="93" name="Picture 92">
              <a:extLst>
                <a:ext uri="{FF2B5EF4-FFF2-40B4-BE49-F238E27FC236}">
                  <a16:creationId xmlns:a16="http://schemas.microsoft.com/office/drawing/2014/main" id="{D2A3E35D-4742-7144-BC24-F7DC4148754A}"/>
                </a:ext>
              </a:extLst>
            </p:cNvPr>
            <p:cNvPicPr>
              <a:picLocks noChangeAspect="1"/>
            </p:cNvPicPr>
            <p:nvPr/>
          </p:nvPicPr>
          <p:blipFill>
            <a:blip r:embed="rId7"/>
            <a:stretch>
              <a:fillRect/>
            </a:stretch>
          </p:blipFill>
          <p:spPr>
            <a:xfrm>
              <a:off x="7189824" y="4645876"/>
              <a:ext cx="521681" cy="741336"/>
            </a:xfrm>
            <a:prstGeom prst="rect">
              <a:avLst/>
            </a:prstGeom>
          </p:spPr>
        </p:pic>
        <p:pic>
          <p:nvPicPr>
            <p:cNvPr id="97" name="Picture 96">
              <a:extLst>
                <a:ext uri="{FF2B5EF4-FFF2-40B4-BE49-F238E27FC236}">
                  <a16:creationId xmlns:a16="http://schemas.microsoft.com/office/drawing/2014/main" id="{DD92A164-4BB2-8640-B502-419A540C18C9}"/>
                </a:ext>
              </a:extLst>
            </p:cNvPr>
            <p:cNvPicPr>
              <a:picLocks noChangeAspect="1"/>
            </p:cNvPicPr>
            <p:nvPr/>
          </p:nvPicPr>
          <p:blipFill>
            <a:blip r:embed="rId8"/>
            <a:stretch>
              <a:fillRect/>
            </a:stretch>
          </p:blipFill>
          <p:spPr>
            <a:xfrm>
              <a:off x="5758735" y="5334264"/>
              <a:ext cx="665511" cy="646764"/>
            </a:xfrm>
            <a:prstGeom prst="rect">
              <a:avLst/>
            </a:prstGeom>
          </p:spPr>
        </p:pic>
        <p:pic>
          <p:nvPicPr>
            <p:cNvPr id="101" name="Picture 100">
              <a:extLst>
                <a:ext uri="{FF2B5EF4-FFF2-40B4-BE49-F238E27FC236}">
                  <a16:creationId xmlns:a16="http://schemas.microsoft.com/office/drawing/2014/main" id="{3A25AF65-2FE8-7345-811B-B616841E5E72}"/>
                </a:ext>
              </a:extLst>
            </p:cNvPr>
            <p:cNvPicPr>
              <a:picLocks noChangeAspect="1"/>
            </p:cNvPicPr>
            <p:nvPr/>
          </p:nvPicPr>
          <p:blipFill>
            <a:blip r:embed="rId9"/>
            <a:stretch>
              <a:fillRect/>
            </a:stretch>
          </p:blipFill>
          <p:spPr>
            <a:xfrm>
              <a:off x="4400518" y="4772815"/>
              <a:ext cx="678617" cy="487457"/>
            </a:xfrm>
            <a:prstGeom prst="rect">
              <a:avLst/>
            </a:prstGeom>
          </p:spPr>
        </p:pic>
        <p:pic>
          <p:nvPicPr>
            <p:cNvPr id="105" name="Picture 104">
              <a:extLst>
                <a:ext uri="{FF2B5EF4-FFF2-40B4-BE49-F238E27FC236}">
                  <a16:creationId xmlns:a16="http://schemas.microsoft.com/office/drawing/2014/main" id="{B3EF762A-0BF6-D641-974D-B0FDAE531BD9}"/>
                </a:ext>
              </a:extLst>
            </p:cNvPr>
            <p:cNvPicPr>
              <a:picLocks noChangeAspect="1"/>
            </p:cNvPicPr>
            <p:nvPr/>
          </p:nvPicPr>
          <p:blipFill>
            <a:blip r:embed="rId10"/>
            <a:stretch>
              <a:fillRect/>
            </a:stretch>
          </p:blipFill>
          <p:spPr>
            <a:xfrm>
              <a:off x="3862421" y="3346001"/>
              <a:ext cx="662044" cy="720460"/>
            </a:xfrm>
            <a:prstGeom prst="rect">
              <a:avLst/>
            </a:prstGeom>
          </p:spPr>
        </p:pic>
        <p:pic>
          <p:nvPicPr>
            <p:cNvPr id="109" name="Picture 108">
              <a:extLst>
                <a:ext uri="{FF2B5EF4-FFF2-40B4-BE49-F238E27FC236}">
                  <a16:creationId xmlns:a16="http://schemas.microsoft.com/office/drawing/2014/main" id="{103D01CF-A677-F349-AD72-A155671B20C8}"/>
                </a:ext>
              </a:extLst>
            </p:cNvPr>
            <p:cNvPicPr>
              <a:picLocks noChangeAspect="1"/>
            </p:cNvPicPr>
            <p:nvPr/>
          </p:nvPicPr>
          <p:blipFill>
            <a:blip r:embed="rId11"/>
            <a:stretch>
              <a:fillRect/>
            </a:stretch>
          </p:blipFill>
          <p:spPr>
            <a:xfrm>
              <a:off x="4371208" y="2006767"/>
              <a:ext cx="798638" cy="586234"/>
            </a:xfrm>
            <a:prstGeom prst="rect">
              <a:avLst/>
            </a:prstGeom>
          </p:spPr>
        </p:pic>
      </p:grpSp>
    </p:spTree>
    <p:extLst>
      <p:ext uri="{BB962C8B-B14F-4D97-AF65-F5344CB8AC3E}">
        <p14:creationId xmlns:p14="http://schemas.microsoft.com/office/powerpoint/2010/main" val="84694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F5064D-2447-4F37-9DD0-B74EC22D7E2E}"/>
              </a:ext>
            </a:extLst>
          </p:cNvPr>
          <p:cNvSpPr>
            <a:spLocks noGrp="1"/>
          </p:cNvSpPr>
          <p:nvPr>
            <p:ph type="title"/>
          </p:nvPr>
        </p:nvSpPr>
        <p:spPr/>
        <p:txBody>
          <a:bodyPr/>
          <a:lstStyle/>
          <a:p>
            <a:r>
              <a:rPr lang="en-US" sz="2800"/>
              <a:t>Legacy IT Impedes </a:t>
            </a:r>
            <a:r>
              <a:rPr lang="en-US"/>
              <a:t>Promise of Real-Time Connected Healthcare </a:t>
            </a:r>
          </a:p>
        </p:txBody>
      </p:sp>
      <p:sp>
        <p:nvSpPr>
          <p:cNvPr id="51" name="Arc 50">
            <a:extLst>
              <a:ext uri="{FF2B5EF4-FFF2-40B4-BE49-F238E27FC236}">
                <a16:creationId xmlns:a16="http://schemas.microsoft.com/office/drawing/2014/main" id="{41B64EB9-B219-48AE-A94B-C4A16FE35035}"/>
              </a:ext>
            </a:extLst>
          </p:cNvPr>
          <p:cNvSpPr/>
          <p:nvPr/>
        </p:nvSpPr>
        <p:spPr bwMode="gray">
          <a:xfrm rot="5400000">
            <a:off x="1031293" y="1903208"/>
            <a:ext cx="3193840" cy="3207394"/>
          </a:xfrm>
          <a:prstGeom prst="arc">
            <a:avLst>
              <a:gd name="adj1" fmla="val 10114917"/>
              <a:gd name="adj2" fmla="val 412422"/>
            </a:avLst>
          </a:prstGeom>
          <a:solidFill>
            <a:srgbClr val="002142"/>
          </a:solidFill>
          <a:ln w="25400">
            <a:solidFill>
              <a:srgbClr val="002142"/>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Metropolis"/>
              <a:ea typeface="+mn-ea"/>
              <a:cs typeface="+mn-cs"/>
            </a:endParaRPr>
          </a:p>
        </p:txBody>
      </p:sp>
      <p:grpSp>
        <p:nvGrpSpPr>
          <p:cNvPr id="57" name="Group 56">
            <a:extLst>
              <a:ext uri="{FF2B5EF4-FFF2-40B4-BE49-F238E27FC236}">
                <a16:creationId xmlns:a16="http://schemas.microsoft.com/office/drawing/2014/main" id="{519C53ED-8279-46BD-91B1-8DA3DE3C2DB6}"/>
              </a:ext>
            </a:extLst>
          </p:cNvPr>
          <p:cNvGrpSpPr/>
          <p:nvPr/>
        </p:nvGrpSpPr>
        <p:grpSpPr>
          <a:xfrm>
            <a:off x="-112639" y="1043611"/>
            <a:ext cx="7600304" cy="5192475"/>
            <a:chOff x="-347499" y="1337073"/>
            <a:chExt cx="7600304" cy="5192475"/>
          </a:xfrm>
        </p:grpSpPr>
        <p:grpSp>
          <p:nvGrpSpPr>
            <p:cNvPr id="58" name="Group 57">
              <a:extLst>
                <a:ext uri="{FF2B5EF4-FFF2-40B4-BE49-F238E27FC236}">
                  <a16:creationId xmlns:a16="http://schemas.microsoft.com/office/drawing/2014/main" id="{E711CF57-9F52-43E5-A73C-FAB646D94FAF}"/>
                </a:ext>
              </a:extLst>
            </p:cNvPr>
            <p:cNvGrpSpPr/>
            <p:nvPr/>
          </p:nvGrpSpPr>
          <p:grpSpPr>
            <a:xfrm>
              <a:off x="4317443" y="4681321"/>
              <a:ext cx="2935362" cy="517737"/>
              <a:chOff x="7559612" y="409457"/>
              <a:chExt cx="2935362" cy="517737"/>
            </a:xfrm>
          </p:grpSpPr>
          <p:sp>
            <p:nvSpPr>
              <p:cNvPr id="60" name="Rectangular Callout 2">
                <a:extLst>
                  <a:ext uri="{FF2B5EF4-FFF2-40B4-BE49-F238E27FC236}">
                    <a16:creationId xmlns:a16="http://schemas.microsoft.com/office/drawing/2014/main" id="{A4662BB0-A34C-45E3-9C67-285C19838FCB}"/>
                  </a:ext>
                </a:extLst>
              </p:cNvPr>
              <p:cNvSpPr/>
              <p:nvPr/>
            </p:nvSpPr>
            <p:spPr>
              <a:xfrm>
                <a:off x="7559612" y="456988"/>
                <a:ext cx="2935362" cy="3784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48640" tIns="45720" rIns="18288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1A428A"/>
                    </a:solidFill>
                    <a:effectLst/>
                    <a:uLnTx/>
                    <a:uFillTx/>
                    <a:latin typeface="Metropolis"/>
                    <a:ea typeface="+mn-ea"/>
                    <a:cs typeface="+mn-cs"/>
                  </a:rPr>
                  <a:t>Complex Operations </a:t>
                </a:r>
              </a:p>
            </p:txBody>
          </p:sp>
          <p:sp>
            <p:nvSpPr>
              <p:cNvPr id="61" name="Right Triangle 60">
                <a:extLst>
                  <a:ext uri="{FF2B5EF4-FFF2-40B4-BE49-F238E27FC236}">
                    <a16:creationId xmlns:a16="http://schemas.microsoft.com/office/drawing/2014/main" id="{82962E70-8EB6-420A-B43A-8D5310202192}"/>
                  </a:ext>
                </a:extLst>
              </p:cNvPr>
              <p:cNvSpPr/>
              <p:nvPr/>
            </p:nvSpPr>
            <p:spPr>
              <a:xfrm rot="16200000">
                <a:off x="9977237" y="409457"/>
                <a:ext cx="517737" cy="517737"/>
              </a:xfrm>
              <a:prstGeom prst="rtTriangle">
                <a:avLst/>
              </a:prstGeom>
              <a:solidFill>
                <a:srgbClr val="00214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grpSp>
        <p:sp>
          <p:nvSpPr>
            <p:cNvPr id="59" name="Arc 58">
              <a:extLst>
                <a:ext uri="{FF2B5EF4-FFF2-40B4-BE49-F238E27FC236}">
                  <a16:creationId xmlns:a16="http://schemas.microsoft.com/office/drawing/2014/main" id="{8C86C661-1998-47FD-9180-D1324C5EA102}"/>
                </a:ext>
              </a:extLst>
            </p:cNvPr>
            <p:cNvSpPr/>
            <p:nvPr/>
          </p:nvSpPr>
          <p:spPr bwMode="gray">
            <a:xfrm>
              <a:off x="-347499" y="1337073"/>
              <a:ext cx="5192475" cy="5192475"/>
            </a:xfrm>
            <a:prstGeom prst="arc">
              <a:avLst>
                <a:gd name="adj1" fmla="val 17727141"/>
                <a:gd name="adj2" fmla="val 3705141"/>
              </a:avLst>
            </a:prstGeom>
            <a:solidFill>
              <a:srgbClr val="002142"/>
            </a:solidFill>
            <a:ln>
              <a:noFill/>
            </a:ln>
            <a:effectLst>
              <a:outerShdw blurRad="50800" dist="38100" sx="102000" sy="102000" algn="l" rotWithShape="0">
                <a:schemeClr val="accent2">
                  <a:alpha val="88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grpSp>
      <p:grpSp>
        <p:nvGrpSpPr>
          <p:cNvPr id="62" name="Group 61">
            <a:extLst>
              <a:ext uri="{FF2B5EF4-FFF2-40B4-BE49-F238E27FC236}">
                <a16:creationId xmlns:a16="http://schemas.microsoft.com/office/drawing/2014/main" id="{B1D10B24-C29F-49B5-A2AF-A8FD7F10C795}"/>
              </a:ext>
            </a:extLst>
          </p:cNvPr>
          <p:cNvGrpSpPr/>
          <p:nvPr/>
        </p:nvGrpSpPr>
        <p:grpSpPr>
          <a:xfrm>
            <a:off x="-67931" y="1278635"/>
            <a:ext cx="6961351" cy="4727159"/>
            <a:chOff x="-302791" y="1572097"/>
            <a:chExt cx="6961351" cy="4727159"/>
          </a:xfrm>
        </p:grpSpPr>
        <p:grpSp>
          <p:nvGrpSpPr>
            <p:cNvPr id="63" name="Group 62">
              <a:extLst>
                <a:ext uri="{FF2B5EF4-FFF2-40B4-BE49-F238E27FC236}">
                  <a16:creationId xmlns:a16="http://schemas.microsoft.com/office/drawing/2014/main" id="{C35CCB98-1887-4D3C-A79F-F2B6E069A4A7}"/>
                </a:ext>
              </a:extLst>
            </p:cNvPr>
            <p:cNvGrpSpPr/>
            <p:nvPr/>
          </p:nvGrpSpPr>
          <p:grpSpPr>
            <a:xfrm>
              <a:off x="4155620" y="3480827"/>
              <a:ext cx="2502940" cy="525139"/>
              <a:chOff x="7567218" y="838161"/>
              <a:chExt cx="2502940" cy="525139"/>
            </a:xfrm>
          </p:grpSpPr>
          <p:sp>
            <p:nvSpPr>
              <p:cNvPr id="65" name="Rectangular Callout 2">
                <a:extLst>
                  <a:ext uri="{FF2B5EF4-FFF2-40B4-BE49-F238E27FC236}">
                    <a16:creationId xmlns:a16="http://schemas.microsoft.com/office/drawing/2014/main" id="{41928B9C-494D-4CD7-B7A4-C71C0A793FA9}"/>
                  </a:ext>
                </a:extLst>
              </p:cNvPr>
              <p:cNvSpPr/>
              <p:nvPr/>
            </p:nvSpPr>
            <p:spPr>
              <a:xfrm>
                <a:off x="7567218" y="961624"/>
                <a:ext cx="2502940" cy="3784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48640" tIns="45720" rIns="18288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1A428A"/>
                    </a:solidFill>
                    <a:effectLst/>
                    <a:uLnTx/>
                    <a:uFillTx/>
                    <a:latin typeface="Metropolis"/>
                    <a:ea typeface="+mn-ea"/>
                    <a:cs typeface="+mn-cs"/>
                  </a:rPr>
                  <a:t>Security / Risk </a:t>
                </a:r>
              </a:p>
            </p:txBody>
          </p:sp>
          <p:sp>
            <p:nvSpPr>
              <p:cNvPr id="66" name="Right Triangle 65">
                <a:extLst>
                  <a:ext uri="{FF2B5EF4-FFF2-40B4-BE49-F238E27FC236}">
                    <a16:creationId xmlns:a16="http://schemas.microsoft.com/office/drawing/2014/main" id="{CE579D6C-7D5E-49E6-8A6C-A80049B8DA8E}"/>
                  </a:ext>
                </a:extLst>
              </p:cNvPr>
              <p:cNvSpPr/>
              <p:nvPr/>
            </p:nvSpPr>
            <p:spPr>
              <a:xfrm rot="16200000">
                <a:off x="9545019" y="838161"/>
                <a:ext cx="525139" cy="525139"/>
              </a:xfrm>
              <a:prstGeom prst="rtTriangle">
                <a:avLst/>
              </a:prstGeom>
              <a:solidFill>
                <a:srgbClr val="00214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grpSp>
        <p:sp>
          <p:nvSpPr>
            <p:cNvPr id="64" name="Arc 63">
              <a:extLst>
                <a:ext uri="{FF2B5EF4-FFF2-40B4-BE49-F238E27FC236}">
                  <a16:creationId xmlns:a16="http://schemas.microsoft.com/office/drawing/2014/main" id="{39164558-3EF3-4816-A93A-43121CF07746}"/>
                </a:ext>
              </a:extLst>
            </p:cNvPr>
            <p:cNvSpPr/>
            <p:nvPr/>
          </p:nvSpPr>
          <p:spPr bwMode="gray">
            <a:xfrm>
              <a:off x="-302791" y="1572097"/>
              <a:ext cx="4727159" cy="4727159"/>
            </a:xfrm>
            <a:prstGeom prst="arc">
              <a:avLst>
                <a:gd name="adj1" fmla="val 17727141"/>
                <a:gd name="adj2" fmla="val 3705141"/>
              </a:avLst>
            </a:prstGeom>
            <a:solidFill>
              <a:srgbClr val="002142"/>
            </a:solidFill>
            <a:ln>
              <a:noFill/>
            </a:ln>
            <a:effectLst>
              <a:outerShdw blurRad="50800" dist="38100" sx="102000" sy="102000" algn="l" rotWithShape="0">
                <a:schemeClr val="accent2">
                  <a:alpha val="88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grpSp>
      <p:grpSp>
        <p:nvGrpSpPr>
          <p:cNvPr id="67" name="Group 66">
            <a:extLst>
              <a:ext uri="{FF2B5EF4-FFF2-40B4-BE49-F238E27FC236}">
                <a16:creationId xmlns:a16="http://schemas.microsoft.com/office/drawing/2014/main" id="{0C98E6CB-90A2-4139-9705-CD62BA81B366}"/>
              </a:ext>
            </a:extLst>
          </p:cNvPr>
          <p:cNvGrpSpPr/>
          <p:nvPr/>
        </p:nvGrpSpPr>
        <p:grpSpPr>
          <a:xfrm>
            <a:off x="144159" y="1524219"/>
            <a:ext cx="6968313" cy="4147026"/>
            <a:chOff x="-90701" y="1817681"/>
            <a:chExt cx="6968313" cy="4147026"/>
          </a:xfrm>
        </p:grpSpPr>
        <p:grpSp>
          <p:nvGrpSpPr>
            <p:cNvPr id="68" name="Group 67">
              <a:extLst>
                <a:ext uri="{FF2B5EF4-FFF2-40B4-BE49-F238E27FC236}">
                  <a16:creationId xmlns:a16="http://schemas.microsoft.com/office/drawing/2014/main" id="{6FABE98D-54BB-4EE9-ADC1-7D516C730DCD}"/>
                </a:ext>
              </a:extLst>
            </p:cNvPr>
            <p:cNvGrpSpPr/>
            <p:nvPr/>
          </p:nvGrpSpPr>
          <p:grpSpPr>
            <a:xfrm>
              <a:off x="3348374" y="2444121"/>
              <a:ext cx="3529238" cy="525139"/>
              <a:chOff x="3348374" y="2444121"/>
              <a:chExt cx="3529238" cy="525139"/>
            </a:xfrm>
          </p:grpSpPr>
          <p:sp>
            <p:nvSpPr>
              <p:cNvPr id="70" name="Rectangular Callout 2">
                <a:extLst>
                  <a:ext uri="{FF2B5EF4-FFF2-40B4-BE49-F238E27FC236}">
                    <a16:creationId xmlns:a16="http://schemas.microsoft.com/office/drawing/2014/main" id="{A08CCAEE-F773-4789-9CD8-3C508FDE22BD}"/>
                  </a:ext>
                </a:extLst>
              </p:cNvPr>
              <p:cNvSpPr/>
              <p:nvPr/>
            </p:nvSpPr>
            <p:spPr>
              <a:xfrm>
                <a:off x="3348374" y="2567584"/>
                <a:ext cx="3529238" cy="3784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3152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1A428A"/>
                    </a:solidFill>
                    <a:effectLst/>
                    <a:uLnTx/>
                    <a:uFillTx/>
                    <a:latin typeface="Metropolis"/>
                    <a:ea typeface="+mn-ea"/>
                    <a:cs typeface="+mn-cs"/>
                  </a:rPr>
                  <a:t>Siloed, Legacy Systems</a:t>
                </a:r>
              </a:p>
            </p:txBody>
          </p:sp>
          <p:sp>
            <p:nvSpPr>
              <p:cNvPr id="71" name="Right Triangle 70">
                <a:extLst>
                  <a:ext uri="{FF2B5EF4-FFF2-40B4-BE49-F238E27FC236}">
                    <a16:creationId xmlns:a16="http://schemas.microsoft.com/office/drawing/2014/main" id="{23B4B8B8-3F74-4C18-A3FC-28977295ACD2}"/>
                  </a:ext>
                </a:extLst>
              </p:cNvPr>
              <p:cNvSpPr/>
              <p:nvPr/>
            </p:nvSpPr>
            <p:spPr>
              <a:xfrm rot="16200000">
                <a:off x="6352473" y="2444121"/>
                <a:ext cx="525139" cy="525139"/>
              </a:xfrm>
              <a:prstGeom prst="rtTriangle">
                <a:avLst/>
              </a:prstGeom>
              <a:solidFill>
                <a:srgbClr val="00214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grpSp>
        <p:sp>
          <p:nvSpPr>
            <p:cNvPr id="69" name="Arc 68">
              <a:extLst>
                <a:ext uri="{FF2B5EF4-FFF2-40B4-BE49-F238E27FC236}">
                  <a16:creationId xmlns:a16="http://schemas.microsoft.com/office/drawing/2014/main" id="{53CC22F8-9305-4579-83BE-281A666D3458}"/>
                </a:ext>
              </a:extLst>
            </p:cNvPr>
            <p:cNvSpPr/>
            <p:nvPr/>
          </p:nvSpPr>
          <p:spPr bwMode="gray">
            <a:xfrm>
              <a:off x="-90701" y="1817681"/>
              <a:ext cx="4147026" cy="4147026"/>
            </a:xfrm>
            <a:prstGeom prst="arc">
              <a:avLst>
                <a:gd name="adj1" fmla="val 17727141"/>
                <a:gd name="adj2" fmla="val 3705141"/>
              </a:avLst>
            </a:prstGeom>
            <a:solidFill>
              <a:srgbClr val="002142"/>
            </a:solidFill>
            <a:ln>
              <a:noFill/>
            </a:ln>
            <a:effectLst>
              <a:outerShdw blurRad="50800" dist="38100" sx="102000" sy="102000" algn="l" rotWithShape="0">
                <a:schemeClr val="accent2">
                  <a:alpha val="88000"/>
                </a:scheme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grpSp>
      <p:grpSp>
        <p:nvGrpSpPr>
          <p:cNvPr id="94" name="Group 93">
            <a:extLst>
              <a:ext uri="{FF2B5EF4-FFF2-40B4-BE49-F238E27FC236}">
                <a16:creationId xmlns:a16="http://schemas.microsoft.com/office/drawing/2014/main" id="{C9811EE2-3AC2-497A-9290-93B6BE9E4B0E}"/>
              </a:ext>
            </a:extLst>
          </p:cNvPr>
          <p:cNvGrpSpPr/>
          <p:nvPr/>
        </p:nvGrpSpPr>
        <p:grpSpPr>
          <a:xfrm>
            <a:off x="1117448" y="966195"/>
            <a:ext cx="4328873" cy="5317660"/>
            <a:chOff x="882588" y="1259657"/>
            <a:chExt cx="4328873" cy="5317660"/>
          </a:xfrm>
        </p:grpSpPr>
        <p:sp>
          <p:nvSpPr>
            <p:cNvPr id="95" name="Rectangle 94">
              <a:extLst>
                <a:ext uri="{FF2B5EF4-FFF2-40B4-BE49-F238E27FC236}">
                  <a16:creationId xmlns:a16="http://schemas.microsoft.com/office/drawing/2014/main" id="{0EE2225C-915B-48D9-8CB2-8F67885D1E6D}"/>
                </a:ext>
              </a:extLst>
            </p:cNvPr>
            <p:cNvSpPr/>
            <p:nvPr/>
          </p:nvSpPr>
          <p:spPr>
            <a:xfrm>
              <a:off x="882588" y="5633656"/>
              <a:ext cx="4171214" cy="9436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96" name="Rectangle 95">
              <a:extLst>
                <a:ext uri="{FF2B5EF4-FFF2-40B4-BE49-F238E27FC236}">
                  <a16:creationId xmlns:a16="http://schemas.microsoft.com/office/drawing/2014/main" id="{350BA086-307A-4AFD-8806-48219D893AC7}"/>
                </a:ext>
              </a:extLst>
            </p:cNvPr>
            <p:cNvSpPr/>
            <p:nvPr/>
          </p:nvSpPr>
          <p:spPr>
            <a:xfrm>
              <a:off x="1040247" y="1259657"/>
              <a:ext cx="4171214" cy="8301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grpSp>
      <p:grpSp>
        <p:nvGrpSpPr>
          <p:cNvPr id="97" name="Group 96">
            <a:extLst>
              <a:ext uri="{FF2B5EF4-FFF2-40B4-BE49-F238E27FC236}">
                <a16:creationId xmlns:a16="http://schemas.microsoft.com/office/drawing/2014/main" id="{93ED6808-702F-4421-9242-11349F9AF567}"/>
              </a:ext>
            </a:extLst>
          </p:cNvPr>
          <p:cNvGrpSpPr/>
          <p:nvPr/>
        </p:nvGrpSpPr>
        <p:grpSpPr>
          <a:xfrm>
            <a:off x="706273" y="1996900"/>
            <a:ext cx="3207395" cy="3207395"/>
            <a:chOff x="5113600" y="2624362"/>
            <a:chExt cx="1985135" cy="1985135"/>
          </a:xfrm>
        </p:grpSpPr>
        <p:pic>
          <p:nvPicPr>
            <p:cNvPr id="98" name="Picture 97">
              <a:extLst>
                <a:ext uri="{FF2B5EF4-FFF2-40B4-BE49-F238E27FC236}">
                  <a16:creationId xmlns:a16="http://schemas.microsoft.com/office/drawing/2014/main" id="{D07C155D-4CF3-43B8-9700-5EC544848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3600" y="2624362"/>
              <a:ext cx="1985135" cy="1985135"/>
            </a:xfrm>
            <a:prstGeom prst="ellipse">
              <a:avLst/>
            </a:prstGeom>
            <a:gradFill flip="none" rotWithShape="1">
              <a:gsLst>
                <a:gs pos="37000">
                  <a:schemeClr val="accent1"/>
                </a:gs>
                <a:gs pos="0">
                  <a:schemeClr val="accent4"/>
                </a:gs>
                <a:gs pos="100000">
                  <a:schemeClr val="accent5"/>
                </a:gs>
              </a:gsLst>
              <a:lin ang="0" scaled="1"/>
              <a:tileRect/>
            </a:gradFill>
            <a:ln w="50800">
              <a:gradFill>
                <a:gsLst>
                  <a:gs pos="0">
                    <a:schemeClr val="accent4"/>
                  </a:gs>
                  <a:gs pos="52000">
                    <a:schemeClr val="accent3"/>
                  </a:gs>
                  <a:gs pos="82000">
                    <a:schemeClr val="accent2"/>
                  </a:gs>
                  <a:gs pos="99000">
                    <a:schemeClr val="accent5"/>
                  </a:gs>
                </a:gsLst>
                <a:lin ang="2700000" scaled="0"/>
              </a:gradFill>
            </a:ln>
            <a:effectLst/>
          </p:spPr>
        </p:pic>
        <p:sp>
          <p:nvSpPr>
            <p:cNvPr id="99" name="Oval 98">
              <a:extLst>
                <a:ext uri="{FF2B5EF4-FFF2-40B4-BE49-F238E27FC236}">
                  <a16:creationId xmlns:a16="http://schemas.microsoft.com/office/drawing/2014/main" id="{FD520AF8-45CD-47C4-A429-258F2A73F524}"/>
                </a:ext>
              </a:extLst>
            </p:cNvPr>
            <p:cNvSpPr/>
            <p:nvPr/>
          </p:nvSpPr>
          <p:spPr>
            <a:xfrm>
              <a:off x="5128937" y="2627216"/>
              <a:ext cx="1954460" cy="1954460"/>
            </a:xfrm>
            <a:prstGeom prst="ellipse">
              <a:avLst/>
            </a:prstGeom>
            <a:gradFill>
              <a:gsLst>
                <a:gs pos="24000">
                  <a:schemeClr val="tx2">
                    <a:alpha val="0"/>
                  </a:schemeClr>
                </a:gs>
                <a:gs pos="100000">
                  <a:schemeClr val="tx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100" name="Text Placeholder 4">
              <a:extLst>
                <a:ext uri="{FF2B5EF4-FFF2-40B4-BE49-F238E27FC236}">
                  <a16:creationId xmlns:a16="http://schemas.microsoft.com/office/drawing/2014/main" id="{B0DE7415-61C7-411D-BD54-1EC61304EB54}"/>
                </a:ext>
              </a:extLst>
            </p:cNvPr>
            <p:cNvSpPr txBox="1">
              <a:spLocks/>
            </p:cNvSpPr>
            <p:nvPr/>
          </p:nvSpPr>
          <p:spPr>
            <a:xfrm>
              <a:off x="5339654" y="3984739"/>
              <a:ext cx="1533026" cy="400030"/>
            </a:xfrm>
            <a:prstGeom prst="rect">
              <a:avLst/>
            </a:prstGeom>
            <a:noFill/>
          </p:spPr>
          <p:txBody>
            <a:bodyPr vert="horz" wrap="square" lIns="0" tIns="45720" rIns="0" bIns="45720" rtlCol="0" anchor="t">
              <a:spAutoFit/>
            </a:bodyPr>
            <a:lstStyle>
              <a:defPPr>
                <a:defRPr lang="en-US"/>
              </a:defPPr>
              <a:lvl1pPr indent="0" algn="ctr">
                <a:lnSpc>
                  <a:spcPct val="100000"/>
                </a:lnSpc>
                <a:spcBef>
                  <a:spcPts val="1800"/>
                </a:spcBef>
                <a:buClr>
                  <a:srgbClr val="F2F2F2">
                    <a:lumMod val="60000"/>
                    <a:lumOff val="40000"/>
                  </a:srgbClr>
                </a:buClr>
                <a:buSzPct val="90000"/>
                <a:buFont typeface="Arial" panose="020B0604020202020204" pitchFamily="34" charset="0"/>
                <a:buChar char="​"/>
                <a:defRPr sz="1400">
                  <a:solidFill>
                    <a:schemeClr val="accent1">
                      <a:lumMod val="60000"/>
                      <a:lumOff val="40000"/>
                    </a:schemeClr>
                  </a:solidFill>
                  <a:latin typeface="Metropolis"/>
                </a:defRPr>
              </a:lvl1pPr>
              <a:lvl2pPr indent="-184150">
                <a:lnSpc>
                  <a:spcPct val="100000"/>
                </a:lnSpc>
                <a:spcBef>
                  <a:spcPts val="300"/>
                </a:spcBef>
                <a:buClr>
                  <a:schemeClr val="tx2"/>
                </a:buClr>
                <a:buSzPct val="90000"/>
                <a:buFont typeface="Arial" panose="020B0604020202020204" pitchFamily="34" charset="0"/>
                <a:buChar char="•"/>
                <a:defRPr>
                  <a:solidFill>
                    <a:schemeClr val="tx2"/>
                  </a:solidFill>
                </a:defRPr>
              </a:lvl2pPr>
              <a:lvl3pPr marL="744538" indent="-169863">
                <a:lnSpc>
                  <a:spcPct val="100000"/>
                </a:lnSpc>
                <a:spcBef>
                  <a:spcPts val="300"/>
                </a:spcBef>
                <a:spcAft>
                  <a:spcPts val="0"/>
                </a:spcAft>
                <a:buClr>
                  <a:schemeClr val="tx2"/>
                </a:buClr>
                <a:buSzPct val="90000"/>
                <a:buFont typeface="Camphor Std" panose="020B0504030404020204" pitchFamily="34" charset="0"/>
                <a:buChar char="–"/>
                <a:defRPr sz="1600">
                  <a:solidFill>
                    <a:schemeClr val="tx2"/>
                  </a:solidFill>
                </a:defRPr>
              </a:lvl3pPr>
              <a:lvl4pPr marL="969963" indent="-166688">
                <a:lnSpc>
                  <a:spcPct val="100000"/>
                </a:lnSpc>
                <a:spcBef>
                  <a:spcPts val="300"/>
                </a:spcBef>
                <a:buClr>
                  <a:schemeClr val="tx2"/>
                </a:buClr>
                <a:buSzPct val="90000"/>
                <a:buFont typeface="Arial" panose="020B0604020202020204" pitchFamily="34" charset="0"/>
                <a:buChar char="•"/>
                <a:defRPr sz="1400">
                  <a:solidFill>
                    <a:schemeClr val="tx2"/>
                  </a:solidFill>
                </a:defRPr>
              </a:lvl4pPr>
              <a:lvl5pPr marL="1143000" indent="-138113">
                <a:lnSpc>
                  <a:spcPct val="100000"/>
                </a:lnSpc>
                <a:spcBef>
                  <a:spcPts val="300"/>
                </a:spcBef>
                <a:buClr>
                  <a:schemeClr val="tx2"/>
                </a:buClr>
                <a:buSzPct val="90000"/>
                <a:buFont typeface="Camphor Std" panose="020B0504030404020204" pitchFamily="34" charset="0"/>
                <a:buChar char="–"/>
                <a:tabLst/>
                <a:defRPr sz="1400">
                  <a:solidFill>
                    <a:schemeClr val="tx2"/>
                  </a:solidFill>
                </a:defRPr>
              </a:lvl5pPr>
              <a:lvl6pPr marL="228600" indent="-228600">
                <a:lnSpc>
                  <a:spcPct val="100000"/>
                </a:lnSpc>
                <a:spcBef>
                  <a:spcPts val="1800"/>
                </a:spcBef>
                <a:buClr>
                  <a:schemeClr val="tx2"/>
                </a:buClr>
                <a:buSzPct val="90000"/>
                <a:buFont typeface="+mj-lt"/>
                <a:buAutoNum type="arabicPeriod"/>
                <a:defRPr sz="2000">
                  <a:solidFill>
                    <a:schemeClr val="tx2"/>
                  </a:solidFill>
                </a:defRPr>
              </a:lvl6pPr>
              <a:lvl7pPr marL="512763" indent="-228600">
                <a:lnSpc>
                  <a:spcPct val="100000"/>
                </a:lnSpc>
                <a:spcBef>
                  <a:spcPts val="300"/>
                </a:spcBef>
                <a:buClr>
                  <a:schemeClr val="tx2"/>
                </a:buClr>
                <a:buSzPct val="90000"/>
                <a:buFont typeface="+mj-lt"/>
                <a:buAutoNum type="alphaLcPeriod"/>
                <a:defRPr sz="1600">
                  <a:solidFill>
                    <a:schemeClr val="tx2"/>
                  </a:solidFill>
                </a:defRPr>
              </a:lvl7pPr>
              <a:lvl8pPr marL="741363" indent="-166688">
                <a:lnSpc>
                  <a:spcPct val="90000"/>
                </a:lnSpc>
                <a:spcBef>
                  <a:spcPts val="600"/>
                </a:spcBef>
                <a:buClr>
                  <a:schemeClr val="tx2"/>
                </a:buClr>
                <a:buSzPct val="90000"/>
                <a:buFont typeface="+mj-lt"/>
                <a:buAutoNum type="romanLcPeriod"/>
                <a:defRPr sz="1400">
                  <a:solidFill>
                    <a:schemeClr val="tx2"/>
                  </a:solidFill>
                </a:defRPr>
              </a:lvl8pPr>
              <a:lvl9pPr marL="284163" indent="-284163">
                <a:lnSpc>
                  <a:spcPct val="100000"/>
                </a:lnSpc>
                <a:spcBef>
                  <a:spcPts val="1800"/>
                </a:spcBef>
                <a:buClr>
                  <a:schemeClr val="tx2"/>
                </a:buClr>
                <a:buSzPct val="90000"/>
                <a:buFont typeface="+mj-lt"/>
                <a:buAutoNum type="alphaUcPeriod"/>
                <a:defRPr sz="2000">
                  <a:solidFill>
                    <a:schemeClr val="tx2"/>
                  </a:solidFill>
                </a:defRPr>
              </a:lvl9pPr>
            </a:lstStyle>
            <a:p>
              <a:pPr marL="0" marR="0" lvl="0" indent="9525" algn="ctr" defTabSz="914400" rtl="0" eaLnBrk="1" fontAlgn="auto" latinLnBrk="0" hangingPunct="1">
                <a:lnSpc>
                  <a:spcPct val="100000"/>
                </a:lnSpc>
                <a:spcBef>
                  <a:spcPts val="1800"/>
                </a:spcBef>
                <a:spcAft>
                  <a:spcPts val="0"/>
                </a:spcAft>
                <a:buClr>
                  <a:srgbClr val="F2F2F2">
                    <a:lumMod val="60000"/>
                    <a:lumOff val="40000"/>
                  </a:srgbClr>
                </a:buClr>
                <a:buSzPct val="90000"/>
                <a:buFont typeface="Arial" panose="020B0604020202020204" pitchFamily="34" charset="0"/>
                <a:buChar char="​"/>
                <a:tabLst/>
                <a:defRPr/>
              </a:pPr>
              <a:r>
                <a:rPr kumimoji="0" lang="en-US" sz="1800" b="1" i="0" u="none" strike="noStrike" kern="1200" cap="none" spc="0" normalizeH="0" baseline="0" noProof="0">
                  <a:ln>
                    <a:noFill/>
                  </a:ln>
                  <a:solidFill>
                    <a:srgbClr val="1A428A"/>
                  </a:solidFill>
                  <a:effectLst/>
                  <a:uLnTx/>
                  <a:uFillTx/>
                  <a:latin typeface="Metropolis"/>
                  <a:ea typeface="+mn-ea"/>
                  <a:cs typeface="+mn-cs"/>
                </a:rPr>
                <a:t>Real-Time Connected Healthcare </a:t>
              </a:r>
            </a:p>
          </p:txBody>
        </p:sp>
      </p:grpSp>
      <p:sp>
        <p:nvSpPr>
          <p:cNvPr id="101" name="TextBox 100">
            <a:extLst>
              <a:ext uri="{FF2B5EF4-FFF2-40B4-BE49-F238E27FC236}">
                <a16:creationId xmlns:a16="http://schemas.microsoft.com/office/drawing/2014/main" id="{EA1DE38F-6E7B-4593-ADD3-D822040D738D}"/>
              </a:ext>
            </a:extLst>
          </p:cNvPr>
          <p:cNvSpPr txBox="1"/>
          <p:nvPr/>
        </p:nvSpPr>
        <p:spPr>
          <a:xfrm>
            <a:off x="7821870" y="3187364"/>
            <a:ext cx="3770119" cy="553998"/>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F2F2F2"/>
                </a:solidFill>
                <a:effectLst/>
                <a:uLnTx/>
                <a:uFillTx/>
                <a:latin typeface="Metropolis"/>
                <a:ea typeface="+mn-ea"/>
                <a:cs typeface="+mn-cs"/>
              </a:rPr>
              <a:t>9,851% Increase </a:t>
            </a:r>
            <a:br>
              <a:rPr kumimoji="0" lang="en-US" sz="2000" b="1" i="0" u="none" strike="noStrike" kern="1200" cap="none" spc="0" normalizeH="0" baseline="0" noProof="0" dirty="0">
                <a:ln>
                  <a:noFill/>
                </a:ln>
                <a:solidFill>
                  <a:srgbClr val="F2F2F2"/>
                </a:solidFill>
                <a:effectLst/>
                <a:uLnTx/>
                <a:uFillTx/>
                <a:latin typeface="Metropolis"/>
                <a:ea typeface="+mn-ea"/>
                <a:cs typeface="+mn-cs"/>
              </a:rPr>
            </a:br>
            <a:r>
              <a:rPr kumimoji="0" lang="en-US" sz="1600" b="0" i="0" u="none" strike="noStrike" kern="1200" cap="none" spc="0" normalizeH="0" baseline="0" noProof="0" dirty="0">
                <a:ln>
                  <a:noFill/>
                </a:ln>
                <a:solidFill>
                  <a:srgbClr val="F2F2F2"/>
                </a:solidFill>
                <a:effectLst/>
                <a:uLnTx/>
                <a:uFillTx/>
                <a:latin typeface="Metropolis"/>
                <a:ea typeface="+mn-ea"/>
                <a:cs typeface="+mn-cs"/>
              </a:rPr>
              <a:t>in Healthcare Cyber Attacks in 2020* </a:t>
            </a:r>
          </a:p>
        </p:txBody>
      </p:sp>
      <p:sp>
        <p:nvSpPr>
          <p:cNvPr id="102" name="TextBox 101">
            <a:extLst>
              <a:ext uri="{FF2B5EF4-FFF2-40B4-BE49-F238E27FC236}">
                <a16:creationId xmlns:a16="http://schemas.microsoft.com/office/drawing/2014/main" id="{AD8E98B5-1D42-46A6-834B-BE7CC5E4B880}"/>
              </a:ext>
            </a:extLst>
          </p:cNvPr>
          <p:cNvSpPr txBox="1"/>
          <p:nvPr/>
        </p:nvSpPr>
        <p:spPr>
          <a:xfrm>
            <a:off x="7821870" y="2099928"/>
            <a:ext cx="3770119" cy="553998"/>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F2F2F2"/>
                </a:solidFill>
                <a:effectLst/>
                <a:uLnTx/>
                <a:uFillTx/>
                <a:latin typeface="Metropolis"/>
                <a:ea typeface="+mn-ea"/>
                <a:cs typeface="+mn-cs"/>
              </a:rPr>
              <a:t>94% healthcare executives </a:t>
            </a:r>
            <a:br>
              <a:rPr kumimoji="0" lang="en-US" sz="2000" b="1" i="0" u="none" strike="noStrike" kern="1200" cap="none" spc="0" normalizeH="0" baseline="0" noProof="0" dirty="0">
                <a:ln>
                  <a:noFill/>
                </a:ln>
                <a:solidFill>
                  <a:srgbClr val="F2F2F2"/>
                </a:solidFill>
                <a:effectLst/>
                <a:uLnTx/>
                <a:uFillTx/>
                <a:latin typeface="Metropolis"/>
                <a:ea typeface="+mn-ea"/>
                <a:cs typeface="+mn-cs"/>
              </a:rPr>
            </a:br>
            <a:r>
              <a:rPr kumimoji="0" lang="en-US" sz="1600" b="0" i="0" u="none" strike="noStrike" kern="1200" cap="none" spc="0" normalizeH="0" baseline="0" noProof="0" dirty="0">
                <a:ln>
                  <a:noFill/>
                </a:ln>
                <a:solidFill>
                  <a:srgbClr val="F2F2F2"/>
                </a:solidFill>
                <a:effectLst/>
                <a:uLnTx/>
                <a:uFillTx/>
                <a:latin typeface="Metropolis"/>
                <a:ea typeface="+mn-ea"/>
                <a:cs typeface="+mn-cs"/>
              </a:rPr>
              <a:t>modernizing/migrating legacy apps* </a:t>
            </a:r>
          </a:p>
        </p:txBody>
      </p:sp>
      <p:sp>
        <p:nvSpPr>
          <p:cNvPr id="103" name="TextBox 102">
            <a:extLst>
              <a:ext uri="{FF2B5EF4-FFF2-40B4-BE49-F238E27FC236}">
                <a16:creationId xmlns:a16="http://schemas.microsoft.com/office/drawing/2014/main" id="{F21110A6-F64A-420A-9B32-DA8299B12BA9}"/>
              </a:ext>
            </a:extLst>
          </p:cNvPr>
          <p:cNvSpPr txBox="1"/>
          <p:nvPr/>
        </p:nvSpPr>
        <p:spPr>
          <a:xfrm>
            <a:off x="7810694" y="4235026"/>
            <a:ext cx="3770119" cy="553998"/>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F2F2F2"/>
                </a:solidFill>
                <a:effectLst/>
                <a:uLnTx/>
                <a:uFillTx/>
                <a:latin typeface="Metropolis"/>
                <a:ea typeface="+mn-ea"/>
                <a:cs typeface="+mn-cs"/>
              </a:rPr>
              <a:t>67% Increase </a:t>
            </a:r>
            <a:br>
              <a:rPr kumimoji="0" lang="en-US" sz="2000" b="1" i="0" u="none" strike="noStrike" kern="1200" cap="none" spc="0" normalizeH="0" baseline="0" noProof="0" dirty="0">
                <a:ln>
                  <a:noFill/>
                </a:ln>
                <a:solidFill>
                  <a:srgbClr val="F2F2F2"/>
                </a:solidFill>
                <a:effectLst/>
                <a:uLnTx/>
                <a:uFillTx/>
                <a:latin typeface="Metropolis"/>
                <a:ea typeface="+mn-ea"/>
                <a:cs typeface="+mn-cs"/>
              </a:rPr>
            </a:br>
            <a:r>
              <a:rPr kumimoji="0" lang="en-US" sz="1600" b="0" i="0" u="none" strike="noStrike" kern="1200" cap="none" spc="0" normalizeH="0" baseline="0" noProof="0" dirty="0">
                <a:ln>
                  <a:noFill/>
                </a:ln>
                <a:solidFill>
                  <a:srgbClr val="F2F2F2"/>
                </a:solidFill>
                <a:effectLst/>
                <a:uLnTx/>
                <a:uFillTx/>
                <a:latin typeface="Metropolis"/>
                <a:ea typeface="+mn-ea"/>
                <a:cs typeface="+mn-cs"/>
              </a:rPr>
              <a:t>in number of clouds over 3 years”</a:t>
            </a:r>
          </a:p>
        </p:txBody>
      </p:sp>
      <p:sp>
        <p:nvSpPr>
          <p:cNvPr id="2" name="Rectangle 1">
            <a:extLst>
              <a:ext uri="{FF2B5EF4-FFF2-40B4-BE49-F238E27FC236}">
                <a16:creationId xmlns:a16="http://schemas.microsoft.com/office/drawing/2014/main" id="{CA487F29-0C62-4400-84EF-036C0DAA63F9}"/>
              </a:ext>
            </a:extLst>
          </p:cNvPr>
          <p:cNvSpPr/>
          <p:nvPr/>
        </p:nvSpPr>
        <p:spPr>
          <a:xfrm>
            <a:off x="7624282" y="6086694"/>
            <a:ext cx="4734259" cy="6848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Source: VMware Executive Pulse, January 2021;</a:t>
            </a:r>
            <a:br>
              <a:rPr kumimoji="0" lang="en-US" sz="700" b="0" i="1" u="none" strike="noStrike" kern="1200" cap="none" spc="0" normalizeH="0" baseline="0" noProof="0" dirty="0">
                <a:ln>
                  <a:noFill/>
                </a:ln>
                <a:solidFill>
                  <a:prstClr val="white"/>
                </a:solidFill>
                <a:effectLst/>
                <a:uLnTx/>
                <a:uFillTx/>
                <a:latin typeface="Calibri" panose="020F0502020204030204" pitchFamily="34" charset="0"/>
                <a:ea typeface="+mn-ea"/>
                <a:cs typeface="+mn-cs"/>
              </a:rPr>
            </a:br>
            <a:r>
              <a:rPr kumimoji="0" lang="en-US" sz="700" b="0" i="1"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Source: Carbon Black 2020 Healthcare Report </a:t>
            </a:r>
            <a:br>
              <a:rPr kumimoji="0" lang="en-US" sz="700" b="0" i="1" u="none" strike="noStrike" kern="1200" cap="none" spc="0" normalizeH="0" baseline="0" noProof="0" dirty="0">
                <a:ln>
                  <a:noFill/>
                </a:ln>
                <a:solidFill>
                  <a:prstClr val="white"/>
                </a:solidFill>
                <a:effectLst/>
                <a:uLnTx/>
                <a:uFillTx/>
                <a:latin typeface="Calibri" panose="020F0502020204030204" pitchFamily="34" charset="0"/>
                <a:ea typeface="+mn-ea"/>
                <a:cs typeface="+mn-cs"/>
              </a:rPr>
            </a:br>
            <a:r>
              <a:rPr kumimoji="0" lang="en-US" sz="700" b="0" i="1"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Source: Improving Customer Experience And Revenue Starts With The App Portfolio, March 2020, A commissioned study conducted by Forrester Consulting on behalf of VMware, October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2F2F2"/>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14317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A0AEF30-73C8-4477-B230-1CE835FC5A87}"/>
              </a:ext>
            </a:extLst>
          </p:cNvPr>
          <p:cNvGrpSpPr/>
          <p:nvPr/>
        </p:nvGrpSpPr>
        <p:grpSpPr>
          <a:xfrm>
            <a:off x="4893703" y="758413"/>
            <a:ext cx="6715313" cy="5341173"/>
            <a:chOff x="2726184" y="1100833"/>
            <a:chExt cx="6715313" cy="5341173"/>
          </a:xfrm>
        </p:grpSpPr>
        <p:sp>
          <p:nvSpPr>
            <p:cNvPr id="61" name="Freeform 51">
              <a:extLst>
                <a:ext uri="{FF2B5EF4-FFF2-40B4-BE49-F238E27FC236}">
                  <a16:creationId xmlns:a16="http://schemas.microsoft.com/office/drawing/2014/main" id="{61E26DAF-F5B6-450A-9B98-A960480C93DB}"/>
                </a:ext>
              </a:extLst>
            </p:cNvPr>
            <p:cNvSpPr/>
            <p:nvPr/>
          </p:nvSpPr>
          <p:spPr>
            <a:xfrm rot="16200000">
              <a:off x="5706342" y="2777240"/>
              <a:ext cx="776141" cy="24571"/>
            </a:xfrm>
            <a:custGeom>
              <a:avLst/>
              <a:gdLst>
                <a:gd name="connsiteX0" fmla="*/ 0 w 860638"/>
                <a:gd name="connsiteY0" fmla="*/ 13623 h 27246"/>
                <a:gd name="connsiteX1" fmla="*/ 860638 w 860638"/>
                <a:gd name="connsiteY1" fmla="*/ 13623 h 27246"/>
              </a:gdLst>
              <a:ahLst/>
              <a:cxnLst>
                <a:cxn ang="0">
                  <a:pos x="connsiteX0" y="connsiteY0"/>
                </a:cxn>
                <a:cxn ang="0">
                  <a:pos x="connsiteX1" y="connsiteY1"/>
                </a:cxn>
              </a:cxnLst>
              <a:rect l="l" t="t" r="r" b="b"/>
              <a:pathLst>
                <a:path w="860638" h="27246">
                  <a:moveTo>
                    <a:pt x="0" y="13623"/>
                  </a:moveTo>
                  <a:lnTo>
                    <a:pt x="860638" y="13623"/>
                  </a:lnTo>
                </a:path>
              </a:pathLst>
            </a:custGeom>
            <a:solidFill>
              <a:schemeClr val="accent4">
                <a:alpha val="44000"/>
              </a:schemeClr>
            </a:solid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1504" tIns="-7893" rIns="421502" bIns="-7892"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2F2F2">
                    <a:hueOff val="0"/>
                    <a:satOff val="0"/>
                    <a:lumOff val="0"/>
                    <a:alphaOff val="0"/>
                  </a:srgbClr>
                </a:solidFill>
                <a:effectLst/>
                <a:uLnTx/>
                <a:uFillTx/>
                <a:latin typeface="Metropolis"/>
                <a:ea typeface="+mn-ea"/>
                <a:cs typeface="+mn-cs"/>
              </a:endParaRPr>
            </a:p>
          </p:txBody>
        </p:sp>
        <p:sp>
          <p:nvSpPr>
            <p:cNvPr id="62" name="Freeform 52">
              <a:extLst>
                <a:ext uri="{FF2B5EF4-FFF2-40B4-BE49-F238E27FC236}">
                  <a16:creationId xmlns:a16="http://schemas.microsoft.com/office/drawing/2014/main" id="{927662CF-A0C6-486F-B252-20914A1C5F64}"/>
                </a:ext>
              </a:extLst>
            </p:cNvPr>
            <p:cNvSpPr/>
            <p:nvPr/>
          </p:nvSpPr>
          <p:spPr>
            <a:xfrm rot="18900000">
              <a:off x="6372921" y="3053347"/>
              <a:ext cx="776141" cy="24571"/>
            </a:xfrm>
            <a:custGeom>
              <a:avLst/>
              <a:gdLst>
                <a:gd name="connsiteX0" fmla="*/ 0 w 860638"/>
                <a:gd name="connsiteY0" fmla="*/ 13623 h 27246"/>
                <a:gd name="connsiteX1" fmla="*/ 860638 w 860638"/>
                <a:gd name="connsiteY1" fmla="*/ 13623 h 27246"/>
              </a:gdLst>
              <a:ahLst/>
              <a:cxnLst>
                <a:cxn ang="0">
                  <a:pos x="connsiteX0" y="connsiteY0"/>
                </a:cxn>
                <a:cxn ang="0">
                  <a:pos x="connsiteX1" y="connsiteY1"/>
                </a:cxn>
              </a:cxnLst>
              <a:rect l="l" t="t" r="r" b="b"/>
              <a:pathLst>
                <a:path w="860638" h="27246">
                  <a:moveTo>
                    <a:pt x="0" y="13623"/>
                  </a:moveTo>
                  <a:lnTo>
                    <a:pt x="860638" y="13623"/>
                  </a:lnTo>
                </a:path>
              </a:pathLst>
            </a:custGeom>
            <a:solidFill>
              <a:schemeClr val="accent4">
                <a:alpha val="44000"/>
              </a:schemeClr>
            </a:solid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1503" tIns="-7894" rIns="421503" bIns="-7892"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2F2F2">
                    <a:hueOff val="0"/>
                    <a:satOff val="0"/>
                    <a:lumOff val="0"/>
                    <a:alphaOff val="0"/>
                  </a:srgbClr>
                </a:solidFill>
                <a:effectLst/>
                <a:uLnTx/>
                <a:uFillTx/>
                <a:latin typeface="Metropolis"/>
                <a:ea typeface="+mn-ea"/>
                <a:cs typeface="+mn-cs"/>
              </a:endParaRPr>
            </a:p>
          </p:txBody>
        </p:sp>
        <p:sp>
          <p:nvSpPr>
            <p:cNvPr id="64" name="Freeform 53">
              <a:extLst>
                <a:ext uri="{FF2B5EF4-FFF2-40B4-BE49-F238E27FC236}">
                  <a16:creationId xmlns:a16="http://schemas.microsoft.com/office/drawing/2014/main" id="{53C853C6-38CE-4773-B9FF-1865A8178EED}"/>
                </a:ext>
              </a:extLst>
            </p:cNvPr>
            <p:cNvSpPr/>
            <p:nvPr/>
          </p:nvSpPr>
          <p:spPr>
            <a:xfrm>
              <a:off x="6649028" y="3719926"/>
              <a:ext cx="776141" cy="24571"/>
            </a:xfrm>
            <a:custGeom>
              <a:avLst/>
              <a:gdLst>
                <a:gd name="connsiteX0" fmla="*/ 0 w 860638"/>
                <a:gd name="connsiteY0" fmla="*/ 13623 h 27246"/>
                <a:gd name="connsiteX1" fmla="*/ 860638 w 860638"/>
                <a:gd name="connsiteY1" fmla="*/ 13623 h 27246"/>
              </a:gdLst>
              <a:ahLst/>
              <a:cxnLst>
                <a:cxn ang="0">
                  <a:pos x="connsiteX0" y="connsiteY0"/>
                </a:cxn>
                <a:cxn ang="0">
                  <a:pos x="connsiteX1" y="connsiteY1"/>
                </a:cxn>
              </a:cxnLst>
              <a:rect l="l" t="t" r="r" b="b"/>
              <a:pathLst>
                <a:path w="860638" h="27246">
                  <a:moveTo>
                    <a:pt x="0" y="13623"/>
                  </a:moveTo>
                  <a:lnTo>
                    <a:pt x="860638" y="13623"/>
                  </a:lnTo>
                </a:path>
              </a:pathLst>
            </a:custGeom>
            <a:solidFill>
              <a:schemeClr val="accent4">
                <a:alpha val="44000"/>
              </a:schemeClr>
            </a:solid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1503" tIns="-7892" rIns="421504" bIns="-7893"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2F2F2">
                    <a:hueOff val="0"/>
                    <a:satOff val="0"/>
                    <a:lumOff val="0"/>
                    <a:alphaOff val="0"/>
                  </a:srgbClr>
                </a:solidFill>
                <a:effectLst/>
                <a:uLnTx/>
                <a:uFillTx/>
                <a:latin typeface="Metropolis"/>
                <a:ea typeface="+mn-ea"/>
                <a:cs typeface="+mn-cs"/>
              </a:endParaRPr>
            </a:p>
          </p:txBody>
        </p:sp>
        <p:sp>
          <p:nvSpPr>
            <p:cNvPr id="67" name="Freeform 54">
              <a:extLst>
                <a:ext uri="{FF2B5EF4-FFF2-40B4-BE49-F238E27FC236}">
                  <a16:creationId xmlns:a16="http://schemas.microsoft.com/office/drawing/2014/main" id="{5B70F79C-F89A-43C6-82E9-F44020617C97}"/>
                </a:ext>
              </a:extLst>
            </p:cNvPr>
            <p:cNvSpPr/>
            <p:nvPr/>
          </p:nvSpPr>
          <p:spPr>
            <a:xfrm rot="2700000">
              <a:off x="6372921" y="4386506"/>
              <a:ext cx="776141" cy="24571"/>
            </a:xfrm>
            <a:custGeom>
              <a:avLst/>
              <a:gdLst>
                <a:gd name="connsiteX0" fmla="*/ 0 w 860638"/>
                <a:gd name="connsiteY0" fmla="*/ 13623 h 27246"/>
                <a:gd name="connsiteX1" fmla="*/ 860638 w 860638"/>
                <a:gd name="connsiteY1" fmla="*/ 13623 h 27246"/>
              </a:gdLst>
              <a:ahLst/>
              <a:cxnLst>
                <a:cxn ang="0">
                  <a:pos x="connsiteX0" y="connsiteY0"/>
                </a:cxn>
                <a:cxn ang="0">
                  <a:pos x="connsiteX1" y="connsiteY1"/>
                </a:cxn>
              </a:cxnLst>
              <a:rect l="l" t="t" r="r" b="b"/>
              <a:pathLst>
                <a:path w="860638" h="27246">
                  <a:moveTo>
                    <a:pt x="0" y="13623"/>
                  </a:moveTo>
                  <a:lnTo>
                    <a:pt x="860638" y="13623"/>
                  </a:lnTo>
                </a:path>
              </a:pathLst>
            </a:custGeom>
            <a:solidFill>
              <a:schemeClr val="accent4">
                <a:alpha val="44000"/>
              </a:schemeClr>
            </a:solid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1502" tIns="-7893" rIns="421504" bIns="-7893"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2F2F2">
                    <a:hueOff val="0"/>
                    <a:satOff val="0"/>
                    <a:lumOff val="0"/>
                    <a:alphaOff val="0"/>
                  </a:srgbClr>
                </a:solidFill>
                <a:effectLst/>
                <a:uLnTx/>
                <a:uFillTx/>
                <a:latin typeface="Metropolis"/>
                <a:ea typeface="+mn-ea"/>
                <a:cs typeface="+mn-cs"/>
              </a:endParaRPr>
            </a:p>
          </p:txBody>
        </p:sp>
        <p:sp>
          <p:nvSpPr>
            <p:cNvPr id="69" name="Freeform 55">
              <a:extLst>
                <a:ext uri="{FF2B5EF4-FFF2-40B4-BE49-F238E27FC236}">
                  <a16:creationId xmlns:a16="http://schemas.microsoft.com/office/drawing/2014/main" id="{7B207EAC-F31F-4F04-A151-A3C720E4773C}"/>
                </a:ext>
              </a:extLst>
            </p:cNvPr>
            <p:cNvSpPr/>
            <p:nvPr/>
          </p:nvSpPr>
          <p:spPr>
            <a:xfrm rot="5400000">
              <a:off x="5706342" y="4662613"/>
              <a:ext cx="776141" cy="24571"/>
            </a:xfrm>
            <a:custGeom>
              <a:avLst/>
              <a:gdLst>
                <a:gd name="connsiteX0" fmla="*/ 0 w 860638"/>
                <a:gd name="connsiteY0" fmla="*/ 13623 h 27246"/>
                <a:gd name="connsiteX1" fmla="*/ 860638 w 860638"/>
                <a:gd name="connsiteY1" fmla="*/ 13623 h 27246"/>
              </a:gdLst>
              <a:ahLst/>
              <a:cxnLst>
                <a:cxn ang="0">
                  <a:pos x="connsiteX0" y="connsiteY0"/>
                </a:cxn>
                <a:cxn ang="0">
                  <a:pos x="connsiteX1" y="connsiteY1"/>
                </a:cxn>
              </a:cxnLst>
              <a:rect l="l" t="t" r="r" b="b"/>
              <a:pathLst>
                <a:path w="860638" h="27246">
                  <a:moveTo>
                    <a:pt x="0" y="13623"/>
                  </a:moveTo>
                  <a:lnTo>
                    <a:pt x="860638" y="13623"/>
                  </a:lnTo>
                </a:path>
              </a:pathLst>
            </a:custGeom>
            <a:solidFill>
              <a:schemeClr val="accent4">
                <a:alpha val="44000"/>
              </a:schemeClr>
            </a:solid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1503" tIns="-7893" rIns="421504" bIns="-7893"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2F2F2">
                    <a:hueOff val="0"/>
                    <a:satOff val="0"/>
                    <a:lumOff val="0"/>
                    <a:alphaOff val="0"/>
                  </a:srgbClr>
                </a:solidFill>
                <a:effectLst/>
                <a:uLnTx/>
                <a:uFillTx/>
                <a:latin typeface="Metropolis"/>
                <a:ea typeface="+mn-ea"/>
                <a:cs typeface="+mn-cs"/>
              </a:endParaRPr>
            </a:p>
          </p:txBody>
        </p:sp>
        <p:sp>
          <p:nvSpPr>
            <p:cNvPr id="70" name="Freeform 56">
              <a:extLst>
                <a:ext uri="{FF2B5EF4-FFF2-40B4-BE49-F238E27FC236}">
                  <a16:creationId xmlns:a16="http://schemas.microsoft.com/office/drawing/2014/main" id="{E933430F-150C-469A-8684-AE0FD011FCDA}"/>
                </a:ext>
              </a:extLst>
            </p:cNvPr>
            <p:cNvSpPr/>
            <p:nvPr/>
          </p:nvSpPr>
          <p:spPr>
            <a:xfrm rot="18900000">
              <a:off x="5039762" y="4386505"/>
              <a:ext cx="776142" cy="24572"/>
            </a:xfrm>
            <a:custGeom>
              <a:avLst/>
              <a:gdLst>
                <a:gd name="connsiteX0" fmla="*/ 0 w 860638"/>
                <a:gd name="connsiteY0" fmla="*/ 13623 h 27246"/>
                <a:gd name="connsiteX1" fmla="*/ 860638 w 860638"/>
                <a:gd name="connsiteY1" fmla="*/ 13623 h 27246"/>
              </a:gdLst>
              <a:ahLst/>
              <a:cxnLst>
                <a:cxn ang="0">
                  <a:pos x="connsiteX0" y="connsiteY0"/>
                </a:cxn>
                <a:cxn ang="0">
                  <a:pos x="connsiteX1" y="connsiteY1"/>
                </a:cxn>
              </a:cxnLst>
              <a:rect l="l" t="t" r="r" b="b"/>
              <a:pathLst>
                <a:path w="860638" h="27246">
                  <a:moveTo>
                    <a:pt x="860638" y="13623"/>
                  </a:moveTo>
                  <a:lnTo>
                    <a:pt x="0" y="13623"/>
                  </a:lnTo>
                </a:path>
              </a:pathLst>
            </a:custGeom>
            <a:solidFill>
              <a:schemeClr val="accent4">
                <a:alpha val="44000"/>
              </a:schemeClr>
            </a:solid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1502" tIns="-7893" rIns="421505" bIns="-7892"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2F2F2">
                    <a:hueOff val="0"/>
                    <a:satOff val="0"/>
                    <a:lumOff val="0"/>
                    <a:alphaOff val="0"/>
                  </a:srgbClr>
                </a:solidFill>
                <a:effectLst/>
                <a:uLnTx/>
                <a:uFillTx/>
                <a:latin typeface="Metropolis"/>
                <a:ea typeface="+mn-ea"/>
                <a:cs typeface="+mn-cs"/>
              </a:endParaRPr>
            </a:p>
          </p:txBody>
        </p:sp>
        <p:sp>
          <p:nvSpPr>
            <p:cNvPr id="72" name="Freeform 57">
              <a:extLst>
                <a:ext uri="{FF2B5EF4-FFF2-40B4-BE49-F238E27FC236}">
                  <a16:creationId xmlns:a16="http://schemas.microsoft.com/office/drawing/2014/main" id="{DC352CFB-45E1-4EB7-896C-37251FCB654B}"/>
                </a:ext>
              </a:extLst>
            </p:cNvPr>
            <p:cNvSpPr/>
            <p:nvPr/>
          </p:nvSpPr>
          <p:spPr>
            <a:xfrm>
              <a:off x="4763656" y="3719925"/>
              <a:ext cx="776142" cy="24572"/>
            </a:xfrm>
            <a:custGeom>
              <a:avLst/>
              <a:gdLst>
                <a:gd name="connsiteX0" fmla="*/ 0 w 860638"/>
                <a:gd name="connsiteY0" fmla="*/ 13623 h 27246"/>
                <a:gd name="connsiteX1" fmla="*/ 860638 w 860638"/>
                <a:gd name="connsiteY1" fmla="*/ 13623 h 27246"/>
              </a:gdLst>
              <a:ahLst/>
              <a:cxnLst>
                <a:cxn ang="0">
                  <a:pos x="connsiteX0" y="connsiteY0"/>
                </a:cxn>
                <a:cxn ang="0">
                  <a:pos x="connsiteX1" y="connsiteY1"/>
                </a:cxn>
              </a:cxnLst>
              <a:rect l="l" t="t" r="r" b="b"/>
              <a:pathLst>
                <a:path w="860638" h="27246">
                  <a:moveTo>
                    <a:pt x="860638" y="13623"/>
                  </a:moveTo>
                  <a:lnTo>
                    <a:pt x="0" y="13623"/>
                  </a:lnTo>
                </a:path>
              </a:pathLst>
            </a:custGeom>
            <a:solidFill>
              <a:schemeClr val="accent4">
                <a:alpha val="44000"/>
              </a:schemeClr>
            </a:solid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1503" tIns="-7891" rIns="421505" bIns="-7893"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2F2F2">
                    <a:hueOff val="0"/>
                    <a:satOff val="0"/>
                    <a:lumOff val="0"/>
                    <a:alphaOff val="0"/>
                  </a:srgbClr>
                </a:solidFill>
                <a:effectLst/>
                <a:uLnTx/>
                <a:uFillTx/>
                <a:latin typeface="Metropolis"/>
                <a:ea typeface="+mn-ea"/>
                <a:cs typeface="+mn-cs"/>
              </a:endParaRPr>
            </a:p>
          </p:txBody>
        </p:sp>
        <p:sp>
          <p:nvSpPr>
            <p:cNvPr id="73" name="Freeform 62">
              <a:extLst>
                <a:ext uri="{FF2B5EF4-FFF2-40B4-BE49-F238E27FC236}">
                  <a16:creationId xmlns:a16="http://schemas.microsoft.com/office/drawing/2014/main" id="{7AA9C42B-E7A3-4811-B2C7-A3E29C3E6E80}"/>
                </a:ext>
              </a:extLst>
            </p:cNvPr>
            <p:cNvSpPr/>
            <p:nvPr/>
          </p:nvSpPr>
          <p:spPr>
            <a:xfrm rot="2700000">
              <a:off x="5039762" y="3053347"/>
              <a:ext cx="776141" cy="24571"/>
            </a:xfrm>
            <a:custGeom>
              <a:avLst/>
              <a:gdLst>
                <a:gd name="connsiteX0" fmla="*/ 0 w 860638"/>
                <a:gd name="connsiteY0" fmla="*/ 13623 h 27246"/>
                <a:gd name="connsiteX1" fmla="*/ 860638 w 860638"/>
                <a:gd name="connsiteY1" fmla="*/ 13623 h 27246"/>
              </a:gdLst>
              <a:ahLst/>
              <a:cxnLst>
                <a:cxn ang="0">
                  <a:pos x="connsiteX0" y="connsiteY0"/>
                </a:cxn>
                <a:cxn ang="0">
                  <a:pos x="connsiteX1" y="connsiteY1"/>
                </a:cxn>
              </a:cxnLst>
              <a:rect l="l" t="t" r="r" b="b"/>
              <a:pathLst>
                <a:path w="860638" h="27246">
                  <a:moveTo>
                    <a:pt x="860638" y="13623"/>
                  </a:moveTo>
                  <a:lnTo>
                    <a:pt x="0" y="13623"/>
                  </a:lnTo>
                </a:path>
              </a:pathLst>
            </a:custGeom>
            <a:solidFill>
              <a:schemeClr val="accent4">
                <a:alpha val="44000"/>
              </a:schemeClr>
            </a:solid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1502" tIns="-7893" rIns="421505" bIns="-7893"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2F2F2">
                    <a:hueOff val="0"/>
                    <a:satOff val="0"/>
                    <a:lumOff val="0"/>
                    <a:alphaOff val="0"/>
                  </a:srgbClr>
                </a:solidFill>
                <a:effectLst/>
                <a:uLnTx/>
                <a:uFillTx/>
                <a:latin typeface="Metropolis"/>
                <a:ea typeface="+mn-ea"/>
                <a:cs typeface="+mn-cs"/>
              </a:endParaRPr>
            </a:p>
          </p:txBody>
        </p:sp>
        <p:sp>
          <p:nvSpPr>
            <p:cNvPr id="75" name="Rectangle 74">
              <a:extLst>
                <a:ext uri="{FF2B5EF4-FFF2-40B4-BE49-F238E27FC236}">
                  <a16:creationId xmlns:a16="http://schemas.microsoft.com/office/drawing/2014/main" id="{F54805DB-4DCF-4988-B39D-9237C14BA263}"/>
                </a:ext>
              </a:extLst>
            </p:cNvPr>
            <p:cNvSpPr/>
            <p:nvPr/>
          </p:nvSpPr>
          <p:spPr>
            <a:xfrm>
              <a:off x="3476182" y="2284656"/>
              <a:ext cx="676925" cy="217745"/>
            </a:xfrm>
            <a:prstGeom prst="rect">
              <a:avLst/>
            </a:prstGeom>
          </p:spPr>
          <p:txBody>
            <a:bodyPr wrap="none" anchor="b">
              <a:spAutoFit/>
            </a:bodyPr>
            <a:lstStyle/>
            <a:p>
              <a:pPr marL="0" marR="0" lvl="0" indent="0" algn="ctr" defTabSz="914400" rtl="0" eaLnBrk="1" fontAlgn="auto" latinLnBrk="0" hangingPunct="1">
                <a:lnSpc>
                  <a:spcPct val="100000"/>
                </a:lnSpc>
                <a:spcBef>
                  <a:spcPts val="1800"/>
                </a:spcBef>
                <a:spcAft>
                  <a:spcPts val="0"/>
                </a:spcAft>
                <a:buClr>
                  <a:srgbClr val="F2F2F2">
                    <a:lumMod val="60000"/>
                    <a:lumOff val="40000"/>
                  </a:srgbClr>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etropolis"/>
                  <a:ea typeface="+mn-ea"/>
                  <a:cs typeface="+mn-cs"/>
                </a:rPr>
                <a:t>Hospitals</a:t>
              </a:r>
            </a:p>
          </p:txBody>
        </p:sp>
        <p:sp>
          <p:nvSpPr>
            <p:cNvPr id="79" name="Rectangle 78">
              <a:extLst>
                <a:ext uri="{FF2B5EF4-FFF2-40B4-BE49-F238E27FC236}">
                  <a16:creationId xmlns:a16="http://schemas.microsoft.com/office/drawing/2014/main" id="{E3A4DA16-EA49-4F85-B66A-D3DE2A5A5783}"/>
                </a:ext>
              </a:extLst>
            </p:cNvPr>
            <p:cNvSpPr/>
            <p:nvPr/>
          </p:nvSpPr>
          <p:spPr>
            <a:xfrm>
              <a:off x="8084294" y="4954096"/>
              <a:ext cx="727329" cy="217745"/>
            </a:xfrm>
            <a:prstGeom prst="rect">
              <a:avLst/>
            </a:prstGeom>
          </p:spPr>
          <p:txBody>
            <a:bodyPr wrap="none" anchor="b">
              <a:spAutoFit/>
            </a:bodyPr>
            <a:lstStyle/>
            <a:p>
              <a:pPr marL="0" marR="0" lvl="0" indent="0" algn="ctr" defTabSz="914400" rtl="0" eaLnBrk="1" fontAlgn="auto" latinLnBrk="0" hangingPunct="1">
                <a:lnSpc>
                  <a:spcPct val="100000"/>
                </a:lnSpc>
                <a:spcBef>
                  <a:spcPts val="1800"/>
                </a:spcBef>
                <a:spcAft>
                  <a:spcPts val="0"/>
                </a:spcAft>
                <a:buClr>
                  <a:srgbClr val="F2F2F2">
                    <a:lumMod val="60000"/>
                    <a:lumOff val="40000"/>
                  </a:srgbClr>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etropolis"/>
                  <a:ea typeface="+mn-ea"/>
                  <a:cs typeface="+mn-cs"/>
                </a:rPr>
                <a:t>Radiology</a:t>
              </a:r>
            </a:p>
          </p:txBody>
        </p:sp>
        <p:sp>
          <p:nvSpPr>
            <p:cNvPr id="82" name="Rectangle 81">
              <a:extLst>
                <a:ext uri="{FF2B5EF4-FFF2-40B4-BE49-F238E27FC236}">
                  <a16:creationId xmlns:a16="http://schemas.microsoft.com/office/drawing/2014/main" id="{ADA342EE-A430-4E9C-A336-7A9933005878}"/>
                </a:ext>
              </a:extLst>
            </p:cNvPr>
            <p:cNvSpPr/>
            <p:nvPr/>
          </p:nvSpPr>
          <p:spPr>
            <a:xfrm>
              <a:off x="2726184" y="3670282"/>
              <a:ext cx="815536" cy="217745"/>
            </a:xfrm>
            <a:prstGeom prst="rect">
              <a:avLst/>
            </a:prstGeom>
          </p:spPr>
          <p:txBody>
            <a:bodyPr wrap="none" anchor="b">
              <a:spAutoFit/>
            </a:bodyPr>
            <a:lstStyle/>
            <a:p>
              <a:pPr marL="0" marR="0" lvl="0" indent="0" algn="ctr" defTabSz="914400" rtl="0" eaLnBrk="1" fontAlgn="auto" latinLnBrk="0" hangingPunct="1">
                <a:lnSpc>
                  <a:spcPct val="100000"/>
                </a:lnSpc>
                <a:spcBef>
                  <a:spcPts val="1800"/>
                </a:spcBef>
                <a:spcAft>
                  <a:spcPts val="0"/>
                </a:spcAft>
                <a:buClr>
                  <a:srgbClr val="F2F2F2">
                    <a:lumMod val="60000"/>
                    <a:lumOff val="40000"/>
                  </a:srgbClr>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etropolis"/>
                  <a:ea typeface="+mn-ea"/>
                  <a:cs typeface="+mn-cs"/>
                </a:rPr>
                <a:t>Care Givers</a:t>
              </a:r>
            </a:p>
          </p:txBody>
        </p:sp>
        <p:sp>
          <p:nvSpPr>
            <p:cNvPr id="89" name="Rectangle 88">
              <a:extLst>
                <a:ext uri="{FF2B5EF4-FFF2-40B4-BE49-F238E27FC236}">
                  <a16:creationId xmlns:a16="http://schemas.microsoft.com/office/drawing/2014/main" id="{E52AE152-4271-4F9F-A5E8-95641EE91CF4}"/>
                </a:ext>
              </a:extLst>
            </p:cNvPr>
            <p:cNvSpPr/>
            <p:nvPr/>
          </p:nvSpPr>
          <p:spPr>
            <a:xfrm>
              <a:off x="8612100" y="3583559"/>
              <a:ext cx="829397" cy="217745"/>
            </a:xfrm>
            <a:prstGeom prst="rect">
              <a:avLst/>
            </a:prstGeom>
          </p:spPr>
          <p:txBody>
            <a:bodyPr wrap="none" anchor="b">
              <a:spAutoFit/>
            </a:bodyPr>
            <a:lstStyle/>
            <a:p>
              <a:pPr marL="0" marR="0" lvl="0" indent="0" algn="ctr" defTabSz="914400" rtl="0" eaLnBrk="1" fontAlgn="auto" latinLnBrk="0" hangingPunct="1">
                <a:lnSpc>
                  <a:spcPct val="100000"/>
                </a:lnSpc>
                <a:spcBef>
                  <a:spcPts val="1800"/>
                </a:spcBef>
                <a:spcAft>
                  <a:spcPts val="0"/>
                </a:spcAft>
                <a:buClr>
                  <a:srgbClr val="F2F2F2">
                    <a:lumMod val="60000"/>
                    <a:lumOff val="40000"/>
                  </a:srgbClr>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etropolis"/>
                  <a:ea typeface="+mn-ea"/>
                  <a:cs typeface="+mn-cs"/>
                </a:rPr>
                <a:t>Virtual Care</a:t>
              </a:r>
            </a:p>
          </p:txBody>
        </p:sp>
        <p:sp>
          <p:nvSpPr>
            <p:cNvPr id="93" name="Rectangle 92">
              <a:extLst>
                <a:ext uri="{FF2B5EF4-FFF2-40B4-BE49-F238E27FC236}">
                  <a16:creationId xmlns:a16="http://schemas.microsoft.com/office/drawing/2014/main" id="{F9EEA3BA-CC52-46FF-A196-F89CD72ADD05}"/>
                </a:ext>
              </a:extLst>
            </p:cNvPr>
            <p:cNvSpPr/>
            <p:nvPr/>
          </p:nvSpPr>
          <p:spPr>
            <a:xfrm>
              <a:off x="5671765" y="6224261"/>
              <a:ext cx="819317" cy="217745"/>
            </a:xfrm>
            <a:prstGeom prst="rect">
              <a:avLst/>
            </a:prstGeom>
          </p:spPr>
          <p:txBody>
            <a:bodyPr wrap="none" anchor="b">
              <a:spAutoFit/>
            </a:bodyPr>
            <a:lstStyle/>
            <a:p>
              <a:pPr marL="0" marR="0" lvl="0" indent="0" algn="ctr" defTabSz="914400" rtl="0" eaLnBrk="1" fontAlgn="auto" latinLnBrk="0" hangingPunct="1">
                <a:lnSpc>
                  <a:spcPct val="100000"/>
                </a:lnSpc>
                <a:spcBef>
                  <a:spcPts val="1800"/>
                </a:spcBef>
                <a:spcAft>
                  <a:spcPts val="0"/>
                </a:spcAft>
                <a:buClr>
                  <a:srgbClr val="F2F2F2">
                    <a:lumMod val="60000"/>
                    <a:lumOff val="40000"/>
                  </a:srgbClr>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F2F2F2"/>
                  </a:solidFill>
                  <a:effectLst/>
                  <a:uLnTx/>
                  <a:uFillTx/>
                  <a:latin typeface="Metropolis"/>
                  <a:ea typeface="+mn-ea"/>
                  <a:cs typeface="+mn-cs"/>
                </a:rPr>
                <a:t>Diagnostics</a:t>
              </a: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sp>
          <p:nvSpPr>
            <p:cNvPr id="97" name="Rectangle 96">
              <a:extLst>
                <a:ext uri="{FF2B5EF4-FFF2-40B4-BE49-F238E27FC236}">
                  <a16:creationId xmlns:a16="http://schemas.microsoft.com/office/drawing/2014/main" id="{D3D42B75-ADFB-4978-AE18-CCFF3E7B977D}"/>
                </a:ext>
              </a:extLst>
            </p:cNvPr>
            <p:cNvSpPr/>
            <p:nvPr/>
          </p:nvSpPr>
          <p:spPr>
            <a:xfrm>
              <a:off x="7953348" y="2162697"/>
              <a:ext cx="1376812" cy="461665"/>
            </a:xfrm>
            <a:prstGeom prst="rect">
              <a:avLst/>
            </a:prstGeom>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2F2F2"/>
                  </a:solidFill>
                  <a:effectLst/>
                  <a:uLnTx/>
                  <a:uFillTx/>
                  <a:latin typeface="Metropolis"/>
                  <a:ea typeface="+mn-ea"/>
                  <a:cs typeface="+mn-cs"/>
                </a:rPr>
                <a:t>Patient </a:t>
              </a:r>
              <a:br>
                <a:rPr kumimoji="0" lang="en-US" sz="1200" b="0" i="0" u="none" strike="noStrike" kern="1200" cap="none" spc="0" normalizeH="0" baseline="0" noProof="0">
                  <a:ln>
                    <a:noFill/>
                  </a:ln>
                  <a:solidFill>
                    <a:srgbClr val="F2F2F2"/>
                  </a:solidFill>
                  <a:effectLst/>
                  <a:uLnTx/>
                  <a:uFillTx/>
                  <a:latin typeface="Metropolis"/>
                  <a:ea typeface="+mn-ea"/>
                  <a:cs typeface="+mn-cs"/>
                </a:rPr>
              </a:br>
              <a:r>
                <a:rPr kumimoji="0" lang="en-US" sz="1200" b="0" i="0" u="none" strike="noStrike" kern="1200" cap="none" spc="0" normalizeH="0" baseline="0" noProof="0">
                  <a:ln>
                    <a:noFill/>
                  </a:ln>
                  <a:solidFill>
                    <a:srgbClr val="F2F2F2"/>
                  </a:solidFill>
                  <a:effectLst/>
                  <a:uLnTx/>
                  <a:uFillTx/>
                  <a:latin typeface="Metropolis"/>
                  <a:ea typeface="+mn-ea"/>
                  <a:cs typeface="+mn-cs"/>
                </a:rPr>
                <a:t>Portal / Apps </a:t>
              </a:r>
            </a:p>
          </p:txBody>
        </p:sp>
        <p:sp>
          <p:nvSpPr>
            <p:cNvPr id="101" name="Rectangle 100">
              <a:extLst>
                <a:ext uri="{FF2B5EF4-FFF2-40B4-BE49-F238E27FC236}">
                  <a16:creationId xmlns:a16="http://schemas.microsoft.com/office/drawing/2014/main" id="{60DA6771-45DB-4D26-BC0C-E11CF3566B10}"/>
                </a:ext>
              </a:extLst>
            </p:cNvPr>
            <p:cNvSpPr/>
            <p:nvPr/>
          </p:nvSpPr>
          <p:spPr>
            <a:xfrm>
              <a:off x="3629507" y="5062496"/>
              <a:ext cx="508072" cy="217745"/>
            </a:xfrm>
            <a:prstGeom prst="rect">
              <a:avLst/>
            </a:prstGeom>
          </p:spPr>
          <p:txBody>
            <a:bodyPr wrap="none" anchor="b">
              <a:spAutoFit/>
            </a:bodyPr>
            <a:lstStyle/>
            <a:p>
              <a:pPr marL="0" marR="0" lvl="0" indent="0" algn="ctr" defTabSz="914400" rtl="0" eaLnBrk="1" fontAlgn="auto" latinLnBrk="0" hangingPunct="1">
                <a:lnSpc>
                  <a:spcPct val="100000"/>
                </a:lnSpc>
                <a:spcBef>
                  <a:spcPts val="1800"/>
                </a:spcBef>
                <a:spcAft>
                  <a:spcPts val="0"/>
                </a:spcAft>
                <a:buClr>
                  <a:srgbClr val="F2F2F2">
                    <a:lumMod val="60000"/>
                    <a:lumOff val="40000"/>
                  </a:srgbClr>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etropolis"/>
                  <a:ea typeface="+mn-ea"/>
                  <a:cs typeface="+mn-cs"/>
                </a:rPr>
                <a:t>Clinics</a:t>
              </a:r>
            </a:p>
          </p:txBody>
        </p:sp>
        <p:sp>
          <p:nvSpPr>
            <p:cNvPr id="102" name="Rectangle 101">
              <a:extLst>
                <a:ext uri="{FF2B5EF4-FFF2-40B4-BE49-F238E27FC236}">
                  <a16:creationId xmlns:a16="http://schemas.microsoft.com/office/drawing/2014/main" id="{03F0A1A2-2D24-4837-881E-37B4B83E71CE}"/>
                </a:ext>
              </a:extLst>
            </p:cNvPr>
            <p:cNvSpPr/>
            <p:nvPr/>
          </p:nvSpPr>
          <p:spPr>
            <a:xfrm>
              <a:off x="5642384" y="1100833"/>
              <a:ext cx="905003" cy="217745"/>
            </a:xfrm>
            <a:prstGeom prst="rect">
              <a:avLst/>
            </a:prstGeom>
          </p:spPr>
          <p:txBody>
            <a:bodyPr wrap="none" anchor="b">
              <a:spAutoFit/>
            </a:bodyPr>
            <a:lstStyle/>
            <a:p>
              <a:pPr marL="0" marR="0" lvl="0" indent="0" algn="ctr" defTabSz="914400" rtl="0" eaLnBrk="1" fontAlgn="auto" latinLnBrk="0" hangingPunct="1">
                <a:lnSpc>
                  <a:spcPct val="100000"/>
                </a:lnSpc>
                <a:spcBef>
                  <a:spcPts val="1800"/>
                </a:spcBef>
                <a:spcAft>
                  <a:spcPts val="0"/>
                </a:spcAft>
                <a:buClr>
                  <a:srgbClr val="F2F2F2">
                    <a:lumMod val="60000"/>
                    <a:lumOff val="40000"/>
                  </a:srgbClr>
                </a:buClr>
                <a:buSzPct val="90000"/>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etropolis"/>
                  <a:ea typeface="+mn-ea"/>
                  <a:cs typeface="+mn-cs"/>
                </a:rPr>
                <a:t>Point of Care</a:t>
              </a:r>
            </a:p>
          </p:txBody>
        </p:sp>
        <p:sp>
          <p:nvSpPr>
            <p:cNvPr id="108" name="Oval 107">
              <a:extLst>
                <a:ext uri="{FF2B5EF4-FFF2-40B4-BE49-F238E27FC236}">
                  <a16:creationId xmlns:a16="http://schemas.microsoft.com/office/drawing/2014/main" id="{4A92CB7F-4A4A-45D4-9E36-2086E3F41BE3}"/>
                </a:ext>
              </a:extLst>
            </p:cNvPr>
            <p:cNvSpPr/>
            <p:nvPr/>
          </p:nvSpPr>
          <p:spPr>
            <a:xfrm>
              <a:off x="5596962" y="1348351"/>
              <a:ext cx="991548" cy="991548"/>
            </a:xfrm>
            <a:prstGeom prst="ellipse">
              <a:avLst/>
            </a:prstGeom>
            <a:gradFill flip="none" rotWithShape="1">
              <a:gsLst>
                <a:gs pos="25000">
                  <a:schemeClr val="accent1">
                    <a:shade val="67500"/>
                    <a:satMod val="115000"/>
                  </a:schemeClr>
                </a:gs>
                <a:gs pos="75000">
                  <a:schemeClr val="accent1">
                    <a:shade val="100000"/>
                    <a:satMod val="115000"/>
                  </a:schemeClr>
                </a:gs>
              </a:gsLst>
              <a:lin ang="18900000" scaled="1"/>
              <a:tileRect/>
            </a:gradFill>
            <a:ln w="31750">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109" name="Oval 108">
              <a:extLst>
                <a:ext uri="{FF2B5EF4-FFF2-40B4-BE49-F238E27FC236}">
                  <a16:creationId xmlns:a16="http://schemas.microsoft.com/office/drawing/2014/main" id="{8E642B4F-AC4A-4594-B23C-634B6A2EA31E}"/>
                </a:ext>
              </a:extLst>
            </p:cNvPr>
            <p:cNvSpPr/>
            <p:nvPr/>
          </p:nvSpPr>
          <p:spPr>
            <a:xfrm>
              <a:off x="6954890" y="1900258"/>
              <a:ext cx="991548" cy="991548"/>
            </a:xfrm>
            <a:prstGeom prst="ellipse">
              <a:avLst/>
            </a:prstGeom>
            <a:gradFill flip="none" rotWithShape="1">
              <a:gsLst>
                <a:gs pos="25000">
                  <a:schemeClr val="accent1">
                    <a:shade val="67500"/>
                    <a:satMod val="115000"/>
                  </a:schemeClr>
                </a:gs>
                <a:gs pos="75000">
                  <a:schemeClr val="accent1">
                    <a:shade val="100000"/>
                    <a:satMod val="115000"/>
                  </a:schemeClr>
                </a:gs>
              </a:gsLst>
              <a:lin ang="18900000" scaled="1"/>
              <a:tileRect/>
            </a:gradFill>
            <a:ln w="31750">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110" name="Oval 109">
              <a:extLst>
                <a:ext uri="{FF2B5EF4-FFF2-40B4-BE49-F238E27FC236}">
                  <a16:creationId xmlns:a16="http://schemas.microsoft.com/office/drawing/2014/main" id="{62F6A7CC-526C-4265-B1ED-CBB576140C9B}"/>
                </a:ext>
              </a:extLst>
            </p:cNvPr>
            <p:cNvSpPr/>
            <p:nvPr/>
          </p:nvSpPr>
          <p:spPr>
            <a:xfrm>
              <a:off x="7490919" y="3224562"/>
              <a:ext cx="991548" cy="991548"/>
            </a:xfrm>
            <a:prstGeom prst="ellipse">
              <a:avLst/>
            </a:prstGeom>
            <a:gradFill flip="none" rotWithShape="1">
              <a:gsLst>
                <a:gs pos="25000">
                  <a:schemeClr val="accent1">
                    <a:shade val="67500"/>
                    <a:satMod val="115000"/>
                  </a:schemeClr>
                </a:gs>
                <a:gs pos="75000">
                  <a:schemeClr val="accent1">
                    <a:shade val="100000"/>
                    <a:satMod val="115000"/>
                  </a:schemeClr>
                </a:gs>
              </a:gsLst>
              <a:lin ang="18900000" scaled="1"/>
              <a:tileRect/>
            </a:gradFill>
            <a:ln w="31750">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111" name="Oval 110">
              <a:extLst>
                <a:ext uri="{FF2B5EF4-FFF2-40B4-BE49-F238E27FC236}">
                  <a16:creationId xmlns:a16="http://schemas.microsoft.com/office/drawing/2014/main" id="{790DFE51-02F3-4A9E-9619-6A7A1AE180BF}"/>
                </a:ext>
              </a:extLst>
            </p:cNvPr>
            <p:cNvSpPr/>
            <p:nvPr/>
          </p:nvSpPr>
          <p:spPr>
            <a:xfrm>
              <a:off x="3722117" y="3224562"/>
              <a:ext cx="991548" cy="991548"/>
            </a:xfrm>
            <a:prstGeom prst="ellipse">
              <a:avLst/>
            </a:prstGeom>
            <a:gradFill flip="none" rotWithShape="1">
              <a:gsLst>
                <a:gs pos="25000">
                  <a:schemeClr val="accent1">
                    <a:shade val="67500"/>
                    <a:satMod val="115000"/>
                  </a:schemeClr>
                </a:gs>
                <a:gs pos="75000">
                  <a:schemeClr val="accent1">
                    <a:shade val="100000"/>
                    <a:satMod val="115000"/>
                  </a:schemeClr>
                </a:gs>
              </a:gsLst>
              <a:lin ang="18900000" scaled="1"/>
              <a:tileRect/>
            </a:gradFill>
            <a:ln w="31750">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112" name="Oval 111">
              <a:extLst>
                <a:ext uri="{FF2B5EF4-FFF2-40B4-BE49-F238E27FC236}">
                  <a16:creationId xmlns:a16="http://schemas.microsoft.com/office/drawing/2014/main" id="{06DB0F2A-75BC-454E-9BCE-38D087501C60}"/>
                </a:ext>
              </a:extLst>
            </p:cNvPr>
            <p:cNvSpPr/>
            <p:nvPr/>
          </p:nvSpPr>
          <p:spPr>
            <a:xfrm>
              <a:off x="6947008" y="4548865"/>
              <a:ext cx="991548" cy="991548"/>
            </a:xfrm>
            <a:prstGeom prst="ellipse">
              <a:avLst/>
            </a:prstGeom>
            <a:gradFill flip="none" rotWithShape="1">
              <a:gsLst>
                <a:gs pos="25000">
                  <a:schemeClr val="accent1">
                    <a:shade val="67500"/>
                    <a:satMod val="115000"/>
                  </a:schemeClr>
                </a:gs>
                <a:gs pos="75000">
                  <a:schemeClr val="accent1">
                    <a:shade val="100000"/>
                    <a:satMod val="115000"/>
                  </a:schemeClr>
                </a:gs>
              </a:gsLst>
              <a:lin ang="18900000" scaled="1"/>
              <a:tileRect/>
            </a:gradFill>
            <a:ln w="31750">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113" name="Oval 112">
              <a:extLst>
                <a:ext uri="{FF2B5EF4-FFF2-40B4-BE49-F238E27FC236}">
                  <a16:creationId xmlns:a16="http://schemas.microsoft.com/office/drawing/2014/main" id="{374E2C95-6198-4D30-B871-B378C9E2095C}"/>
                </a:ext>
              </a:extLst>
            </p:cNvPr>
            <p:cNvSpPr/>
            <p:nvPr/>
          </p:nvSpPr>
          <p:spPr>
            <a:xfrm>
              <a:off x="4258987" y="4548865"/>
              <a:ext cx="991548" cy="991548"/>
            </a:xfrm>
            <a:prstGeom prst="ellipse">
              <a:avLst/>
            </a:prstGeom>
            <a:gradFill flip="none" rotWithShape="1">
              <a:gsLst>
                <a:gs pos="25000">
                  <a:schemeClr val="accent1">
                    <a:shade val="67500"/>
                    <a:satMod val="115000"/>
                  </a:schemeClr>
                </a:gs>
                <a:gs pos="75000">
                  <a:schemeClr val="accent1">
                    <a:shade val="100000"/>
                    <a:satMod val="115000"/>
                  </a:schemeClr>
                </a:gs>
              </a:gsLst>
              <a:lin ang="18900000" scaled="1"/>
              <a:tileRect/>
            </a:gradFill>
            <a:ln w="31750">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114" name="Oval 113">
              <a:extLst>
                <a:ext uri="{FF2B5EF4-FFF2-40B4-BE49-F238E27FC236}">
                  <a16:creationId xmlns:a16="http://schemas.microsoft.com/office/drawing/2014/main" id="{075F1FFD-533B-483B-92DC-1628DF65DB66}"/>
                </a:ext>
              </a:extLst>
            </p:cNvPr>
            <p:cNvSpPr/>
            <p:nvPr/>
          </p:nvSpPr>
          <p:spPr>
            <a:xfrm>
              <a:off x="5596962" y="5147841"/>
              <a:ext cx="991548" cy="991548"/>
            </a:xfrm>
            <a:prstGeom prst="ellipse">
              <a:avLst/>
            </a:prstGeom>
            <a:gradFill flip="none" rotWithShape="1">
              <a:gsLst>
                <a:gs pos="25000">
                  <a:schemeClr val="accent1">
                    <a:shade val="67500"/>
                    <a:satMod val="115000"/>
                  </a:schemeClr>
                </a:gs>
                <a:gs pos="75000">
                  <a:schemeClr val="accent1">
                    <a:shade val="100000"/>
                    <a:satMod val="115000"/>
                  </a:schemeClr>
                </a:gs>
              </a:gsLst>
              <a:lin ang="18900000" scaled="1"/>
              <a:tileRect/>
            </a:gradFill>
            <a:ln w="31750">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115" name="Oval 114">
              <a:extLst>
                <a:ext uri="{FF2B5EF4-FFF2-40B4-BE49-F238E27FC236}">
                  <a16:creationId xmlns:a16="http://schemas.microsoft.com/office/drawing/2014/main" id="{8D37CDE6-6CB9-4C1E-8C72-4D3FBA696BF8}"/>
                </a:ext>
              </a:extLst>
            </p:cNvPr>
            <p:cNvSpPr/>
            <p:nvPr/>
          </p:nvSpPr>
          <p:spPr>
            <a:xfrm>
              <a:off x="4274753" y="1900258"/>
              <a:ext cx="991548" cy="991548"/>
            </a:xfrm>
            <a:prstGeom prst="ellipse">
              <a:avLst/>
            </a:prstGeom>
            <a:gradFill flip="none" rotWithShape="1">
              <a:gsLst>
                <a:gs pos="25000">
                  <a:schemeClr val="accent1">
                    <a:shade val="67500"/>
                    <a:satMod val="115000"/>
                  </a:schemeClr>
                </a:gs>
                <a:gs pos="75000">
                  <a:schemeClr val="accent1">
                    <a:shade val="100000"/>
                    <a:satMod val="115000"/>
                  </a:schemeClr>
                </a:gs>
              </a:gsLst>
              <a:lin ang="18900000" scaled="1"/>
              <a:tileRect/>
            </a:gradFill>
            <a:ln w="31750">
              <a:noFill/>
            </a:ln>
            <a:effectLst>
              <a:outerShdw blurRad="635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pic>
          <p:nvPicPr>
            <p:cNvPr id="116" name="Picture 115">
              <a:extLst>
                <a:ext uri="{FF2B5EF4-FFF2-40B4-BE49-F238E27FC236}">
                  <a16:creationId xmlns:a16="http://schemas.microsoft.com/office/drawing/2014/main" id="{5A90CA19-9B7A-460A-A691-B96E0160D180}"/>
                </a:ext>
              </a:extLst>
            </p:cNvPr>
            <p:cNvPicPr>
              <a:picLocks noChangeAspect="1"/>
            </p:cNvPicPr>
            <p:nvPr/>
          </p:nvPicPr>
          <p:blipFill>
            <a:blip r:embed="rId3"/>
            <a:stretch>
              <a:fillRect/>
            </a:stretch>
          </p:blipFill>
          <p:spPr>
            <a:xfrm>
              <a:off x="5855571" y="1508745"/>
              <a:ext cx="471840" cy="707760"/>
            </a:xfrm>
            <a:prstGeom prst="rect">
              <a:avLst/>
            </a:prstGeom>
          </p:spPr>
        </p:pic>
        <p:pic>
          <p:nvPicPr>
            <p:cNvPr id="117" name="Picture 116">
              <a:extLst>
                <a:ext uri="{FF2B5EF4-FFF2-40B4-BE49-F238E27FC236}">
                  <a16:creationId xmlns:a16="http://schemas.microsoft.com/office/drawing/2014/main" id="{7A2CE20F-D180-47EE-A9D7-E5715EFD346F}"/>
                </a:ext>
              </a:extLst>
            </p:cNvPr>
            <p:cNvPicPr>
              <a:picLocks noChangeAspect="1"/>
            </p:cNvPicPr>
            <p:nvPr/>
          </p:nvPicPr>
          <p:blipFill>
            <a:blip r:embed="rId4"/>
            <a:stretch>
              <a:fillRect/>
            </a:stretch>
          </p:blipFill>
          <p:spPr>
            <a:xfrm>
              <a:off x="7158676" y="2030842"/>
              <a:ext cx="583977" cy="732446"/>
            </a:xfrm>
            <a:prstGeom prst="rect">
              <a:avLst/>
            </a:prstGeom>
          </p:spPr>
        </p:pic>
        <p:pic>
          <p:nvPicPr>
            <p:cNvPr id="118" name="Picture 117">
              <a:extLst>
                <a:ext uri="{FF2B5EF4-FFF2-40B4-BE49-F238E27FC236}">
                  <a16:creationId xmlns:a16="http://schemas.microsoft.com/office/drawing/2014/main" id="{10B10725-7373-49E3-A173-06FCE9D86D56}"/>
                </a:ext>
              </a:extLst>
            </p:cNvPr>
            <p:cNvPicPr>
              <a:picLocks noChangeAspect="1"/>
            </p:cNvPicPr>
            <p:nvPr/>
          </p:nvPicPr>
          <p:blipFill>
            <a:blip r:embed="rId5"/>
            <a:stretch>
              <a:fillRect/>
            </a:stretch>
          </p:blipFill>
          <p:spPr>
            <a:xfrm>
              <a:off x="7620552" y="3346001"/>
              <a:ext cx="734227" cy="692862"/>
            </a:xfrm>
            <a:prstGeom prst="rect">
              <a:avLst/>
            </a:prstGeom>
          </p:spPr>
        </p:pic>
        <p:pic>
          <p:nvPicPr>
            <p:cNvPr id="119" name="Picture 118">
              <a:extLst>
                <a:ext uri="{FF2B5EF4-FFF2-40B4-BE49-F238E27FC236}">
                  <a16:creationId xmlns:a16="http://schemas.microsoft.com/office/drawing/2014/main" id="{1FC9B484-A126-408F-904F-5B4763A9ED5D}"/>
                </a:ext>
              </a:extLst>
            </p:cNvPr>
            <p:cNvPicPr>
              <a:picLocks noChangeAspect="1"/>
            </p:cNvPicPr>
            <p:nvPr/>
          </p:nvPicPr>
          <p:blipFill>
            <a:blip r:embed="rId6"/>
            <a:stretch>
              <a:fillRect/>
            </a:stretch>
          </p:blipFill>
          <p:spPr>
            <a:xfrm>
              <a:off x="7189824" y="4645876"/>
              <a:ext cx="521681" cy="741336"/>
            </a:xfrm>
            <a:prstGeom prst="rect">
              <a:avLst/>
            </a:prstGeom>
          </p:spPr>
        </p:pic>
        <p:pic>
          <p:nvPicPr>
            <p:cNvPr id="120" name="Picture 119">
              <a:extLst>
                <a:ext uri="{FF2B5EF4-FFF2-40B4-BE49-F238E27FC236}">
                  <a16:creationId xmlns:a16="http://schemas.microsoft.com/office/drawing/2014/main" id="{4F3EDC1C-0B76-42D1-8DFA-DD4AB5B22DEE}"/>
                </a:ext>
              </a:extLst>
            </p:cNvPr>
            <p:cNvPicPr>
              <a:picLocks noChangeAspect="1"/>
            </p:cNvPicPr>
            <p:nvPr/>
          </p:nvPicPr>
          <p:blipFill>
            <a:blip r:embed="rId7"/>
            <a:stretch>
              <a:fillRect/>
            </a:stretch>
          </p:blipFill>
          <p:spPr>
            <a:xfrm>
              <a:off x="5758735" y="5334264"/>
              <a:ext cx="665511" cy="646764"/>
            </a:xfrm>
            <a:prstGeom prst="rect">
              <a:avLst/>
            </a:prstGeom>
          </p:spPr>
        </p:pic>
        <p:pic>
          <p:nvPicPr>
            <p:cNvPr id="121" name="Picture 120">
              <a:extLst>
                <a:ext uri="{FF2B5EF4-FFF2-40B4-BE49-F238E27FC236}">
                  <a16:creationId xmlns:a16="http://schemas.microsoft.com/office/drawing/2014/main" id="{50669CAA-B9A2-41A4-AEF2-3409EDCFF79E}"/>
                </a:ext>
              </a:extLst>
            </p:cNvPr>
            <p:cNvPicPr>
              <a:picLocks noChangeAspect="1"/>
            </p:cNvPicPr>
            <p:nvPr/>
          </p:nvPicPr>
          <p:blipFill>
            <a:blip r:embed="rId8"/>
            <a:stretch>
              <a:fillRect/>
            </a:stretch>
          </p:blipFill>
          <p:spPr>
            <a:xfrm>
              <a:off x="4400518" y="4772815"/>
              <a:ext cx="678617" cy="487457"/>
            </a:xfrm>
            <a:prstGeom prst="rect">
              <a:avLst/>
            </a:prstGeom>
          </p:spPr>
        </p:pic>
        <p:pic>
          <p:nvPicPr>
            <p:cNvPr id="122" name="Picture 121">
              <a:extLst>
                <a:ext uri="{FF2B5EF4-FFF2-40B4-BE49-F238E27FC236}">
                  <a16:creationId xmlns:a16="http://schemas.microsoft.com/office/drawing/2014/main" id="{445CD218-FFF9-4903-963C-6160AAC8D6ED}"/>
                </a:ext>
              </a:extLst>
            </p:cNvPr>
            <p:cNvPicPr>
              <a:picLocks noChangeAspect="1"/>
            </p:cNvPicPr>
            <p:nvPr/>
          </p:nvPicPr>
          <p:blipFill>
            <a:blip r:embed="rId9"/>
            <a:stretch>
              <a:fillRect/>
            </a:stretch>
          </p:blipFill>
          <p:spPr>
            <a:xfrm>
              <a:off x="3862421" y="3346001"/>
              <a:ext cx="662044" cy="720460"/>
            </a:xfrm>
            <a:prstGeom prst="rect">
              <a:avLst/>
            </a:prstGeom>
          </p:spPr>
        </p:pic>
        <p:pic>
          <p:nvPicPr>
            <p:cNvPr id="123" name="Picture 122">
              <a:extLst>
                <a:ext uri="{FF2B5EF4-FFF2-40B4-BE49-F238E27FC236}">
                  <a16:creationId xmlns:a16="http://schemas.microsoft.com/office/drawing/2014/main" id="{DAD47254-7E94-402B-93A0-BF7147116F6D}"/>
                </a:ext>
              </a:extLst>
            </p:cNvPr>
            <p:cNvPicPr>
              <a:picLocks noChangeAspect="1"/>
            </p:cNvPicPr>
            <p:nvPr/>
          </p:nvPicPr>
          <p:blipFill>
            <a:blip r:embed="rId10"/>
            <a:stretch>
              <a:fillRect/>
            </a:stretch>
          </p:blipFill>
          <p:spPr>
            <a:xfrm>
              <a:off x="4371208" y="2006767"/>
              <a:ext cx="798638" cy="586234"/>
            </a:xfrm>
            <a:prstGeom prst="rect">
              <a:avLst/>
            </a:prstGeom>
          </p:spPr>
        </p:pic>
      </p:grpSp>
      <p:sp>
        <p:nvSpPr>
          <p:cNvPr id="6" name="Rectangle 5">
            <a:extLst>
              <a:ext uri="{FF2B5EF4-FFF2-40B4-BE49-F238E27FC236}">
                <a16:creationId xmlns:a16="http://schemas.microsoft.com/office/drawing/2014/main" id="{8EFA52E5-2965-4919-9501-E9DCDDA30F4B}"/>
              </a:ext>
            </a:extLst>
          </p:cNvPr>
          <p:cNvSpPr/>
          <p:nvPr/>
        </p:nvSpPr>
        <p:spPr>
          <a:xfrm>
            <a:off x="3063101" y="450677"/>
            <a:ext cx="8886875" cy="5595150"/>
          </a:xfrm>
          <a:prstGeom prst="rect">
            <a:avLst/>
          </a:prstGeom>
          <a:solidFill>
            <a:srgbClr val="002142">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grpSp>
        <p:nvGrpSpPr>
          <p:cNvPr id="105" name="Group 104">
            <a:extLst>
              <a:ext uri="{FF2B5EF4-FFF2-40B4-BE49-F238E27FC236}">
                <a16:creationId xmlns:a16="http://schemas.microsoft.com/office/drawing/2014/main" id="{0F484107-C983-44B4-89D3-1A500D66891D}"/>
              </a:ext>
            </a:extLst>
          </p:cNvPr>
          <p:cNvGrpSpPr/>
          <p:nvPr/>
        </p:nvGrpSpPr>
        <p:grpSpPr>
          <a:xfrm>
            <a:off x="7334247" y="2738374"/>
            <a:ext cx="1985135" cy="1990310"/>
            <a:chOff x="5166728" y="3080794"/>
            <a:chExt cx="1985135" cy="1990310"/>
          </a:xfrm>
        </p:grpSpPr>
        <p:pic>
          <p:nvPicPr>
            <p:cNvPr id="124" name="Picture 123">
              <a:extLst>
                <a:ext uri="{FF2B5EF4-FFF2-40B4-BE49-F238E27FC236}">
                  <a16:creationId xmlns:a16="http://schemas.microsoft.com/office/drawing/2014/main" id="{93FE1245-D74A-431A-B51C-738D5BCF5B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66728" y="3080794"/>
              <a:ext cx="1985135" cy="1985135"/>
            </a:xfrm>
            <a:prstGeom prst="ellipse">
              <a:avLst/>
            </a:prstGeom>
            <a:gradFill flip="none" rotWithShape="1">
              <a:gsLst>
                <a:gs pos="37000">
                  <a:schemeClr val="accent1"/>
                </a:gs>
                <a:gs pos="0">
                  <a:schemeClr val="accent4"/>
                </a:gs>
                <a:gs pos="100000">
                  <a:schemeClr val="accent5"/>
                </a:gs>
              </a:gsLst>
              <a:lin ang="0" scaled="1"/>
              <a:tileRect/>
            </a:gradFill>
            <a:ln w="50800">
              <a:gradFill>
                <a:gsLst>
                  <a:gs pos="0">
                    <a:schemeClr val="accent4"/>
                  </a:gs>
                  <a:gs pos="52000">
                    <a:schemeClr val="accent3"/>
                  </a:gs>
                  <a:gs pos="82000">
                    <a:schemeClr val="accent2"/>
                  </a:gs>
                  <a:gs pos="99000">
                    <a:schemeClr val="accent5"/>
                  </a:gs>
                </a:gsLst>
                <a:lin ang="2700000" scaled="0"/>
              </a:gradFill>
            </a:ln>
            <a:effectLst/>
          </p:spPr>
        </p:pic>
        <p:sp>
          <p:nvSpPr>
            <p:cNvPr id="125" name="Oval 124">
              <a:extLst>
                <a:ext uri="{FF2B5EF4-FFF2-40B4-BE49-F238E27FC236}">
                  <a16:creationId xmlns:a16="http://schemas.microsoft.com/office/drawing/2014/main" id="{8F1E5F92-95ED-4D2F-A130-963EC26EFB17}"/>
                </a:ext>
              </a:extLst>
            </p:cNvPr>
            <p:cNvSpPr/>
            <p:nvPr/>
          </p:nvSpPr>
          <p:spPr>
            <a:xfrm>
              <a:off x="5180348" y="3116644"/>
              <a:ext cx="1954460" cy="1954460"/>
            </a:xfrm>
            <a:prstGeom prst="ellipse">
              <a:avLst/>
            </a:prstGeom>
            <a:gradFill>
              <a:gsLst>
                <a:gs pos="24000">
                  <a:schemeClr val="tx2">
                    <a:alpha val="0"/>
                  </a:schemeClr>
                </a:gs>
                <a:gs pos="100000">
                  <a:schemeClr val="tx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126" name="Text Placeholder 4">
              <a:extLst>
                <a:ext uri="{FF2B5EF4-FFF2-40B4-BE49-F238E27FC236}">
                  <a16:creationId xmlns:a16="http://schemas.microsoft.com/office/drawing/2014/main" id="{4E895646-47D2-427F-96E7-10105E7DD892}"/>
                </a:ext>
              </a:extLst>
            </p:cNvPr>
            <p:cNvSpPr txBox="1">
              <a:spLocks/>
            </p:cNvSpPr>
            <p:nvPr/>
          </p:nvSpPr>
          <p:spPr>
            <a:xfrm>
              <a:off x="5339993" y="4155129"/>
              <a:ext cx="1533026" cy="738664"/>
            </a:xfrm>
            <a:prstGeom prst="rect">
              <a:avLst/>
            </a:prstGeom>
            <a:noFill/>
          </p:spPr>
          <p:txBody>
            <a:bodyPr vert="horz" wrap="square" lIns="0" tIns="45720" rIns="0" bIns="45720" rtlCol="0" anchor="t">
              <a:spAutoFit/>
            </a:bodyPr>
            <a:lstStyle>
              <a:defPPr>
                <a:defRPr lang="en-US"/>
              </a:defPPr>
              <a:lvl1pPr indent="0" algn="ctr">
                <a:lnSpc>
                  <a:spcPct val="100000"/>
                </a:lnSpc>
                <a:spcBef>
                  <a:spcPts val="1800"/>
                </a:spcBef>
                <a:buClr>
                  <a:srgbClr val="F2F2F2">
                    <a:lumMod val="60000"/>
                    <a:lumOff val="40000"/>
                  </a:srgbClr>
                </a:buClr>
                <a:buSzPct val="90000"/>
                <a:buFont typeface="Arial" panose="020B0604020202020204" pitchFamily="34" charset="0"/>
                <a:buChar char="​"/>
                <a:defRPr sz="1400">
                  <a:solidFill>
                    <a:schemeClr val="accent1">
                      <a:lumMod val="60000"/>
                      <a:lumOff val="40000"/>
                    </a:schemeClr>
                  </a:solidFill>
                  <a:latin typeface="Metropolis"/>
                </a:defRPr>
              </a:lvl1pPr>
              <a:lvl2pPr indent="-184150">
                <a:lnSpc>
                  <a:spcPct val="100000"/>
                </a:lnSpc>
                <a:spcBef>
                  <a:spcPts val="300"/>
                </a:spcBef>
                <a:buClr>
                  <a:schemeClr val="tx2"/>
                </a:buClr>
                <a:buSzPct val="90000"/>
                <a:buFont typeface="Arial" panose="020B0604020202020204" pitchFamily="34" charset="0"/>
                <a:buChar char="•"/>
                <a:defRPr>
                  <a:solidFill>
                    <a:schemeClr val="tx2"/>
                  </a:solidFill>
                </a:defRPr>
              </a:lvl2pPr>
              <a:lvl3pPr marL="744538" indent="-169863">
                <a:lnSpc>
                  <a:spcPct val="100000"/>
                </a:lnSpc>
                <a:spcBef>
                  <a:spcPts val="300"/>
                </a:spcBef>
                <a:spcAft>
                  <a:spcPts val="0"/>
                </a:spcAft>
                <a:buClr>
                  <a:schemeClr val="tx2"/>
                </a:buClr>
                <a:buSzPct val="90000"/>
                <a:buFont typeface="Camphor Std" panose="020B0504030404020204" pitchFamily="34" charset="0"/>
                <a:buChar char="–"/>
                <a:defRPr sz="1600">
                  <a:solidFill>
                    <a:schemeClr val="tx2"/>
                  </a:solidFill>
                </a:defRPr>
              </a:lvl3pPr>
              <a:lvl4pPr marL="969963" indent="-166688">
                <a:lnSpc>
                  <a:spcPct val="100000"/>
                </a:lnSpc>
                <a:spcBef>
                  <a:spcPts val="300"/>
                </a:spcBef>
                <a:buClr>
                  <a:schemeClr val="tx2"/>
                </a:buClr>
                <a:buSzPct val="90000"/>
                <a:buFont typeface="Arial" panose="020B0604020202020204" pitchFamily="34" charset="0"/>
                <a:buChar char="•"/>
                <a:defRPr sz="1400">
                  <a:solidFill>
                    <a:schemeClr val="tx2"/>
                  </a:solidFill>
                </a:defRPr>
              </a:lvl4pPr>
              <a:lvl5pPr marL="1143000" indent="-138113">
                <a:lnSpc>
                  <a:spcPct val="100000"/>
                </a:lnSpc>
                <a:spcBef>
                  <a:spcPts val="300"/>
                </a:spcBef>
                <a:buClr>
                  <a:schemeClr val="tx2"/>
                </a:buClr>
                <a:buSzPct val="90000"/>
                <a:buFont typeface="Camphor Std" panose="020B0504030404020204" pitchFamily="34" charset="0"/>
                <a:buChar char="–"/>
                <a:tabLst/>
                <a:defRPr sz="1400">
                  <a:solidFill>
                    <a:schemeClr val="tx2"/>
                  </a:solidFill>
                </a:defRPr>
              </a:lvl5pPr>
              <a:lvl6pPr marL="228600" indent="-228600">
                <a:lnSpc>
                  <a:spcPct val="100000"/>
                </a:lnSpc>
                <a:spcBef>
                  <a:spcPts val="1800"/>
                </a:spcBef>
                <a:buClr>
                  <a:schemeClr val="tx2"/>
                </a:buClr>
                <a:buSzPct val="90000"/>
                <a:buFont typeface="+mj-lt"/>
                <a:buAutoNum type="arabicPeriod"/>
                <a:defRPr sz="2000">
                  <a:solidFill>
                    <a:schemeClr val="tx2"/>
                  </a:solidFill>
                </a:defRPr>
              </a:lvl6pPr>
              <a:lvl7pPr marL="512763" indent="-228600">
                <a:lnSpc>
                  <a:spcPct val="100000"/>
                </a:lnSpc>
                <a:spcBef>
                  <a:spcPts val="300"/>
                </a:spcBef>
                <a:buClr>
                  <a:schemeClr val="tx2"/>
                </a:buClr>
                <a:buSzPct val="90000"/>
                <a:buFont typeface="+mj-lt"/>
                <a:buAutoNum type="alphaLcPeriod"/>
                <a:defRPr sz="1600">
                  <a:solidFill>
                    <a:schemeClr val="tx2"/>
                  </a:solidFill>
                </a:defRPr>
              </a:lvl7pPr>
              <a:lvl8pPr marL="741363" indent="-166688">
                <a:lnSpc>
                  <a:spcPct val="90000"/>
                </a:lnSpc>
                <a:spcBef>
                  <a:spcPts val="600"/>
                </a:spcBef>
                <a:buClr>
                  <a:schemeClr val="tx2"/>
                </a:buClr>
                <a:buSzPct val="90000"/>
                <a:buFont typeface="+mj-lt"/>
                <a:buAutoNum type="romanLcPeriod"/>
                <a:defRPr sz="1400">
                  <a:solidFill>
                    <a:schemeClr val="tx2"/>
                  </a:solidFill>
                </a:defRPr>
              </a:lvl8pPr>
              <a:lvl9pPr marL="284163" indent="-284163">
                <a:lnSpc>
                  <a:spcPct val="100000"/>
                </a:lnSpc>
                <a:spcBef>
                  <a:spcPts val="1800"/>
                </a:spcBef>
                <a:buClr>
                  <a:schemeClr val="tx2"/>
                </a:buClr>
                <a:buSzPct val="90000"/>
                <a:buFont typeface="+mj-lt"/>
                <a:buAutoNum type="alphaUcPeriod"/>
                <a:defRPr sz="2000">
                  <a:solidFill>
                    <a:schemeClr val="tx2"/>
                  </a:solidFill>
                </a:defRPr>
              </a:lvl9pPr>
            </a:lstStyle>
            <a:p>
              <a:pPr marL="0" marR="0" lvl="0" indent="9525" algn="ctr" defTabSz="914400" rtl="0" eaLnBrk="1" fontAlgn="auto" latinLnBrk="0" hangingPunct="1">
                <a:lnSpc>
                  <a:spcPct val="100000"/>
                </a:lnSpc>
                <a:spcBef>
                  <a:spcPts val="1800"/>
                </a:spcBef>
                <a:spcAft>
                  <a:spcPts val="0"/>
                </a:spcAft>
                <a:buClr>
                  <a:srgbClr val="F2F2F2">
                    <a:lumMod val="60000"/>
                    <a:lumOff val="40000"/>
                  </a:srgbClr>
                </a:buClr>
                <a:buSzPct val="90000"/>
                <a:buFont typeface="Arial" panose="020B0604020202020204" pitchFamily="34" charset="0"/>
                <a:buChar char="​"/>
                <a:tabLst/>
                <a:defRPr/>
              </a:pPr>
              <a:r>
                <a:rPr kumimoji="0" lang="en-US" sz="1400" b="1" i="0" u="none" strike="noStrike" kern="1200" cap="none" spc="0" normalizeH="0" baseline="0" noProof="0">
                  <a:ln>
                    <a:noFill/>
                  </a:ln>
                  <a:solidFill>
                    <a:srgbClr val="1A428A"/>
                  </a:solidFill>
                  <a:effectLst/>
                  <a:uLnTx/>
                  <a:uFillTx/>
                  <a:latin typeface="Metropolis"/>
                  <a:ea typeface="+mn-ea"/>
                  <a:cs typeface="+mn-cs"/>
                </a:rPr>
                <a:t>Real Time Connected Healthcare</a:t>
              </a:r>
            </a:p>
          </p:txBody>
        </p:sp>
      </p:grpSp>
      <p:sp>
        <p:nvSpPr>
          <p:cNvPr id="3" name="Title 2"/>
          <p:cNvSpPr>
            <a:spLocks noGrp="1"/>
          </p:cNvSpPr>
          <p:nvPr>
            <p:ph type="title"/>
          </p:nvPr>
        </p:nvSpPr>
        <p:spPr>
          <a:xfrm>
            <a:off x="579809" y="848303"/>
            <a:ext cx="6247130" cy="381000"/>
          </a:xfrm>
        </p:spPr>
        <p:txBody>
          <a:bodyPr/>
          <a:lstStyle/>
          <a:p>
            <a:r>
              <a:rPr lang="en-US"/>
              <a:t>VMware Accelerates Your Path to Real-Time Connected Healthcare</a:t>
            </a:r>
          </a:p>
        </p:txBody>
      </p:sp>
      <p:sp>
        <p:nvSpPr>
          <p:cNvPr id="104" name="Freeform 7">
            <a:extLst>
              <a:ext uri="{FF2B5EF4-FFF2-40B4-BE49-F238E27FC236}">
                <a16:creationId xmlns:a16="http://schemas.microsoft.com/office/drawing/2014/main" id="{E8EDC151-B5D5-4F11-AE22-FB0CC1F248D7}"/>
              </a:ext>
            </a:extLst>
          </p:cNvPr>
          <p:cNvSpPr>
            <a:spLocks noChangeAspect="1"/>
          </p:cNvSpPr>
          <p:nvPr/>
        </p:nvSpPr>
        <p:spPr>
          <a:xfrm>
            <a:off x="6651945" y="2474787"/>
            <a:ext cx="1069732" cy="1069732"/>
          </a:xfrm>
          <a:custGeom>
            <a:avLst/>
            <a:gdLst>
              <a:gd name="connsiteX0" fmla="*/ 0 w 1229992"/>
              <a:gd name="connsiteY0" fmla="*/ 614996 h 1229992"/>
              <a:gd name="connsiteX1" fmla="*/ 614996 w 1229992"/>
              <a:gd name="connsiteY1" fmla="*/ 0 h 1229992"/>
              <a:gd name="connsiteX2" fmla="*/ 1229992 w 1229992"/>
              <a:gd name="connsiteY2" fmla="*/ 614996 h 1229992"/>
              <a:gd name="connsiteX3" fmla="*/ 614996 w 1229992"/>
              <a:gd name="connsiteY3" fmla="*/ 1229992 h 1229992"/>
              <a:gd name="connsiteX4" fmla="*/ 0 w 1229992"/>
              <a:gd name="connsiteY4" fmla="*/ 614996 h 1229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992" h="1229992">
                <a:moveTo>
                  <a:pt x="0" y="614996"/>
                </a:moveTo>
                <a:cubicBezTo>
                  <a:pt x="0" y="275343"/>
                  <a:pt x="275343" y="0"/>
                  <a:pt x="614996" y="0"/>
                </a:cubicBezTo>
                <a:cubicBezTo>
                  <a:pt x="954649" y="0"/>
                  <a:pt x="1229992" y="275343"/>
                  <a:pt x="1229992" y="614996"/>
                </a:cubicBezTo>
                <a:cubicBezTo>
                  <a:pt x="1229992" y="954649"/>
                  <a:pt x="954649" y="1229992"/>
                  <a:pt x="614996" y="1229992"/>
                </a:cubicBezTo>
                <a:cubicBezTo>
                  <a:pt x="275343" y="1229992"/>
                  <a:pt x="0" y="954649"/>
                  <a:pt x="0" y="614996"/>
                </a:cubicBezTo>
                <a:close/>
              </a:path>
            </a:pathLst>
          </a:custGeom>
          <a:gradFill>
            <a:gsLst>
              <a:gs pos="0">
                <a:schemeClr val="accent1"/>
              </a:gs>
              <a:gs pos="97000">
                <a:schemeClr val="accent4"/>
              </a:gs>
            </a:gsLst>
            <a:lin ang="2700000" scaled="0"/>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Metropolis"/>
                <a:ea typeface="+mn-ea"/>
                <a:cs typeface="+mn-cs"/>
              </a:rPr>
              <a:t>ANY</a:t>
            </a:r>
            <a:br>
              <a:rPr kumimoji="0" lang="en-US" sz="1400" b="1" i="0" u="none" strike="noStrike" kern="1200" cap="none" spc="0" normalizeH="0" baseline="0" noProof="0">
                <a:ln>
                  <a:noFill/>
                </a:ln>
                <a:solidFill>
                  <a:srgbClr val="FFFFFF"/>
                </a:solidFill>
                <a:effectLst/>
                <a:uLnTx/>
                <a:uFillTx/>
                <a:latin typeface="Metropolis"/>
                <a:ea typeface="+mn-ea"/>
                <a:cs typeface="+mn-cs"/>
              </a:rPr>
            </a:br>
            <a:r>
              <a:rPr kumimoji="0" lang="en-US" sz="1400" b="1" i="0" u="none" strike="noStrike" kern="1200" cap="none" spc="0" normalizeH="0" baseline="0" noProof="0">
                <a:ln>
                  <a:noFill/>
                </a:ln>
                <a:solidFill>
                  <a:srgbClr val="FFFFFF"/>
                </a:solidFill>
                <a:effectLst/>
                <a:uLnTx/>
                <a:uFillTx/>
                <a:latin typeface="Metropolis"/>
                <a:ea typeface="+mn-ea"/>
                <a:cs typeface="+mn-cs"/>
              </a:rPr>
              <a:t>APP </a:t>
            </a:r>
          </a:p>
        </p:txBody>
      </p:sp>
      <p:sp>
        <p:nvSpPr>
          <p:cNvPr id="106" name="Freeform 7">
            <a:extLst>
              <a:ext uri="{FF2B5EF4-FFF2-40B4-BE49-F238E27FC236}">
                <a16:creationId xmlns:a16="http://schemas.microsoft.com/office/drawing/2014/main" id="{5A384F99-B2FD-44C7-B7AE-789601524BC5}"/>
              </a:ext>
            </a:extLst>
          </p:cNvPr>
          <p:cNvSpPr>
            <a:spLocks noChangeAspect="1"/>
          </p:cNvSpPr>
          <p:nvPr/>
        </p:nvSpPr>
        <p:spPr>
          <a:xfrm>
            <a:off x="7729323" y="1694971"/>
            <a:ext cx="1069732" cy="1069732"/>
          </a:xfrm>
          <a:custGeom>
            <a:avLst/>
            <a:gdLst>
              <a:gd name="connsiteX0" fmla="*/ 0 w 1229992"/>
              <a:gd name="connsiteY0" fmla="*/ 614996 h 1229992"/>
              <a:gd name="connsiteX1" fmla="*/ 614996 w 1229992"/>
              <a:gd name="connsiteY1" fmla="*/ 0 h 1229992"/>
              <a:gd name="connsiteX2" fmla="*/ 1229992 w 1229992"/>
              <a:gd name="connsiteY2" fmla="*/ 614996 h 1229992"/>
              <a:gd name="connsiteX3" fmla="*/ 614996 w 1229992"/>
              <a:gd name="connsiteY3" fmla="*/ 1229992 h 1229992"/>
              <a:gd name="connsiteX4" fmla="*/ 0 w 1229992"/>
              <a:gd name="connsiteY4" fmla="*/ 614996 h 1229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992" h="1229992">
                <a:moveTo>
                  <a:pt x="0" y="614996"/>
                </a:moveTo>
                <a:cubicBezTo>
                  <a:pt x="0" y="275343"/>
                  <a:pt x="275343" y="0"/>
                  <a:pt x="614996" y="0"/>
                </a:cubicBezTo>
                <a:cubicBezTo>
                  <a:pt x="954649" y="0"/>
                  <a:pt x="1229992" y="275343"/>
                  <a:pt x="1229992" y="614996"/>
                </a:cubicBezTo>
                <a:cubicBezTo>
                  <a:pt x="1229992" y="954649"/>
                  <a:pt x="954649" y="1229992"/>
                  <a:pt x="614996" y="1229992"/>
                </a:cubicBezTo>
                <a:cubicBezTo>
                  <a:pt x="275343" y="1229992"/>
                  <a:pt x="0" y="954649"/>
                  <a:pt x="0" y="614996"/>
                </a:cubicBezTo>
                <a:close/>
              </a:path>
            </a:pathLst>
          </a:custGeom>
          <a:gradFill>
            <a:gsLst>
              <a:gs pos="0">
                <a:schemeClr val="accent1"/>
              </a:gs>
              <a:gs pos="97000">
                <a:schemeClr val="accent4"/>
              </a:gs>
            </a:gsLst>
            <a:lin ang="2700000" scaled="0"/>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Metropolis"/>
                <a:ea typeface="+mn-ea"/>
                <a:cs typeface="+mn-cs"/>
              </a:rPr>
              <a:t>ANY</a:t>
            </a:r>
            <a:br>
              <a:rPr kumimoji="0" lang="en-US" sz="1400" b="1" i="0" u="none" strike="noStrike" kern="1200" cap="none" spc="0" normalizeH="0" baseline="0" noProof="0">
                <a:ln>
                  <a:noFill/>
                </a:ln>
                <a:solidFill>
                  <a:srgbClr val="FFFFFF"/>
                </a:solidFill>
                <a:effectLst/>
                <a:uLnTx/>
                <a:uFillTx/>
                <a:latin typeface="Metropolis"/>
                <a:ea typeface="+mn-ea"/>
                <a:cs typeface="+mn-cs"/>
              </a:rPr>
            </a:br>
            <a:r>
              <a:rPr kumimoji="0" lang="en-US" sz="1400" b="1" i="0" u="none" strike="noStrike" kern="1200" cap="none" spc="0" normalizeH="0" baseline="0" noProof="0">
                <a:ln>
                  <a:noFill/>
                </a:ln>
                <a:solidFill>
                  <a:srgbClr val="FFFFFF"/>
                </a:solidFill>
                <a:effectLst/>
                <a:uLnTx/>
                <a:uFillTx/>
                <a:latin typeface="Metropolis"/>
                <a:ea typeface="+mn-ea"/>
                <a:cs typeface="+mn-cs"/>
              </a:rPr>
              <a:t>DEVICE</a:t>
            </a:r>
          </a:p>
        </p:txBody>
      </p:sp>
      <p:sp>
        <p:nvSpPr>
          <p:cNvPr id="107" name="Freeform 7">
            <a:extLst>
              <a:ext uri="{FF2B5EF4-FFF2-40B4-BE49-F238E27FC236}">
                <a16:creationId xmlns:a16="http://schemas.microsoft.com/office/drawing/2014/main" id="{9A462985-1941-4CBC-83BA-E775AC64D4A6}"/>
              </a:ext>
            </a:extLst>
          </p:cNvPr>
          <p:cNvSpPr>
            <a:spLocks noChangeAspect="1"/>
          </p:cNvSpPr>
          <p:nvPr/>
        </p:nvSpPr>
        <p:spPr>
          <a:xfrm>
            <a:off x="8778079" y="2474787"/>
            <a:ext cx="1069732" cy="1069732"/>
          </a:xfrm>
          <a:custGeom>
            <a:avLst/>
            <a:gdLst>
              <a:gd name="connsiteX0" fmla="*/ 0 w 1229992"/>
              <a:gd name="connsiteY0" fmla="*/ 614996 h 1229992"/>
              <a:gd name="connsiteX1" fmla="*/ 614996 w 1229992"/>
              <a:gd name="connsiteY1" fmla="*/ 0 h 1229992"/>
              <a:gd name="connsiteX2" fmla="*/ 1229992 w 1229992"/>
              <a:gd name="connsiteY2" fmla="*/ 614996 h 1229992"/>
              <a:gd name="connsiteX3" fmla="*/ 614996 w 1229992"/>
              <a:gd name="connsiteY3" fmla="*/ 1229992 h 1229992"/>
              <a:gd name="connsiteX4" fmla="*/ 0 w 1229992"/>
              <a:gd name="connsiteY4" fmla="*/ 614996 h 1229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992" h="1229992">
                <a:moveTo>
                  <a:pt x="0" y="614996"/>
                </a:moveTo>
                <a:cubicBezTo>
                  <a:pt x="0" y="275343"/>
                  <a:pt x="275343" y="0"/>
                  <a:pt x="614996" y="0"/>
                </a:cubicBezTo>
                <a:cubicBezTo>
                  <a:pt x="954649" y="0"/>
                  <a:pt x="1229992" y="275343"/>
                  <a:pt x="1229992" y="614996"/>
                </a:cubicBezTo>
                <a:cubicBezTo>
                  <a:pt x="1229992" y="954649"/>
                  <a:pt x="954649" y="1229992"/>
                  <a:pt x="614996" y="1229992"/>
                </a:cubicBezTo>
                <a:cubicBezTo>
                  <a:pt x="275343" y="1229992"/>
                  <a:pt x="0" y="954649"/>
                  <a:pt x="0" y="614996"/>
                </a:cubicBezTo>
                <a:close/>
              </a:path>
            </a:pathLst>
          </a:custGeom>
          <a:gradFill>
            <a:gsLst>
              <a:gs pos="0">
                <a:schemeClr val="accent1"/>
              </a:gs>
              <a:gs pos="97000">
                <a:schemeClr val="accent4"/>
              </a:gs>
            </a:gsLst>
            <a:lin ang="2700000" scaled="0"/>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Metropolis"/>
                <a:ea typeface="+mn-ea"/>
                <a:cs typeface="+mn-cs"/>
              </a:rPr>
              <a:t>ANY</a:t>
            </a:r>
            <a:br>
              <a:rPr kumimoji="0" lang="en-US" sz="1400" b="1" i="0" u="none" strike="noStrike" kern="1200" cap="none" spc="0" normalizeH="0" baseline="0" noProof="0">
                <a:ln>
                  <a:noFill/>
                </a:ln>
                <a:solidFill>
                  <a:srgbClr val="FFFFFF"/>
                </a:solidFill>
                <a:effectLst/>
                <a:uLnTx/>
                <a:uFillTx/>
                <a:latin typeface="Metropolis"/>
                <a:ea typeface="+mn-ea"/>
                <a:cs typeface="+mn-cs"/>
              </a:rPr>
            </a:br>
            <a:r>
              <a:rPr kumimoji="0" lang="en-US" sz="1400" b="1" i="0" u="none" strike="noStrike" kern="1200" cap="none" spc="0" normalizeH="0" baseline="0" noProof="0">
                <a:ln>
                  <a:noFill/>
                </a:ln>
                <a:solidFill>
                  <a:srgbClr val="FFFFFF"/>
                </a:solidFill>
                <a:effectLst/>
                <a:uLnTx/>
                <a:uFillTx/>
                <a:latin typeface="Metropolis"/>
                <a:ea typeface="+mn-ea"/>
                <a:cs typeface="+mn-cs"/>
              </a:rPr>
              <a:t>CLOUD</a:t>
            </a:r>
          </a:p>
        </p:txBody>
      </p:sp>
    </p:spTree>
    <p:extLst>
      <p:ext uri="{BB962C8B-B14F-4D97-AF65-F5344CB8AC3E}">
        <p14:creationId xmlns:p14="http://schemas.microsoft.com/office/powerpoint/2010/main" val="29053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fade">
                                      <p:cBhvr>
                                        <p:cTn id="11" dur="750"/>
                                        <p:tgtEl>
                                          <p:spTgt spid="104"/>
                                        </p:tgtEl>
                                      </p:cBhvr>
                                    </p:animEffect>
                                  </p:childTnLst>
                                </p:cTn>
                              </p:par>
                              <p:par>
                                <p:cTn id="12" presetID="42" presetClass="path" presetSubtype="0" decel="100000" fill="hold" grpId="1" nodeType="withEffect">
                                  <p:stCondLst>
                                    <p:cond delay="0"/>
                                  </p:stCondLst>
                                  <p:childTnLst>
                                    <p:animMotion origin="layout" path="M 3.3316E-6 1.11111E-6 L -0.09482 -0.16875 " pathEditMode="relative" rAng="0" ptsTypes="AA">
                                      <p:cBhvr>
                                        <p:cTn id="13" dur="750" spd="-100000" fill="hold"/>
                                        <p:tgtEl>
                                          <p:spTgt spid="104"/>
                                        </p:tgtEl>
                                        <p:attrNameLst>
                                          <p:attrName>ppt_x</p:attrName>
                                          <p:attrName>ppt_y</p:attrName>
                                        </p:attrNameLst>
                                      </p:cBhvr>
                                      <p:rCtr x="-4741" y="-8449"/>
                                    </p:animMotion>
                                  </p:childTnLst>
                                </p:cTn>
                              </p:par>
                              <p:par>
                                <p:cTn id="14" presetID="10" presetClass="entr" presetSubtype="0" fill="hold" grpId="0" nodeType="with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fade">
                                      <p:cBhvr>
                                        <p:cTn id="16" dur="750"/>
                                        <p:tgtEl>
                                          <p:spTgt spid="106"/>
                                        </p:tgtEl>
                                      </p:cBhvr>
                                    </p:animEffect>
                                  </p:childTnLst>
                                </p:cTn>
                              </p:par>
                              <p:par>
                                <p:cTn id="17" presetID="42" presetClass="path" presetSubtype="0" decel="100000" fill="hold" grpId="1" nodeType="withEffect">
                                  <p:stCondLst>
                                    <p:cond delay="0"/>
                                  </p:stCondLst>
                                  <p:childTnLst>
                                    <p:animMotion origin="layout" path="M -1.15655E-6 -1.48148E-6 L -0.0013 -0.18241 " pathEditMode="relative" rAng="0" ptsTypes="AA">
                                      <p:cBhvr>
                                        <p:cTn id="18" dur="750" spd="-100000" fill="hold"/>
                                        <p:tgtEl>
                                          <p:spTgt spid="106"/>
                                        </p:tgtEl>
                                        <p:attrNameLst>
                                          <p:attrName>ppt_x</p:attrName>
                                          <p:attrName>ppt_y</p:attrName>
                                        </p:attrNameLst>
                                      </p:cBhvr>
                                      <p:rCtr x="-65" y="-9120"/>
                                    </p:animMotion>
                                  </p:childTnLst>
                                </p:cTn>
                              </p:par>
                              <p:par>
                                <p:cTn id="19" presetID="10" presetClass="entr" presetSubtype="0" fill="hold" grpId="0" nodeType="withEffect">
                                  <p:stCondLst>
                                    <p:cond delay="0"/>
                                  </p:stCondLst>
                                  <p:childTnLst>
                                    <p:set>
                                      <p:cBhvr>
                                        <p:cTn id="20" dur="1" fill="hold">
                                          <p:stCondLst>
                                            <p:cond delay="0"/>
                                          </p:stCondLst>
                                        </p:cTn>
                                        <p:tgtEl>
                                          <p:spTgt spid="107"/>
                                        </p:tgtEl>
                                        <p:attrNameLst>
                                          <p:attrName>style.visibility</p:attrName>
                                        </p:attrNameLst>
                                      </p:cBhvr>
                                      <p:to>
                                        <p:strVal val="visible"/>
                                      </p:to>
                                    </p:set>
                                    <p:animEffect transition="in" filter="fade">
                                      <p:cBhvr>
                                        <p:cTn id="21" dur="750"/>
                                        <p:tgtEl>
                                          <p:spTgt spid="107"/>
                                        </p:tgtEl>
                                      </p:cBhvr>
                                    </p:animEffect>
                                  </p:childTnLst>
                                </p:cTn>
                              </p:par>
                              <p:par>
                                <p:cTn id="22" presetID="42" presetClass="path" presetSubtype="0" decel="100000" fill="hold" grpId="1" nodeType="withEffect">
                                  <p:stCondLst>
                                    <p:cond delay="0"/>
                                  </p:stCondLst>
                                  <p:childTnLst>
                                    <p:animMotion origin="layout" path="M -1.04194E-6 1.11111E-6 L 0.09482 -0.16389 " pathEditMode="relative" rAng="0" ptsTypes="AA">
                                      <p:cBhvr>
                                        <p:cTn id="23" dur="750" spd="-100000" fill="hold"/>
                                        <p:tgtEl>
                                          <p:spTgt spid="107"/>
                                        </p:tgtEl>
                                        <p:attrNameLst>
                                          <p:attrName>ppt_x</p:attrName>
                                          <p:attrName>ppt_y</p:attrName>
                                        </p:attrNameLst>
                                      </p:cBhvr>
                                      <p:rCtr x="4741" y="-81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4" grpId="0" animBg="1"/>
      <p:bldP spid="104" grpId="1" animBg="1"/>
      <p:bldP spid="106" grpId="0" animBg="1"/>
      <p:bldP spid="106" grpId="1" animBg="1"/>
      <p:bldP spid="107" grpId="0" animBg="1"/>
      <p:bldP spid="10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USERHIDDEN" val="1"/>
</p:tagLst>
</file>

<file path=ppt/tags/tag3.xml><?xml version="1.0" encoding="utf-8"?>
<p:tagLst xmlns:a="http://schemas.openxmlformats.org/drawingml/2006/main" xmlns:r="http://schemas.openxmlformats.org/officeDocument/2006/relationships" xmlns:p="http://schemas.openxmlformats.org/presentationml/2006/main">
  <p:tag name="USERHIDDEN" val="1"/>
</p:tagLst>
</file>

<file path=ppt/tags/tag4.xml><?xml version="1.0" encoding="utf-8"?>
<p:tagLst xmlns:a="http://schemas.openxmlformats.org/drawingml/2006/main" xmlns:r="http://schemas.openxmlformats.org/officeDocument/2006/relationships" xmlns:p="http://schemas.openxmlformats.org/presentationml/2006/main">
  <p:tag name="USERHIDDEN" val="1"/>
</p:tagLst>
</file>

<file path=ppt/tags/tag5.xml><?xml version="1.0" encoding="utf-8"?>
<p:tagLst xmlns:a="http://schemas.openxmlformats.org/drawingml/2006/main" xmlns:r="http://schemas.openxmlformats.org/officeDocument/2006/relationships" xmlns:p="http://schemas.openxmlformats.org/presentationml/2006/main">
  <p:tag name="USERHIDDEN" val="1"/>
</p:tagLst>
</file>

<file path=ppt/theme/theme1.xml><?xml version="1.0" encoding="utf-8"?>
<a:theme xmlns:a="http://schemas.openxmlformats.org/drawingml/2006/main" name="VMware_dark_16x9">
  <a:themeElements>
    <a:clrScheme name="Custom 12">
      <a:dk1>
        <a:srgbClr val="F2F2F2"/>
      </a:dk1>
      <a:lt1>
        <a:srgbClr val="002142"/>
      </a:lt1>
      <a:dk2>
        <a:srgbClr val="FFFFFF"/>
      </a:dk2>
      <a:lt2>
        <a:srgbClr val="717074"/>
      </a:lt2>
      <a:accent1>
        <a:srgbClr val="0091DA"/>
      </a:accent1>
      <a:accent2>
        <a:srgbClr val="1A428A"/>
      </a:accent2>
      <a:accent3>
        <a:srgbClr val="00C1D5"/>
      </a:accent3>
      <a:accent4>
        <a:srgbClr val="78BE20"/>
      </a:accent4>
      <a:accent5>
        <a:srgbClr val="7F35B2"/>
      </a:accent5>
      <a:accent6>
        <a:srgbClr val="387C2C"/>
      </a:accent6>
      <a:hlink>
        <a:srgbClr val="006990"/>
      </a:hlink>
      <a:folHlink>
        <a:srgbClr val="006990"/>
      </a:folHlink>
    </a:clrScheme>
    <a:fontScheme name="Custom 19">
      <a:majorFont>
        <a:latin typeface="Metropolis Light"/>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600"/>
          </a:spcAft>
          <a:defRPr sz="12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25400">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lgn="l">
          <a:spcAft>
            <a:spcPts val="600"/>
          </a:spcAft>
          <a:defRPr sz="1200" smtClean="0"/>
        </a:defPPr>
      </a:lstStyle>
    </a:txDef>
  </a:objectDefaults>
  <a:extraClrSchemeLst/>
  <a:custClrLst>
    <a:custClr name="Orange">
      <a:srgbClr val="F8981D"/>
    </a:custClr>
    <a:custClr name="Red">
      <a:srgbClr val="820024"/>
    </a:custClr>
  </a:custClrLst>
  <a:extLst>
    <a:ext uri="{05A4C25C-085E-4340-85A3-A5531E510DB2}">
      <thm15:themeFamily xmlns:thm15="http://schemas.microsoft.com/office/thememl/2012/main" name="VMWR_CorpTempRefresh_Light_07_21_hr.potx" id="{05DAF37D-AD21-46CA-8327-AA29D585B2C3}" vid="{AA349161-A6C3-488A-A8B7-7A2D5F49158C}"/>
    </a:ext>
  </a:extLst>
</a:theme>
</file>

<file path=ppt/theme/theme2.xml><?xml version="1.0" encoding="utf-8"?>
<a:theme xmlns:a="http://schemas.openxmlformats.org/drawingml/2006/main" name="1_VMware_dark_16x9">
  <a:themeElements>
    <a:clrScheme name="Custom 12">
      <a:dk1>
        <a:srgbClr val="F2F2F2"/>
      </a:dk1>
      <a:lt1>
        <a:srgbClr val="002142"/>
      </a:lt1>
      <a:dk2>
        <a:srgbClr val="FFFFFF"/>
      </a:dk2>
      <a:lt2>
        <a:srgbClr val="717074"/>
      </a:lt2>
      <a:accent1>
        <a:srgbClr val="0091DA"/>
      </a:accent1>
      <a:accent2>
        <a:srgbClr val="1A428A"/>
      </a:accent2>
      <a:accent3>
        <a:srgbClr val="00C1D5"/>
      </a:accent3>
      <a:accent4>
        <a:srgbClr val="78BE20"/>
      </a:accent4>
      <a:accent5>
        <a:srgbClr val="7F35B2"/>
      </a:accent5>
      <a:accent6>
        <a:srgbClr val="387C2C"/>
      </a:accent6>
      <a:hlink>
        <a:srgbClr val="006990"/>
      </a:hlink>
      <a:folHlink>
        <a:srgbClr val="006990"/>
      </a:folHlink>
    </a:clrScheme>
    <a:fontScheme name="Custom 19">
      <a:majorFont>
        <a:latin typeface="Metropolis Light"/>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600"/>
          </a:spcAft>
          <a:defRPr sz="12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25400">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lgn="l">
          <a:spcAft>
            <a:spcPts val="600"/>
          </a:spcAft>
          <a:defRPr sz="1200" smtClean="0"/>
        </a:defPPr>
      </a:lstStyle>
    </a:txDef>
  </a:objectDefaults>
  <a:extraClrSchemeLst/>
  <a:custClrLst>
    <a:custClr name="Orange">
      <a:srgbClr val="F8981D"/>
    </a:custClr>
    <a:custClr name="Red">
      <a:srgbClr val="820024"/>
    </a:custClr>
  </a:custClrLst>
  <a:extLst>
    <a:ext uri="{05A4C25C-085E-4340-85A3-A5531E510DB2}">
      <thm15:themeFamily xmlns:thm15="http://schemas.microsoft.com/office/thememl/2012/main" name="VMWR_CorpTempRefresh_Light_07_21_hr.potx" id="{05DAF37D-AD21-46CA-8327-AA29D585B2C3}" vid="{AA349161-A6C3-488A-A8B7-7A2D5F49158C}"/>
    </a:ext>
  </a:extLst>
</a:theme>
</file>

<file path=ppt/theme/theme3.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4a69a87-df56-4372-85ab-01fef64bc7b9">
      <UserInfo>
        <DisplayName>Paige Handza</DisplayName>
        <AccountId>15</AccountId>
        <AccountType/>
      </UserInfo>
      <UserInfo>
        <DisplayName>Kate Healy (c)</DisplayName>
        <AccountId>500</AccountId>
        <AccountType/>
      </UserInfo>
      <UserInfo>
        <DisplayName>Carol Carpenter</DisplayName>
        <AccountId>1088</AccountId>
        <AccountType/>
      </UserInfo>
      <UserInfo>
        <DisplayName>Joe Samagond</DisplayName>
        <AccountId>187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AF34D65134464482E51956AF4C8B01" ma:contentTypeVersion="10" ma:contentTypeDescription="Create a new document." ma:contentTypeScope="" ma:versionID="ed4edeea51ddf696d756a17a06cbcb02">
  <xsd:schema xmlns:xsd="http://www.w3.org/2001/XMLSchema" xmlns:xs="http://www.w3.org/2001/XMLSchema" xmlns:p="http://schemas.microsoft.com/office/2006/metadata/properties" xmlns:ns2="ff4dea45-f8db-4234-9890-eb30b25124b5" xmlns:ns3="c4a69a87-df56-4372-85ab-01fef64bc7b9" targetNamespace="http://schemas.microsoft.com/office/2006/metadata/properties" ma:root="true" ma:fieldsID="fe7133d5bd076fd096a19ae1044e491d" ns2:_="" ns3:_="">
    <xsd:import namespace="ff4dea45-f8db-4234-9890-eb30b25124b5"/>
    <xsd:import namespace="c4a69a87-df56-4372-85ab-01fef64bc7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4dea45-f8db-4234-9890-eb30b25124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a69a87-df56-4372-85ab-01fef64bc7b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D6E8A7-6B34-482E-8BD5-64AF400DD6E8}">
  <ds:schemaRefs>
    <ds:schemaRef ds:uri="http://schemas.microsoft.com/sharepoint/v3/contenttype/forms"/>
  </ds:schemaRefs>
</ds:datastoreItem>
</file>

<file path=customXml/itemProps2.xml><?xml version="1.0" encoding="utf-8"?>
<ds:datastoreItem xmlns:ds="http://schemas.openxmlformats.org/officeDocument/2006/customXml" ds:itemID="{E947B241-0E81-4A38-968D-F7BF94C054DE}">
  <ds:schemaRefs>
    <ds:schemaRef ds:uri="http://www.w3.org/XML/1998/namespace"/>
    <ds:schemaRef ds:uri="c4a69a87-df56-4372-85ab-01fef64bc7b9"/>
    <ds:schemaRef ds:uri="http://schemas.microsoft.com/office/2006/documentManagement/types"/>
    <ds:schemaRef ds:uri="ff4dea45-f8db-4234-9890-eb30b25124b5"/>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EF1BA077-9516-4F2A-86EA-99A56D3197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4dea45-f8db-4234-9890-eb30b25124b5"/>
    <ds:schemaRef ds:uri="c4a69a87-df56-4372-85ab-01fef64bc7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TotalTime>
  <Words>2461</Words>
  <Application>Microsoft Office PowerPoint</Application>
  <PresentationFormat>Custom</PresentationFormat>
  <Paragraphs>359</Paragraphs>
  <Slides>28</Slides>
  <Notes>27</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VMware_dark_16x9</vt:lpstr>
      <vt:lpstr>1_VMware_dark_16x9</vt:lpstr>
      <vt:lpstr>PowerPoint Presentation</vt:lpstr>
      <vt:lpstr>Healthcare Leaders Choose VMware </vt:lpstr>
      <vt:lpstr>Every Aspect of Healthcare Has Changed</vt:lpstr>
      <vt:lpstr>PowerPoint Presentation</vt:lpstr>
      <vt:lpstr>PowerPoint Presentation</vt:lpstr>
      <vt:lpstr>PowerPoint Presentation</vt:lpstr>
      <vt:lpstr>Real-Time Connected Healthcare is Now an Imperative </vt:lpstr>
      <vt:lpstr>Legacy IT Impedes Promise of Real-Time Connected Healthcare </vt:lpstr>
      <vt:lpstr>VMware Accelerates Your Path to Real-Time Connected Healthcare</vt:lpstr>
      <vt:lpstr>With a Strong, Digital Foundation</vt:lpstr>
      <vt:lpstr>VMware Digital Foundation Drives Critical Outcomes </vt:lpstr>
      <vt:lpstr>5 Ways to Accelerate Real-Time Connected Healthcare  with VMware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Strong Digital Foundation Empowers the Needs of Today… </vt:lpstr>
      <vt:lpstr>PowerPoint Presentation</vt:lpstr>
      <vt:lpstr>Why Healthcare Leaders Choose VMware </vt:lpstr>
      <vt:lpstr>VMware’s Award-Winning Ecosystem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Accelerate Real-Time Connected Healthcare for Improved Patient Outcomes</dc:title>
  <dc:creator/>
  <cp:lastModifiedBy>Justyna Evlogiadis</cp:lastModifiedBy>
  <cp:revision>8</cp:revision>
  <dcterms:created xsi:type="dcterms:W3CDTF">2020-08-02T07:11:20Z</dcterms:created>
  <dcterms:modified xsi:type="dcterms:W3CDTF">2021-06-22T15:15:16Z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0x0101007EAF34D65134464482E51956AF4C8B01</vt:lpwstr>
  </property>
</Properties>
</file>