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CC56_1B1BFD6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CC6C_A3B791A.xml" ContentType="application/vnd.ms-powerpoint.comments+xml"/>
  <Override PartName="/ppt/notesSlides/notesSlide12.xml" ContentType="application/vnd.openxmlformats-officedocument.presentationml.notesSlide+xml"/>
  <Override PartName="/ppt/comments/modernComment_7FFFCC5A_4362C5E6.xml" ContentType="application/vnd.ms-powerpoint.comments+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CC61_A8B24538.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comments/modernComment_7FFFCC6F_8C06C7BA.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FCC40_4A48B3BC.xml" ContentType="application/vnd.ms-powerpoint.comments+xml"/>
  <Override PartName="/ppt/tags/tag4.xml" ContentType="application/vnd.openxmlformats-officedocument.presentationml.tags+xml"/>
  <Override PartName="/ppt/notesSlides/notesSlide29.xml" ContentType="application/vnd.openxmlformats-officedocument.presentationml.notesSlide+xml"/>
  <Override PartName="/ppt/comments/modernComment_7FFFCC72_601F33E9.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5.xml" ContentType="application/vnd.openxmlformats-officedocument.presentationml.notesSlide+xml"/>
  <Override PartName="/ppt/comments/modernComment_7FFD5101_5E0FE29E.xml" ContentType="application/vnd.ms-powerpoint.comments+xml"/>
  <Override PartName="/ppt/notesSlides/notesSlide36.xml" ContentType="application/vnd.openxmlformats-officedocument.presentationml.notesSlide+xml"/>
  <Override PartName="/ppt/comments/modernComment_7FFD565D_98192790.xml" ContentType="application/vnd.ms-powerpoint.comment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2" r:id="rId4"/>
  </p:sldMasterIdLst>
  <p:notesMasterIdLst>
    <p:notesMasterId r:id="rId46"/>
  </p:notesMasterIdLst>
  <p:handoutMasterIdLst>
    <p:handoutMasterId r:id="rId47"/>
  </p:handoutMasterIdLst>
  <p:sldIdLst>
    <p:sldId id="2147307849" r:id="rId5"/>
    <p:sldId id="2147470461" r:id="rId6"/>
    <p:sldId id="2147470411" r:id="rId7"/>
    <p:sldId id="2147470412" r:id="rId8"/>
    <p:sldId id="2147470398" r:id="rId9"/>
    <p:sldId id="2147470462" r:id="rId10"/>
    <p:sldId id="2147470466" r:id="rId11"/>
    <p:sldId id="2147470422" r:id="rId12"/>
    <p:sldId id="2147470467" r:id="rId13"/>
    <p:sldId id="2147470424" r:id="rId14"/>
    <p:sldId id="2147470444" r:id="rId15"/>
    <p:sldId id="2147470426" r:id="rId16"/>
    <p:sldId id="2147470468" r:id="rId17"/>
    <p:sldId id="2147470469" r:id="rId18"/>
    <p:sldId id="2147470470" r:id="rId19"/>
    <p:sldId id="2147470471" r:id="rId20"/>
    <p:sldId id="2147470472" r:id="rId21"/>
    <p:sldId id="2147470445" r:id="rId22"/>
    <p:sldId id="2147470473" r:id="rId23"/>
    <p:sldId id="2147470433" r:id="rId24"/>
    <p:sldId id="2147470435" r:id="rId25"/>
    <p:sldId id="2147470474" r:id="rId26"/>
    <p:sldId id="2147470478" r:id="rId27"/>
    <p:sldId id="2147470476" r:id="rId28"/>
    <p:sldId id="2147470446" r:id="rId29"/>
    <p:sldId id="2147470477" r:id="rId30"/>
    <p:sldId id="2147470447" r:id="rId31"/>
    <p:sldId id="2147470448" r:id="rId32"/>
    <p:sldId id="2147470475" r:id="rId33"/>
    <p:sldId id="2147470400" r:id="rId34"/>
    <p:sldId id="2147470450" r:id="rId35"/>
    <p:sldId id="2147470484" r:id="rId36"/>
    <p:sldId id="2147470390" r:id="rId37"/>
    <p:sldId id="2147470480" r:id="rId38"/>
    <p:sldId id="2147470481" r:id="rId39"/>
    <p:sldId id="2147470482" r:id="rId40"/>
    <p:sldId id="2147470483" r:id="rId41"/>
    <p:sldId id="2147470457" r:id="rId42"/>
    <p:sldId id="2147307777" r:id="rId43"/>
    <p:sldId id="2147309149" r:id="rId44"/>
    <p:sldId id="2147470431" r:id="rId45"/>
  </p:sldIdLst>
  <p:sldSz cx="12188825" cy="6858000"/>
  <p:notesSz cx="9601200" cy="73152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9B449E-E3A0-43C6-92CA-FB57C6474BAC}">
          <p14:sldIdLst>
            <p14:sldId id="2147307849"/>
            <p14:sldId id="2147470461"/>
          </p14:sldIdLst>
        </p14:section>
        <p14:section name="Market Information" id="{FE52C5F8-1ED8-4D81-ADC9-CC02EE633EA4}">
          <p14:sldIdLst>
            <p14:sldId id="2147470411"/>
            <p14:sldId id="2147470412"/>
            <p14:sldId id="2147470398"/>
          </p14:sldIdLst>
        </p14:section>
        <p14:section name="Challenges" id="{2DCFC176-D79F-486C-9C1D-A0A51F829EE1}">
          <p14:sldIdLst>
            <p14:sldId id="2147470462"/>
            <p14:sldId id="2147470466"/>
          </p14:sldIdLst>
        </p14:section>
        <p14:section name="VMware Value" id="{B4BAFD3D-5182-4263-9943-6181EB926391}">
          <p14:sldIdLst>
            <p14:sldId id="2147470422"/>
            <p14:sldId id="2147470467"/>
          </p14:sldIdLst>
        </p14:section>
        <p14:section name="Solution Pillar Detail - Modernize HIT" id="{584DF781-3A07-4668-844B-38EEEC920541}">
          <p14:sldIdLst>
            <p14:sldId id="2147470424"/>
            <p14:sldId id="2147470444"/>
            <p14:sldId id="2147470426"/>
            <p14:sldId id="2147470468"/>
            <p14:sldId id="2147470469"/>
            <p14:sldId id="2147470470"/>
            <p14:sldId id="2147470471"/>
          </p14:sldIdLst>
        </p14:section>
        <p14:section name="Sollution Pillar Detail - Empower Connected Care and Hybrid Workforce" id="{A4D219AA-5ECC-464E-A138-6F6EDCD61573}">
          <p14:sldIdLst>
            <p14:sldId id="2147470472"/>
            <p14:sldId id="2147470445"/>
            <p14:sldId id="2147470473"/>
            <p14:sldId id="2147470433"/>
            <p14:sldId id="2147470435"/>
            <p14:sldId id="2147470474"/>
            <p14:sldId id="2147470478"/>
          </p14:sldIdLst>
        </p14:section>
        <p14:section name="Solution Pillar Detail - Digital Patient Engagement" id="{D50560A4-1210-4605-9CBA-39D1F7F908CE}">
          <p14:sldIdLst>
            <p14:sldId id="2147470476"/>
            <p14:sldId id="2147470446"/>
            <p14:sldId id="2147470477"/>
            <p14:sldId id="2147470447"/>
            <p14:sldId id="2147470448"/>
            <p14:sldId id="2147470475"/>
            <p14:sldId id="2147470400"/>
          </p14:sldIdLst>
        </p14:section>
        <p14:section name="Summary" id="{BC425AD3-7724-4868-A1E5-04AABDC5EF10}">
          <p14:sldIdLst>
            <p14:sldId id="2147470450"/>
            <p14:sldId id="2147470484"/>
            <p14:sldId id="2147470390"/>
            <p14:sldId id="2147470480"/>
            <p14:sldId id="2147470481"/>
            <p14:sldId id="2147470482"/>
            <p14:sldId id="2147470483"/>
            <p14:sldId id="2147470457"/>
            <p14:sldId id="2147307777"/>
            <p14:sldId id="2147309149"/>
          </p14:sldIdLst>
        </p14:section>
        <p14:section name="extra" id="{103CD134-293F-4D12-BF8E-DEE314CB9DB1}">
          <p14:sldIdLst>
            <p14:sldId id="214747043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18587" userDrawn="1">
          <p15:clr>
            <a:srgbClr val="A4A3A4"/>
          </p15:clr>
        </p15:guide>
        <p15:guide id="2" pos="30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B38A08-1861-10D5-DF2E-22DA9BF5A436}" name="Dinah Strange" initials="DS" userId="0be199bfd92a738c" providerId="Windows Live"/>
  <p188:author id="{B51A1927-A8D7-FECD-A658-62C16ABC8A9D}" name="Carolina Sodaro" initials="CS" userId="S::carolina@healymarketinggroup.com::bb991e2a-cedf-4ab5-aa63-36a64e67ff65" providerId="AD"/>
  <p188:author id="{1889724F-2052-440C-7CD7-83AE18BA29ED}" name="James Millington" initials="JM" userId="S::jmillington@vmware.com::fbc17d38-4710-483d-b601-7a8c6f99eb36" providerId="AD"/>
  <p188:author id="{14576FD1-5226-3AB4-1E50-E7733AEBFB8C}" name="Adam Gervin" initials="AG" userId="S::agervin@vmware.com::8952b2e5-fab1-4d1c-a8b5-0c3778c8f9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5"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F88"/>
    <a:srgbClr val="F4F8FA"/>
    <a:srgbClr val="CE9FFF"/>
    <a:srgbClr val="82CEFF"/>
    <a:srgbClr val="C5FF95"/>
    <a:srgbClr val="0C357E"/>
    <a:srgbClr val="0D347C"/>
    <a:srgbClr val="000000"/>
    <a:srgbClr val="006990"/>
    <a:srgbClr val="002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2A7D9-B49C-4DBF-B7BB-26C3EF3697C6}" v="6" dt="2022-05-17T13:23:32.833"/>
    <p1510:client id="{F840CD4A-8D0D-4ECA-AB74-661816D74C07}" v="195" dt="2022-05-17T13:32:41.135"/>
  </p1510:revLst>
</p1510:revInfo>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89" autoAdjust="0"/>
    <p:restoredTop sz="86531" autoAdjust="0"/>
  </p:normalViewPr>
  <p:slideViewPr>
    <p:cSldViewPr snapToGrid="0">
      <p:cViewPr varScale="1">
        <p:scale>
          <a:sx n="110" d="100"/>
          <a:sy n="110" d="100"/>
        </p:scale>
        <p:origin x="344"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04" d="100"/>
          <a:sy n="104" d="100"/>
        </p:scale>
        <p:origin x="1656" y="72"/>
      </p:cViewPr>
      <p:guideLst>
        <p:guide orient="horz" pos="18587"/>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illington" userId="fbc17d38-4710-483d-b601-7a8c6f99eb36" providerId="ADAL" clId="{7A6A22B1-864B-4F0B-92ED-97B1BFCB2782}"/>
    <pc:docChg chg="delSld addSection modSection">
      <pc:chgData name="James Millington" userId="fbc17d38-4710-483d-b601-7a8c6f99eb36" providerId="ADAL" clId="{7A6A22B1-864B-4F0B-92ED-97B1BFCB2782}" dt="2022-05-17T13:22:09.012" v="14" actId="17846"/>
      <pc:docMkLst>
        <pc:docMk/>
      </pc:docMkLst>
      <pc:sldChg chg="del">
        <pc:chgData name="James Millington" userId="fbc17d38-4710-483d-b601-7a8c6f99eb36" providerId="ADAL" clId="{7A6A22B1-864B-4F0B-92ED-97B1BFCB2782}" dt="2022-05-17T13:21:30.933" v="10" actId="47"/>
        <pc:sldMkLst>
          <pc:docMk/>
          <pc:sldMk cId="1790757964" sldId="2147470485"/>
        </pc:sldMkLst>
      </pc:sldChg>
    </pc:docChg>
  </pc:docChgLst>
  <pc:docChgLst>
    <pc:chgData name="James Millington" userId="fbc17d38-4710-483d-b601-7a8c6f99eb36" providerId="ADAL" clId="{89F786B6-0371-4A08-9D76-6FCAA89F0C8C}"/>
    <pc:docChg chg="custSel modSld modShowInfo">
      <pc:chgData name="James Millington" userId="fbc17d38-4710-483d-b601-7a8c6f99eb36" providerId="ADAL" clId="{89F786B6-0371-4A08-9D76-6FCAA89F0C8C}" dt="2022-05-13T15:18:57.095" v="44"/>
      <pc:docMkLst>
        <pc:docMk/>
      </pc:docMkLst>
      <pc:sldChg chg="modTransition">
        <pc:chgData name="James Millington" userId="fbc17d38-4710-483d-b601-7a8c6f99eb36" providerId="ADAL" clId="{89F786B6-0371-4A08-9D76-6FCAA89F0C8C}" dt="2022-05-13T14:44:39.198" v="37"/>
        <pc:sldMkLst>
          <pc:docMk/>
          <pc:sldMk cId="1578099358" sldId="2147307777"/>
        </pc:sldMkLst>
      </pc:sldChg>
      <pc:sldChg chg="addSp modSp modTransition">
        <pc:chgData name="James Millington" userId="fbc17d38-4710-483d-b601-7a8c6f99eb36" providerId="ADAL" clId="{89F786B6-0371-4A08-9D76-6FCAA89F0C8C}" dt="2022-05-13T14:57:15.804" v="43"/>
        <pc:sldMkLst>
          <pc:docMk/>
          <pc:sldMk cId="149444800" sldId="2147307849"/>
        </pc:sldMkLst>
        <pc:picChg chg="add mod">
          <ac:chgData name="James Millington" userId="fbc17d38-4710-483d-b601-7a8c6f99eb36" providerId="ADAL" clId="{89F786B6-0371-4A08-9D76-6FCAA89F0C8C}" dt="2022-05-13T14:57:15.804" v="43"/>
          <ac:picMkLst>
            <pc:docMk/>
            <pc:sldMk cId="149444800" sldId="2147307849"/>
            <ac:picMk id="2" creationId="{733B71D8-C7D7-4A92-8AE2-9032C2DCFF01}"/>
          </ac:picMkLst>
        </pc:picChg>
      </pc:sldChg>
      <pc:sldChg chg="modTransition">
        <pc:chgData name="James Millington" userId="fbc17d38-4710-483d-b601-7a8c6f99eb36" providerId="ADAL" clId="{89F786B6-0371-4A08-9D76-6FCAA89F0C8C}" dt="2022-05-13T14:44:39.198" v="37"/>
        <pc:sldMkLst>
          <pc:docMk/>
          <pc:sldMk cId="2551785360" sldId="2147309149"/>
        </pc:sldMkLst>
      </pc:sldChg>
      <pc:sldChg chg="modTransition">
        <pc:chgData name="James Millington" userId="fbc17d38-4710-483d-b601-7a8c6f99eb36" providerId="ADAL" clId="{89F786B6-0371-4A08-9D76-6FCAA89F0C8C}" dt="2022-05-13T14:44:39.198" v="37"/>
        <pc:sldMkLst>
          <pc:docMk/>
          <pc:sldMk cId="1990232297" sldId="2147470390"/>
        </pc:sldMkLst>
      </pc:sldChg>
      <pc:sldChg chg="modTransition">
        <pc:chgData name="James Millington" userId="fbc17d38-4710-483d-b601-7a8c6f99eb36" providerId="ADAL" clId="{89F786B6-0371-4A08-9D76-6FCAA89F0C8C}" dt="2022-05-13T14:44:39.198" v="37"/>
        <pc:sldMkLst>
          <pc:docMk/>
          <pc:sldMk cId="3680512408" sldId="2147470398"/>
        </pc:sldMkLst>
      </pc:sldChg>
      <pc:sldChg chg="modTransition">
        <pc:chgData name="James Millington" userId="fbc17d38-4710-483d-b601-7a8c6f99eb36" providerId="ADAL" clId="{89F786B6-0371-4A08-9D76-6FCAA89F0C8C}" dt="2022-05-13T14:44:39.198" v="37"/>
        <pc:sldMkLst>
          <pc:docMk/>
          <pc:sldMk cId="1246278588" sldId="2147470400"/>
        </pc:sldMkLst>
      </pc:sldChg>
      <pc:sldChg chg="addSp modSp modTransition">
        <pc:chgData name="James Millington" userId="fbc17d38-4710-483d-b601-7a8c6f99eb36" providerId="ADAL" clId="{89F786B6-0371-4A08-9D76-6FCAA89F0C8C}" dt="2022-05-13T14:57:15.804" v="43"/>
        <pc:sldMkLst>
          <pc:docMk/>
          <pc:sldMk cId="1390908346" sldId="2147470411"/>
        </pc:sldMkLst>
        <pc:picChg chg="add mod">
          <ac:chgData name="James Millington" userId="fbc17d38-4710-483d-b601-7a8c6f99eb36" providerId="ADAL" clId="{89F786B6-0371-4A08-9D76-6FCAA89F0C8C}" dt="2022-05-13T14:57:15.804" v="43"/>
          <ac:picMkLst>
            <pc:docMk/>
            <pc:sldMk cId="1390908346" sldId="2147470411"/>
            <ac:picMk id="2" creationId="{BAA76D15-38BE-4DD4-A340-A7846B0B944D}"/>
          </ac:picMkLst>
        </pc:picChg>
      </pc:sldChg>
      <pc:sldChg chg="modTransition">
        <pc:chgData name="James Millington" userId="fbc17d38-4710-483d-b601-7a8c6f99eb36" providerId="ADAL" clId="{89F786B6-0371-4A08-9D76-6FCAA89F0C8C}" dt="2022-05-13T14:44:39.198" v="37"/>
        <pc:sldMkLst>
          <pc:docMk/>
          <pc:sldMk cId="2489938178" sldId="2147470412"/>
        </pc:sldMkLst>
      </pc:sldChg>
      <pc:sldChg chg="modTransition">
        <pc:chgData name="James Millington" userId="fbc17d38-4710-483d-b601-7a8c6f99eb36" providerId="ADAL" clId="{89F786B6-0371-4A08-9D76-6FCAA89F0C8C}" dt="2022-05-13T14:44:39.198" v="37"/>
        <pc:sldMkLst>
          <pc:docMk/>
          <pc:sldMk cId="454819173" sldId="2147470422"/>
        </pc:sldMkLst>
      </pc:sldChg>
      <pc:sldChg chg="modTransition">
        <pc:chgData name="James Millington" userId="fbc17d38-4710-483d-b601-7a8c6f99eb36" providerId="ADAL" clId="{89F786B6-0371-4A08-9D76-6FCAA89F0C8C}" dt="2022-05-13T14:44:39.198" v="37"/>
        <pc:sldMkLst>
          <pc:docMk/>
          <pc:sldMk cId="3015663657" sldId="2147470424"/>
        </pc:sldMkLst>
      </pc:sldChg>
      <pc:sldChg chg="modTransition">
        <pc:chgData name="James Millington" userId="fbc17d38-4710-483d-b601-7a8c6f99eb36" providerId="ADAL" clId="{89F786B6-0371-4A08-9D76-6FCAA89F0C8C}" dt="2022-05-13T14:44:39.198" v="37"/>
        <pc:sldMkLst>
          <pc:docMk/>
          <pc:sldMk cId="1130546662" sldId="2147470426"/>
        </pc:sldMkLst>
      </pc:sldChg>
      <pc:sldChg chg="modTransition">
        <pc:chgData name="James Millington" userId="fbc17d38-4710-483d-b601-7a8c6f99eb36" providerId="ADAL" clId="{89F786B6-0371-4A08-9D76-6FCAA89F0C8C}" dt="2022-05-13T14:44:39.198" v="37"/>
        <pc:sldMkLst>
          <pc:docMk/>
          <pc:sldMk cId="731984994" sldId="2147470431"/>
        </pc:sldMkLst>
      </pc:sldChg>
      <pc:sldChg chg="modTransition modAnim">
        <pc:chgData name="James Millington" userId="fbc17d38-4710-483d-b601-7a8c6f99eb36" providerId="ADAL" clId="{89F786B6-0371-4A08-9D76-6FCAA89F0C8C}" dt="2022-05-13T15:18:57.095" v="44"/>
        <pc:sldMkLst>
          <pc:docMk/>
          <pc:sldMk cId="2830255416" sldId="2147470433"/>
        </pc:sldMkLst>
      </pc:sldChg>
      <pc:sldChg chg="modTransition">
        <pc:chgData name="James Millington" userId="fbc17d38-4710-483d-b601-7a8c6f99eb36" providerId="ADAL" clId="{89F786B6-0371-4A08-9D76-6FCAA89F0C8C}" dt="2022-05-13T14:44:39.198" v="37"/>
        <pc:sldMkLst>
          <pc:docMk/>
          <pc:sldMk cId="398814693" sldId="2147470435"/>
        </pc:sldMkLst>
      </pc:sldChg>
      <pc:sldChg chg="modTransition modAnim">
        <pc:chgData name="James Millington" userId="fbc17d38-4710-483d-b601-7a8c6f99eb36" providerId="ADAL" clId="{89F786B6-0371-4A08-9D76-6FCAA89F0C8C}" dt="2022-05-13T14:46:35.584" v="42"/>
        <pc:sldMkLst>
          <pc:docMk/>
          <pc:sldMk cId="171669786" sldId="2147470444"/>
        </pc:sldMkLst>
      </pc:sldChg>
      <pc:sldChg chg="modTransition">
        <pc:chgData name="James Millington" userId="fbc17d38-4710-483d-b601-7a8c6f99eb36" providerId="ADAL" clId="{89F786B6-0371-4A08-9D76-6FCAA89F0C8C}" dt="2022-05-13T14:44:39.198" v="37"/>
        <pc:sldMkLst>
          <pc:docMk/>
          <pc:sldMk cId="3971020404" sldId="2147470445"/>
        </pc:sldMkLst>
      </pc:sldChg>
      <pc:sldChg chg="modTransition">
        <pc:chgData name="James Millington" userId="fbc17d38-4710-483d-b601-7a8c6f99eb36" providerId="ADAL" clId="{89F786B6-0371-4A08-9D76-6FCAA89F0C8C}" dt="2022-05-13T14:44:39.198" v="37"/>
        <pc:sldMkLst>
          <pc:docMk/>
          <pc:sldMk cId="1114789173" sldId="2147470446"/>
        </pc:sldMkLst>
      </pc:sldChg>
      <pc:sldChg chg="modTransition">
        <pc:chgData name="James Millington" userId="fbc17d38-4710-483d-b601-7a8c6f99eb36" providerId="ADAL" clId="{89F786B6-0371-4A08-9D76-6FCAA89F0C8C}" dt="2022-05-13T14:44:39.198" v="37"/>
        <pc:sldMkLst>
          <pc:docMk/>
          <pc:sldMk cId="2349254586" sldId="2147470447"/>
        </pc:sldMkLst>
      </pc:sldChg>
      <pc:sldChg chg="modTransition">
        <pc:chgData name="James Millington" userId="fbc17d38-4710-483d-b601-7a8c6f99eb36" providerId="ADAL" clId="{89F786B6-0371-4A08-9D76-6FCAA89F0C8C}" dt="2022-05-13T14:44:39.198" v="37"/>
        <pc:sldMkLst>
          <pc:docMk/>
          <pc:sldMk cId="2063851108" sldId="2147470448"/>
        </pc:sldMkLst>
      </pc:sldChg>
      <pc:sldChg chg="modTransition">
        <pc:chgData name="James Millington" userId="fbc17d38-4710-483d-b601-7a8c6f99eb36" providerId="ADAL" clId="{89F786B6-0371-4A08-9D76-6FCAA89F0C8C}" dt="2022-05-13T14:44:39.198" v="37"/>
        <pc:sldMkLst>
          <pc:docMk/>
          <pc:sldMk cId="1612657641" sldId="2147470450"/>
        </pc:sldMkLst>
      </pc:sldChg>
      <pc:sldChg chg="modTransition">
        <pc:chgData name="James Millington" userId="fbc17d38-4710-483d-b601-7a8c6f99eb36" providerId="ADAL" clId="{89F786B6-0371-4A08-9D76-6FCAA89F0C8C}" dt="2022-05-13T14:44:39.198" v="37"/>
        <pc:sldMkLst>
          <pc:docMk/>
          <pc:sldMk cId="756607571" sldId="2147470457"/>
        </pc:sldMkLst>
      </pc:sldChg>
      <pc:sldChg chg="addSp modSp modTransition">
        <pc:chgData name="James Millington" userId="fbc17d38-4710-483d-b601-7a8c6f99eb36" providerId="ADAL" clId="{89F786B6-0371-4A08-9D76-6FCAA89F0C8C}" dt="2022-05-13T14:57:15.804" v="43"/>
        <pc:sldMkLst>
          <pc:docMk/>
          <pc:sldMk cId="2993611926" sldId="2147470461"/>
        </pc:sldMkLst>
        <pc:picChg chg="add mod">
          <ac:chgData name="James Millington" userId="fbc17d38-4710-483d-b601-7a8c6f99eb36" providerId="ADAL" clId="{89F786B6-0371-4A08-9D76-6FCAA89F0C8C}" dt="2022-05-13T14:57:15.804" v="43"/>
          <ac:picMkLst>
            <pc:docMk/>
            <pc:sldMk cId="2993611926" sldId="2147470461"/>
            <ac:picMk id="22" creationId="{1CA48255-377C-4749-9B97-C2FB4E8E25D8}"/>
          </ac:picMkLst>
        </pc:picChg>
      </pc:sldChg>
      <pc:sldChg chg="addSp delSp mod modTransition delAnim modAnim">
        <pc:chgData name="James Millington" userId="fbc17d38-4710-483d-b601-7a8c6f99eb36" providerId="ADAL" clId="{89F786B6-0371-4A08-9D76-6FCAA89F0C8C}" dt="2022-05-13T14:44:52.251" v="38"/>
        <pc:sldMkLst>
          <pc:docMk/>
          <pc:sldMk cId="699994834" sldId="2147470462"/>
        </pc:sldMkLst>
        <pc:spChg chg="add del">
          <ac:chgData name="James Millington" userId="fbc17d38-4710-483d-b601-7a8c6f99eb36" providerId="ADAL" clId="{89F786B6-0371-4A08-9D76-6FCAA89F0C8C}" dt="2022-05-13T14:05:34.476" v="15" actId="478"/>
          <ac:spMkLst>
            <pc:docMk/>
            <pc:sldMk cId="699994834" sldId="2147470462"/>
            <ac:spMk id="2" creationId="{055D4A0B-EC4C-46C6-A82D-F61AD85C752B}"/>
          </ac:spMkLst>
        </pc:spChg>
      </pc:sldChg>
      <pc:sldChg chg="modTransition">
        <pc:chgData name="James Millington" userId="fbc17d38-4710-483d-b601-7a8c6f99eb36" providerId="ADAL" clId="{89F786B6-0371-4A08-9D76-6FCAA89F0C8C}" dt="2022-05-13T14:44:39.198" v="37"/>
        <pc:sldMkLst>
          <pc:docMk/>
          <pc:sldMk cId="1863393644" sldId="2147470466"/>
        </pc:sldMkLst>
      </pc:sldChg>
      <pc:sldChg chg="modTransition">
        <pc:chgData name="James Millington" userId="fbc17d38-4710-483d-b601-7a8c6f99eb36" providerId="ADAL" clId="{89F786B6-0371-4A08-9D76-6FCAA89F0C8C}" dt="2022-05-13T14:44:39.198" v="37"/>
        <pc:sldMkLst>
          <pc:docMk/>
          <pc:sldMk cId="179660810" sldId="2147470467"/>
        </pc:sldMkLst>
      </pc:sldChg>
      <pc:sldChg chg="modTransition">
        <pc:chgData name="James Millington" userId="fbc17d38-4710-483d-b601-7a8c6f99eb36" providerId="ADAL" clId="{89F786B6-0371-4A08-9D76-6FCAA89F0C8C}" dt="2022-05-13T14:44:39.198" v="37"/>
        <pc:sldMkLst>
          <pc:docMk/>
          <pc:sldMk cId="1101918651" sldId="2147470468"/>
        </pc:sldMkLst>
      </pc:sldChg>
      <pc:sldChg chg="modTransition">
        <pc:chgData name="James Millington" userId="fbc17d38-4710-483d-b601-7a8c6f99eb36" providerId="ADAL" clId="{89F786B6-0371-4A08-9D76-6FCAA89F0C8C}" dt="2022-05-13T14:44:39.198" v="37"/>
        <pc:sldMkLst>
          <pc:docMk/>
          <pc:sldMk cId="3176919209" sldId="2147470469"/>
        </pc:sldMkLst>
      </pc:sldChg>
      <pc:sldChg chg="modTransition">
        <pc:chgData name="James Millington" userId="fbc17d38-4710-483d-b601-7a8c6f99eb36" providerId="ADAL" clId="{89F786B6-0371-4A08-9D76-6FCAA89F0C8C}" dt="2022-05-13T14:44:39.198" v="37"/>
        <pc:sldMkLst>
          <pc:docMk/>
          <pc:sldMk cId="424575630" sldId="2147470470"/>
        </pc:sldMkLst>
      </pc:sldChg>
      <pc:sldChg chg="modTransition">
        <pc:chgData name="James Millington" userId="fbc17d38-4710-483d-b601-7a8c6f99eb36" providerId="ADAL" clId="{89F786B6-0371-4A08-9D76-6FCAA89F0C8C}" dt="2022-05-13T14:44:39.198" v="37"/>
        <pc:sldMkLst>
          <pc:docMk/>
          <pc:sldMk cId="2240616570" sldId="2147470471"/>
        </pc:sldMkLst>
      </pc:sldChg>
      <pc:sldChg chg="modTransition">
        <pc:chgData name="James Millington" userId="fbc17d38-4710-483d-b601-7a8c6f99eb36" providerId="ADAL" clId="{89F786B6-0371-4A08-9D76-6FCAA89F0C8C}" dt="2022-05-13T14:44:39.198" v="37"/>
        <pc:sldMkLst>
          <pc:docMk/>
          <pc:sldMk cId="1439555057" sldId="2147470472"/>
        </pc:sldMkLst>
      </pc:sldChg>
      <pc:sldChg chg="modTransition">
        <pc:chgData name="James Millington" userId="fbc17d38-4710-483d-b601-7a8c6f99eb36" providerId="ADAL" clId="{89F786B6-0371-4A08-9D76-6FCAA89F0C8C}" dt="2022-05-13T14:44:39.198" v="37"/>
        <pc:sldMkLst>
          <pc:docMk/>
          <pc:sldMk cId="4238387413" sldId="2147470473"/>
        </pc:sldMkLst>
      </pc:sldChg>
      <pc:sldChg chg="modTransition">
        <pc:chgData name="James Millington" userId="fbc17d38-4710-483d-b601-7a8c6f99eb36" providerId="ADAL" clId="{89F786B6-0371-4A08-9D76-6FCAA89F0C8C}" dt="2022-05-13T14:44:39.198" v="37"/>
        <pc:sldMkLst>
          <pc:docMk/>
          <pc:sldMk cId="1019542535" sldId="2147470474"/>
        </pc:sldMkLst>
      </pc:sldChg>
      <pc:sldChg chg="modTransition">
        <pc:chgData name="James Millington" userId="fbc17d38-4710-483d-b601-7a8c6f99eb36" providerId="ADAL" clId="{89F786B6-0371-4A08-9D76-6FCAA89F0C8C}" dt="2022-05-13T14:44:39.198" v="37"/>
        <pc:sldMkLst>
          <pc:docMk/>
          <pc:sldMk cId="3535666934" sldId="2147470475"/>
        </pc:sldMkLst>
      </pc:sldChg>
      <pc:sldChg chg="modTransition">
        <pc:chgData name="James Millington" userId="fbc17d38-4710-483d-b601-7a8c6f99eb36" providerId="ADAL" clId="{89F786B6-0371-4A08-9D76-6FCAA89F0C8C}" dt="2022-05-13T14:44:39.198" v="37"/>
        <pc:sldMkLst>
          <pc:docMk/>
          <pc:sldMk cId="2939763179" sldId="2147470476"/>
        </pc:sldMkLst>
      </pc:sldChg>
      <pc:sldChg chg="modTransition">
        <pc:chgData name="James Millington" userId="fbc17d38-4710-483d-b601-7a8c6f99eb36" providerId="ADAL" clId="{89F786B6-0371-4A08-9D76-6FCAA89F0C8C}" dt="2022-05-13T14:44:39.198" v="37"/>
        <pc:sldMkLst>
          <pc:docMk/>
          <pc:sldMk cId="3550772703" sldId="2147470477"/>
        </pc:sldMkLst>
      </pc:sldChg>
      <pc:sldChg chg="modTransition">
        <pc:chgData name="James Millington" userId="fbc17d38-4710-483d-b601-7a8c6f99eb36" providerId="ADAL" clId="{89F786B6-0371-4A08-9D76-6FCAA89F0C8C}" dt="2022-05-13T14:44:39.198" v="37"/>
        <pc:sldMkLst>
          <pc:docMk/>
          <pc:sldMk cId="3939343617" sldId="2147470478"/>
        </pc:sldMkLst>
      </pc:sldChg>
      <pc:sldChg chg="modTransition">
        <pc:chgData name="James Millington" userId="fbc17d38-4710-483d-b601-7a8c6f99eb36" providerId="ADAL" clId="{89F786B6-0371-4A08-9D76-6FCAA89F0C8C}" dt="2022-05-13T14:44:39.198" v="37"/>
        <pc:sldMkLst>
          <pc:docMk/>
          <pc:sldMk cId="3553238124" sldId="2147470480"/>
        </pc:sldMkLst>
      </pc:sldChg>
      <pc:sldChg chg="modTransition">
        <pc:chgData name="James Millington" userId="fbc17d38-4710-483d-b601-7a8c6f99eb36" providerId="ADAL" clId="{89F786B6-0371-4A08-9D76-6FCAA89F0C8C}" dt="2022-05-13T14:44:39.198" v="37"/>
        <pc:sldMkLst>
          <pc:docMk/>
          <pc:sldMk cId="2751978221" sldId="2147470481"/>
        </pc:sldMkLst>
      </pc:sldChg>
      <pc:sldChg chg="modTransition">
        <pc:chgData name="James Millington" userId="fbc17d38-4710-483d-b601-7a8c6f99eb36" providerId="ADAL" clId="{89F786B6-0371-4A08-9D76-6FCAA89F0C8C}" dt="2022-05-13T14:44:39.198" v="37"/>
        <pc:sldMkLst>
          <pc:docMk/>
          <pc:sldMk cId="696562654" sldId="2147470482"/>
        </pc:sldMkLst>
      </pc:sldChg>
      <pc:sldChg chg="modTransition">
        <pc:chgData name="James Millington" userId="fbc17d38-4710-483d-b601-7a8c6f99eb36" providerId="ADAL" clId="{89F786B6-0371-4A08-9D76-6FCAA89F0C8C}" dt="2022-05-13T14:44:39.198" v="37"/>
        <pc:sldMkLst>
          <pc:docMk/>
          <pc:sldMk cId="976505673" sldId="2147470483"/>
        </pc:sldMkLst>
      </pc:sldChg>
      <pc:sldChg chg="modTransition">
        <pc:chgData name="James Millington" userId="fbc17d38-4710-483d-b601-7a8c6f99eb36" providerId="ADAL" clId="{89F786B6-0371-4A08-9D76-6FCAA89F0C8C}" dt="2022-05-13T14:44:39.198" v="37"/>
        <pc:sldMkLst>
          <pc:docMk/>
          <pc:sldMk cId="3674414365" sldId="2147470484"/>
        </pc:sldMkLst>
      </pc:sldChg>
      <pc:sldChg chg="modTransition">
        <pc:chgData name="James Millington" userId="fbc17d38-4710-483d-b601-7a8c6f99eb36" providerId="ADAL" clId="{89F786B6-0371-4A08-9D76-6FCAA89F0C8C}" dt="2022-05-13T14:44:39.198" v="37"/>
        <pc:sldMkLst>
          <pc:docMk/>
          <pc:sldMk cId="1790757964" sldId="2147470485"/>
        </pc:sldMkLst>
      </pc:sldChg>
    </pc:docChg>
  </pc:docChgLst>
  <pc:docChgLst>
    <pc:chgData name="James Millington" userId="fbc17d38-4710-483d-b601-7a8c6f99eb36" providerId="ADAL" clId="{F840CD4A-8D0D-4ECA-AB74-661816D74C07}"/>
    <pc:docChg chg="modSld modMainMaster">
      <pc:chgData name="James Millington" userId="fbc17d38-4710-483d-b601-7a8c6f99eb36" providerId="ADAL" clId="{F840CD4A-8D0D-4ECA-AB74-661816D74C07}" dt="2022-05-17T13:32:41.135" v="190"/>
      <pc:docMkLst>
        <pc:docMk/>
      </pc:docMkLst>
      <pc:sldChg chg="setBg">
        <pc:chgData name="James Millington" userId="fbc17d38-4710-483d-b601-7a8c6f99eb36" providerId="ADAL" clId="{F840CD4A-8D0D-4ECA-AB74-661816D74C07}" dt="2022-05-17T13:30:47.336" v="188"/>
        <pc:sldMkLst>
          <pc:docMk/>
          <pc:sldMk cId="171669786" sldId="2147470444"/>
        </pc:sldMkLst>
      </pc:sldChg>
      <pc:sldMasterChg chg="modSldLayout">
        <pc:chgData name="James Millington" userId="fbc17d38-4710-483d-b601-7a8c6f99eb36" providerId="ADAL" clId="{F840CD4A-8D0D-4ECA-AB74-661816D74C07}" dt="2022-05-17T13:32:41.135" v="190"/>
        <pc:sldMasterMkLst>
          <pc:docMk/>
          <pc:sldMasterMk cId="1475571270" sldId="2147484922"/>
        </pc:sldMasterMkLst>
        <pc:sldLayoutChg chg="modSp">
          <pc:chgData name="James Millington" userId="fbc17d38-4710-483d-b601-7a8c6f99eb36" providerId="ADAL" clId="{F840CD4A-8D0D-4ECA-AB74-661816D74C07}" dt="2022-05-17T13:32:10.860" v="189"/>
          <pc:sldLayoutMkLst>
            <pc:docMk/>
            <pc:sldMasterMk cId="1475571270" sldId="2147484922"/>
            <pc:sldLayoutMk cId="2484894724" sldId="2147484994"/>
          </pc:sldLayoutMkLst>
          <pc:picChg chg="mod">
            <ac:chgData name="James Millington" userId="fbc17d38-4710-483d-b601-7a8c6f99eb36" providerId="ADAL" clId="{F840CD4A-8D0D-4ECA-AB74-661816D74C07}" dt="2022-05-17T13:32:10.860" v="189"/>
            <ac:picMkLst>
              <pc:docMk/>
              <pc:sldMasterMk cId="1475571270" sldId="2147484922"/>
              <pc:sldLayoutMk cId="2484894724" sldId="2147484994"/>
              <ac:picMk id="5" creationId="{36B54FB2-10A3-4AEC-B0AC-2EDB9000A3C7}"/>
            </ac:picMkLst>
          </pc:picChg>
        </pc:sldLayoutChg>
        <pc:sldLayoutChg chg="modSp">
          <pc:chgData name="James Millington" userId="fbc17d38-4710-483d-b601-7a8c6f99eb36" providerId="ADAL" clId="{F840CD4A-8D0D-4ECA-AB74-661816D74C07}" dt="2022-05-17T13:32:41.135" v="190"/>
          <pc:sldLayoutMkLst>
            <pc:docMk/>
            <pc:sldMasterMk cId="1475571270" sldId="2147484922"/>
            <pc:sldLayoutMk cId="2198744228" sldId="2147484996"/>
          </pc:sldLayoutMkLst>
          <pc:picChg chg="mod">
            <ac:chgData name="James Millington" userId="fbc17d38-4710-483d-b601-7a8c6f99eb36" providerId="ADAL" clId="{F840CD4A-8D0D-4ECA-AB74-661816D74C07}" dt="2022-05-17T13:32:41.135" v="190"/>
            <ac:picMkLst>
              <pc:docMk/>
              <pc:sldMasterMk cId="1475571270" sldId="2147484922"/>
              <pc:sldLayoutMk cId="2198744228" sldId="2147484996"/>
              <ac:picMk id="4" creationId="{1ACBA668-E87E-4F14-A882-2A082D106FD6}"/>
            </ac:picMkLst>
          </pc:picChg>
        </pc:sldLayoutChg>
      </pc:sldMasterChg>
    </pc:docChg>
  </pc:docChgLst>
  <pc:docChgLst>
    <pc:chgData name="James Millington" userId="S::jmillington@vmware.com::fbc17d38-4710-483d-b601-7a8c6f99eb36" providerId="AD" clId="Web-{0442A7D9-B49C-4DBF-B7BB-26C3EF3697C6}"/>
    <pc:docChg chg="modSld">
      <pc:chgData name="James Millington" userId="S::jmillington@vmware.com::fbc17d38-4710-483d-b601-7a8c6f99eb36" providerId="AD" clId="Web-{0442A7D9-B49C-4DBF-B7BB-26C3EF3697C6}" dt="2022-05-17T13:23:32.833" v="5"/>
      <pc:docMkLst>
        <pc:docMk/>
      </pc:docMkLst>
      <pc:sldChg chg="delSp delAnim">
        <pc:chgData name="James Millington" userId="S::jmillington@vmware.com::fbc17d38-4710-483d-b601-7a8c6f99eb36" providerId="AD" clId="Web-{0442A7D9-B49C-4DBF-B7BB-26C3EF3697C6}" dt="2022-05-17T13:22:54.174" v="0"/>
        <pc:sldMkLst>
          <pc:docMk/>
          <pc:sldMk cId="149444800" sldId="2147307849"/>
        </pc:sldMkLst>
        <pc:picChg chg="del">
          <ac:chgData name="James Millington" userId="S::jmillington@vmware.com::fbc17d38-4710-483d-b601-7a8c6f99eb36" providerId="AD" clId="Web-{0442A7D9-B49C-4DBF-B7BB-26C3EF3697C6}" dt="2022-05-17T13:22:54.174" v="0"/>
          <ac:picMkLst>
            <pc:docMk/>
            <pc:sldMk cId="149444800" sldId="2147307849"/>
            <ac:picMk id="2" creationId="{733B71D8-C7D7-4A92-8AE2-9032C2DCFF01}"/>
          </ac:picMkLst>
        </pc:picChg>
      </pc:sldChg>
      <pc:sldChg chg="delSp delAnim delCm">
        <pc:chgData name="James Millington" userId="S::jmillington@vmware.com::fbc17d38-4710-483d-b601-7a8c6f99eb36" providerId="AD" clId="Web-{0442A7D9-B49C-4DBF-B7BB-26C3EF3697C6}" dt="2022-05-17T13:23:04.753" v="3"/>
        <pc:sldMkLst>
          <pc:docMk/>
          <pc:sldMk cId="1390908346" sldId="2147470411"/>
        </pc:sldMkLst>
        <pc:picChg chg="del">
          <ac:chgData name="James Millington" userId="S::jmillington@vmware.com::fbc17d38-4710-483d-b601-7a8c6f99eb36" providerId="AD" clId="Web-{0442A7D9-B49C-4DBF-B7BB-26C3EF3697C6}" dt="2022-05-17T13:23:00.503" v="2"/>
          <ac:picMkLst>
            <pc:docMk/>
            <pc:sldMk cId="1390908346" sldId="2147470411"/>
            <ac:picMk id="2" creationId="{BAA76D15-38BE-4DD4-A340-A7846B0B944D}"/>
          </ac:picMkLst>
        </pc:picChg>
      </pc:sldChg>
      <pc:sldChg chg="delCm">
        <pc:chgData name="James Millington" userId="S::jmillington@vmware.com::fbc17d38-4710-483d-b601-7a8c6f99eb36" providerId="AD" clId="Web-{0442A7D9-B49C-4DBF-B7BB-26C3EF3697C6}" dt="2022-05-17T13:23:09.941" v="4"/>
        <pc:sldMkLst>
          <pc:docMk/>
          <pc:sldMk cId="2489938178" sldId="2147470412"/>
        </pc:sldMkLst>
      </pc:sldChg>
      <pc:sldChg chg="delCm">
        <pc:chgData name="James Millington" userId="S::jmillington@vmware.com::fbc17d38-4710-483d-b601-7a8c6f99eb36" providerId="AD" clId="Web-{0442A7D9-B49C-4DBF-B7BB-26C3EF3697C6}" dt="2022-05-17T13:23:32.833" v="5"/>
        <pc:sldMkLst>
          <pc:docMk/>
          <pc:sldMk cId="3015663657" sldId="2147470424"/>
        </pc:sldMkLst>
      </pc:sldChg>
      <pc:sldChg chg="delSp delAnim">
        <pc:chgData name="James Millington" userId="S::jmillington@vmware.com::fbc17d38-4710-483d-b601-7a8c6f99eb36" providerId="AD" clId="Web-{0442A7D9-B49C-4DBF-B7BB-26C3EF3697C6}" dt="2022-05-17T13:22:56.909" v="1"/>
        <pc:sldMkLst>
          <pc:docMk/>
          <pc:sldMk cId="2993611926" sldId="2147470461"/>
        </pc:sldMkLst>
        <pc:picChg chg="del">
          <ac:chgData name="James Millington" userId="S::jmillington@vmware.com::fbc17d38-4710-483d-b601-7a8c6f99eb36" providerId="AD" clId="Web-{0442A7D9-B49C-4DBF-B7BB-26C3EF3697C6}" dt="2022-05-17T13:22:56.909" v="1"/>
          <ac:picMkLst>
            <pc:docMk/>
            <pc:sldMk cId="2993611926" sldId="2147470461"/>
            <ac:picMk id="22" creationId="{1CA48255-377C-4749-9B97-C2FB4E8E25D8}"/>
          </ac:picMkLst>
        </pc:picChg>
      </pc:sldChg>
    </pc:docChg>
  </pc:docChgLst>
</pc:chgInfo>
</file>

<file path=ppt/comments/modernComment_7FFD5101_5E0FE29E.xml><?xml version="1.0" encoding="utf-8"?>
<p188:cmLst xmlns:a="http://schemas.openxmlformats.org/drawingml/2006/main" xmlns:r="http://schemas.openxmlformats.org/officeDocument/2006/relationships" xmlns:p188="http://schemas.microsoft.com/office/powerpoint/2018/8/main">
  <p188:cm id="{B84729B7-BA47-EC47-BAD7-4B0D44A56325}" authorId="{B51A1927-A8D7-FECD-A658-62C16ABC8A9D}" created="2022-04-12T18:17:13.087">
    <pc:sldMkLst xmlns:pc="http://schemas.microsoft.com/office/powerpoint/2013/main/command">
      <pc:docMk/>
      <pc:sldMk cId="1578099358" sldId="2147307777"/>
    </pc:sldMkLst>
    <p188:txBody>
      <a:bodyPr/>
      <a:lstStyle/>
      <a:p>
        <a:r>
          <a:rPr lang="en-US"/>
          <a:t>redesign to match layout</a:t>
        </a:r>
      </a:p>
    </p188:txBody>
  </p188:cm>
</p188:cmLst>
</file>

<file path=ppt/comments/modernComment_7FFD565D_98192790.xml><?xml version="1.0" encoding="utf-8"?>
<p188:cmLst xmlns:a="http://schemas.openxmlformats.org/drawingml/2006/main" xmlns:r="http://schemas.openxmlformats.org/officeDocument/2006/relationships" xmlns:p188="http://schemas.microsoft.com/office/powerpoint/2018/8/main">
  <p188:cm id="{6E93A305-1F34-A34F-97E5-6E06895AA641}" authorId="{B51A1927-A8D7-FECD-A658-62C16ABC8A9D}" created="2022-04-12T18:18:28.749">
    <pc:sldMkLst xmlns:pc="http://schemas.microsoft.com/office/powerpoint/2013/main/command">
      <pc:docMk/>
      <pc:sldMk cId="2551785360" sldId="2147309149"/>
    </pc:sldMkLst>
    <p188:txBody>
      <a:bodyPr/>
      <a:lstStyle/>
      <a:p>
        <a:r>
          <a:rPr lang="en-US"/>
          <a:t>general clean up to match rest of deck</a:t>
        </a:r>
      </a:p>
    </p188:txBody>
  </p188:cm>
</p188:cmLst>
</file>

<file path=ppt/comments/modernComment_7FFFCC40_4A48B3BC.xml><?xml version="1.0" encoding="utf-8"?>
<p188:cmLst xmlns:a="http://schemas.openxmlformats.org/drawingml/2006/main" xmlns:r="http://schemas.openxmlformats.org/officeDocument/2006/relationships" xmlns:p188="http://schemas.microsoft.com/office/powerpoint/2018/8/main">
  <p188:cm id="{12274CCA-3303-0642-8C21-D1201F2CFE6C}" authorId="{B51A1927-A8D7-FECD-A658-62C16ABC8A9D}" created="2022-04-12T18:49:05.109">
    <pc:sldMkLst xmlns:pc="http://schemas.microsoft.com/office/powerpoint/2013/main/command">
      <pc:docMk/>
      <pc:sldMk cId="1246278588" sldId="2147470400"/>
    </pc:sldMkLst>
    <p188:txBody>
      <a:bodyPr/>
      <a:lstStyle/>
      <a:p>
        <a:r>
          <a:rPr lang="en-US"/>
          <a:t>redesign by using healthcare-related imagery</a:t>
        </a:r>
      </a:p>
    </p188:txBody>
  </p188:cm>
</p188:cmLst>
</file>

<file path=ppt/comments/modernComment_7FFFCC56_1B1BFD65.xml><?xml version="1.0" encoding="utf-8"?>
<p188:cmLst xmlns:a="http://schemas.openxmlformats.org/drawingml/2006/main" xmlns:r="http://schemas.openxmlformats.org/officeDocument/2006/relationships" xmlns:p188="http://schemas.microsoft.com/office/powerpoint/2018/8/main">
  <p188:cm id="{7F3F2033-6AF3-435C-9F9A-A3D43F1C202F}" authorId="{86B38A08-1861-10D5-DF2E-22DA9BF5A436}" status="resolved" created="2022-04-22T16:25:58.208" complete="100000">
    <pc:sldMkLst xmlns:pc="http://schemas.microsoft.com/office/powerpoint/2013/main/command">
      <pc:docMk/>
      <pc:sldMk cId="454819173" sldId="2147470422"/>
    </pc:sldMkLst>
    <p188:replyLst>
      <p188:reply id="{DFF1370B-519D-4BD7-9C7B-419BCCC96251}" authorId="{1889724F-2052-440C-7CD7-83AE18BA29ED}" created="2022-05-02T19:54:32.579">
        <p188:txBody>
          <a:bodyPr/>
          <a:lstStyle/>
          <a:p>
            <a:r>
              <a:rPr lang="en-US"/>
              <a:t>Lets try putting the use cases up top and the tech at the bottom</a:t>
            </a:r>
          </a:p>
        </p188:txBody>
      </p188:reply>
    </p188:replyLst>
    <p188:txBody>
      <a:bodyPr/>
      <a:lstStyle/>
      <a:p>
        <a:r>
          <a:rPr lang="en-US"/>
          <a:t>I think this is too busy and should be split into 2 slides if possible</a:t>
        </a:r>
      </a:p>
    </p188:txBody>
  </p188:cm>
</p188:cmLst>
</file>

<file path=ppt/comments/modernComment_7FFFCC5A_4362C5E6.xml><?xml version="1.0" encoding="utf-8"?>
<p188:cmLst xmlns:a="http://schemas.openxmlformats.org/drawingml/2006/main" xmlns:r="http://schemas.openxmlformats.org/officeDocument/2006/relationships" xmlns:p188="http://schemas.microsoft.com/office/powerpoint/2018/8/main">
  <p188:cm id="{CF08641A-5AC6-4DB1-A074-9B70E580C817}" authorId="{1889724F-2052-440C-7CD7-83AE18BA29ED}" status="resolved" created="2022-05-02T20:02:07.764" complete="100000">
    <pc:sldMkLst xmlns:pc="http://schemas.microsoft.com/office/powerpoint/2013/main/command">
      <pc:docMk/>
      <pc:sldMk cId="1130546662" sldId="2147470426"/>
    </pc:sldMkLst>
    <p188:txBody>
      <a:bodyPr/>
      <a:lstStyle/>
      <a:p>
        <a:r>
          <a:rPr lang="en-US"/>
          <a:t>The image might be more of a distraction to this slide? maybe just focus on the icon and text</a:t>
        </a:r>
      </a:p>
    </p188:txBody>
  </p188:cm>
</p188:cmLst>
</file>

<file path=ppt/comments/modernComment_7FFFCC61_A8B24538.xml><?xml version="1.0" encoding="utf-8"?>
<p188:cmLst xmlns:a="http://schemas.openxmlformats.org/drawingml/2006/main" xmlns:r="http://schemas.openxmlformats.org/officeDocument/2006/relationships" xmlns:p188="http://schemas.microsoft.com/office/powerpoint/2018/8/main">
  <p188:cm id="{B5921CB4-ABD5-4592-A506-D7C3EBFD0426}" authorId="{1889724F-2052-440C-7CD7-83AE18BA29ED}" created="2022-05-02T20:23:45.774">
    <pc:sldMkLst xmlns:pc="http://schemas.microsoft.com/office/powerpoint/2013/main/command">
      <pc:docMk/>
      <pc:sldMk cId="2830255416" sldId="2147470433"/>
    </pc:sldMkLst>
    <p188:txBody>
      <a:bodyPr/>
      <a:lstStyle/>
      <a:p>
        <a:r>
          <a:rPr lang="en-US"/>
          <a:t>I like this</a:t>
        </a:r>
      </a:p>
    </p188:txBody>
  </p188:cm>
</p188:cmLst>
</file>

<file path=ppt/comments/modernComment_7FFFCC6C_A3B791A.xml><?xml version="1.0" encoding="utf-8"?>
<p188:cmLst xmlns:a="http://schemas.openxmlformats.org/drawingml/2006/main" xmlns:r="http://schemas.openxmlformats.org/officeDocument/2006/relationships" xmlns:p188="http://schemas.microsoft.com/office/powerpoint/2018/8/main">
  <p188:cm id="{9661DC91-5A3A-469E-B960-8539569A9204}" authorId="{1889724F-2052-440C-7CD7-83AE18BA29ED}" status="resolved" created="2022-05-02T20:00:07.351" complete="100000">
    <pc:sldMkLst xmlns:pc="http://schemas.microsoft.com/office/powerpoint/2013/main/command">
      <pc:docMk/>
      <pc:sldMk cId="171669786" sldId="2147470444"/>
    </pc:sldMkLst>
    <p188:txBody>
      <a:bodyPr/>
      <a:lstStyle/>
      <a:p>
        <a:r>
          <a:rPr lang="en-US"/>
          <a:t>nice</a:t>
        </a:r>
      </a:p>
    </p188:txBody>
  </p188:cm>
</p188:cmLst>
</file>

<file path=ppt/comments/modernComment_7FFFCC6F_8C06C7BA.xml><?xml version="1.0" encoding="utf-8"?>
<p188:cmLst xmlns:a="http://schemas.openxmlformats.org/drawingml/2006/main" xmlns:r="http://schemas.openxmlformats.org/officeDocument/2006/relationships" xmlns:p188="http://schemas.microsoft.com/office/powerpoint/2018/8/main">
  <p188:cm id="{E3C9A62D-4917-473F-AC9E-179DCA87C4D3}" authorId="{1889724F-2052-440C-7CD7-83AE18BA29ED}" status="resolved" created="2022-05-02T20:24:15.769" complete="100000">
    <pc:sldMkLst xmlns:pc="http://schemas.microsoft.com/office/powerpoint/2013/main/command">
      <pc:docMk/>
      <pc:sldMk cId="2349254586" sldId="2147470447"/>
    </pc:sldMkLst>
    <p188:txBody>
      <a:bodyPr/>
      <a:lstStyle/>
      <a:p>
        <a:r>
          <a:rPr lang="en-US"/>
          <a:t>Lose the drop again</a:t>
        </a:r>
      </a:p>
    </p188:txBody>
  </p188:cm>
</p188:cmLst>
</file>

<file path=ppt/comments/modernComment_7FFFCC72_601F33E9.xml><?xml version="1.0" encoding="utf-8"?>
<p188:cmLst xmlns:a="http://schemas.openxmlformats.org/drawingml/2006/main" xmlns:r="http://schemas.openxmlformats.org/officeDocument/2006/relationships" xmlns:p188="http://schemas.microsoft.com/office/powerpoint/2018/8/main">
  <p188:cm id="{A4535731-AA11-46D7-917D-FF561C89B19F}" authorId="{86B38A08-1861-10D5-DF2E-22DA9BF5A436}" status="resolved" created="2022-04-26T22:31:51.655" complete="100000">
    <pc:sldMkLst xmlns:pc="http://schemas.microsoft.com/office/powerpoint/2013/main/command">
      <pc:docMk/>
      <pc:sldMk cId="1612657641" sldId="2147470450"/>
    </pc:sldMkLst>
    <p188:replyLst>
      <p188:reply id="{FF69AA5A-6D09-414C-831E-994DDD6A535D}" authorId="{1889724F-2052-440C-7CD7-83AE18BA29ED}" created="2022-05-02T20:27:04.270">
        <p188:txBody>
          <a:bodyPr/>
          <a:lstStyle/>
          <a:p>
            <a:r>
              <a:rPr lang="en-US"/>
              <a:t>Lose the circles</a:t>
            </a:r>
          </a:p>
        </p188:txBody>
      </p188:reply>
    </p188:replyLst>
    <p188:txBody>
      <a:bodyPr/>
      <a:lstStyle/>
      <a:p>
        <a:r>
          <a:rPr lang="en-US"/>
          <a:t>The messaging was simplified but the original slide is at the end of the deck for reference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2950669"/>
          </a:xfrm>
          <a:prstGeom prst="rect">
            <a:avLst/>
          </a:prstGeom>
        </p:spPr>
        <p:txBody>
          <a:bodyPr vert="horz" lIns="193560" tIns="96780" rIns="193560" bIns="96780" rtlCol="0"/>
          <a:lstStyle>
            <a:lvl1pPr algn="l">
              <a:defRPr sz="2500"/>
            </a:lvl1pPr>
          </a:lstStyle>
          <a:p>
            <a:endParaRPr lang="en-US">
              <a:latin typeface="Metropolis" panose="00000500000000000000" pitchFamily="50" charset="0"/>
            </a:endParaRPr>
          </a:p>
        </p:txBody>
      </p:sp>
      <p:sp>
        <p:nvSpPr>
          <p:cNvPr id="3" name="Date Placeholder 2"/>
          <p:cNvSpPr>
            <a:spLocks noGrp="1"/>
          </p:cNvSpPr>
          <p:nvPr>
            <p:ph type="dt" sz="quarter" idx="1"/>
          </p:nvPr>
        </p:nvSpPr>
        <p:spPr>
          <a:xfrm>
            <a:off x="5438458" y="0"/>
            <a:ext cx="4160520" cy="2950669"/>
          </a:xfrm>
          <a:prstGeom prst="rect">
            <a:avLst/>
          </a:prstGeom>
        </p:spPr>
        <p:txBody>
          <a:bodyPr vert="horz" lIns="193560" tIns="96780" rIns="193560" bIns="96780" rtlCol="0"/>
          <a:lstStyle>
            <a:lvl1pPr algn="r">
              <a:defRPr sz="2500"/>
            </a:lvl1pPr>
          </a:lstStyle>
          <a:p>
            <a:fld id="{FB004553-04C5-4BB3-AD4E-8B2EF3CDDAF9}" type="datetimeFigureOut">
              <a:rPr lang="en-US" smtClean="0">
                <a:latin typeface="Metropolis" panose="00000500000000000000" pitchFamily="50" charset="0"/>
              </a:rPr>
              <a:t>8/1/22</a:t>
            </a:fld>
            <a:endParaRPr lang="en-US">
              <a:latin typeface="Metropolis" panose="00000500000000000000" pitchFamily="50" charset="0"/>
            </a:endParaRPr>
          </a:p>
        </p:txBody>
      </p:sp>
      <p:sp>
        <p:nvSpPr>
          <p:cNvPr id="4" name="Footer Placeholder 3"/>
          <p:cNvSpPr>
            <a:spLocks noGrp="1"/>
          </p:cNvSpPr>
          <p:nvPr>
            <p:ph type="ftr" sz="quarter" idx="2"/>
          </p:nvPr>
        </p:nvSpPr>
        <p:spPr>
          <a:xfrm>
            <a:off x="0" y="56052467"/>
            <a:ext cx="4160520" cy="2950669"/>
          </a:xfrm>
          <a:prstGeom prst="rect">
            <a:avLst/>
          </a:prstGeom>
        </p:spPr>
        <p:txBody>
          <a:bodyPr vert="horz" lIns="193560" tIns="96780" rIns="193560" bIns="96780" rtlCol="0" anchor="b"/>
          <a:lstStyle>
            <a:lvl1pPr algn="l">
              <a:defRPr sz="2500"/>
            </a:lvl1pPr>
          </a:lstStyle>
          <a:p>
            <a:endParaRPr lang="en-US">
              <a:latin typeface="Metropolis" panose="00000500000000000000" pitchFamily="50" charset="0"/>
            </a:endParaRPr>
          </a:p>
        </p:txBody>
      </p:sp>
      <p:sp>
        <p:nvSpPr>
          <p:cNvPr id="5" name="Slide Number Placeholder 4"/>
          <p:cNvSpPr>
            <a:spLocks noGrp="1"/>
          </p:cNvSpPr>
          <p:nvPr>
            <p:ph type="sldNum" sz="quarter" idx="3"/>
          </p:nvPr>
        </p:nvSpPr>
        <p:spPr>
          <a:xfrm>
            <a:off x="5438458" y="56052467"/>
            <a:ext cx="4160520" cy="2950669"/>
          </a:xfrm>
          <a:prstGeom prst="rect">
            <a:avLst/>
          </a:prstGeom>
        </p:spPr>
        <p:txBody>
          <a:bodyPr vert="horz" lIns="193560" tIns="96780" rIns="193560" bIns="96780" rtlCol="0" anchor="b"/>
          <a:lstStyle>
            <a:lvl1pPr algn="r">
              <a:defRPr sz="2500"/>
            </a:lvl1pPr>
          </a:lstStyle>
          <a:p>
            <a:fld id="{2E6A881F-0910-47D3-BD01-4F68834EC353}" type="slidenum">
              <a:rPr lang="en-US" smtClean="0">
                <a:latin typeface="Metropolis" panose="00000500000000000000" pitchFamily="50" charset="0"/>
              </a:rPr>
              <a:t>‹Nr.›</a:t>
            </a:fld>
            <a:endParaRPr lang="en-US">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2950669"/>
          </a:xfrm>
          <a:prstGeom prst="rect">
            <a:avLst/>
          </a:prstGeom>
        </p:spPr>
        <p:txBody>
          <a:bodyPr vert="horz" lIns="193560" tIns="96780" rIns="193560" bIns="96780" rtlCol="0"/>
          <a:lstStyle>
            <a:lvl1pPr algn="l">
              <a:defRPr sz="2500">
                <a:latin typeface="Metropolis" panose="00000500000000000000" pitchFamily="50" charset="0"/>
              </a:defRPr>
            </a:lvl1pPr>
          </a:lstStyle>
          <a:p>
            <a:endParaRPr lang="en-US"/>
          </a:p>
        </p:txBody>
      </p:sp>
      <p:sp>
        <p:nvSpPr>
          <p:cNvPr id="3" name="Date Placeholder 2"/>
          <p:cNvSpPr>
            <a:spLocks noGrp="1"/>
          </p:cNvSpPr>
          <p:nvPr>
            <p:ph type="dt" idx="1"/>
          </p:nvPr>
        </p:nvSpPr>
        <p:spPr>
          <a:xfrm>
            <a:off x="5438458" y="0"/>
            <a:ext cx="4160520" cy="2950669"/>
          </a:xfrm>
          <a:prstGeom prst="rect">
            <a:avLst/>
          </a:prstGeom>
        </p:spPr>
        <p:txBody>
          <a:bodyPr vert="horz" lIns="193560" tIns="96780" rIns="193560" bIns="96780" rtlCol="0"/>
          <a:lstStyle>
            <a:lvl1pPr algn="r">
              <a:defRPr sz="2500">
                <a:latin typeface="Metropolis" panose="00000500000000000000" pitchFamily="50" charset="0"/>
              </a:defRPr>
            </a:lvl1pPr>
          </a:lstStyle>
          <a:p>
            <a:fld id="{3CB6F0DB-E055-41D0-9102-627A646E4242}" type="datetimeFigureOut">
              <a:rPr lang="en-US" smtClean="0"/>
              <a:pPr/>
              <a:t>8/1/22</a:t>
            </a:fld>
            <a:endParaRPr lang="en-US"/>
          </a:p>
        </p:txBody>
      </p:sp>
      <p:sp>
        <p:nvSpPr>
          <p:cNvPr id="4" name="Slide Image Placeholder 3"/>
          <p:cNvSpPr>
            <a:spLocks noGrp="1" noRot="1" noChangeAspect="1"/>
          </p:cNvSpPr>
          <p:nvPr>
            <p:ph type="sldImg" idx="2"/>
          </p:nvPr>
        </p:nvSpPr>
        <p:spPr>
          <a:xfrm>
            <a:off x="-12242800" y="3933825"/>
            <a:ext cx="34086800" cy="19180175"/>
          </a:xfrm>
          <a:prstGeom prst="rect">
            <a:avLst/>
          </a:prstGeom>
          <a:noFill/>
          <a:ln w="12700">
            <a:solidFill>
              <a:prstClr val="black"/>
            </a:solidFill>
          </a:ln>
        </p:spPr>
        <p:txBody>
          <a:bodyPr vert="horz" lIns="193560" tIns="96780" rIns="193560" bIns="96780" rtlCol="0" anchor="ctr"/>
          <a:lstStyle/>
          <a:p>
            <a:endParaRPr lang="en-US"/>
          </a:p>
        </p:txBody>
      </p:sp>
      <p:sp>
        <p:nvSpPr>
          <p:cNvPr id="5" name="Notes Placeholder 4"/>
          <p:cNvSpPr>
            <a:spLocks noGrp="1"/>
          </p:cNvSpPr>
          <p:nvPr>
            <p:ph type="body" sz="quarter" idx="3"/>
          </p:nvPr>
        </p:nvSpPr>
        <p:spPr>
          <a:xfrm>
            <a:off x="640080" y="24588907"/>
            <a:ext cx="8321040" cy="314738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6052467"/>
            <a:ext cx="4160520" cy="2950669"/>
          </a:xfrm>
          <a:prstGeom prst="rect">
            <a:avLst/>
          </a:prstGeom>
        </p:spPr>
        <p:txBody>
          <a:bodyPr vert="horz" lIns="193560" tIns="96780" rIns="193560" bIns="96780" rtlCol="0" anchor="b"/>
          <a:lstStyle>
            <a:lvl1pPr algn="l">
              <a:defRPr sz="2500">
                <a:latin typeface="Metropolis" panose="00000500000000000000" pitchFamily="50" charset="0"/>
              </a:defRPr>
            </a:lvl1pPr>
          </a:lstStyle>
          <a:p>
            <a:endParaRPr lang="en-US"/>
          </a:p>
        </p:txBody>
      </p:sp>
      <p:sp>
        <p:nvSpPr>
          <p:cNvPr id="7" name="Slide Number Placeholder 6"/>
          <p:cNvSpPr>
            <a:spLocks noGrp="1"/>
          </p:cNvSpPr>
          <p:nvPr>
            <p:ph type="sldNum" sz="quarter" idx="5"/>
          </p:nvPr>
        </p:nvSpPr>
        <p:spPr>
          <a:xfrm>
            <a:off x="5438458" y="56052467"/>
            <a:ext cx="4160520" cy="2950669"/>
          </a:xfrm>
          <a:prstGeom prst="rect">
            <a:avLst/>
          </a:prstGeom>
        </p:spPr>
        <p:txBody>
          <a:bodyPr vert="horz" lIns="193560" tIns="96780" rIns="193560" bIns="96780" rtlCol="0" anchor="b"/>
          <a:lstStyle>
            <a:lvl1pPr algn="r">
              <a:defRPr sz="2500">
                <a:latin typeface="Metropolis" panose="00000500000000000000" pitchFamily="50" charset="0"/>
              </a:defRPr>
            </a:lvl1pPr>
          </a:lstStyle>
          <a:p>
            <a:fld id="{9F4FBC3A-A12C-40F9-BB8D-BC30C7901396}" type="slidenum">
              <a:rPr lang="en-US" smtClean="0"/>
              <a:pPr/>
              <a:t>‹Nr.›</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Today we are going to discuss VMware's digital foundation for healthcare strategy and how we can partner to support your organization on it’s digital transformation journey</a:t>
            </a:r>
          </a:p>
          <a:p>
            <a:pPr marL="134353" lvl="1" defTabSz="939396">
              <a:defRPr/>
            </a:pPr>
            <a:endParaRPr lang="en-US" dirty="0"/>
          </a:p>
          <a:p>
            <a:pPr marL="134353" lvl="1" defTabSz="939396">
              <a:defRPr/>
            </a:pPr>
            <a:endParaRPr lang="en-US" dirty="0"/>
          </a:p>
          <a:p>
            <a:pPr marL="134353"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03896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into our first solution</a:t>
            </a:r>
          </a:p>
        </p:txBody>
      </p:sp>
      <p:sp>
        <p:nvSpPr>
          <p:cNvPr id="4" name="Slide Number Placeholder 3"/>
          <p:cNvSpPr>
            <a:spLocks noGrp="1"/>
          </p:cNvSpPr>
          <p:nvPr>
            <p:ph type="sldNum" sz="quarter" idx="5"/>
          </p:nvPr>
        </p:nvSpPr>
        <p:spPr/>
        <p:txBody>
          <a:bodyPr/>
          <a:lstStyle/>
          <a:p>
            <a:fld id="{9F4FBC3A-A12C-40F9-BB8D-BC30C7901396}" type="slidenum">
              <a:rPr lang="en-US" smtClean="0"/>
              <a:pPr/>
              <a:t>10</a:t>
            </a:fld>
            <a:endParaRPr lang="en-US"/>
          </a:p>
        </p:txBody>
      </p:sp>
    </p:spTree>
    <p:extLst>
      <p:ext uri="{BB962C8B-B14F-4D97-AF65-F5344CB8AC3E}">
        <p14:creationId xmlns:p14="http://schemas.microsoft.com/office/powerpoint/2010/main" val="98349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When we speak to and survey organizations like your own, we hear that the majority of organizations recognize value in moving to the cloud, and many will have a target timeline often driven by hardware refresh cycles. Would that be the same in your case?</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While the benefits of moving to the cloud are recognized, organizations are also seeing the complexities. </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We continually see that embracing cloud creates new silo’s or operations and management and that obtaining and retaining the skillsets to run multiple environments is very challenging hence research findings that point to a need to improve the consistency across cloud environments</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We know that healthcare providers are under a great deal of competitive pressure – not only from established players which may be the hospital across the street, but also from new entrants including high tech and payers – I thought this was an interesting stat – that 59% believe more agile entrants to the healthcare industry are taking market share - where do you see competition in your business?</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11</a:t>
            </a:fld>
            <a:endParaRPr lang="en-US"/>
          </a:p>
        </p:txBody>
      </p:sp>
    </p:spTree>
    <p:extLst>
      <p:ext uri="{BB962C8B-B14F-4D97-AF65-F5344CB8AC3E}">
        <p14:creationId xmlns:p14="http://schemas.microsoft.com/office/powerpoint/2010/main" val="51098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Multi-cloud should be about simplicity – That’s what many of the benefits point to – faster time to market for new initiatives, reduced management overhead - but the challenges can be blockers.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organizations have become experts at running on-premises deployments most often built on top of Vmware technology but aging hardware infrastructure. These environments have to be always-on, fast failover and moving them to a different platform opens up a lot of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You’re also under constant attack – while being expected to share data more than 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continually see the challenges in attracting and retaining top IT talent – if you’re on the east or west coast attracting well qualified cloud infrastructure staff is going to put you in competition with a lot of other industries that will often have much larger budgets to play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realities are often roadblocks for organizations to be able to confidently begin a cloud migration program, particularly with hard deadlines such as expiring hardware leases.</a:t>
            </a:r>
          </a:p>
          <a:p>
            <a:endParaRPr lang="en-US" dirty="0"/>
          </a:p>
          <a:p>
            <a:r>
              <a:rPr lang="en-US" dirty="0"/>
              <a:t>Can you share some of the challenges you see in your organization and potential deadlines?</a:t>
            </a:r>
          </a:p>
          <a:p>
            <a:endParaRPr lang="en-US" dirty="0"/>
          </a:p>
          <a:p>
            <a:endParaRPr lang="en-US" dirty="0"/>
          </a:p>
        </p:txBody>
      </p:sp>
      <p:sp>
        <p:nvSpPr>
          <p:cNvPr id="4" name="Slide Number Placeholder 3"/>
          <p:cNvSpPr>
            <a:spLocks noGrp="1"/>
          </p:cNvSpPr>
          <p:nvPr>
            <p:ph type="sldNum" sz="quarter" idx="5"/>
          </p:nvPr>
        </p:nvSpPr>
        <p:spPr/>
        <p:txBody>
          <a:bodyPr/>
          <a:lstStyle/>
          <a:p>
            <a:fld id="{2BBBE237-911B-47BF-A84E-EE5AB94C5EFE}" type="slidenum">
              <a:rPr lang="en-US" smtClean="0"/>
              <a:t>12</a:t>
            </a:fld>
            <a:endParaRPr lang="en-US"/>
          </a:p>
        </p:txBody>
      </p:sp>
    </p:spTree>
    <p:extLst>
      <p:ext uri="{BB962C8B-B14F-4D97-AF65-F5344CB8AC3E}">
        <p14:creationId xmlns:p14="http://schemas.microsoft.com/office/powerpoint/2010/main" val="45593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etropolis" panose="00000500000000000000" pitchFamily="50" charset="0"/>
                <a:ea typeface="+mn-ea"/>
                <a:cs typeface="+mn-cs"/>
              </a:rPr>
              <a:t>Now let’s look at how working with VMware can address these challenges and accelerate your cloud transformation.</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First, with VMware Cloud, you have the fastest path for migration. This gives you the flexibility of the cloud anywhere you want it – whether in a target public cloud, edge location, or your own datacenter. Since it is the same infrastructure everywhere, your workloads and apps are completely portable without refactoring. If you have a deadline to meet, there is no faster way to move than with VMware</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Second, networking and security is integrated with VMware’s NSX, SASE and SD-WAN technologies. VMware is the only provider to have visibility into all four areas or the Zero Trust model – at the workload with Carbon Black, Network with NSX, User and endpoint with Workspace ONE.</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Finally utilizing the existing tools your organizations have become experts with through building best in class always-on datacenters. The investments you’ve made translate directly to managing these workloads in the cloud to the same level of performance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BE237-911B-47BF-A84E-EE5AB94C5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866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major projects, which are important to you, and how we can partner to ensure success</a:t>
            </a:r>
          </a:p>
          <a:p>
            <a:endParaRPr lang="en-US" dirty="0"/>
          </a:p>
          <a:p>
            <a:r>
              <a:rPr lang="en-US" dirty="0"/>
              <a:t>Migrate from on-premises to cross cloud infrastructure.</a:t>
            </a:r>
          </a:p>
          <a:p>
            <a:pPr marL="171450" indent="-171450">
              <a:buFontTx/>
              <a:buChar char="-"/>
            </a:pPr>
            <a:r>
              <a:rPr lang="en-US" dirty="0"/>
              <a:t>We often see organizations with hardware refresh cycles that are accelerating cloud projects. We can help meet those deadlines accelerating cloud migration</a:t>
            </a:r>
          </a:p>
          <a:p>
            <a:pPr marL="0" indent="0">
              <a:buFontTx/>
              <a:buNone/>
            </a:pPr>
            <a:endParaRPr lang="en-US" dirty="0"/>
          </a:p>
          <a:p>
            <a:pPr marL="0" indent="0">
              <a:buFontTx/>
              <a:buNone/>
            </a:pPr>
            <a:r>
              <a:rPr lang="en-US" dirty="0"/>
              <a:t>Combat Cyber Attacks and Ransomware</a:t>
            </a:r>
          </a:p>
          <a:p>
            <a:pPr marL="171450" indent="-171450">
              <a:buFontTx/>
              <a:buChar char="-"/>
            </a:pPr>
            <a:r>
              <a:rPr lang="en-US" dirty="0"/>
              <a:t>VMware is the only solution to have visibility into every area of the Zero Trust model and can help mitigate the chances of attack and increase speed of recovery</a:t>
            </a:r>
          </a:p>
          <a:p>
            <a:pPr marL="171450" indent="-171450">
              <a:buFontTx/>
              <a:buChar char="-"/>
            </a:pPr>
            <a:endParaRPr lang="en-US" dirty="0"/>
          </a:p>
          <a:p>
            <a:pPr marL="0" indent="0">
              <a:buFontTx/>
              <a:buNone/>
            </a:pPr>
            <a:r>
              <a:rPr lang="en-US" dirty="0"/>
              <a:t>Modernize and Optimize EHR</a:t>
            </a:r>
          </a:p>
          <a:p>
            <a:pPr marL="171450" indent="-171450">
              <a:buFontTx/>
              <a:buChar char="-"/>
            </a:pPr>
            <a:r>
              <a:rPr lang="en-US" dirty="0"/>
              <a:t>Moving your EHR into the cloud quickly. How many instances of your EHR do you have across test and dev? We can minimize your on promises footprint and move select workloads ahead of the production environment</a:t>
            </a:r>
          </a:p>
          <a:p>
            <a:pPr marL="0" indent="0">
              <a:buFontTx/>
              <a:buNone/>
            </a:pPr>
            <a:endParaRPr lang="en-US" dirty="0"/>
          </a:p>
          <a:p>
            <a:pPr marL="0" indent="0">
              <a:buFontTx/>
              <a:buNone/>
            </a:pPr>
            <a:r>
              <a:rPr lang="en-US" dirty="0"/>
              <a:t>And finally connecting distributed healthcare delivery sites</a:t>
            </a:r>
          </a:p>
          <a:p>
            <a:pPr marL="0" indent="0">
              <a:buFontTx/>
              <a:buNone/>
            </a:pPr>
            <a:r>
              <a:rPr lang="en-US" dirty="0"/>
              <a:t>-  With VMware SASE, networking and SD-WAN technologies we can minimize costs of connecting sites with highly reliable and performant infrastructure</a:t>
            </a:r>
          </a:p>
        </p:txBody>
      </p:sp>
      <p:sp>
        <p:nvSpPr>
          <p:cNvPr id="4" name="Slide Number Placeholder 3"/>
          <p:cNvSpPr>
            <a:spLocks noGrp="1"/>
          </p:cNvSpPr>
          <p:nvPr>
            <p:ph type="sldNum" sz="quarter" idx="5"/>
          </p:nvPr>
        </p:nvSpPr>
        <p:spPr/>
        <p:txBody>
          <a:bodyPr/>
          <a:lstStyle/>
          <a:p>
            <a:fld id="{9F4FBC3A-A12C-40F9-BB8D-BC30C7901396}" type="slidenum">
              <a:rPr lang="en-US" smtClean="0"/>
              <a:pPr/>
              <a:t>14</a:t>
            </a:fld>
            <a:endParaRPr lang="en-US"/>
          </a:p>
        </p:txBody>
      </p:sp>
    </p:spTree>
    <p:extLst>
      <p:ext uri="{BB962C8B-B14F-4D97-AF65-F5344CB8AC3E}">
        <p14:creationId xmlns:p14="http://schemas.microsoft.com/office/powerpoint/2010/main" val="168271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another recent big shift – empowering connected care and the hybrid workforce</a:t>
            </a:r>
          </a:p>
        </p:txBody>
      </p:sp>
      <p:sp>
        <p:nvSpPr>
          <p:cNvPr id="4" name="Slide Number Placeholder 3"/>
          <p:cNvSpPr>
            <a:spLocks noGrp="1"/>
          </p:cNvSpPr>
          <p:nvPr>
            <p:ph type="sldNum" sz="quarter" idx="5"/>
          </p:nvPr>
        </p:nvSpPr>
        <p:spPr/>
        <p:txBody>
          <a:bodyPr/>
          <a:lstStyle/>
          <a:p>
            <a:fld id="{9F4FBC3A-A12C-40F9-BB8D-BC30C7901396}" type="slidenum">
              <a:rPr lang="en-US" smtClean="0"/>
              <a:pPr/>
              <a:t>17</a:t>
            </a:fld>
            <a:endParaRPr lang="en-US"/>
          </a:p>
        </p:txBody>
      </p:sp>
    </p:spTree>
    <p:extLst>
      <p:ext uri="{BB962C8B-B14F-4D97-AF65-F5344CB8AC3E}">
        <p14:creationId xmlns:p14="http://schemas.microsoft.com/office/powerpoint/2010/main" val="399082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We’ve been getting used to the distributed work world for some time, and hybrid appears to be on a steady growth path as organizations work out how to deliver it. </a:t>
            </a:r>
            <a:r>
              <a:rPr lang="en-US" sz="1200" kern="1200" dirty="0" err="1">
                <a:solidFill>
                  <a:schemeClr val="tx1"/>
                </a:solidFill>
                <a:effectLst/>
                <a:latin typeface="Metropolis" panose="00000500000000000000" pitchFamily="50" charset="0"/>
                <a:ea typeface="+mn-ea"/>
                <a:cs typeface="+mn-cs"/>
              </a:rPr>
              <a:t>Infact</a:t>
            </a:r>
            <a:r>
              <a:rPr lang="en-US" sz="1200" kern="1200" dirty="0">
                <a:solidFill>
                  <a:schemeClr val="tx1"/>
                </a:solidFill>
                <a:effectLst/>
                <a:latin typeface="Metropolis" panose="00000500000000000000" pitchFamily="50" charset="0"/>
                <a:ea typeface="+mn-ea"/>
                <a:cs typeface="+mn-cs"/>
              </a:rPr>
              <a:t>, according to the research, many organizations think they would lose employees if they were to discontinue hybrid and remote working.  However, security and legacy technology are getting in the way of experience. Broadly, the challenges are in three buckets.</a:t>
            </a:r>
          </a:p>
          <a:p>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The first set of challenges is sub-optimal experience. Users are still struggling with poor network performance and using overloaded VPNs over their home internet connection. They have even more apps to connect to that are all over the place, and when they need help, all support has to be remote.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The second set of challenges come from fragmented security. With resources and users widely distributed, the old on-prem network perimeter-based security model is just ineffective much of the time now. 71% of our research participants agree these security risks are getting in the way of delivering work from home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The last bucket is operational complexity. The patchwork of tools for both management and security just keeps growing, making everything more expensive and complex. Companies always want better ROI, and IT teams want better visibility. Just about everyone agrees that this is going to be a challenging problem this year.</a:t>
            </a:r>
          </a:p>
        </p:txBody>
      </p:sp>
      <p:sp>
        <p:nvSpPr>
          <p:cNvPr id="4" name="Slide Number Placeholder 3"/>
          <p:cNvSpPr>
            <a:spLocks noGrp="1"/>
          </p:cNvSpPr>
          <p:nvPr>
            <p:ph type="sldNum" sz="quarter" idx="5"/>
          </p:nvPr>
        </p:nvSpPr>
        <p:spPr/>
        <p:txBody>
          <a:bodyPr/>
          <a:lstStyle/>
          <a:p>
            <a:fld id="{9F4FBC3A-A12C-40F9-BB8D-BC30C7901396}" type="slidenum">
              <a:rPr lang="en-US" smtClean="0"/>
              <a:pPr/>
              <a:t>18</a:t>
            </a:fld>
            <a:endParaRPr lang="en-US"/>
          </a:p>
        </p:txBody>
      </p:sp>
    </p:spTree>
    <p:extLst>
      <p:ext uri="{BB962C8B-B14F-4D97-AF65-F5344CB8AC3E}">
        <p14:creationId xmlns:p14="http://schemas.microsoft.com/office/powerpoint/2010/main" val="345572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These are some of the key goals we see – are these priorities for you or are there other factors that you are focusing on?</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Enabling the hybrid non- clinical workforce. We call this out specifically because it isn’t a group of users that have received special attention in the past. We’ve always seen the focus being on the clinical side enabling tap turn treat workflows and more recently digital clinical workflows with mobile versions of clinical applications.</a:t>
            </a:r>
          </a:p>
          <a:p>
            <a:endParaRPr lang="en-US" sz="12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But now we need to securely enable the onboarding and remote working ensuring a great user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Second is the challenge of enabling providers to securely access PHI anywhere – HIT is a little more used to this challenge, but we continue to see the needs evolving for remote access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bringing us into the third category of how we enable new services – such as telehealth – ensuring providers are able to access the resources and information they need to deliver those services in which the care provider may be in the hospital or clinic, but may also be working from home…</a:t>
            </a:r>
            <a:endParaRPr lang="en-US" dirty="0"/>
          </a:p>
        </p:txBody>
      </p:sp>
      <p:sp>
        <p:nvSpPr>
          <p:cNvPr id="4" name="Slide Number Placeholder 3"/>
          <p:cNvSpPr>
            <a:spLocks noGrp="1"/>
          </p:cNvSpPr>
          <p:nvPr>
            <p:ph type="sldNum" sz="quarter" idx="5"/>
          </p:nvPr>
        </p:nvSpPr>
        <p:spPr/>
        <p:txBody>
          <a:bodyPr/>
          <a:lstStyle/>
          <a:p>
            <a:fld id="{2BBBE237-911B-47BF-A84E-EE5AB94C5EFE}" type="slidenum">
              <a:rPr lang="en-US" smtClean="0"/>
              <a:t>19</a:t>
            </a:fld>
            <a:endParaRPr lang="en-US"/>
          </a:p>
        </p:txBody>
      </p:sp>
    </p:spTree>
    <p:extLst>
      <p:ext uri="{BB962C8B-B14F-4D97-AF65-F5344CB8AC3E}">
        <p14:creationId xmlns:p14="http://schemas.microsoft.com/office/powerpoint/2010/main" val="395621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VMware Anywhere Care Workspace is a leader across healthcare today.</a:t>
            </a: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endParaRPr lang="en-US" sz="1200" b="0" kern="1200" dirty="0">
              <a:solidFill>
                <a:srgbClr val="FF0000"/>
              </a:solidFill>
              <a:latin typeface="Metropolis" panose="00000500000000000000" pitchFamily="50" charset="0"/>
              <a:ea typeface="+mn-ea"/>
              <a:cs typeface="+mn-cs"/>
            </a:endParaRP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[Build 1] Secure Remote Access utilizing virtual desktops and apps. The same technology can deliver access anywhere for both your clinical and non clinical users with integrated endpoint security, multi-factor authentication and single sign-on. A single place to go for all of the hospital deployed applications whether windows, mobile or SaaS</a:t>
            </a: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endParaRPr lang="en-US" sz="1200" b="0" kern="1200" dirty="0">
              <a:solidFill>
                <a:srgbClr val="FF0000"/>
              </a:solidFill>
              <a:latin typeface="Metropolis" panose="00000500000000000000" pitchFamily="50" charset="0"/>
              <a:ea typeface="+mn-ea"/>
              <a:cs typeface="+mn-cs"/>
            </a:endParaRP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[Build 2] Support for any device – BYO or organizationally owned devices, a single management plane for Windows, Android, iOS, and cloud hosted management infrastructure or hybrid should that be a requirement</a:t>
            </a: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endParaRPr lang="en-US" sz="1200" b="0" kern="1200" dirty="0">
              <a:solidFill>
                <a:srgbClr val="FF0000"/>
              </a:solidFill>
              <a:latin typeface="Metropolis" panose="00000500000000000000" pitchFamily="50" charset="0"/>
              <a:ea typeface="+mn-ea"/>
              <a:cs typeface="+mn-cs"/>
            </a:endParaRP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[Build 3] Quickly enable telehealth and digital care service – ensuring secure access to services and a performant connection for providers delivering those services – we cannot guarantee the connection for the patient on a telehealth call, be we can at least ensure the connection on the provider side is the best it can be. Integrations with Teams and Zoom into virtual desktop technology used to deliver the applications to our providers, and constant monitoring of the users experience and remote support tools to be able to proactive address performance issues.</a:t>
            </a: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endParaRPr lang="en-US" sz="1200" b="0" kern="1200" dirty="0">
              <a:solidFill>
                <a:srgbClr val="FF0000"/>
              </a:solidFill>
              <a:latin typeface="Metropolis" panose="00000500000000000000" pitchFamily="50" charset="0"/>
              <a:ea typeface="+mn-ea"/>
              <a:cs typeface="+mn-cs"/>
            </a:endParaRP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[Build 4] And delivering engaging experiences for improved outcomes – one of those areas where the innovation is taking place. For some time we’ve been using mobile devices for inpatient engagement, entertainment and distraction – but the move towards </a:t>
            </a:r>
            <a:r>
              <a:rPr lang="en-US" sz="1200" b="0" kern="1200" dirty="0" err="1">
                <a:solidFill>
                  <a:srgbClr val="FF0000"/>
                </a:solidFill>
                <a:latin typeface="Metropolis" panose="00000500000000000000" pitchFamily="50" charset="0"/>
                <a:ea typeface="+mn-ea"/>
                <a:cs typeface="+mn-cs"/>
              </a:rPr>
              <a:t>reote</a:t>
            </a:r>
            <a:r>
              <a:rPr lang="en-US" sz="1200" b="0" kern="1200" dirty="0">
                <a:solidFill>
                  <a:srgbClr val="FF0000"/>
                </a:solidFill>
                <a:latin typeface="Metropolis" panose="00000500000000000000" pitchFamily="50" charset="0"/>
                <a:ea typeface="+mn-ea"/>
                <a:cs typeface="+mn-cs"/>
              </a:rPr>
              <a:t> patient monitoring where we are seeing Workspace ONE managed </a:t>
            </a:r>
            <a:r>
              <a:rPr lang="en-US" sz="1200" b="0" kern="1200" dirty="0" err="1">
                <a:solidFill>
                  <a:srgbClr val="FF0000"/>
                </a:solidFill>
                <a:latin typeface="Metropolis" panose="00000500000000000000" pitchFamily="50" charset="0"/>
                <a:ea typeface="+mn-ea"/>
                <a:cs typeface="+mn-cs"/>
              </a:rPr>
              <a:t>ipad</a:t>
            </a:r>
            <a:r>
              <a:rPr lang="en-US" sz="1200" b="0" kern="1200" dirty="0">
                <a:solidFill>
                  <a:srgbClr val="FF0000"/>
                </a:solidFill>
                <a:latin typeface="Metropolis" panose="00000500000000000000" pitchFamily="50" charset="0"/>
                <a:ea typeface="+mn-ea"/>
                <a:cs typeface="+mn-cs"/>
              </a:rPr>
              <a:t> devices as part of a kit that gets prescribed to the patient.</a:t>
            </a: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endParaRPr lang="en-US" sz="1200" b="0" kern="1200" dirty="0">
              <a:solidFill>
                <a:srgbClr val="FF0000"/>
              </a:solidFill>
              <a:latin typeface="Metropolis" panose="00000500000000000000" pitchFamily="50" charset="0"/>
              <a:ea typeface="+mn-ea"/>
              <a:cs typeface="+mn-cs"/>
            </a:endParaRPr>
          </a:p>
          <a:p>
            <a:pPr marL="0" marR="0" lvl="0" indent="0" algn="l" defTabSz="914126" rtl="0" eaLnBrk="1" fontAlgn="auto" latinLnBrk="0" hangingPunct="1">
              <a:lnSpc>
                <a:spcPct val="100000"/>
              </a:lnSpc>
              <a:spcBef>
                <a:spcPts val="0"/>
              </a:spcBef>
              <a:spcAft>
                <a:spcPts val="0"/>
              </a:spcAft>
              <a:buClr>
                <a:srgbClr val="717074"/>
              </a:buClr>
              <a:buSzTx/>
              <a:buFont typeface="Arial,Sans-Serif" panose="020B0604020202020204" pitchFamily="34" charset="0"/>
              <a:buNone/>
              <a:tabLst/>
              <a:defRPr/>
            </a:pPr>
            <a:r>
              <a:rPr lang="en-US" sz="1200" b="0" kern="1200" dirty="0">
                <a:solidFill>
                  <a:srgbClr val="FF0000"/>
                </a:solidFill>
                <a:latin typeface="Metropolis" panose="00000500000000000000" pitchFamily="50" charset="0"/>
                <a:ea typeface="+mn-ea"/>
                <a:cs typeface="+mn-cs"/>
              </a:rPr>
              <a:t>The result is that by eliminating legacy silos, customers can get better ROI, reduce complexity, and optimize both security and experience today.</a:t>
            </a:r>
          </a:p>
        </p:txBody>
      </p:sp>
      <p:sp>
        <p:nvSpPr>
          <p:cNvPr id="4" name="Slide Number Placeholder 3"/>
          <p:cNvSpPr>
            <a:spLocks noGrp="1"/>
          </p:cNvSpPr>
          <p:nvPr>
            <p:ph type="sldNum" sz="quarter" idx="5"/>
          </p:nvPr>
        </p:nvSpPr>
        <p:spPr/>
        <p:txBody>
          <a:bodyPr/>
          <a:lstStyle/>
          <a:p>
            <a:fld id="{9F4FBC3A-A12C-40F9-BB8D-BC30C7901396}" type="slidenum">
              <a:rPr lang="en-US" smtClean="0"/>
              <a:pPr/>
              <a:t>20</a:t>
            </a:fld>
            <a:endParaRPr lang="en-US"/>
          </a:p>
        </p:txBody>
      </p:sp>
    </p:spTree>
    <p:extLst>
      <p:ext uri="{BB962C8B-B14F-4D97-AF65-F5344CB8AC3E}">
        <p14:creationId xmlns:p14="http://schemas.microsoft.com/office/powerpoint/2010/main" val="382452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just recap and discuss how these projects are being enacted in your organization</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21</a:t>
            </a:fld>
            <a:endParaRPr lang="en-US"/>
          </a:p>
        </p:txBody>
      </p:sp>
    </p:spTree>
    <p:extLst>
      <p:ext uri="{BB962C8B-B14F-4D97-AF65-F5344CB8AC3E}">
        <p14:creationId xmlns:p14="http://schemas.microsoft.com/office/powerpoint/2010/main" val="383449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first discuss an overview of digital transformation in healthcare and see if the issues resonate with you.</a:t>
            </a:r>
          </a:p>
          <a:p>
            <a:endParaRPr lang="en-US" dirty="0"/>
          </a:p>
          <a:p>
            <a:r>
              <a:rPr lang="en-US" dirty="0"/>
              <a:t>We will then address key areas where VMware can support your organizational goals through</a:t>
            </a:r>
          </a:p>
          <a:p>
            <a:pPr marL="171450" indent="-171450">
              <a:buFontTx/>
              <a:buChar char="-"/>
            </a:pPr>
            <a:r>
              <a:rPr lang="en-US" dirty="0"/>
              <a:t>Modernization of HIT through cloud transformation</a:t>
            </a:r>
          </a:p>
          <a:p>
            <a:pPr marL="171450" indent="-171450">
              <a:buFontTx/>
              <a:buChar char="-"/>
            </a:pPr>
            <a:r>
              <a:rPr lang="en-US" dirty="0"/>
              <a:t>Empowering Connected Care and the Hybrid Workforce</a:t>
            </a:r>
          </a:p>
          <a:p>
            <a:pPr marL="171450" indent="-171450">
              <a:buFontTx/>
              <a:buChar char="-"/>
            </a:pPr>
            <a:r>
              <a:rPr lang="en-US" dirty="0"/>
              <a:t>Finally Delivering cloud native digital patient engagement</a:t>
            </a:r>
          </a:p>
        </p:txBody>
      </p:sp>
      <p:sp>
        <p:nvSpPr>
          <p:cNvPr id="4" name="Slide Number Placeholder 3"/>
          <p:cNvSpPr>
            <a:spLocks noGrp="1"/>
          </p:cNvSpPr>
          <p:nvPr>
            <p:ph type="sldNum" sz="quarter" idx="5"/>
          </p:nvPr>
        </p:nvSpPr>
        <p:spPr/>
        <p:txBody>
          <a:bodyPr/>
          <a:lstStyle/>
          <a:p>
            <a:fld id="{9F4FBC3A-A12C-40F9-BB8D-BC30C7901396}" type="slidenum">
              <a:rPr lang="en-US" smtClean="0"/>
              <a:pPr/>
              <a:t>2</a:t>
            </a:fld>
            <a:endParaRPr lang="en-US"/>
          </a:p>
        </p:txBody>
      </p:sp>
    </p:spTree>
    <p:extLst>
      <p:ext uri="{BB962C8B-B14F-4D97-AF65-F5344CB8AC3E}">
        <p14:creationId xmlns:p14="http://schemas.microsoft.com/office/powerpoint/2010/main" val="577928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35602">
              <a:defRPr/>
            </a:pPr>
            <a:r>
              <a:rPr lang="en-US" sz="1200" dirty="0"/>
              <a:t>Even before the Pandemic, Nebraska Health was working with VMware to improve its clinician’s productivity and patient experience. That accelerated during COVID-19. </a:t>
            </a:r>
          </a:p>
          <a:p>
            <a:endParaRPr lang="en-US" sz="1200" b="1" dirty="0"/>
          </a:p>
          <a:p>
            <a:r>
              <a:rPr lang="en-US" sz="1200" dirty="0"/>
              <a:t>Within the hospital, VMware solutions have helped to:</a:t>
            </a:r>
          </a:p>
          <a:p>
            <a:pPr lvl="0" fontAlgn="base"/>
            <a:r>
              <a:rPr lang="en-US" sz="1200" dirty="0"/>
              <a:t>Power virtual care during the pandemic, saving PPE and exposure to clinicians ​</a:t>
            </a:r>
          </a:p>
          <a:p>
            <a:pPr lvl="0" fontAlgn="base"/>
            <a:r>
              <a:rPr lang="en-US" sz="1200" dirty="0"/>
              <a:t>Empower clinicians working remotely through BYO support ​</a:t>
            </a:r>
          </a:p>
          <a:p>
            <a:r>
              <a:rPr lang="en-US" sz="1200" dirty="0"/>
              <a:t>Delivered $30 million ROI by revamping EMR and infrastructure</a:t>
            </a:r>
            <a:endParaRPr lang="en-US" sz="1200" b="1" dirty="0"/>
          </a:p>
          <a:p>
            <a:endParaRPr lang="en-US" sz="1200" b="1" dirty="0"/>
          </a:p>
          <a:p>
            <a:r>
              <a:rPr lang="en-US" sz="1200" b="1" dirty="0"/>
              <a:t>Nebraska Medical Center</a:t>
            </a:r>
            <a:endParaRPr lang="en-US" b="1" dirty="0"/>
          </a:p>
          <a:p>
            <a:endParaRPr lang="en-US" sz="1200" b="1" dirty="0">
              <a:latin typeface="Arial" panose="020B0604020202020204" pitchFamily="34" charset="0"/>
              <a:cs typeface="Arial" panose="020B0604020202020204" pitchFamily="34" charset="0"/>
            </a:endParaRPr>
          </a:p>
          <a:p>
            <a:pPr marL="362925" indent="-362925">
              <a:buFont typeface="Arial" charset="0"/>
              <a:buChar char="•"/>
            </a:pPr>
            <a:r>
              <a:rPr lang="en-US" sz="1200" dirty="0"/>
              <a:t>VMware </a:t>
            </a:r>
            <a:r>
              <a:rPr lang="en-US" sz="1200" dirty="0" err="1"/>
              <a:t>vCloud</a:t>
            </a:r>
            <a:r>
              <a:rPr lang="en-US" sz="1200" dirty="0"/>
              <a:t> Suite Enterprise VMware vSphere</a:t>
            </a:r>
            <a:br>
              <a:rPr lang="en-US" sz="1200" dirty="0"/>
            </a:br>
            <a:r>
              <a:rPr lang="en-US" sz="1200" dirty="0"/>
              <a:t>VMware </a:t>
            </a:r>
            <a:r>
              <a:rPr lang="en-US" sz="1200" dirty="0" err="1"/>
              <a:t>vRealize</a:t>
            </a:r>
            <a:r>
              <a:rPr lang="en-US" sz="1200" dirty="0"/>
              <a:t> Automation VMware </a:t>
            </a:r>
            <a:r>
              <a:rPr lang="en-US" sz="1200" dirty="0" err="1"/>
              <a:t>vRealize</a:t>
            </a:r>
            <a:r>
              <a:rPr lang="en-US" sz="1200" dirty="0"/>
              <a:t> Operations </a:t>
            </a:r>
          </a:p>
          <a:p>
            <a:pPr marL="362925" indent="-362925">
              <a:buFont typeface="Arial" charset="0"/>
              <a:buChar char="•"/>
            </a:pPr>
            <a:r>
              <a:rPr lang="en-US" sz="1200" dirty="0"/>
              <a:t>VMware NSX </a:t>
            </a:r>
          </a:p>
          <a:p>
            <a:pPr marL="362925" indent="-362925">
              <a:buFont typeface="Arial" charset="0"/>
              <a:buChar char="•"/>
            </a:pPr>
            <a:r>
              <a:rPr lang="en-US" sz="1200" dirty="0"/>
              <a:t>VMware </a:t>
            </a:r>
            <a:r>
              <a:rPr lang="en-US" sz="1200" dirty="0" err="1"/>
              <a:t>vRealize</a:t>
            </a:r>
            <a:r>
              <a:rPr lang="en-US" sz="1200" dirty="0"/>
              <a:t> Network Insight </a:t>
            </a:r>
          </a:p>
          <a:p>
            <a:pPr marL="362925" indent="-362925">
              <a:buFont typeface="Arial" charset="0"/>
              <a:buChar char="•"/>
            </a:pPr>
            <a:r>
              <a:rPr lang="en-US" sz="1200" dirty="0"/>
              <a:t>VMware Workspace ONE, powered by AirWatch </a:t>
            </a:r>
          </a:p>
          <a:p>
            <a:endParaRPr lang="en-US" sz="1200" dirty="0"/>
          </a:p>
          <a:p>
            <a:pPr defTabSz="964825">
              <a:defRPr/>
            </a:pPr>
            <a:r>
              <a:rPr lang="en-US" sz="1200" dirty="0"/>
              <a:t>**********************************</a:t>
            </a:r>
          </a:p>
          <a:p>
            <a:pPr lvl="0"/>
            <a:endParaRPr lang="en-US" sz="1200" dirty="0"/>
          </a:p>
          <a:p>
            <a:pPr lvl="0"/>
            <a:r>
              <a:rPr lang="en-US" sz="1200" b="1" dirty="0"/>
              <a:t>Customer Overview:</a:t>
            </a:r>
          </a:p>
          <a:p>
            <a:r>
              <a:rPr lang="en-US" sz="1200" dirty="0"/>
              <a:t>Nebraska Medicine and its research and education partner, the University of Nebraska Medical Center (UNMC), are focused on creating a healthy future for all individuals and communities in the state. Even before the two organizations merged their IT departments in 2016, they shared a mutual vision of using technology to transform the lives of Nebraskans with more proactive, preventative care. To achieve their strategic vision for cloud, security, and mobility, Nebraska Medicine and UNMC turned to a software-defined data center (SDDC) based on VMware. </a:t>
            </a:r>
            <a:endParaRPr lang="en-US" dirty="0"/>
          </a:p>
          <a:p>
            <a:r>
              <a:rPr lang="en-US" sz="1200" dirty="0"/>
              <a:t>Nebraska Medicine is the most esteemed academic health system in the Omaha region, with 809 licensed beds at its two hospitals, more than 8,000 employees and 1,000 physicians, and 40 specialty and primary care clinics. </a:t>
            </a:r>
            <a:endParaRPr lang="en-US" dirty="0"/>
          </a:p>
          <a:p>
            <a:endParaRPr lang="en-US" dirty="0"/>
          </a:p>
          <a:p>
            <a:r>
              <a:rPr lang="en-US" sz="1200" b="1" dirty="0"/>
              <a:t>Key Challenges: </a:t>
            </a:r>
          </a:p>
          <a:p>
            <a:pPr marL="362925" indent="-362925">
              <a:buFont typeface="Arial" charset="0"/>
              <a:buChar char="•"/>
            </a:pPr>
            <a:r>
              <a:rPr lang="en-US" sz="1200" dirty="0"/>
              <a:t>Provide top-quality healthcare at the lowest possible cost </a:t>
            </a:r>
          </a:p>
          <a:p>
            <a:pPr marL="362925" indent="-362925">
              <a:buFont typeface="Arial" charset="0"/>
              <a:buChar char="•"/>
            </a:pPr>
            <a:r>
              <a:rPr lang="en-US" sz="1200" dirty="0"/>
              <a:t>Transform data security and enhance regulatory compliance </a:t>
            </a:r>
          </a:p>
          <a:p>
            <a:pPr marL="362925" indent="-362925">
              <a:buFont typeface="Arial" charset="0"/>
              <a:buChar char="•"/>
            </a:pPr>
            <a:r>
              <a:rPr lang="en-US" sz="1200" dirty="0"/>
              <a:t>Improve efficiency of electronic medical records (EMR) environment </a:t>
            </a:r>
          </a:p>
          <a:p>
            <a:pPr marL="362925" indent="-362925">
              <a:buFont typeface="Arial" charset="0"/>
              <a:buChar char="•"/>
            </a:pPr>
            <a:r>
              <a:rPr lang="en-US" sz="1200" dirty="0"/>
              <a:t>Empower mobile clinicians and support more secure BYOD </a:t>
            </a:r>
          </a:p>
          <a:p>
            <a:pPr fontAlgn="base"/>
            <a:endParaRPr lang="en-US" dirty="0"/>
          </a:p>
          <a:p>
            <a:r>
              <a:rPr lang="en-US" sz="1200" b="1" dirty="0"/>
              <a:t>Solution:	</a:t>
            </a:r>
          </a:p>
          <a:p>
            <a:r>
              <a:rPr lang="en-US" sz="1200" dirty="0"/>
              <a:t>Nebraska Medicine embarked on a multi-year journey to a software- defined data center (SDDC) with the goal of enabling IT to work together more closely with the business and clinicians. With VMware solutions</a:t>
            </a:r>
            <a:br>
              <a:rPr lang="en-US" sz="1200" dirty="0"/>
            </a:br>
            <a:r>
              <a:rPr lang="en-US" sz="1200" dirty="0"/>
              <a:t>such as </a:t>
            </a:r>
            <a:r>
              <a:rPr lang="en-US" sz="1200" dirty="0" err="1"/>
              <a:t>vRealize</a:t>
            </a:r>
            <a:r>
              <a:rPr lang="en-US" sz="1200" dirty="0"/>
              <a:t>® Suite, VMware</a:t>
            </a:r>
            <a:br>
              <a:rPr lang="en-US" sz="1200" dirty="0"/>
            </a:br>
            <a:r>
              <a:rPr lang="en-US" sz="1200" dirty="0"/>
              <a:t>NSX®, </a:t>
            </a:r>
            <a:r>
              <a:rPr lang="en-US" sz="1200" dirty="0" err="1"/>
              <a:t>vRealize</a:t>
            </a:r>
            <a:r>
              <a:rPr lang="en-US" sz="1200" dirty="0"/>
              <a:t> Network Insight, and Workspace ONETM, powered by VMware AirWatch® technology, Nebraska Medicine improved </a:t>
            </a:r>
            <a:r>
              <a:rPr lang="en-US" sz="1200" dirty="0" err="1"/>
              <a:t>effciency</a:t>
            </a:r>
            <a:r>
              <a:rPr lang="en-US" sz="1200" dirty="0"/>
              <a:t>, reduced costs, and is providing higher quality, more proactive healthcare. </a:t>
            </a:r>
            <a:endParaRPr lang="en-US" dirty="0">
              <a:effectLst/>
            </a:endParaRPr>
          </a:p>
          <a:p>
            <a:endParaRPr lang="en-US" sz="1200" dirty="0"/>
          </a:p>
          <a:p>
            <a:r>
              <a:rPr lang="en-US" sz="1200" b="1" dirty="0"/>
              <a:t>Benefits</a:t>
            </a:r>
            <a:endParaRPr lang="en-US" sz="1200" dirty="0"/>
          </a:p>
          <a:p>
            <a:pPr marL="362925" indent="-362925">
              <a:buFont typeface="Arial" charset="0"/>
              <a:buChar char="•"/>
            </a:pPr>
            <a:r>
              <a:rPr lang="en-US" sz="1200" dirty="0"/>
              <a:t>Delivering excellent healthcare with a greater emphasis on preventative care </a:t>
            </a:r>
          </a:p>
          <a:p>
            <a:pPr marL="362925" indent="-362925">
              <a:buFont typeface="Arial" charset="0"/>
              <a:buChar char="•"/>
            </a:pPr>
            <a:r>
              <a:rPr lang="en-US" sz="1200" dirty="0"/>
              <a:t>Enhancing network security to protect patient data and strengthen HIPAA compliance </a:t>
            </a:r>
          </a:p>
          <a:p>
            <a:pPr marL="362925" indent="-362925">
              <a:buFont typeface="Arial" charset="0"/>
              <a:buChar char="•"/>
            </a:pPr>
            <a:r>
              <a:rPr lang="en-US" sz="1200" dirty="0"/>
              <a:t>Reduced open ports in EMR environment by 95%, helping to deliver $30 million ROI </a:t>
            </a:r>
          </a:p>
          <a:p>
            <a:pPr marL="362925" indent="-362925">
              <a:buFont typeface="Arial" charset="0"/>
              <a:buChar char="•"/>
            </a:pPr>
            <a:r>
              <a:rPr lang="en-US" sz="1200" dirty="0"/>
              <a:t>Improving patient experiences with clinical mobility and bedside tablets </a:t>
            </a:r>
          </a:p>
          <a:p>
            <a:r>
              <a:rPr lang="en-US" sz="1200" dirty="0"/>
              <a:t> </a:t>
            </a:r>
          </a:p>
          <a:p>
            <a:r>
              <a:rPr lang="en-US" sz="1200" b="1" dirty="0"/>
              <a:t>More Information</a:t>
            </a:r>
            <a:r>
              <a:rPr lang="en-US" sz="1200" dirty="0"/>
              <a:t>: https://rv.roinnovation.com/VMWare/x/?2047785635914ce88de98a4b2740bd9f</a:t>
            </a:r>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22</a:t>
            </a:fld>
            <a:endParaRPr lang="en-US"/>
          </a:p>
        </p:txBody>
      </p:sp>
    </p:spTree>
    <p:extLst>
      <p:ext uri="{BB962C8B-B14F-4D97-AF65-F5344CB8AC3E}">
        <p14:creationId xmlns:p14="http://schemas.microsoft.com/office/powerpoint/2010/main" val="372106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65656"/>
                </a:solidFill>
                <a:effectLst/>
                <a:latin typeface="metropolislight"/>
              </a:rPr>
              <a:t>The VMware SD-WAN™ by VeloCloud® rollout occurred over the summer of 2019 to support more than 200 remote offices. With VMware SD-WAN, physicians were able to increase the number of scans per day, consistently increasing diagnostic efficiency for their critical patients. This not only allowed patients to get information faster, it also decreased the hospital’s time to billing.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23</a:t>
            </a:fld>
            <a:endParaRPr lang="en-US"/>
          </a:p>
        </p:txBody>
      </p:sp>
    </p:spTree>
    <p:extLst>
      <p:ext uri="{BB962C8B-B14F-4D97-AF65-F5344CB8AC3E}">
        <p14:creationId xmlns:p14="http://schemas.microsoft.com/office/powerpoint/2010/main" val="3732830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at maybe the most emerging space, that of digital patient engagement and experience</a:t>
            </a:r>
          </a:p>
        </p:txBody>
      </p:sp>
      <p:sp>
        <p:nvSpPr>
          <p:cNvPr id="4" name="Slide Number Placeholder 3"/>
          <p:cNvSpPr>
            <a:spLocks noGrp="1"/>
          </p:cNvSpPr>
          <p:nvPr>
            <p:ph type="sldNum" sz="quarter" idx="5"/>
          </p:nvPr>
        </p:nvSpPr>
        <p:spPr/>
        <p:txBody>
          <a:bodyPr/>
          <a:lstStyle/>
          <a:p>
            <a:fld id="{9F4FBC3A-A12C-40F9-BB8D-BC30C7901396}" type="slidenum">
              <a:rPr lang="en-US" smtClean="0"/>
              <a:pPr/>
              <a:t>24</a:t>
            </a:fld>
            <a:endParaRPr lang="en-US"/>
          </a:p>
        </p:txBody>
      </p:sp>
    </p:spTree>
    <p:extLst>
      <p:ext uri="{BB962C8B-B14F-4D97-AF65-F5344CB8AC3E}">
        <p14:creationId xmlns:p14="http://schemas.microsoft.com/office/powerpoint/2010/main" val="333145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changes we have </a:t>
            </a:r>
            <a:r>
              <a:rPr lang="en-US" dirty="0" err="1"/>
              <a:t>have</a:t>
            </a:r>
            <a:r>
              <a:rPr lang="en-US" dirty="0"/>
              <a:t> seen is the acceleration of digital patient experience and engagement. As we discussed earlier, funding, reimbursement and legislation have all played their part in bringing this to the forefront of a modern healthcare strategy as did healthcare’s need to be able to deliver care in a time of crisis.</a:t>
            </a:r>
          </a:p>
          <a:p>
            <a:endParaRPr lang="en-US" dirty="0"/>
          </a:p>
          <a:p>
            <a:r>
              <a:rPr lang="en-US" dirty="0"/>
              <a:t>Patient portal’s have been one of the most visible examples of digital patient experience. Many organizations took the portal offerings that were available – such as MyChart. But if you and your competitor on the other side of town offer the same patient experience, how can you gain a competitive advantage? That’s the discussion we having with many organizations today with the development of new apps for patient engagement and treatment becoming critical to the business strategy.</a:t>
            </a:r>
          </a:p>
          <a:p>
            <a:endParaRPr lang="en-US" dirty="0"/>
          </a:p>
          <a:p>
            <a:r>
              <a:rPr lang="en-US" dirty="0"/>
              <a:t>The research shows us that the move to modern apps is a priority, but so is an over-stretched IT organization challenged to adopt new technologies</a:t>
            </a:r>
          </a:p>
          <a:p>
            <a:endParaRPr lang="en-US" dirty="0"/>
          </a:p>
          <a:p>
            <a:r>
              <a:rPr lang="en-US" dirty="0"/>
              <a:t>So will we see healthcare organizations starting to build out software development departments as we’ve seen in so many other industries? </a:t>
            </a:r>
          </a:p>
          <a:p>
            <a:endParaRPr lang="en-US" dirty="0"/>
          </a:p>
          <a:p>
            <a:r>
              <a:rPr lang="en-US" dirty="0"/>
              <a:t>How would you summarize your digital engagement strategy priorities for the next 1 to 3 years?</a:t>
            </a:r>
          </a:p>
        </p:txBody>
      </p:sp>
      <p:sp>
        <p:nvSpPr>
          <p:cNvPr id="4" name="Slide Number Placeholder 3"/>
          <p:cNvSpPr>
            <a:spLocks noGrp="1"/>
          </p:cNvSpPr>
          <p:nvPr>
            <p:ph type="sldNum" sz="quarter" idx="5"/>
          </p:nvPr>
        </p:nvSpPr>
        <p:spPr/>
        <p:txBody>
          <a:bodyPr/>
          <a:lstStyle/>
          <a:p>
            <a:fld id="{9F4FBC3A-A12C-40F9-BB8D-BC30C7901396}" type="slidenum">
              <a:rPr lang="en-US" smtClean="0"/>
              <a:pPr/>
              <a:t>25</a:t>
            </a:fld>
            <a:endParaRPr lang="en-US"/>
          </a:p>
        </p:txBody>
      </p:sp>
    </p:spTree>
    <p:extLst>
      <p:ext uri="{BB962C8B-B14F-4D97-AF65-F5344CB8AC3E}">
        <p14:creationId xmlns:p14="http://schemas.microsoft.com/office/powerpoint/2010/main" val="2056444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Immediate challenges that we are seeing in organizations is the initial onboarding or customizing of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party software. This inevitably requires integration with existing systems and in the US has the added pressures of the CURES act requiring organizations to share patient information securely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Next integrating applications with existing and emerging data sources – like remote patient monitoring information for example.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And finally the move to hospital at home, to remote patient monitoring and digital therapeutics. The first stages of personalized medicine. </a:t>
            </a: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BBBE237-911B-47BF-A84E-EE5AB94C5EFE}" type="slidenum">
              <a:rPr lang="en-US" smtClean="0"/>
              <a:t>26</a:t>
            </a:fld>
            <a:endParaRPr lang="en-US"/>
          </a:p>
        </p:txBody>
      </p:sp>
    </p:spTree>
    <p:extLst>
      <p:ext uri="{BB962C8B-B14F-4D97-AF65-F5344CB8AC3E}">
        <p14:creationId xmlns:p14="http://schemas.microsoft.com/office/powerpoint/2010/main" val="2365281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Vmware offers a complete modern application development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First, we quickly allow you to set up any Kubernetes environment across any cloud, set the security and deployment policies in one place and monitor the application runtime to make sure they perform as specified,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second part is about giving your developer a single pipeline, an environment that automatically builds the application by pulling all the open source code that is needed and </a:t>
            </a: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makinge</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sure it's compliant. One development environment, one pipeline and then we give operations a way to scale on this application gets deployed across multiple clouds.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Now we have all these pieces of code running in the cloud, exposing APIs that can be used by multiple applications. We need to make sure those APIs are secure, that the communication is encrypted and with our application Tanzu enterprise, we give you all these capabilities, so that you can insert security, from the development, to the deployment, all the way to the runtime.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BE237-911B-47BF-A84E-EE5AB94C5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73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discuss your priorities and strategy for digital patient engagement? Do you see your organization hiring developers or working with partner organizations? Where do you see RPM and DTX in 1 to 3 years?</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28</a:t>
            </a:fld>
            <a:endParaRPr lang="en-US"/>
          </a:p>
        </p:txBody>
      </p:sp>
    </p:spTree>
    <p:extLst>
      <p:ext uri="{BB962C8B-B14F-4D97-AF65-F5344CB8AC3E}">
        <p14:creationId xmlns:p14="http://schemas.microsoft.com/office/powerpoint/2010/main" val="1943669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29</a:t>
            </a:fld>
            <a:endParaRPr lang="en-US"/>
          </a:p>
        </p:txBody>
      </p:sp>
    </p:spTree>
    <p:extLst>
      <p:ext uri="{BB962C8B-B14F-4D97-AF65-F5344CB8AC3E}">
        <p14:creationId xmlns:p14="http://schemas.microsoft.com/office/powerpoint/2010/main" val="3614517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runs on VMware today. We have a long history of partnering with providers and healthcare ISV’s to ensure always-on service delivery for healthcare</a:t>
            </a:r>
          </a:p>
          <a:p>
            <a:r>
              <a:rPr lang="en-US" dirty="0"/>
              <a:t>According to Definitive Healthcare, VMware is the no.1 infrastructure vendor, #1 Mobile Device Management – unified endpoint management provider and the number one deployed virtual desktop solution</a:t>
            </a:r>
          </a:p>
        </p:txBody>
      </p:sp>
      <p:sp>
        <p:nvSpPr>
          <p:cNvPr id="4" name="Slide Number Placeholder 3"/>
          <p:cNvSpPr>
            <a:spLocks noGrp="1"/>
          </p:cNvSpPr>
          <p:nvPr>
            <p:ph type="sldNum" sz="quarter" idx="5"/>
          </p:nvPr>
        </p:nvSpPr>
        <p:spPr/>
        <p:txBody>
          <a:bodyPr/>
          <a:lstStyle/>
          <a:p>
            <a:fld id="{9F4FBC3A-A12C-40F9-BB8D-BC30C7901396}" type="slidenum">
              <a:rPr lang="en-US" smtClean="0"/>
              <a:pPr/>
              <a:t>30</a:t>
            </a:fld>
            <a:endParaRPr lang="en-US"/>
          </a:p>
        </p:txBody>
      </p:sp>
    </p:spTree>
    <p:extLst>
      <p:ext uri="{BB962C8B-B14F-4D97-AF65-F5344CB8AC3E}">
        <p14:creationId xmlns:p14="http://schemas.microsoft.com/office/powerpoint/2010/main" val="195262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Demands are always changing, and your business has had to adjust — to meet new challenges, requirements, and expectations</a:t>
            </a:r>
          </a:p>
          <a:p>
            <a:endParaRPr lang="en-US" dirty="0"/>
          </a:p>
          <a:p>
            <a:r>
              <a:rPr lang="en-US" dirty="0">
                <a:solidFill>
                  <a:srgbClr val="000000"/>
                </a:solidFill>
                <a:latin typeface="Calibri"/>
                <a:cs typeface="Calibri"/>
              </a:rPr>
              <a:t>What's unique about working with VMware as you consider how to accelerate your modernization efforts is:</a:t>
            </a:r>
          </a:p>
          <a:p>
            <a:endParaRPr lang="en-US" dirty="0">
              <a:solidFill>
                <a:srgbClr val="000000"/>
              </a:solidFill>
              <a:latin typeface="Calibri"/>
              <a:cs typeface="Calibri"/>
            </a:endParaRPr>
          </a:p>
          <a:p>
            <a:r>
              <a:rPr lang="en-US" dirty="0">
                <a:solidFill>
                  <a:srgbClr val="000000"/>
                </a:solidFill>
                <a:latin typeface="Calibri"/>
                <a:cs typeface="Calibri"/>
              </a:rPr>
              <a:t>1. We already work together, and have for years — running and managing your applications. That's a head start on modernization because we have a deep understanding of your environment already and tools to do even more in terms of mapping application dependencies and performing in-depth analysis. </a:t>
            </a:r>
          </a:p>
          <a:p>
            <a:endParaRPr lang="en-US" dirty="0">
              <a:solidFill>
                <a:srgbClr val="000000"/>
              </a:solidFill>
              <a:latin typeface="Calibri"/>
              <a:cs typeface="Calibri"/>
            </a:endParaRPr>
          </a:p>
          <a:p>
            <a:r>
              <a:rPr lang="en-US" dirty="0">
                <a:solidFill>
                  <a:srgbClr val="000000"/>
                </a:solidFill>
                <a:latin typeface="Calibri"/>
                <a:cs typeface="Calibri"/>
              </a:rPr>
              <a:t>2. We have a unique patient to provider platform that can deliver innovation to improve visibility, access and outcomes</a:t>
            </a:r>
          </a:p>
          <a:p>
            <a:endParaRPr lang="en-US" dirty="0">
              <a:solidFill>
                <a:srgbClr val="000000"/>
              </a:solidFill>
              <a:latin typeface="Calibri"/>
              <a:cs typeface="Calibri"/>
            </a:endParaRPr>
          </a:p>
          <a:p>
            <a:r>
              <a:rPr lang="en-US" dirty="0">
                <a:solidFill>
                  <a:srgbClr val="000000"/>
                </a:solidFill>
                <a:latin typeface="Calibri"/>
                <a:cs typeface="Calibri"/>
              </a:rPr>
              <a:t>3. We have the solutions to realize your innovation goals, to utilize the right cloud for the right task, to securely extend access to providers and staff and </a:t>
            </a:r>
            <a:r>
              <a:rPr lang="en-US" sz="1200" b="0" i="0" u="none" strike="noStrike" kern="1200" dirty="0">
                <a:solidFill>
                  <a:srgbClr val="4472C4"/>
                </a:solidFill>
                <a:effectLst/>
                <a:latin typeface="Metropolis"/>
                <a:cs typeface="Times New Roman" panose="02020603050405020304" pitchFamily="18" charset="0"/>
              </a:rPr>
              <a:t>with the services and expertise to support you on the path to success.</a:t>
            </a:r>
            <a:endParaRPr lang="en-US" dirty="0">
              <a:solidFill>
                <a:srgbClr val="000000"/>
              </a:solidFill>
              <a:latin typeface="Calibri"/>
              <a:cs typeface="Calibri"/>
            </a:endParaRPr>
          </a:p>
          <a:p>
            <a:endParaRPr lang="en-US" dirty="0">
              <a:solidFill>
                <a:srgbClr val="000000"/>
              </a:solidFill>
              <a:latin typeface="Calibri"/>
              <a:cs typeface="Calibri"/>
            </a:endParaRPr>
          </a:p>
        </p:txBody>
      </p:sp>
      <p:sp>
        <p:nvSpPr>
          <p:cNvPr id="2891" name="Google Shape;289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71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rPr>
              <a:t>Healthcare delivery has changed</a:t>
            </a:r>
          </a:p>
          <a:p>
            <a:r>
              <a:rPr lang="en-US" sz="1200" dirty="0">
                <a:solidFill>
                  <a:schemeClr val="tx2"/>
                </a:solidFill>
              </a:rPr>
              <a:t>Technology Savvy populations that are increasingly accepting of devices monitoring their every movement are looking for their healthcare providers to have the same kind of insights as their mobile phone provider.</a:t>
            </a:r>
          </a:p>
          <a:p>
            <a:r>
              <a:rPr lang="en-US" sz="1200" dirty="0">
                <a:solidFill>
                  <a:schemeClr val="tx2"/>
                </a:solidFill>
              </a:rPr>
              <a:t>On the provider side staff are looking for more flexibility – where appropriate – and healthcare organizations are seeing benefits in being able to hire for certain roles including back-office, finance and IT roles from across the country opening up wider candidate choices.</a:t>
            </a:r>
          </a:p>
          <a:p>
            <a:r>
              <a:rPr lang="en-US" sz="1200" dirty="0">
                <a:solidFill>
                  <a:schemeClr val="tx2"/>
                </a:solidFill>
              </a:rPr>
              <a:t>And as for health IT – in many ways the shackles that have held back progress are starting to come off.</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a:t>
            </a:fld>
            <a:endParaRPr lang="en-US"/>
          </a:p>
        </p:txBody>
      </p:sp>
    </p:spTree>
    <p:extLst>
      <p:ext uri="{BB962C8B-B14F-4D97-AF65-F5344CB8AC3E}">
        <p14:creationId xmlns:p14="http://schemas.microsoft.com/office/powerpoint/2010/main" val="102203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VMware’s strategy is to deliver a platform for innovation – building on the trusted infrastructure you run now</a:t>
            </a:r>
          </a:p>
          <a:p>
            <a:pPr marL="0" lvl="0" indent="0">
              <a:buNone/>
            </a:pPr>
            <a:endParaRPr lang="en-US" dirty="0"/>
          </a:p>
          <a:p>
            <a:pPr marL="0" lvl="0" indent="0">
              <a:buNone/>
            </a:pPr>
            <a:r>
              <a:rPr lang="en-US" dirty="0"/>
              <a:t>We look forward to partnering with you on your important initiatives and delivering the platform for your digital healthcare innovation</a:t>
            </a:r>
          </a:p>
          <a:p>
            <a:pPr marL="0" lvl="0" indent="0">
              <a:buNone/>
            </a:pPr>
            <a:endParaRPr lang="en-US" dirty="0"/>
          </a:p>
        </p:txBody>
      </p:sp>
      <p:sp>
        <p:nvSpPr>
          <p:cNvPr id="4" name="Slide Number Placeholder 3"/>
          <p:cNvSpPr>
            <a:spLocks noGrp="1"/>
          </p:cNvSpPr>
          <p:nvPr>
            <p:ph type="sldNum" sz="quarter" idx="5"/>
          </p:nvPr>
        </p:nvSpPr>
        <p:spPr/>
        <p:txBody>
          <a:bodyPr/>
          <a:lstStyle/>
          <a:p>
            <a:fld id="{2BBBE237-911B-47BF-A84E-EE5AB94C5EFE}" type="slidenum">
              <a:rPr lang="en-US" smtClean="0"/>
              <a:t>32</a:t>
            </a:fld>
            <a:endParaRPr lang="en-US"/>
          </a:p>
        </p:txBody>
      </p:sp>
    </p:spTree>
    <p:extLst>
      <p:ext uri="{BB962C8B-B14F-4D97-AF65-F5344CB8AC3E}">
        <p14:creationId xmlns:p14="http://schemas.microsoft.com/office/powerpoint/2010/main" val="1683007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Customers that invested heavily in digital transformation before the pandemic, were well prepared to meet the agility and unique healthcare delivery demands. Nebraska Medicine was able to go virtual, almost overnight, and keep their care providers safe, while caring for patients at a distance, and as a result saving previous PPE equipment for the physical encounters that needed it most. Without their investments in agile, flexible infrastructure and mobility, this transition would not have been the same. </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34</a:t>
            </a:fld>
            <a:endParaRPr lang="en-US"/>
          </a:p>
        </p:txBody>
      </p:sp>
    </p:spTree>
    <p:extLst>
      <p:ext uri="{BB962C8B-B14F-4D97-AF65-F5344CB8AC3E}">
        <p14:creationId xmlns:p14="http://schemas.microsoft.com/office/powerpoint/2010/main" val="2978348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As an example of agility, during the pandemic when a surge in patient demands and digital demands of virtual patient encounters was at its peak, Sentara was able to scale up its users on their EHR with excellent performance and uptime. As a result, they were able to deliver new services, like telehealth, and testing capabilities, and are currently setting up mass vaccination sites to support their communities. They also realized an amazing ROI of over $1M dollars from operational excellence.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35</a:t>
            </a:fld>
            <a:endParaRPr lang="en-US"/>
          </a:p>
        </p:txBody>
      </p:sp>
    </p:spTree>
    <p:extLst>
      <p:ext uri="{BB962C8B-B14F-4D97-AF65-F5344CB8AC3E}">
        <p14:creationId xmlns:p14="http://schemas.microsoft.com/office/powerpoint/2010/main" val="4147077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https://blogs.vmware.com/velocloud/2020/06/17/using-sd-wan-to-connect-radiologists-and-healthcare-workers-to-their-patients/</a:t>
            </a:r>
          </a:p>
          <a:p>
            <a:endParaRPr lang="en-US" dirty="0"/>
          </a:p>
          <a:p>
            <a:r>
              <a:rPr lang="en-US" sz="1200" b="0" i="0" kern="1200" dirty="0">
                <a:solidFill>
                  <a:schemeClr val="tx1"/>
                </a:solidFill>
                <a:effectLst/>
                <a:latin typeface="Metropolis" panose="00000500000000000000" pitchFamily="50" charset="0"/>
                <a:ea typeface="+mn-ea"/>
                <a:cs typeface="+mn-cs"/>
              </a:rPr>
              <a:t>Beginning in 2019, MD Anderson partnered with VeloCloud, now part of VMware and Dell Technologies to deploy SD-WAN across its entire existing network. VMware SD-WAN™ by VeloCloud</a:t>
            </a:r>
            <a:r>
              <a:rPr lang="en-US" sz="1200" b="0" i="0" kern="1200" baseline="30000" dirty="0">
                <a:solidFill>
                  <a:schemeClr val="tx1"/>
                </a:solidFill>
                <a:effectLst/>
                <a:latin typeface="Metropolis" panose="00000500000000000000" pitchFamily="50" charset="0"/>
                <a:ea typeface="+mn-ea"/>
                <a:cs typeface="+mn-cs"/>
              </a:rPr>
              <a:t>®</a:t>
            </a:r>
            <a:r>
              <a:rPr lang="en-US" sz="1200" b="0" i="0" kern="1200" dirty="0">
                <a:solidFill>
                  <a:schemeClr val="tx1"/>
                </a:solidFill>
                <a:effectLst/>
                <a:latin typeface="Metropolis" panose="00000500000000000000" pitchFamily="50" charset="0"/>
                <a:ea typeface="+mn-ea"/>
                <a:cs typeface="+mn-cs"/>
              </a:rPr>
              <a:t> enabled radiologists to diagnose their most critical patients more efficiently from remote offices. Increased bandwidth and optimized network traffic delivery helped them increase the number of scans they analyzed per day.  </a:t>
            </a:r>
          </a:p>
          <a:p>
            <a:r>
              <a:rPr lang="en-US" sz="1200" b="0" i="0" kern="1200" dirty="0">
                <a:solidFill>
                  <a:schemeClr val="tx1"/>
                </a:solidFill>
                <a:effectLst/>
                <a:latin typeface="Metropolis" panose="00000500000000000000" pitchFamily="50" charset="0"/>
                <a:ea typeface="+mn-ea"/>
                <a:cs typeface="+mn-cs"/>
              </a:rPr>
              <a:t>When COVID-19 forced radiologists and other physicians to work from home, MD Anderson decided to expand SD-WAN into their homes to ensure they continued to have the same experience as if they were in the office. Very quickly, the VMware SD-WAN team deployed 500 units to radiologists to use in their homes. Soon another 500 were deployed to additional work-from-home care workers—even before VMware received an official purchase order. </a:t>
            </a:r>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36</a:t>
            </a:fld>
            <a:endParaRPr lang="en-US"/>
          </a:p>
        </p:txBody>
      </p:sp>
    </p:spTree>
    <p:extLst>
      <p:ext uri="{BB962C8B-B14F-4D97-AF65-F5344CB8AC3E}">
        <p14:creationId xmlns:p14="http://schemas.microsoft.com/office/powerpoint/2010/main" val="1330202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https://www.youtube.com/watch?v=8FS_po8wm4U</a:t>
            </a:r>
          </a:p>
          <a:p>
            <a:r>
              <a:rPr lang="en-US" dirty="0"/>
              <a:t>https://www.beckershospitalreview.com/consumerism/the-best-it-investment-st-john-s-health-has-made-and-how-it-can-improve-the-patient-experience.html </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37</a:t>
            </a:fld>
            <a:endParaRPr lang="en-US"/>
          </a:p>
        </p:txBody>
      </p:sp>
    </p:spTree>
    <p:extLst>
      <p:ext uri="{BB962C8B-B14F-4D97-AF65-F5344CB8AC3E}">
        <p14:creationId xmlns:p14="http://schemas.microsoft.com/office/powerpoint/2010/main" val="185002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very large community and ecosystem of partners to help you on this journey</a:t>
            </a:r>
          </a:p>
          <a:p>
            <a:r>
              <a:rPr lang="en-US"/>
              <a:t>Over 1100 Technology Partners – to help complete your industry specific solutions</a:t>
            </a:r>
          </a:p>
          <a:p>
            <a:r>
              <a:rPr lang="en-US"/>
              <a:t>20,000 Resellers – experts in designing data center, private, public and edge cloud architectures to suit your businesses needs</a:t>
            </a:r>
          </a:p>
          <a:p>
            <a:r>
              <a:rPr lang="en-US"/>
              <a:t>And over 4000 Service providers – for multi cloud and hosted solutions needs</a:t>
            </a:r>
          </a:p>
          <a:p>
            <a:endParaRPr lang="en-US"/>
          </a:p>
        </p:txBody>
      </p:sp>
      <p:sp>
        <p:nvSpPr>
          <p:cNvPr id="4" name="Slide Number Placeholder 3"/>
          <p:cNvSpPr>
            <a:spLocks noGrp="1"/>
          </p:cNvSpPr>
          <p:nvPr>
            <p:ph type="sldNum" sz="quarter" idx="10"/>
          </p:nvPr>
        </p:nvSpPr>
        <p:spPr/>
        <p:txBody>
          <a:bodyPr/>
          <a:lstStyle/>
          <a:p>
            <a:pPr marL="0" marR="0" lvl="0" indent="0" algn="l" defTabSz="914250" rtl="0" eaLnBrk="1" fontAlgn="auto" latinLnBrk="0" hangingPunct="1">
              <a:lnSpc>
                <a:spcPct val="100000"/>
              </a:lnSpc>
              <a:spcBef>
                <a:spcPts val="0"/>
              </a:spcBef>
              <a:spcAft>
                <a:spcPts val="0"/>
              </a:spcAft>
              <a:buClr>
                <a:srgbClr val="000000"/>
              </a:buClr>
              <a:buSzTx/>
              <a:buFontTx/>
              <a:buNone/>
              <a:tabLst/>
              <a:defRPr/>
            </a:pPr>
            <a:fld id="{9F4FBC3A-A12C-40F9-BB8D-BC30C7901396}"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250" rtl="0" eaLnBrk="1" fontAlgn="auto" latinLnBrk="0" hangingPunct="1">
                <a:lnSpc>
                  <a:spcPct val="100000"/>
                </a:lnSpc>
                <a:spcBef>
                  <a:spcPts val="0"/>
                </a:spcBef>
                <a:spcAft>
                  <a:spcPts val="0"/>
                </a:spcAft>
                <a:buClr>
                  <a:srgbClr val="000000"/>
                </a:buClr>
                <a:buSzTx/>
                <a:buFontTx/>
                <a:buNone/>
                <a:tabLst/>
                <a:defRPr/>
              </a:pPr>
              <a:t>38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6273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2575" y="2990850"/>
            <a:ext cx="25906413" cy="14576425"/>
          </a:xfrm>
        </p:spPr>
      </p:sp>
      <p:sp>
        <p:nvSpPr>
          <p:cNvPr id="3" name="Notes Placeholder 2"/>
          <p:cNvSpPr>
            <a:spLocks noGrp="1"/>
          </p:cNvSpPr>
          <p:nvPr>
            <p:ph type="body" idx="1"/>
          </p:nvPr>
        </p:nvSpPr>
        <p:spPr/>
        <p:txBody>
          <a:bodyPr>
            <a:normAutofit/>
          </a:bodyPr>
          <a:lstStyle/>
          <a:p>
            <a:pPr marL="134353" lvl="1"/>
            <a:r>
              <a:rPr lang="en-US" sz="1200" kern="1200">
                <a:solidFill>
                  <a:schemeClr val="tx1"/>
                </a:solidFill>
                <a:effectLst/>
                <a:latin typeface="Metropolis" panose="00000500000000000000" pitchFamily="50" charset="0"/>
                <a:ea typeface="+mn-ea"/>
                <a:cs typeface="+mn-cs"/>
              </a:rPr>
              <a:t>About 10 years ago, when hospitals were moving from paper-based systems to electronic medical records, VMware became the common infrastructure organizations used to run their hospitals. Today, many of the largest health systems rely on </a:t>
            </a:r>
            <a:r>
              <a:rPr lang="en-US" sz="1200" kern="1200" err="1">
                <a:solidFill>
                  <a:schemeClr val="tx1"/>
                </a:solidFill>
                <a:effectLst/>
                <a:latin typeface="Metropolis" panose="00000500000000000000" pitchFamily="50" charset="0"/>
                <a:ea typeface="+mn-ea"/>
                <a:cs typeface="+mn-cs"/>
              </a:rPr>
              <a:t>Vmware</a:t>
            </a:r>
            <a:r>
              <a:rPr lang="en-US" sz="1200" kern="1200">
                <a:solidFill>
                  <a:schemeClr val="tx1"/>
                </a:solidFill>
                <a:effectLst/>
                <a:latin typeface="Metropolis" panose="00000500000000000000" pitchFamily="50" charset="0"/>
                <a:ea typeface="+mn-ea"/>
                <a:cs typeface="+mn-cs"/>
              </a:rPr>
              <a:t> to provide patient care. This next wave of transformation Is however, unlike anything healthcare has experienced before. </a:t>
            </a:r>
            <a:endParaRPr lang="en-US"/>
          </a:p>
        </p:txBody>
      </p:sp>
      <p:sp>
        <p:nvSpPr>
          <p:cNvPr id="4" name="Slide Number Placeholder 3"/>
          <p:cNvSpPr>
            <a:spLocks noGrp="1"/>
          </p:cNvSpPr>
          <p:nvPr>
            <p:ph type="sldNum" sz="quarter" idx="10"/>
          </p:nvPr>
        </p:nvSpPr>
        <p:spPr/>
        <p:txBody>
          <a:bodyPr/>
          <a:lstStyle/>
          <a:p>
            <a:pPr marL="0" marR="0" lvl="0" indent="0" algn="r" defTabSz="1788507"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rPr>
              <a:pPr marL="0" marR="0" lvl="0" indent="0" algn="r" defTabSz="178850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604164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etropolis" panose="00000500000000000000" pitchFamily="50" charset="0"/>
                <a:ea typeface="+mn-ea"/>
                <a:cs typeface="+mn-cs"/>
              </a:rPr>
              <a:t>We’ve been getting used to the distributed work world for two years now, and hybrid is normal now. However, security and legacy technology are getting in the way of experience. Broadly, the challenges are in three buckets.</a:t>
            </a:r>
          </a:p>
          <a:p>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[Build 1] The first set of challenges is sub-optimal experience. Users are still struggling with poor network performance and using overloaded VPNs over their home internet connection. They have even more apps to connect to that are all over the place, and when they need help, all support has to be remote. In our research, 80% of the people we surveyed agree that companies </a:t>
            </a:r>
            <a:r>
              <a:rPr lang="en-US" sz="1200" b="1" kern="1200" dirty="0">
                <a:solidFill>
                  <a:schemeClr val="tx1"/>
                </a:solidFill>
                <a:effectLst/>
                <a:latin typeface="Metropolis" panose="00000500000000000000" pitchFamily="50" charset="0"/>
                <a:ea typeface="+mn-ea"/>
                <a:cs typeface="+mn-cs"/>
              </a:rPr>
              <a:t>must</a:t>
            </a:r>
            <a:r>
              <a:rPr lang="en-US" sz="1200" kern="1200" dirty="0">
                <a:solidFill>
                  <a:schemeClr val="tx1"/>
                </a:solidFill>
                <a:effectLst/>
                <a:latin typeface="Metropolis" panose="00000500000000000000" pitchFamily="50" charset="0"/>
                <a:ea typeface="+mn-ea"/>
                <a:cs typeface="+mn-cs"/>
              </a:rPr>
              <a:t> do a good job at supporting remote work to be competitive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[Build 2] The second set of challenges come from fragmented security. With resources and users all over the place, the old on-prem network perimeter-based security model is just ineffective much of the time now. And 64% of our survey group says that security gets in the way of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[Build 3] The last bucket is operation complexity. The patchwork of tools for both management and security just keeps growing, making everything more expensive and complex. Companies always want better ROI, and IT teams want better visibility. Just about everyone agrees that this is going to be a challenging problem this year.</a:t>
            </a:r>
          </a:p>
        </p:txBody>
      </p:sp>
      <p:sp>
        <p:nvSpPr>
          <p:cNvPr id="4" name="Slide Number Placeholder 3"/>
          <p:cNvSpPr>
            <a:spLocks noGrp="1"/>
          </p:cNvSpPr>
          <p:nvPr>
            <p:ph type="sldNum" sz="quarter" idx="5"/>
          </p:nvPr>
        </p:nvSpPr>
        <p:spPr/>
        <p:txBody>
          <a:bodyPr/>
          <a:lstStyle/>
          <a:p>
            <a:fld id="{9F4FBC3A-A12C-40F9-BB8D-BC30C7901396}" type="slidenum">
              <a:rPr lang="en-US" smtClean="0"/>
              <a:t>41</a:t>
            </a:fld>
            <a:endParaRPr lang="en-US"/>
          </a:p>
        </p:txBody>
      </p:sp>
    </p:spTree>
    <p:extLst>
      <p:ext uri="{BB962C8B-B14F-4D97-AF65-F5344CB8AC3E}">
        <p14:creationId xmlns:p14="http://schemas.microsoft.com/office/powerpoint/2010/main" val="273586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Globally we are seeing funding and re-imbursement that is being made available by governments around the world who recognize the benefits that can be achieved through digital healthcare. Similar to how ARRA and HITECH kick started digital healthcare in the US, governments around the world are putting money into digital transformation to try to tackle the issue of rising healthcare costs</a:t>
            </a:r>
          </a:p>
        </p:txBody>
      </p:sp>
      <p:sp>
        <p:nvSpPr>
          <p:cNvPr id="4" name="Slide Number Placeholder 3"/>
          <p:cNvSpPr>
            <a:spLocks noGrp="1"/>
          </p:cNvSpPr>
          <p:nvPr>
            <p:ph type="sldNum" sz="quarter" idx="5"/>
          </p:nvPr>
        </p:nvSpPr>
        <p:spPr/>
        <p:txBody>
          <a:bodyPr/>
          <a:lstStyle/>
          <a:p>
            <a:fld id="{9F4FBC3A-A12C-40F9-BB8D-BC30C7901396}" type="slidenum">
              <a:rPr lang="en-US" smtClean="0"/>
              <a:pPr/>
              <a:t>4</a:t>
            </a:fld>
            <a:endParaRPr lang="en-US"/>
          </a:p>
        </p:txBody>
      </p:sp>
    </p:spTree>
    <p:extLst>
      <p:ext uri="{BB962C8B-B14F-4D97-AF65-F5344CB8AC3E}">
        <p14:creationId xmlns:p14="http://schemas.microsoft.com/office/powerpoint/2010/main" val="360455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recent report by McKinsey highlights key areas of innovation that will drive economic value in healthcare as healthcare progresses in its move to the cloud. The key areas that they highlight are common discussions that we have with customers. Key areas include</a:t>
            </a:r>
          </a:p>
          <a:p>
            <a:r>
              <a:rPr lang="en-US" dirty="0"/>
              <a:t>1</a:t>
            </a:r>
          </a:p>
          <a:p>
            <a:r>
              <a:rPr lang="en-US" dirty="0"/>
              <a:t>IT Cost optimization – including costs of application development, IT infrastructure costs and maintenance costs</a:t>
            </a:r>
          </a:p>
          <a:p>
            <a:r>
              <a:rPr lang="en-US" dirty="0"/>
              <a:t>Risk reduction – where we see improved availability and failover options and economics in the cloud</a:t>
            </a:r>
          </a:p>
          <a:p>
            <a:pPr marL="0" indent="0">
              <a:buClr>
                <a:schemeClr val="bg1"/>
              </a:buClr>
              <a:buFont typeface="Arial" panose="020B0604020202020204" pitchFamily="34" charset="0"/>
              <a:buNone/>
            </a:pPr>
            <a:r>
              <a:rPr lang="en-US" sz="1200" dirty="0"/>
              <a:t>Core Operations Digitization – including the ability to quickly adopt and implement new technologies that become available </a:t>
            </a:r>
          </a:p>
          <a:p>
            <a:pPr>
              <a:buClr>
                <a:schemeClr val="bg1"/>
              </a:buClr>
              <a:buNone/>
            </a:pPr>
            <a:endParaRPr lang="en-US" sz="1200" dirty="0"/>
          </a:p>
          <a:p>
            <a:pPr>
              <a:buClr>
                <a:schemeClr val="bg1"/>
              </a:buClr>
              <a:buNone/>
            </a:pPr>
            <a:r>
              <a:rPr lang="en-US" sz="1200" dirty="0"/>
              <a:t>2. </a:t>
            </a:r>
          </a:p>
          <a:p>
            <a:pPr marL="285750" indent="-285750">
              <a:buClr>
                <a:schemeClr val="bg1"/>
              </a:buClr>
              <a:buFont typeface="Arial" panose="020B0604020202020204" pitchFamily="34" charset="0"/>
              <a:buChar char="•"/>
            </a:pPr>
            <a:r>
              <a:rPr lang="en-US" sz="1200" dirty="0"/>
              <a:t>Innovation driven growth (analytics, IoT, automation) – There are a lot of discussion in healthcare around the power of AI in helping to make faster, more informed decisions for patient care</a:t>
            </a:r>
          </a:p>
          <a:p>
            <a:pPr marL="285750" indent="-285750">
              <a:buClr>
                <a:schemeClr val="bg1"/>
              </a:buClr>
              <a:buFont typeface="Arial" panose="020B0604020202020204" pitchFamily="34" charset="0"/>
              <a:buChar char="•"/>
            </a:pPr>
            <a:r>
              <a:rPr lang="en-US" sz="1200" dirty="0"/>
              <a:t>Accelerated product development – An area that is still relatively limited in healthcare – but we are starting to see become more of a focus as the ownership of the digital patient experience has benefits both on the patient care side but also on the competitive aspect of the healthcare business</a:t>
            </a:r>
          </a:p>
          <a:p>
            <a:pPr marL="285750" indent="-285750">
              <a:buClr>
                <a:schemeClr val="bg1"/>
              </a:buClr>
              <a:buFont typeface="Arial" panose="020B0604020202020204" pitchFamily="34" charset="0"/>
              <a:buChar char="•"/>
            </a:pPr>
            <a:r>
              <a:rPr lang="en-US" sz="1200" dirty="0"/>
              <a:t>Hyper Scalability (On-Demand elasticity) – Whether it’s </a:t>
            </a:r>
            <a:r>
              <a:rPr lang="en-US" sz="1200" dirty="0" err="1"/>
              <a:t>aquisitions</a:t>
            </a:r>
            <a:r>
              <a:rPr lang="en-US" sz="1200" dirty="0"/>
              <a:t>, onboarding new employees or projects or reacting to scenarios including the pandemic, the accessibility of new compute resources to quickly enact projects can be a critical advantage</a:t>
            </a:r>
          </a:p>
          <a:p>
            <a:endParaRPr lang="en-US" dirty="0"/>
          </a:p>
          <a:p>
            <a:r>
              <a:rPr lang="en-US" dirty="0"/>
              <a:t>While there is much potential for healthcare, healthcare has been held back – but that is changing…</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5</a:t>
            </a:fld>
            <a:endParaRPr lang="en-US"/>
          </a:p>
        </p:txBody>
      </p:sp>
    </p:spTree>
    <p:extLst>
      <p:ext uri="{BB962C8B-B14F-4D97-AF65-F5344CB8AC3E}">
        <p14:creationId xmlns:p14="http://schemas.microsoft.com/office/powerpoint/2010/main" val="91761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cloud certainly creates a lot of potential – but moving to the cloud can be full of challenges.</a:t>
            </a: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Healthcare organizations have become experts at running on-premises datacenters or private clouds. The always-on, patient critical nature has shaped this set of investments and skills.</a:t>
            </a: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different clouds have different benefits and resources which is creating a need for most organizations to look to have data and applications in multiple clouds</a:t>
            </a: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requires learning new tools and operational capabilities which can contribute to create new silo’s</a:t>
            </a:r>
          </a:p>
          <a:p>
            <a:pPr marL="0" marR="0">
              <a:lnSpc>
                <a:spcPct val="150000"/>
              </a:lnSpc>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That silo approach goes all the way down to the network, to your security stack, all the way to how you connect those applications, and to your end users. </a:t>
            </a:r>
          </a:p>
          <a:p>
            <a:pPr marL="0" marR="0">
              <a:lnSpc>
                <a:spcPct val="150000"/>
              </a:lnSpc>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5D200-01B0-4488-94AD-840CCFC93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32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When we look at this environment, this is what VMware does, we turn heterogeneity into a competitive advantage, on Prem?  We use the hypervisor to create a level of abstraction that allowed us to pool our resources together and then automate. We unleash tremendous amount of efficiency for our customers delivering a single approach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tobuilding</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managing , monitoring and securing a multi cloud infrastructure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5D200-01B0-4488-94AD-840CCFC93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1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healthcare, VMware’s strategy is to deliver a platform for healthcare innovation – building on the trusted infrastructure you run right now. There are three key areas to look at:</a:t>
            </a:r>
          </a:p>
          <a:p>
            <a:endParaRPr lang="en-US" dirty="0"/>
          </a:p>
          <a:p>
            <a:r>
              <a:rPr lang="en-US" dirty="0"/>
              <a:t>1. Modernize HIT through Cloud Transformation: A modern infrastructure that enables you to run healthcare workloads and apps on premises or in the cloud, connecting apps through the software defined datacenter, networking, security and storage that is running healthcare today.</a:t>
            </a:r>
          </a:p>
          <a:p>
            <a:endParaRPr lang="en-US" dirty="0"/>
          </a:p>
          <a:p>
            <a:r>
              <a:rPr lang="en-US" dirty="0"/>
              <a:t>2. Empower connected care and the Hybrid Workforce. VMware is the most widely deployed virtual desktop and unified endpoint management solution in healthcare – trusted to provide tap, turn treat secure access to patient information, enable mobile clinical workflows to deliver care anywhere and even provide patients with entertainment information and distraction during stays or treatment. In addition, Workspace ONE has been helping organization </a:t>
            </a:r>
            <a:r>
              <a:rPr lang="en-US" dirty="0" err="1"/>
              <a:t>coonect</a:t>
            </a:r>
            <a:r>
              <a:rPr lang="en-US" dirty="0"/>
              <a:t> remote workers for more than a decade and regularly receives top analyst honors</a:t>
            </a:r>
          </a:p>
          <a:p>
            <a:endParaRPr lang="en-US" dirty="0"/>
          </a:p>
          <a:p>
            <a:r>
              <a:rPr lang="en-US" dirty="0"/>
              <a:t>Finally an application platform to build run and manage modern apps across clouds. This is early days for healthcare  - but I will ask – Who should own the patient’s digital experience? Do you have projects to collect more patient information to use for analysis to identify early signs of conditions and intervene earlier with treatment</a:t>
            </a:r>
          </a:p>
          <a:p>
            <a:endParaRPr lang="en-US" dirty="0"/>
          </a:p>
          <a:p>
            <a:r>
              <a:rPr lang="en-US" dirty="0"/>
              <a:t>How do these projects align with your both your priorities and you expectations of how VMware can assist you in meeting your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BBE237-911B-47BF-A84E-EE5AB94C5EFE}" type="slidenum">
              <a:rPr lang="en-US" smtClean="0"/>
              <a:t>8</a:t>
            </a:fld>
            <a:endParaRPr lang="en-US"/>
          </a:p>
        </p:txBody>
      </p:sp>
    </p:spTree>
    <p:extLst>
      <p:ext uri="{BB962C8B-B14F-4D97-AF65-F5344CB8AC3E}">
        <p14:creationId xmlns:p14="http://schemas.microsoft.com/office/powerpoint/2010/main" val="123676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Uniquely, VMware delivers a complete end to end healthcare platform to connect patients and providers. </a:t>
            </a:r>
          </a:p>
          <a:p>
            <a:endParaRPr lang="en-US" dirty="0"/>
          </a:p>
          <a:p>
            <a:r>
              <a:rPr lang="en-US" dirty="0"/>
              <a:t>Lets start on the right side of this diagram. There are two main areas where VMware partners with healthcare organizations today – the datacenter of course, and enabling access to patient information for providers through tap, turn, treat virtual desktops or through mobile devices for applications like Epic’s Rover. Increasingly this access is extending to the homes of your staff, both on the provider and non provider side</a:t>
            </a:r>
          </a:p>
          <a:p>
            <a:endParaRPr lang="en-US" dirty="0"/>
          </a:p>
          <a:p>
            <a:r>
              <a:rPr lang="en-US" dirty="0"/>
              <a:t>Providers are accessing this information from the EHR. The EHR and other critical apps are often running in the datacenter, virtualized with VMware’s SDDC solutions – but as we’ve mentioned, moving to the cloud supported by VMware’s multi-cloud offerings. </a:t>
            </a:r>
          </a:p>
          <a:p>
            <a:endParaRPr lang="en-US" dirty="0"/>
          </a:p>
          <a:p>
            <a:r>
              <a:rPr lang="en-US" dirty="0"/>
              <a:t>Through this multi-cloud approach patient information can be utilized by AI and ML engines in different cloud providers to generate insight into patient conditions</a:t>
            </a:r>
          </a:p>
          <a:p>
            <a:endParaRPr lang="en-US" dirty="0"/>
          </a:p>
          <a:p>
            <a:r>
              <a:rPr lang="en-US" dirty="0"/>
              <a:t>And in a relatively new step, we are seeing more and more hospital at home and remote patient monitoring opportunities through new modern apps utilizing the Tanzu platform and Workspace ONE managed devices as part of a remote patient monitoring kit.</a:t>
            </a:r>
          </a:p>
          <a:p>
            <a:endParaRPr lang="en-US" dirty="0"/>
          </a:p>
          <a:p>
            <a:r>
              <a:rPr lang="en-US" dirty="0"/>
              <a:t>A secure, performant transport through VMware SASE and SD-WAN solutions connects this platform securely transporting patient information and delivering a high quality experience for the provider</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9</a:t>
            </a:fld>
            <a:endParaRPr lang="en-US"/>
          </a:p>
        </p:txBody>
      </p:sp>
    </p:spTree>
    <p:extLst>
      <p:ext uri="{BB962C8B-B14F-4D97-AF65-F5344CB8AC3E}">
        <p14:creationId xmlns:p14="http://schemas.microsoft.com/office/powerpoint/2010/main" val="100187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Leaf">
    <p:spTree>
      <p:nvGrpSpPr>
        <p:cNvPr id="1" name=""/>
        <p:cNvGrpSpPr/>
        <p:nvPr/>
      </p:nvGrpSpPr>
      <p:grpSpPr>
        <a:xfrm>
          <a:off x="0" y="0"/>
          <a:ext cx="0" cy="0"/>
          <a:chOff x="0" y="0"/>
          <a:chExt cx="0" cy="0"/>
        </a:xfrm>
      </p:grpSpPr>
      <p:sp>
        <p:nvSpPr>
          <p:cNvPr id="2" name="Title click to edit"/>
          <p:cNvSpPr>
            <a:spLocks noGrp="1"/>
          </p:cNvSpPr>
          <p:nvPr>
            <p:ph type="title" hasCustomPrompt="1"/>
          </p:nvPr>
        </p:nvSpPr>
        <p:spPr>
          <a:xfrm>
            <a:off x="6592949" y="1582578"/>
            <a:ext cx="5102866" cy="1234440"/>
          </a:xfrm>
        </p:spPr>
        <p:txBody>
          <a:bodyPr wrap="square" anchor="b"/>
          <a:lstStyle>
            <a:lvl1pPr algn="l">
              <a:defRPr sz="3999" b="0" cap="none" baseline="0"/>
            </a:lvl1pPr>
          </a:lstStyle>
          <a:p>
            <a:r>
              <a:rPr lang="en-US"/>
              <a:t>Title Slide - Leaf and Ocean Color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7"/>
            <a:ext cx="5402202"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17482"/>
            <a:ext cx="5402202" cy="355601"/>
          </a:xfrm>
        </p:spPr>
        <p:txBody>
          <a:bodyPr/>
          <a:lstStyle>
            <a:lvl1pPr algn="l">
              <a:buNone/>
              <a:defRPr sz="1600">
                <a:solidFill>
                  <a:schemeClr val="tx2"/>
                </a:solidFill>
              </a:defRPr>
            </a:lvl1pPr>
          </a:lstStyle>
          <a:p>
            <a:pPr lvl="0"/>
            <a:r>
              <a:rPr lang="en-US"/>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2948" y="5485988"/>
            <a:ext cx="5402202" cy="355601"/>
          </a:xfrm>
        </p:spPr>
        <p:txBody>
          <a:bodyPr/>
          <a:lstStyle>
            <a:lvl1pPr algn="l">
              <a:buNone/>
              <a:defRPr sz="1400">
                <a:solidFill>
                  <a:schemeClr val="tx2"/>
                </a:solidFill>
              </a:defRPr>
            </a:lvl1pPr>
          </a:lstStyle>
          <a:p>
            <a:pPr lvl="0"/>
            <a:r>
              <a:rPr lang="en-US"/>
              <a:t>Date</a:t>
            </a:r>
          </a:p>
        </p:txBody>
      </p:sp>
      <p:grpSp>
        <p:nvGrpSpPr>
          <p:cNvPr id="5" name="parallelogram graphics">
            <a:extLst>
              <a:ext uri="{FF2B5EF4-FFF2-40B4-BE49-F238E27FC236}">
                <a16:creationId xmlns:a16="http://schemas.microsoft.com/office/drawing/2014/main" id="{9FD6412E-4CA0-D249-939D-85D976E51222}"/>
              </a:ext>
              <a:ext uri="{C183D7F6-B498-43B3-948B-1728B52AA6E4}">
                <adec:decorative xmlns:adec="http://schemas.microsoft.com/office/drawing/2017/decorative" val="1"/>
              </a:ext>
            </a:extLst>
          </p:cNvPr>
          <p:cNvGrpSpPr/>
          <p:nvPr userDrawn="1"/>
        </p:nvGrpSpPr>
        <p:grpSpPr>
          <a:xfrm>
            <a:off x="-1488216" y="1084672"/>
            <a:ext cx="9623529" cy="5494609"/>
            <a:chOff x="-1488217" y="1084671"/>
            <a:chExt cx="9623529" cy="5494609"/>
          </a:xfrm>
        </p:grpSpPr>
        <p:sp>
          <p:nvSpPr>
            <p:cNvPr id="35" name="Freeform 34">
              <a:extLst>
                <a:ext uri="{FF2B5EF4-FFF2-40B4-BE49-F238E27FC236}">
                  <a16:creationId xmlns:a16="http://schemas.microsoft.com/office/drawing/2014/main" id="{FC6E33BE-E922-E74A-8DF9-693000E673D6}"/>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a:extLst>
                <a:ext uri="{FF2B5EF4-FFF2-40B4-BE49-F238E27FC236}">
                  <a16:creationId xmlns:a16="http://schemas.microsoft.com/office/drawing/2014/main" id="{02065BB3-0DD8-1442-A077-9B671C2CD52B}"/>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4" name="VMware logo">
            <a:extLst>
              <a:ext uri="{FF2B5EF4-FFF2-40B4-BE49-F238E27FC236}">
                <a16:creationId xmlns:a16="http://schemas.microsoft.com/office/drawing/2014/main" id="{D131BC43-C06C-5040-8CFE-30972EE1D90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5" name="Copyright" descr="Confidential copyright VMware, Inc. 2021">
            <a:extLst>
              <a:ext uri="{FF2B5EF4-FFF2-40B4-BE49-F238E27FC236}">
                <a16:creationId xmlns:a16="http://schemas.microsoft.com/office/drawing/2014/main" id="{858A0686-35C3-5C4B-A7C6-165B8F365E2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170935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Section Header – Photo 3">
    <p:bg>
      <p:bgPr>
        <a:solidFill>
          <a:schemeClr val="bg1"/>
        </a:solidFill>
        <a:effectLst/>
      </p:bgPr>
    </p:bg>
    <p:spTree>
      <p:nvGrpSpPr>
        <p:cNvPr id="1" name=""/>
        <p:cNvGrpSpPr/>
        <p:nvPr/>
      </p:nvGrpSpPr>
      <p:grpSpPr>
        <a:xfrm>
          <a:off x="0" y="0"/>
          <a:ext cx="0" cy="0"/>
          <a:chOff x="0" y="0"/>
          <a:chExt cx="0" cy="0"/>
        </a:xfrm>
      </p:grpSpPr>
      <p:pic>
        <p:nvPicPr>
          <p:cNvPr id="29" name="Photo">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66354" y="0"/>
            <a:ext cx="9129167" cy="6858000"/>
          </a:xfrm>
          <a:prstGeom prst="rect">
            <a:avLst/>
          </a:prstGeom>
        </p:spPr>
      </p:pic>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userDrawn="1">
            <p:ph type="subTitle" idx="10" hasCustomPrompt="1"/>
          </p:nvPr>
        </p:nvSpPr>
        <p:spPr>
          <a:xfrm>
            <a:off x="602966" y="2267712"/>
            <a:ext cx="6255034"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84472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Section Header – Photo 3">
    <p:bg>
      <p:bgPr>
        <a:solidFill>
          <a:schemeClr val="bg1"/>
        </a:solidFill>
        <a:effectLst/>
      </p:bgPr>
    </p:bg>
    <p:spTree>
      <p:nvGrpSpPr>
        <p:cNvPr id="1" name=""/>
        <p:cNvGrpSpPr/>
        <p:nvPr/>
      </p:nvGrpSpPr>
      <p:grpSpPr>
        <a:xfrm>
          <a:off x="0" y="0"/>
          <a:ext cx="0" cy="0"/>
          <a:chOff x="0" y="0"/>
          <a:chExt cx="0" cy="0"/>
        </a:xfrm>
      </p:grpSpPr>
      <p:pic>
        <p:nvPicPr>
          <p:cNvPr id="29" name="Photo">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96"/>
          <a:stretch/>
        </p:blipFill>
        <p:spPr>
          <a:xfrm flipH="1">
            <a:off x="3066354" y="0"/>
            <a:ext cx="9129167" cy="6858000"/>
          </a:xfrm>
          <a:prstGeom prst="rect">
            <a:avLst/>
          </a:prstGeom>
        </p:spPr>
      </p:pic>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userDrawn="1">
            <p:ph type="subTitle" idx="10" hasCustomPrompt="1"/>
          </p:nvPr>
        </p:nvSpPr>
        <p:spPr>
          <a:xfrm>
            <a:off x="602966" y="2267712"/>
            <a:ext cx="6255034"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86273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Section Header – Photo 3">
    <p:bg>
      <p:bgPr>
        <a:solidFill>
          <a:schemeClr val="bg1"/>
        </a:solidFill>
        <a:effectLst/>
      </p:bgPr>
    </p:bg>
    <p:spTree>
      <p:nvGrpSpPr>
        <p:cNvPr id="1" name=""/>
        <p:cNvGrpSpPr/>
        <p:nvPr/>
      </p:nvGrpSpPr>
      <p:grpSpPr>
        <a:xfrm>
          <a:off x="0" y="0"/>
          <a:ext cx="0" cy="0"/>
          <a:chOff x="0" y="0"/>
          <a:chExt cx="0" cy="0"/>
        </a:xfrm>
      </p:grpSpPr>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201455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9680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Section Header – Photo 3">
    <p:bg>
      <p:bgPr>
        <a:solidFill>
          <a:schemeClr val="bg1"/>
        </a:solidFill>
        <a:effectLst/>
      </p:bgPr>
    </p:bg>
    <p:spTree>
      <p:nvGrpSpPr>
        <p:cNvPr id="1" name=""/>
        <p:cNvGrpSpPr/>
        <p:nvPr/>
      </p:nvGrpSpPr>
      <p:grpSpPr>
        <a:xfrm>
          <a:off x="0" y="0"/>
          <a:ext cx="0" cy="0"/>
          <a:chOff x="0" y="0"/>
          <a:chExt cx="0" cy="0"/>
        </a:xfrm>
      </p:grpSpPr>
      <p:pic>
        <p:nvPicPr>
          <p:cNvPr id="29" name="Photo">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569"/>
          <a:stretch/>
        </p:blipFill>
        <p:spPr>
          <a:xfrm flipH="1">
            <a:off x="2803584" y="0"/>
            <a:ext cx="9385241" cy="6876455"/>
          </a:xfrm>
          <a:prstGeom prst="rect">
            <a:avLst/>
          </a:prstGeom>
        </p:spPr>
      </p:pic>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userDrawn="1">
            <p:ph type="subTitle" idx="10" hasCustomPrompt="1"/>
          </p:nvPr>
        </p:nvSpPr>
        <p:spPr>
          <a:xfrm>
            <a:off x="602966" y="2267712"/>
            <a:ext cx="6255034"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21" name="Freeform: Shape 23">
            <a:extLst>
              <a:ext uri="{FF2B5EF4-FFF2-40B4-BE49-F238E27FC236}">
                <a16:creationId xmlns:a16="http://schemas.microsoft.com/office/drawing/2014/main" id="{9756B178-3145-40C6-9D31-67A8CBCC241D}"/>
              </a:ext>
            </a:extLst>
          </p:cNvPr>
          <p:cNvSpPr/>
          <p:nvPr userDrawn="1"/>
        </p:nvSpPr>
        <p:spPr>
          <a:xfrm rot="13500000">
            <a:off x="8200037" y="2444214"/>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Graphic 3">
            <a:extLst>
              <a:ext uri="{FF2B5EF4-FFF2-40B4-BE49-F238E27FC236}">
                <a16:creationId xmlns:a16="http://schemas.microsoft.com/office/drawing/2014/main" id="{CFB9048D-CEA4-B21B-310D-C6E3E6312B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6527480" y="649019"/>
            <a:ext cx="2899002" cy="1969134"/>
          </a:xfrm>
          <a:prstGeom prst="rect">
            <a:avLst/>
          </a:prstGeom>
        </p:spPr>
      </p:pic>
    </p:spTree>
    <p:extLst>
      <p:ext uri="{BB962C8B-B14F-4D97-AF65-F5344CB8AC3E}">
        <p14:creationId xmlns:p14="http://schemas.microsoft.com/office/powerpoint/2010/main" val="67087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Section Header – Photo 3">
    <p:bg>
      <p:bgPr>
        <a:solidFill>
          <a:schemeClr val="bg1"/>
        </a:solidFill>
        <a:effectLst/>
      </p:bgPr>
    </p:bg>
    <p:spTree>
      <p:nvGrpSpPr>
        <p:cNvPr id="1" name=""/>
        <p:cNvGrpSpPr/>
        <p:nvPr/>
      </p:nvGrpSpPr>
      <p:grpSpPr>
        <a:xfrm>
          <a:off x="0" y="0"/>
          <a:ext cx="0" cy="0"/>
          <a:chOff x="0" y="0"/>
          <a:chExt cx="0" cy="0"/>
        </a:xfrm>
      </p:grpSpPr>
      <p:pic>
        <p:nvPicPr>
          <p:cNvPr id="29" name="Photo">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397" r="-531"/>
          <a:stretch/>
        </p:blipFill>
        <p:spPr>
          <a:xfrm flipH="1">
            <a:off x="3510642" y="0"/>
            <a:ext cx="8666537" cy="6867227"/>
          </a:xfrm>
          <a:prstGeom prst="rect">
            <a:avLst/>
          </a:prstGeom>
        </p:spPr>
      </p:pic>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userDrawn="1">
            <p:ph type="subTitle" idx="10" hasCustomPrompt="1"/>
          </p:nvPr>
        </p:nvSpPr>
        <p:spPr>
          <a:xfrm>
            <a:off x="602966" y="2267712"/>
            <a:ext cx="6255034"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21" name="Freeform: Shape 23">
            <a:extLst>
              <a:ext uri="{FF2B5EF4-FFF2-40B4-BE49-F238E27FC236}">
                <a16:creationId xmlns:a16="http://schemas.microsoft.com/office/drawing/2014/main" id="{9756B178-3145-40C6-9D31-67A8CBCC241D}"/>
              </a:ext>
            </a:extLst>
          </p:cNvPr>
          <p:cNvSpPr/>
          <p:nvPr userDrawn="1"/>
        </p:nvSpPr>
        <p:spPr>
          <a:xfrm rot="13500000">
            <a:off x="8200037" y="2444214"/>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11" name="Graphic 10">
            <a:extLst>
              <a:ext uri="{FF2B5EF4-FFF2-40B4-BE49-F238E27FC236}">
                <a16:creationId xmlns:a16="http://schemas.microsoft.com/office/drawing/2014/main" id="{E01952E7-B45E-467B-E8C7-8701EBC6BB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71065" y="3567653"/>
            <a:ext cx="2586935" cy="2689591"/>
          </a:xfrm>
          <a:prstGeom prst="rect">
            <a:avLst/>
          </a:prstGeom>
        </p:spPr>
      </p:pic>
    </p:spTree>
    <p:extLst>
      <p:ext uri="{BB962C8B-B14F-4D97-AF65-F5344CB8AC3E}">
        <p14:creationId xmlns:p14="http://schemas.microsoft.com/office/powerpoint/2010/main" val="744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Leaf">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7268540" cy="1229360"/>
          </a:xfrm>
        </p:spPr>
        <p:txBody>
          <a:bodyPr wrap="square" anchor="b"/>
          <a:lstStyle>
            <a:lvl1pPr algn="l">
              <a:defRPr sz="3599" b="0" cap="none" baseline="0">
                <a:solidFill>
                  <a:schemeClr val="accent2"/>
                </a:solidFill>
              </a:defRPr>
            </a:lvl1pPr>
          </a:lstStyle>
          <a:p>
            <a:r>
              <a:rPr lang="en-US"/>
              <a:t>Title Text Slide with Leaf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2" y="1962912"/>
            <a:ext cx="6408402"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3" name="Illustration">
            <a:extLst>
              <a:ext uri="{FF2B5EF4-FFF2-40B4-BE49-F238E27FC236}">
                <a16:creationId xmlns:a16="http://schemas.microsoft.com/office/drawing/2014/main" id="{907DDB93-4013-3247-A120-8096E394A2A1}"/>
              </a:ext>
              <a:ext uri="{C183D7F6-B498-43B3-948B-1728B52AA6E4}">
                <adec:decorative xmlns:adec="http://schemas.microsoft.com/office/drawing/2017/decorative" val="1"/>
              </a:ext>
            </a:extLst>
          </p:cNvPr>
          <p:cNvGrpSpPr/>
          <p:nvPr userDrawn="1"/>
        </p:nvGrpSpPr>
        <p:grpSpPr>
          <a:xfrm>
            <a:off x="6087292" y="2647621"/>
            <a:ext cx="10235771" cy="2938624"/>
            <a:chOff x="6087291" y="2647621"/>
            <a:chExt cx="10235771" cy="293862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14" name="Picture 13" descr="Icon&#10;&#10;">
              <a:extLst>
                <a:ext uri="{FF2B5EF4-FFF2-40B4-BE49-F238E27FC236}">
                  <a16:creationId xmlns:a16="http://schemas.microsoft.com/office/drawing/2014/main" id="{1AAC8A24-A4AF-7D42-A039-906FAF1C6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8395" y="3141842"/>
              <a:ext cx="2119104" cy="2079370"/>
            </a:xfrm>
            <a:prstGeom prst="rect">
              <a:avLst/>
            </a:prstGeom>
          </p:spPr>
        </p:pic>
      </p:grpSp>
      <p:sp>
        <p:nvSpPr>
          <p:cNvPr id="10" name="page number">
            <a:extLst>
              <a:ext uri="{FF2B5EF4-FFF2-40B4-BE49-F238E27FC236}">
                <a16:creationId xmlns:a16="http://schemas.microsoft.com/office/drawing/2014/main" id="{5ECA43E8-B315-1E42-9C9D-CACFC17C84E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8122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Indigo">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599" b="0" cap="none" baseline="0">
                <a:solidFill>
                  <a:schemeClr val="accent2"/>
                </a:solidFill>
              </a:defRPr>
            </a:lvl1pPr>
          </a:lstStyle>
          <a:p>
            <a:r>
              <a:rPr lang="en-US"/>
              <a:t>Title Text Slide with Indigo Digital Workspace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2" y="1962912"/>
            <a:ext cx="6408402"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2" name="Group 1">
            <a:extLst>
              <a:ext uri="{FF2B5EF4-FFF2-40B4-BE49-F238E27FC236}">
                <a16:creationId xmlns:a16="http://schemas.microsoft.com/office/drawing/2014/main" id="{2BC3991C-DFD0-D943-BE34-F7CC89611C0E}"/>
              </a:ext>
              <a:ext uri="{C183D7F6-B498-43B3-948B-1728B52AA6E4}">
                <adec:decorative xmlns:adec="http://schemas.microsoft.com/office/drawing/2017/decorative" val="1"/>
              </a:ext>
            </a:extLst>
          </p:cNvPr>
          <p:cNvGrpSpPr/>
          <p:nvPr userDrawn="1"/>
        </p:nvGrpSpPr>
        <p:grpSpPr>
          <a:xfrm>
            <a:off x="5562600" y="2760785"/>
            <a:ext cx="10787743" cy="3097091"/>
            <a:chOff x="5562599" y="2760783"/>
            <a:chExt cx="10787743" cy="3097091"/>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6" name="Picture 5" descr="Icon&#10;&#10;">
              <a:extLst>
                <a:ext uri="{FF2B5EF4-FFF2-40B4-BE49-F238E27FC236}">
                  <a16:creationId xmlns:a16="http://schemas.microsoft.com/office/drawing/2014/main" id="{31C44375-7B71-414E-A0D4-349DC3084C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0491" y="3247151"/>
              <a:ext cx="2938410" cy="2327324"/>
            </a:xfrm>
            <a:prstGeom prst="rect">
              <a:avLst/>
            </a:prstGeom>
          </p:spPr>
        </p:pic>
      </p:grpSp>
      <p:sp>
        <p:nvSpPr>
          <p:cNvPr id="10" name="page number">
            <a:extLst>
              <a:ext uri="{FF2B5EF4-FFF2-40B4-BE49-F238E27FC236}">
                <a16:creationId xmlns:a16="http://schemas.microsoft.com/office/drawing/2014/main" id="{EC69C965-E530-9D46-A1DF-AE6806FABA5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56299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Aqua">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599" b="0" cap="none" baseline="0">
                <a:solidFill>
                  <a:schemeClr val="accent2"/>
                </a:solidFill>
              </a:defRPr>
            </a:lvl1pPr>
          </a:lstStyle>
          <a:p>
            <a:r>
              <a:rPr lang="en-US"/>
              <a:t>Title Text Slide with Aqua Multi-Cloud Illustration</a:t>
            </a:r>
          </a:p>
        </p:txBody>
      </p:sp>
      <p:grpSp>
        <p:nvGrpSpPr>
          <p:cNvPr id="3" name="Group 2">
            <a:extLst>
              <a:ext uri="{FF2B5EF4-FFF2-40B4-BE49-F238E27FC236}">
                <a16:creationId xmlns:a16="http://schemas.microsoft.com/office/drawing/2014/main" id="{63FEA7A4-FB23-E540-B702-8C1C1BB2E1C6}"/>
              </a:ext>
              <a:ext uri="{C183D7F6-B498-43B3-948B-1728B52AA6E4}">
                <adec:decorative xmlns:adec="http://schemas.microsoft.com/office/drawing/2017/decorative" val="1"/>
              </a:ext>
            </a:extLst>
          </p:cNvPr>
          <p:cNvGrpSpPr/>
          <p:nvPr userDrawn="1"/>
        </p:nvGrpSpPr>
        <p:grpSpPr>
          <a:xfrm>
            <a:off x="6044828" y="2686052"/>
            <a:ext cx="10384504" cy="2981325"/>
            <a:chOff x="6044827" y="2686050"/>
            <a:chExt cx="10384504" cy="298132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29" name="Picture 28" descr="Icon&#10;&#10;">
              <a:extLst>
                <a:ext uri="{FF2B5EF4-FFF2-40B4-BE49-F238E27FC236}">
                  <a16:creationId xmlns:a16="http://schemas.microsoft.com/office/drawing/2014/main" id="{00FBF9A9-0DCA-4B47-9F95-7C285BFC9B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6837" y="3103715"/>
              <a:ext cx="3270401" cy="2162469"/>
            </a:xfrm>
            <a:prstGeom prst="rect">
              <a:avLst/>
            </a:prstGeom>
          </p:spPr>
        </p:pic>
      </p:grpSp>
      <p:sp>
        <p:nvSpPr>
          <p:cNvPr id="10" name="page number">
            <a:extLst>
              <a:ext uri="{FF2B5EF4-FFF2-40B4-BE49-F238E27FC236}">
                <a16:creationId xmlns:a16="http://schemas.microsoft.com/office/drawing/2014/main" id="{E186AE1D-141B-2044-9921-1CBA3634084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9" name="Subtitle 2">
            <a:extLst>
              <a:ext uri="{FF2B5EF4-FFF2-40B4-BE49-F238E27FC236}">
                <a16:creationId xmlns:a16="http://schemas.microsoft.com/office/drawing/2014/main" id="{2D95BE09-C36A-4B4B-A4B4-51E3E278D944}"/>
              </a:ext>
            </a:extLst>
          </p:cNvPr>
          <p:cNvSpPr>
            <a:spLocks noGrp="1"/>
          </p:cNvSpPr>
          <p:nvPr>
            <p:ph type="subTitle" idx="10" hasCustomPrompt="1"/>
          </p:nvPr>
        </p:nvSpPr>
        <p:spPr>
          <a:xfrm>
            <a:off x="570882" y="1962912"/>
            <a:ext cx="6408402"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402011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Ocean">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2" y="633994"/>
            <a:ext cx="7321704" cy="1229360"/>
          </a:xfrm>
        </p:spPr>
        <p:txBody>
          <a:bodyPr wrap="square" anchor="b"/>
          <a:lstStyle>
            <a:lvl1pPr algn="l">
              <a:defRPr sz="3599" b="0" cap="none" baseline="0">
                <a:solidFill>
                  <a:schemeClr val="accent2"/>
                </a:solidFill>
              </a:defRPr>
            </a:lvl1pPr>
          </a:lstStyle>
          <a:p>
            <a:r>
              <a:rPr lang="en-US"/>
              <a:t>Title Text Slide with Ocean Color Virtual Cloud Network Illustration</a:t>
            </a:r>
          </a:p>
        </p:txBody>
      </p:sp>
      <p:grpSp>
        <p:nvGrpSpPr>
          <p:cNvPr id="3" name="Group 2">
            <a:extLst>
              <a:ext uri="{FF2B5EF4-FFF2-40B4-BE49-F238E27FC236}">
                <a16:creationId xmlns:a16="http://schemas.microsoft.com/office/drawing/2014/main" id="{65B8F874-D193-EE48-B5D2-527C9F2D59CD}"/>
              </a:ext>
              <a:ext uri="{C183D7F6-B498-43B3-948B-1728B52AA6E4}">
                <adec:decorative xmlns:adec="http://schemas.microsoft.com/office/drawing/2017/decorative" val="1"/>
              </a:ext>
            </a:extLst>
          </p:cNvPr>
          <p:cNvGrpSpPr/>
          <p:nvPr userDrawn="1"/>
        </p:nvGrpSpPr>
        <p:grpSpPr>
          <a:xfrm>
            <a:off x="5847907" y="2805837"/>
            <a:ext cx="10395056" cy="2984355"/>
            <a:chOff x="5847907" y="2763303"/>
            <a:chExt cx="10395056" cy="298435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a:extLst>
                <a:ext uri="{FF2B5EF4-FFF2-40B4-BE49-F238E27FC236}">
                  <a16:creationId xmlns:a16="http://schemas.microsoft.com/office/drawing/2014/main" id="{0BB8F28C-903D-A34B-B23A-0C6DD9A01B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6785" y="2934586"/>
              <a:ext cx="2146119" cy="2096784"/>
            </a:xfrm>
            <a:prstGeom prst="rect">
              <a:avLst/>
            </a:prstGeom>
          </p:spPr>
        </p:pic>
      </p:grpSp>
      <p:sp>
        <p:nvSpPr>
          <p:cNvPr id="10" name="page number">
            <a:extLst>
              <a:ext uri="{FF2B5EF4-FFF2-40B4-BE49-F238E27FC236}">
                <a16:creationId xmlns:a16="http://schemas.microsoft.com/office/drawing/2014/main" id="{6C83A762-8032-D146-92FB-F5E59AD2A59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9" name="Subtitle 2">
            <a:extLst>
              <a:ext uri="{FF2B5EF4-FFF2-40B4-BE49-F238E27FC236}">
                <a16:creationId xmlns:a16="http://schemas.microsoft.com/office/drawing/2014/main" id="{440E066E-D547-6E42-9DC5-A20A619B8CBC}"/>
              </a:ext>
            </a:extLst>
          </p:cNvPr>
          <p:cNvSpPr>
            <a:spLocks noGrp="1"/>
          </p:cNvSpPr>
          <p:nvPr>
            <p:ph type="subTitle" idx="10" hasCustomPrompt="1"/>
          </p:nvPr>
        </p:nvSpPr>
        <p:spPr>
          <a:xfrm>
            <a:off x="570882" y="1962912"/>
            <a:ext cx="6408402"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154698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Plum">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758177" cy="1229360"/>
          </a:xfrm>
        </p:spPr>
        <p:txBody>
          <a:bodyPr wrap="square" anchor="b"/>
          <a:lstStyle>
            <a:lvl1pPr algn="l">
              <a:defRPr sz="3599" b="0" cap="none" baseline="0">
                <a:solidFill>
                  <a:schemeClr val="accent2"/>
                </a:solidFill>
              </a:defRPr>
            </a:lvl1pPr>
          </a:lstStyle>
          <a:p>
            <a:r>
              <a:rPr lang="en-US"/>
              <a:t>Title Text Slide with Plum Color Intrinsic Security Illustration</a:t>
            </a:r>
          </a:p>
        </p:txBody>
      </p:sp>
      <p:grpSp>
        <p:nvGrpSpPr>
          <p:cNvPr id="3" name="Group 2">
            <a:extLst>
              <a:ext uri="{FF2B5EF4-FFF2-40B4-BE49-F238E27FC236}">
                <a16:creationId xmlns:a16="http://schemas.microsoft.com/office/drawing/2014/main" id="{6939AD08-B308-7E43-AB28-1AD4B8957C6B}"/>
              </a:ext>
              <a:ext uri="{C183D7F6-B498-43B3-948B-1728B52AA6E4}">
                <adec:decorative xmlns:adec="http://schemas.microsoft.com/office/drawing/2017/decorative" val="1"/>
              </a:ext>
            </a:extLst>
          </p:cNvPr>
          <p:cNvGrpSpPr/>
          <p:nvPr userDrawn="1"/>
        </p:nvGrpSpPr>
        <p:grpSpPr>
          <a:xfrm>
            <a:off x="6156252" y="2771665"/>
            <a:ext cx="10097344" cy="2912201"/>
            <a:chOff x="4413887" y="1843895"/>
            <a:chExt cx="12945495" cy="373364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descr="Icon&#10;&#10;">
              <a:extLst>
                <a:ext uri="{FF2B5EF4-FFF2-40B4-BE49-F238E27FC236}">
                  <a16:creationId xmlns:a16="http://schemas.microsoft.com/office/drawing/2014/main" id="{C939AE73-F1AB-C848-B29C-1763B3E10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1347" y="1843895"/>
              <a:ext cx="2631885" cy="2989069"/>
            </a:xfrm>
            <a:prstGeom prst="rect">
              <a:avLst/>
            </a:prstGeom>
          </p:spPr>
        </p:pic>
      </p:grpSp>
      <p:sp>
        <p:nvSpPr>
          <p:cNvPr id="10" name="page number">
            <a:extLst>
              <a:ext uri="{FF2B5EF4-FFF2-40B4-BE49-F238E27FC236}">
                <a16:creationId xmlns:a16="http://schemas.microsoft.com/office/drawing/2014/main" id="{504A0DA9-DB77-B34C-9A1C-8C06BA8295A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9" name="Subtitle 2">
            <a:extLst>
              <a:ext uri="{FF2B5EF4-FFF2-40B4-BE49-F238E27FC236}">
                <a16:creationId xmlns:a16="http://schemas.microsoft.com/office/drawing/2014/main" id="{46C00632-F722-264C-AADE-DE27CE15D72F}"/>
              </a:ext>
            </a:extLst>
          </p:cNvPr>
          <p:cNvSpPr>
            <a:spLocks noGrp="1"/>
          </p:cNvSpPr>
          <p:nvPr>
            <p:ph type="subTitle" idx="10" hasCustomPrompt="1"/>
          </p:nvPr>
        </p:nvSpPr>
        <p:spPr>
          <a:xfrm>
            <a:off x="570882" y="1962912"/>
            <a:ext cx="6408402"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176244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Title Slide - Plum &amp;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13" name="Click to edit Speaker Name ">
            <a:extLst>
              <a:ext uri="{FF2B5EF4-FFF2-40B4-BE49-F238E27FC236}">
                <a16:creationId xmlns:a16="http://schemas.microsoft.com/office/drawing/2014/main" id="{BE8CF301-A89D-F446-8E25-48C52B357C1E}"/>
              </a:ext>
            </a:extLst>
          </p:cNvPr>
          <p:cNvSpPr>
            <a:spLocks noGrp="1"/>
          </p:cNvSpPr>
          <p:nvPr>
            <p:ph type="body" sz="quarter" idx="11" hasCustomPrompt="1"/>
          </p:nvPr>
        </p:nvSpPr>
        <p:spPr>
          <a:xfrm>
            <a:off x="6592948" y="4737427"/>
            <a:ext cx="5402202"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4" name="Click to edit role">
            <a:extLst>
              <a:ext uri="{FF2B5EF4-FFF2-40B4-BE49-F238E27FC236}">
                <a16:creationId xmlns:a16="http://schemas.microsoft.com/office/drawing/2014/main" id="{A6793BDF-BE4B-0441-BDFD-DE9B2F59D3D0}"/>
              </a:ext>
            </a:extLst>
          </p:cNvPr>
          <p:cNvSpPr>
            <a:spLocks noGrp="1"/>
          </p:cNvSpPr>
          <p:nvPr>
            <p:ph type="body" sz="quarter" idx="12" hasCustomPrompt="1"/>
          </p:nvPr>
        </p:nvSpPr>
        <p:spPr>
          <a:xfrm>
            <a:off x="6592948" y="5117482"/>
            <a:ext cx="5402202"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DF9375A3-70DB-2E43-AFE1-9357176168C4}"/>
              </a:ext>
            </a:extLst>
          </p:cNvPr>
          <p:cNvSpPr>
            <a:spLocks noGrp="1"/>
          </p:cNvSpPr>
          <p:nvPr>
            <p:ph type="body" sz="quarter" idx="14" hasCustomPrompt="1"/>
          </p:nvPr>
        </p:nvSpPr>
        <p:spPr>
          <a:xfrm>
            <a:off x="6592948" y="5485988"/>
            <a:ext cx="5402202" cy="355601"/>
          </a:xfrm>
        </p:spPr>
        <p:txBody>
          <a:bodyPr/>
          <a:lstStyle>
            <a:lvl1pPr algn="l">
              <a:buNone/>
              <a:defRPr sz="1400">
                <a:solidFill>
                  <a:schemeClr val="tx2"/>
                </a:solidFill>
              </a:defRPr>
            </a:lvl1pPr>
          </a:lstStyle>
          <a:p>
            <a:pPr lvl="0"/>
            <a:r>
              <a:rPr lang="en-US"/>
              <a:t>Date</a:t>
            </a:r>
          </a:p>
        </p:txBody>
      </p:sp>
      <p:grpSp>
        <p:nvGrpSpPr>
          <p:cNvPr id="3" name="parallelograms">
            <a:extLst>
              <a:ext uri="{FF2B5EF4-FFF2-40B4-BE49-F238E27FC236}">
                <a16:creationId xmlns:a16="http://schemas.microsoft.com/office/drawing/2014/main" id="{1959EE4C-B533-6844-BFC2-39F3BC58AEC4}"/>
              </a:ext>
              <a:ext uri="{C183D7F6-B498-43B3-948B-1728B52AA6E4}">
                <adec:decorative xmlns:adec="http://schemas.microsoft.com/office/drawing/2017/decorative" val="1"/>
              </a:ext>
            </a:extLst>
          </p:cNvPr>
          <p:cNvGrpSpPr/>
          <p:nvPr userDrawn="1"/>
        </p:nvGrpSpPr>
        <p:grpSpPr>
          <a:xfrm>
            <a:off x="-1488216" y="1084672"/>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035326E7-5957-7044-817A-3F5C6E6F5CA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5" name="Copyright" descr="Confidential copyright VMware, Inc. 2021">
            <a:extLst>
              <a:ext uri="{FF2B5EF4-FFF2-40B4-BE49-F238E27FC236}">
                <a16:creationId xmlns:a16="http://schemas.microsoft.com/office/drawing/2014/main" id="{6B466EAD-9C9C-9545-95DA-EC3C4E242655}"/>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41105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 Leaf">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621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leaf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AA588109-A3B0-F349-A053-2B0486EACEDD}"/>
              </a:ext>
              <a:ext uri="{C183D7F6-B498-43B3-948B-1728B52AA6E4}">
                <adec:decorative xmlns:adec="http://schemas.microsoft.com/office/drawing/2017/decorative" val="1"/>
              </a:ext>
            </a:extLst>
          </p:cNvPr>
          <p:cNvGrpSpPr/>
          <p:nvPr userDrawn="1"/>
        </p:nvGrpSpPr>
        <p:grpSpPr>
          <a:xfrm>
            <a:off x="2890761" y="1541857"/>
            <a:ext cx="11113170" cy="4175661"/>
            <a:chOff x="2890760" y="1541857"/>
            <a:chExt cx="11113170" cy="4175661"/>
          </a:xfrm>
        </p:grpSpPr>
        <p:sp>
          <p:nvSpPr>
            <p:cNvPr id="23" name="Freeform: Shape 23">
              <a:extLst>
                <a:ext uri="{FF2B5EF4-FFF2-40B4-BE49-F238E27FC236}">
                  <a16:creationId xmlns:a16="http://schemas.microsoft.com/office/drawing/2014/main" id="{F5621D6A-7BA7-2D4E-9E9C-E48F3EA9A806}"/>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88B38AB6-48D7-BF47-8944-C9B92F716B9B}"/>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5485"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56CF49B1-1E74-3F4C-8694-8D087C1A902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1D0B5D01-0665-0146-8FD3-E69D9625BEF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D03B3F1E-BEE4-0C40-B954-F58A7FCE9AE3}"/>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8186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plum and indigo parallelograms on the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1A578B67-8880-784A-A902-6A1294D784F0}"/>
              </a:ext>
              <a:ext uri="{C183D7F6-B498-43B3-948B-1728B52AA6E4}">
                <adec:decorative xmlns:adec="http://schemas.microsoft.com/office/drawing/2017/decorative" val="1"/>
              </a:ext>
            </a:extLst>
          </p:cNvPr>
          <p:cNvGrpSpPr/>
          <p:nvPr userDrawn="1"/>
        </p:nvGrpSpPr>
        <p:grpSpPr>
          <a:xfrm>
            <a:off x="2890761" y="1541857"/>
            <a:ext cx="11113170" cy="4175661"/>
            <a:chOff x="2890760" y="1541857"/>
            <a:chExt cx="11113170" cy="4175661"/>
          </a:xfrm>
        </p:grpSpPr>
        <p:sp>
          <p:nvSpPr>
            <p:cNvPr id="23" name="Freeform: Shape 23">
              <a:extLst>
                <a:ext uri="{FF2B5EF4-FFF2-40B4-BE49-F238E27FC236}">
                  <a16:creationId xmlns:a16="http://schemas.microsoft.com/office/drawing/2014/main" id="{C1466380-5063-9D46-90F9-93AB3505D06F}"/>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291D11C0-4B32-9840-9A60-66D012C1EC3D}"/>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5485"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49AC1CF0-19BE-BF46-ACDD-FDC928BF442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C051D70B-DBA0-4C40-8AB4-46A2F20CE62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DBC60254-9AEC-2A49-ABD6-870EE5B97F6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2106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 Aqua">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aqua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9D4BBE16-1FB5-984C-BF65-9595C408E58E}"/>
              </a:ext>
              <a:ext uri="{C183D7F6-B498-43B3-948B-1728B52AA6E4}">
                <adec:decorative xmlns:adec="http://schemas.microsoft.com/office/drawing/2017/decorative" val="1"/>
              </a:ext>
            </a:extLst>
          </p:cNvPr>
          <p:cNvGrpSpPr/>
          <p:nvPr userDrawn="1"/>
        </p:nvGrpSpPr>
        <p:grpSpPr>
          <a:xfrm>
            <a:off x="2890761" y="1541857"/>
            <a:ext cx="11113170" cy="4175661"/>
            <a:chOff x="2890760" y="1541857"/>
            <a:chExt cx="11113170" cy="4175661"/>
          </a:xfrm>
        </p:grpSpPr>
        <p:sp>
          <p:nvSpPr>
            <p:cNvPr id="23" name="Freeform: Shape 23">
              <a:extLst>
                <a:ext uri="{FF2B5EF4-FFF2-40B4-BE49-F238E27FC236}">
                  <a16:creationId xmlns:a16="http://schemas.microsoft.com/office/drawing/2014/main" id="{923BAA50-9128-7F48-9829-4C8049163190}"/>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7871174D-4419-434C-B971-0167EC393A63}"/>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5485"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C36E2E59-D8A9-4B45-AB42-A0E92FBBFF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E1A1E841-C196-A64E-BF02-3A903FE0398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81F6B6E3-D446-FF48-A968-0E6ED9485D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7324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 Photo 1">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56578"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EF265DB-7DD2-824C-8890-64F8B52BD1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4EF618B9-8BC7-7D41-B0C8-973C952F0F7B}"/>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‹Nr.›</a:t>
            </a:fld>
            <a:endParaRPr lang="en-US" sz="800">
              <a:solidFill>
                <a:schemeClr val="bg1"/>
              </a:solidFill>
            </a:endParaRPr>
          </a:p>
        </p:txBody>
      </p:sp>
    </p:spTree>
    <p:extLst>
      <p:ext uri="{BB962C8B-B14F-4D97-AF65-F5344CB8AC3E}">
        <p14:creationId xmlns:p14="http://schemas.microsoft.com/office/powerpoint/2010/main" val="275214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 Photo 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parallelogram">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 person working in a home office.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5A9134D-5DD4-8245-9037-C8B7963D2F1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DC9ABD8F-D231-E546-8F12-FE4A71F9AC0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6A8BF941-40E0-2843-9D5E-460E814482B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1989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 Photo 3">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two casually dressed employees meeting outside, looking at a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29676A12-E8D8-6542-A621-1803C4BF735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C95476F4-AC15-8441-AB7C-5CA0A574FA0F}"/>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6A4F7F44-0678-CB43-A44A-DFDC03042E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‹Nr.›</a:t>
            </a:fld>
            <a:endParaRPr lang="en-US" sz="800">
              <a:solidFill>
                <a:schemeClr val="bg1"/>
              </a:solidFill>
            </a:endParaRPr>
          </a:p>
        </p:txBody>
      </p:sp>
    </p:spTree>
    <p:extLst>
      <p:ext uri="{BB962C8B-B14F-4D97-AF65-F5344CB8AC3E}">
        <p14:creationId xmlns:p14="http://schemas.microsoft.com/office/powerpoint/2010/main" val="26960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 Photo 4">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3" y="1600200"/>
            <a:ext cx="4994325"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 person checking on operations at a windmill farm (sustainable energy).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2509CF8-0CDD-7D49-87CD-975F7FC1E05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CE979BDF-61B3-CC46-966F-91E200327D60}"/>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0E4F34FD-4F5F-C14A-B38E-48335DA278D3}"/>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8246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 Photo 5">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36000">
                <a:schemeClr val="bg1">
                  <a:alpha val="25000"/>
                </a:schemeClr>
              </a:gs>
              <a:gs pos="45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983694"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an employee looking at a digital tablet, in a casual environment.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9" y="5065776"/>
            <a:ext cx="4581144"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C07C6E31-1A0B-2F49-9319-40871607E44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FF40E61C-9300-8B46-B0F5-56EF72E40E61}"/>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5F1119BB-A153-E04D-AED0-0347517BFE6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‹Nr.›</a:t>
            </a:fld>
            <a:endParaRPr lang="en-US" sz="800">
              <a:solidFill>
                <a:schemeClr val="bg1"/>
              </a:solidFill>
            </a:endParaRPr>
          </a:p>
        </p:txBody>
      </p:sp>
    </p:spTree>
    <p:extLst>
      <p:ext uri="{BB962C8B-B14F-4D97-AF65-F5344CB8AC3E}">
        <p14:creationId xmlns:p14="http://schemas.microsoft.com/office/powerpoint/2010/main" val="25047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7" y="811831"/>
            <a:ext cx="1098794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7054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92608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2948" y="4737427"/>
            <a:ext cx="5402202"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2948" y="5117482"/>
            <a:ext cx="5402202"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2948" y="5485988"/>
            <a:ext cx="5402202" cy="355601"/>
          </a:xfrm>
        </p:spPr>
        <p:txBody>
          <a:bodyPr/>
          <a:lstStyle>
            <a:lvl1pPr algn="l">
              <a:buNone/>
              <a:defRPr sz="1400">
                <a:solidFill>
                  <a:schemeClr val="tx2"/>
                </a:solidFill>
              </a:defRPr>
            </a:lvl1pPr>
          </a:lstStyle>
          <a:p>
            <a:pPr lvl="0"/>
            <a:r>
              <a:rPr lang="en-US"/>
              <a:t>Date</a:t>
            </a:r>
          </a:p>
        </p:txBody>
      </p:sp>
      <p:grpSp>
        <p:nvGrpSpPr>
          <p:cNvPr id="3" name="parallelogram graphics">
            <a:extLst>
              <a:ext uri="{FF2B5EF4-FFF2-40B4-BE49-F238E27FC236}">
                <a16:creationId xmlns:a16="http://schemas.microsoft.com/office/drawing/2014/main" id="{0A9844F3-FFD1-7B47-8E20-3B1B8C9D30F6}"/>
              </a:ext>
              <a:ext uri="{C183D7F6-B498-43B3-948B-1728B52AA6E4}">
                <adec:decorative xmlns:adec="http://schemas.microsoft.com/office/drawing/2017/decorative" val="1"/>
              </a:ext>
            </a:extLst>
          </p:cNvPr>
          <p:cNvGrpSpPr/>
          <p:nvPr userDrawn="1"/>
        </p:nvGrpSpPr>
        <p:grpSpPr>
          <a:xfrm>
            <a:off x="-1488216" y="1084672"/>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204DE4A6-6232-5642-BD28-F03961ABC67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3" name="Copyright" descr="Confidential copyright VMware, Inc. 2021">
            <a:extLst>
              <a:ext uri="{FF2B5EF4-FFF2-40B4-BE49-F238E27FC236}">
                <a16:creationId xmlns:a16="http://schemas.microsoft.com/office/drawing/2014/main" id="{67A12218-5F19-AB45-AFB4-EED5DBCA22C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153586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pic>
        <p:nvPicPr>
          <p:cNvPr id="5" name="Picture 4" descr="A picture containing indoor, person, floor&#10;&#10;Description automatically generated">
            <a:extLst>
              <a:ext uri="{FF2B5EF4-FFF2-40B4-BE49-F238E27FC236}">
                <a16:creationId xmlns:a16="http://schemas.microsoft.com/office/drawing/2014/main" id="{36B54FB2-10A3-4AEC-B0AC-2EDB9000A3C7}"/>
              </a:ext>
            </a:extLst>
          </p:cNvPr>
          <p:cNvPicPr>
            <a:picLocks noChangeAspect="1"/>
          </p:cNvPicPr>
          <p:nvPr userDrawn="1"/>
        </p:nvPicPr>
        <p:blipFill rotWithShape="1">
          <a:blip r:embed="rId2" cstate="print">
            <a:alphaModFix amt="24000"/>
            <a:duotone>
              <a:prstClr val="black"/>
              <a:schemeClr val="tx2">
                <a:tint val="45000"/>
                <a:satMod val="400000"/>
              </a:schemeClr>
            </a:duotone>
            <a:extLst>
              <a:ext uri="{BEBA8EAE-BF5A-486C-A8C5-ECC9F3942E4B}">
                <a14:imgProps xmlns:a14="http://schemas.microsoft.com/office/drawing/2010/main">
                  <a14:imgLayer r:embed="rId3">
                    <a14:imgEffect>
                      <a14:saturation sat="114000"/>
                    </a14:imgEffect>
                  </a14:imgLayer>
                </a14:imgProps>
              </a:ext>
              <a:ext uri="{28A0092B-C50C-407E-A947-70E740481C1C}">
                <a14:useLocalDpi xmlns:a14="http://schemas.microsoft.com/office/drawing/2010/main" val="0"/>
              </a:ext>
            </a:extLst>
          </a:blip>
          <a:srcRect/>
          <a:stretch/>
        </p:blipFill>
        <p:spPr>
          <a:xfrm>
            <a:off x="0" y="0"/>
            <a:ext cx="12188826" cy="6858000"/>
          </a:xfrm>
          <a:prstGeom prst="rect">
            <a:avLst/>
          </a:prstGeom>
        </p:spPr>
      </p:pic>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4848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BA668-E87E-4F14-A882-2A082D106FD6}"/>
              </a:ext>
            </a:extLst>
          </p:cNvPr>
          <p:cNvPicPr>
            <a:picLocks noChangeAspect="1"/>
          </p:cNvPicPr>
          <p:nvPr userDrawn="1"/>
        </p:nvPicPr>
        <p:blipFill rotWithShape="1">
          <a:blip r:embed="rId2" cstate="print">
            <a:alphaModFix amt="30000"/>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a:stretch/>
        </p:blipFill>
        <p:spPr>
          <a:xfrm>
            <a:off x="1" y="0"/>
            <a:ext cx="12188824" cy="6858000"/>
          </a:xfrm>
          <a:prstGeom prst="rect">
            <a:avLst/>
          </a:prstGeom>
        </p:spPr>
      </p:pic>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3857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BA668-E87E-4F14-A882-2A082D106FD6}"/>
              </a:ext>
            </a:extLst>
          </p:cNvPr>
          <p:cNvPicPr>
            <a:picLocks noChangeAspect="1"/>
          </p:cNvPicPr>
          <p:nvPr userDrawn="1"/>
        </p:nvPicPr>
        <p:blipFill>
          <a:blip r:embed="rId2" cstate="print">
            <a:alphaModFix amt="21000"/>
            <a:duotone>
              <a:prstClr val="black"/>
              <a:schemeClr val="tx2">
                <a:tint val="45000"/>
                <a:satMod val="400000"/>
              </a:schemeClr>
            </a:duotone>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p:blipFill>
        <p:spPr>
          <a:xfrm>
            <a:off x="1" y="0"/>
            <a:ext cx="12188824" cy="6858000"/>
          </a:xfrm>
          <a:prstGeom prst="rect">
            <a:avLst/>
          </a:prstGeom>
        </p:spPr>
      </p:pic>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19874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810" y="1600200"/>
            <a:ext cx="5313783" cy="4572000"/>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vert="horz" lIns="0" tIns="0" rIns="45720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50209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2" y="1600201"/>
            <a:ext cx="5865445" cy="4572000"/>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1" y="1600201"/>
            <a:ext cx="5893593" cy="4572000"/>
          </a:xfrm>
          <a:noFill/>
        </p:spPr>
        <p:txBody>
          <a:bodyPr vert="horz" lIns="594360" tIns="457200" rIns="457200" bIns="457200" rtlCol="0">
            <a:noAutofit/>
          </a:bodyPr>
          <a:lstStyle>
            <a:lvl1pPr>
              <a:spcBef>
                <a:spcPts val="1200"/>
              </a:spcBef>
              <a:defRPr lang="en-US" sz="1799" dirty="0">
                <a:solidFill>
                  <a:schemeClr val="tx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6478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1" y="1600201"/>
            <a:ext cx="5865445" cy="4572000"/>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5232" y="1600201"/>
            <a:ext cx="5893593"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28690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2867" y="1600202"/>
            <a:ext cx="5044347" cy="875370"/>
          </a:xfrm>
          <a:noFill/>
        </p:spPr>
        <p:txBody>
          <a:bodyPr vert="horz" lIns="0" tIns="91440" rIns="457200" bIns="91440" rtlCol="0" anchor="b">
            <a:noAutofit/>
          </a:bodyPr>
          <a:lstStyle>
            <a:lvl1pPr>
              <a:defRPr lang="en-US" dirty="0">
                <a:solidFill>
                  <a:schemeClr val="accent2"/>
                </a:solidFill>
              </a:defRPr>
            </a:lvl1pPr>
          </a:lstStyle>
          <a:p>
            <a:pPr lvl="0"/>
            <a:r>
              <a:rPr lang="en-US"/>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2867" y="2484178"/>
            <a:ext cx="50443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809" y="2621022"/>
            <a:ext cx="5071595" cy="3544027"/>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6832" y="1600202"/>
            <a:ext cx="5372100" cy="875370"/>
          </a:xfrm>
          <a:noFill/>
        </p:spPr>
        <p:txBody>
          <a:bodyPr vert="horz" lIns="0" tIns="91440" rIns="457200" bIns="91440" rtlCol="0" anchor="b">
            <a:noAutofit/>
          </a:bodyPr>
          <a:lstStyle>
            <a:lvl1pPr>
              <a:defRPr lang="en-US" sz="1999">
                <a:solidFill>
                  <a:schemeClr val="accent2"/>
                </a:solidFill>
              </a:defRPr>
            </a:lvl1pPr>
          </a:lstStyle>
          <a:p>
            <a:pPr lvl="0"/>
            <a:r>
              <a:rPr lang="en-US"/>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1982" y="2484178"/>
            <a:ext cx="5044347"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6249" y="2621280"/>
            <a:ext cx="5372682" cy="3575124"/>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7098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2866" y="1582754"/>
            <a:ext cx="3593592"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2866" y="2509482"/>
            <a:ext cx="3593592"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2866" y="2546331"/>
            <a:ext cx="3593592" cy="361936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5154" y="1599646"/>
            <a:ext cx="3593592"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5154" y="2509482"/>
            <a:ext cx="3593592"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5154" y="2546329"/>
            <a:ext cx="3593592" cy="3627562"/>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7442" y="1600200"/>
            <a:ext cx="3593592"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7442" y="2509480"/>
            <a:ext cx="3593592"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7442" y="2568634"/>
            <a:ext cx="3593592" cy="362777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93364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012"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1" y="1644790"/>
            <a:ext cx="2894013" cy="4527411"/>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a:p>
            <a:pPr marL="1269619" lvl="5" indent="-117440"/>
            <a:r>
              <a:rPr lang="en-US"/>
              <a:t>Sixth level</a:t>
            </a:r>
          </a:p>
          <a:p>
            <a:pPr marL="1437844" lvl="6" indent="-117440"/>
            <a:r>
              <a:rPr lang="en-US"/>
              <a:t>Seventh level</a:t>
            </a:r>
          </a:p>
          <a:p>
            <a:pPr marL="1553697" lvl="7" indent="-115853">
              <a:lnSpc>
                <a:spcPct val="90000"/>
              </a:lnSpc>
            </a:pPr>
            <a:r>
              <a:rPr lang="en-US"/>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56424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graph, diagram or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5149" y="1589926"/>
            <a:ext cx="2903676"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44790"/>
            <a:ext cx="2894012" cy="4527411"/>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1496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 Aqu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DBD2F1C-0AF8-4526-B351-D7749C59A86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2" y="0"/>
            <a:ext cx="12169595" cy="6858000"/>
          </a:xfrm>
          <a:prstGeom prst="rect">
            <a:avLst/>
          </a:prstGeom>
        </p:spPr>
      </p:pic>
      <p:grpSp>
        <p:nvGrpSpPr>
          <p:cNvPr id="6" name="Group 5">
            <a:extLst>
              <a:ext uri="{FF2B5EF4-FFF2-40B4-BE49-F238E27FC236}">
                <a16:creationId xmlns:a16="http://schemas.microsoft.com/office/drawing/2014/main" id="{C0398BD3-4020-4135-9103-05D8710C2CE7}"/>
              </a:ext>
            </a:extLst>
          </p:cNvPr>
          <p:cNvGrpSpPr/>
          <p:nvPr userDrawn="1"/>
        </p:nvGrpSpPr>
        <p:grpSpPr>
          <a:xfrm>
            <a:off x="-1472631" y="-10835"/>
            <a:ext cx="13667171" cy="6858000"/>
            <a:chOff x="-1472631" y="-10835"/>
            <a:chExt cx="13667171" cy="6858000"/>
          </a:xfrm>
        </p:grpSpPr>
        <p:grpSp>
          <p:nvGrpSpPr>
            <p:cNvPr id="4" name="Group 3">
              <a:extLst>
                <a:ext uri="{FF2B5EF4-FFF2-40B4-BE49-F238E27FC236}">
                  <a16:creationId xmlns:a16="http://schemas.microsoft.com/office/drawing/2014/main" id="{9E74B635-AB86-4F4E-B583-76B962B85422}"/>
                </a:ext>
              </a:extLst>
            </p:cNvPr>
            <p:cNvGrpSpPr/>
            <p:nvPr userDrawn="1"/>
          </p:nvGrpSpPr>
          <p:grpSpPr>
            <a:xfrm rot="10800000">
              <a:off x="-5714" y="-10835"/>
              <a:ext cx="12200254" cy="6858000"/>
              <a:chOff x="-1341500" y="32580"/>
              <a:chExt cx="12200254" cy="6858000"/>
            </a:xfrm>
          </p:grpSpPr>
          <p:sp>
            <p:nvSpPr>
              <p:cNvPr id="18" name="Isosceles Triangle 1">
                <a:extLst>
                  <a:ext uri="{FF2B5EF4-FFF2-40B4-BE49-F238E27FC236}">
                    <a16:creationId xmlns:a16="http://schemas.microsoft.com/office/drawing/2014/main" id="{95CEA84F-9152-40F2-BC25-7E36036AEDED}"/>
                  </a:ext>
                  <a:ext uri="{C183D7F6-B498-43B3-948B-1728B52AA6E4}">
                    <adec:decorative xmlns:adec="http://schemas.microsoft.com/office/drawing/2017/decorative" val="1"/>
                  </a:ext>
                </a:extLst>
              </p:cNvPr>
              <p:cNvSpPr/>
              <p:nvPr userDrawn="1"/>
            </p:nvSpPr>
            <p:spPr>
              <a:xfrm>
                <a:off x="7607491" y="3631585"/>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9" name="Freeform: Shape 27">
                <a:extLst>
                  <a:ext uri="{FF2B5EF4-FFF2-40B4-BE49-F238E27FC236}">
                    <a16:creationId xmlns:a16="http://schemas.microsoft.com/office/drawing/2014/main" id="{D4CC7293-2433-4F39-8D9E-DF80C4B67E4D}"/>
                  </a:ext>
                  <a:ext uri="{C183D7F6-B498-43B3-948B-1728B52AA6E4}">
                    <adec:decorative xmlns:adec="http://schemas.microsoft.com/office/drawing/2017/decorative" val="1"/>
                  </a:ext>
                </a:extLst>
              </p:cNvPr>
              <p:cNvSpPr/>
              <p:nvPr userDrawn="1"/>
            </p:nvSpPr>
            <p:spPr>
              <a:xfrm rot="10800000">
                <a:off x="-1341500" y="32580"/>
                <a:ext cx="10873127" cy="6858000"/>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adFill>
                <a:gsLst>
                  <a:gs pos="68000">
                    <a:schemeClr val="bg1"/>
                  </a:gs>
                  <a:gs pos="2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5" name="Group 4">
              <a:extLst>
                <a:ext uri="{FF2B5EF4-FFF2-40B4-BE49-F238E27FC236}">
                  <a16:creationId xmlns:a16="http://schemas.microsoft.com/office/drawing/2014/main" id="{8D6D5EA1-B042-49D8-80DF-9E09FBBDB104}"/>
                </a:ext>
              </a:extLst>
            </p:cNvPr>
            <p:cNvGrpSpPr/>
            <p:nvPr userDrawn="1"/>
          </p:nvGrpSpPr>
          <p:grpSpPr>
            <a:xfrm>
              <a:off x="-1472631" y="846511"/>
              <a:ext cx="8571876" cy="5732770"/>
              <a:chOff x="-1472631" y="846511"/>
              <a:chExt cx="8571876" cy="5732770"/>
            </a:xfrm>
          </p:grpSpPr>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248056" y="-1874176"/>
                <a:ext cx="2091739" cy="7533113"/>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39250" y="1519286"/>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sp>
        <p:nvSpPr>
          <p:cNvPr id="2" name="Title"/>
          <p:cNvSpPr>
            <a:spLocks noGrp="1"/>
          </p:cNvSpPr>
          <p:nvPr>
            <p:ph type="title" hasCustomPrompt="1"/>
          </p:nvPr>
        </p:nvSpPr>
        <p:spPr>
          <a:xfrm>
            <a:off x="6592948" y="1582578"/>
            <a:ext cx="4996403" cy="1234440"/>
          </a:xfrm>
        </p:spPr>
        <p:txBody>
          <a:bodyPr wrap="square" anchor="b"/>
          <a:lstStyle>
            <a:lvl1pPr algn="l">
              <a:defRPr sz="3999" b="0" cap="none" baseline="0"/>
            </a:lvl1pPr>
          </a:lstStyle>
          <a:p>
            <a:r>
              <a:rPr lang="en-US"/>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81"/>
            <a:ext cx="5116452"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2948" y="4737427"/>
            <a:ext cx="5402202"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2948" y="5117482"/>
            <a:ext cx="5402202"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2948" y="5485988"/>
            <a:ext cx="5402202" cy="355601"/>
          </a:xfrm>
        </p:spPr>
        <p:txBody>
          <a:bodyPr/>
          <a:lstStyle>
            <a:lvl1pPr algn="l">
              <a:buNone/>
              <a:defRPr sz="1400">
                <a:solidFill>
                  <a:schemeClr val="tx2"/>
                </a:solidFill>
              </a:defRPr>
            </a:lvl1pPr>
          </a:lstStyle>
          <a:p>
            <a:pPr lvl="0"/>
            <a:r>
              <a:rPr lang="en-US"/>
              <a:t>Date</a:t>
            </a:r>
          </a:p>
        </p:txBody>
      </p:sp>
      <p:pic>
        <p:nvPicPr>
          <p:cNvPr id="12" name="VMware logo">
            <a:extLst>
              <a:ext uri="{FF2B5EF4-FFF2-40B4-BE49-F238E27FC236}">
                <a16:creationId xmlns:a16="http://schemas.microsoft.com/office/drawing/2014/main" id="{204DE4A6-6232-5642-BD28-F03961ABC6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5" y="6215185"/>
            <a:ext cx="1535550" cy="556262"/>
          </a:xfrm>
          <a:prstGeom prst="rect">
            <a:avLst/>
          </a:prstGeom>
        </p:spPr>
      </p:pic>
      <p:sp>
        <p:nvSpPr>
          <p:cNvPr id="13" name="Copyright" descr="Confidential copyright VMware, Inc. 2021">
            <a:extLst>
              <a:ext uri="{FF2B5EF4-FFF2-40B4-BE49-F238E27FC236}">
                <a16:creationId xmlns:a16="http://schemas.microsoft.com/office/drawing/2014/main" id="{67A12218-5F19-AB45-AFB4-EED5DBCA22C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41282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0072" y="1589923"/>
            <a:ext cx="3808754"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93127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4" y="1699688"/>
            <a:ext cx="2006600" cy="298450"/>
          </a:xfrm>
        </p:spPr>
        <p:txBody>
          <a:bodyPr anchor="b"/>
          <a:lstStyle>
            <a:lvl1pPr>
              <a:defRPr sz="1799">
                <a:solidFill>
                  <a:schemeClr val="accent1"/>
                </a:solidFill>
              </a:defRPr>
            </a:lvl1pPr>
            <a:lvl5pPr>
              <a:defRPr/>
            </a:lvl5pPr>
          </a:lstStyle>
          <a:p>
            <a:pPr lvl="0"/>
            <a:r>
              <a:rPr lang="en-US"/>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0413" y="3872441"/>
            <a:ext cx="3808412"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4" y="3972469"/>
            <a:ext cx="2006600" cy="298450"/>
          </a:xfrm>
        </p:spPr>
        <p:txBody>
          <a:bodyPr anchor="b"/>
          <a:lstStyle>
            <a:lvl1pPr>
              <a:defRPr sz="1799">
                <a:solidFill>
                  <a:schemeClr val="accent5"/>
                </a:solidFill>
              </a:defRPr>
            </a:lvl1pPr>
            <a:lvl5pPr>
              <a:defRPr/>
            </a:lvl5pPr>
          </a:lstStyle>
          <a:p>
            <a:pPr lvl="0"/>
            <a:r>
              <a:rPr lang="en-US"/>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02752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809" y="412751"/>
            <a:ext cx="11001004" cy="381000"/>
          </a:xfrm>
        </p:spPr>
        <p:txBody>
          <a:bodyPr/>
          <a:lstStyle>
            <a:lvl1pPr>
              <a:defRPr/>
            </a:lvl1pPr>
          </a:lstStyle>
          <a:p>
            <a:r>
              <a:rPr lang="en-US"/>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600"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094"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645" y="1901095"/>
            <a:ext cx="3201848" cy="1214595"/>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2165"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8013"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4210" y="1901094"/>
            <a:ext cx="3201848" cy="122556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600"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094" y="3345364"/>
            <a:ext cx="2006600" cy="227454"/>
          </a:xfrm>
        </p:spPr>
        <p:txBody>
          <a:bodyPr anchor="b"/>
          <a:lstStyle>
            <a:lvl1pPr>
              <a:lnSpc>
                <a:spcPct val="100000"/>
              </a:lnSpc>
              <a:spcBef>
                <a:spcPts val="0"/>
              </a:spcBef>
              <a:defRPr sz="1200">
                <a:solidFill>
                  <a:schemeClr val="accent2"/>
                </a:solidFill>
              </a:defRPr>
            </a:lvl1pPr>
            <a:lvl5pPr>
              <a:defRPr/>
            </a:lvl5pPr>
          </a:lstStyle>
          <a:p>
            <a:pPr lvl="0"/>
            <a:r>
              <a:rPr lang="en-US"/>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645" y="3693432"/>
            <a:ext cx="3201848" cy="1110049"/>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2165"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6812" y="3345364"/>
            <a:ext cx="2006600" cy="227454"/>
          </a:xfrm>
        </p:spPr>
        <p:txBody>
          <a:bodyPr anchor="b" anchorCtr="0"/>
          <a:lstStyle>
            <a:lvl1pPr>
              <a:defRPr sz="1200">
                <a:solidFill>
                  <a:schemeClr val="accent2"/>
                </a:solidFill>
              </a:defRPr>
            </a:lvl1pPr>
          </a:lstStyle>
          <a:p>
            <a:r>
              <a:rPr lang="en-US"/>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4210" y="3693432"/>
            <a:ext cx="3201848" cy="113235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739" y="5023689"/>
            <a:ext cx="7319778"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093" y="502698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093" y="5326736"/>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093" y="5576118"/>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093" y="5807027"/>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3597" y="503927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0790" y="5327336"/>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0790" y="5576718"/>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0790" y="5807627"/>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07965" y="1600202"/>
            <a:ext cx="1841500" cy="660399"/>
          </a:xfrm>
        </p:spPr>
        <p:txBody>
          <a:bodyPr anchor="ctr"/>
          <a:lstStyle>
            <a:lvl1pPr algn="ctr">
              <a:lnSpc>
                <a:spcPct val="100000"/>
              </a:lnSpc>
              <a:spcBef>
                <a:spcPts val="0"/>
              </a:spcBef>
              <a:defRPr/>
            </a:lvl1pPr>
          </a:lstStyle>
          <a:p>
            <a:r>
              <a:rPr lang="en-US"/>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09466"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09466"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5815" y="2971800"/>
            <a:ext cx="3194050" cy="1828800"/>
          </a:xfrm>
        </p:spPr>
        <p:txBody>
          <a:bodyPr/>
          <a:lstStyle>
            <a:lvl1pPr>
              <a:lnSpc>
                <a:spcPct val="100000"/>
              </a:lnSpc>
              <a:spcBef>
                <a:spcPts val="0"/>
              </a:spcBef>
              <a:defRPr/>
            </a:lvl1pPr>
          </a:lstStyle>
          <a:p>
            <a:r>
              <a:rPr lang="en-US"/>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5815" y="5022216"/>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5"/>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83478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1878" y="2055431"/>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104" y="2419650"/>
            <a:ext cx="1396669"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3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 here</a:t>
            </a:r>
          </a:p>
          <a:p>
            <a:pPr lvl="1"/>
            <a:r>
              <a:rPr lang="en-US"/>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4925" y="2055431"/>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08613" y="2419650"/>
            <a:ext cx="1396669"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6" y="4267940"/>
            <a:ext cx="2744788" cy="1458912"/>
          </a:xfrm>
        </p:spPr>
        <p:txBody>
          <a:bodyPr/>
          <a:lstStyle>
            <a:lvl1pPr algn="ctr">
              <a:lnSpc>
                <a:spcPct val="100000"/>
              </a:lnSpc>
              <a:spcBef>
                <a:spcPts val="600"/>
              </a:spcBef>
              <a:defRPr sz="23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 here</a:t>
            </a:r>
          </a:p>
          <a:p>
            <a:pPr lvl="1"/>
            <a:r>
              <a:rPr lang="en-US"/>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89302" y="2055431"/>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4" y="4267940"/>
            <a:ext cx="2744788" cy="1458912"/>
          </a:xfrm>
        </p:spPr>
        <p:txBody>
          <a:bodyPr/>
          <a:lstStyle>
            <a:lvl1pPr algn="ctr">
              <a:lnSpc>
                <a:spcPct val="100000"/>
              </a:lnSpc>
              <a:spcBef>
                <a:spcPts val="600"/>
              </a:spcBef>
              <a:defRPr sz="2399">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indigo text here</a:t>
            </a:r>
          </a:p>
          <a:p>
            <a:pPr lvl="1"/>
            <a:r>
              <a:rPr lang="en-US"/>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09013" y="2419650"/>
            <a:ext cx="1396669"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8462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5750" y="2060874"/>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3704" y="2425093"/>
            <a:ext cx="1396669"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4" y="4269508"/>
            <a:ext cx="2286000" cy="1458912"/>
          </a:xfrm>
        </p:spPr>
        <p:txBody>
          <a:bodyPr/>
          <a:lstStyle>
            <a:lvl1pPr algn="ctr">
              <a:lnSpc>
                <a:spcPct val="100000"/>
              </a:lnSpc>
              <a:spcBef>
                <a:spcPts val="600"/>
              </a:spcBef>
              <a:defRPr sz="23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a:t>
            </a:r>
          </a:p>
          <a:p>
            <a:pPr lvl="1"/>
            <a:r>
              <a:rPr lang="en-US"/>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6933" y="2060874"/>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0598" y="2425093"/>
            <a:ext cx="1396669"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4" y="4269508"/>
            <a:ext cx="2286000" cy="1458912"/>
          </a:xfrm>
        </p:spPr>
        <p:txBody>
          <a:bodyPr/>
          <a:lstStyle>
            <a:lvl1pPr algn="ctr">
              <a:lnSpc>
                <a:spcPct val="100000"/>
              </a:lnSpc>
              <a:spcBef>
                <a:spcPts val="600"/>
              </a:spcBef>
              <a:defRPr sz="23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a:t>
            </a:r>
          </a:p>
          <a:p>
            <a:pPr lvl="1"/>
            <a:r>
              <a:rPr lang="en-US"/>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2101" y="2060874"/>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2121" y="2425093"/>
            <a:ext cx="1396669"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3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indigo text</a:t>
            </a:r>
          </a:p>
          <a:p>
            <a:pPr lvl="1"/>
            <a:r>
              <a:rPr lang="en-US"/>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2133" y="2060874"/>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38249" y="2425093"/>
            <a:ext cx="1396669" cy="1100516"/>
          </a:xfrm>
        </p:spPr>
        <p:txBody>
          <a:bodyPr anchor="ctr" anchorCtr="0"/>
          <a:lstStyle>
            <a:lvl1pPr algn="ctr">
              <a:lnSpc>
                <a:spcPct val="100000"/>
              </a:lnSpc>
              <a:spcBef>
                <a:spcPts val="600"/>
              </a:spcBef>
              <a:defRPr sz="17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4" y="4269508"/>
            <a:ext cx="2286000" cy="1458912"/>
          </a:xfrm>
        </p:spPr>
        <p:txBody>
          <a:bodyPr/>
          <a:lstStyle>
            <a:lvl1pPr algn="ctr">
              <a:lnSpc>
                <a:spcPct val="100000"/>
              </a:lnSpc>
              <a:spcBef>
                <a:spcPts val="600"/>
              </a:spcBef>
              <a:defRPr sz="23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dark green text</a:t>
            </a:r>
          </a:p>
          <a:p>
            <a:pPr lvl="1"/>
            <a:r>
              <a:rPr lang="en-US"/>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18615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801" y="2064665"/>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550" y="2428884"/>
            <a:ext cx="1396669"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1999">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plum text</a:t>
            </a:r>
          </a:p>
          <a:p>
            <a:pPr lvl="1"/>
            <a:r>
              <a:rPr lang="en-US"/>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2453" y="2064665"/>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0474" y="2428884"/>
            <a:ext cx="1396669"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1999">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ocean text</a:t>
            </a:r>
          </a:p>
          <a:p>
            <a:pPr lvl="1"/>
            <a:r>
              <a:rPr lang="en-US"/>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1381" y="2064665"/>
            <a:ext cx="1828959"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sz="1799">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2659" y="2428884"/>
            <a:ext cx="1396669"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1999">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indigo text</a:t>
            </a:r>
          </a:p>
          <a:p>
            <a:pPr lvl="1"/>
            <a:r>
              <a:rPr lang="en-US"/>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4922" y="2064665"/>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7081" y="2428884"/>
            <a:ext cx="1396669" cy="1100516"/>
          </a:xfrm>
        </p:spPr>
        <p:txBody>
          <a:bodyPr anchor="ctr" anchorCtr="0"/>
          <a:lstStyle>
            <a:lvl1pPr algn="ctr">
              <a:lnSpc>
                <a:spcPct val="100000"/>
              </a:lnSpc>
              <a:spcBef>
                <a:spcPts val="600"/>
              </a:spcBef>
              <a:defRPr sz="17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94336" cy="1458912"/>
          </a:xfrm>
        </p:spPr>
        <p:txBody>
          <a:bodyPr/>
          <a:lstStyle>
            <a:lvl1pPr algn="ctr">
              <a:lnSpc>
                <a:spcPct val="100000"/>
              </a:lnSpc>
              <a:spcBef>
                <a:spcPts val="600"/>
              </a:spcBef>
              <a:defRPr sz="1999">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dark green text</a:t>
            </a:r>
          </a:p>
          <a:p>
            <a:pPr lvl="1"/>
            <a:r>
              <a:rPr lang="en-US"/>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4474" y="2064665"/>
            <a:ext cx="1828959"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0613" y="2428884"/>
            <a:ext cx="1396669" cy="1100516"/>
          </a:xfrm>
        </p:spPr>
        <p:txBody>
          <a:bodyPr anchor="ctr" anchorCtr="0"/>
          <a:lstStyle>
            <a:lvl1pPr algn="ctr">
              <a:lnSpc>
                <a:spcPct val="100000"/>
              </a:lnSpc>
              <a:spcBef>
                <a:spcPts val="600"/>
              </a:spcBef>
              <a:defRPr sz="1799">
                <a:solidFill>
                  <a:schemeClr val="tx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1999">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gray text</a:t>
            </a:r>
          </a:p>
          <a:p>
            <a:pPr lvl="1"/>
            <a:r>
              <a:rPr lang="en-US"/>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51039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206" y="2512464"/>
            <a:ext cx="1828800"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0850" y="2529077"/>
            <a:ext cx="1828800" cy="2871263"/>
          </a:xfrm>
          <a:solidFill>
            <a:srgbClr val="F4F8FA"/>
          </a:solidFill>
          <a:ln>
            <a:noFill/>
          </a:ln>
        </p:spPr>
        <p:txBody>
          <a:bodyPr/>
          <a:lstStyle>
            <a:lvl1pPr algn="ctr">
              <a:lnSpc>
                <a:spcPct val="100000"/>
              </a:lnSpc>
              <a:spcBef>
                <a:spcPts val="600"/>
              </a:spcBef>
              <a:defRPr sz="1999">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012" y="2512464"/>
            <a:ext cx="1828800"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013" y="2529077"/>
            <a:ext cx="1828800" cy="2871263"/>
          </a:xfrm>
          <a:solidFill>
            <a:srgbClr val="F4F8FA"/>
          </a:solidFill>
          <a:ln>
            <a:noFill/>
          </a:ln>
        </p:spPr>
        <p:txBody>
          <a:bodyPr/>
          <a:lstStyle>
            <a:lvl1pPr algn="ctr">
              <a:lnSpc>
                <a:spcPct val="100000"/>
              </a:lnSpc>
              <a:spcBef>
                <a:spcPts val="600"/>
              </a:spcBef>
              <a:defRPr sz="1999">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0012" y="2512464"/>
            <a:ext cx="1828800"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5093" y="2529077"/>
            <a:ext cx="1828800" cy="2871263"/>
          </a:xfrm>
          <a:solidFill>
            <a:srgbClr val="F4F8FA"/>
          </a:solidFill>
          <a:ln>
            <a:noFill/>
          </a:ln>
        </p:spPr>
        <p:txBody>
          <a:bodyPr/>
          <a:lstStyle>
            <a:lvl1pPr algn="ctr">
              <a:lnSpc>
                <a:spcPct val="100000"/>
              </a:lnSpc>
              <a:spcBef>
                <a:spcPts val="600"/>
              </a:spcBef>
              <a:defRPr sz="1999">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6012" y="2512464"/>
            <a:ext cx="1828800"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0001" y="2529077"/>
            <a:ext cx="1828800" cy="2871263"/>
          </a:xfrm>
          <a:solidFill>
            <a:srgbClr val="F4F8FA"/>
          </a:solidFill>
          <a:ln>
            <a:noFill/>
          </a:ln>
        </p:spPr>
        <p:txBody>
          <a:bodyPr/>
          <a:lstStyle>
            <a:lvl1pPr algn="ctr">
              <a:lnSpc>
                <a:spcPct val="100000"/>
              </a:lnSpc>
              <a:spcBef>
                <a:spcPts val="600"/>
              </a:spcBef>
              <a:defRPr sz="1999">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2012" y="2512464"/>
            <a:ext cx="1828800"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2013" y="2529077"/>
            <a:ext cx="1828800" cy="2871263"/>
          </a:xfrm>
          <a:solidFill>
            <a:srgbClr val="F4F8FA"/>
          </a:solidFill>
          <a:ln>
            <a:noFill/>
          </a:ln>
        </p:spPr>
        <p:txBody>
          <a:bodyPr/>
          <a:lstStyle>
            <a:lvl1pPr algn="ctr">
              <a:lnSpc>
                <a:spcPct val="100000"/>
              </a:lnSpc>
              <a:spcBef>
                <a:spcPts val="600"/>
              </a:spcBef>
              <a:defRPr sz="1999">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userDrawn="1"/>
        </p:nvSpPr>
        <p:spPr bwMode="gray">
          <a:xfrm>
            <a:off x="1131007" y="2006793"/>
            <a:ext cx="788487"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799">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userDrawn="1"/>
        </p:nvSpPr>
        <p:spPr bwMode="gray">
          <a:xfrm>
            <a:off x="3414170" y="2006793"/>
            <a:ext cx="788487"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r>
              <a:rPr lang="en-US" sz="1799">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userDrawn="1"/>
        </p:nvSpPr>
        <p:spPr bwMode="gray">
          <a:xfrm>
            <a:off x="5705251" y="2006793"/>
            <a:ext cx="788487"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sz="1799">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userDrawn="1"/>
        </p:nvSpPr>
        <p:spPr bwMode="gray">
          <a:xfrm>
            <a:off x="7990158" y="2006793"/>
            <a:ext cx="788487"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r>
              <a:rPr lang="en-US" sz="1799">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userDrawn="1"/>
        </p:nvSpPr>
        <p:spPr bwMode="gray">
          <a:xfrm>
            <a:off x="10272170" y="2006793"/>
            <a:ext cx="788487" cy="788487"/>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799">
                <a:solidFill>
                  <a:schemeClr val="tx1"/>
                </a:solidFill>
              </a:rPr>
              <a:t>5</a:t>
            </a:r>
          </a:p>
        </p:txBody>
      </p:sp>
    </p:spTree>
    <p:extLst>
      <p:ext uri="{BB962C8B-B14F-4D97-AF65-F5344CB8AC3E}">
        <p14:creationId xmlns:p14="http://schemas.microsoft.com/office/powerpoint/2010/main" val="184219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464" y="1546789"/>
            <a:ext cx="574570" cy="439174"/>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041" y="1561701"/>
            <a:ext cx="10630969"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751" y="3304775"/>
            <a:ext cx="560283"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076" y="2680138"/>
            <a:ext cx="2459421"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407" y="2699834"/>
            <a:ext cx="2430126" cy="1949198"/>
          </a:xfrm>
          <a:noFill/>
          <a:ln w="15875">
            <a:noFill/>
          </a:ln>
        </p:spPr>
        <p:txBody>
          <a:bodyPr tIns="365760"/>
          <a:lstStyle>
            <a:lvl1pPr algn="ctr">
              <a:lnSpc>
                <a:spcPct val="100000"/>
              </a:lnSpc>
              <a:spcBef>
                <a:spcPts val="600"/>
              </a:spcBef>
              <a:buNone/>
              <a:defRPr sz="1799">
                <a:solidFill>
                  <a:schemeClr val="accent5"/>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8412" y="2680138"/>
            <a:ext cx="2459421"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6081" y="2699834"/>
            <a:ext cx="2430126" cy="1949198"/>
          </a:xfrm>
          <a:noFill/>
          <a:ln w="15875">
            <a:noFill/>
          </a:ln>
        </p:spPr>
        <p:txBody>
          <a:bodyPr tIns="365760"/>
          <a:lstStyle>
            <a:lvl1pPr algn="ctr">
              <a:lnSpc>
                <a:spcPct val="100000"/>
              </a:lnSpc>
              <a:spcBef>
                <a:spcPts val="600"/>
              </a:spcBef>
              <a:buNone/>
              <a:defRPr sz="1799">
                <a:solidFill>
                  <a:schemeClr val="accent1"/>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1613" y="2680138"/>
            <a:ext cx="2459421"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29755" y="2699834"/>
            <a:ext cx="2477611" cy="1949198"/>
          </a:xfrm>
          <a:noFill/>
          <a:ln w="15875">
            <a:noFill/>
          </a:ln>
        </p:spPr>
        <p:txBody>
          <a:bodyPr tIns="36576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29123" y="2680138"/>
            <a:ext cx="2459421"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3429" y="2699834"/>
            <a:ext cx="2454586" cy="1949198"/>
          </a:xfrm>
          <a:noFill/>
          <a:ln w="15875">
            <a:noFill/>
          </a:ln>
        </p:spPr>
        <p:txBody>
          <a:bodyPr tIns="365760"/>
          <a:lstStyle>
            <a:lvl1pPr algn="ctr">
              <a:lnSpc>
                <a:spcPct val="100000"/>
              </a:lnSpc>
              <a:spcBef>
                <a:spcPts val="600"/>
              </a:spcBef>
              <a:buNone/>
              <a:defRPr sz="1799">
                <a:solidFill>
                  <a:schemeClr val="accent6"/>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039" y="5065521"/>
            <a:ext cx="545995"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052"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6313"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7574"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28835"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0096"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1355" y="4956563"/>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37691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Content Balanced with 4 Item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7" y="811831"/>
            <a:ext cx="10962687"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1" name="Text Placeholder 4">
            <a:extLst>
              <a:ext uri="{FF2B5EF4-FFF2-40B4-BE49-F238E27FC236}">
                <a16:creationId xmlns:a16="http://schemas.microsoft.com/office/drawing/2014/main" id="{BEC064C4-3E9E-B246-ACD5-2D012920B654}"/>
              </a:ext>
            </a:extLst>
          </p:cNvPr>
          <p:cNvSpPr>
            <a:spLocks noGrp="1"/>
          </p:cNvSpPr>
          <p:nvPr>
            <p:ph type="body" sz="quarter" idx="27" hasCustomPrompt="1"/>
          </p:nvPr>
        </p:nvSpPr>
        <p:spPr>
          <a:xfrm>
            <a:off x="556591" y="1665027"/>
            <a:ext cx="3551385" cy="43434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cxnSp>
        <p:nvCxnSpPr>
          <p:cNvPr id="19" name="Straight Connector 18">
            <a:extLst>
              <a:ext uri="{FF2B5EF4-FFF2-40B4-BE49-F238E27FC236}">
                <a16:creationId xmlns:a16="http://schemas.microsoft.com/office/drawing/2014/main" id="{B9D231B6-B665-5B4B-98D5-858F74779A9A}"/>
              </a:ext>
              <a:ext uri="{C183D7F6-B498-43B3-948B-1728B52AA6E4}">
                <adec:decorative xmlns:adec="http://schemas.microsoft.com/office/drawing/2017/decorative" val="1"/>
              </a:ext>
            </a:extLst>
          </p:cNvPr>
          <p:cNvCxnSpPr/>
          <p:nvPr userDrawn="1"/>
        </p:nvCxnSpPr>
        <p:spPr bwMode="gray">
          <a:xfrm>
            <a:off x="4566265" y="1718036"/>
            <a:ext cx="0" cy="3710608"/>
          </a:xfrm>
          <a:prstGeom prst="line">
            <a:avLst/>
          </a:prstGeom>
          <a:ln w="25400">
            <a:solidFill>
              <a:schemeClr val="tx1"/>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p:nvPr>
        </p:nvSpPr>
        <p:spPr>
          <a:xfrm>
            <a:off x="4886409" y="1750487"/>
            <a:ext cx="1136591"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1" name="Content Placeholder 3">
            <a:extLst>
              <a:ext uri="{FF2B5EF4-FFF2-40B4-BE49-F238E27FC236}">
                <a16:creationId xmlns:a16="http://schemas.microsoft.com/office/drawing/2014/main" id="{3636B989-5405-7743-8C4B-6894A84D494C}"/>
              </a:ext>
            </a:extLst>
          </p:cNvPr>
          <p:cNvSpPr>
            <a:spLocks noGrp="1"/>
          </p:cNvSpPr>
          <p:nvPr>
            <p:ph sz="quarter" idx="20" hasCustomPrompt="1"/>
          </p:nvPr>
        </p:nvSpPr>
        <p:spPr>
          <a:xfrm>
            <a:off x="6165267" y="1750487"/>
            <a:ext cx="5455228" cy="709301"/>
          </a:xfrm>
        </p:spPr>
        <p:txBody>
          <a:bodyPr lIns="0" rIns="594360"/>
          <a:lstStyle>
            <a:lvl1pPr>
              <a:defRPr sz="1400" b="1">
                <a:solidFill>
                  <a:schemeClr val="accent5"/>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plum text</a:t>
            </a:r>
          </a:p>
          <a:p>
            <a:pPr lvl="1"/>
            <a:r>
              <a:rPr lang="en-US"/>
              <a:t>Second level</a:t>
            </a:r>
          </a:p>
        </p:txBody>
      </p:sp>
      <p:sp>
        <p:nvSpPr>
          <p:cNvPr id="13" name="Content Placeholder 3">
            <a:extLst>
              <a:ext uri="{FF2B5EF4-FFF2-40B4-BE49-F238E27FC236}">
                <a16:creationId xmlns:a16="http://schemas.microsoft.com/office/drawing/2014/main" id="{8E5AB2B4-4B40-9E4B-88EE-A534B0D16E87}"/>
              </a:ext>
            </a:extLst>
          </p:cNvPr>
          <p:cNvSpPr>
            <a:spLocks noGrp="1"/>
          </p:cNvSpPr>
          <p:nvPr>
            <p:ph sz="quarter" idx="21"/>
          </p:nvPr>
        </p:nvSpPr>
        <p:spPr>
          <a:xfrm>
            <a:off x="4886409" y="2743935"/>
            <a:ext cx="1136591"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EE3DDFE7-075F-F842-B0E7-0D71FBAC2C36}"/>
              </a:ext>
            </a:extLst>
          </p:cNvPr>
          <p:cNvSpPr>
            <a:spLocks noGrp="1"/>
          </p:cNvSpPr>
          <p:nvPr>
            <p:ph sz="quarter" idx="22" hasCustomPrompt="1"/>
          </p:nvPr>
        </p:nvSpPr>
        <p:spPr>
          <a:xfrm>
            <a:off x="6165267" y="2743935"/>
            <a:ext cx="5455228" cy="709301"/>
          </a:xfrm>
        </p:spPr>
        <p:txBody>
          <a:bodyPr lIns="0" rIns="594360"/>
          <a:lstStyle>
            <a:lvl1pPr>
              <a:defRPr sz="1400" b="1">
                <a:solidFill>
                  <a:schemeClr val="accent1"/>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ocean text</a:t>
            </a:r>
          </a:p>
          <a:p>
            <a:pPr lvl="1"/>
            <a:r>
              <a:rPr lang="en-US"/>
              <a:t>Second level</a:t>
            </a:r>
          </a:p>
        </p:txBody>
      </p:sp>
      <p:sp>
        <p:nvSpPr>
          <p:cNvPr id="15" name="Content Placeholder 3">
            <a:extLst>
              <a:ext uri="{FF2B5EF4-FFF2-40B4-BE49-F238E27FC236}">
                <a16:creationId xmlns:a16="http://schemas.microsoft.com/office/drawing/2014/main" id="{3CD5D980-E9FD-A743-B21C-35D97EFF78B6}"/>
              </a:ext>
            </a:extLst>
          </p:cNvPr>
          <p:cNvSpPr>
            <a:spLocks noGrp="1"/>
          </p:cNvSpPr>
          <p:nvPr>
            <p:ph sz="quarter" idx="23"/>
          </p:nvPr>
        </p:nvSpPr>
        <p:spPr>
          <a:xfrm>
            <a:off x="4886409" y="3727415"/>
            <a:ext cx="1136591"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23ED76AC-9B3D-A24D-BAEE-275D30215215}"/>
              </a:ext>
            </a:extLst>
          </p:cNvPr>
          <p:cNvSpPr>
            <a:spLocks noGrp="1"/>
          </p:cNvSpPr>
          <p:nvPr>
            <p:ph sz="quarter" idx="24" hasCustomPrompt="1"/>
          </p:nvPr>
        </p:nvSpPr>
        <p:spPr>
          <a:xfrm>
            <a:off x="6165267" y="3727415"/>
            <a:ext cx="5455228" cy="709301"/>
          </a:xfrm>
        </p:spPr>
        <p:txBody>
          <a:bodyPr lIns="0" rIns="594360"/>
          <a:lstStyle>
            <a:lvl1pPr>
              <a:defRPr sz="1400" b="1" i="0">
                <a:solidFill>
                  <a:schemeClr val="accent2"/>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indigo text</a:t>
            </a:r>
          </a:p>
          <a:p>
            <a:pPr lvl="1"/>
            <a:r>
              <a:rPr lang="en-US"/>
              <a:t>Second level</a:t>
            </a:r>
          </a:p>
        </p:txBody>
      </p:sp>
      <p:sp>
        <p:nvSpPr>
          <p:cNvPr id="17" name="Content Placeholder 3">
            <a:extLst>
              <a:ext uri="{FF2B5EF4-FFF2-40B4-BE49-F238E27FC236}">
                <a16:creationId xmlns:a16="http://schemas.microsoft.com/office/drawing/2014/main" id="{6E328FCB-AD7A-0B48-84A3-BC75E4A968AC}"/>
              </a:ext>
            </a:extLst>
          </p:cNvPr>
          <p:cNvSpPr>
            <a:spLocks noGrp="1"/>
          </p:cNvSpPr>
          <p:nvPr>
            <p:ph sz="quarter" idx="25"/>
          </p:nvPr>
        </p:nvSpPr>
        <p:spPr>
          <a:xfrm>
            <a:off x="4886409" y="4693802"/>
            <a:ext cx="1136591"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C7E39CCE-D379-974E-B6F3-5D4820EF2F9B}"/>
              </a:ext>
            </a:extLst>
          </p:cNvPr>
          <p:cNvSpPr>
            <a:spLocks noGrp="1"/>
          </p:cNvSpPr>
          <p:nvPr>
            <p:ph sz="quarter" idx="26" hasCustomPrompt="1"/>
          </p:nvPr>
        </p:nvSpPr>
        <p:spPr>
          <a:xfrm>
            <a:off x="6165267" y="4693802"/>
            <a:ext cx="5455228" cy="709301"/>
          </a:xfrm>
        </p:spPr>
        <p:txBody>
          <a:bodyPr lIns="0" rIns="594360"/>
          <a:lstStyle>
            <a:lvl1pPr>
              <a:defRPr sz="1400" b="1" i="0">
                <a:solidFill>
                  <a:schemeClr val="accent6"/>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dark green text</a:t>
            </a:r>
          </a:p>
          <a:p>
            <a:pPr lvl="1"/>
            <a:r>
              <a:rPr lang="en-US"/>
              <a:t>Second level</a:t>
            </a:r>
          </a:p>
        </p:txBody>
      </p:sp>
      <p:sp>
        <p:nvSpPr>
          <p:cNvPr id="22" name="page number">
            <a:extLst>
              <a:ext uri="{FF2B5EF4-FFF2-40B4-BE49-F238E27FC236}">
                <a16:creationId xmlns:a16="http://schemas.microsoft.com/office/drawing/2014/main" id="{9061FB38-B1F1-AA4D-B978-CB2F5E5AA60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30129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g Statement - Leaf">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C2B6A-21C3-E64A-A023-43E3DDFF1286}"/>
              </a:ext>
              <a:ext uri="{C183D7F6-B498-43B3-948B-1728B52AA6E4}">
                <adec:decorative xmlns:adec="http://schemas.microsoft.com/office/drawing/2017/decorative" val="1"/>
              </a:ext>
            </a:extLst>
          </p:cNvPr>
          <p:cNvGrpSpPr/>
          <p:nvPr userDrawn="1"/>
        </p:nvGrpSpPr>
        <p:grpSpPr>
          <a:xfrm>
            <a:off x="-991445" y="-1855011"/>
            <a:ext cx="13468141" cy="9864449"/>
            <a:chOff x="-991446" y="-1855011"/>
            <a:chExt cx="13468141" cy="9864449"/>
          </a:xfrm>
        </p:grpSpPr>
        <p:sp>
          <p:nvSpPr>
            <p:cNvPr id="33" name="Freeform: Shape 32">
              <a:extLst>
                <a:ext uri="{FF2B5EF4-FFF2-40B4-BE49-F238E27FC236}">
                  <a16:creationId xmlns:a16="http://schemas.microsoft.com/office/drawing/2014/main" id="{3FC38F94-115E-4DBE-80BB-680CB172F9F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5E11EA0-C34E-47CC-A1C4-C041612819E2}"/>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014" y="2233672"/>
            <a:ext cx="6497867" cy="22859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decoration shows a leaf gradient parallelogram.</a:t>
            </a:r>
          </a:p>
        </p:txBody>
      </p:sp>
      <p:pic>
        <p:nvPicPr>
          <p:cNvPr id="13" name="Graphic 12">
            <a:extLst>
              <a:ext uri="{FF2B5EF4-FFF2-40B4-BE49-F238E27FC236}">
                <a16:creationId xmlns:a16="http://schemas.microsoft.com/office/drawing/2014/main" id="{41C67AF7-9EB7-0341-9DC2-03D64510AF8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C1C07BA8-4518-6843-9F15-ED43E7CA98F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55FF2E89-7A98-C14C-B802-9BBF588108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4993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013" y="1359909"/>
            <a:ext cx="7315200" cy="4322783"/>
          </a:xfrm>
        </p:spPr>
        <p:txBody>
          <a:bodyPr anchor="t"/>
          <a:lstStyle>
            <a:lvl1pPr marL="0" indent="0">
              <a:spcBef>
                <a:spcPts val="1799"/>
              </a:spcBef>
              <a:buClr>
                <a:schemeClr val="accent2"/>
              </a:buClr>
              <a:buFont typeface="Open Sans" panose="020B0606030504020204" pitchFamily="34" charset="0"/>
              <a:buChar char="​"/>
              <a:defRPr>
                <a:solidFill>
                  <a:schemeClr val="accent2"/>
                </a:solidFill>
              </a:defRPr>
            </a:lvl1pPr>
            <a:lvl2pPr marL="0" indent="0">
              <a:spcBef>
                <a:spcPts val="600"/>
              </a:spcBef>
              <a:buFont typeface="Open Sans" panose="020B0606030504020204" pitchFamily="34" charset="0"/>
              <a:buChar char="​"/>
              <a:defRPr/>
            </a:lvl2pPr>
            <a:lvl3pPr marL="342797" indent="0">
              <a:buFont typeface="Open Sans" panose="020B0606030504020204" pitchFamily="34" charset="0"/>
              <a:buNone/>
              <a:defRPr sz="1799"/>
            </a:lvl3pPr>
            <a:lvl4pPr marL="342797" indent="0">
              <a:buFont typeface="Open Sans" panose="020B0606030504020204" pitchFamily="34" charset="0"/>
              <a:buChar char="​"/>
              <a:tabLst/>
              <a:defRPr sz="1799">
                <a:solidFill>
                  <a:schemeClr val="tx2"/>
                </a:solidFill>
              </a:defRPr>
            </a:lvl4pPr>
            <a:lvl5pPr marL="342797" indent="0">
              <a:buFont typeface="Open Sans" panose="020B0606030504020204" pitchFamily="34" charset="0"/>
              <a:buChar char="​"/>
              <a:tabLst/>
              <a:defRPr sz="1799">
                <a:solidFill>
                  <a:schemeClr val="tx2"/>
                </a:solidFill>
              </a:defRPr>
            </a:lvl5pPr>
            <a:lvl6pPr marL="342797" indent="0">
              <a:buFont typeface="Open Sans" panose="020B0606030504020204" pitchFamily="34" charset="0"/>
              <a:buChar char="​"/>
              <a:defRPr sz="1799">
                <a:solidFill>
                  <a:schemeClr val="tx2"/>
                </a:solidFill>
              </a:defRPr>
            </a:lvl6pPr>
            <a:lvl7pPr marL="342797" indent="0">
              <a:buFont typeface="Open Sans" panose="020B0606030504020204" pitchFamily="34" charset="0"/>
              <a:buChar char="​"/>
              <a:defRPr sz="1799">
                <a:solidFill>
                  <a:schemeClr val="tx2"/>
                </a:solidFill>
              </a:defRPr>
            </a:lvl7pPr>
            <a:lvl8pPr marL="342797" indent="0">
              <a:buFont typeface="Open Sans" panose="020B0606030504020204" pitchFamily="34" charset="0"/>
              <a:buChar char="​"/>
              <a:defRPr sz="1799">
                <a:solidFill>
                  <a:schemeClr val="tx2"/>
                </a:solidFill>
              </a:defRPr>
            </a:lvl8pPr>
            <a:lvl9pPr marL="342797" indent="0">
              <a:buFont typeface="Open Sans" panose="020B0606030504020204" pitchFamily="34" charset="0"/>
              <a:buChar char="​"/>
              <a:defRPr sz="1799">
                <a:solidFill>
                  <a:schemeClr val="tx2"/>
                </a:solidFill>
              </a:defRPr>
            </a:lvl9pPr>
          </a:lstStyle>
          <a:p>
            <a:pPr lvl="0"/>
            <a:r>
              <a:rPr lang="en-US"/>
              <a:t>Edit text</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
        <p:nvSpPr>
          <p:cNvPr id="2" name="TextBox 1">
            <a:extLst>
              <a:ext uri="{FF2B5EF4-FFF2-40B4-BE49-F238E27FC236}">
                <a16:creationId xmlns:a16="http://schemas.microsoft.com/office/drawing/2014/main" id="{EFAB009F-8C77-4345-BB40-5C6D1F329C80}"/>
              </a:ext>
            </a:extLst>
          </p:cNvPr>
          <p:cNvSpPr txBox="1"/>
          <p:nvPr userDrawn="1"/>
        </p:nvSpPr>
        <p:spPr>
          <a:xfrm>
            <a:off x="610290" y="1257625"/>
            <a:ext cx="1939871"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199" dirty="0"/>
              <a:t>Agenda</a:t>
            </a:r>
          </a:p>
        </p:txBody>
      </p:sp>
    </p:spTree>
    <p:extLst>
      <p:ext uri="{BB962C8B-B14F-4D97-AF65-F5344CB8AC3E}">
        <p14:creationId xmlns:p14="http://schemas.microsoft.com/office/powerpoint/2010/main" val="30620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g Statement - Plu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A5295-1C34-F54C-8F83-D1F82B2A4948}"/>
              </a:ext>
              <a:ext uri="{C183D7F6-B498-43B3-948B-1728B52AA6E4}">
                <adec:decorative xmlns:adec="http://schemas.microsoft.com/office/drawing/2017/decorative" val="1"/>
              </a:ext>
            </a:extLst>
          </p:cNvPr>
          <p:cNvGrpSpPr/>
          <p:nvPr userDrawn="1"/>
        </p:nvGrpSpPr>
        <p:grpSpPr>
          <a:xfrm>
            <a:off x="-991445" y="-1855011"/>
            <a:ext cx="13468141" cy="9864449"/>
            <a:chOff x="-991446" y="-1855011"/>
            <a:chExt cx="13468141" cy="9864449"/>
          </a:xfrm>
        </p:grpSpPr>
        <p:sp>
          <p:nvSpPr>
            <p:cNvPr id="15" name="Freeform: Shape 14">
              <a:extLst>
                <a:ext uri="{FF2B5EF4-FFF2-40B4-BE49-F238E27FC236}">
                  <a16:creationId xmlns:a16="http://schemas.microsoft.com/office/drawing/2014/main" id="{4AA04BF1-028D-4BDA-A4B7-2EF92A074224}"/>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014" y="2233672"/>
            <a:ext cx="6497867" cy="2285999"/>
          </a:xfrm>
        </p:spPr>
        <p:txBody>
          <a:bodyPr anchor="ctr"/>
          <a:lstStyle>
            <a:lvl1pPr>
              <a:lnSpc>
                <a:spcPct val="100000"/>
              </a:lnSpc>
              <a:spcBef>
                <a:spcPts val="0"/>
              </a:spcBef>
              <a:defRPr sz="3599">
                <a:solidFill>
                  <a:schemeClr val="accent5"/>
                </a:solidFill>
              </a:defRPr>
            </a:lvl1pPr>
            <a:lvl2pPr marL="272968" indent="0">
              <a:buNone/>
              <a:defRPr/>
            </a:lvl2pPr>
          </a:lstStyle>
          <a:p>
            <a:pPr lvl="0"/>
            <a:r>
              <a:rPr lang="en-US"/>
              <a:t>Slide with large text placeholder, decoration shows a plum gradient parallelogram.</a:t>
            </a:r>
          </a:p>
        </p:txBody>
      </p:sp>
      <p:pic>
        <p:nvPicPr>
          <p:cNvPr id="13" name="Graphic 12">
            <a:extLst>
              <a:ext uri="{FF2B5EF4-FFF2-40B4-BE49-F238E27FC236}">
                <a16:creationId xmlns:a16="http://schemas.microsoft.com/office/drawing/2014/main" id="{020D20A8-C786-6748-8A0E-D0CA13B8DF7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61E350AC-1475-D749-AF9C-E3A92DA17D69}"/>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6" name="page number">
            <a:extLst>
              <a:ext uri="{FF2B5EF4-FFF2-40B4-BE49-F238E27FC236}">
                <a16:creationId xmlns:a16="http://schemas.microsoft.com/office/drawing/2014/main" id="{312DD3E6-E621-1B4F-9197-621CC0C346A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75851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88029-FE4A-1B4C-A072-67918A54839D}"/>
              </a:ext>
              <a:ext uri="{C183D7F6-B498-43B3-948B-1728B52AA6E4}">
                <adec:decorative xmlns:adec="http://schemas.microsoft.com/office/drawing/2017/decorative" val="1"/>
              </a:ext>
            </a:extLst>
          </p:cNvPr>
          <p:cNvGrpSpPr/>
          <p:nvPr userDrawn="1"/>
        </p:nvGrpSpPr>
        <p:grpSpPr>
          <a:xfrm>
            <a:off x="-991445" y="-1855011"/>
            <a:ext cx="13468141" cy="9864449"/>
            <a:chOff x="-991446" y="-1855011"/>
            <a:chExt cx="13468141" cy="9864449"/>
          </a:xfrm>
        </p:grpSpPr>
        <p:sp>
          <p:nvSpPr>
            <p:cNvPr id="15" name="Freeform: Shape 14">
              <a:extLst>
                <a:ext uri="{FF2B5EF4-FFF2-40B4-BE49-F238E27FC236}">
                  <a16:creationId xmlns:a16="http://schemas.microsoft.com/office/drawing/2014/main" id="{19A14F3E-8802-40CC-94BC-F7A8969E93E3}"/>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014" y="2233672"/>
            <a:ext cx="6497867" cy="2285999"/>
          </a:xfrm>
        </p:spPr>
        <p:txBody>
          <a:bodyPr anchor="ctr"/>
          <a:lstStyle>
            <a:lvl1pPr>
              <a:lnSpc>
                <a:spcPct val="100000"/>
              </a:lnSpc>
              <a:spcBef>
                <a:spcPts val="0"/>
              </a:spcBef>
              <a:defRPr sz="3599">
                <a:solidFill>
                  <a:schemeClr val="accent1"/>
                </a:solidFill>
              </a:defRPr>
            </a:lvl1pPr>
            <a:lvl2pPr marL="272968" indent="0">
              <a:buNone/>
              <a:defRPr/>
            </a:lvl2pPr>
          </a:lstStyle>
          <a:p>
            <a:pPr lvl="0"/>
            <a:r>
              <a:rPr lang="en-US"/>
              <a:t>Slide with large text placeholder, decoration shows an aqua gradient parallelogram.</a:t>
            </a:r>
          </a:p>
        </p:txBody>
      </p:sp>
      <p:pic>
        <p:nvPicPr>
          <p:cNvPr id="13" name="Graphic 12">
            <a:extLst>
              <a:ext uri="{FF2B5EF4-FFF2-40B4-BE49-F238E27FC236}">
                <a16:creationId xmlns:a16="http://schemas.microsoft.com/office/drawing/2014/main" id="{6C367E7D-27EB-DB42-901F-5E8EDE8B1D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4C8BAF66-C969-D84D-8FC8-7692D54BF5A4}"/>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6" name="page number">
            <a:extLst>
              <a:ext uri="{FF2B5EF4-FFF2-40B4-BE49-F238E27FC236}">
                <a16:creationId xmlns:a16="http://schemas.microsoft.com/office/drawing/2014/main" id="{3A15EC20-3B57-4E4E-872C-A34852CBEF1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41851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Statement with Icon - Ocea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3" y="2514602"/>
            <a:ext cx="5556813"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and circle graphic. Circle is ocean color with a sample icon in the center.</a:t>
            </a:r>
          </a:p>
        </p:txBody>
      </p:sp>
      <p:sp>
        <p:nvSpPr>
          <p:cNvPr id="6" name="Freeform: Shape 5">
            <a:extLst>
              <a:ext uri="{FF2B5EF4-FFF2-40B4-BE49-F238E27FC236}">
                <a16:creationId xmlns:a16="http://schemas.microsoft.com/office/drawing/2014/main" id="{B95FD2E6-B8EA-4366-97C4-6A53370F84D0}"/>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6" y="1515193"/>
            <a:ext cx="3735912"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8" name="page number">
            <a:extLst>
              <a:ext uri="{FF2B5EF4-FFF2-40B4-BE49-F238E27FC236}">
                <a16:creationId xmlns:a16="http://schemas.microsoft.com/office/drawing/2014/main" id="{45469056-638C-FF40-8AA5-0675077535B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27977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Statement with Icon - Indigo">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2"/>
            <a:ext cx="5254471"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and circle graphic. Circle is indigo with a sample icon in the center.</a:t>
            </a:r>
          </a:p>
        </p:txBody>
      </p:sp>
      <p:sp>
        <p:nvSpPr>
          <p:cNvPr id="8" name="Freeform: Shape 5">
            <a:extLst>
              <a:ext uri="{FF2B5EF4-FFF2-40B4-BE49-F238E27FC236}">
                <a16:creationId xmlns:a16="http://schemas.microsoft.com/office/drawing/2014/main" id="{D60E6AE3-A325-8F44-9E02-4550AD0A1164}"/>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rot="10800000">
            <a:off x="7273816" y="1515193"/>
            <a:ext cx="3735912"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7" name="page number">
            <a:extLst>
              <a:ext uri="{FF2B5EF4-FFF2-40B4-BE49-F238E27FC236}">
                <a16:creationId xmlns:a16="http://schemas.microsoft.com/office/drawing/2014/main" id="{2A1148C9-BE55-F64C-8A6E-A5239BDB408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28053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Statement with Icon - Plum">
    <p:spTree>
      <p:nvGrpSpPr>
        <p:cNvPr id="1" name=""/>
        <p:cNvGrpSpPr/>
        <p:nvPr/>
      </p:nvGrpSpPr>
      <p:grpSpPr>
        <a:xfrm>
          <a:off x="0" y="0"/>
          <a:ext cx="0" cy="0"/>
          <a:chOff x="0" y="0"/>
          <a:chExt cx="0" cy="0"/>
        </a:xfrm>
      </p:grpSpPr>
      <p:sp>
        <p:nvSpPr>
          <p:cNvPr id="9" name="Text Placeholder 862">
            <a:extLst>
              <a:ext uri="{FF2B5EF4-FFF2-40B4-BE49-F238E27FC236}">
                <a16:creationId xmlns:a16="http://schemas.microsoft.com/office/drawing/2014/main" id="{0F507127-789E-994A-9A44-353C37E789F7}"/>
              </a:ext>
            </a:extLst>
          </p:cNvPr>
          <p:cNvSpPr>
            <a:spLocks noGrp="1"/>
          </p:cNvSpPr>
          <p:nvPr>
            <p:ph type="body" sz="quarter" idx="13" hasCustomPrompt="1"/>
          </p:nvPr>
        </p:nvSpPr>
        <p:spPr>
          <a:xfrm>
            <a:off x="608015" y="2514602"/>
            <a:ext cx="4647032" cy="1828799"/>
          </a:xfrm>
        </p:spPr>
        <p:txBody>
          <a:bodyPr anchor="ctr"/>
          <a:lstStyle>
            <a:lvl1pPr>
              <a:lnSpc>
                <a:spcPct val="100000"/>
              </a:lnSpc>
              <a:spcBef>
                <a:spcPts val="0"/>
              </a:spcBef>
              <a:defRPr sz="3599">
                <a:solidFill>
                  <a:schemeClr val="accent5"/>
                </a:solidFill>
              </a:defRPr>
            </a:lvl1pPr>
            <a:lvl2pPr marL="272968" indent="0">
              <a:buNone/>
              <a:defRPr/>
            </a:lvl2pPr>
          </a:lstStyle>
          <a:p>
            <a:pPr lvl="0"/>
            <a:r>
              <a:rPr lang="en-US"/>
              <a:t>Click to edit text and add a plum color icon to compliment or correspond to your statement.</a:t>
            </a:r>
          </a:p>
        </p:txBody>
      </p:sp>
      <p:sp>
        <p:nvSpPr>
          <p:cNvPr id="8" name="Freeform: Shape 5">
            <a:extLst>
              <a:ext uri="{FF2B5EF4-FFF2-40B4-BE49-F238E27FC236}">
                <a16:creationId xmlns:a16="http://schemas.microsoft.com/office/drawing/2014/main" id="{BB5EC970-0FCA-954A-B470-64D32C5DDFA8}"/>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6" y="1515193"/>
            <a:ext cx="3735912"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7" name="page number">
            <a:extLst>
              <a:ext uri="{FF2B5EF4-FFF2-40B4-BE49-F238E27FC236}">
                <a16:creationId xmlns:a16="http://schemas.microsoft.com/office/drawing/2014/main" id="{4144FBF0-61D7-2140-A159-ECF2E9CDDA2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41885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2"/>
            <a:ext cx="5485844"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9" y="0"/>
            <a:ext cx="5403138" cy="6764798"/>
          </a:xfrm>
        </p:spPr>
        <p:txBody>
          <a:bodyPr lIns="640080" tIns="0" rIns="640080" anchor="ctr"/>
          <a:lstStyle>
            <a:lvl1pPr algn="ctr">
              <a:defRPr/>
            </a:lvl1pPr>
          </a:lstStyle>
          <a:p>
            <a:r>
              <a:rPr lang="en-US"/>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34252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1" y="2"/>
            <a:ext cx="12188822" cy="5193397"/>
            <a:chOff x="0" y="0"/>
            <a:chExt cx="12188822" cy="5193397"/>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1" y="2514601"/>
            <a:ext cx="5027613" cy="1371601"/>
          </a:xfrm>
        </p:spPr>
        <p:txBody>
          <a:bodyPr anchor="ctr"/>
          <a:lstStyle>
            <a:lvl1pPr>
              <a:spcBef>
                <a:spcPts val="0"/>
              </a:spcBef>
              <a:defRPr sz="3599">
                <a:solidFill>
                  <a:schemeClr val="accent2"/>
                </a:solidFill>
              </a:defRPr>
            </a:lvl1pPr>
          </a:lstStyle>
          <a:p>
            <a:pPr lvl="0"/>
            <a:r>
              <a:rPr lang="en-US"/>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3"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331" y="5507147"/>
            <a:ext cx="1371064" cy="423862"/>
          </a:xfrm>
        </p:spPr>
        <p:txBody>
          <a:bodyPr/>
          <a:lstStyle>
            <a:lvl1pPr algn="l">
              <a:defRPr sz="1200">
                <a:solidFill>
                  <a:schemeClr val="tx2"/>
                </a:solidFill>
              </a:defRPr>
            </a:lvl1pPr>
          </a:lstStyle>
          <a:p>
            <a:pPr lvl="0"/>
            <a:r>
              <a:rPr lang="en-US"/>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7" y="5507147"/>
            <a:ext cx="1371064"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tx2"/>
                </a:solidFill>
              </a:defRPr>
            </a:lvl1pPr>
          </a:lstStyle>
          <a:p>
            <a:pPr lvl="0"/>
            <a:r>
              <a:rPr lang="en-US"/>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8110" y="5507147"/>
            <a:ext cx="1371064" cy="423862"/>
          </a:xfrm>
        </p:spPr>
        <p:txBody>
          <a:bodyPr/>
          <a:lstStyle>
            <a:lvl1pPr algn="l">
              <a:defRPr sz="1200">
                <a:solidFill>
                  <a:schemeClr val="tx2"/>
                </a:solidFill>
              </a:defRPr>
            </a:lvl1pPr>
          </a:lstStyle>
          <a:p>
            <a:pPr lvl="0"/>
            <a:r>
              <a:rPr lang="en-US"/>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0741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70880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Leaf">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F2240-266A-4843-B008-4BC7F29D2615}"/>
              </a:ext>
              <a:ext uri="{C183D7F6-B498-43B3-948B-1728B52AA6E4}">
                <adec:decorative xmlns:adec="http://schemas.microsoft.com/office/drawing/2017/decorative" val="1"/>
              </a:ext>
            </a:extLst>
          </p:cNvPr>
          <p:cNvGrpSpPr/>
          <p:nvPr userDrawn="1"/>
        </p:nvGrpSpPr>
        <p:grpSpPr>
          <a:xfrm>
            <a:off x="-2096828" y="875738"/>
            <a:ext cx="8395793" cy="2908667"/>
            <a:chOff x="-2096828" y="875736"/>
            <a:chExt cx="8395793" cy="2908667"/>
          </a:xfrm>
        </p:grpSpPr>
        <p:sp>
          <p:nvSpPr>
            <p:cNvPr id="8" name="Freeform 7">
              <a:extLst>
                <a:ext uri="{FF2B5EF4-FFF2-40B4-BE49-F238E27FC236}">
                  <a16:creationId xmlns:a16="http://schemas.microsoft.com/office/drawing/2014/main" id="{390856DC-2061-2B48-BE11-4479A868B88E}"/>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798277E7-A565-C042-AA42-42D59F2BB625}"/>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01F07DE2-A4BE-3B43-A385-D616B948566C}"/>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083A34EF-ECB2-4146-A506-C274E70D968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2B712F1C-B8CD-7646-A97B-4158C30FC0C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25071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lum">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7B38C5-18A7-2D47-B7BC-7C6354836CCB}"/>
              </a:ext>
              <a:ext uri="{C183D7F6-B498-43B3-948B-1728B52AA6E4}">
                <adec:decorative xmlns:adec="http://schemas.microsoft.com/office/drawing/2017/decorative" val="1"/>
              </a:ext>
            </a:extLst>
          </p:cNvPr>
          <p:cNvGrpSpPr/>
          <p:nvPr userDrawn="1"/>
        </p:nvGrpSpPr>
        <p:grpSpPr>
          <a:xfrm>
            <a:off x="-2096828" y="875738"/>
            <a:ext cx="8395793" cy="2908667"/>
            <a:chOff x="-2096828" y="875736"/>
            <a:chExt cx="8395793" cy="2908667"/>
          </a:xfrm>
        </p:grpSpPr>
        <p:sp>
          <p:nvSpPr>
            <p:cNvPr id="8" name="Freeform 7">
              <a:extLst>
                <a:ext uri="{FF2B5EF4-FFF2-40B4-BE49-F238E27FC236}">
                  <a16:creationId xmlns:a16="http://schemas.microsoft.com/office/drawing/2014/main" id="{67662624-1916-1147-8673-61A88FA00F73}"/>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FD09CC14-B3A3-6744-9006-13C8D725B6F7}"/>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53EB9DBD-7EC8-8749-8D2B-52C66972D46E}"/>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C61EA87E-2139-1044-BE1B-4AB0B084247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0472DE30-0E15-7848-A56B-12C2A04ED13B}"/>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146262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Lea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1</a:t>
            </a:r>
            <a:br>
              <a:rPr lang="en-US"/>
            </a:br>
            <a:r>
              <a:rPr lang="en-US"/>
              <a:t>Leaf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4179C3A7-5E74-9045-81C2-636194DEEB7B}"/>
              </a:ext>
              <a:ext uri="{C183D7F6-B498-43B3-948B-1728B52AA6E4}">
                <adec:decorative xmlns:adec="http://schemas.microsoft.com/office/drawing/2017/decorative" val="1"/>
              </a:ext>
            </a:extLst>
          </p:cNvPr>
          <p:cNvGrpSpPr/>
          <p:nvPr userDrawn="1"/>
        </p:nvGrpSpPr>
        <p:grpSpPr>
          <a:xfrm>
            <a:off x="5180605" y="3294917"/>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2" name="Graphic 11">
            <a:extLst>
              <a:ext uri="{FF2B5EF4-FFF2-40B4-BE49-F238E27FC236}">
                <a16:creationId xmlns:a16="http://schemas.microsoft.com/office/drawing/2014/main" id="{400A8319-C8D0-2045-925F-144C98981F7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3" name="Copyright" descr="Confidential copyright VMware, Inc. 2021">
            <a:extLst>
              <a:ext uri="{FF2B5EF4-FFF2-40B4-BE49-F238E27FC236}">
                <a16:creationId xmlns:a16="http://schemas.microsoft.com/office/drawing/2014/main" id="{72650901-D7DC-FD4A-9F11-4A96B4E7128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4" name="page number">
            <a:extLst>
              <a:ext uri="{FF2B5EF4-FFF2-40B4-BE49-F238E27FC236}">
                <a16:creationId xmlns:a16="http://schemas.microsoft.com/office/drawing/2014/main" id="{20A83C12-6BEB-4E4C-9FB0-AA1FB4C661B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284776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Aqu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675FC6-0703-3C42-8CBD-782318274E82}"/>
              </a:ext>
              <a:ext uri="{C183D7F6-B498-43B3-948B-1728B52AA6E4}">
                <adec:decorative xmlns:adec="http://schemas.microsoft.com/office/drawing/2017/decorative" val="1"/>
              </a:ext>
            </a:extLst>
          </p:cNvPr>
          <p:cNvGrpSpPr/>
          <p:nvPr userDrawn="1"/>
        </p:nvGrpSpPr>
        <p:grpSpPr>
          <a:xfrm>
            <a:off x="-2096828" y="875738"/>
            <a:ext cx="8395793" cy="2908667"/>
            <a:chOff x="-2096828" y="875736"/>
            <a:chExt cx="8395793" cy="2908667"/>
          </a:xfrm>
        </p:grpSpPr>
        <p:sp>
          <p:nvSpPr>
            <p:cNvPr id="11" name="Freeform 10">
              <a:extLst>
                <a:ext uri="{FF2B5EF4-FFF2-40B4-BE49-F238E27FC236}">
                  <a16:creationId xmlns:a16="http://schemas.microsoft.com/office/drawing/2014/main" id="{32D62845-97D5-614C-B24D-84368E89A872}"/>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Freeform 11">
              <a:extLst>
                <a:ext uri="{FF2B5EF4-FFF2-40B4-BE49-F238E27FC236}">
                  <a16:creationId xmlns:a16="http://schemas.microsoft.com/office/drawing/2014/main" id="{D8567B03-BB58-B046-8C08-41A6910CB75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3" name="TextBox 12">
            <a:extLst>
              <a:ext uri="{FF2B5EF4-FFF2-40B4-BE49-F238E27FC236}">
                <a16:creationId xmlns:a16="http://schemas.microsoft.com/office/drawing/2014/main" id="{1BD12A38-34FF-DD48-95F6-31F5ED4772C8}"/>
              </a:ext>
            </a:extLst>
          </p:cNvPr>
          <p:cNvSpPr txBox="1"/>
          <p:nvPr userDrawn="1"/>
        </p:nvSpPr>
        <p:spPr>
          <a:xfrm>
            <a:off x="7122913" y="4133699"/>
            <a:ext cx="3585557"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4" name="Graphic 13">
            <a:extLst>
              <a:ext uri="{FF2B5EF4-FFF2-40B4-BE49-F238E27FC236}">
                <a16:creationId xmlns:a16="http://schemas.microsoft.com/office/drawing/2014/main" id="{BA341B9A-C8D2-EA4F-9D8A-9922D0AD01F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5" name="Copyright" descr="Confidential copyright VMware, Inc. 2021">
            <a:extLst>
              <a:ext uri="{FF2B5EF4-FFF2-40B4-BE49-F238E27FC236}">
                <a16:creationId xmlns:a16="http://schemas.microsoft.com/office/drawing/2014/main" id="{EA2C7395-580D-D445-BAF2-54BDC05A9BA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8364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nt Check">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799">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7" y="838105"/>
            <a:ext cx="10962687" cy="247743"/>
          </a:xfrm>
        </p:spPr>
        <p:txBody>
          <a:bodyPr/>
          <a:lstStyle>
            <a:lvl1pPr marL="0" indent="0" algn="l">
              <a:buNone/>
              <a:defRPr sz="1999">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userDrawn="1"/>
        </p:nvSpPr>
        <p:spPr bwMode="gray">
          <a:xfrm>
            <a:off x="623364"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userDrawn="1"/>
        </p:nvCxnSpPr>
        <p:spPr>
          <a:xfrm>
            <a:off x="623364" y="1860778"/>
            <a:ext cx="7299849"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155" y="2219739"/>
            <a:ext cx="3088310"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899">
                <a:solidFill>
                  <a:schemeClr val="bg1"/>
                </a:solidFill>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0912" y="2242894"/>
            <a:ext cx="4743106"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899">
                <a:solidFill>
                  <a:schemeClr val="bg1"/>
                </a:solidFill>
                <a:latin typeface="+mj-lt"/>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 Light</a:t>
            </a:r>
          </a:p>
        </p:txBody>
      </p:sp>
    </p:spTree>
    <p:extLst>
      <p:ext uri="{BB962C8B-B14F-4D97-AF65-F5344CB8AC3E}">
        <p14:creationId xmlns:p14="http://schemas.microsoft.com/office/powerpoint/2010/main" val="21417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userDrawn="1"/>
        </p:nvGrpSpPr>
        <p:grpSpPr bwMode="gray">
          <a:xfrm>
            <a:off x="609441" y="1600204"/>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userDrawn="1"/>
        </p:nvGrpSpPr>
        <p:grpSpPr>
          <a:xfrm>
            <a:off x="0" y="0"/>
            <a:ext cx="12188826"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90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O NOT USE">
    <p:bg>
      <p:bgPr>
        <a:solidFill>
          <a:srgbClr val="EC77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AED08D-D489-4C23-BFE9-9C4A6A94C4DA}"/>
              </a:ext>
            </a:extLst>
          </p:cNvPr>
          <p:cNvSpPr txBox="1"/>
          <p:nvPr userDrawn="1"/>
        </p:nvSpPr>
        <p:spPr>
          <a:xfrm>
            <a:off x="606393" y="721895"/>
            <a:ext cx="10876547" cy="4880008"/>
          </a:xfrm>
          <a:prstGeom prst="rect">
            <a:avLst/>
          </a:prstGeom>
          <a:noFill/>
        </p:spPr>
        <p:txBody>
          <a:bodyPr wrap="square" lIns="0" tIns="0" rIns="0" bIns="0" rtlCol="0" anchor="ctr">
            <a:noAutofit/>
          </a:bodyPr>
          <a:lstStyle/>
          <a:p>
            <a:pPr algn="ctr">
              <a:lnSpc>
                <a:spcPct val="90000"/>
              </a:lnSpc>
            </a:pPr>
            <a:r>
              <a:rPr lang="en-US" sz="5398" spc="300">
                <a:solidFill>
                  <a:schemeClr val="tx2">
                    <a:lumMod val="50000"/>
                  </a:schemeClr>
                </a:solidFill>
              </a:rPr>
              <a:t>DO NOT USE </a:t>
            </a:r>
          </a:p>
          <a:p>
            <a:pPr algn="ctr">
              <a:lnSpc>
                <a:spcPct val="90000"/>
              </a:lnSpc>
            </a:pPr>
            <a:endParaRPr lang="en-US" sz="5398" spc="300">
              <a:solidFill>
                <a:schemeClr val="tx2">
                  <a:lumMod val="50000"/>
                </a:schemeClr>
              </a:solidFill>
            </a:endParaRPr>
          </a:p>
          <a:p>
            <a:pPr algn="ctr">
              <a:lnSpc>
                <a:spcPct val="90000"/>
              </a:lnSpc>
            </a:pPr>
            <a:r>
              <a:rPr lang="en-US" sz="5398" spc="300">
                <a:solidFill>
                  <a:schemeClr val="tx2">
                    <a:lumMod val="50000"/>
                  </a:schemeClr>
                </a:solidFill>
              </a:rPr>
              <a:t>ALL LAYOUTS PAST THIS ARE NOT PART OF THIS TEMPLATE</a:t>
            </a:r>
          </a:p>
        </p:txBody>
      </p:sp>
    </p:spTree>
    <p:extLst>
      <p:ext uri="{BB962C8B-B14F-4D97-AF65-F5344CB8AC3E}">
        <p14:creationId xmlns:p14="http://schemas.microsoft.com/office/powerpoint/2010/main" val="104844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555971" cy="1229360"/>
          </a:xfrm>
        </p:spPr>
        <p:txBody>
          <a:bodyPr wrap="square" anchor="b"/>
          <a:lstStyle>
            <a:lvl1pPr algn="l">
              <a:defRPr sz="3599" b="0" cap="none" baseline="0">
                <a:solidFill>
                  <a:schemeClr val="accent2"/>
                </a:solidFill>
              </a:defRPr>
            </a:lvl1pPr>
          </a:lstStyle>
          <a:p>
            <a:r>
              <a:rPr lang="en-US"/>
              <a:t>Section Title Option 2 </a:t>
            </a:r>
            <a:br>
              <a:rPr lang="en-US"/>
            </a:br>
            <a:r>
              <a:rPr lang="en-US"/>
              <a:t>Plum and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19D37C71-0080-7E44-8BBF-B45818A350D7}"/>
              </a:ext>
              <a:ext uri="{C183D7F6-B498-43B3-948B-1728B52AA6E4}">
                <adec:decorative xmlns:adec="http://schemas.microsoft.com/office/drawing/2017/decorative" val="1"/>
              </a:ext>
            </a:extLst>
          </p:cNvPr>
          <p:cNvGrpSpPr/>
          <p:nvPr userDrawn="1"/>
        </p:nvGrpSpPr>
        <p:grpSpPr>
          <a:xfrm>
            <a:off x="5180605" y="3294917"/>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909A2A30-C1F1-4C49-94D5-E4E16E0E0B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6347E559-D276-EB42-99BE-792521944F2A}"/>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8424C6A4-7F55-9842-969F-317F913DCB9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354436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587869" cy="1229360"/>
          </a:xfrm>
        </p:spPr>
        <p:txBody>
          <a:bodyPr wrap="square" anchor="b"/>
          <a:lstStyle>
            <a:lvl1pPr algn="l">
              <a:defRPr sz="3599" b="0" cap="none" baseline="0">
                <a:solidFill>
                  <a:schemeClr val="accent2"/>
                </a:solidFill>
              </a:defRPr>
            </a:lvl1pPr>
          </a:lstStyle>
          <a:p>
            <a:r>
              <a:rPr lang="en-US"/>
              <a:t>Section Title Option 3</a:t>
            </a:r>
            <a:br>
              <a:rPr lang="en-US"/>
            </a:br>
            <a:r>
              <a:rPr lang="en-US"/>
              <a:t>Aqua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5DD0ED51-EB2B-FA4D-A5E8-5D06AA0356A8}"/>
              </a:ext>
              <a:ext uri="{C183D7F6-B498-43B3-948B-1728B52AA6E4}">
                <adec:decorative xmlns:adec="http://schemas.microsoft.com/office/drawing/2017/decorative" val="1"/>
              </a:ext>
            </a:extLst>
          </p:cNvPr>
          <p:cNvGrpSpPr/>
          <p:nvPr userDrawn="1"/>
        </p:nvGrpSpPr>
        <p:grpSpPr>
          <a:xfrm>
            <a:off x="5180605" y="3294917"/>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84B73C7E-880A-5549-9F44-0D938716521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BD7334BA-8EAC-6949-8ABE-D6CC75077F8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274E202C-D42A-664B-A387-688ED861096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spTree>
    <p:extLst>
      <p:ext uri="{BB962C8B-B14F-4D97-AF65-F5344CB8AC3E}">
        <p14:creationId xmlns:p14="http://schemas.microsoft.com/office/powerpoint/2010/main" val="17540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Header – Photo 3">
    <p:bg>
      <p:bgPr>
        <a:solidFill>
          <a:schemeClr val="bg1"/>
        </a:solidFill>
        <a:effectLst/>
      </p:bgPr>
    </p:bg>
    <p:spTree>
      <p:nvGrpSpPr>
        <p:cNvPr id="1" name=""/>
        <p:cNvGrpSpPr/>
        <p:nvPr/>
      </p:nvGrpSpPr>
      <p:grpSpPr>
        <a:xfrm>
          <a:off x="0" y="0"/>
          <a:ext cx="0" cy="0"/>
          <a:chOff x="0" y="0"/>
          <a:chExt cx="0" cy="0"/>
        </a:xfrm>
      </p:grpSpPr>
      <p:pic>
        <p:nvPicPr>
          <p:cNvPr id="29" name="Photo">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a:srcRect l="25386" t="24367" r="7423" b="8442"/>
          <a:stretch/>
        </p:blipFill>
        <p:spPr>
          <a:xfrm>
            <a:off x="3046476" y="8113"/>
            <a:ext cx="9129167" cy="6841774"/>
          </a:xfrm>
          <a:prstGeom prst="rect">
            <a:avLst/>
          </a:prstGeom>
        </p:spPr>
      </p:pic>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userDrawn="1">
            <p:ph type="title" hasCustomPrompt="1"/>
          </p:nvPr>
        </p:nvSpPr>
        <p:spPr>
          <a:xfrm>
            <a:off x="589108" y="938794"/>
            <a:ext cx="6427626"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userDrawn="1">
            <p:ph type="subTitle" idx="10" hasCustomPrompt="1"/>
          </p:nvPr>
        </p:nvSpPr>
        <p:spPr>
          <a:xfrm>
            <a:off x="602966" y="2267712"/>
            <a:ext cx="6255034"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‹Nr.›</a:t>
            </a:fld>
            <a:endParaRPr lang="en-US" sz="800"/>
          </a:p>
        </p:txBody>
      </p:sp>
      <p:grpSp>
        <p:nvGrpSpPr>
          <p:cNvPr id="11" name="Group 10">
            <a:extLst>
              <a:ext uri="{FF2B5EF4-FFF2-40B4-BE49-F238E27FC236}">
                <a16:creationId xmlns:a16="http://schemas.microsoft.com/office/drawing/2014/main" id="{8DD8E3DE-8199-4776-1FFD-501CB93F6B80}"/>
              </a:ext>
            </a:extLst>
          </p:cNvPr>
          <p:cNvGrpSpPr/>
          <p:nvPr userDrawn="1"/>
        </p:nvGrpSpPr>
        <p:grpSpPr>
          <a:xfrm>
            <a:off x="8256520" y="600261"/>
            <a:ext cx="2407448" cy="2338115"/>
            <a:chOff x="7662869" y="529929"/>
            <a:chExt cx="2670018" cy="2593123"/>
          </a:xfrm>
        </p:grpSpPr>
        <p:grpSp>
          <p:nvGrpSpPr>
            <p:cNvPr id="12" name="Group 11">
              <a:extLst>
                <a:ext uri="{FF2B5EF4-FFF2-40B4-BE49-F238E27FC236}">
                  <a16:creationId xmlns:a16="http://schemas.microsoft.com/office/drawing/2014/main" id="{40538F74-0DA6-04E2-82D9-2AC9E8ABA9DA}"/>
                </a:ext>
              </a:extLst>
            </p:cNvPr>
            <p:cNvGrpSpPr/>
            <p:nvPr/>
          </p:nvGrpSpPr>
          <p:grpSpPr>
            <a:xfrm>
              <a:off x="7662869" y="529929"/>
              <a:ext cx="2670018" cy="2593123"/>
              <a:chOff x="6310058" y="1135084"/>
              <a:chExt cx="2670018" cy="2593123"/>
            </a:xfrm>
          </p:grpSpPr>
          <p:sp>
            <p:nvSpPr>
              <p:cNvPr id="21" name="Freeform: Shape 20">
                <a:extLst>
                  <a:ext uri="{FF2B5EF4-FFF2-40B4-BE49-F238E27FC236}">
                    <a16:creationId xmlns:a16="http://schemas.microsoft.com/office/drawing/2014/main" id="{9F03BA54-F42D-3732-6892-33F93D3E0DFA}"/>
                  </a:ext>
                </a:extLst>
              </p:cNvPr>
              <p:cNvSpPr/>
              <p:nvPr/>
            </p:nvSpPr>
            <p:spPr>
              <a:xfrm>
                <a:off x="8587066" y="1159086"/>
                <a:ext cx="15485" cy="283531"/>
              </a:xfrm>
              <a:custGeom>
                <a:avLst/>
                <a:gdLst>
                  <a:gd name="connsiteX0" fmla="*/ 0 w 15485"/>
                  <a:gd name="connsiteY0" fmla="*/ 0 h 283531"/>
                  <a:gd name="connsiteX1" fmla="*/ 0 w 15485"/>
                  <a:gd name="connsiteY1" fmla="*/ 283531 h 283531"/>
                </a:gdLst>
                <a:ahLst/>
                <a:cxnLst>
                  <a:cxn ang="0">
                    <a:pos x="connsiteX0" y="connsiteY0"/>
                  </a:cxn>
                  <a:cxn ang="0">
                    <a:pos x="connsiteX1" y="connsiteY1"/>
                  </a:cxn>
                </a:cxnLst>
                <a:rect l="l" t="t" r="r" b="b"/>
                <a:pathLst>
                  <a:path w="15485" h="283531">
                    <a:moveTo>
                      <a:pt x="0" y="0"/>
                    </a:moveTo>
                    <a:lnTo>
                      <a:pt x="0" y="283531"/>
                    </a:lnTo>
                  </a:path>
                </a:pathLst>
              </a:custGeom>
              <a:ln w="19050" cap="rnd">
                <a:solidFill>
                  <a:schemeClr val="accent3"/>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CCC179BC-89E7-0B67-5E80-480C5686939D}"/>
                  </a:ext>
                </a:extLst>
              </p:cNvPr>
              <p:cNvSpPr/>
              <p:nvPr/>
            </p:nvSpPr>
            <p:spPr>
              <a:xfrm>
                <a:off x="8445223" y="1300774"/>
                <a:ext cx="283530" cy="15485"/>
              </a:xfrm>
              <a:custGeom>
                <a:avLst/>
                <a:gdLst>
                  <a:gd name="connsiteX0" fmla="*/ 283531 w 283530"/>
                  <a:gd name="connsiteY0" fmla="*/ 0 h 15485"/>
                  <a:gd name="connsiteX1" fmla="*/ 0 w 283530"/>
                  <a:gd name="connsiteY1" fmla="*/ 0 h 15485"/>
                </a:gdLst>
                <a:ahLst/>
                <a:cxnLst>
                  <a:cxn ang="0">
                    <a:pos x="connsiteX0" y="connsiteY0"/>
                  </a:cxn>
                  <a:cxn ang="0">
                    <a:pos x="connsiteX1" y="connsiteY1"/>
                  </a:cxn>
                </a:cxnLst>
                <a:rect l="l" t="t" r="r" b="b"/>
                <a:pathLst>
                  <a:path w="283530" h="15485">
                    <a:moveTo>
                      <a:pt x="283531" y="0"/>
                    </a:moveTo>
                    <a:lnTo>
                      <a:pt x="0" y="0"/>
                    </a:lnTo>
                  </a:path>
                </a:pathLst>
              </a:custGeom>
              <a:ln w="19050" cap="rnd">
                <a:solidFill>
                  <a:schemeClr val="accent3"/>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427E3380-68D4-2B5E-8DB9-B079AF335D4C}"/>
                  </a:ext>
                </a:extLst>
              </p:cNvPr>
              <p:cNvSpPr/>
              <p:nvPr/>
            </p:nvSpPr>
            <p:spPr>
              <a:xfrm>
                <a:off x="8744085" y="3492216"/>
                <a:ext cx="235991" cy="235991"/>
              </a:xfrm>
              <a:custGeom>
                <a:avLst/>
                <a:gdLst>
                  <a:gd name="connsiteX0" fmla="*/ 235992 w 235991"/>
                  <a:gd name="connsiteY0" fmla="*/ 117996 h 235991"/>
                  <a:gd name="connsiteX1" fmla="*/ 117996 w 235991"/>
                  <a:gd name="connsiteY1" fmla="*/ 235992 h 235991"/>
                  <a:gd name="connsiteX2" fmla="*/ 0 w 235991"/>
                  <a:gd name="connsiteY2" fmla="*/ 117996 h 235991"/>
                  <a:gd name="connsiteX3" fmla="*/ 117996 w 235991"/>
                  <a:gd name="connsiteY3" fmla="*/ 0 h 235991"/>
                  <a:gd name="connsiteX4" fmla="*/ 235992 w 235991"/>
                  <a:gd name="connsiteY4" fmla="*/ 117996 h 23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91" h="235991">
                    <a:moveTo>
                      <a:pt x="235992" y="117996"/>
                    </a:moveTo>
                    <a:cubicBezTo>
                      <a:pt x="235992" y="183163"/>
                      <a:pt x="183163" y="235992"/>
                      <a:pt x="117996" y="235992"/>
                    </a:cubicBezTo>
                    <a:cubicBezTo>
                      <a:pt x="52829" y="235992"/>
                      <a:pt x="0" y="183163"/>
                      <a:pt x="0" y="117996"/>
                    </a:cubicBezTo>
                    <a:cubicBezTo>
                      <a:pt x="0" y="52829"/>
                      <a:pt x="52829" y="0"/>
                      <a:pt x="117996" y="0"/>
                    </a:cubicBezTo>
                    <a:cubicBezTo>
                      <a:pt x="183163" y="0"/>
                      <a:pt x="235992" y="52829"/>
                      <a:pt x="235992" y="117996"/>
                    </a:cubicBezTo>
                    <a:close/>
                  </a:path>
                </a:pathLst>
              </a:custGeom>
              <a:noFill/>
              <a:ln w="19050" cap="rnd">
                <a:solidFill>
                  <a:schemeClr val="accent3"/>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F1B1CD75-0F70-1BE3-0722-B2D316099BBC}"/>
                  </a:ext>
                </a:extLst>
              </p:cNvPr>
              <p:cNvSpPr/>
              <p:nvPr/>
            </p:nvSpPr>
            <p:spPr>
              <a:xfrm>
                <a:off x="8061814" y="2280357"/>
                <a:ext cx="800266" cy="1199625"/>
              </a:xfrm>
              <a:custGeom>
                <a:avLst/>
                <a:gdLst>
                  <a:gd name="connsiteX0" fmla="*/ 0 w 800266"/>
                  <a:gd name="connsiteY0" fmla="*/ 0 h 1199625"/>
                  <a:gd name="connsiteX1" fmla="*/ 0 w 800266"/>
                  <a:gd name="connsiteY1" fmla="*/ 407257 h 1199625"/>
                  <a:gd name="connsiteX2" fmla="*/ 800267 w 800266"/>
                  <a:gd name="connsiteY2" fmla="*/ 407257 h 1199625"/>
                  <a:gd name="connsiteX3" fmla="*/ 800267 w 800266"/>
                  <a:gd name="connsiteY3" fmla="*/ 1199626 h 1199625"/>
                </a:gdLst>
                <a:ahLst/>
                <a:cxnLst>
                  <a:cxn ang="0">
                    <a:pos x="connsiteX0" y="connsiteY0"/>
                  </a:cxn>
                  <a:cxn ang="0">
                    <a:pos x="connsiteX1" y="connsiteY1"/>
                  </a:cxn>
                  <a:cxn ang="0">
                    <a:pos x="connsiteX2" y="connsiteY2"/>
                  </a:cxn>
                  <a:cxn ang="0">
                    <a:pos x="connsiteX3" y="connsiteY3"/>
                  </a:cxn>
                </a:cxnLst>
                <a:rect l="l" t="t" r="r" b="b"/>
                <a:pathLst>
                  <a:path w="800266" h="1199625">
                    <a:moveTo>
                      <a:pt x="0" y="0"/>
                    </a:moveTo>
                    <a:lnTo>
                      <a:pt x="0" y="407257"/>
                    </a:lnTo>
                    <a:lnTo>
                      <a:pt x="800267" y="407257"/>
                    </a:lnTo>
                    <a:lnTo>
                      <a:pt x="800267" y="1199626"/>
                    </a:lnTo>
                  </a:path>
                </a:pathLst>
              </a:custGeom>
              <a:noFill/>
              <a:ln w="19050" cap="rnd">
                <a:solidFill>
                  <a:schemeClr val="accent3"/>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32FA1699-5B93-F829-2C7D-5717FBF6C763}"/>
                  </a:ext>
                </a:extLst>
              </p:cNvPr>
              <p:cNvSpPr/>
              <p:nvPr/>
            </p:nvSpPr>
            <p:spPr>
              <a:xfrm>
                <a:off x="6716319" y="1992181"/>
                <a:ext cx="1044465" cy="15485"/>
              </a:xfrm>
              <a:custGeom>
                <a:avLst/>
                <a:gdLst>
                  <a:gd name="connsiteX0" fmla="*/ 1044466 w 1044465"/>
                  <a:gd name="connsiteY0" fmla="*/ 0 h 15485"/>
                  <a:gd name="connsiteX1" fmla="*/ 0 w 1044465"/>
                  <a:gd name="connsiteY1" fmla="*/ 0 h 15485"/>
                </a:gdLst>
                <a:ahLst/>
                <a:cxnLst>
                  <a:cxn ang="0">
                    <a:pos x="connsiteX0" y="connsiteY0"/>
                  </a:cxn>
                  <a:cxn ang="0">
                    <a:pos x="connsiteX1" y="connsiteY1"/>
                  </a:cxn>
                </a:cxnLst>
                <a:rect l="l" t="t" r="r" b="b"/>
                <a:pathLst>
                  <a:path w="1044465" h="15485">
                    <a:moveTo>
                      <a:pt x="1044466" y="0"/>
                    </a:moveTo>
                    <a:lnTo>
                      <a:pt x="0" y="0"/>
                    </a:lnTo>
                  </a:path>
                </a:pathLst>
              </a:custGeom>
              <a:ln w="19050" cap="rnd">
                <a:solidFill>
                  <a:schemeClr val="accent3"/>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9C393AF7-512D-C2AC-8079-68F0AB58B88B}"/>
                  </a:ext>
                </a:extLst>
              </p:cNvPr>
              <p:cNvSpPr/>
              <p:nvPr/>
            </p:nvSpPr>
            <p:spPr>
              <a:xfrm>
                <a:off x="7127757" y="1832530"/>
                <a:ext cx="658113" cy="15485"/>
              </a:xfrm>
              <a:custGeom>
                <a:avLst/>
                <a:gdLst>
                  <a:gd name="connsiteX0" fmla="*/ 658114 w 658113"/>
                  <a:gd name="connsiteY0" fmla="*/ 0 h 15485"/>
                  <a:gd name="connsiteX1" fmla="*/ 0 w 658113"/>
                  <a:gd name="connsiteY1" fmla="*/ 0 h 15485"/>
                </a:gdLst>
                <a:ahLst/>
                <a:cxnLst>
                  <a:cxn ang="0">
                    <a:pos x="connsiteX0" y="connsiteY0"/>
                  </a:cxn>
                  <a:cxn ang="0">
                    <a:pos x="connsiteX1" y="connsiteY1"/>
                  </a:cxn>
                </a:cxnLst>
                <a:rect l="l" t="t" r="r" b="b"/>
                <a:pathLst>
                  <a:path w="658113" h="15485">
                    <a:moveTo>
                      <a:pt x="658114" y="0"/>
                    </a:moveTo>
                    <a:lnTo>
                      <a:pt x="0" y="0"/>
                    </a:lnTo>
                  </a:path>
                </a:pathLst>
              </a:custGeom>
              <a:ln w="19050" cap="rnd">
                <a:solidFill>
                  <a:schemeClr val="accent3"/>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08C50AE5-18F3-DABA-CBA9-9E1F830D236B}"/>
                  </a:ext>
                </a:extLst>
              </p:cNvPr>
              <p:cNvSpPr/>
              <p:nvPr/>
            </p:nvSpPr>
            <p:spPr>
              <a:xfrm>
                <a:off x="6310058" y="1135084"/>
                <a:ext cx="2390675" cy="1355714"/>
              </a:xfrm>
              <a:custGeom>
                <a:avLst/>
                <a:gdLst>
                  <a:gd name="connsiteX0" fmla="*/ 434599 w 2390675"/>
                  <a:gd name="connsiteY0" fmla="*/ 1355715 h 1355714"/>
                  <a:gd name="connsiteX1" fmla="*/ 291982 w 2390675"/>
                  <a:gd name="connsiteY1" fmla="*/ 1355715 h 1355714"/>
                  <a:gd name="connsiteX2" fmla="*/ 89 w 2390675"/>
                  <a:gd name="connsiteY2" fmla="*/ 988720 h 1355714"/>
                  <a:gd name="connsiteX3" fmla="*/ 350205 w 2390675"/>
                  <a:gd name="connsiteY3" fmla="*/ 645107 h 1355714"/>
                  <a:gd name="connsiteX4" fmla="*/ 358877 w 2390675"/>
                  <a:gd name="connsiteY4" fmla="*/ 645107 h 1355714"/>
                  <a:gd name="connsiteX5" fmla="*/ 445283 w 2390675"/>
                  <a:gd name="connsiteY5" fmla="*/ 657495 h 1355714"/>
                  <a:gd name="connsiteX6" fmla="*/ 874838 w 2390675"/>
                  <a:gd name="connsiteY6" fmla="*/ 306139 h 1355714"/>
                  <a:gd name="connsiteX7" fmla="*/ 885833 w 2390675"/>
                  <a:gd name="connsiteY7" fmla="*/ 306139 h 1355714"/>
                  <a:gd name="connsiteX8" fmla="*/ 1064995 w 2390675"/>
                  <a:gd name="connsiteY8" fmla="*/ 348413 h 1355714"/>
                  <a:gd name="connsiteX9" fmla="*/ 1543172 w 2390675"/>
                  <a:gd name="connsiteY9" fmla="*/ 0 h 1355714"/>
                  <a:gd name="connsiteX10" fmla="*/ 1556180 w 2390675"/>
                  <a:gd name="connsiteY10" fmla="*/ 0 h 1355714"/>
                  <a:gd name="connsiteX11" fmla="*/ 2059289 w 2390675"/>
                  <a:gd name="connsiteY11" fmla="*/ 512090 h 1355714"/>
                  <a:gd name="connsiteX12" fmla="*/ 2390514 w 2390675"/>
                  <a:gd name="connsiteY12" fmla="*/ 945671 h 1355714"/>
                  <a:gd name="connsiteX13" fmla="*/ 2070747 w 2390675"/>
                  <a:gd name="connsiteY13" fmla="*/ 1335430 h 1355714"/>
                  <a:gd name="connsiteX14" fmla="*/ 1583279 w 2390675"/>
                  <a:gd name="connsiteY14" fmla="*/ 1335430 h 13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0675" h="1355714">
                    <a:moveTo>
                      <a:pt x="434599" y="1355715"/>
                    </a:moveTo>
                    <a:lnTo>
                      <a:pt x="291982" y="1355715"/>
                    </a:lnTo>
                    <a:cubicBezTo>
                      <a:pt x="129698" y="1314525"/>
                      <a:pt x="-3937" y="1157971"/>
                      <a:pt x="89" y="988720"/>
                    </a:cubicBezTo>
                    <a:cubicBezTo>
                      <a:pt x="4206" y="798147"/>
                      <a:pt x="159589" y="645650"/>
                      <a:pt x="350205" y="645107"/>
                    </a:cubicBezTo>
                    <a:lnTo>
                      <a:pt x="358877" y="645107"/>
                    </a:lnTo>
                    <a:cubicBezTo>
                      <a:pt x="388080" y="645653"/>
                      <a:pt x="417102" y="649814"/>
                      <a:pt x="445283" y="657495"/>
                    </a:cubicBezTo>
                    <a:cubicBezTo>
                      <a:pt x="487762" y="453774"/>
                      <a:pt x="666740" y="307378"/>
                      <a:pt x="874838" y="306139"/>
                    </a:cubicBezTo>
                    <a:lnTo>
                      <a:pt x="885833" y="306139"/>
                    </a:lnTo>
                    <a:cubicBezTo>
                      <a:pt x="947891" y="307245"/>
                      <a:pt x="1008988" y="321661"/>
                      <a:pt x="1064995" y="348413"/>
                    </a:cubicBezTo>
                    <a:cubicBezTo>
                      <a:pt x="1144588" y="143546"/>
                      <a:pt x="1329324" y="0"/>
                      <a:pt x="1543172" y="0"/>
                    </a:cubicBezTo>
                    <a:lnTo>
                      <a:pt x="1556180" y="0"/>
                    </a:lnTo>
                    <a:cubicBezTo>
                      <a:pt x="1820664" y="6504"/>
                      <a:pt x="2033429" y="229488"/>
                      <a:pt x="2059289" y="512090"/>
                    </a:cubicBezTo>
                    <a:cubicBezTo>
                      <a:pt x="2249290" y="530363"/>
                      <a:pt x="2396243" y="718196"/>
                      <a:pt x="2390514" y="945671"/>
                    </a:cubicBezTo>
                    <a:cubicBezTo>
                      <a:pt x="2386642" y="1124678"/>
                      <a:pt x="2251148" y="1335430"/>
                      <a:pt x="2070747" y="1335430"/>
                    </a:cubicBezTo>
                    <a:lnTo>
                      <a:pt x="1583279" y="1335430"/>
                    </a:lnTo>
                  </a:path>
                </a:pathLst>
              </a:custGeom>
              <a:noFill/>
              <a:ln w="19050" cap="rnd">
                <a:solidFill>
                  <a:schemeClr val="accent3"/>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8F1175B1-D5D7-789B-6D05-8494398F2AEB}"/>
                  </a:ext>
                </a:extLst>
              </p:cNvPr>
              <p:cNvSpPr/>
              <p:nvPr/>
            </p:nvSpPr>
            <p:spPr>
              <a:xfrm>
                <a:off x="6906940" y="2188376"/>
                <a:ext cx="874130" cy="259374"/>
              </a:xfrm>
              <a:custGeom>
                <a:avLst/>
                <a:gdLst>
                  <a:gd name="connsiteX0" fmla="*/ 0 w 874130"/>
                  <a:gd name="connsiteY0" fmla="*/ 0 h 259374"/>
                  <a:gd name="connsiteX1" fmla="*/ 874130 w 874130"/>
                  <a:gd name="connsiteY1" fmla="*/ 0 h 259374"/>
                  <a:gd name="connsiteX2" fmla="*/ 874130 w 874130"/>
                  <a:gd name="connsiteY2" fmla="*/ 259374 h 259374"/>
                  <a:gd name="connsiteX3" fmla="*/ 0 w 874130"/>
                  <a:gd name="connsiteY3" fmla="*/ 259374 h 259374"/>
                </a:gdLst>
                <a:ahLst/>
                <a:cxnLst>
                  <a:cxn ang="0">
                    <a:pos x="connsiteX0" y="connsiteY0"/>
                  </a:cxn>
                  <a:cxn ang="0">
                    <a:pos x="connsiteX1" y="connsiteY1"/>
                  </a:cxn>
                  <a:cxn ang="0">
                    <a:pos x="connsiteX2" y="connsiteY2"/>
                  </a:cxn>
                  <a:cxn ang="0">
                    <a:pos x="connsiteX3" y="connsiteY3"/>
                  </a:cxn>
                </a:cxnLst>
                <a:rect l="l" t="t" r="r" b="b"/>
                <a:pathLst>
                  <a:path w="874130" h="259374">
                    <a:moveTo>
                      <a:pt x="0" y="0"/>
                    </a:moveTo>
                    <a:lnTo>
                      <a:pt x="874130" y="0"/>
                    </a:lnTo>
                    <a:lnTo>
                      <a:pt x="874130" y="259374"/>
                    </a:lnTo>
                    <a:lnTo>
                      <a:pt x="0" y="259374"/>
                    </a:lnTo>
                    <a:close/>
                  </a:path>
                </a:pathLst>
              </a:custGeom>
              <a:noFill/>
              <a:ln w="19050" cap="rnd">
                <a:solidFill>
                  <a:schemeClr val="accent3"/>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D19E914C-E466-71BB-D69F-0DE4FED701F6}"/>
                  </a:ext>
                </a:extLst>
              </p:cNvPr>
              <p:cNvSpPr/>
              <p:nvPr/>
            </p:nvSpPr>
            <p:spPr>
              <a:xfrm>
                <a:off x="6958196" y="2440473"/>
                <a:ext cx="15485" cy="86406"/>
              </a:xfrm>
              <a:custGeom>
                <a:avLst/>
                <a:gdLst>
                  <a:gd name="connsiteX0" fmla="*/ 0 w 15485"/>
                  <a:gd name="connsiteY0" fmla="*/ 0 h 86406"/>
                  <a:gd name="connsiteX1" fmla="*/ 0 w 15485"/>
                  <a:gd name="connsiteY1" fmla="*/ 86406 h 86406"/>
                </a:gdLst>
                <a:ahLst/>
                <a:cxnLst>
                  <a:cxn ang="0">
                    <a:pos x="connsiteX0" y="connsiteY0"/>
                  </a:cxn>
                  <a:cxn ang="0">
                    <a:pos x="connsiteX1" y="connsiteY1"/>
                  </a:cxn>
                </a:cxnLst>
                <a:rect l="l" t="t" r="r" b="b"/>
                <a:pathLst>
                  <a:path w="15485" h="86406">
                    <a:moveTo>
                      <a:pt x="0" y="0"/>
                    </a:moveTo>
                    <a:lnTo>
                      <a:pt x="0" y="86406"/>
                    </a:lnTo>
                  </a:path>
                </a:pathLst>
              </a:custGeom>
              <a:ln w="19050" cap="rnd">
                <a:solidFill>
                  <a:schemeClr val="accent3"/>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D786576B-6878-6A3A-E82B-35D9138CD093}"/>
                  </a:ext>
                </a:extLst>
              </p:cNvPr>
              <p:cNvSpPr/>
              <p:nvPr/>
            </p:nvSpPr>
            <p:spPr>
              <a:xfrm>
                <a:off x="7729660" y="2440473"/>
                <a:ext cx="15485" cy="86406"/>
              </a:xfrm>
              <a:custGeom>
                <a:avLst/>
                <a:gdLst>
                  <a:gd name="connsiteX0" fmla="*/ 0 w 15485"/>
                  <a:gd name="connsiteY0" fmla="*/ 0 h 86406"/>
                  <a:gd name="connsiteX1" fmla="*/ 0 w 15485"/>
                  <a:gd name="connsiteY1" fmla="*/ 86406 h 86406"/>
                </a:gdLst>
                <a:ahLst/>
                <a:cxnLst>
                  <a:cxn ang="0">
                    <a:pos x="connsiteX0" y="connsiteY0"/>
                  </a:cxn>
                  <a:cxn ang="0">
                    <a:pos x="connsiteX1" y="connsiteY1"/>
                  </a:cxn>
                </a:cxnLst>
                <a:rect l="l" t="t" r="r" b="b"/>
                <a:pathLst>
                  <a:path w="15485" h="86406">
                    <a:moveTo>
                      <a:pt x="0" y="0"/>
                    </a:moveTo>
                    <a:lnTo>
                      <a:pt x="0" y="86406"/>
                    </a:lnTo>
                  </a:path>
                </a:pathLst>
              </a:custGeom>
              <a:ln w="19050" cap="rnd">
                <a:solidFill>
                  <a:schemeClr val="accent3"/>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D8213DC1-A415-B248-B104-7899A3E8B98F}"/>
                  </a:ext>
                </a:extLst>
              </p:cNvPr>
              <p:cNvSpPr/>
              <p:nvPr/>
            </p:nvSpPr>
            <p:spPr>
              <a:xfrm>
                <a:off x="6906940" y="2524556"/>
                <a:ext cx="874130" cy="259374"/>
              </a:xfrm>
              <a:custGeom>
                <a:avLst/>
                <a:gdLst>
                  <a:gd name="connsiteX0" fmla="*/ 0 w 874130"/>
                  <a:gd name="connsiteY0" fmla="*/ 0 h 259374"/>
                  <a:gd name="connsiteX1" fmla="*/ 874130 w 874130"/>
                  <a:gd name="connsiteY1" fmla="*/ 0 h 259374"/>
                  <a:gd name="connsiteX2" fmla="*/ 874130 w 874130"/>
                  <a:gd name="connsiteY2" fmla="*/ 259374 h 259374"/>
                  <a:gd name="connsiteX3" fmla="*/ 0 w 874130"/>
                  <a:gd name="connsiteY3" fmla="*/ 259374 h 259374"/>
                </a:gdLst>
                <a:ahLst/>
                <a:cxnLst>
                  <a:cxn ang="0">
                    <a:pos x="connsiteX0" y="connsiteY0"/>
                  </a:cxn>
                  <a:cxn ang="0">
                    <a:pos x="connsiteX1" y="connsiteY1"/>
                  </a:cxn>
                  <a:cxn ang="0">
                    <a:pos x="connsiteX2" y="connsiteY2"/>
                  </a:cxn>
                  <a:cxn ang="0">
                    <a:pos x="connsiteX3" y="connsiteY3"/>
                  </a:cxn>
                </a:cxnLst>
                <a:rect l="l" t="t" r="r" b="b"/>
                <a:pathLst>
                  <a:path w="874130" h="259374">
                    <a:moveTo>
                      <a:pt x="0" y="0"/>
                    </a:moveTo>
                    <a:lnTo>
                      <a:pt x="874130" y="0"/>
                    </a:lnTo>
                    <a:lnTo>
                      <a:pt x="874130" y="259374"/>
                    </a:lnTo>
                    <a:lnTo>
                      <a:pt x="0" y="259374"/>
                    </a:lnTo>
                    <a:close/>
                  </a:path>
                </a:pathLst>
              </a:custGeom>
              <a:noFill/>
              <a:ln w="19050" cap="rnd">
                <a:solidFill>
                  <a:schemeClr val="accent3"/>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22ECD18D-F50E-3DB5-D455-0C58F2E3A381}"/>
                  </a:ext>
                </a:extLst>
              </p:cNvPr>
              <p:cNvSpPr/>
              <p:nvPr/>
            </p:nvSpPr>
            <p:spPr>
              <a:xfrm>
                <a:off x="6958196" y="2776653"/>
                <a:ext cx="15485" cy="86561"/>
              </a:xfrm>
              <a:custGeom>
                <a:avLst/>
                <a:gdLst>
                  <a:gd name="connsiteX0" fmla="*/ 0 w 15485"/>
                  <a:gd name="connsiteY0" fmla="*/ 0 h 86561"/>
                  <a:gd name="connsiteX1" fmla="*/ 0 w 15485"/>
                  <a:gd name="connsiteY1" fmla="*/ 86561 h 86561"/>
                </a:gdLst>
                <a:ahLst/>
                <a:cxnLst>
                  <a:cxn ang="0">
                    <a:pos x="connsiteX0" y="connsiteY0"/>
                  </a:cxn>
                  <a:cxn ang="0">
                    <a:pos x="connsiteX1" y="connsiteY1"/>
                  </a:cxn>
                </a:cxnLst>
                <a:rect l="l" t="t" r="r" b="b"/>
                <a:pathLst>
                  <a:path w="15485" h="86561">
                    <a:moveTo>
                      <a:pt x="0" y="0"/>
                    </a:moveTo>
                    <a:lnTo>
                      <a:pt x="0" y="86561"/>
                    </a:lnTo>
                  </a:path>
                </a:pathLst>
              </a:custGeom>
              <a:ln w="19050" cap="rnd">
                <a:solidFill>
                  <a:schemeClr val="accent3"/>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F38BE789-578D-3A31-9A01-705B639323A3}"/>
                  </a:ext>
                </a:extLst>
              </p:cNvPr>
              <p:cNvSpPr/>
              <p:nvPr/>
            </p:nvSpPr>
            <p:spPr>
              <a:xfrm>
                <a:off x="7729660" y="2776653"/>
                <a:ext cx="15485" cy="86561"/>
              </a:xfrm>
              <a:custGeom>
                <a:avLst/>
                <a:gdLst>
                  <a:gd name="connsiteX0" fmla="*/ 0 w 15485"/>
                  <a:gd name="connsiteY0" fmla="*/ 0 h 86561"/>
                  <a:gd name="connsiteX1" fmla="*/ 0 w 15485"/>
                  <a:gd name="connsiteY1" fmla="*/ 86561 h 86561"/>
                </a:gdLst>
                <a:ahLst/>
                <a:cxnLst>
                  <a:cxn ang="0">
                    <a:pos x="connsiteX0" y="connsiteY0"/>
                  </a:cxn>
                  <a:cxn ang="0">
                    <a:pos x="connsiteX1" y="connsiteY1"/>
                  </a:cxn>
                </a:cxnLst>
                <a:rect l="l" t="t" r="r" b="b"/>
                <a:pathLst>
                  <a:path w="15485" h="86561">
                    <a:moveTo>
                      <a:pt x="0" y="0"/>
                    </a:moveTo>
                    <a:lnTo>
                      <a:pt x="0" y="86561"/>
                    </a:lnTo>
                  </a:path>
                </a:pathLst>
              </a:custGeom>
              <a:ln w="19050" cap="rnd">
                <a:solidFill>
                  <a:schemeClr val="accent3"/>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6DDE7150-4F6A-16DA-ED92-D8FC4DC12BF0}"/>
                  </a:ext>
                </a:extLst>
              </p:cNvPr>
              <p:cNvSpPr/>
              <p:nvPr/>
            </p:nvSpPr>
            <p:spPr>
              <a:xfrm>
                <a:off x="6906940" y="2860736"/>
                <a:ext cx="874130" cy="259374"/>
              </a:xfrm>
              <a:custGeom>
                <a:avLst/>
                <a:gdLst>
                  <a:gd name="connsiteX0" fmla="*/ 0 w 874130"/>
                  <a:gd name="connsiteY0" fmla="*/ 0 h 259374"/>
                  <a:gd name="connsiteX1" fmla="*/ 874130 w 874130"/>
                  <a:gd name="connsiteY1" fmla="*/ 0 h 259374"/>
                  <a:gd name="connsiteX2" fmla="*/ 874130 w 874130"/>
                  <a:gd name="connsiteY2" fmla="*/ 259374 h 259374"/>
                  <a:gd name="connsiteX3" fmla="*/ 0 w 874130"/>
                  <a:gd name="connsiteY3" fmla="*/ 259374 h 259374"/>
                </a:gdLst>
                <a:ahLst/>
                <a:cxnLst>
                  <a:cxn ang="0">
                    <a:pos x="connsiteX0" y="connsiteY0"/>
                  </a:cxn>
                  <a:cxn ang="0">
                    <a:pos x="connsiteX1" y="connsiteY1"/>
                  </a:cxn>
                  <a:cxn ang="0">
                    <a:pos x="connsiteX2" y="connsiteY2"/>
                  </a:cxn>
                  <a:cxn ang="0">
                    <a:pos x="connsiteX3" y="connsiteY3"/>
                  </a:cxn>
                </a:cxnLst>
                <a:rect l="l" t="t" r="r" b="b"/>
                <a:pathLst>
                  <a:path w="874130" h="259374">
                    <a:moveTo>
                      <a:pt x="0" y="0"/>
                    </a:moveTo>
                    <a:lnTo>
                      <a:pt x="874130" y="0"/>
                    </a:lnTo>
                    <a:lnTo>
                      <a:pt x="874130" y="259374"/>
                    </a:lnTo>
                    <a:lnTo>
                      <a:pt x="0" y="259374"/>
                    </a:lnTo>
                    <a:close/>
                  </a:path>
                </a:pathLst>
              </a:custGeom>
              <a:noFill/>
              <a:ln w="19050" cap="rnd">
                <a:solidFill>
                  <a:schemeClr val="accent3"/>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091351AA-400F-6003-A893-217D2F767820}"/>
                  </a:ext>
                </a:extLst>
              </p:cNvPr>
              <p:cNvSpPr/>
              <p:nvPr/>
            </p:nvSpPr>
            <p:spPr>
              <a:xfrm>
                <a:off x="6367132" y="2677548"/>
                <a:ext cx="390377" cy="390377"/>
              </a:xfrm>
              <a:custGeom>
                <a:avLst/>
                <a:gdLst>
                  <a:gd name="connsiteX0" fmla="*/ 365292 w 390377"/>
                  <a:gd name="connsiteY0" fmla="*/ 0 h 390377"/>
                  <a:gd name="connsiteX1" fmla="*/ 390378 w 390377"/>
                  <a:gd name="connsiteY1" fmla="*/ 0 h 390377"/>
                  <a:gd name="connsiteX2" fmla="*/ 390378 w 390377"/>
                  <a:gd name="connsiteY2" fmla="*/ 390378 h 390377"/>
                  <a:gd name="connsiteX3" fmla="*/ 365292 w 390377"/>
                  <a:gd name="connsiteY3" fmla="*/ 390378 h 390377"/>
                  <a:gd name="connsiteX4" fmla="*/ 25086 w 390377"/>
                  <a:gd name="connsiteY4" fmla="*/ 390378 h 390377"/>
                  <a:gd name="connsiteX5" fmla="*/ 0 w 390377"/>
                  <a:gd name="connsiteY5" fmla="*/ 390378 h 390377"/>
                  <a:gd name="connsiteX6" fmla="*/ 0 w 390377"/>
                  <a:gd name="connsiteY6" fmla="*/ 0 h 390377"/>
                  <a:gd name="connsiteX7" fmla="*/ 25086 w 390377"/>
                  <a:gd name="connsiteY7" fmla="*/ 0 h 39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77" h="390377">
                    <a:moveTo>
                      <a:pt x="365292" y="0"/>
                    </a:moveTo>
                    <a:cubicBezTo>
                      <a:pt x="379146" y="0"/>
                      <a:pt x="390378" y="0"/>
                      <a:pt x="390378" y="0"/>
                    </a:cubicBezTo>
                    <a:lnTo>
                      <a:pt x="390378" y="390378"/>
                    </a:lnTo>
                    <a:cubicBezTo>
                      <a:pt x="390378" y="390378"/>
                      <a:pt x="379147" y="390378"/>
                      <a:pt x="365292" y="390378"/>
                    </a:cubicBezTo>
                    <a:lnTo>
                      <a:pt x="25086" y="390378"/>
                    </a:lnTo>
                    <a:cubicBezTo>
                      <a:pt x="11231" y="390378"/>
                      <a:pt x="0" y="390378"/>
                      <a:pt x="0" y="390378"/>
                    </a:cubicBezTo>
                    <a:lnTo>
                      <a:pt x="0" y="0"/>
                    </a:lnTo>
                    <a:cubicBezTo>
                      <a:pt x="0" y="0"/>
                      <a:pt x="11231" y="0"/>
                      <a:pt x="25086" y="0"/>
                    </a:cubicBezTo>
                    <a:close/>
                  </a:path>
                </a:pathLst>
              </a:custGeom>
              <a:noFill/>
              <a:ln w="19050" cap="rnd">
                <a:solidFill>
                  <a:schemeClr val="accent3"/>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CF2F5F3B-F382-12D3-A858-2521746BD108}"/>
                  </a:ext>
                </a:extLst>
              </p:cNvPr>
              <p:cNvSpPr/>
              <p:nvPr/>
            </p:nvSpPr>
            <p:spPr>
              <a:xfrm>
                <a:off x="8070950" y="2820166"/>
                <a:ext cx="236766" cy="236766"/>
              </a:xfrm>
              <a:custGeom>
                <a:avLst/>
                <a:gdLst>
                  <a:gd name="connsiteX0" fmla="*/ 211680 w 236766"/>
                  <a:gd name="connsiteY0" fmla="*/ 0 h 236766"/>
                  <a:gd name="connsiteX1" fmla="*/ 236766 w 236766"/>
                  <a:gd name="connsiteY1" fmla="*/ 0 h 236766"/>
                  <a:gd name="connsiteX2" fmla="*/ 236766 w 236766"/>
                  <a:gd name="connsiteY2" fmla="*/ 236766 h 236766"/>
                  <a:gd name="connsiteX3" fmla="*/ 211680 w 236766"/>
                  <a:gd name="connsiteY3" fmla="*/ 236766 h 236766"/>
                  <a:gd name="connsiteX4" fmla="*/ 25086 w 236766"/>
                  <a:gd name="connsiteY4" fmla="*/ 236766 h 236766"/>
                  <a:gd name="connsiteX5" fmla="*/ 0 w 236766"/>
                  <a:gd name="connsiteY5" fmla="*/ 236766 h 236766"/>
                  <a:gd name="connsiteX6" fmla="*/ 0 w 236766"/>
                  <a:gd name="connsiteY6" fmla="*/ 0 h 236766"/>
                  <a:gd name="connsiteX7" fmla="*/ 25086 w 236766"/>
                  <a:gd name="connsiteY7" fmla="*/ 0 h 23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766" h="236766">
                    <a:moveTo>
                      <a:pt x="211680" y="0"/>
                    </a:moveTo>
                    <a:cubicBezTo>
                      <a:pt x="225535" y="0"/>
                      <a:pt x="236766" y="0"/>
                      <a:pt x="236766" y="0"/>
                    </a:cubicBezTo>
                    <a:lnTo>
                      <a:pt x="236766" y="236766"/>
                    </a:lnTo>
                    <a:cubicBezTo>
                      <a:pt x="236766" y="236766"/>
                      <a:pt x="225535" y="236766"/>
                      <a:pt x="211680" y="236766"/>
                    </a:cubicBezTo>
                    <a:lnTo>
                      <a:pt x="25086" y="236766"/>
                    </a:lnTo>
                    <a:cubicBezTo>
                      <a:pt x="11231" y="236766"/>
                      <a:pt x="0" y="236766"/>
                      <a:pt x="0" y="236766"/>
                    </a:cubicBezTo>
                    <a:lnTo>
                      <a:pt x="0" y="0"/>
                    </a:lnTo>
                    <a:cubicBezTo>
                      <a:pt x="0" y="0"/>
                      <a:pt x="11231" y="0"/>
                      <a:pt x="25086" y="0"/>
                    </a:cubicBezTo>
                    <a:close/>
                  </a:path>
                </a:pathLst>
              </a:custGeom>
              <a:noFill/>
              <a:ln w="19050" cap="rnd">
                <a:solidFill>
                  <a:schemeClr val="accent3"/>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BF521F49-E080-425F-A31C-F95E8C84C590}"/>
                  </a:ext>
                </a:extLst>
              </p:cNvPr>
              <p:cNvSpPr/>
              <p:nvPr/>
            </p:nvSpPr>
            <p:spPr>
              <a:xfrm>
                <a:off x="8700417" y="2293984"/>
                <a:ext cx="183033" cy="183033"/>
              </a:xfrm>
              <a:custGeom>
                <a:avLst/>
                <a:gdLst>
                  <a:gd name="connsiteX0" fmla="*/ 157947 w 183033"/>
                  <a:gd name="connsiteY0" fmla="*/ 0 h 183033"/>
                  <a:gd name="connsiteX1" fmla="*/ 183033 w 183033"/>
                  <a:gd name="connsiteY1" fmla="*/ 0 h 183033"/>
                  <a:gd name="connsiteX2" fmla="*/ 183033 w 183033"/>
                  <a:gd name="connsiteY2" fmla="*/ 183033 h 183033"/>
                  <a:gd name="connsiteX3" fmla="*/ 157947 w 183033"/>
                  <a:gd name="connsiteY3" fmla="*/ 183033 h 183033"/>
                  <a:gd name="connsiteX4" fmla="*/ 25086 w 183033"/>
                  <a:gd name="connsiteY4" fmla="*/ 183033 h 183033"/>
                  <a:gd name="connsiteX5" fmla="*/ 0 w 183033"/>
                  <a:gd name="connsiteY5" fmla="*/ 183033 h 183033"/>
                  <a:gd name="connsiteX6" fmla="*/ 0 w 183033"/>
                  <a:gd name="connsiteY6" fmla="*/ 0 h 183033"/>
                  <a:gd name="connsiteX7" fmla="*/ 25086 w 183033"/>
                  <a:gd name="connsiteY7" fmla="*/ 0 h 1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033" h="183033">
                    <a:moveTo>
                      <a:pt x="157947" y="0"/>
                    </a:moveTo>
                    <a:cubicBezTo>
                      <a:pt x="171802" y="0"/>
                      <a:pt x="183033" y="0"/>
                      <a:pt x="183033" y="0"/>
                    </a:cubicBezTo>
                    <a:lnTo>
                      <a:pt x="183033" y="183033"/>
                    </a:lnTo>
                    <a:cubicBezTo>
                      <a:pt x="183033" y="183033"/>
                      <a:pt x="171802" y="183033"/>
                      <a:pt x="157947" y="183033"/>
                    </a:cubicBezTo>
                    <a:lnTo>
                      <a:pt x="25086" y="183033"/>
                    </a:lnTo>
                    <a:cubicBezTo>
                      <a:pt x="11231" y="183033"/>
                      <a:pt x="0" y="183033"/>
                      <a:pt x="0" y="183033"/>
                    </a:cubicBezTo>
                    <a:lnTo>
                      <a:pt x="0" y="0"/>
                    </a:lnTo>
                    <a:cubicBezTo>
                      <a:pt x="0" y="0"/>
                      <a:pt x="11231" y="0"/>
                      <a:pt x="25086" y="0"/>
                    </a:cubicBezTo>
                    <a:close/>
                  </a:path>
                </a:pathLst>
              </a:custGeom>
              <a:noFill/>
              <a:ln w="19050" cap="rnd">
                <a:solidFill>
                  <a:schemeClr val="accent3"/>
                </a:solidFill>
                <a:prstDash val="solid"/>
                <a:round/>
              </a:ln>
            </p:spPr>
            <p:txBody>
              <a:bodyPr rtlCol="0" anchor="ctr"/>
              <a:lstStyle/>
              <a:p>
                <a:endParaRPr lang="en-US"/>
              </a:p>
            </p:txBody>
          </p:sp>
        </p:grpSp>
        <p:grpSp>
          <p:nvGrpSpPr>
            <p:cNvPr id="13" name="Group 12">
              <a:extLst>
                <a:ext uri="{FF2B5EF4-FFF2-40B4-BE49-F238E27FC236}">
                  <a16:creationId xmlns:a16="http://schemas.microsoft.com/office/drawing/2014/main" id="{97ECA100-FB15-CBC0-1DA7-4249EAD72D84}"/>
                </a:ext>
              </a:extLst>
            </p:cNvPr>
            <p:cNvGrpSpPr/>
            <p:nvPr/>
          </p:nvGrpSpPr>
          <p:grpSpPr>
            <a:xfrm>
              <a:off x="9297945" y="1113235"/>
              <a:ext cx="488397" cy="440239"/>
              <a:chOff x="7847966" y="1692236"/>
              <a:chExt cx="488397" cy="440239"/>
            </a:xfrm>
          </p:grpSpPr>
          <p:sp>
            <p:nvSpPr>
              <p:cNvPr id="14" name="Freeform: Shape 13">
                <a:extLst>
                  <a:ext uri="{FF2B5EF4-FFF2-40B4-BE49-F238E27FC236}">
                    <a16:creationId xmlns:a16="http://schemas.microsoft.com/office/drawing/2014/main" id="{3647A62F-F27C-069F-DB81-7F7100C775DB}"/>
                  </a:ext>
                </a:extLst>
              </p:cNvPr>
              <p:cNvSpPr/>
              <p:nvPr/>
            </p:nvSpPr>
            <p:spPr>
              <a:xfrm>
                <a:off x="7847966" y="1714689"/>
                <a:ext cx="417786" cy="417786"/>
              </a:xfrm>
              <a:custGeom>
                <a:avLst/>
                <a:gdLst>
                  <a:gd name="connsiteX0" fmla="*/ 417786 w 417786"/>
                  <a:gd name="connsiteY0" fmla="*/ 208893 h 417786"/>
                  <a:gd name="connsiteX1" fmla="*/ 208893 w 417786"/>
                  <a:gd name="connsiteY1" fmla="*/ 417786 h 417786"/>
                  <a:gd name="connsiteX2" fmla="*/ 0 w 417786"/>
                  <a:gd name="connsiteY2" fmla="*/ 208893 h 417786"/>
                  <a:gd name="connsiteX3" fmla="*/ 208893 w 417786"/>
                  <a:gd name="connsiteY3" fmla="*/ 0 h 417786"/>
                  <a:gd name="connsiteX4" fmla="*/ 417786 w 417786"/>
                  <a:gd name="connsiteY4" fmla="*/ 208893 h 417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86" h="417786">
                    <a:moveTo>
                      <a:pt x="417786" y="208893"/>
                    </a:moveTo>
                    <a:cubicBezTo>
                      <a:pt x="417786" y="324262"/>
                      <a:pt x="324262" y="417786"/>
                      <a:pt x="208893" y="417786"/>
                    </a:cubicBezTo>
                    <a:cubicBezTo>
                      <a:pt x="93525" y="417786"/>
                      <a:pt x="0" y="324262"/>
                      <a:pt x="0" y="208893"/>
                    </a:cubicBezTo>
                    <a:cubicBezTo>
                      <a:pt x="0" y="93525"/>
                      <a:pt x="93525" y="0"/>
                      <a:pt x="208893" y="0"/>
                    </a:cubicBezTo>
                    <a:cubicBezTo>
                      <a:pt x="324262" y="0"/>
                      <a:pt x="417786" y="93525"/>
                      <a:pt x="417786" y="208893"/>
                    </a:cubicBezTo>
                    <a:close/>
                  </a:path>
                </a:pathLst>
              </a:custGeom>
              <a:noFill/>
              <a:ln w="19050" cap="rnd">
                <a:solidFill>
                  <a:schemeClr val="accent3"/>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B52C7B9C-B5AD-EBF1-CD54-BE7CB5E063E3}"/>
                  </a:ext>
                </a:extLst>
              </p:cNvPr>
              <p:cNvSpPr/>
              <p:nvPr/>
            </p:nvSpPr>
            <p:spPr>
              <a:xfrm>
                <a:off x="7978195" y="1692236"/>
                <a:ext cx="358168" cy="268510"/>
              </a:xfrm>
              <a:custGeom>
                <a:avLst/>
                <a:gdLst>
                  <a:gd name="connsiteX0" fmla="*/ 0 w 358168"/>
                  <a:gd name="connsiteY0" fmla="*/ 179007 h 268510"/>
                  <a:gd name="connsiteX1" fmla="*/ 74638 w 358168"/>
                  <a:gd name="connsiteY1" fmla="*/ 268511 h 268510"/>
                  <a:gd name="connsiteX2" fmla="*/ 358169 w 358168"/>
                  <a:gd name="connsiteY2" fmla="*/ 0 h 268510"/>
                </a:gdLst>
                <a:ahLst/>
                <a:cxnLst>
                  <a:cxn ang="0">
                    <a:pos x="connsiteX0" y="connsiteY0"/>
                  </a:cxn>
                  <a:cxn ang="0">
                    <a:pos x="connsiteX1" y="connsiteY1"/>
                  </a:cxn>
                  <a:cxn ang="0">
                    <a:pos x="connsiteX2" y="connsiteY2"/>
                  </a:cxn>
                </a:cxnLst>
                <a:rect l="l" t="t" r="r" b="b"/>
                <a:pathLst>
                  <a:path w="358168" h="268510">
                    <a:moveTo>
                      <a:pt x="0" y="179007"/>
                    </a:moveTo>
                    <a:lnTo>
                      <a:pt x="74638" y="268511"/>
                    </a:lnTo>
                    <a:lnTo>
                      <a:pt x="358169" y="0"/>
                    </a:lnTo>
                  </a:path>
                </a:pathLst>
              </a:custGeom>
              <a:noFill/>
              <a:ln w="19050" cap="rnd">
                <a:solidFill>
                  <a:schemeClr val="accent3"/>
                </a:solidFill>
                <a:prstDash val="solid"/>
                <a:round/>
              </a:ln>
            </p:spPr>
            <p:txBody>
              <a:bodyPr rtlCol="0" anchor="ctr"/>
              <a:lstStyle/>
              <a:p>
                <a:endParaRPr lang="en-US"/>
              </a:p>
            </p:txBody>
          </p:sp>
        </p:grpSp>
      </p:grpSp>
    </p:spTree>
    <p:extLst>
      <p:ext uri="{BB962C8B-B14F-4D97-AF65-F5344CB8AC3E}">
        <p14:creationId xmlns:p14="http://schemas.microsoft.com/office/powerpoint/2010/main" val="25253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4.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default content style</a:t>
            </a:r>
          </a:p>
        </p:txBody>
      </p:sp>
      <p:sp>
        <p:nvSpPr>
          <p:cNvPr id="3" name="Click to edit content box"/>
          <p:cNvSpPr>
            <a:spLocks noGrp="1"/>
          </p:cNvSpPr>
          <p:nvPr>
            <p:ph type="body" idx="1"/>
          </p:nvPr>
        </p:nvSpPr>
        <p:spPr>
          <a:xfrm>
            <a:off x="609442" y="1600203"/>
            <a:ext cx="10969943" cy="458046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dient-colored box">
            <a:extLst>
              <a:ext uri="{FF2B5EF4-FFF2-40B4-BE49-F238E27FC236}">
                <a16:creationId xmlns:a16="http://schemas.microsoft.com/office/drawing/2014/main" id="{68450DCA-9700-4C93-9CAA-A9FF31B0A6A3}"/>
              </a:ext>
              <a:ext uri="{C183D7F6-B498-43B3-948B-1728B52AA6E4}">
                <adec:decorative xmlns:adec="http://schemas.microsoft.com/office/drawing/2017/decorative" val="1"/>
              </a:ext>
            </a:extLst>
          </p:cNvPr>
          <p:cNvPicPr>
            <a:picLocks noChangeAspect="1"/>
          </p:cNvPicPr>
          <p:nvPr userDrawn="1"/>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 y="6766562"/>
            <a:ext cx="12188825" cy="95225"/>
          </a:xfrm>
          <a:prstGeom prst="rect">
            <a:avLst/>
          </a:prstGeom>
        </p:spPr>
      </p:pic>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‹Nr.›</a:t>
            </a:fld>
            <a:endParaRPr lang="en-US"/>
          </a:p>
        </p:txBody>
      </p:sp>
      <p:pic>
        <p:nvPicPr>
          <p:cNvPr id="8" name="Graphic 7">
            <a:extLst>
              <a:ext uri="{FF2B5EF4-FFF2-40B4-BE49-F238E27FC236}">
                <a16:creationId xmlns:a16="http://schemas.microsoft.com/office/drawing/2014/main" id="{0D3598D0-20F3-D64A-A86A-110C1B1A8EC4}"/>
              </a:ext>
            </a:extLst>
          </p:cNvPr>
          <p:cNvPicPr>
            <a:picLocks noChangeAspect="1"/>
          </p:cNvPicPr>
          <p:nvPr userDrawn="1"/>
        </p:nvPicPr>
        <p:blipFill>
          <a:blip r:embed="rId67" cstate="print">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419086"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ED759A84-28CF-E54A-9FD6-F079AA84A625}"/>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1475571270"/>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90" r:id="rId4"/>
    <p:sldLayoutId id="2147484926" r:id="rId5"/>
    <p:sldLayoutId id="2147484927" r:id="rId6"/>
    <p:sldLayoutId id="2147484928" r:id="rId7"/>
    <p:sldLayoutId id="2147484929" r:id="rId8"/>
    <p:sldLayoutId id="2147484992" r:id="rId9"/>
    <p:sldLayoutId id="2147484998" r:id="rId10"/>
    <p:sldLayoutId id="2147484999" r:id="rId11"/>
    <p:sldLayoutId id="2147485000" r:id="rId12"/>
    <p:sldLayoutId id="2147485002" r:id="rId13"/>
    <p:sldLayoutId id="2147485001" r:id="rId14"/>
    <p:sldLayoutId id="2147484935" r:id="rId15"/>
    <p:sldLayoutId id="2147484936" r:id="rId16"/>
    <p:sldLayoutId id="2147484937" r:id="rId17"/>
    <p:sldLayoutId id="2147484938" r:id="rId18"/>
    <p:sldLayoutId id="2147484939" r:id="rId19"/>
    <p:sldLayoutId id="2147484940" r:id="rId20"/>
    <p:sldLayoutId id="2147484941" r:id="rId21"/>
    <p:sldLayoutId id="2147484942" r:id="rId22"/>
    <p:sldLayoutId id="2147484943" r:id="rId23"/>
    <p:sldLayoutId id="2147484944" r:id="rId24"/>
    <p:sldLayoutId id="2147484945" r:id="rId25"/>
    <p:sldLayoutId id="2147484946" r:id="rId26"/>
    <p:sldLayoutId id="2147484947" r:id="rId27"/>
    <p:sldLayoutId id="2147484948" r:id="rId28"/>
    <p:sldLayoutId id="2147484949" r:id="rId29"/>
    <p:sldLayoutId id="2147484994" r:id="rId30"/>
    <p:sldLayoutId id="2147484995" r:id="rId31"/>
    <p:sldLayoutId id="2147484996" r:id="rId32"/>
    <p:sldLayoutId id="2147484950" r:id="rId33"/>
    <p:sldLayoutId id="2147484951" r:id="rId34"/>
    <p:sldLayoutId id="2147484952" r:id="rId35"/>
    <p:sldLayoutId id="2147484953" r:id="rId36"/>
    <p:sldLayoutId id="2147484954" r:id="rId37"/>
    <p:sldLayoutId id="2147484955" r:id="rId38"/>
    <p:sldLayoutId id="2147484956" r:id="rId39"/>
    <p:sldLayoutId id="2147484957" r:id="rId40"/>
    <p:sldLayoutId id="2147484958" r:id="rId41"/>
    <p:sldLayoutId id="2147484959" r:id="rId42"/>
    <p:sldLayoutId id="2147484960" r:id="rId43"/>
    <p:sldLayoutId id="2147484961" r:id="rId44"/>
    <p:sldLayoutId id="2147484962" r:id="rId45"/>
    <p:sldLayoutId id="2147484963" r:id="rId46"/>
    <p:sldLayoutId id="2147484964" r:id="rId47"/>
    <p:sldLayoutId id="2147484965" r:id="rId48"/>
    <p:sldLayoutId id="2147484969" r:id="rId49"/>
    <p:sldLayoutId id="2147484970" r:id="rId50"/>
    <p:sldLayoutId id="2147484971" r:id="rId51"/>
    <p:sldLayoutId id="2147484972" r:id="rId52"/>
    <p:sldLayoutId id="2147484973" r:id="rId53"/>
    <p:sldLayoutId id="2147484974" r:id="rId54"/>
    <p:sldLayoutId id="2147484975" r:id="rId55"/>
    <p:sldLayoutId id="2147484976" r:id="rId56"/>
    <p:sldLayoutId id="2147484977" r:id="rId57"/>
    <p:sldLayoutId id="2147484978" r:id="rId58"/>
    <p:sldLayoutId id="2147484979" r:id="rId59"/>
    <p:sldLayoutId id="2147484980" r:id="rId60"/>
    <p:sldLayoutId id="2147484981" r:id="rId61"/>
    <p:sldLayoutId id="2147484982" r:id="rId62"/>
    <p:sldLayoutId id="2147484984"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2799" b="0" kern="1200">
          <a:solidFill>
            <a:schemeClr val="accent2"/>
          </a:solidFill>
          <a:latin typeface="+mj-lt"/>
          <a:ea typeface="+mj-ea"/>
          <a:cs typeface="+mj-cs"/>
        </a:defRPr>
      </a:lvl1pPr>
    </p:titleStyle>
    <p:body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CC6C_A3B791A.xm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18/10/relationships/comments" Target="../comments/modernComment_7FFFCC5A_4362C5E6.xml"/><Relationship Id="rId7"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90.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94.svg"/><Relationship Id="rId3" Type="http://schemas.openxmlformats.org/officeDocument/2006/relationships/notesSlide" Target="../notesSlides/notesSlide13.xml"/><Relationship Id="rId7" Type="http://schemas.openxmlformats.org/officeDocument/2006/relationships/image" Target="../media/image55.png"/><Relationship Id="rId12" Type="http://schemas.openxmlformats.org/officeDocument/2006/relationships/image" Target="../media/image93.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54.png"/><Relationship Id="rId11" Type="http://schemas.openxmlformats.org/officeDocument/2006/relationships/image" Target="../media/image92.png"/><Relationship Id="rId5" Type="http://schemas.openxmlformats.org/officeDocument/2006/relationships/image" Target="../media/image49.jpeg"/><Relationship Id="rId10" Type="http://schemas.openxmlformats.org/officeDocument/2006/relationships/image" Target="../media/image56.png"/><Relationship Id="rId4" Type="http://schemas.openxmlformats.org/officeDocument/2006/relationships/image" Target="../media/image91.png"/><Relationship Id="rId9" Type="http://schemas.openxmlformats.org/officeDocument/2006/relationships/image" Target="../media/image58.png"/><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mckinsey.com/industries/healthcare-systems-and-services/our-insights/telehealth-a-quarter-trillion-dollar-post-covid-19-reality"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CC61_A8B24538.xm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10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24.png"/><Relationship Id="rId3" Type="http://schemas.openxmlformats.org/officeDocument/2006/relationships/notesSlide" Target="../notesSlides/notesSlide25.xml"/><Relationship Id="rId7" Type="http://schemas.openxmlformats.org/officeDocument/2006/relationships/image" Target="../media/image49.jpeg"/><Relationship Id="rId12" Type="http://schemas.openxmlformats.org/officeDocument/2006/relationships/image" Target="../media/image56.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23.png"/><Relationship Id="rId11" Type="http://schemas.openxmlformats.org/officeDocument/2006/relationships/image" Target="../media/image58.png"/><Relationship Id="rId5" Type="http://schemas.openxmlformats.org/officeDocument/2006/relationships/image" Target="../media/image122.png"/><Relationship Id="rId10" Type="http://schemas.openxmlformats.org/officeDocument/2006/relationships/image" Target="../media/image57.png"/><Relationship Id="rId4" Type="http://schemas.microsoft.com/office/2018/10/relationships/comments" Target="../comments/modernComment_7FFFCC6F_8C06C7BA.xml"/><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4.sv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tanzu.vmware.com/content/videos/how-vmware-tanzu-enhanced-this-insurance-company-s-medicare-digital-enrollment-experience" TargetMode="External"/><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hyperlink" Target="https://www.ehstoday.com/covid19/article/21158198/survey-what-employees-want-postpandemic" TargetMode="Externa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mckinsey.com/~/media/McKinsey/Industries/Healthcare%20Systems%20and%20Services/Our%20Insights/Telehealth%20A%20quarter%20trillion%20dollar%20post%20COVID%2019%20reality/Telehealth-A-quarter-trilliondollar-post-COVID-19-reality.pd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34.png"/><Relationship Id="rId3" Type="http://schemas.microsoft.com/office/2018/10/relationships/comments" Target="../comments/modernComment_7FFFCC40_4A48B3BC.xml"/><Relationship Id="rId7" Type="http://schemas.openxmlformats.org/officeDocument/2006/relationships/image" Target="../media/image133.sv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135.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2.pn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137.png"/><Relationship Id="rId5" Type="http://schemas.openxmlformats.org/officeDocument/2006/relationships/image" Target="../media/image136.png"/><Relationship Id="rId4" Type="http://schemas.microsoft.com/office/2018/10/relationships/comments" Target="../comments/modernComment_7FFFCC72_601F33E9.xml"/></Relationships>
</file>

<file path=ppt/slides/_rels/slide3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37.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38.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3.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4.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youtu.be/BsAB1r0guGE" TargetMode="Externa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40.jpe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microsoft.com/office/2018/10/relationships/comments" Target="../comments/modernComment_7FFD5101_5E0FE29E.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jpeg"/><Relationship Id="rId18" Type="http://schemas.openxmlformats.org/officeDocument/2006/relationships/image" Target="../media/image155.jpeg"/><Relationship Id="rId3" Type="http://schemas.microsoft.com/office/2018/10/relationships/comments" Target="../comments/modernComment_7FFD565D_98192790.xml"/><Relationship Id="rId21" Type="http://schemas.openxmlformats.org/officeDocument/2006/relationships/image" Target="../media/image158.jpeg"/><Relationship Id="rId7" Type="http://schemas.openxmlformats.org/officeDocument/2006/relationships/image" Target="../media/image144.jpeg"/><Relationship Id="rId12" Type="http://schemas.openxmlformats.org/officeDocument/2006/relationships/image" Target="../media/image149.jpeg"/><Relationship Id="rId17" Type="http://schemas.openxmlformats.org/officeDocument/2006/relationships/image" Target="../media/image154.png"/><Relationship Id="rId25" Type="http://schemas.openxmlformats.org/officeDocument/2006/relationships/image" Target="../media/image162.png"/><Relationship Id="rId2" Type="http://schemas.openxmlformats.org/officeDocument/2006/relationships/notesSlide" Target="../notesSlides/notesSlide36.xml"/><Relationship Id="rId16" Type="http://schemas.openxmlformats.org/officeDocument/2006/relationships/image" Target="../media/image153.jpeg"/><Relationship Id="rId20" Type="http://schemas.openxmlformats.org/officeDocument/2006/relationships/image" Target="../media/image157.png"/><Relationship Id="rId1" Type="http://schemas.openxmlformats.org/officeDocument/2006/relationships/slideLayout" Target="../slideLayouts/slideLayout29.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jpeg"/><Relationship Id="rId5" Type="http://schemas.openxmlformats.org/officeDocument/2006/relationships/image" Target="../media/image142.png"/><Relationship Id="rId15" Type="http://schemas.openxmlformats.org/officeDocument/2006/relationships/image" Target="../media/image152.jpeg"/><Relationship Id="rId23" Type="http://schemas.openxmlformats.org/officeDocument/2006/relationships/image" Target="../media/image160.jpeg"/><Relationship Id="rId10" Type="http://schemas.openxmlformats.org/officeDocument/2006/relationships/image" Target="../media/image147.png"/><Relationship Id="rId19" Type="http://schemas.openxmlformats.org/officeDocument/2006/relationships/image" Target="../media/image156.jpeg"/><Relationship Id="rId4" Type="http://schemas.openxmlformats.org/officeDocument/2006/relationships/image" Target="../media/image141.png"/><Relationship Id="rId9" Type="http://schemas.openxmlformats.org/officeDocument/2006/relationships/image" Target="../media/image146.jpeg"/><Relationship Id="rId14" Type="http://schemas.openxmlformats.org/officeDocument/2006/relationships/image" Target="../media/image151.jpeg"/><Relationship Id="rId22" Type="http://schemas.openxmlformats.org/officeDocument/2006/relationships/image" Target="../media/image159.png"/></Relationships>
</file>

<file path=ppt/slides/_rels/slide4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hyperlink" Target="https://www.mckinsey.com/industries/healthcare-systems-and-services/our-insights/telehealth-a-quarter-trillion-dollar-post-covid-19-reality" TargetMode="External"/><Relationship Id="rId7"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42.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46.sv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57.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6.png"/><Relationship Id="rId10" Type="http://schemas.openxmlformats.org/officeDocument/2006/relationships/image" Target="../media/image49.jpeg"/><Relationship Id="rId19" Type="http://schemas.openxmlformats.org/officeDocument/2006/relationships/image" Target="../media/image60.svg"/><Relationship Id="rId4" Type="http://schemas.openxmlformats.org/officeDocument/2006/relationships/image" Target="../media/image52.svg"/><Relationship Id="rId9" Type="http://schemas.openxmlformats.org/officeDocument/2006/relationships/image" Target="../media/image48.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microsoft.com/office/2018/10/relationships/comments" Target="../comments/modernComment_7FFFCC56_1B1BFD65.xml"/><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36.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9.xml"/><Relationship Id="rId16" Type="http://schemas.openxmlformats.org/officeDocument/2006/relationships/image" Target="../media/image84.svg"/><Relationship Id="rId1" Type="http://schemas.openxmlformats.org/officeDocument/2006/relationships/slideLayout" Target="../slideLayouts/slideLayout29.xml"/><Relationship Id="rId6" Type="http://schemas.openxmlformats.org/officeDocument/2006/relationships/image" Target="../media/image74.svg"/><Relationship Id="rId11" Type="http://schemas.openxmlformats.org/officeDocument/2006/relationships/image" Target="../media/image79.sv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F098A7-25D5-4DC9-A4BF-A9BD501F4DD1}"/>
              </a:ext>
            </a:extLst>
          </p:cNvPr>
          <p:cNvSpPr>
            <a:spLocks noGrp="1"/>
          </p:cNvSpPr>
          <p:nvPr>
            <p:ph type="title"/>
          </p:nvPr>
        </p:nvSpPr>
        <p:spPr>
          <a:xfrm>
            <a:off x="6475444" y="2614712"/>
            <a:ext cx="5390491" cy="1234440"/>
          </a:xfrm>
        </p:spPr>
        <p:txBody>
          <a:bodyPr anchor="b" anchorCtr="0"/>
          <a:lstStyle/>
          <a:p>
            <a:pPr lvl="0" algn="r"/>
            <a:r>
              <a:rPr lang="en-US" dirty="0"/>
              <a:t>Delivering a Digital Foundation for Healthcare</a:t>
            </a:r>
          </a:p>
        </p:txBody>
      </p:sp>
      <p:sp>
        <p:nvSpPr>
          <p:cNvPr id="10" name="Subtitle 9">
            <a:extLst>
              <a:ext uri="{FF2B5EF4-FFF2-40B4-BE49-F238E27FC236}">
                <a16:creationId xmlns:a16="http://schemas.microsoft.com/office/drawing/2014/main" id="{AFFFBC35-846E-4FEF-9797-E6E2C40180AA}"/>
              </a:ext>
            </a:extLst>
          </p:cNvPr>
          <p:cNvSpPr>
            <a:spLocks noGrp="1"/>
          </p:cNvSpPr>
          <p:nvPr>
            <p:ph type="subTitle" idx="10"/>
          </p:nvPr>
        </p:nvSpPr>
        <p:spPr>
          <a:xfrm>
            <a:off x="6735823" y="3989501"/>
            <a:ext cx="5116452" cy="416403"/>
          </a:xfrm>
        </p:spPr>
        <p:txBody>
          <a:bodyPr/>
          <a:lstStyle/>
          <a:p>
            <a:pPr algn="r"/>
            <a:endParaRPr lang="en-US" dirty="0"/>
          </a:p>
        </p:txBody>
      </p:sp>
      <p:sp>
        <p:nvSpPr>
          <p:cNvPr id="11" name="Text Placeholder 10">
            <a:extLst>
              <a:ext uri="{FF2B5EF4-FFF2-40B4-BE49-F238E27FC236}">
                <a16:creationId xmlns:a16="http://schemas.microsoft.com/office/drawing/2014/main" id="{4A0E7E3C-92C1-4C90-8D21-C60DE7B404E1}"/>
              </a:ext>
            </a:extLst>
          </p:cNvPr>
          <p:cNvSpPr>
            <a:spLocks noGrp="1"/>
          </p:cNvSpPr>
          <p:nvPr>
            <p:ph type="body" sz="quarter" idx="11"/>
          </p:nvPr>
        </p:nvSpPr>
        <p:spPr>
          <a:xfrm>
            <a:off x="7544465" y="4939446"/>
            <a:ext cx="4307810" cy="355601"/>
          </a:xfrm>
        </p:spPr>
        <p:txBody>
          <a:bodyPr/>
          <a:lstStyle/>
          <a:p>
            <a:pPr algn="r"/>
            <a:endParaRPr lang="en-US"/>
          </a:p>
        </p:txBody>
      </p:sp>
      <p:sp>
        <p:nvSpPr>
          <p:cNvPr id="12" name="Text Placeholder 11">
            <a:extLst>
              <a:ext uri="{FF2B5EF4-FFF2-40B4-BE49-F238E27FC236}">
                <a16:creationId xmlns:a16="http://schemas.microsoft.com/office/drawing/2014/main" id="{F88DA1C1-E56C-44E7-BDE0-C6A902D30E27}"/>
              </a:ext>
            </a:extLst>
          </p:cNvPr>
          <p:cNvSpPr>
            <a:spLocks noGrp="1"/>
          </p:cNvSpPr>
          <p:nvPr>
            <p:ph type="body" sz="quarter" idx="12"/>
          </p:nvPr>
        </p:nvSpPr>
        <p:spPr>
          <a:xfrm>
            <a:off x="7544465" y="5319501"/>
            <a:ext cx="4307810" cy="355601"/>
          </a:xfrm>
        </p:spPr>
        <p:txBody>
          <a:bodyPr/>
          <a:lstStyle/>
          <a:p>
            <a:pPr algn="r"/>
            <a:endParaRPr lang="en-US"/>
          </a:p>
        </p:txBody>
      </p:sp>
      <p:sp>
        <p:nvSpPr>
          <p:cNvPr id="13" name="Text Placeholder 12">
            <a:extLst>
              <a:ext uri="{FF2B5EF4-FFF2-40B4-BE49-F238E27FC236}">
                <a16:creationId xmlns:a16="http://schemas.microsoft.com/office/drawing/2014/main" id="{55864BCB-62F3-413A-B385-92258F945BDB}"/>
              </a:ext>
            </a:extLst>
          </p:cNvPr>
          <p:cNvSpPr>
            <a:spLocks noGrp="1"/>
          </p:cNvSpPr>
          <p:nvPr>
            <p:ph type="body" sz="quarter" idx="14"/>
          </p:nvPr>
        </p:nvSpPr>
        <p:spPr>
          <a:xfrm>
            <a:off x="7544465" y="5688007"/>
            <a:ext cx="4307810" cy="355601"/>
          </a:xfrm>
        </p:spPr>
        <p:txBody>
          <a:bodyPr/>
          <a:lstStyle/>
          <a:p>
            <a:pPr algn="r"/>
            <a:endParaRPr lang="en-US"/>
          </a:p>
        </p:txBody>
      </p:sp>
    </p:spTree>
    <p:extLst>
      <p:ext uri="{BB962C8B-B14F-4D97-AF65-F5344CB8AC3E}">
        <p14:creationId xmlns:p14="http://schemas.microsoft.com/office/powerpoint/2010/main" val="149444800"/>
      </p:ext>
    </p:extLst>
  </p:cSld>
  <p:clrMapOvr>
    <a:masterClrMapping/>
  </p:clrMapOvr>
  <mc:AlternateContent xmlns:mc="http://schemas.openxmlformats.org/markup-compatibility/2006" xmlns:p14="http://schemas.microsoft.com/office/powerpoint/2010/main">
    <mc:Choice Requires="p14">
      <p:transition spd="med" p14:dur="700" advTm="28909">
        <p:fade/>
      </p:transition>
    </mc:Choice>
    <mc:Fallback xmlns="">
      <p:transition spd="med" advTm="2890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4E358-26F4-4F08-987D-79CA6C221963}"/>
              </a:ext>
            </a:extLst>
          </p:cNvPr>
          <p:cNvSpPr>
            <a:spLocks noGrp="1"/>
          </p:cNvSpPr>
          <p:nvPr>
            <p:ph type="title"/>
          </p:nvPr>
        </p:nvSpPr>
        <p:spPr>
          <a:xfrm>
            <a:off x="589108" y="1753803"/>
            <a:ext cx="6427626" cy="1229360"/>
          </a:xfrm>
        </p:spPr>
        <p:txBody>
          <a:bodyPr/>
          <a:lstStyle/>
          <a:p>
            <a:r>
              <a:rPr lang="en-US" dirty="0"/>
              <a:t>Modernize HIT Through Cloud Transformation</a:t>
            </a:r>
          </a:p>
        </p:txBody>
      </p:sp>
    </p:spTree>
    <p:extLst>
      <p:ext uri="{BB962C8B-B14F-4D97-AF65-F5344CB8AC3E}">
        <p14:creationId xmlns:p14="http://schemas.microsoft.com/office/powerpoint/2010/main" val="30156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alpha val="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205F9-349F-6D48-AE2F-0D091C8ED93F}"/>
              </a:ext>
            </a:extLst>
          </p:cNvPr>
          <p:cNvSpPr>
            <a:spLocks noGrp="1"/>
          </p:cNvSpPr>
          <p:nvPr>
            <p:ph type="title"/>
          </p:nvPr>
        </p:nvSpPr>
        <p:spPr/>
        <p:txBody>
          <a:bodyPr/>
          <a:lstStyle/>
          <a:p>
            <a:r>
              <a:rPr lang="en-US"/>
              <a:t>The State of Healthcare Cloud Transformation</a:t>
            </a:r>
          </a:p>
        </p:txBody>
      </p:sp>
      <p:sp>
        <p:nvSpPr>
          <p:cNvPr id="5" name="Subtitle 4">
            <a:extLst>
              <a:ext uri="{FF2B5EF4-FFF2-40B4-BE49-F238E27FC236}">
                <a16:creationId xmlns:a16="http://schemas.microsoft.com/office/drawing/2014/main" id="{9F045E10-D3DC-2340-9696-158A0315CAE3}"/>
              </a:ext>
            </a:extLst>
          </p:cNvPr>
          <p:cNvSpPr>
            <a:spLocks noGrp="1"/>
          </p:cNvSpPr>
          <p:nvPr>
            <p:ph type="subTitle" idx="10"/>
          </p:nvPr>
        </p:nvSpPr>
        <p:spPr/>
        <p:txBody>
          <a:bodyPr/>
          <a:lstStyle/>
          <a:p>
            <a:r>
              <a:rPr lang="en-US">
                <a:solidFill>
                  <a:schemeClr val="tx2"/>
                </a:solidFill>
              </a:rPr>
              <a:t>Cloud and app modernization take priority with complexity building</a:t>
            </a:r>
          </a:p>
        </p:txBody>
      </p:sp>
      <p:sp>
        <p:nvSpPr>
          <p:cNvPr id="16" name="TextBox 15">
            <a:extLst>
              <a:ext uri="{FF2B5EF4-FFF2-40B4-BE49-F238E27FC236}">
                <a16:creationId xmlns:a16="http://schemas.microsoft.com/office/drawing/2014/main" id="{60400844-AF50-9846-9EC4-3D25C19C088E}"/>
              </a:ext>
            </a:extLst>
          </p:cNvPr>
          <p:cNvSpPr txBox="1"/>
          <p:nvPr/>
        </p:nvSpPr>
        <p:spPr>
          <a:xfrm>
            <a:off x="326702" y="5871666"/>
            <a:ext cx="1643627" cy="349006"/>
          </a:xfrm>
          <a:prstGeom prst="rect">
            <a:avLst/>
          </a:prstGeom>
          <a:noFill/>
        </p:spPr>
        <p:txBody>
          <a:bodyPr wrap="square" lIns="0" tIns="0" rIns="0" bIns="0" rtlCol="0">
            <a:spAutoFit/>
          </a:bodyPr>
          <a:lstStyle/>
          <a:p>
            <a:pPr>
              <a:lnSpc>
                <a:spcPct val="130000"/>
              </a:lnSpc>
            </a:pPr>
            <a:r>
              <a:rPr lang="en-US" sz="600" dirty="0">
                <a:solidFill>
                  <a:schemeClr val="tx2"/>
                </a:solidFill>
              </a:rPr>
              <a:t>1 </a:t>
            </a:r>
            <a:r>
              <a:rPr lang="en-US" sz="600" dirty="0">
                <a:solidFill>
                  <a:srgbClr val="3F3F3F"/>
                </a:solidFill>
                <a:latin typeface="Metropolis Light"/>
              </a:rPr>
              <a:t>VMware FY22 Q4 Executive Pulse </a:t>
            </a:r>
            <a:r>
              <a:rPr lang="en-US" sz="600" dirty="0">
                <a:solidFill>
                  <a:schemeClr val="tx2"/>
                </a:solidFill>
              </a:rPr>
              <a:t>  </a:t>
            </a:r>
          </a:p>
          <a:p>
            <a:pPr>
              <a:lnSpc>
                <a:spcPct val="130000"/>
              </a:lnSpc>
            </a:pPr>
            <a:r>
              <a:rPr lang="en-US" sz="600" dirty="0">
                <a:solidFill>
                  <a:schemeClr val="tx2"/>
                </a:solidFill>
              </a:rPr>
              <a:t>2 </a:t>
            </a:r>
            <a:r>
              <a:rPr lang="en-US" sz="600" dirty="0">
                <a:solidFill>
                  <a:srgbClr val="3F3F3F"/>
                </a:solidFill>
                <a:latin typeface="Metropolis Light"/>
              </a:rPr>
              <a:t>VMware FY22 Q3 Executive Pulse</a:t>
            </a:r>
          </a:p>
          <a:p>
            <a:pPr>
              <a:lnSpc>
                <a:spcPct val="130000"/>
              </a:lnSpc>
            </a:pPr>
            <a:r>
              <a:rPr lang="en-US" sz="600" dirty="0">
                <a:solidFill>
                  <a:srgbClr val="3F3F3F"/>
                </a:solidFill>
                <a:latin typeface="Metropolis Light"/>
              </a:rPr>
              <a:t>3 </a:t>
            </a:r>
            <a:r>
              <a:rPr lang="en-US" sz="600" dirty="0">
                <a:solidFill>
                  <a:schemeClr val="tx2"/>
                </a:solidFill>
              </a:rPr>
              <a:t>Forbes CIO Survey</a:t>
            </a:r>
          </a:p>
        </p:txBody>
      </p:sp>
      <p:grpSp>
        <p:nvGrpSpPr>
          <p:cNvPr id="9" name="Group 8">
            <a:extLst>
              <a:ext uri="{FF2B5EF4-FFF2-40B4-BE49-F238E27FC236}">
                <a16:creationId xmlns:a16="http://schemas.microsoft.com/office/drawing/2014/main" id="{0B1FD038-0B35-4711-842C-8DA32EFEC32F}"/>
              </a:ext>
            </a:extLst>
          </p:cNvPr>
          <p:cNvGrpSpPr/>
          <p:nvPr/>
        </p:nvGrpSpPr>
        <p:grpSpPr>
          <a:xfrm>
            <a:off x="5625295" y="1750879"/>
            <a:ext cx="5955517" cy="1317355"/>
            <a:chOff x="5625295" y="1750879"/>
            <a:chExt cx="5955517" cy="1317355"/>
          </a:xfrm>
        </p:grpSpPr>
        <p:sp>
          <p:nvSpPr>
            <p:cNvPr id="12" name="Rectangle 11">
              <a:extLst>
                <a:ext uri="{FF2B5EF4-FFF2-40B4-BE49-F238E27FC236}">
                  <a16:creationId xmlns:a16="http://schemas.microsoft.com/office/drawing/2014/main" id="{674F689E-9199-484D-8EEB-9C04783173E7}"/>
                </a:ext>
              </a:extLst>
            </p:cNvPr>
            <p:cNvSpPr/>
            <p:nvPr/>
          </p:nvSpPr>
          <p:spPr>
            <a:xfrm>
              <a:off x="5625295" y="1750879"/>
              <a:ext cx="5955517" cy="1317355"/>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TextBox 6">
              <a:extLst>
                <a:ext uri="{FF2B5EF4-FFF2-40B4-BE49-F238E27FC236}">
                  <a16:creationId xmlns:a16="http://schemas.microsoft.com/office/drawing/2014/main" id="{2CE31C88-BA97-FA42-8D09-D006A0AFDF4C}"/>
                </a:ext>
              </a:extLst>
            </p:cNvPr>
            <p:cNvSpPr txBox="1"/>
            <p:nvPr/>
          </p:nvSpPr>
          <p:spPr>
            <a:xfrm>
              <a:off x="6736239" y="2007951"/>
              <a:ext cx="4236563" cy="923330"/>
            </a:xfrm>
            <a:prstGeom prst="rect">
              <a:avLst/>
            </a:prstGeom>
            <a:noFill/>
          </p:spPr>
          <p:txBody>
            <a:bodyPr wrap="square">
              <a:spAutoFit/>
            </a:bodyPr>
            <a:lstStyle/>
            <a:p>
              <a:pPr>
                <a:defRPr/>
              </a:pPr>
              <a:r>
                <a:rPr lang="en-US" dirty="0">
                  <a:solidFill>
                    <a:schemeClr val="bg1"/>
                  </a:solidFill>
                </a:rPr>
                <a:t>of healthcare executives are looking to improve consistency across their public cloud deployments</a:t>
              </a:r>
              <a:r>
                <a:rPr lang="en-US" baseline="30000" dirty="0">
                  <a:solidFill>
                    <a:schemeClr val="bg1"/>
                  </a:solidFill>
                </a:rPr>
                <a:t>1</a:t>
              </a:r>
              <a:endParaRPr lang="en-US" b="1" dirty="0">
                <a:solidFill>
                  <a:schemeClr val="bg1"/>
                </a:solidFill>
              </a:endParaRPr>
            </a:p>
          </p:txBody>
        </p:sp>
        <p:sp>
          <p:nvSpPr>
            <p:cNvPr id="19" name="TextBox 18">
              <a:extLst>
                <a:ext uri="{FF2B5EF4-FFF2-40B4-BE49-F238E27FC236}">
                  <a16:creationId xmlns:a16="http://schemas.microsoft.com/office/drawing/2014/main" id="{508183BB-FBD0-41E2-845F-3F126A5F7BA9}"/>
                </a:ext>
              </a:extLst>
            </p:cNvPr>
            <p:cNvSpPr txBox="1"/>
            <p:nvPr/>
          </p:nvSpPr>
          <p:spPr>
            <a:xfrm>
              <a:off x="5867411" y="2032748"/>
              <a:ext cx="830356" cy="492443"/>
            </a:xfrm>
            <a:prstGeom prst="rect">
              <a:avLst/>
            </a:prstGeom>
          </p:spPr>
          <p:txBody>
            <a:bodyPr wrap="none" lIns="0" tIns="0" rIns="0" bIns="0" rtlCol="0">
              <a:spAutoFit/>
            </a:bodyPr>
            <a:lstStyle/>
            <a:p>
              <a:pPr algn="l">
                <a:spcAft>
                  <a:spcPts val="600"/>
                </a:spcAft>
              </a:pPr>
              <a:r>
                <a:rPr lang="en-US" sz="3200" b="1" dirty="0">
                  <a:solidFill>
                    <a:schemeClr val="bg1"/>
                  </a:solidFill>
                  <a:latin typeface="Metropolis Semi Bold" panose="00000700000000000000" pitchFamily="2" charset="0"/>
                </a:rPr>
                <a:t>73%</a:t>
              </a:r>
            </a:p>
          </p:txBody>
        </p:sp>
      </p:grpSp>
      <p:grpSp>
        <p:nvGrpSpPr>
          <p:cNvPr id="8" name="Group 7">
            <a:extLst>
              <a:ext uri="{FF2B5EF4-FFF2-40B4-BE49-F238E27FC236}">
                <a16:creationId xmlns:a16="http://schemas.microsoft.com/office/drawing/2014/main" id="{F96FF605-DB1C-4E43-8E7C-A38B222D148B}"/>
              </a:ext>
            </a:extLst>
          </p:cNvPr>
          <p:cNvGrpSpPr/>
          <p:nvPr/>
        </p:nvGrpSpPr>
        <p:grpSpPr>
          <a:xfrm>
            <a:off x="5625295" y="3216496"/>
            <a:ext cx="5955517" cy="921028"/>
            <a:chOff x="5625295" y="3216496"/>
            <a:chExt cx="5955517" cy="921028"/>
          </a:xfrm>
        </p:grpSpPr>
        <p:sp>
          <p:nvSpPr>
            <p:cNvPr id="15" name="Rectangle 14">
              <a:extLst>
                <a:ext uri="{FF2B5EF4-FFF2-40B4-BE49-F238E27FC236}">
                  <a16:creationId xmlns:a16="http://schemas.microsoft.com/office/drawing/2014/main" id="{46B5F77B-5D4E-479C-AE6A-52051435BC9E}"/>
                </a:ext>
              </a:extLst>
            </p:cNvPr>
            <p:cNvSpPr/>
            <p:nvPr/>
          </p:nvSpPr>
          <p:spPr>
            <a:xfrm>
              <a:off x="5625295" y="3216496"/>
              <a:ext cx="5955517" cy="921028"/>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Box 29">
              <a:extLst>
                <a:ext uri="{FF2B5EF4-FFF2-40B4-BE49-F238E27FC236}">
                  <a16:creationId xmlns:a16="http://schemas.microsoft.com/office/drawing/2014/main" id="{C94B7B62-B73F-4C6A-93DB-5AAF66729560}"/>
                </a:ext>
              </a:extLst>
            </p:cNvPr>
            <p:cNvSpPr txBox="1"/>
            <p:nvPr/>
          </p:nvSpPr>
          <p:spPr>
            <a:xfrm>
              <a:off x="6736239" y="3342595"/>
              <a:ext cx="4060376" cy="646331"/>
            </a:xfrm>
            <a:prstGeom prst="rect">
              <a:avLst/>
            </a:prstGeom>
            <a:noFill/>
          </p:spPr>
          <p:txBody>
            <a:bodyPr wrap="square">
              <a:spAutoFit/>
            </a:bodyPr>
            <a:lstStyle/>
            <a:p>
              <a:pPr>
                <a:defRPr/>
              </a:pPr>
              <a:r>
                <a:rPr lang="en-US" dirty="0">
                  <a:solidFill>
                    <a:schemeClr val="bg1"/>
                  </a:solidFill>
                </a:rPr>
                <a:t>report the complexity of their cloud infrastructure is increasing in 2022</a:t>
              </a:r>
              <a:r>
                <a:rPr lang="en-US" baseline="30000" dirty="0">
                  <a:solidFill>
                    <a:schemeClr val="bg1"/>
                  </a:solidFill>
                </a:rPr>
                <a:t>2</a:t>
              </a:r>
              <a:endParaRPr lang="en-US" b="1" dirty="0">
                <a:solidFill>
                  <a:schemeClr val="bg1"/>
                </a:solidFill>
              </a:endParaRPr>
            </a:p>
          </p:txBody>
        </p:sp>
        <p:sp>
          <p:nvSpPr>
            <p:cNvPr id="34" name="TextBox 33">
              <a:extLst>
                <a:ext uri="{FF2B5EF4-FFF2-40B4-BE49-F238E27FC236}">
                  <a16:creationId xmlns:a16="http://schemas.microsoft.com/office/drawing/2014/main" id="{20593D88-6372-46F0-B678-BAA7C354973B}"/>
                </a:ext>
              </a:extLst>
            </p:cNvPr>
            <p:cNvSpPr txBox="1"/>
            <p:nvPr/>
          </p:nvSpPr>
          <p:spPr>
            <a:xfrm>
              <a:off x="5867411" y="3366434"/>
              <a:ext cx="833562" cy="492443"/>
            </a:xfrm>
            <a:prstGeom prst="rect">
              <a:avLst/>
            </a:prstGeom>
          </p:spPr>
          <p:txBody>
            <a:bodyPr wrap="none" lIns="0" tIns="0" rIns="0" bIns="0" rtlCol="0">
              <a:spAutoFit/>
            </a:bodyPr>
            <a:lstStyle/>
            <a:p>
              <a:pPr algn="l">
                <a:spcAft>
                  <a:spcPts val="600"/>
                </a:spcAft>
              </a:pPr>
              <a:r>
                <a:rPr lang="en-US" sz="3200" b="1" dirty="0">
                  <a:solidFill>
                    <a:schemeClr val="bg1"/>
                  </a:solidFill>
                  <a:latin typeface="Metropolis Semi Bold" panose="00000700000000000000" pitchFamily="2" charset="0"/>
                </a:rPr>
                <a:t>57%</a:t>
              </a:r>
            </a:p>
          </p:txBody>
        </p:sp>
      </p:grpSp>
      <p:grpSp>
        <p:nvGrpSpPr>
          <p:cNvPr id="6" name="Group 5">
            <a:extLst>
              <a:ext uri="{FF2B5EF4-FFF2-40B4-BE49-F238E27FC236}">
                <a16:creationId xmlns:a16="http://schemas.microsoft.com/office/drawing/2014/main" id="{1142FF05-CC04-4A3C-A4D6-DEBF69AEC9EF}"/>
              </a:ext>
            </a:extLst>
          </p:cNvPr>
          <p:cNvGrpSpPr/>
          <p:nvPr/>
        </p:nvGrpSpPr>
        <p:grpSpPr>
          <a:xfrm>
            <a:off x="5625295" y="4285786"/>
            <a:ext cx="5955517" cy="1244104"/>
            <a:chOff x="5625295" y="4285786"/>
            <a:chExt cx="5955517" cy="1244104"/>
          </a:xfrm>
        </p:grpSpPr>
        <p:sp>
          <p:nvSpPr>
            <p:cNvPr id="17" name="Rectangle 16">
              <a:extLst>
                <a:ext uri="{FF2B5EF4-FFF2-40B4-BE49-F238E27FC236}">
                  <a16:creationId xmlns:a16="http://schemas.microsoft.com/office/drawing/2014/main" id="{74EAEB62-37CE-4F78-A365-B790D6B9269F}"/>
                </a:ext>
              </a:extLst>
            </p:cNvPr>
            <p:cNvSpPr/>
            <p:nvPr/>
          </p:nvSpPr>
          <p:spPr>
            <a:xfrm>
              <a:off x="5625295" y="4285786"/>
              <a:ext cx="5955517" cy="1244104"/>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3" name="TextBox 42">
              <a:extLst>
                <a:ext uri="{FF2B5EF4-FFF2-40B4-BE49-F238E27FC236}">
                  <a16:creationId xmlns:a16="http://schemas.microsoft.com/office/drawing/2014/main" id="{F67B59DE-3ACC-4E49-8C69-B4C601355A48}"/>
                </a:ext>
              </a:extLst>
            </p:cNvPr>
            <p:cNvSpPr txBox="1"/>
            <p:nvPr/>
          </p:nvSpPr>
          <p:spPr>
            <a:xfrm>
              <a:off x="6736239" y="4517523"/>
              <a:ext cx="3727268" cy="923330"/>
            </a:xfrm>
            <a:prstGeom prst="rect">
              <a:avLst/>
            </a:prstGeom>
            <a:noFill/>
          </p:spPr>
          <p:txBody>
            <a:bodyPr wrap="square">
              <a:spAutoFit/>
            </a:bodyPr>
            <a:lstStyle/>
            <a:p>
              <a:pPr>
                <a:defRPr/>
              </a:pPr>
              <a:r>
                <a:rPr lang="en-US" dirty="0">
                  <a:solidFill>
                    <a:schemeClr val="bg1"/>
                  </a:solidFill>
                </a:rPr>
                <a:t>believe more agile entrants to the healthcare industry are taking market share</a:t>
              </a:r>
              <a:r>
                <a:rPr lang="en-US" baseline="30000" dirty="0">
                  <a:solidFill>
                    <a:schemeClr val="bg1"/>
                  </a:solidFill>
                </a:rPr>
                <a:t>3 </a:t>
              </a:r>
              <a:endParaRPr lang="en-US" b="1" dirty="0">
                <a:solidFill>
                  <a:schemeClr val="bg1"/>
                </a:solidFill>
              </a:endParaRPr>
            </a:p>
          </p:txBody>
        </p:sp>
        <p:sp>
          <p:nvSpPr>
            <p:cNvPr id="46" name="TextBox 45">
              <a:extLst>
                <a:ext uri="{FF2B5EF4-FFF2-40B4-BE49-F238E27FC236}">
                  <a16:creationId xmlns:a16="http://schemas.microsoft.com/office/drawing/2014/main" id="{8D0589BD-8794-4F28-ACC8-4FB98B33D65F}"/>
                </a:ext>
              </a:extLst>
            </p:cNvPr>
            <p:cNvSpPr txBox="1"/>
            <p:nvPr/>
          </p:nvSpPr>
          <p:spPr>
            <a:xfrm>
              <a:off x="5867411" y="4517523"/>
              <a:ext cx="868828" cy="492443"/>
            </a:xfrm>
            <a:prstGeom prst="rect">
              <a:avLst/>
            </a:prstGeom>
          </p:spPr>
          <p:txBody>
            <a:bodyPr wrap="none" lIns="0" tIns="0" rIns="0" bIns="0" rtlCol="0">
              <a:spAutoFit/>
            </a:bodyPr>
            <a:lstStyle/>
            <a:p>
              <a:pPr algn="l">
                <a:spcAft>
                  <a:spcPts val="600"/>
                </a:spcAft>
              </a:pPr>
              <a:r>
                <a:rPr lang="en-US" sz="3200" b="1" dirty="0">
                  <a:solidFill>
                    <a:schemeClr val="bg1"/>
                  </a:solidFill>
                  <a:latin typeface="Metropolis Semi Bold" panose="00000700000000000000" pitchFamily="2" charset="0"/>
                </a:rPr>
                <a:t>59%</a:t>
              </a:r>
            </a:p>
          </p:txBody>
        </p:sp>
      </p:grpSp>
    </p:spTree>
    <p:extLst>
      <p:ext uri="{BB962C8B-B14F-4D97-AF65-F5344CB8AC3E}">
        <p14:creationId xmlns:p14="http://schemas.microsoft.com/office/powerpoint/2010/main" val="17166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5863-4BCA-124A-BCD7-99AC46131BD1}"/>
              </a:ext>
            </a:extLst>
          </p:cNvPr>
          <p:cNvSpPr>
            <a:spLocks noGrp="1"/>
          </p:cNvSpPr>
          <p:nvPr>
            <p:ph type="title"/>
          </p:nvPr>
        </p:nvSpPr>
        <p:spPr/>
        <p:txBody>
          <a:bodyPr/>
          <a:lstStyle/>
          <a:p>
            <a:r>
              <a:rPr lang="en-US"/>
              <a:t>HIT Modernization Challenges</a:t>
            </a:r>
          </a:p>
        </p:txBody>
      </p:sp>
      <p:sp>
        <p:nvSpPr>
          <p:cNvPr id="3" name="Subtitle 2">
            <a:extLst>
              <a:ext uri="{FF2B5EF4-FFF2-40B4-BE49-F238E27FC236}">
                <a16:creationId xmlns:a16="http://schemas.microsoft.com/office/drawing/2014/main" id="{468E576E-7A7A-D943-A7F6-2EA6E16F8245}"/>
              </a:ext>
            </a:extLst>
          </p:cNvPr>
          <p:cNvSpPr>
            <a:spLocks noGrp="1"/>
          </p:cNvSpPr>
          <p:nvPr>
            <p:ph type="subTitle" idx="10"/>
          </p:nvPr>
        </p:nvSpPr>
        <p:spPr/>
        <p:txBody>
          <a:bodyPr/>
          <a:lstStyle/>
          <a:p>
            <a:r>
              <a:rPr lang="en-US"/>
              <a:t>Modernizing infrastructure, operations and applications</a:t>
            </a:r>
          </a:p>
        </p:txBody>
      </p:sp>
      <p:sp>
        <p:nvSpPr>
          <p:cNvPr id="11" name="TextBox 10">
            <a:extLst>
              <a:ext uri="{FF2B5EF4-FFF2-40B4-BE49-F238E27FC236}">
                <a16:creationId xmlns:a16="http://schemas.microsoft.com/office/drawing/2014/main" id="{96A964AB-7544-AA48-9573-15F9E5EEC11E}"/>
              </a:ext>
            </a:extLst>
          </p:cNvPr>
          <p:cNvSpPr txBox="1"/>
          <p:nvPr/>
        </p:nvSpPr>
        <p:spPr>
          <a:xfrm>
            <a:off x="10317982" y="7478071"/>
            <a:ext cx="0" cy="0"/>
          </a:xfrm>
          <a:prstGeom prst="rect">
            <a:avLst/>
          </a:prstGeom>
          <a:noFill/>
        </p:spPr>
        <p:txBody>
          <a:bodyPr wrap="none" lIns="0" tIns="0" rIns="0" bIns="0" rtlCol="0">
            <a:noAutofit/>
          </a:bodyPr>
          <a:lstStyle/>
          <a:p>
            <a:pPr algn="l">
              <a:lnSpc>
                <a:spcPct val="130000"/>
              </a:lnSpc>
            </a:pPr>
            <a:endParaRPr lang="en-US" sz="1799" err="1">
              <a:solidFill>
                <a:schemeClr val="tx2"/>
              </a:solidFill>
            </a:endParaRPr>
          </a:p>
        </p:txBody>
      </p:sp>
      <p:sp>
        <p:nvSpPr>
          <p:cNvPr id="7" name="Rectangle 6">
            <a:extLst>
              <a:ext uri="{FF2B5EF4-FFF2-40B4-BE49-F238E27FC236}">
                <a16:creationId xmlns:a16="http://schemas.microsoft.com/office/drawing/2014/main" id="{E53775B1-CA96-874F-8E62-A6445AF0087C}"/>
              </a:ext>
            </a:extLst>
          </p:cNvPr>
          <p:cNvSpPr/>
          <p:nvPr/>
        </p:nvSpPr>
        <p:spPr>
          <a:xfrm>
            <a:off x="1086621" y="3399845"/>
            <a:ext cx="2830890"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1"/>
                </a:solidFill>
                <a:latin typeface="Metropolis Semi Bold" panose="00000700000000000000" pitchFamily="2" charset="0"/>
              </a:rPr>
              <a:t>Legacy infrastructure</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Aging infrastructure in existing data center</a:t>
            </a:r>
          </a:p>
          <a:p>
            <a:pPr marR="0" lvl="0" algn="ctr" defTabSz="914400" rtl="0" eaLnBrk="1" fontAlgn="auto" latinLnBrk="0" hangingPunct="1">
              <a:spcBef>
                <a:spcPts val="600"/>
              </a:spcBef>
              <a:spcAft>
                <a:spcPts val="600"/>
              </a:spcAft>
              <a:buClrTx/>
              <a:buSzTx/>
              <a:tabLst/>
              <a:defRPr/>
            </a:pPr>
            <a:r>
              <a:rPr lang="en-US" sz="1500" dirty="0">
                <a:solidFill>
                  <a:srgbClr val="3F3F3F"/>
                </a:solidFill>
                <a:latin typeface="Metropolis"/>
              </a:rPr>
              <a:t>H</a:t>
            </a:r>
            <a:r>
              <a:rPr kumimoji="0" lang="en-US" sz="1500" b="0" i="0" u="none" strike="noStrike" kern="1200" cap="none" spc="0" normalizeH="0" baseline="0" noProof="0" dirty="0" err="1">
                <a:ln>
                  <a:noFill/>
                </a:ln>
                <a:solidFill>
                  <a:srgbClr val="3F3F3F"/>
                </a:solidFill>
                <a:effectLst/>
                <a:uLnTx/>
                <a:uFillTx/>
                <a:latin typeface="Metropolis"/>
                <a:ea typeface="+mn-ea"/>
                <a:cs typeface="+mn-cs"/>
              </a:rPr>
              <a:t>igh</a:t>
            </a:r>
            <a:r>
              <a:rPr kumimoji="0" lang="en-US" sz="1500" b="0" i="0" u="none" strike="noStrike" kern="1200" cap="none" spc="0" normalizeH="0" baseline="0" noProof="0" dirty="0">
                <a:ln>
                  <a:noFill/>
                </a:ln>
                <a:solidFill>
                  <a:srgbClr val="3F3F3F"/>
                </a:solidFill>
                <a:effectLst/>
                <a:uLnTx/>
                <a:uFillTx/>
                <a:latin typeface="Metropolis"/>
                <a:ea typeface="+mn-ea"/>
                <a:cs typeface="+mn-cs"/>
              </a:rPr>
              <a:t> costs - expensive HA and DR co-locations</a:t>
            </a:r>
            <a:endParaRPr lang="en-US" dirty="0">
              <a:solidFill>
                <a:schemeClr val="tx2"/>
              </a:solidFill>
              <a:latin typeface="+mj-lt"/>
            </a:endParaRPr>
          </a:p>
        </p:txBody>
      </p:sp>
      <p:grpSp>
        <p:nvGrpSpPr>
          <p:cNvPr id="9" name="Group 8">
            <a:extLst>
              <a:ext uri="{FF2B5EF4-FFF2-40B4-BE49-F238E27FC236}">
                <a16:creationId xmlns:a16="http://schemas.microsoft.com/office/drawing/2014/main" id="{048329E6-0FD8-B82D-0536-FDEB3F254475}"/>
              </a:ext>
            </a:extLst>
          </p:cNvPr>
          <p:cNvGrpSpPr/>
          <p:nvPr/>
        </p:nvGrpSpPr>
        <p:grpSpPr>
          <a:xfrm>
            <a:off x="1718153" y="1706976"/>
            <a:ext cx="1567826" cy="1567826"/>
            <a:chOff x="2253950" y="2035306"/>
            <a:chExt cx="1239495" cy="1239495"/>
          </a:xfrm>
        </p:grpSpPr>
        <p:pic>
          <p:nvPicPr>
            <p:cNvPr id="25" name="Picture Placeholder 98">
              <a:extLst>
                <a:ext uri="{FF2B5EF4-FFF2-40B4-BE49-F238E27FC236}">
                  <a16:creationId xmlns:a16="http://schemas.microsoft.com/office/drawing/2014/main" id="{DB1FE2E8-EC9A-417C-9A55-6DAC6FC9738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01872" y="2183992"/>
              <a:ext cx="943651" cy="943651"/>
            </a:xfrm>
            <a:prstGeom prst="rect">
              <a:avLst/>
            </a:prstGeom>
          </p:spPr>
        </p:pic>
        <p:sp>
          <p:nvSpPr>
            <p:cNvPr id="4" name="Oval 3">
              <a:extLst>
                <a:ext uri="{FF2B5EF4-FFF2-40B4-BE49-F238E27FC236}">
                  <a16:creationId xmlns:a16="http://schemas.microsoft.com/office/drawing/2014/main" id="{D4C67576-1EA5-903F-1B9F-381776810BBB}"/>
                </a:ext>
              </a:extLst>
            </p:cNvPr>
            <p:cNvSpPr/>
            <p:nvPr/>
          </p:nvSpPr>
          <p:spPr>
            <a:xfrm>
              <a:off x="2253950" y="2035306"/>
              <a:ext cx="1239495" cy="1239495"/>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4" name="Rectangle 13">
            <a:extLst>
              <a:ext uri="{FF2B5EF4-FFF2-40B4-BE49-F238E27FC236}">
                <a16:creationId xmlns:a16="http://schemas.microsoft.com/office/drawing/2014/main" id="{AC96AE8C-38F4-ED5A-7187-03759C8C82C3}"/>
              </a:ext>
            </a:extLst>
          </p:cNvPr>
          <p:cNvSpPr/>
          <p:nvPr/>
        </p:nvSpPr>
        <p:spPr>
          <a:xfrm>
            <a:off x="4613130" y="3399845"/>
            <a:ext cx="2634568"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2"/>
                </a:solidFill>
                <a:latin typeface="Metropolis Semi Bold" panose="00000700000000000000" pitchFamily="2" charset="0"/>
              </a:rPr>
              <a:t>High threat risks</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Pressure to share data while at risk of fines and reputational damage</a:t>
            </a:r>
          </a:p>
        </p:txBody>
      </p:sp>
      <p:grpSp>
        <p:nvGrpSpPr>
          <p:cNvPr id="10" name="Group 9">
            <a:extLst>
              <a:ext uri="{FF2B5EF4-FFF2-40B4-BE49-F238E27FC236}">
                <a16:creationId xmlns:a16="http://schemas.microsoft.com/office/drawing/2014/main" id="{DC4A9CFB-4A75-EB6F-A36A-D38AB86681A2}"/>
              </a:ext>
            </a:extLst>
          </p:cNvPr>
          <p:cNvGrpSpPr/>
          <p:nvPr/>
        </p:nvGrpSpPr>
        <p:grpSpPr>
          <a:xfrm>
            <a:off x="5146501" y="1706976"/>
            <a:ext cx="1567826" cy="1567826"/>
            <a:chOff x="5323018" y="2035306"/>
            <a:chExt cx="1239495" cy="1239495"/>
          </a:xfrm>
        </p:grpSpPr>
        <p:pic>
          <p:nvPicPr>
            <p:cNvPr id="26" name="Picture Placeholder 84">
              <a:extLst>
                <a:ext uri="{FF2B5EF4-FFF2-40B4-BE49-F238E27FC236}">
                  <a16:creationId xmlns:a16="http://schemas.microsoft.com/office/drawing/2014/main" id="{4FC38EB5-3EE3-4600-A4C1-E0CA7335A7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784" y="2200544"/>
              <a:ext cx="911962" cy="911962"/>
            </a:xfrm>
            <a:prstGeom prst="rect">
              <a:avLst/>
            </a:prstGeom>
          </p:spPr>
        </p:pic>
        <p:sp>
          <p:nvSpPr>
            <p:cNvPr id="15" name="Oval 14">
              <a:extLst>
                <a:ext uri="{FF2B5EF4-FFF2-40B4-BE49-F238E27FC236}">
                  <a16:creationId xmlns:a16="http://schemas.microsoft.com/office/drawing/2014/main" id="{50741105-8D3D-9262-15C4-7668EFC5FA67}"/>
                </a:ext>
              </a:extLst>
            </p:cNvPr>
            <p:cNvSpPr/>
            <p:nvPr/>
          </p:nvSpPr>
          <p:spPr>
            <a:xfrm>
              <a:off x="5323018" y="2035306"/>
              <a:ext cx="1239495" cy="1239495"/>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6" name="Rectangle 15">
            <a:extLst>
              <a:ext uri="{FF2B5EF4-FFF2-40B4-BE49-F238E27FC236}">
                <a16:creationId xmlns:a16="http://schemas.microsoft.com/office/drawing/2014/main" id="{B5F6F88D-04BA-77A3-DEDC-D98CCC8D70BE}"/>
              </a:ext>
            </a:extLst>
          </p:cNvPr>
          <p:cNvSpPr/>
          <p:nvPr/>
        </p:nvSpPr>
        <p:spPr>
          <a:xfrm>
            <a:off x="7792710" y="3399845"/>
            <a:ext cx="2634568"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5"/>
                </a:solidFill>
                <a:latin typeface="Metropolis Semi Bold" panose="00000700000000000000" pitchFamily="2" charset="0"/>
              </a:rPr>
              <a:t>Constrained IT</a:t>
            </a:r>
            <a:br>
              <a:rPr lang="en-US" dirty="0">
                <a:solidFill>
                  <a:schemeClr val="accent5"/>
                </a:solidFill>
                <a:latin typeface="Metropolis Semi Bold" panose="00000700000000000000" pitchFamily="2" charset="0"/>
              </a:rPr>
            </a:br>
            <a:r>
              <a:rPr lang="en-US" dirty="0">
                <a:solidFill>
                  <a:schemeClr val="accent5"/>
                </a:solidFill>
                <a:latin typeface="Metropolis Semi Bold" panose="00000700000000000000" pitchFamily="2" charset="0"/>
              </a:rPr>
              <a:t>resources</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Challenges hiring and retaining IT professionals</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Multiple platform skills required</a:t>
            </a:r>
          </a:p>
        </p:txBody>
      </p:sp>
      <p:grpSp>
        <p:nvGrpSpPr>
          <p:cNvPr id="12" name="Group 11">
            <a:extLst>
              <a:ext uri="{FF2B5EF4-FFF2-40B4-BE49-F238E27FC236}">
                <a16:creationId xmlns:a16="http://schemas.microsoft.com/office/drawing/2014/main" id="{1D25DCDF-2DE7-2B47-3CF1-120047E9888E}"/>
              </a:ext>
            </a:extLst>
          </p:cNvPr>
          <p:cNvGrpSpPr/>
          <p:nvPr/>
        </p:nvGrpSpPr>
        <p:grpSpPr>
          <a:xfrm>
            <a:off x="8326081" y="1706976"/>
            <a:ext cx="1567826" cy="1567826"/>
            <a:chOff x="8293925" y="2035306"/>
            <a:chExt cx="1239495" cy="1239495"/>
          </a:xfrm>
        </p:grpSpPr>
        <p:pic>
          <p:nvPicPr>
            <p:cNvPr id="27" name="Picture Placeholder 79">
              <a:extLst>
                <a:ext uri="{FF2B5EF4-FFF2-40B4-BE49-F238E27FC236}">
                  <a16:creationId xmlns:a16="http://schemas.microsoft.com/office/drawing/2014/main" id="{08B9617D-7975-414C-B4E8-8248110671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692" y="2177556"/>
              <a:ext cx="911961" cy="911961"/>
            </a:xfrm>
            <a:prstGeom prst="rect">
              <a:avLst/>
            </a:prstGeom>
          </p:spPr>
        </p:pic>
        <p:sp>
          <p:nvSpPr>
            <p:cNvPr id="17" name="Oval 16">
              <a:extLst>
                <a:ext uri="{FF2B5EF4-FFF2-40B4-BE49-F238E27FC236}">
                  <a16:creationId xmlns:a16="http://schemas.microsoft.com/office/drawing/2014/main" id="{8A191836-C428-0F25-5377-F8D66242746A}"/>
                </a:ext>
              </a:extLst>
            </p:cNvPr>
            <p:cNvSpPr/>
            <p:nvPr/>
          </p:nvSpPr>
          <p:spPr>
            <a:xfrm>
              <a:off x="8293925" y="2035306"/>
              <a:ext cx="1239495" cy="1239495"/>
            </a:xfrm>
            <a:prstGeom prst="ellipse">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Tree>
    <p:extLst>
      <p:ext uri="{BB962C8B-B14F-4D97-AF65-F5344CB8AC3E}">
        <p14:creationId xmlns:p14="http://schemas.microsoft.com/office/powerpoint/2010/main" val="113054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454BC804-0C26-E283-518F-D273141BBA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281" r="11362"/>
          <a:stretch/>
        </p:blipFill>
        <p:spPr>
          <a:xfrm>
            <a:off x="1218697" y="2196636"/>
            <a:ext cx="2861924" cy="1850166"/>
          </a:xfrm>
          <a:prstGeom prst="rect">
            <a:avLst/>
          </a:prstGeom>
        </p:spPr>
      </p:pic>
      <p:grpSp>
        <p:nvGrpSpPr>
          <p:cNvPr id="22" name="btfpColumnIndicatorGroup2">
            <a:extLst>
              <a:ext uri="{FF2B5EF4-FFF2-40B4-BE49-F238E27FC236}">
                <a16:creationId xmlns:a16="http://schemas.microsoft.com/office/drawing/2014/main" id="{94272415-C452-4457-A1D2-40CB529A4802}"/>
              </a:ext>
            </a:extLst>
          </p:cNvPr>
          <p:cNvGrpSpPr/>
          <p:nvPr/>
        </p:nvGrpSpPr>
        <p:grpSpPr>
          <a:xfrm>
            <a:off x="102548" y="7491171"/>
            <a:ext cx="12188825" cy="137124"/>
            <a:chOff x="0" y="6926580"/>
            <a:chExt cx="12192000" cy="137160"/>
          </a:xfrm>
        </p:grpSpPr>
        <p:sp>
          <p:nvSpPr>
            <p:cNvPr id="20" name="btfpColumnGapBlocker331145">
              <a:extLst>
                <a:ext uri="{FF2B5EF4-FFF2-40B4-BE49-F238E27FC236}">
                  <a16:creationId xmlns:a16="http://schemas.microsoft.com/office/drawing/2014/main" id="{7822200A-4345-4ACA-8259-47F9760CAF63}"/>
                </a:ext>
              </a:extLst>
            </p:cNvPr>
            <p:cNvSpPr/>
            <p:nvPr/>
          </p:nvSpPr>
          <p:spPr>
            <a:xfrm>
              <a:off x="12192000" y="6926580"/>
              <a:ext cx="0" cy="137160"/>
            </a:xfrm>
            <a:prstGeom prst="rect">
              <a:avLst/>
            </a:prstGeom>
            <a:pattFill prst="ltUpDiag">
              <a:fgClr>
                <a:srgbClr val="BBCABA"/>
              </a:fgClr>
              <a:bgClr>
                <a:srgbClr val="FFFFFF"/>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endParaRPr lang="en-US" sz="1200">
                <a:solidFill>
                  <a:srgbClr val="FFFFFF"/>
                </a:solidFill>
                <a:latin typeface="Metropolis"/>
              </a:endParaRPr>
            </a:p>
          </p:txBody>
        </p:sp>
        <p:sp>
          <p:nvSpPr>
            <p:cNvPr id="17" name="btfpColumnGapBlocker491914">
              <a:extLst>
                <a:ext uri="{FF2B5EF4-FFF2-40B4-BE49-F238E27FC236}">
                  <a16:creationId xmlns:a16="http://schemas.microsoft.com/office/drawing/2014/main" id="{909684DC-5BFA-4293-B076-3A8C49C23886}"/>
                </a:ext>
              </a:extLst>
            </p:cNvPr>
            <p:cNvSpPr/>
            <p:nvPr/>
          </p:nvSpPr>
          <p:spPr>
            <a:xfrm>
              <a:off x="0" y="6926580"/>
              <a:ext cx="0" cy="137160"/>
            </a:xfrm>
            <a:prstGeom prst="rect">
              <a:avLst/>
            </a:prstGeom>
            <a:pattFill prst="ltUpDiag">
              <a:fgClr>
                <a:srgbClr val="BBCABA"/>
              </a:fgClr>
              <a:bgClr>
                <a:srgbClr val="FFFFFF"/>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endParaRPr lang="en-US" sz="1200">
                <a:solidFill>
                  <a:srgbClr val="FFFFFF"/>
                </a:solidFill>
                <a:latin typeface="Metropolis"/>
              </a:endParaRPr>
            </a:p>
          </p:txBody>
        </p:sp>
        <p:cxnSp>
          <p:nvCxnSpPr>
            <p:cNvPr id="15" name="btfpColumnIndicator378002">
              <a:extLst>
                <a:ext uri="{FF2B5EF4-FFF2-40B4-BE49-F238E27FC236}">
                  <a16:creationId xmlns:a16="http://schemas.microsoft.com/office/drawing/2014/main" id="{C4B57834-B13D-4114-A79D-4FA9D0D88590}"/>
                </a:ext>
              </a:extLst>
            </p:cNvPr>
            <p:cNvCxnSpPr/>
            <p:nvPr/>
          </p:nvCxnSpPr>
          <p:spPr bwMode="gray">
            <a:xfrm flipV="1">
              <a:off x="121920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368395">
              <a:extLst>
                <a:ext uri="{FF2B5EF4-FFF2-40B4-BE49-F238E27FC236}">
                  <a16:creationId xmlns:a16="http://schemas.microsoft.com/office/drawing/2014/main" id="{A5FFADDD-EE6B-4AD8-B10F-865E242A906E}"/>
                </a:ext>
              </a:extLst>
            </p:cNvPr>
            <p:cNvCxnSpPr/>
            <p:nvPr/>
          </p:nvCxnSpPr>
          <p:spPr bwMode="gray">
            <a:xfrm flipV="1">
              <a:off x="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D239550-69A5-E74D-A95E-284B37151865}"/>
              </a:ext>
            </a:extLst>
          </p:cNvPr>
          <p:cNvSpPr>
            <a:spLocks noGrp="1"/>
          </p:cNvSpPr>
          <p:nvPr>
            <p:ph type="title"/>
          </p:nvPr>
        </p:nvSpPr>
        <p:spPr/>
        <p:txBody>
          <a:bodyPr/>
          <a:lstStyle/>
          <a:p>
            <a:r>
              <a:rPr lang="en-US"/>
              <a:t>Unique Value of Cloud Transformation with VMware</a:t>
            </a:r>
          </a:p>
        </p:txBody>
      </p:sp>
      <p:sp>
        <p:nvSpPr>
          <p:cNvPr id="4" name="TextBox 3">
            <a:extLst>
              <a:ext uri="{FF2B5EF4-FFF2-40B4-BE49-F238E27FC236}">
                <a16:creationId xmlns:a16="http://schemas.microsoft.com/office/drawing/2014/main" id="{D2386331-8362-5D4D-932C-7CE727D717BC}"/>
              </a:ext>
            </a:extLst>
          </p:cNvPr>
          <p:cNvSpPr txBox="1"/>
          <p:nvPr/>
        </p:nvSpPr>
        <p:spPr>
          <a:xfrm>
            <a:off x="13946588" y="3999506"/>
            <a:ext cx="65" cy="184666"/>
          </a:xfrm>
          <a:prstGeom prst="rect">
            <a:avLst/>
          </a:prstGeom>
        </p:spPr>
        <p:txBody>
          <a:bodyPr wrap="none" lIns="0" tIns="0" rIns="0" bIns="0" rtlCol="0">
            <a:spAutoFit/>
          </a:bodyPr>
          <a:lstStyle/>
          <a:p>
            <a:pPr algn="l">
              <a:spcAft>
                <a:spcPts val="600"/>
              </a:spcAft>
            </a:pPr>
            <a:endParaRPr lang="en-US" sz="1200"/>
          </a:p>
        </p:txBody>
      </p:sp>
      <p:sp>
        <p:nvSpPr>
          <p:cNvPr id="59" name="TextBox 58">
            <a:extLst>
              <a:ext uri="{FF2B5EF4-FFF2-40B4-BE49-F238E27FC236}">
                <a16:creationId xmlns:a16="http://schemas.microsoft.com/office/drawing/2014/main" id="{DD7A08E8-5C2B-4E13-9CCC-C229EA68CF4D}"/>
              </a:ext>
            </a:extLst>
          </p:cNvPr>
          <p:cNvSpPr txBox="1"/>
          <p:nvPr/>
        </p:nvSpPr>
        <p:spPr>
          <a:xfrm>
            <a:off x="1237447" y="4186516"/>
            <a:ext cx="2704813" cy="646331"/>
          </a:xfrm>
          <a:prstGeom prst="rect">
            <a:avLst/>
          </a:prstGeom>
          <a:noFill/>
        </p:spPr>
        <p:txBody>
          <a:bodyPr wrap="square">
            <a:spAutoFit/>
          </a:bodyPr>
          <a:lstStyle/>
          <a:p>
            <a:pPr algn="ctr">
              <a:spcAft>
                <a:spcPts val="600"/>
              </a:spcAft>
              <a:defRPr/>
            </a:pPr>
            <a:r>
              <a:rPr lang="en-US" b="1" dirty="0">
                <a:solidFill>
                  <a:schemeClr val="accent2"/>
                </a:solidFill>
                <a:latin typeface="Metropolis Semi Bold" panose="00000700000000000000" pitchFamily="2" charset="0"/>
                <a:cs typeface="Arial"/>
              </a:rPr>
              <a:t>Simplest path and lowest cost to cloud</a:t>
            </a:r>
          </a:p>
        </p:txBody>
      </p:sp>
      <p:sp>
        <p:nvSpPr>
          <p:cNvPr id="74" name="Text Placeholder 3">
            <a:extLst>
              <a:ext uri="{FF2B5EF4-FFF2-40B4-BE49-F238E27FC236}">
                <a16:creationId xmlns:a16="http://schemas.microsoft.com/office/drawing/2014/main" id="{9399F349-B957-4890-A068-9AD849931E7F}"/>
              </a:ext>
            </a:extLst>
          </p:cNvPr>
          <p:cNvSpPr txBox="1">
            <a:spLocks/>
          </p:cNvSpPr>
          <p:nvPr/>
        </p:nvSpPr>
        <p:spPr>
          <a:xfrm>
            <a:off x="7497994" y="4186516"/>
            <a:ext cx="3270066" cy="701277"/>
          </a:xfrm>
          <a:prstGeom prst="rect">
            <a:avLst/>
          </a:prstGeom>
        </p:spPr>
        <p:txBody>
          <a:bodyPr/>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accent4"/>
                </a:solidFill>
                <a:latin typeface="+mn-lt"/>
                <a:ea typeface="+mn-ea"/>
                <a:cs typeface="+mn-cs"/>
              </a:defRPr>
            </a:lvl1pPr>
            <a:lvl2pPr marL="0" indent="0" algn="ctr" defTabSz="914400" rtl="0" eaLnBrk="1" latinLnBrk="0" hangingPunct="1">
              <a:lnSpc>
                <a:spcPct val="100000"/>
              </a:lnSpc>
              <a:spcBef>
                <a:spcPts val="600"/>
              </a:spcBef>
              <a:buClr>
                <a:schemeClr val="tx2"/>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Aft>
                <a:spcPts val="600"/>
              </a:spcAft>
              <a:defRPr/>
            </a:pPr>
            <a:r>
              <a:rPr lang="en-US" sz="1800" b="1" dirty="0">
                <a:solidFill>
                  <a:schemeClr val="accent2"/>
                </a:solidFill>
                <a:latin typeface="Metropolis Semi Bold" panose="00000700000000000000" pitchFamily="2" charset="0"/>
                <a:cs typeface="Arial"/>
              </a:rPr>
              <a:t>Use existing tools, training and talent across clouds</a:t>
            </a:r>
          </a:p>
        </p:txBody>
      </p:sp>
      <p:sp>
        <p:nvSpPr>
          <p:cNvPr id="75" name="TextBox 74">
            <a:extLst>
              <a:ext uri="{FF2B5EF4-FFF2-40B4-BE49-F238E27FC236}">
                <a16:creationId xmlns:a16="http://schemas.microsoft.com/office/drawing/2014/main" id="{09D65D0B-26AE-49FB-AC6D-1608330D47DE}"/>
              </a:ext>
            </a:extLst>
          </p:cNvPr>
          <p:cNvSpPr txBox="1"/>
          <p:nvPr/>
        </p:nvSpPr>
        <p:spPr>
          <a:xfrm>
            <a:off x="4068256" y="4186516"/>
            <a:ext cx="3428868" cy="646331"/>
          </a:xfrm>
          <a:prstGeom prst="rect">
            <a:avLst/>
          </a:prstGeom>
          <a:noFill/>
        </p:spPr>
        <p:txBody>
          <a:bodyPr wrap="square">
            <a:spAutoFit/>
          </a:bodyPr>
          <a:lstStyle/>
          <a:p>
            <a:pPr algn="ctr">
              <a:spcAft>
                <a:spcPts val="600"/>
              </a:spcAft>
              <a:defRPr/>
            </a:pPr>
            <a:r>
              <a:rPr lang="en-US" b="1" dirty="0">
                <a:solidFill>
                  <a:schemeClr val="accent2"/>
                </a:solidFill>
                <a:latin typeface="Metropolis Semi Bold" panose="00000700000000000000" pitchFamily="2" charset="0"/>
                <a:cs typeface="Arial"/>
              </a:rPr>
              <a:t>Integrated networking </a:t>
            </a:r>
            <a:br>
              <a:rPr lang="en-US" b="1" dirty="0">
                <a:solidFill>
                  <a:schemeClr val="accent2"/>
                </a:solidFill>
                <a:latin typeface="Metropolis Semi Bold" panose="00000700000000000000" pitchFamily="2" charset="0"/>
                <a:cs typeface="Arial"/>
              </a:rPr>
            </a:br>
            <a:r>
              <a:rPr lang="en-US" b="1" dirty="0">
                <a:solidFill>
                  <a:schemeClr val="accent2"/>
                </a:solidFill>
                <a:latin typeface="Metropolis Semi Bold" panose="00000700000000000000" pitchFamily="2" charset="0"/>
                <a:cs typeface="Arial"/>
              </a:rPr>
              <a:t>and security</a:t>
            </a:r>
          </a:p>
        </p:txBody>
      </p:sp>
      <p:grpSp>
        <p:nvGrpSpPr>
          <p:cNvPr id="39" name="Group 38">
            <a:extLst>
              <a:ext uri="{FF2B5EF4-FFF2-40B4-BE49-F238E27FC236}">
                <a16:creationId xmlns:a16="http://schemas.microsoft.com/office/drawing/2014/main" id="{3F6AE922-5CAE-4C5E-B0F4-EBE372EB185D}"/>
              </a:ext>
            </a:extLst>
          </p:cNvPr>
          <p:cNvGrpSpPr/>
          <p:nvPr/>
        </p:nvGrpSpPr>
        <p:grpSpPr>
          <a:xfrm>
            <a:off x="1092209" y="4887793"/>
            <a:ext cx="2821521" cy="590102"/>
            <a:chOff x="1470581" y="5388153"/>
            <a:chExt cx="2821521" cy="590102"/>
          </a:xfrm>
        </p:grpSpPr>
        <p:pic>
          <p:nvPicPr>
            <p:cNvPr id="76" name="Picture 75">
              <a:extLst>
                <a:ext uri="{FF2B5EF4-FFF2-40B4-BE49-F238E27FC236}">
                  <a16:creationId xmlns:a16="http://schemas.microsoft.com/office/drawing/2014/main" id="{F4A832BA-291D-4D76-823B-EA0A88D4B1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45"/>
            <a:stretch/>
          </p:blipFill>
          <p:spPr>
            <a:xfrm>
              <a:off x="2393702" y="5558790"/>
              <a:ext cx="404987" cy="325294"/>
            </a:xfrm>
            <a:prstGeom prst="rect">
              <a:avLst/>
            </a:prstGeom>
          </p:spPr>
        </p:pic>
        <p:pic>
          <p:nvPicPr>
            <p:cNvPr id="77" name="Picture 76">
              <a:extLst>
                <a:ext uri="{FF2B5EF4-FFF2-40B4-BE49-F238E27FC236}">
                  <a16:creationId xmlns:a16="http://schemas.microsoft.com/office/drawing/2014/main" id="{36689C04-ECFA-423C-9B05-525AB07478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7999" y="5637003"/>
              <a:ext cx="288889" cy="172852"/>
            </a:xfrm>
            <a:prstGeom prst="rect">
              <a:avLst/>
            </a:prstGeom>
          </p:spPr>
        </p:pic>
        <p:pic>
          <p:nvPicPr>
            <p:cNvPr id="80" name="Picture 79">
              <a:extLst>
                <a:ext uri="{FF2B5EF4-FFF2-40B4-BE49-F238E27FC236}">
                  <a16:creationId xmlns:a16="http://schemas.microsoft.com/office/drawing/2014/main" id="{07162530-27F1-4E7F-811F-9899BE1169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2928" y="5549728"/>
              <a:ext cx="560535" cy="315301"/>
            </a:xfrm>
            <a:prstGeom prst="rect">
              <a:avLst/>
            </a:prstGeom>
          </p:spPr>
        </p:pic>
        <p:pic>
          <p:nvPicPr>
            <p:cNvPr id="1026" name="Picture 2" descr="Microsoft Azure - Wikipedia">
              <a:extLst>
                <a:ext uri="{FF2B5EF4-FFF2-40B4-BE49-F238E27FC236}">
                  <a16:creationId xmlns:a16="http://schemas.microsoft.com/office/drawing/2014/main" id="{FFD9D7D0-286B-4355-A831-0CC0269573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0223" y="5601977"/>
              <a:ext cx="238920" cy="2389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808A45A-5472-48BA-BF61-25FFF76883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a:stretch/>
          </p:blipFill>
          <p:spPr>
            <a:xfrm>
              <a:off x="1470581" y="5388153"/>
              <a:ext cx="458592" cy="590102"/>
            </a:xfrm>
            <a:prstGeom prst="rect">
              <a:avLst/>
            </a:prstGeom>
          </p:spPr>
        </p:pic>
        <p:pic>
          <p:nvPicPr>
            <p:cNvPr id="1028" name="Picture 4" descr="Alibaba Cloud (@alibaba_cloud) / Twitter">
              <a:extLst>
                <a:ext uri="{FF2B5EF4-FFF2-40B4-BE49-F238E27FC236}">
                  <a16:creationId xmlns:a16="http://schemas.microsoft.com/office/drawing/2014/main" id="{1CF55C65-D4BB-4CC9-90CC-D93AE1C77DD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00" t="20000" r="13357" b="21662"/>
            <a:stretch/>
          </p:blipFill>
          <p:spPr bwMode="auto">
            <a:xfrm>
              <a:off x="3986189" y="5586538"/>
              <a:ext cx="305913" cy="241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40EECDD-A0C1-87B2-10C5-9F5A79C6498A}"/>
              </a:ext>
            </a:extLst>
          </p:cNvPr>
          <p:cNvGrpSpPr/>
          <p:nvPr/>
        </p:nvGrpSpPr>
        <p:grpSpPr>
          <a:xfrm>
            <a:off x="7700062" y="2085786"/>
            <a:ext cx="3270066" cy="2048992"/>
            <a:chOff x="3025092" y="3999506"/>
            <a:chExt cx="4045052" cy="2534591"/>
          </a:xfrm>
        </p:grpSpPr>
        <p:pic>
          <p:nvPicPr>
            <p:cNvPr id="5" name="Picture 4" descr="A picture containing text, businesscard, vector graphics&#10;&#10;Description automatically generated">
              <a:extLst>
                <a:ext uri="{FF2B5EF4-FFF2-40B4-BE49-F238E27FC236}">
                  <a16:creationId xmlns:a16="http://schemas.microsoft.com/office/drawing/2014/main" id="{ABDD6226-5B5C-D5D8-3C64-1E01D41A9425}"/>
                </a:ext>
              </a:extLst>
            </p:cNvPr>
            <p:cNvPicPr>
              <a:picLocks noChangeAspect="1"/>
            </p:cNvPicPr>
            <p:nvPr/>
          </p:nvPicPr>
          <p:blipFill rotWithShape="1">
            <a:blip r:embed="rId11"/>
            <a:srcRect l="10881" r="9307"/>
            <a:stretch/>
          </p:blipFill>
          <p:spPr>
            <a:xfrm>
              <a:off x="3025092" y="3999506"/>
              <a:ext cx="4045052" cy="2534591"/>
            </a:xfrm>
            <a:prstGeom prst="rect">
              <a:avLst/>
            </a:prstGeom>
          </p:spPr>
        </p:pic>
        <p:grpSp>
          <p:nvGrpSpPr>
            <p:cNvPr id="6" name="Group 5">
              <a:extLst>
                <a:ext uri="{FF2B5EF4-FFF2-40B4-BE49-F238E27FC236}">
                  <a16:creationId xmlns:a16="http://schemas.microsoft.com/office/drawing/2014/main" id="{C2A88E5E-8D41-742D-B7E1-181645C84B8F}"/>
                </a:ext>
              </a:extLst>
            </p:cNvPr>
            <p:cNvGrpSpPr/>
            <p:nvPr/>
          </p:nvGrpSpPr>
          <p:grpSpPr>
            <a:xfrm>
              <a:off x="3994714" y="4828247"/>
              <a:ext cx="509349" cy="438554"/>
              <a:chOff x="5306955" y="2835593"/>
              <a:chExt cx="509349" cy="438554"/>
            </a:xfrm>
          </p:grpSpPr>
          <p:sp>
            <p:nvSpPr>
              <p:cNvPr id="38" name="Rectangle 37">
                <a:extLst>
                  <a:ext uri="{FF2B5EF4-FFF2-40B4-BE49-F238E27FC236}">
                    <a16:creationId xmlns:a16="http://schemas.microsoft.com/office/drawing/2014/main" id="{C5547DAC-78AB-3EA4-AD37-FD631E2CC0BE}"/>
                  </a:ext>
                </a:extLst>
              </p:cNvPr>
              <p:cNvSpPr/>
              <p:nvPr/>
            </p:nvSpPr>
            <p:spPr>
              <a:xfrm>
                <a:off x="5306955" y="2854643"/>
                <a:ext cx="509349" cy="416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0" name="Picture Placeholder 104">
                <a:extLst>
                  <a:ext uri="{FF2B5EF4-FFF2-40B4-BE49-F238E27FC236}">
                    <a16:creationId xmlns:a16="http://schemas.microsoft.com/office/drawing/2014/main" id="{55539128-908B-5D23-23BD-AAC652454B9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5343489" y="2835593"/>
                <a:ext cx="438554" cy="438554"/>
              </a:xfrm>
              <a:prstGeom prst="rect">
                <a:avLst/>
              </a:prstGeom>
            </p:spPr>
          </p:pic>
        </p:grpSp>
      </p:grpSp>
      <p:pic>
        <p:nvPicPr>
          <p:cNvPr id="12" name="Picture 11" descr="A picture containing chart&#10;&#10;Description automatically generated">
            <a:extLst>
              <a:ext uri="{FF2B5EF4-FFF2-40B4-BE49-F238E27FC236}">
                <a16:creationId xmlns:a16="http://schemas.microsoft.com/office/drawing/2014/main" id="{A98E056E-6038-4B5D-13DE-92FF9341B43F}"/>
              </a:ext>
            </a:extLst>
          </p:cNvPr>
          <p:cNvPicPr>
            <a:picLocks noChangeAspect="1"/>
          </p:cNvPicPr>
          <p:nvPr/>
        </p:nvPicPr>
        <p:blipFill rotWithShape="1">
          <a:blip r:embed="rId14"/>
          <a:srcRect l="22498" r="22156"/>
          <a:stretch/>
        </p:blipFill>
        <p:spPr>
          <a:xfrm>
            <a:off x="4672288" y="1813900"/>
            <a:ext cx="2586861" cy="2337019"/>
          </a:xfrm>
          <a:prstGeom prst="rect">
            <a:avLst/>
          </a:prstGeom>
        </p:spPr>
      </p:pic>
    </p:spTree>
    <p:custDataLst>
      <p:tags r:id="rId1"/>
    </p:custDataLst>
    <p:extLst>
      <p:ext uri="{BB962C8B-B14F-4D97-AF65-F5344CB8AC3E}">
        <p14:creationId xmlns:p14="http://schemas.microsoft.com/office/powerpoint/2010/main" val="11019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AFA7-C82D-4452-8FD7-DEFE3C3C2723}"/>
              </a:ext>
            </a:extLst>
          </p:cNvPr>
          <p:cNvSpPr>
            <a:spLocks noGrp="1"/>
          </p:cNvSpPr>
          <p:nvPr>
            <p:ph type="title"/>
          </p:nvPr>
        </p:nvSpPr>
        <p:spPr/>
        <p:txBody>
          <a:bodyPr/>
          <a:lstStyle/>
          <a:p>
            <a:r>
              <a:rPr lang="en-US" dirty="0"/>
              <a:t>4 Steps to Lead Digital HIT Transformation</a:t>
            </a:r>
          </a:p>
        </p:txBody>
      </p:sp>
      <p:pic>
        <p:nvPicPr>
          <p:cNvPr id="19" name="Picture 4" descr="Diagram&#10;&#10;Description automatically generated">
            <a:extLst>
              <a:ext uri="{FF2B5EF4-FFF2-40B4-BE49-F238E27FC236}">
                <a16:creationId xmlns:a16="http://schemas.microsoft.com/office/drawing/2014/main" id="{E84D8E83-39B7-437D-8D69-BC82AE1A4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92" y="1290918"/>
            <a:ext cx="4247517" cy="4733829"/>
          </a:xfrm>
          <a:prstGeom prst="rect">
            <a:avLst/>
          </a:prstGeom>
        </p:spPr>
      </p:pic>
      <p:grpSp>
        <p:nvGrpSpPr>
          <p:cNvPr id="33" name="Group 32">
            <a:extLst>
              <a:ext uri="{FF2B5EF4-FFF2-40B4-BE49-F238E27FC236}">
                <a16:creationId xmlns:a16="http://schemas.microsoft.com/office/drawing/2014/main" id="{E3F4A63B-6FBD-4698-AE03-7954F935FE29}"/>
              </a:ext>
            </a:extLst>
          </p:cNvPr>
          <p:cNvGrpSpPr/>
          <p:nvPr/>
        </p:nvGrpSpPr>
        <p:grpSpPr>
          <a:xfrm>
            <a:off x="7088326" y="1687017"/>
            <a:ext cx="5100499" cy="914400"/>
            <a:chOff x="7088326" y="1687017"/>
            <a:chExt cx="5100499" cy="914400"/>
          </a:xfrm>
        </p:grpSpPr>
        <p:sp>
          <p:nvSpPr>
            <p:cNvPr id="12" name="Text Placeholder 8">
              <a:extLst>
                <a:ext uri="{FF2B5EF4-FFF2-40B4-BE49-F238E27FC236}">
                  <a16:creationId xmlns:a16="http://schemas.microsoft.com/office/drawing/2014/main" id="{7748F4AE-4490-44DB-9F15-462EC7BADABF}"/>
                </a:ext>
              </a:extLst>
            </p:cNvPr>
            <p:cNvSpPr txBox="1">
              <a:spLocks/>
            </p:cNvSpPr>
            <p:nvPr/>
          </p:nvSpPr>
          <p:spPr>
            <a:xfrm>
              <a:off x="7088326" y="1687017"/>
              <a:ext cx="5100499" cy="914400"/>
            </a:xfrm>
            <a:prstGeom prst="rect">
              <a:avLst/>
            </a:prstGeom>
            <a:solidFill>
              <a:srgbClr val="F4F8FA"/>
            </a:solidFill>
          </p:spPr>
          <p:txBody>
            <a:bodyPr lIns="64008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Migrate from on-premises to </a:t>
              </a:r>
              <a:br>
                <a:rPr lang="en-US" sz="1800" dirty="0"/>
              </a:br>
              <a:r>
                <a:rPr lang="en-US" sz="1800" dirty="0"/>
                <a:t>cross cloud infrastructure</a:t>
              </a:r>
            </a:p>
          </p:txBody>
        </p:sp>
        <p:sp>
          <p:nvSpPr>
            <p:cNvPr id="20" name="TextBox 19">
              <a:extLst>
                <a:ext uri="{FF2B5EF4-FFF2-40B4-BE49-F238E27FC236}">
                  <a16:creationId xmlns:a16="http://schemas.microsoft.com/office/drawing/2014/main" id="{429C9F90-3AA1-4AD7-8E51-E5F513636407}"/>
                </a:ext>
              </a:extLst>
            </p:cNvPr>
            <p:cNvSpPr txBox="1"/>
            <p:nvPr/>
          </p:nvSpPr>
          <p:spPr>
            <a:xfrm>
              <a:off x="7198285" y="1882504"/>
              <a:ext cx="469900" cy="457200"/>
            </a:xfrm>
            <a:prstGeom prst="roundRect">
              <a:avLst/>
            </a:prstGeom>
            <a:noFill/>
          </p:spPr>
          <p:txBody>
            <a:bodyPr wrap="square" lIns="91440" tIns="91440" rIns="91440" bIns="91440" rtlCol="0" anchor="ctr" anchorCtr="0">
              <a:noAutofit/>
            </a:bodyPr>
            <a:lstStyle/>
            <a:p>
              <a:pPr algn="ctr">
                <a:lnSpc>
                  <a:spcPct val="130000"/>
                </a:lnSpc>
              </a:pPr>
              <a:r>
                <a:rPr lang="en-US" sz="3200" dirty="0">
                  <a:solidFill>
                    <a:schemeClr val="accent1"/>
                  </a:solidFill>
                  <a:latin typeface="Metropolis Semi Bold" panose="00000700000000000000" pitchFamily="2" charset="0"/>
                </a:rPr>
                <a:t>1</a:t>
              </a:r>
            </a:p>
          </p:txBody>
        </p:sp>
      </p:grpSp>
      <p:grpSp>
        <p:nvGrpSpPr>
          <p:cNvPr id="4" name="Group 3">
            <a:extLst>
              <a:ext uri="{FF2B5EF4-FFF2-40B4-BE49-F238E27FC236}">
                <a16:creationId xmlns:a16="http://schemas.microsoft.com/office/drawing/2014/main" id="{13F279F5-1B4D-427E-82E3-A8F27E90C450}"/>
              </a:ext>
            </a:extLst>
          </p:cNvPr>
          <p:cNvGrpSpPr/>
          <p:nvPr/>
        </p:nvGrpSpPr>
        <p:grpSpPr>
          <a:xfrm>
            <a:off x="7088326" y="2805626"/>
            <a:ext cx="5100500" cy="914400"/>
            <a:chOff x="7088326" y="2805626"/>
            <a:chExt cx="5100500" cy="914400"/>
          </a:xfrm>
        </p:grpSpPr>
        <p:sp>
          <p:nvSpPr>
            <p:cNvPr id="15" name="Text Placeholder 9">
              <a:extLst>
                <a:ext uri="{FF2B5EF4-FFF2-40B4-BE49-F238E27FC236}">
                  <a16:creationId xmlns:a16="http://schemas.microsoft.com/office/drawing/2014/main" id="{0755DBA8-14E5-49CF-800A-20C5C53B504A}"/>
                </a:ext>
              </a:extLst>
            </p:cNvPr>
            <p:cNvSpPr txBox="1">
              <a:spLocks/>
            </p:cNvSpPr>
            <p:nvPr/>
          </p:nvSpPr>
          <p:spPr>
            <a:xfrm>
              <a:off x="7088326" y="2805626"/>
              <a:ext cx="5100500" cy="914400"/>
            </a:xfrm>
            <a:prstGeom prst="rect">
              <a:avLst/>
            </a:prstGeom>
            <a:solidFill>
              <a:srgbClr val="F4F8FA"/>
            </a:solidFill>
          </p:spPr>
          <p:txBody>
            <a:bodyPr lIns="640080" rIns="914400" anchor="ctr" anchorCtr="0"/>
            <a:lstStyle>
              <a:defPPr>
                <a:defRPr lang="en-US"/>
              </a:defPPr>
              <a:lvl1pPr indent="0">
                <a:lnSpc>
                  <a:spcPct val="100000"/>
                </a:lnSpc>
                <a:spcBef>
                  <a:spcPts val="1200"/>
                </a:spcBef>
                <a:buClr>
                  <a:schemeClr val="tx1">
                    <a:lumMod val="60000"/>
                    <a:lumOff val="40000"/>
                  </a:schemeClr>
                </a:buClr>
                <a:buSzPct val="90000"/>
                <a:buFont typeface="Arial" panose="020B0604020202020204" pitchFamily="34" charset="0"/>
                <a:buChar char="​"/>
                <a:defRPr>
                  <a:solidFill>
                    <a:schemeClr val="tx2"/>
                  </a:solidFill>
                </a:defRPr>
              </a:lvl1pPr>
              <a:lvl2pPr indent="-184150">
                <a:lnSpc>
                  <a:spcPct val="100000"/>
                </a:lnSpc>
                <a:spcBef>
                  <a:spcPts val="1200"/>
                </a:spcBef>
                <a:buClr>
                  <a:schemeClr val="tx1"/>
                </a:buClr>
                <a:buSzPct val="90000"/>
                <a:buFont typeface="Arial" panose="020B0604020202020204" pitchFamily="34" charset="0"/>
                <a:buChar char="•"/>
                <a:defRPr>
                  <a:solidFill>
                    <a:schemeClr val="tx2"/>
                  </a:solidFill>
                </a:defRPr>
              </a:lvl2pPr>
              <a:lvl3pPr marL="744538" indent="-169863">
                <a:lnSpc>
                  <a:spcPct val="100000"/>
                </a:lnSpc>
                <a:spcBef>
                  <a:spcPts val="1200"/>
                </a:spcBef>
                <a:spcAft>
                  <a:spcPts val="0"/>
                </a:spcAft>
                <a:buClr>
                  <a:schemeClr val="tx1"/>
                </a:buClr>
                <a:buSzPct val="90000"/>
                <a:buFont typeface="Camphor Std" panose="020B0504030404020204" pitchFamily="34" charset="0"/>
                <a:buChar char="–"/>
                <a:defRPr sz="1600">
                  <a:solidFill>
                    <a:schemeClr val="tx2"/>
                  </a:solidFill>
                </a:defRPr>
              </a:lvl3pPr>
              <a:lvl4pPr marL="969963" indent="-166688">
                <a:lnSpc>
                  <a:spcPct val="100000"/>
                </a:lnSpc>
                <a:spcBef>
                  <a:spcPts val="1200"/>
                </a:spcBef>
                <a:buClr>
                  <a:schemeClr val="tx1"/>
                </a:buClr>
                <a:buSzPct val="90000"/>
                <a:buFont typeface="Arial" panose="020B0604020202020204" pitchFamily="34" charset="0"/>
                <a:buChar char="•"/>
                <a:defRPr sz="1400">
                  <a:solidFill>
                    <a:schemeClr val="tx2"/>
                  </a:solidFill>
                </a:defRPr>
              </a:lvl4pPr>
              <a:lvl5pPr marL="1143000" indent="-138113">
                <a:lnSpc>
                  <a:spcPct val="100000"/>
                </a:lnSpc>
                <a:spcBef>
                  <a:spcPts val="1200"/>
                </a:spcBef>
                <a:buClr>
                  <a:schemeClr val="tx1"/>
                </a:buClr>
                <a:buSzPct val="90000"/>
                <a:buFont typeface="Camphor Std" panose="020B0504030404020204" pitchFamily="34" charset="0"/>
                <a:buChar char="–"/>
                <a:tabLst/>
                <a:defRPr sz="1400">
                  <a:solidFill>
                    <a:schemeClr val="tx2"/>
                  </a:solidFill>
                </a:defRPr>
              </a:lvl5pPr>
              <a:lvl6pPr marL="1258888" indent="-111125">
                <a:lnSpc>
                  <a:spcPct val="100000"/>
                </a:lnSpc>
                <a:spcBef>
                  <a:spcPts val="1200"/>
                </a:spcBef>
                <a:buClr>
                  <a:schemeClr val="tx1"/>
                </a:buClr>
                <a:buSzPct val="90000"/>
                <a:buFont typeface="Arial" panose="020B0604020202020204" pitchFamily="34" charset="0"/>
                <a:buChar char="•"/>
                <a:tabLst/>
                <a:defRPr sz="1400">
                  <a:solidFill>
                    <a:schemeClr val="tx2"/>
                  </a:solidFill>
                </a:defRPr>
              </a:lvl6pPr>
              <a:lvl7pPr marL="1379538" indent="-120650">
                <a:lnSpc>
                  <a:spcPct val="100000"/>
                </a:lnSpc>
                <a:spcBef>
                  <a:spcPts val="1200"/>
                </a:spcBef>
                <a:buClr>
                  <a:schemeClr val="tx1"/>
                </a:buClr>
                <a:buSzPct val="90000"/>
                <a:buFont typeface="System Font Regular"/>
                <a:buChar char="-"/>
                <a:tabLst/>
                <a:defRPr sz="1400">
                  <a:solidFill>
                    <a:schemeClr val="tx2"/>
                  </a:solidFill>
                </a:defRPr>
              </a:lvl7pPr>
              <a:lvl8pPr marL="1550988" indent="-120650">
                <a:lnSpc>
                  <a:spcPct val="100000"/>
                </a:lnSpc>
                <a:spcBef>
                  <a:spcPts val="1200"/>
                </a:spcBef>
                <a:buClr>
                  <a:schemeClr val="tx1"/>
                </a:buClr>
                <a:buSzPct val="90000"/>
                <a:buFont typeface="Arial" panose="020B0604020202020204" pitchFamily="34" charset="0"/>
                <a:buChar char="•"/>
                <a:tabLst/>
                <a:defRPr sz="1400">
                  <a:solidFill>
                    <a:schemeClr val="tx2"/>
                  </a:solidFill>
                </a:defRPr>
              </a:lvl8pPr>
              <a:lvl9pPr marL="1722438" indent="-120650">
                <a:lnSpc>
                  <a:spcPct val="100000"/>
                </a:lnSpc>
                <a:spcBef>
                  <a:spcPts val="1200"/>
                </a:spcBef>
                <a:buClr>
                  <a:schemeClr val="tx1"/>
                </a:buClr>
                <a:buSzPct val="90000"/>
                <a:buFont typeface="System Font Regular"/>
                <a:buChar char="-"/>
                <a:tabLst/>
                <a:defRPr sz="1400">
                  <a:solidFill>
                    <a:schemeClr val="tx2"/>
                  </a:solidFill>
                </a:defRPr>
              </a:lvl9pPr>
            </a:lstStyle>
            <a:p>
              <a:r>
                <a:rPr lang="en-US" dirty="0"/>
                <a:t>Combat cyber-attacks </a:t>
              </a:r>
              <a:br>
                <a:rPr lang="en-US" dirty="0"/>
              </a:br>
              <a:r>
                <a:rPr lang="en-US" dirty="0"/>
                <a:t>and ransomware</a:t>
              </a:r>
            </a:p>
          </p:txBody>
        </p:sp>
        <p:sp>
          <p:nvSpPr>
            <p:cNvPr id="28" name="TextBox 27">
              <a:extLst>
                <a:ext uri="{FF2B5EF4-FFF2-40B4-BE49-F238E27FC236}">
                  <a16:creationId xmlns:a16="http://schemas.microsoft.com/office/drawing/2014/main" id="{502BFECE-E622-4FC4-A3F2-DDA952396087}"/>
                </a:ext>
              </a:extLst>
            </p:cNvPr>
            <p:cNvSpPr txBox="1"/>
            <p:nvPr/>
          </p:nvSpPr>
          <p:spPr>
            <a:xfrm>
              <a:off x="7198285" y="3011147"/>
              <a:ext cx="469900" cy="457200"/>
            </a:xfrm>
            <a:prstGeom prst="roundRect">
              <a:avLst/>
            </a:prstGeom>
            <a:noFill/>
          </p:spPr>
          <p:txBody>
            <a:bodyPr wrap="square" lIns="91440" tIns="91440" rIns="91440" bIns="91440" rtlCol="0" anchor="ctr" anchorCtr="0">
              <a:noAutofit/>
            </a:bodyPr>
            <a:lstStyle>
              <a:defPPr>
                <a:defRPr lang="en-US"/>
              </a:defPPr>
              <a:lvl1pPr algn="ctr">
                <a:lnSpc>
                  <a:spcPct val="130000"/>
                </a:lnSpc>
                <a:defRPr sz="3200">
                  <a:solidFill>
                    <a:schemeClr val="accent1"/>
                  </a:solidFill>
                  <a:latin typeface="Metropolis Semi Bold" panose="00000700000000000000" pitchFamily="2" charset="0"/>
                </a:defRPr>
              </a:lvl1pPr>
            </a:lstStyle>
            <a:p>
              <a:r>
                <a:rPr lang="en-US" dirty="0"/>
                <a:t>2</a:t>
              </a:r>
            </a:p>
          </p:txBody>
        </p:sp>
      </p:grpSp>
      <p:grpSp>
        <p:nvGrpSpPr>
          <p:cNvPr id="6" name="Group 5">
            <a:extLst>
              <a:ext uri="{FF2B5EF4-FFF2-40B4-BE49-F238E27FC236}">
                <a16:creationId xmlns:a16="http://schemas.microsoft.com/office/drawing/2014/main" id="{A84EDB62-1EC1-495C-99C4-817E85265F5B}"/>
              </a:ext>
            </a:extLst>
          </p:cNvPr>
          <p:cNvGrpSpPr/>
          <p:nvPr/>
        </p:nvGrpSpPr>
        <p:grpSpPr>
          <a:xfrm>
            <a:off x="7088326" y="3924235"/>
            <a:ext cx="5100499" cy="914400"/>
            <a:chOff x="7088326" y="3924235"/>
            <a:chExt cx="5100499" cy="914400"/>
          </a:xfrm>
        </p:grpSpPr>
        <p:sp>
          <p:nvSpPr>
            <p:cNvPr id="13" name="Text Placeholder 9">
              <a:extLst>
                <a:ext uri="{FF2B5EF4-FFF2-40B4-BE49-F238E27FC236}">
                  <a16:creationId xmlns:a16="http://schemas.microsoft.com/office/drawing/2014/main" id="{D64C8E16-76D5-4DD7-A515-953DA297E664}"/>
                </a:ext>
              </a:extLst>
            </p:cNvPr>
            <p:cNvSpPr txBox="1">
              <a:spLocks/>
            </p:cNvSpPr>
            <p:nvPr/>
          </p:nvSpPr>
          <p:spPr>
            <a:xfrm>
              <a:off x="7088326" y="3924235"/>
              <a:ext cx="5100499" cy="914400"/>
            </a:xfrm>
            <a:prstGeom prst="rect">
              <a:avLst/>
            </a:prstGeom>
            <a:solidFill>
              <a:srgbClr val="F4F8FA"/>
            </a:solidFill>
          </p:spPr>
          <p:txBody>
            <a:bodyPr lIns="640080" rIns="914400" anchor="ctr" anchorCtr="0"/>
            <a:lstStyle>
              <a:defPPr>
                <a:defRPr lang="en-US"/>
              </a:defPPr>
              <a:lvl1pPr indent="0">
                <a:lnSpc>
                  <a:spcPct val="100000"/>
                </a:lnSpc>
                <a:spcBef>
                  <a:spcPts val="1200"/>
                </a:spcBef>
                <a:buClr>
                  <a:schemeClr val="tx1">
                    <a:lumMod val="60000"/>
                    <a:lumOff val="40000"/>
                  </a:schemeClr>
                </a:buClr>
                <a:buSzPct val="90000"/>
                <a:buFont typeface="Arial" panose="020B0604020202020204" pitchFamily="34" charset="0"/>
                <a:buChar char="​"/>
                <a:defRPr>
                  <a:solidFill>
                    <a:schemeClr val="tx2"/>
                  </a:solidFill>
                </a:defRPr>
              </a:lvl1pPr>
              <a:lvl2pPr indent="-184150">
                <a:lnSpc>
                  <a:spcPct val="100000"/>
                </a:lnSpc>
                <a:spcBef>
                  <a:spcPts val="1200"/>
                </a:spcBef>
                <a:buClr>
                  <a:schemeClr val="tx1"/>
                </a:buClr>
                <a:buSzPct val="90000"/>
                <a:buFont typeface="Arial" panose="020B0604020202020204" pitchFamily="34" charset="0"/>
                <a:buChar char="•"/>
                <a:defRPr>
                  <a:solidFill>
                    <a:schemeClr val="tx2"/>
                  </a:solidFill>
                </a:defRPr>
              </a:lvl2pPr>
              <a:lvl3pPr marL="744538" indent="-169863">
                <a:lnSpc>
                  <a:spcPct val="100000"/>
                </a:lnSpc>
                <a:spcBef>
                  <a:spcPts val="1200"/>
                </a:spcBef>
                <a:spcAft>
                  <a:spcPts val="0"/>
                </a:spcAft>
                <a:buClr>
                  <a:schemeClr val="tx1"/>
                </a:buClr>
                <a:buSzPct val="90000"/>
                <a:buFont typeface="Camphor Std" panose="020B0504030404020204" pitchFamily="34" charset="0"/>
                <a:buChar char="–"/>
                <a:defRPr sz="1600">
                  <a:solidFill>
                    <a:schemeClr val="tx2"/>
                  </a:solidFill>
                </a:defRPr>
              </a:lvl3pPr>
              <a:lvl4pPr marL="969963" indent="-166688">
                <a:lnSpc>
                  <a:spcPct val="100000"/>
                </a:lnSpc>
                <a:spcBef>
                  <a:spcPts val="1200"/>
                </a:spcBef>
                <a:buClr>
                  <a:schemeClr val="tx1"/>
                </a:buClr>
                <a:buSzPct val="90000"/>
                <a:buFont typeface="Arial" panose="020B0604020202020204" pitchFamily="34" charset="0"/>
                <a:buChar char="•"/>
                <a:defRPr sz="1400">
                  <a:solidFill>
                    <a:schemeClr val="tx2"/>
                  </a:solidFill>
                </a:defRPr>
              </a:lvl4pPr>
              <a:lvl5pPr marL="1143000" indent="-138113">
                <a:lnSpc>
                  <a:spcPct val="100000"/>
                </a:lnSpc>
                <a:spcBef>
                  <a:spcPts val="1200"/>
                </a:spcBef>
                <a:buClr>
                  <a:schemeClr val="tx1"/>
                </a:buClr>
                <a:buSzPct val="90000"/>
                <a:buFont typeface="Camphor Std" panose="020B0504030404020204" pitchFamily="34" charset="0"/>
                <a:buChar char="–"/>
                <a:tabLst/>
                <a:defRPr sz="1400">
                  <a:solidFill>
                    <a:schemeClr val="tx2"/>
                  </a:solidFill>
                </a:defRPr>
              </a:lvl5pPr>
              <a:lvl6pPr marL="1258888" indent="-111125">
                <a:lnSpc>
                  <a:spcPct val="100000"/>
                </a:lnSpc>
                <a:spcBef>
                  <a:spcPts val="1200"/>
                </a:spcBef>
                <a:buClr>
                  <a:schemeClr val="tx1"/>
                </a:buClr>
                <a:buSzPct val="90000"/>
                <a:buFont typeface="Arial" panose="020B0604020202020204" pitchFamily="34" charset="0"/>
                <a:buChar char="•"/>
                <a:tabLst/>
                <a:defRPr sz="1400">
                  <a:solidFill>
                    <a:schemeClr val="tx2"/>
                  </a:solidFill>
                </a:defRPr>
              </a:lvl6pPr>
              <a:lvl7pPr marL="1379538" indent="-120650">
                <a:lnSpc>
                  <a:spcPct val="100000"/>
                </a:lnSpc>
                <a:spcBef>
                  <a:spcPts val="1200"/>
                </a:spcBef>
                <a:buClr>
                  <a:schemeClr val="tx1"/>
                </a:buClr>
                <a:buSzPct val="90000"/>
                <a:buFont typeface="System Font Regular"/>
                <a:buChar char="-"/>
                <a:tabLst/>
                <a:defRPr sz="1400">
                  <a:solidFill>
                    <a:schemeClr val="tx2"/>
                  </a:solidFill>
                </a:defRPr>
              </a:lvl7pPr>
              <a:lvl8pPr marL="1550988" indent="-120650">
                <a:lnSpc>
                  <a:spcPct val="100000"/>
                </a:lnSpc>
                <a:spcBef>
                  <a:spcPts val="1200"/>
                </a:spcBef>
                <a:buClr>
                  <a:schemeClr val="tx1"/>
                </a:buClr>
                <a:buSzPct val="90000"/>
                <a:buFont typeface="Arial" panose="020B0604020202020204" pitchFamily="34" charset="0"/>
                <a:buChar char="•"/>
                <a:tabLst/>
                <a:defRPr sz="1400">
                  <a:solidFill>
                    <a:schemeClr val="tx2"/>
                  </a:solidFill>
                </a:defRPr>
              </a:lvl8pPr>
              <a:lvl9pPr marL="1722438" indent="-120650">
                <a:lnSpc>
                  <a:spcPct val="100000"/>
                </a:lnSpc>
                <a:spcBef>
                  <a:spcPts val="1200"/>
                </a:spcBef>
                <a:buClr>
                  <a:schemeClr val="tx1"/>
                </a:buClr>
                <a:buSzPct val="90000"/>
                <a:buFont typeface="System Font Regular"/>
                <a:buChar char="-"/>
                <a:tabLst/>
                <a:defRPr sz="1400">
                  <a:solidFill>
                    <a:schemeClr val="tx2"/>
                  </a:solidFill>
                </a:defRPr>
              </a:lvl9pPr>
            </a:lstStyle>
            <a:p>
              <a:r>
                <a:rPr lang="en-US" dirty="0"/>
                <a:t>Modernize and optimize EHR and enterprise applications </a:t>
              </a:r>
            </a:p>
          </p:txBody>
        </p:sp>
        <p:sp>
          <p:nvSpPr>
            <p:cNvPr id="29" name="TextBox 28">
              <a:extLst>
                <a:ext uri="{FF2B5EF4-FFF2-40B4-BE49-F238E27FC236}">
                  <a16:creationId xmlns:a16="http://schemas.microsoft.com/office/drawing/2014/main" id="{C90C4521-93EE-48A7-8689-8C9310128DC5}"/>
                </a:ext>
              </a:extLst>
            </p:cNvPr>
            <p:cNvSpPr txBox="1"/>
            <p:nvPr/>
          </p:nvSpPr>
          <p:spPr>
            <a:xfrm>
              <a:off x="7198285" y="4140920"/>
              <a:ext cx="469900" cy="457200"/>
            </a:xfrm>
            <a:prstGeom prst="roundRect">
              <a:avLst/>
            </a:prstGeom>
            <a:noFill/>
          </p:spPr>
          <p:txBody>
            <a:bodyPr wrap="square" lIns="91440" tIns="91440" rIns="91440" bIns="91440" rtlCol="0" anchor="ctr" anchorCtr="0">
              <a:noAutofit/>
            </a:bodyPr>
            <a:lstStyle>
              <a:defPPr>
                <a:defRPr lang="en-US"/>
              </a:defPPr>
              <a:lvl1pPr algn="ctr">
                <a:lnSpc>
                  <a:spcPct val="130000"/>
                </a:lnSpc>
                <a:defRPr sz="3200">
                  <a:solidFill>
                    <a:schemeClr val="accent1"/>
                  </a:solidFill>
                  <a:latin typeface="Metropolis Semi Bold" panose="00000700000000000000" pitchFamily="2" charset="0"/>
                </a:defRPr>
              </a:lvl1pPr>
            </a:lstStyle>
            <a:p>
              <a:r>
                <a:rPr lang="en-US" dirty="0"/>
                <a:t>3</a:t>
              </a:r>
            </a:p>
          </p:txBody>
        </p:sp>
      </p:grpSp>
      <p:grpSp>
        <p:nvGrpSpPr>
          <p:cNvPr id="7" name="Group 6">
            <a:extLst>
              <a:ext uri="{FF2B5EF4-FFF2-40B4-BE49-F238E27FC236}">
                <a16:creationId xmlns:a16="http://schemas.microsoft.com/office/drawing/2014/main" id="{18095625-3704-4BB8-A0EA-98674600FF12}"/>
              </a:ext>
            </a:extLst>
          </p:cNvPr>
          <p:cNvGrpSpPr/>
          <p:nvPr/>
        </p:nvGrpSpPr>
        <p:grpSpPr>
          <a:xfrm>
            <a:off x="7088325" y="5042844"/>
            <a:ext cx="5100499" cy="1016731"/>
            <a:chOff x="7088325" y="5042844"/>
            <a:chExt cx="5100499" cy="1016731"/>
          </a:xfrm>
        </p:grpSpPr>
        <p:sp>
          <p:nvSpPr>
            <p:cNvPr id="14" name="Text Placeholder 10">
              <a:extLst>
                <a:ext uri="{FF2B5EF4-FFF2-40B4-BE49-F238E27FC236}">
                  <a16:creationId xmlns:a16="http://schemas.microsoft.com/office/drawing/2014/main" id="{F038CB7B-3F0B-431B-853D-4F53D9FF708C}"/>
                </a:ext>
              </a:extLst>
            </p:cNvPr>
            <p:cNvSpPr txBox="1">
              <a:spLocks/>
            </p:cNvSpPr>
            <p:nvPr/>
          </p:nvSpPr>
          <p:spPr>
            <a:xfrm>
              <a:off x="7088325" y="5042844"/>
              <a:ext cx="5100499" cy="1016731"/>
            </a:xfrm>
            <a:prstGeom prst="rect">
              <a:avLst/>
            </a:prstGeom>
            <a:solidFill>
              <a:srgbClr val="F4F8FA"/>
            </a:solidFill>
          </p:spPr>
          <p:txBody>
            <a:bodyPr lIns="640080" rIns="914400" anchor="ctr" anchorCtr="0"/>
            <a:lstStyle>
              <a:defPPr>
                <a:defRPr lang="en-US"/>
              </a:defPPr>
              <a:lvl1pPr indent="0">
                <a:lnSpc>
                  <a:spcPct val="100000"/>
                </a:lnSpc>
                <a:spcBef>
                  <a:spcPts val="1200"/>
                </a:spcBef>
                <a:buClr>
                  <a:schemeClr val="tx1">
                    <a:lumMod val="60000"/>
                    <a:lumOff val="40000"/>
                  </a:schemeClr>
                </a:buClr>
                <a:buSzPct val="90000"/>
                <a:buFont typeface="Arial" panose="020B0604020202020204" pitchFamily="34" charset="0"/>
                <a:buChar char="​"/>
                <a:defRPr>
                  <a:solidFill>
                    <a:schemeClr val="tx2"/>
                  </a:solidFill>
                </a:defRPr>
              </a:lvl1pPr>
              <a:lvl2pPr indent="-184150">
                <a:lnSpc>
                  <a:spcPct val="100000"/>
                </a:lnSpc>
                <a:spcBef>
                  <a:spcPts val="1200"/>
                </a:spcBef>
                <a:buClr>
                  <a:schemeClr val="tx1"/>
                </a:buClr>
                <a:buSzPct val="90000"/>
                <a:buFont typeface="Arial" panose="020B0604020202020204" pitchFamily="34" charset="0"/>
                <a:buChar char="•"/>
                <a:defRPr>
                  <a:solidFill>
                    <a:schemeClr val="tx2"/>
                  </a:solidFill>
                </a:defRPr>
              </a:lvl2pPr>
              <a:lvl3pPr marL="744538" indent="-169863">
                <a:lnSpc>
                  <a:spcPct val="100000"/>
                </a:lnSpc>
                <a:spcBef>
                  <a:spcPts val="1200"/>
                </a:spcBef>
                <a:spcAft>
                  <a:spcPts val="0"/>
                </a:spcAft>
                <a:buClr>
                  <a:schemeClr val="tx1"/>
                </a:buClr>
                <a:buSzPct val="90000"/>
                <a:buFont typeface="Camphor Std" panose="020B0504030404020204" pitchFamily="34" charset="0"/>
                <a:buChar char="–"/>
                <a:defRPr sz="1600">
                  <a:solidFill>
                    <a:schemeClr val="tx2"/>
                  </a:solidFill>
                </a:defRPr>
              </a:lvl3pPr>
              <a:lvl4pPr marL="969963" indent="-166688">
                <a:lnSpc>
                  <a:spcPct val="100000"/>
                </a:lnSpc>
                <a:spcBef>
                  <a:spcPts val="1200"/>
                </a:spcBef>
                <a:buClr>
                  <a:schemeClr val="tx1"/>
                </a:buClr>
                <a:buSzPct val="90000"/>
                <a:buFont typeface="Arial" panose="020B0604020202020204" pitchFamily="34" charset="0"/>
                <a:buChar char="•"/>
                <a:defRPr sz="1400">
                  <a:solidFill>
                    <a:schemeClr val="tx2"/>
                  </a:solidFill>
                </a:defRPr>
              </a:lvl4pPr>
              <a:lvl5pPr marL="1143000" indent="-138113">
                <a:lnSpc>
                  <a:spcPct val="100000"/>
                </a:lnSpc>
                <a:spcBef>
                  <a:spcPts val="1200"/>
                </a:spcBef>
                <a:buClr>
                  <a:schemeClr val="tx1"/>
                </a:buClr>
                <a:buSzPct val="90000"/>
                <a:buFont typeface="Camphor Std" panose="020B0504030404020204" pitchFamily="34" charset="0"/>
                <a:buChar char="–"/>
                <a:tabLst/>
                <a:defRPr sz="1400">
                  <a:solidFill>
                    <a:schemeClr val="tx2"/>
                  </a:solidFill>
                </a:defRPr>
              </a:lvl5pPr>
              <a:lvl6pPr marL="1258888" indent="-111125">
                <a:lnSpc>
                  <a:spcPct val="100000"/>
                </a:lnSpc>
                <a:spcBef>
                  <a:spcPts val="1200"/>
                </a:spcBef>
                <a:buClr>
                  <a:schemeClr val="tx1"/>
                </a:buClr>
                <a:buSzPct val="90000"/>
                <a:buFont typeface="Arial" panose="020B0604020202020204" pitchFamily="34" charset="0"/>
                <a:buChar char="•"/>
                <a:tabLst/>
                <a:defRPr sz="1400">
                  <a:solidFill>
                    <a:schemeClr val="tx2"/>
                  </a:solidFill>
                </a:defRPr>
              </a:lvl6pPr>
              <a:lvl7pPr marL="1379538" indent="-120650">
                <a:lnSpc>
                  <a:spcPct val="100000"/>
                </a:lnSpc>
                <a:spcBef>
                  <a:spcPts val="1200"/>
                </a:spcBef>
                <a:buClr>
                  <a:schemeClr val="tx1"/>
                </a:buClr>
                <a:buSzPct val="90000"/>
                <a:buFont typeface="System Font Regular"/>
                <a:buChar char="-"/>
                <a:tabLst/>
                <a:defRPr sz="1400">
                  <a:solidFill>
                    <a:schemeClr val="tx2"/>
                  </a:solidFill>
                </a:defRPr>
              </a:lvl7pPr>
              <a:lvl8pPr marL="1550988" indent="-120650">
                <a:lnSpc>
                  <a:spcPct val="100000"/>
                </a:lnSpc>
                <a:spcBef>
                  <a:spcPts val="1200"/>
                </a:spcBef>
                <a:buClr>
                  <a:schemeClr val="tx1"/>
                </a:buClr>
                <a:buSzPct val="90000"/>
                <a:buFont typeface="Arial" panose="020B0604020202020204" pitchFamily="34" charset="0"/>
                <a:buChar char="•"/>
                <a:tabLst/>
                <a:defRPr sz="1400">
                  <a:solidFill>
                    <a:schemeClr val="tx2"/>
                  </a:solidFill>
                </a:defRPr>
              </a:lvl8pPr>
              <a:lvl9pPr marL="1722438" indent="-120650">
                <a:lnSpc>
                  <a:spcPct val="100000"/>
                </a:lnSpc>
                <a:spcBef>
                  <a:spcPts val="1200"/>
                </a:spcBef>
                <a:buClr>
                  <a:schemeClr val="tx1"/>
                </a:buClr>
                <a:buSzPct val="90000"/>
                <a:buFont typeface="System Font Regular"/>
                <a:buChar char="-"/>
                <a:tabLst/>
                <a:defRPr sz="1400">
                  <a:solidFill>
                    <a:schemeClr val="tx2"/>
                  </a:solidFill>
                </a:defRPr>
              </a:lvl9pPr>
            </a:lstStyle>
            <a:p>
              <a:r>
                <a:rPr lang="en-US" dirty="0"/>
                <a:t>Connect distributed healthcare delivery sites </a:t>
              </a:r>
            </a:p>
          </p:txBody>
        </p:sp>
        <p:sp>
          <p:nvSpPr>
            <p:cNvPr id="31" name="TextBox 30">
              <a:extLst>
                <a:ext uri="{FF2B5EF4-FFF2-40B4-BE49-F238E27FC236}">
                  <a16:creationId xmlns:a16="http://schemas.microsoft.com/office/drawing/2014/main" id="{A8409818-D05A-4B0A-985D-74A7F54AFAB6}"/>
                </a:ext>
              </a:extLst>
            </p:cNvPr>
            <p:cNvSpPr txBox="1"/>
            <p:nvPr/>
          </p:nvSpPr>
          <p:spPr>
            <a:xfrm>
              <a:off x="7198285" y="5301093"/>
              <a:ext cx="469900" cy="457200"/>
            </a:xfrm>
            <a:prstGeom prst="roundRect">
              <a:avLst/>
            </a:prstGeom>
            <a:noFill/>
          </p:spPr>
          <p:txBody>
            <a:bodyPr wrap="square" lIns="91440" tIns="91440" rIns="91440" bIns="91440" rtlCol="0" anchor="ctr" anchorCtr="0">
              <a:noAutofit/>
            </a:bodyPr>
            <a:lstStyle>
              <a:defPPr>
                <a:defRPr lang="en-US"/>
              </a:defPPr>
              <a:lvl1pPr algn="ctr">
                <a:lnSpc>
                  <a:spcPct val="130000"/>
                </a:lnSpc>
                <a:defRPr sz="3200">
                  <a:solidFill>
                    <a:schemeClr val="accent1"/>
                  </a:solidFill>
                  <a:latin typeface="Metropolis Semi Bold" panose="00000700000000000000" pitchFamily="2" charset="0"/>
                </a:defRPr>
              </a:lvl1pPr>
            </a:lstStyle>
            <a:p>
              <a:r>
                <a:rPr lang="en-US" dirty="0"/>
                <a:t>4</a:t>
              </a:r>
            </a:p>
          </p:txBody>
        </p:sp>
      </p:grpSp>
    </p:spTree>
    <p:extLst>
      <p:ext uri="{BB962C8B-B14F-4D97-AF65-F5344CB8AC3E}">
        <p14:creationId xmlns:p14="http://schemas.microsoft.com/office/powerpoint/2010/main" val="317691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40AF600A-62DD-EC19-8626-8D5582EF3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0" r="11792"/>
          <a:stretch/>
        </p:blipFill>
        <p:spPr bwMode="auto">
          <a:xfrm>
            <a:off x="2753267" y="0"/>
            <a:ext cx="943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 name="Title 4">
            <a:extLst>
              <a:ext uri="{FF2B5EF4-FFF2-40B4-BE49-F238E27FC236}">
                <a16:creationId xmlns:a16="http://schemas.microsoft.com/office/drawing/2014/main" id="{443C7986-1D92-5EB7-199E-FB23FB0606AE}"/>
              </a:ext>
            </a:extLst>
          </p:cNvPr>
          <p:cNvSpPr>
            <a:spLocks noGrp="1"/>
          </p:cNvSpPr>
          <p:nvPr>
            <p:ph type="title"/>
          </p:nvPr>
        </p:nvSpPr>
        <p:spPr>
          <a:xfrm>
            <a:off x="589108" y="3173506"/>
            <a:ext cx="6427626" cy="1229360"/>
          </a:xfrm>
        </p:spPr>
        <p:txBody>
          <a:bodyPr/>
          <a:lstStyle/>
          <a:p>
            <a:pPr marL="0" marR="0" lvl="0" indent="0" defTabSz="914126" rtl="0" eaLnBrk="1" fontAlgn="auto" latinLnBrk="0" hangingPunct="1">
              <a:lnSpc>
                <a:spcPct val="100000"/>
              </a:lnSpc>
              <a:spcBef>
                <a:spcPts val="0"/>
              </a:spcBef>
              <a:spcAft>
                <a:spcPts val="0"/>
              </a:spcAft>
              <a:tabLst/>
              <a:defRPr/>
            </a:pPr>
            <a:r>
              <a:rPr kumimoji="0" lang="en-US" sz="2800" b="0" i="0" u="none" strike="noStrike" kern="1200" cap="none" spc="0" normalizeH="0" baseline="0" noProof="0" dirty="0">
                <a:ln>
                  <a:noFill/>
                </a:ln>
                <a:solidFill>
                  <a:srgbClr val="1D428A"/>
                </a:solidFill>
                <a:effectLst/>
                <a:uLnTx/>
                <a:uFillTx/>
                <a:latin typeface="Metropolis"/>
                <a:ea typeface="+mn-ea"/>
                <a:cs typeface="+mn-cs"/>
              </a:rPr>
              <a:t>Sentara successfully scaled Epic capacity up to 18,000 concurrent sessions utilizing VMware Cloud with close to 100% uptime, saving $1 million from reduced support and operations costs.</a:t>
            </a:r>
            <a:endParaRPr lang="en-US" dirty="0"/>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1" name="Picture 2" descr="Sentara Healthcare - Wikipedia">
            <a:extLst>
              <a:ext uri="{FF2B5EF4-FFF2-40B4-BE49-F238E27FC236}">
                <a16:creationId xmlns:a16="http://schemas.microsoft.com/office/drawing/2014/main" id="{3E1CDDCF-1ABB-C6EC-6CBC-15046F08A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4" y="642243"/>
            <a:ext cx="1837781" cy="8546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4B5C58E-9932-5049-D4D9-B99552A047EE}"/>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 name="Graphic 12">
            <a:extLst>
              <a:ext uri="{FF2B5EF4-FFF2-40B4-BE49-F238E27FC236}">
                <a16:creationId xmlns:a16="http://schemas.microsoft.com/office/drawing/2014/main" id="{7AE3DF9E-2337-0CAB-DD33-6AE406E37A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73EC892E-974F-708B-BCA2-367E0E19EE63}"/>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B08AE4A6-7086-5478-061C-4DCAF83A221E}"/>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15</a:t>
            </a:fld>
            <a:endParaRPr lang="en-US" sz="800"/>
          </a:p>
        </p:txBody>
      </p:sp>
    </p:spTree>
    <p:extLst>
      <p:ext uri="{BB962C8B-B14F-4D97-AF65-F5344CB8AC3E}">
        <p14:creationId xmlns:p14="http://schemas.microsoft.com/office/powerpoint/2010/main" val="4245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A0CA8DC8-17D2-EC10-E386-6B65C9310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1" t="737" r="30800"/>
          <a:stretch/>
        </p:blipFill>
        <p:spPr bwMode="auto">
          <a:xfrm>
            <a:off x="2918012" y="-10837"/>
            <a:ext cx="9270813" cy="686883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 name="Title 4">
            <a:extLst>
              <a:ext uri="{FF2B5EF4-FFF2-40B4-BE49-F238E27FC236}">
                <a16:creationId xmlns:a16="http://schemas.microsoft.com/office/drawing/2014/main" id="{443C7986-1D92-5EB7-199E-FB23FB0606AE}"/>
              </a:ext>
            </a:extLst>
          </p:cNvPr>
          <p:cNvSpPr>
            <a:spLocks noGrp="1"/>
          </p:cNvSpPr>
          <p:nvPr>
            <p:ph type="title"/>
          </p:nvPr>
        </p:nvSpPr>
        <p:spPr>
          <a:xfrm>
            <a:off x="589108" y="2579509"/>
            <a:ext cx="6427626" cy="1229360"/>
          </a:xfrm>
        </p:spPr>
        <p:txBody>
          <a:bodyPr/>
          <a:lstStyle/>
          <a:p>
            <a:pPr marL="169812" marR="0" lvl="0" indent="-169812" algn="l" defTabSz="914126" rtl="0" eaLnBrk="1" fontAlgn="auto" latinLnBrk="0" hangingPunct="1">
              <a:lnSpc>
                <a:spcPct val="100000"/>
              </a:lnSpc>
              <a:spcBef>
                <a:spcPts val="1200"/>
              </a:spcBef>
              <a:spcAft>
                <a:spcPts val="0"/>
              </a:spcAft>
              <a:buClrTx/>
              <a:buSzPct val="100000"/>
              <a:buFont typeface="Metropolis" panose="00000500000000000000" pitchFamily="2" charset="0"/>
              <a:buChar char="“"/>
              <a:tabLst/>
              <a:defRPr/>
            </a:pPr>
            <a:r>
              <a:rPr kumimoji="0" lang="en-US" sz="2799" b="0" i="0" u="none" strike="noStrike" kern="1200" cap="none" spc="0" normalizeH="0" baseline="0" noProof="0" dirty="0">
                <a:ln>
                  <a:noFill/>
                </a:ln>
                <a:solidFill>
                  <a:srgbClr val="1D428A"/>
                </a:solidFill>
                <a:effectLst/>
                <a:uLnTx/>
                <a:uFillTx/>
                <a:latin typeface="Metropolis"/>
                <a:ea typeface="+mn-ea"/>
                <a:cs typeface="+mn-cs"/>
              </a:rPr>
              <a:t>We’re building the foundation with the idea that we can shift workloads to whatever cloud provider is most appropriate for each workload.”</a:t>
            </a: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2" name="Picture 2" descr="Thomas Jefferson University">
            <a:extLst>
              <a:ext uri="{FF2B5EF4-FFF2-40B4-BE49-F238E27FC236}">
                <a16:creationId xmlns:a16="http://schemas.microsoft.com/office/drawing/2014/main" id="{A83B5DCC-F64E-74DF-2898-FCA2EC27F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4" y="726616"/>
            <a:ext cx="2150436" cy="6049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24CE85FC-09D5-B22F-1EA4-9807E9C3AEB7}"/>
              </a:ext>
            </a:extLst>
          </p:cNvPr>
          <p:cNvSpPr txBox="1">
            <a:spLocks/>
          </p:cNvSpPr>
          <p:nvPr/>
        </p:nvSpPr>
        <p:spPr>
          <a:xfrm>
            <a:off x="612649" y="4428967"/>
            <a:ext cx="4581144" cy="274320"/>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Thomas </a:t>
            </a:r>
            <a:r>
              <a:rPr lang="en-US" sz="1800" dirty="0" err="1"/>
              <a:t>Balcavage</a:t>
            </a:r>
            <a:r>
              <a:rPr lang="en-US" sz="1800" dirty="0"/>
              <a:t>, Senior Vice President and Chief Technology Officer</a:t>
            </a: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5" name="Graphic 14">
            <a:extLst>
              <a:ext uri="{FF2B5EF4-FFF2-40B4-BE49-F238E27FC236}">
                <a16:creationId xmlns:a16="http://schemas.microsoft.com/office/drawing/2014/main" id="{2A71CAEB-E0A8-B000-C77E-E92555624A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F931706A-1047-F6CA-D677-51CC712D59D9}"/>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81AD0CF0-642A-D03E-462B-90407FD0CC99}"/>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16</a:t>
            </a:fld>
            <a:endParaRPr lang="en-US" sz="800"/>
          </a:p>
        </p:txBody>
      </p:sp>
    </p:spTree>
    <p:extLst>
      <p:ext uri="{BB962C8B-B14F-4D97-AF65-F5344CB8AC3E}">
        <p14:creationId xmlns:p14="http://schemas.microsoft.com/office/powerpoint/2010/main" val="22406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4E358-26F4-4F08-987D-79CA6C221963}"/>
              </a:ext>
            </a:extLst>
          </p:cNvPr>
          <p:cNvSpPr>
            <a:spLocks noGrp="1"/>
          </p:cNvSpPr>
          <p:nvPr>
            <p:ph type="title"/>
          </p:nvPr>
        </p:nvSpPr>
        <p:spPr>
          <a:xfrm>
            <a:off x="589108" y="1959012"/>
            <a:ext cx="6427626" cy="1229360"/>
          </a:xfrm>
        </p:spPr>
        <p:txBody>
          <a:bodyPr/>
          <a:lstStyle/>
          <a:p>
            <a:r>
              <a:rPr lang="en-US" dirty="0"/>
              <a:t>Empower Connected Care and the Hybrid Workforce</a:t>
            </a:r>
          </a:p>
        </p:txBody>
      </p:sp>
    </p:spTree>
    <p:extLst>
      <p:ext uri="{BB962C8B-B14F-4D97-AF65-F5344CB8AC3E}">
        <p14:creationId xmlns:p14="http://schemas.microsoft.com/office/powerpoint/2010/main" val="143955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205F9-349F-6D48-AE2F-0D091C8ED93F}"/>
              </a:ext>
            </a:extLst>
          </p:cNvPr>
          <p:cNvSpPr>
            <a:spLocks noGrp="1"/>
          </p:cNvSpPr>
          <p:nvPr>
            <p:ph type="title"/>
          </p:nvPr>
        </p:nvSpPr>
        <p:spPr/>
        <p:txBody>
          <a:bodyPr/>
          <a:lstStyle/>
          <a:p>
            <a:r>
              <a:rPr lang="en-US" dirty="0"/>
              <a:t>Challenges of Today’s Distributed Work Environment</a:t>
            </a:r>
          </a:p>
        </p:txBody>
      </p:sp>
      <p:sp>
        <p:nvSpPr>
          <p:cNvPr id="5" name="Subtitle 4">
            <a:extLst>
              <a:ext uri="{FF2B5EF4-FFF2-40B4-BE49-F238E27FC236}">
                <a16:creationId xmlns:a16="http://schemas.microsoft.com/office/drawing/2014/main" id="{9F045E10-D3DC-2340-9696-158A0315CAE3}"/>
              </a:ext>
            </a:extLst>
          </p:cNvPr>
          <p:cNvSpPr>
            <a:spLocks noGrp="1"/>
          </p:cNvSpPr>
          <p:nvPr>
            <p:ph type="subTitle" idx="10"/>
          </p:nvPr>
        </p:nvSpPr>
        <p:spPr/>
        <p:txBody>
          <a:bodyPr/>
          <a:lstStyle/>
          <a:p>
            <a:r>
              <a:rPr lang="en-US" dirty="0"/>
              <a:t>Hybrid is enabling new hiring and retention opportunities</a:t>
            </a:r>
          </a:p>
        </p:txBody>
      </p:sp>
      <p:sp>
        <p:nvSpPr>
          <p:cNvPr id="16" name="TextBox 15">
            <a:extLst>
              <a:ext uri="{FF2B5EF4-FFF2-40B4-BE49-F238E27FC236}">
                <a16:creationId xmlns:a16="http://schemas.microsoft.com/office/drawing/2014/main" id="{60400844-AF50-9846-9EC4-3D25C19C088E}"/>
              </a:ext>
            </a:extLst>
          </p:cNvPr>
          <p:cNvSpPr txBox="1"/>
          <p:nvPr/>
        </p:nvSpPr>
        <p:spPr>
          <a:xfrm>
            <a:off x="326702" y="5871666"/>
            <a:ext cx="1643627" cy="430887"/>
          </a:xfrm>
          <a:prstGeom prst="rect">
            <a:avLst/>
          </a:prstGeom>
          <a:noFill/>
        </p:spPr>
        <p:txBody>
          <a:bodyPr wrap="square" lIns="0" tIns="0" rIns="0" bIns="0" rtlCol="0">
            <a:spAutoFit/>
          </a:bodyPr>
          <a:lstStyle/>
          <a:p>
            <a:r>
              <a:rPr lang="en-US" sz="700" dirty="0">
                <a:solidFill>
                  <a:schemeClr val="tx2"/>
                </a:solidFill>
              </a:rPr>
              <a:t>1. </a:t>
            </a:r>
            <a:r>
              <a:rPr lang="en-US" sz="600" dirty="0">
                <a:solidFill>
                  <a:schemeClr val="tx2"/>
                </a:solidFill>
              </a:rPr>
              <a:t>1 </a:t>
            </a:r>
            <a:r>
              <a:rPr lang="en-US" sz="600" dirty="0">
                <a:solidFill>
                  <a:srgbClr val="3F3F3F"/>
                </a:solidFill>
                <a:latin typeface="Metropolis Light"/>
              </a:rPr>
              <a:t>VMware FY22 Q4 Executive Pulse </a:t>
            </a:r>
            <a:r>
              <a:rPr lang="en-US" sz="600" dirty="0">
                <a:solidFill>
                  <a:schemeClr val="tx2"/>
                </a:solidFill>
              </a:rPr>
              <a:t>  </a:t>
            </a:r>
          </a:p>
          <a:p>
            <a:r>
              <a:rPr lang="en-US" sz="700" dirty="0">
                <a:solidFill>
                  <a:schemeClr val="tx2"/>
                </a:solidFill>
              </a:rPr>
              <a:t>2. </a:t>
            </a:r>
            <a:r>
              <a:rPr lang="en-US" sz="600" dirty="0">
                <a:solidFill>
                  <a:schemeClr val="tx2"/>
                </a:solidFill>
              </a:rPr>
              <a:t>Forbes CIO Survey</a:t>
            </a:r>
            <a:endParaRPr lang="en-US" sz="700" dirty="0">
              <a:solidFill>
                <a:schemeClr val="tx2"/>
              </a:solidFill>
            </a:endParaRPr>
          </a:p>
          <a:p>
            <a:r>
              <a:rPr lang="en-US" sz="700" dirty="0">
                <a:solidFill>
                  <a:schemeClr val="tx2"/>
                </a:solidFill>
              </a:rPr>
              <a:t>3. Forbes CIO Survey</a:t>
            </a:r>
          </a:p>
          <a:p>
            <a:r>
              <a:rPr lang="en-US" sz="700" dirty="0">
                <a:solidFill>
                  <a:schemeClr val="tx2"/>
                </a:solidFill>
              </a:rPr>
              <a:t>4. McKinsey </a:t>
            </a:r>
            <a:r>
              <a:rPr lang="en-US" sz="700" dirty="0">
                <a:solidFill>
                  <a:schemeClr val="tx2"/>
                </a:solidFill>
                <a:hlinkClick r:id="rId3"/>
              </a:rPr>
              <a:t>July 2021</a:t>
            </a:r>
            <a:endParaRPr lang="en-US" sz="700" dirty="0">
              <a:solidFill>
                <a:schemeClr val="tx2"/>
              </a:solidFill>
            </a:endParaRPr>
          </a:p>
        </p:txBody>
      </p:sp>
      <p:grpSp>
        <p:nvGrpSpPr>
          <p:cNvPr id="2" name="Group 1">
            <a:extLst>
              <a:ext uri="{FF2B5EF4-FFF2-40B4-BE49-F238E27FC236}">
                <a16:creationId xmlns:a16="http://schemas.microsoft.com/office/drawing/2014/main" id="{985D8075-90B6-47EA-98DA-E2FDAB7E5206}"/>
              </a:ext>
            </a:extLst>
          </p:cNvPr>
          <p:cNvGrpSpPr/>
          <p:nvPr/>
        </p:nvGrpSpPr>
        <p:grpSpPr>
          <a:xfrm>
            <a:off x="6259353" y="1534438"/>
            <a:ext cx="5609937" cy="1044290"/>
            <a:chOff x="6259353" y="1534438"/>
            <a:chExt cx="5609937" cy="1044290"/>
          </a:xfrm>
        </p:grpSpPr>
        <p:sp>
          <p:nvSpPr>
            <p:cNvPr id="15" name="Rectangle 14">
              <a:extLst>
                <a:ext uri="{FF2B5EF4-FFF2-40B4-BE49-F238E27FC236}">
                  <a16:creationId xmlns:a16="http://schemas.microsoft.com/office/drawing/2014/main" id="{D3F26C65-D6CA-4BA8-98FC-DF73D0A80B05}"/>
                </a:ext>
              </a:extLst>
            </p:cNvPr>
            <p:cNvSpPr/>
            <p:nvPr/>
          </p:nvSpPr>
          <p:spPr>
            <a:xfrm>
              <a:off x="6259353" y="1534438"/>
              <a:ext cx="5609937" cy="1044290"/>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TextBox 6">
              <a:extLst>
                <a:ext uri="{FF2B5EF4-FFF2-40B4-BE49-F238E27FC236}">
                  <a16:creationId xmlns:a16="http://schemas.microsoft.com/office/drawing/2014/main" id="{2CE31C88-BA97-FA42-8D09-D006A0AFDF4C}"/>
                </a:ext>
              </a:extLst>
            </p:cNvPr>
            <p:cNvSpPr txBox="1"/>
            <p:nvPr/>
          </p:nvSpPr>
          <p:spPr>
            <a:xfrm>
              <a:off x="7394542" y="1738418"/>
              <a:ext cx="4390832" cy="646331"/>
            </a:xfrm>
            <a:prstGeom prst="rect">
              <a:avLst/>
            </a:prstGeom>
            <a:noFill/>
          </p:spPr>
          <p:txBody>
            <a:bodyPr wrap="square">
              <a:spAutoFit/>
            </a:bodyPr>
            <a:lstStyle/>
            <a:p>
              <a:pPr>
                <a:defRPr/>
              </a:pPr>
              <a:r>
                <a:rPr lang="en-US" dirty="0">
                  <a:solidFill>
                    <a:schemeClr val="bg1"/>
                  </a:solidFill>
                </a:rPr>
                <a:t>of healthcare executives expect their hybrid workforce to grow in 2022</a:t>
              </a:r>
              <a:r>
                <a:rPr lang="en-US" baseline="30000" dirty="0">
                  <a:solidFill>
                    <a:schemeClr val="bg1"/>
                  </a:solidFill>
                </a:rPr>
                <a:t>1</a:t>
              </a:r>
              <a:endParaRPr lang="en-US" b="1" dirty="0">
                <a:solidFill>
                  <a:schemeClr val="bg1"/>
                </a:solidFill>
              </a:endParaRPr>
            </a:p>
          </p:txBody>
        </p:sp>
        <p:sp>
          <p:nvSpPr>
            <p:cNvPr id="19" name="TextBox 18">
              <a:extLst>
                <a:ext uri="{FF2B5EF4-FFF2-40B4-BE49-F238E27FC236}">
                  <a16:creationId xmlns:a16="http://schemas.microsoft.com/office/drawing/2014/main" id="{508183BB-FBD0-41E2-845F-3F126A5F7BA9}"/>
                </a:ext>
              </a:extLst>
            </p:cNvPr>
            <p:cNvSpPr txBox="1"/>
            <p:nvPr/>
          </p:nvSpPr>
          <p:spPr>
            <a:xfrm>
              <a:off x="6489130" y="1760386"/>
              <a:ext cx="783869" cy="492443"/>
            </a:xfrm>
            <a:prstGeom prst="rect">
              <a:avLst/>
            </a:prstGeom>
          </p:spPr>
          <p:txBody>
            <a:bodyPr wrap="none" lIns="0" tIns="0" rIns="0" bIns="0" rtlCol="0">
              <a:spAutoFit/>
            </a:bodyPr>
            <a:lstStyle/>
            <a:p>
              <a:pPr>
                <a:spcAft>
                  <a:spcPts val="600"/>
                </a:spcAft>
              </a:pPr>
              <a:r>
                <a:rPr lang="en-US" sz="3200" b="1" dirty="0">
                  <a:solidFill>
                    <a:schemeClr val="bg1"/>
                  </a:solidFill>
                  <a:latin typeface="Metropolis Semi Bold" panose="00000700000000000000" pitchFamily="2" charset="0"/>
                </a:rPr>
                <a:t>61%</a:t>
              </a:r>
            </a:p>
          </p:txBody>
        </p:sp>
      </p:grpSp>
      <p:grpSp>
        <p:nvGrpSpPr>
          <p:cNvPr id="3" name="Group 2">
            <a:extLst>
              <a:ext uri="{FF2B5EF4-FFF2-40B4-BE49-F238E27FC236}">
                <a16:creationId xmlns:a16="http://schemas.microsoft.com/office/drawing/2014/main" id="{D8F1BD9A-1EED-48E3-8173-98E9E6328B4E}"/>
              </a:ext>
            </a:extLst>
          </p:cNvPr>
          <p:cNvGrpSpPr/>
          <p:nvPr/>
        </p:nvGrpSpPr>
        <p:grpSpPr>
          <a:xfrm>
            <a:off x="6259352" y="2681965"/>
            <a:ext cx="5609937" cy="1271409"/>
            <a:chOff x="6259352" y="2774565"/>
            <a:chExt cx="5609937" cy="1271409"/>
          </a:xfrm>
        </p:grpSpPr>
        <p:sp>
          <p:nvSpPr>
            <p:cNvPr id="20" name="Rectangle 19">
              <a:extLst>
                <a:ext uri="{FF2B5EF4-FFF2-40B4-BE49-F238E27FC236}">
                  <a16:creationId xmlns:a16="http://schemas.microsoft.com/office/drawing/2014/main" id="{2716BDE3-D919-42FF-A21D-90E699F6D6E9}"/>
                </a:ext>
              </a:extLst>
            </p:cNvPr>
            <p:cNvSpPr/>
            <p:nvPr/>
          </p:nvSpPr>
          <p:spPr>
            <a:xfrm>
              <a:off x="6259352" y="2774565"/>
              <a:ext cx="5609937" cy="1271409"/>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Box 29">
              <a:extLst>
                <a:ext uri="{FF2B5EF4-FFF2-40B4-BE49-F238E27FC236}">
                  <a16:creationId xmlns:a16="http://schemas.microsoft.com/office/drawing/2014/main" id="{C94B7B62-B73F-4C6A-93DB-5AAF66729560}"/>
                </a:ext>
              </a:extLst>
            </p:cNvPr>
            <p:cNvSpPr txBox="1"/>
            <p:nvPr/>
          </p:nvSpPr>
          <p:spPr>
            <a:xfrm>
              <a:off x="7394542" y="2969791"/>
              <a:ext cx="4416091" cy="923330"/>
            </a:xfrm>
            <a:prstGeom prst="rect">
              <a:avLst/>
            </a:prstGeom>
            <a:noFill/>
          </p:spPr>
          <p:txBody>
            <a:bodyPr wrap="square">
              <a:spAutoFit/>
            </a:bodyPr>
            <a:lstStyle/>
            <a:p>
              <a:pPr>
                <a:defRPr/>
              </a:pPr>
              <a:r>
                <a:rPr lang="en-US" dirty="0">
                  <a:solidFill>
                    <a:schemeClr val="bg1"/>
                  </a:solidFill>
                  <a:cs typeface="Arial" pitchFamily="34" charset="0"/>
                </a:rPr>
                <a:t>a</a:t>
              </a:r>
              <a:r>
                <a:rPr kumimoji="0" lang="en-US" b="0" i="0" u="none" strike="noStrike" kern="1200" cap="none" spc="0" normalizeH="0" baseline="0" noProof="0" dirty="0" err="1">
                  <a:ln>
                    <a:noFill/>
                  </a:ln>
                  <a:solidFill>
                    <a:schemeClr val="bg1"/>
                  </a:solidFill>
                  <a:effectLst/>
                  <a:uLnTx/>
                  <a:uFillTx/>
                  <a:cs typeface="Arial" pitchFamily="34" charset="0"/>
                </a:rPr>
                <a:t>gree</a:t>
              </a:r>
              <a:r>
                <a:rPr kumimoji="0" lang="en-US" b="0" i="0" u="none" strike="noStrike" kern="1200" cap="none" spc="0" normalizeH="0" baseline="0" noProof="0" dirty="0">
                  <a:ln>
                    <a:noFill/>
                  </a:ln>
                  <a:solidFill>
                    <a:schemeClr val="bg1"/>
                  </a:solidFill>
                  <a:effectLst/>
                  <a:uLnTx/>
                  <a:uFillTx/>
                  <a:cs typeface="Arial" pitchFamily="34" charset="0"/>
                </a:rPr>
                <a:t> that risks related to security and privacy are challenges in delivering work-from-home capabilities</a:t>
              </a:r>
              <a:r>
                <a:rPr kumimoji="0" lang="en-US" b="0" i="0" u="none" strike="noStrike" kern="1200" cap="none" spc="0" normalizeH="0" baseline="30000" noProof="0" dirty="0">
                  <a:ln>
                    <a:noFill/>
                  </a:ln>
                  <a:solidFill>
                    <a:schemeClr val="bg1"/>
                  </a:solidFill>
                  <a:effectLst/>
                  <a:uLnTx/>
                  <a:uFillTx/>
                  <a:cs typeface="Arial" pitchFamily="34" charset="0"/>
                </a:rPr>
                <a:t>2</a:t>
              </a:r>
            </a:p>
          </p:txBody>
        </p:sp>
        <p:sp>
          <p:nvSpPr>
            <p:cNvPr id="34" name="TextBox 33">
              <a:extLst>
                <a:ext uri="{FF2B5EF4-FFF2-40B4-BE49-F238E27FC236}">
                  <a16:creationId xmlns:a16="http://schemas.microsoft.com/office/drawing/2014/main" id="{20593D88-6372-46F0-B678-BAA7C354973B}"/>
                </a:ext>
              </a:extLst>
            </p:cNvPr>
            <p:cNvSpPr txBox="1"/>
            <p:nvPr/>
          </p:nvSpPr>
          <p:spPr>
            <a:xfrm>
              <a:off x="6489130" y="2985934"/>
              <a:ext cx="1024661" cy="492443"/>
            </a:xfrm>
            <a:prstGeom prst="rect">
              <a:avLst/>
            </a:prstGeom>
          </p:spPr>
          <p:txBody>
            <a:bodyPr wrap="square" lIns="0" tIns="0" rIns="0" bIns="0" rtlCol="0">
              <a:spAutoFit/>
            </a:bodyPr>
            <a:lstStyle/>
            <a:p>
              <a:pPr>
                <a:spcAft>
                  <a:spcPts val="600"/>
                </a:spcAft>
              </a:pPr>
              <a:r>
                <a:rPr lang="en-US" sz="3200" b="1" dirty="0">
                  <a:solidFill>
                    <a:schemeClr val="bg1"/>
                  </a:solidFill>
                  <a:latin typeface="Metropolis Semi Bold" panose="00000700000000000000" pitchFamily="2" charset="0"/>
                </a:rPr>
                <a:t>71%</a:t>
              </a:r>
            </a:p>
          </p:txBody>
        </p:sp>
      </p:grpSp>
      <p:grpSp>
        <p:nvGrpSpPr>
          <p:cNvPr id="6" name="Group 5">
            <a:extLst>
              <a:ext uri="{FF2B5EF4-FFF2-40B4-BE49-F238E27FC236}">
                <a16:creationId xmlns:a16="http://schemas.microsoft.com/office/drawing/2014/main" id="{8FDE7B09-3590-4496-9CA1-F8F902767D67}"/>
              </a:ext>
            </a:extLst>
          </p:cNvPr>
          <p:cNvGrpSpPr/>
          <p:nvPr/>
        </p:nvGrpSpPr>
        <p:grpSpPr>
          <a:xfrm>
            <a:off x="6259351" y="4062443"/>
            <a:ext cx="5609937" cy="873245"/>
            <a:chOff x="6259351" y="4279273"/>
            <a:chExt cx="5609937" cy="873245"/>
          </a:xfrm>
        </p:grpSpPr>
        <p:sp>
          <p:nvSpPr>
            <p:cNvPr id="21" name="Rectangle 20">
              <a:extLst>
                <a:ext uri="{FF2B5EF4-FFF2-40B4-BE49-F238E27FC236}">
                  <a16:creationId xmlns:a16="http://schemas.microsoft.com/office/drawing/2014/main" id="{836BA20F-C81C-499A-81BA-040FB6FF6F37}"/>
                </a:ext>
              </a:extLst>
            </p:cNvPr>
            <p:cNvSpPr/>
            <p:nvPr/>
          </p:nvSpPr>
          <p:spPr>
            <a:xfrm>
              <a:off x="6259351" y="4279273"/>
              <a:ext cx="5609937" cy="873245"/>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3" name="TextBox 42">
              <a:extLst>
                <a:ext uri="{FF2B5EF4-FFF2-40B4-BE49-F238E27FC236}">
                  <a16:creationId xmlns:a16="http://schemas.microsoft.com/office/drawing/2014/main" id="{F67B59DE-3ACC-4E49-8C69-B4C601355A48}"/>
                </a:ext>
              </a:extLst>
            </p:cNvPr>
            <p:cNvSpPr txBox="1"/>
            <p:nvPr/>
          </p:nvSpPr>
          <p:spPr>
            <a:xfrm>
              <a:off x="7394541" y="4383050"/>
              <a:ext cx="4416091" cy="646331"/>
            </a:xfrm>
            <a:prstGeom prst="rect">
              <a:avLst/>
            </a:prstGeom>
            <a:noFill/>
          </p:spPr>
          <p:txBody>
            <a:bodyPr wrap="square">
              <a:spAutoFit/>
            </a:bodyPr>
            <a:lstStyle/>
            <a:p>
              <a:pPr>
                <a:defRPr/>
              </a:pPr>
              <a:r>
                <a:rPr kumimoji="0" lang="en-US" b="0" i="0" u="none" strike="noStrike" kern="1200" cap="none" spc="0" normalizeH="0" baseline="0" noProof="0" dirty="0">
                  <a:ln>
                    <a:noFill/>
                  </a:ln>
                  <a:solidFill>
                    <a:schemeClr val="bg1"/>
                  </a:solidFill>
                  <a:effectLst/>
                  <a:uLnTx/>
                  <a:uFillTx/>
                  <a:cs typeface="Arial" pitchFamily="34" charset="0"/>
                </a:rPr>
                <a:t>would lose significant employees without hybrid work practices</a:t>
              </a:r>
              <a:r>
                <a:rPr kumimoji="0" lang="en-US" b="0" i="0" u="none" strike="noStrike" kern="1200" cap="none" spc="0" normalizeH="0" baseline="30000" noProof="0" dirty="0">
                  <a:ln>
                    <a:noFill/>
                  </a:ln>
                  <a:solidFill>
                    <a:schemeClr val="bg1"/>
                  </a:solidFill>
                  <a:effectLst/>
                  <a:uLnTx/>
                  <a:uFillTx/>
                  <a:cs typeface="Arial" pitchFamily="34" charset="0"/>
                </a:rPr>
                <a:t>3</a:t>
              </a:r>
            </a:p>
          </p:txBody>
        </p:sp>
        <p:sp>
          <p:nvSpPr>
            <p:cNvPr id="46" name="TextBox 45">
              <a:extLst>
                <a:ext uri="{FF2B5EF4-FFF2-40B4-BE49-F238E27FC236}">
                  <a16:creationId xmlns:a16="http://schemas.microsoft.com/office/drawing/2014/main" id="{8D0589BD-8794-4F28-ACC8-4FB98B33D65F}"/>
                </a:ext>
              </a:extLst>
            </p:cNvPr>
            <p:cNvSpPr txBox="1"/>
            <p:nvPr/>
          </p:nvSpPr>
          <p:spPr>
            <a:xfrm>
              <a:off x="6489130" y="4459995"/>
              <a:ext cx="865622" cy="492443"/>
            </a:xfrm>
            <a:prstGeom prst="rect">
              <a:avLst/>
            </a:prstGeom>
          </p:spPr>
          <p:txBody>
            <a:bodyPr wrap="none" lIns="0" tIns="0" rIns="0" bIns="0" rtlCol="0">
              <a:spAutoFit/>
            </a:bodyPr>
            <a:lstStyle/>
            <a:p>
              <a:pPr>
                <a:spcAft>
                  <a:spcPts val="600"/>
                </a:spcAft>
              </a:pPr>
              <a:r>
                <a:rPr lang="en-US" sz="3200" b="1" dirty="0">
                  <a:solidFill>
                    <a:schemeClr val="bg1"/>
                  </a:solidFill>
                  <a:latin typeface="Metropolis Semi Bold" panose="00000700000000000000" pitchFamily="2" charset="0"/>
                </a:rPr>
                <a:t>63%</a:t>
              </a:r>
            </a:p>
          </p:txBody>
        </p:sp>
      </p:grpSp>
      <p:grpSp>
        <p:nvGrpSpPr>
          <p:cNvPr id="8" name="Group 7">
            <a:extLst>
              <a:ext uri="{FF2B5EF4-FFF2-40B4-BE49-F238E27FC236}">
                <a16:creationId xmlns:a16="http://schemas.microsoft.com/office/drawing/2014/main" id="{89B8BDA4-6B0F-4EE2-83E4-9A11D55999D7}"/>
              </a:ext>
            </a:extLst>
          </p:cNvPr>
          <p:cNvGrpSpPr/>
          <p:nvPr/>
        </p:nvGrpSpPr>
        <p:grpSpPr>
          <a:xfrm>
            <a:off x="6259350" y="5060432"/>
            <a:ext cx="5609937" cy="906246"/>
            <a:chOff x="6259350" y="5486400"/>
            <a:chExt cx="5609937" cy="906246"/>
          </a:xfrm>
        </p:grpSpPr>
        <p:sp>
          <p:nvSpPr>
            <p:cNvPr id="22" name="Rectangle 21">
              <a:extLst>
                <a:ext uri="{FF2B5EF4-FFF2-40B4-BE49-F238E27FC236}">
                  <a16:creationId xmlns:a16="http://schemas.microsoft.com/office/drawing/2014/main" id="{C69D0974-E959-421A-890E-0E963DEC0822}"/>
                </a:ext>
              </a:extLst>
            </p:cNvPr>
            <p:cNvSpPr/>
            <p:nvPr/>
          </p:nvSpPr>
          <p:spPr>
            <a:xfrm>
              <a:off x="6259350" y="5486400"/>
              <a:ext cx="5609937" cy="906246"/>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4" name="TextBox 43">
              <a:extLst>
                <a:ext uri="{FF2B5EF4-FFF2-40B4-BE49-F238E27FC236}">
                  <a16:creationId xmlns:a16="http://schemas.microsoft.com/office/drawing/2014/main" id="{059227A6-933C-480E-AB96-1B4BBD3128F4}"/>
                </a:ext>
              </a:extLst>
            </p:cNvPr>
            <p:cNvSpPr txBox="1"/>
            <p:nvPr/>
          </p:nvSpPr>
          <p:spPr>
            <a:xfrm>
              <a:off x="7394542" y="5589959"/>
              <a:ext cx="3501611" cy="646331"/>
            </a:xfrm>
            <a:prstGeom prst="rect">
              <a:avLst/>
            </a:prstGeom>
            <a:noFill/>
          </p:spPr>
          <p:txBody>
            <a:bodyPr wrap="square" lIns="91440">
              <a:sp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lang="en-US" dirty="0" err="1">
                  <a:solidFill>
                    <a:schemeClr val="bg1"/>
                  </a:solidFill>
                  <a:cs typeface="Arial" pitchFamily="34" charset="0"/>
                </a:rPr>
                <a:t>i</a:t>
              </a:r>
              <a:r>
                <a:rPr kumimoji="0" lang="en-US" b="0" i="0" u="none" strike="noStrike" kern="1200" cap="none" spc="0" normalizeH="0" baseline="0" noProof="0" dirty="0" err="1">
                  <a:ln>
                    <a:noFill/>
                  </a:ln>
                  <a:solidFill>
                    <a:schemeClr val="bg1"/>
                  </a:solidFill>
                  <a:effectLst/>
                  <a:uLnTx/>
                  <a:uFillTx/>
                  <a:cs typeface="Arial" pitchFamily="34" charset="0"/>
                </a:rPr>
                <a:t>ncreased</a:t>
              </a:r>
              <a:r>
                <a:rPr kumimoji="0" lang="en-US" b="0" i="0" u="none" strike="noStrike" kern="1200" cap="none" spc="0" normalizeH="0" baseline="0" noProof="0" dirty="0">
                  <a:ln>
                    <a:noFill/>
                  </a:ln>
                  <a:solidFill>
                    <a:schemeClr val="bg1"/>
                  </a:solidFill>
                  <a:effectLst/>
                  <a:uLnTx/>
                  <a:uFillTx/>
                  <a:cs typeface="Arial" pitchFamily="34" charset="0"/>
                </a:rPr>
                <a:t> telehealth vs </a:t>
              </a:r>
              <a:br>
                <a:rPr kumimoji="0" lang="en-US" b="0" i="0" u="none" strike="noStrike" kern="1200" cap="none" spc="0" normalizeH="0" baseline="0" noProof="0" dirty="0">
                  <a:ln>
                    <a:noFill/>
                  </a:ln>
                  <a:solidFill>
                    <a:schemeClr val="bg1"/>
                  </a:solidFill>
                  <a:effectLst/>
                  <a:uLnTx/>
                  <a:uFillTx/>
                  <a:cs typeface="Arial" pitchFamily="34" charset="0"/>
                </a:rPr>
              </a:br>
              <a:r>
                <a:rPr kumimoji="0" lang="en-US" b="0" i="0" u="none" strike="noStrike" kern="1200" cap="none" spc="0" normalizeH="0" baseline="0" noProof="0" dirty="0">
                  <a:ln>
                    <a:noFill/>
                  </a:ln>
                  <a:solidFill>
                    <a:schemeClr val="bg1"/>
                  </a:solidFill>
                  <a:effectLst/>
                  <a:uLnTx/>
                  <a:uFillTx/>
                  <a:cs typeface="Arial" pitchFamily="34" charset="0"/>
                </a:rPr>
                <a:t>pre-COVID levels (July 2021)</a:t>
              </a:r>
              <a:r>
                <a:rPr lang="en-US" baseline="30000" dirty="0">
                  <a:solidFill>
                    <a:schemeClr val="bg1"/>
                  </a:solidFill>
                  <a:cs typeface="Arial" pitchFamily="34" charset="0"/>
                </a:rPr>
                <a:t>4</a:t>
              </a:r>
              <a:endParaRPr kumimoji="0" lang="en-US" b="0" i="0" u="none" strike="noStrike" kern="1200" cap="none" spc="0" normalizeH="0" baseline="30000" noProof="0" dirty="0">
                <a:ln>
                  <a:noFill/>
                </a:ln>
                <a:solidFill>
                  <a:schemeClr val="bg1"/>
                </a:solidFill>
                <a:effectLst/>
                <a:uLnTx/>
                <a:uFillTx/>
                <a:cs typeface="Arial" pitchFamily="34" charset="0"/>
              </a:endParaRPr>
            </a:p>
          </p:txBody>
        </p:sp>
        <p:sp>
          <p:nvSpPr>
            <p:cNvPr id="45" name="TextBox 44">
              <a:extLst>
                <a:ext uri="{FF2B5EF4-FFF2-40B4-BE49-F238E27FC236}">
                  <a16:creationId xmlns:a16="http://schemas.microsoft.com/office/drawing/2014/main" id="{DE8422D8-3080-4964-94E8-52B0D1B8FB57}"/>
                </a:ext>
              </a:extLst>
            </p:cNvPr>
            <p:cNvSpPr txBox="1"/>
            <p:nvPr/>
          </p:nvSpPr>
          <p:spPr>
            <a:xfrm>
              <a:off x="6489130" y="5666904"/>
              <a:ext cx="803105" cy="492443"/>
            </a:xfrm>
            <a:prstGeom prst="rect">
              <a:avLst/>
            </a:prstGeom>
          </p:spPr>
          <p:txBody>
            <a:bodyPr wrap="none" lIns="0" tIns="0" rIns="0" bIns="0" rtlCol="0">
              <a:spAutoFit/>
            </a:bodyPr>
            <a:lstStyle/>
            <a:p>
              <a:pPr>
                <a:spcAft>
                  <a:spcPts val="600"/>
                </a:spcAft>
              </a:pPr>
              <a:r>
                <a:rPr lang="en-US" sz="3200" dirty="0">
                  <a:solidFill>
                    <a:schemeClr val="bg1"/>
                  </a:solidFill>
                  <a:latin typeface="Metropolis Semi Bold" panose="00000700000000000000" pitchFamily="2" charset="0"/>
                </a:rPr>
                <a:t>38X</a:t>
              </a:r>
            </a:p>
          </p:txBody>
        </p:sp>
      </p:grpSp>
    </p:spTree>
    <p:extLst>
      <p:ext uri="{BB962C8B-B14F-4D97-AF65-F5344CB8AC3E}">
        <p14:creationId xmlns:p14="http://schemas.microsoft.com/office/powerpoint/2010/main" val="397102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5863-4BCA-124A-BCD7-99AC46131BD1}"/>
              </a:ext>
            </a:extLst>
          </p:cNvPr>
          <p:cNvSpPr>
            <a:spLocks noGrp="1"/>
          </p:cNvSpPr>
          <p:nvPr>
            <p:ph type="title"/>
          </p:nvPr>
        </p:nvSpPr>
        <p:spPr/>
        <p:txBody>
          <a:bodyPr/>
          <a:lstStyle/>
          <a:p>
            <a:r>
              <a:rPr lang="en-US" dirty="0"/>
              <a:t>Connected Care &amp; Hybrid Workforce Goals</a:t>
            </a:r>
          </a:p>
        </p:txBody>
      </p:sp>
      <p:sp>
        <p:nvSpPr>
          <p:cNvPr id="3" name="Subtitle 2">
            <a:extLst>
              <a:ext uri="{FF2B5EF4-FFF2-40B4-BE49-F238E27FC236}">
                <a16:creationId xmlns:a16="http://schemas.microsoft.com/office/drawing/2014/main" id="{468E576E-7A7A-D943-A7F6-2EA6E16F8245}"/>
              </a:ext>
            </a:extLst>
          </p:cNvPr>
          <p:cNvSpPr>
            <a:spLocks noGrp="1"/>
          </p:cNvSpPr>
          <p:nvPr>
            <p:ph type="subTitle" idx="10"/>
          </p:nvPr>
        </p:nvSpPr>
        <p:spPr/>
        <p:txBody>
          <a:bodyPr/>
          <a:lstStyle/>
          <a:p>
            <a:endParaRPr lang="en-US" dirty="0"/>
          </a:p>
        </p:txBody>
      </p:sp>
      <p:sp>
        <p:nvSpPr>
          <p:cNvPr id="11" name="TextBox 10">
            <a:extLst>
              <a:ext uri="{FF2B5EF4-FFF2-40B4-BE49-F238E27FC236}">
                <a16:creationId xmlns:a16="http://schemas.microsoft.com/office/drawing/2014/main" id="{96A964AB-7544-AA48-9573-15F9E5EEC11E}"/>
              </a:ext>
            </a:extLst>
          </p:cNvPr>
          <p:cNvSpPr txBox="1"/>
          <p:nvPr/>
        </p:nvSpPr>
        <p:spPr>
          <a:xfrm>
            <a:off x="10317982" y="7478071"/>
            <a:ext cx="0" cy="0"/>
          </a:xfrm>
          <a:prstGeom prst="rect">
            <a:avLst/>
          </a:prstGeom>
          <a:noFill/>
        </p:spPr>
        <p:txBody>
          <a:bodyPr wrap="none" lIns="0" tIns="0" rIns="0" bIns="0" rtlCol="0">
            <a:noAutofit/>
          </a:bodyPr>
          <a:lstStyle/>
          <a:p>
            <a:pPr algn="l">
              <a:lnSpc>
                <a:spcPct val="130000"/>
              </a:lnSpc>
            </a:pPr>
            <a:endParaRPr lang="en-US" sz="1799" err="1">
              <a:solidFill>
                <a:schemeClr val="tx2"/>
              </a:solidFill>
            </a:endParaRPr>
          </a:p>
        </p:txBody>
      </p:sp>
      <p:sp>
        <p:nvSpPr>
          <p:cNvPr id="7" name="Rectangle 6">
            <a:extLst>
              <a:ext uri="{FF2B5EF4-FFF2-40B4-BE49-F238E27FC236}">
                <a16:creationId xmlns:a16="http://schemas.microsoft.com/office/drawing/2014/main" id="{E53775B1-CA96-874F-8E62-A6445AF0087C}"/>
              </a:ext>
            </a:extLst>
          </p:cNvPr>
          <p:cNvSpPr/>
          <p:nvPr/>
        </p:nvSpPr>
        <p:spPr>
          <a:xfrm>
            <a:off x="1086621" y="3399845"/>
            <a:ext cx="2830890"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1"/>
                </a:solidFill>
                <a:latin typeface="Metropolis Semi Bold" panose="00000700000000000000" pitchFamily="2" charset="0"/>
              </a:rPr>
              <a:t>Enable a hybrid </a:t>
            </a:r>
            <a:br>
              <a:rPr lang="en-US" dirty="0">
                <a:solidFill>
                  <a:schemeClr val="accent1"/>
                </a:solidFill>
                <a:latin typeface="Metropolis Semi Bold" panose="00000700000000000000" pitchFamily="2" charset="0"/>
              </a:rPr>
            </a:br>
            <a:r>
              <a:rPr lang="en-US" dirty="0">
                <a:solidFill>
                  <a:schemeClr val="accent1"/>
                </a:solidFill>
                <a:latin typeface="Metropolis Semi Bold" panose="00000700000000000000" pitchFamily="2" charset="0"/>
              </a:rPr>
              <a:t>non-clinical workforce</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Support remote working for admin, billing, IT</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Enable out of state recruiting</a:t>
            </a:r>
          </a:p>
        </p:txBody>
      </p:sp>
      <p:sp>
        <p:nvSpPr>
          <p:cNvPr id="4" name="Oval 3">
            <a:extLst>
              <a:ext uri="{FF2B5EF4-FFF2-40B4-BE49-F238E27FC236}">
                <a16:creationId xmlns:a16="http://schemas.microsoft.com/office/drawing/2014/main" id="{D4C67576-1EA5-903F-1B9F-381776810BBB}"/>
              </a:ext>
            </a:extLst>
          </p:cNvPr>
          <p:cNvSpPr/>
          <p:nvPr/>
        </p:nvSpPr>
        <p:spPr>
          <a:xfrm>
            <a:off x="1718153" y="1706976"/>
            <a:ext cx="1567826" cy="1567826"/>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AC96AE8C-38F4-ED5A-7187-03759C8C82C3}"/>
              </a:ext>
            </a:extLst>
          </p:cNvPr>
          <p:cNvSpPr/>
          <p:nvPr/>
        </p:nvSpPr>
        <p:spPr>
          <a:xfrm>
            <a:off x="4613130" y="3399845"/>
            <a:ext cx="2634568"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2"/>
                </a:solidFill>
                <a:latin typeface="Metropolis Semi Bold" panose="00000700000000000000" pitchFamily="2" charset="0"/>
              </a:rPr>
              <a:t>Secure access to patient information</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Enable providers to securely access PHI from any location and device</a:t>
            </a:r>
          </a:p>
        </p:txBody>
      </p:sp>
      <p:sp>
        <p:nvSpPr>
          <p:cNvPr id="15" name="Oval 14">
            <a:extLst>
              <a:ext uri="{FF2B5EF4-FFF2-40B4-BE49-F238E27FC236}">
                <a16:creationId xmlns:a16="http://schemas.microsoft.com/office/drawing/2014/main" id="{50741105-8D3D-9262-15C4-7668EFC5FA67}"/>
              </a:ext>
            </a:extLst>
          </p:cNvPr>
          <p:cNvSpPr/>
          <p:nvPr/>
        </p:nvSpPr>
        <p:spPr>
          <a:xfrm>
            <a:off x="5146501" y="1706976"/>
            <a:ext cx="1567826" cy="1567826"/>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Rectangle 15">
            <a:extLst>
              <a:ext uri="{FF2B5EF4-FFF2-40B4-BE49-F238E27FC236}">
                <a16:creationId xmlns:a16="http://schemas.microsoft.com/office/drawing/2014/main" id="{B5F6F88D-04BA-77A3-DEDC-D98CCC8D70BE}"/>
              </a:ext>
            </a:extLst>
          </p:cNvPr>
          <p:cNvSpPr/>
          <p:nvPr/>
        </p:nvSpPr>
        <p:spPr>
          <a:xfrm>
            <a:off x="7792710" y="3399845"/>
            <a:ext cx="2634568"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5"/>
                </a:solidFill>
                <a:latin typeface="Metropolis Semi Bold" panose="00000700000000000000" pitchFamily="2" charset="0"/>
              </a:rPr>
              <a:t>Deliver new care services</a:t>
            </a:r>
          </a:p>
          <a:p>
            <a:pPr marR="0" lvl="0" algn="ctr" defTabSz="914400" rtl="0" eaLnBrk="1" fontAlgn="auto" latinLnBrk="0" hangingPunct="1">
              <a:spcBef>
                <a:spcPts val="600"/>
              </a:spcBef>
              <a:spcAft>
                <a:spcPts val="600"/>
              </a:spcAft>
              <a:buClrTx/>
              <a:buSzTx/>
              <a:tabLst/>
              <a:defRPr/>
            </a:pPr>
            <a:r>
              <a:rPr kumimoji="0" lang="en-US" sz="1500" b="0" i="0" u="none" strike="noStrike" kern="1200" cap="none" spc="0" normalizeH="0" baseline="0" noProof="0" dirty="0">
                <a:ln>
                  <a:noFill/>
                </a:ln>
                <a:solidFill>
                  <a:srgbClr val="3F3F3F"/>
                </a:solidFill>
                <a:effectLst/>
                <a:uLnTx/>
                <a:uFillTx/>
                <a:latin typeface="Metropolis"/>
                <a:ea typeface="+mn-ea"/>
                <a:cs typeface="+mn-cs"/>
              </a:rPr>
              <a:t>Quickly enable new care services and patient engagement options </a:t>
            </a:r>
          </a:p>
        </p:txBody>
      </p:sp>
      <p:sp>
        <p:nvSpPr>
          <p:cNvPr id="17" name="Oval 16">
            <a:extLst>
              <a:ext uri="{FF2B5EF4-FFF2-40B4-BE49-F238E27FC236}">
                <a16:creationId xmlns:a16="http://schemas.microsoft.com/office/drawing/2014/main" id="{8A191836-C428-0F25-5377-F8D66242746A}"/>
              </a:ext>
            </a:extLst>
          </p:cNvPr>
          <p:cNvSpPr/>
          <p:nvPr/>
        </p:nvSpPr>
        <p:spPr>
          <a:xfrm>
            <a:off x="8326081" y="1706976"/>
            <a:ext cx="1567826" cy="1567826"/>
          </a:xfrm>
          <a:prstGeom prst="ellipse">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8" name="Picture Placeholder 84">
            <a:extLst>
              <a:ext uri="{FF2B5EF4-FFF2-40B4-BE49-F238E27FC236}">
                <a16:creationId xmlns:a16="http://schemas.microsoft.com/office/drawing/2014/main" id="{AD474021-3226-F1D0-00D3-39E13C3882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48737" y="1886907"/>
            <a:ext cx="1106658" cy="1106658"/>
          </a:xfrm>
          <a:prstGeom prst="rect">
            <a:avLst/>
          </a:prstGeom>
        </p:spPr>
      </p:pic>
      <p:pic>
        <p:nvPicPr>
          <p:cNvPr id="19" name="Picture Placeholder 83">
            <a:extLst>
              <a:ext uri="{FF2B5EF4-FFF2-40B4-BE49-F238E27FC236}">
                <a16:creationId xmlns:a16="http://schemas.microsoft.com/office/drawing/2014/main" id="{68C01725-6C94-8F71-D415-CC9754F49C8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37415" y="2123552"/>
            <a:ext cx="1010470" cy="1010470"/>
          </a:xfrm>
          <a:prstGeom prst="rect">
            <a:avLst/>
          </a:prstGeom>
        </p:spPr>
      </p:pic>
      <p:pic>
        <p:nvPicPr>
          <p:cNvPr id="20" name="Picture Placeholder 86">
            <a:extLst>
              <a:ext uri="{FF2B5EF4-FFF2-40B4-BE49-F238E27FC236}">
                <a16:creationId xmlns:a16="http://schemas.microsoft.com/office/drawing/2014/main" id="{CDB8D282-C08B-D6A1-CC69-A1A71789CE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25862" y="2009700"/>
            <a:ext cx="1124322" cy="1124322"/>
          </a:xfrm>
          <a:prstGeom prst="rect">
            <a:avLst/>
          </a:prstGeom>
        </p:spPr>
      </p:pic>
    </p:spTree>
    <p:extLst>
      <p:ext uri="{BB962C8B-B14F-4D97-AF65-F5344CB8AC3E}">
        <p14:creationId xmlns:p14="http://schemas.microsoft.com/office/powerpoint/2010/main" val="423838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B1AF10A-A2F4-D249-2C20-445351D20B30}"/>
              </a:ext>
            </a:extLst>
          </p:cNvPr>
          <p:cNvSpPr/>
          <p:nvPr/>
        </p:nvSpPr>
        <p:spPr>
          <a:xfrm>
            <a:off x="0" y="0"/>
            <a:ext cx="5003068" cy="5003068"/>
          </a:xfrm>
          <a:custGeom>
            <a:avLst/>
            <a:gdLst>
              <a:gd name="connsiteX0" fmla="*/ 0 w 5003068"/>
              <a:gd name="connsiteY0" fmla="*/ 0 h 5003068"/>
              <a:gd name="connsiteX1" fmla="*/ 5003068 w 5003068"/>
              <a:gd name="connsiteY1" fmla="*/ 0 h 5003068"/>
              <a:gd name="connsiteX2" fmla="*/ 0 w 5003068"/>
              <a:gd name="connsiteY2" fmla="*/ 5003068 h 5003068"/>
            </a:gdLst>
            <a:ahLst/>
            <a:cxnLst>
              <a:cxn ang="0">
                <a:pos x="connsiteX0" y="connsiteY0"/>
              </a:cxn>
              <a:cxn ang="0">
                <a:pos x="connsiteX1" y="connsiteY1"/>
              </a:cxn>
              <a:cxn ang="0">
                <a:pos x="connsiteX2" y="connsiteY2"/>
              </a:cxn>
            </a:cxnLst>
            <a:rect l="l" t="t" r="r" b="b"/>
            <a:pathLst>
              <a:path w="5003068" h="5003068">
                <a:moveTo>
                  <a:pt x="0" y="0"/>
                </a:moveTo>
                <a:lnTo>
                  <a:pt x="5003068" y="0"/>
                </a:lnTo>
                <a:lnTo>
                  <a:pt x="0" y="5003068"/>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 name="Freeform: Shape 3">
            <a:extLst>
              <a:ext uri="{FF2B5EF4-FFF2-40B4-BE49-F238E27FC236}">
                <a16:creationId xmlns:a16="http://schemas.microsoft.com/office/drawing/2014/main" id="{2F3989CA-80AE-4454-518D-7BB2C5AAB548}"/>
              </a:ext>
            </a:extLst>
          </p:cNvPr>
          <p:cNvSpPr/>
          <p:nvPr/>
        </p:nvSpPr>
        <p:spPr>
          <a:xfrm>
            <a:off x="757359" y="0"/>
            <a:ext cx="7240774" cy="4964417"/>
          </a:xfrm>
          <a:custGeom>
            <a:avLst/>
            <a:gdLst>
              <a:gd name="connsiteX0" fmla="*/ 3453610 w 7240774"/>
              <a:gd name="connsiteY0" fmla="*/ 0 h 4964417"/>
              <a:gd name="connsiteX1" fmla="*/ 7240774 w 7240774"/>
              <a:gd name="connsiteY1" fmla="*/ 0 h 4964417"/>
              <a:gd name="connsiteX2" fmla="*/ 2276358 w 7240774"/>
              <a:gd name="connsiteY2" fmla="*/ 4964417 h 4964417"/>
              <a:gd name="connsiteX3" fmla="*/ 0 w 7240774"/>
              <a:gd name="connsiteY3" fmla="*/ 4964417 h 4964417"/>
              <a:gd name="connsiteX4" fmla="*/ 0 w 7240774"/>
              <a:gd name="connsiteY4" fmla="*/ 3453609 h 496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0774" h="4964417">
                <a:moveTo>
                  <a:pt x="3453610" y="0"/>
                </a:moveTo>
                <a:lnTo>
                  <a:pt x="7240774" y="0"/>
                </a:lnTo>
                <a:lnTo>
                  <a:pt x="2276358" y="4964417"/>
                </a:lnTo>
                <a:lnTo>
                  <a:pt x="0" y="4964417"/>
                </a:lnTo>
                <a:lnTo>
                  <a:pt x="0" y="3453609"/>
                </a:lnTo>
                <a:close/>
              </a:path>
            </a:pathLst>
          </a:custGeom>
          <a:gradFill>
            <a:gsLst>
              <a:gs pos="24000">
                <a:schemeClr val="bg1">
                  <a:alpha val="48000"/>
                </a:schemeClr>
              </a:gs>
              <a:gs pos="87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 name="Text Placeholder 1">
            <a:extLst>
              <a:ext uri="{FF2B5EF4-FFF2-40B4-BE49-F238E27FC236}">
                <a16:creationId xmlns:a16="http://schemas.microsoft.com/office/drawing/2014/main" id="{B5E37586-F797-60EE-4207-1C1F1FD8C055}"/>
              </a:ext>
            </a:extLst>
          </p:cNvPr>
          <p:cNvSpPr>
            <a:spLocks noGrp="1"/>
          </p:cNvSpPr>
          <p:nvPr>
            <p:ph type="body" sz="quarter" idx="23"/>
          </p:nvPr>
        </p:nvSpPr>
        <p:spPr>
          <a:xfrm>
            <a:off x="4339980" y="1618084"/>
            <a:ext cx="6489632" cy="4322783"/>
          </a:xfrm>
        </p:spPr>
        <p:txBody>
          <a:bodyPr/>
          <a:lstStyle/>
          <a:p>
            <a:pPr>
              <a:spcBef>
                <a:spcPts val="2400"/>
              </a:spcBef>
              <a:spcAft>
                <a:spcPts val="1200"/>
              </a:spcAft>
            </a:pPr>
            <a:r>
              <a:rPr lang="en-US" dirty="0"/>
              <a:t>Overview of Digital Transformation in Healthcare</a:t>
            </a:r>
          </a:p>
          <a:p>
            <a:pPr>
              <a:spcBef>
                <a:spcPts val="2400"/>
              </a:spcBef>
              <a:spcAft>
                <a:spcPts val="1200"/>
              </a:spcAft>
            </a:pPr>
            <a:r>
              <a:rPr lang="en-US" dirty="0"/>
              <a:t>Modernize HIT Through Cloud Transformation</a:t>
            </a:r>
          </a:p>
          <a:p>
            <a:pPr>
              <a:spcBef>
                <a:spcPts val="2400"/>
              </a:spcBef>
              <a:spcAft>
                <a:spcPts val="1200"/>
              </a:spcAft>
            </a:pPr>
            <a:br>
              <a:rPr lang="en-US" dirty="0"/>
            </a:br>
            <a:r>
              <a:rPr lang="en-US" dirty="0"/>
              <a:t>Empower Connected Care and the Hybrid Workforce</a:t>
            </a:r>
          </a:p>
          <a:p>
            <a:pPr>
              <a:spcBef>
                <a:spcPts val="2400"/>
              </a:spcBef>
              <a:spcAft>
                <a:spcPts val="1200"/>
              </a:spcAft>
            </a:pPr>
            <a:br>
              <a:rPr lang="en-US" dirty="0"/>
            </a:br>
            <a:r>
              <a:rPr lang="en-US" dirty="0"/>
              <a:t>Deliver Cloud Native Digital Patient Engagement</a:t>
            </a:r>
          </a:p>
        </p:txBody>
      </p:sp>
      <p:grpSp>
        <p:nvGrpSpPr>
          <p:cNvPr id="5" name="Group 4">
            <a:extLst>
              <a:ext uri="{FF2B5EF4-FFF2-40B4-BE49-F238E27FC236}">
                <a16:creationId xmlns:a16="http://schemas.microsoft.com/office/drawing/2014/main" id="{FCED665D-98E5-FFEA-6033-28906381E782}"/>
              </a:ext>
            </a:extLst>
          </p:cNvPr>
          <p:cNvGrpSpPr/>
          <p:nvPr/>
        </p:nvGrpSpPr>
        <p:grpSpPr>
          <a:xfrm>
            <a:off x="504269" y="2034935"/>
            <a:ext cx="2714285" cy="2250092"/>
            <a:chOff x="762861" y="2391179"/>
            <a:chExt cx="2714285" cy="2250092"/>
          </a:xfrm>
        </p:grpSpPr>
        <p:grpSp>
          <p:nvGrpSpPr>
            <p:cNvPr id="6" name="Group 5">
              <a:extLst>
                <a:ext uri="{FF2B5EF4-FFF2-40B4-BE49-F238E27FC236}">
                  <a16:creationId xmlns:a16="http://schemas.microsoft.com/office/drawing/2014/main" id="{1A5A9794-BCB0-40B7-1065-CEB24EEF6C86}"/>
                </a:ext>
              </a:extLst>
            </p:cNvPr>
            <p:cNvGrpSpPr/>
            <p:nvPr/>
          </p:nvGrpSpPr>
          <p:grpSpPr>
            <a:xfrm>
              <a:off x="1226389" y="3224679"/>
              <a:ext cx="734158" cy="609946"/>
              <a:chOff x="1118390" y="3168480"/>
              <a:chExt cx="1105581" cy="609946"/>
            </a:xfrm>
          </p:grpSpPr>
          <p:sp>
            <p:nvSpPr>
              <p:cNvPr id="18" name="Freeform: Shape 17">
                <a:extLst>
                  <a:ext uri="{FF2B5EF4-FFF2-40B4-BE49-F238E27FC236}">
                    <a16:creationId xmlns:a16="http://schemas.microsoft.com/office/drawing/2014/main" id="{9000095D-F136-BBCD-76D6-9629427BCE10}"/>
                  </a:ext>
                </a:extLst>
              </p:cNvPr>
              <p:cNvSpPr/>
              <p:nvPr/>
            </p:nvSpPr>
            <p:spPr>
              <a:xfrm>
                <a:off x="1118390" y="3429389"/>
                <a:ext cx="952878" cy="87258"/>
              </a:xfrm>
              <a:custGeom>
                <a:avLst/>
                <a:gdLst>
                  <a:gd name="connsiteX0" fmla="*/ 0 w 262096"/>
                  <a:gd name="connsiteY0" fmla="*/ 0 h 24001"/>
                  <a:gd name="connsiteX1" fmla="*/ 262096 w 262096"/>
                  <a:gd name="connsiteY1" fmla="*/ 0 h 24001"/>
                </a:gdLst>
                <a:ahLst/>
                <a:cxnLst>
                  <a:cxn ang="0">
                    <a:pos x="connsiteX0" y="connsiteY0"/>
                  </a:cxn>
                  <a:cxn ang="0">
                    <a:pos x="connsiteX1" y="connsiteY1"/>
                  </a:cxn>
                </a:cxnLst>
                <a:rect l="l" t="t" r="r" b="b"/>
                <a:pathLst>
                  <a:path w="262096" h="24001">
                    <a:moveTo>
                      <a:pt x="0" y="0"/>
                    </a:moveTo>
                    <a:lnTo>
                      <a:pt x="262096" y="0"/>
                    </a:lnTo>
                  </a:path>
                </a:pathLst>
              </a:custGeom>
              <a:ln w="17987" cap="rnd">
                <a:solidFill>
                  <a:srgbClr val="19BFD3"/>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F4FAB34B-689C-9356-BB04-E8C42F84375B}"/>
                  </a:ext>
                </a:extLst>
              </p:cNvPr>
              <p:cNvSpPr/>
              <p:nvPr/>
            </p:nvSpPr>
            <p:spPr>
              <a:xfrm>
                <a:off x="1118390" y="3168480"/>
                <a:ext cx="1105581" cy="87258"/>
              </a:xfrm>
              <a:custGeom>
                <a:avLst/>
                <a:gdLst>
                  <a:gd name="connsiteX0" fmla="*/ 0 w 304098"/>
                  <a:gd name="connsiteY0" fmla="*/ 0 h 24001"/>
                  <a:gd name="connsiteX1" fmla="*/ 304099 w 304098"/>
                  <a:gd name="connsiteY1" fmla="*/ 0 h 24001"/>
                </a:gdLst>
                <a:ahLst/>
                <a:cxnLst>
                  <a:cxn ang="0">
                    <a:pos x="connsiteX0" y="connsiteY0"/>
                  </a:cxn>
                  <a:cxn ang="0">
                    <a:pos x="connsiteX1" y="connsiteY1"/>
                  </a:cxn>
                </a:cxnLst>
                <a:rect l="l" t="t" r="r" b="b"/>
                <a:pathLst>
                  <a:path w="304098" h="24001">
                    <a:moveTo>
                      <a:pt x="0" y="0"/>
                    </a:moveTo>
                    <a:lnTo>
                      <a:pt x="304099" y="0"/>
                    </a:lnTo>
                  </a:path>
                </a:pathLst>
              </a:custGeom>
              <a:ln w="17987" cap="rnd">
                <a:solidFill>
                  <a:srgbClr val="19BFD3"/>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73090898-CACC-D0D9-EEAE-871FE423C4CB}"/>
                  </a:ext>
                </a:extLst>
              </p:cNvPr>
              <p:cNvSpPr/>
              <p:nvPr/>
            </p:nvSpPr>
            <p:spPr>
              <a:xfrm>
                <a:off x="1118390" y="3691168"/>
                <a:ext cx="1105581" cy="87258"/>
              </a:xfrm>
              <a:custGeom>
                <a:avLst/>
                <a:gdLst>
                  <a:gd name="connsiteX0" fmla="*/ 0 w 304098"/>
                  <a:gd name="connsiteY0" fmla="*/ 0 h 24001"/>
                  <a:gd name="connsiteX1" fmla="*/ 304099 w 304098"/>
                  <a:gd name="connsiteY1" fmla="*/ 0 h 24001"/>
                </a:gdLst>
                <a:ahLst/>
                <a:cxnLst>
                  <a:cxn ang="0">
                    <a:pos x="connsiteX0" y="connsiteY0"/>
                  </a:cxn>
                  <a:cxn ang="0">
                    <a:pos x="connsiteX1" y="connsiteY1"/>
                  </a:cxn>
                </a:cxnLst>
                <a:rect l="l" t="t" r="r" b="b"/>
                <a:pathLst>
                  <a:path w="304098" h="24001">
                    <a:moveTo>
                      <a:pt x="0" y="0"/>
                    </a:moveTo>
                    <a:lnTo>
                      <a:pt x="304099" y="0"/>
                    </a:lnTo>
                  </a:path>
                </a:pathLst>
              </a:custGeom>
              <a:ln w="17987" cap="rnd">
                <a:solidFill>
                  <a:srgbClr val="19BFD3"/>
                </a:solidFill>
                <a:prstDash val="solid"/>
                <a:round/>
              </a:ln>
            </p:spPr>
            <p:txBody>
              <a:bodyPr rtlCol="0" anchor="ctr"/>
              <a:lstStyle/>
              <a:p>
                <a:endParaRPr lang="en-US"/>
              </a:p>
            </p:txBody>
          </p:sp>
        </p:grpSp>
        <p:sp>
          <p:nvSpPr>
            <p:cNvPr id="7" name="Freeform: Shape 6">
              <a:extLst>
                <a:ext uri="{FF2B5EF4-FFF2-40B4-BE49-F238E27FC236}">
                  <a16:creationId xmlns:a16="http://schemas.microsoft.com/office/drawing/2014/main" id="{CDBB26BA-3718-6AC0-908B-1FA79F15401A}"/>
                </a:ext>
              </a:extLst>
            </p:cNvPr>
            <p:cNvSpPr/>
            <p:nvPr/>
          </p:nvSpPr>
          <p:spPr>
            <a:xfrm>
              <a:off x="1070980" y="3305365"/>
              <a:ext cx="2279542" cy="1199246"/>
            </a:xfrm>
            <a:custGeom>
              <a:avLst/>
              <a:gdLst>
                <a:gd name="connsiteX0" fmla="*/ 1853634 w 1853633"/>
                <a:gd name="connsiteY0" fmla="*/ 0 h 975179"/>
                <a:gd name="connsiteX1" fmla="*/ 1853634 w 1853633"/>
                <a:gd name="connsiteY1" fmla="*/ 975180 h 975179"/>
                <a:gd name="connsiteX2" fmla="*/ 0 w 1853633"/>
                <a:gd name="connsiteY2" fmla="*/ 975180 h 975179"/>
              </a:gdLst>
              <a:ahLst/>
              <a:cxnLst>
                <a:cxn ang="0">
                  <a:pos x="connsiteX0" y="connsiteY0"/>
                </a:cxn>
                <a:cxn ang="0">
                  <a:pos x="connsiteX1" y="connsiteY1"/>
                </a:cxn>
                <a:cxn ang="0">
                  <a:pos x="connsiteX2" y="connsiteY2"/>
                </a:cxn>
              </a:cxnLst>
              <a:rect l="l" t="t" r="r" b="b"/>
              <a:pathLst>
                <a:path w="1853633" h="975179">
                  <a:moveTo>
                    <a:pt x="1853634" y="0"/>
                  </a:moveTo>
                  <a:lnTo>
                    <a:pt x="1853634" y="975180"/>
                  </a:lnTo>
                  <a:lnTo>
                    <a:pt x="0" y="975180"/>
                  </a:lnTo>
                </a:path>
              </a:pathLst>
            </a:custGeom>
            <a:noFill/>
            <a:ln w="15875" cap="rnd">
              <a:solidFill>
                <a:srgbClr val="19BFD3"/>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8432FD19-263B-2502-282D-506EC98A2FB5}"/>
                </a:ext>
              </a:extLst>
            </p:cNvPr>
            <p:cNvSpPr/>
            <p:nvPr/>
          </p:nvSpPr>
          <p:spPr>
            <a:xfrm>
              <a:off x="807398" y="4388022"/>
              <a:ext cx="253249" cy="253249"/>
            </a:xfrm>
            <a:custGeom>
              <a:avLst/>
              <a:gdLst>
                <a:gd name="connsiteX0" fmla="*/ 205933 w 205932"/>
                <a:gd name="connsiteY0" fmla="*/ 102966 h 205932"/>
                <a:gd name="connsiteX1" fmla="*/ 102966 w 205932"/>
                <a:gd name="connsiteY1" fmla="*/ 205933 h 205932"/>
                <a:gd name="connsiteX2" fmla="*/ 0 w 205932"/>
                <a:gd name="connsiteY2" fmla="*/ 102966 h 205932"/>
                <a:gd name="connsiteX3" fmla="*/ 102966 w 205932"/>
                <a:gd name="connsiteY3" fmla="*/ 0 h 205932"/>
                <a:gd name="connsiteX4" fmla="*/ 205933 w 205932"/>
                <a:gd name="connsiteY4" fmla="*/ 102966 h 2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2" h="205932">
                  <a:moveTo>
                    <a:pt x="205933" y="102966"/>
                  </a:moveTo>
                  <a:cubicBezTo>
                    <a:pt x="205933" y="159833"/>
                    <a:pt x="159833" y="205933"/>
                    <a:pt x="102966" y="205933"/>
                  </a:cubicBezTo>
                  <a:cubicBezTo>
                    <a:pt x="46100" y="205933"/>
                    <a:pt x="0" y="159833"/>
                    <a:pt x="0" y="102966"/>
                  </a:cubicBezTo>
                  <a:cubicBezTo>
                    <a:pt x="0" y="46100"/>
                    <a:pt x="46100" y="0"/>
                    <a:pt x="102966" y="0"/>
                  </a:cubicBezTo>
                  <a:cubicBezTo>
                    <a:pt x="159833" y="0"/>
                    <a:pt x="205933" y="46100"/>
                    <a:pt x="205933" y="102966"/>
                  </a:cubicBezTo>
                  <a:close/>
                </a:path>
              </a:pathLst>
            </a:custGeom>
            <a:noFill/>
            <a:ln w="15875" cap="rnd">
              <a:solidFill>
                <a:srgbClr val="19BFD3"/>
              </a:solidFill>
              <a:prstDash val="solid"/>
              <a:round/>
            </a:ln>
          </p:spPr>
          <p:txBody>
            <a:bodyPr rtlCol="0" anchor="ctr"/>
            <a:lstStyle/>
            <a:p>
              <a:endParaRPr lang="en-US"/>
            </a:p>
          </p:txBody>
        </p:sp>
        <p:grpSp>
          <p:nvGrpSpPr>
            <p:cNvPr id="9" name="Group 8">
              <a:extLst>
                <a:ext uri="{FF2B5EF4-FFF2-40B4-BE49-F238E27FC236}">
                  <a16:creationId xmlns:a16="http://schemas.microsoft.com/office/drawing/2014/main" id="{659FA5CE-98D3-9685-00FF-D176F0D76AEE}"/>
                </a:ext>
              </a:extLst>
            </p:cNvPr>
            <p:cNvGrpSpPr/>
            <p:nvPr/>
          </p:nvGrpSpPr>
          <p:grpSpPr>
            <a:xfrm>
              <a:off x="2817446" y="2508818"/>
              <a:ext cx="569372" cy="569372"/>
              <a:chOff x="-1952063" y="1208660"/>
              <a:chExt cx="462991" cy="462991"/>
            </a:xfrm>
          </p:grpSpPr>
          <p:sp>
            <p:nvSpPr>
              <p:cNvPr id="16" name="Freeform: Shape 15">
                <a:extLst>
                  <a:ext uri="{FF2B5EF4-FFF2-40B4-BE49-F238E27FC236}">
                    <a16:creationId xmlns:a16="http://schemas.microsoft.com/office/drawing/2014/main" id="{2B448335-4BB2-90AC-79A5-9124FE3F3F87}"/>
                  </a:ext>
                </a:extLst>
              </p:cNvPr>
              <p:cNvSpPr/>
              <p:nvPr/>
            </p:nvSpPr>
            <p:spPr>
              <a:xfrm>
                <a:off x="-1720567" y="1208660"/>
                <a:ext cx="36398" cy="462991"/>
              </a:xfrm>
              <a:custGeom>
                <a:avLst/>
                <a:gdLst>
                  <a:gd name="connsiteX0" fmla="*/ 0 w 24001"/>
                  <a:gd name="connsiteY0" fmla="*/ 0 h 305298"/>
                  <a:gd name="connsiteX1" fmla="*/ 0 w 24001"/>
                  <a:gd name="connsiteY1" fmla="*/ 305299 h 305298"/>
                </a:gdLst>
                <a:ahLst/>
                <a:cxnLst>
                  <a:cxn ang="0">
                    <a:pos x="connsiteX0" y="connsiteY0"/>
                  </a:cxn>
                  <a:cxn ang="0">
                    <a:pos x="connsiteX1" y="connsiteY1"/>
                  </a:cxn>
                </a:cxnLst>
                <a:rect l="l" t="t" r="r" b="b"/>
                <a:pathLst>
                  <a:path w="24001" h="305298">
                    <a:moveTo>
                      <a:pt x="0" y="0"/>
                    </a:moveTo>
                    <a:lnTo>
                      <a:pt x="0" y="305299"/>
                    </a:lnTo>
                  </a:path>
                </a:pathLst>
              </a:custGeom>
              <a:ln w="19050" cap="rnd">
                <a:solidFill>
                  <a:srgbClr val="19BFD3"/>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27111B6C-D912-DD37-059F-71F7BE589849}"/>
                  </a:ext>
                </a:extLst>
              </p:cNvPr>
              <p:cNvSpPr/>
              <p:nvPr/>
            </p:nvSpPr>
            <p:spPr>
              <a:xfrm>
                <a:off x="-1952063" y="1440156"/>
                <a:ext cx="462991" cy="36398"/>
              </a:xfrm>
              <a:custGeom>
                <a:avLst/>
                <a:gdLst>
                  <a:gd name="connsiteX0" fmla="*/ 305299 w 305298"/>
                  <a:gd name="connsiteY0" fmla="*/ 0 h 24001"/>
                  <a:gd name="connsiteX1" fmla="*/ 0 w 305298"/>
                  <a:gd name="connsiteY1" fmla="*/ 0 h 24001"/>
                </a:gdLst>
                <a:ahLst/>
                <a:cxnLst>
                  <a:cxn ang="0">
                    <a:pos x="connsiteX0" y="connsiteY0"/>
                  </a:cxn>
                  <a:cxn ang="0">
                    <a:pos x="connsiteX1" y="connsiteY1"/>
                  </a:cxn>
                </a:cxnLst>
                <a:rect l="l" t="t" r="r" b="b"/>
                <a:pathLst>
                  <a:path w="305298" h="24001">
                    <a:moveTo>
                      <a:pt x="305299" y="0"/>
                    </a:moveTo>
                    <a:lnTo>
                      <a:pt x="0" y="0"/>
                    </a:lnTo>
                  </a:path>
                </a:pathLst>
              </a:custGeom>
              <a:ln w="19050" cap="rnd">
                <a:solidFill>
                  <a:srgbClr val="19BFD3"/>
                </a:solidFill>
                <a:prstDash val="solid"/>
                <a:round/>
              </a:ln>
            </p:spPr>
            <p:txBody>
              <a:bodyPr rtlCol="0" anchor="ctr"/>
              <a:lstStyle/>
              <a:p>
                <a:endParaRPr lang="en-US"/>
              </a:p>
            </p:txBody>
          </p:sp>
        </p:grpSp>
        <p:pic>
          <p:nvPicPr>
            <p:cNvPr id="10" name="Graphic 9">
              <a:extLst>
                <a:ext uri="{FF2B5EF4-FFF2-40B4-BE49-F238E27FC236}">
                  <a16:creationId xmlns:a16="http://schemas.microsoft.com/office/drawing/2014/main" id="{78EDB774-501B-B62E-1E32-23E104FD54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861" y="2391179"/>
              <a:ext cx="2023959" cy="1147605"/>
            </a:xfrm>
            <a:prstGeom prst="rect">
              <a:avLst/>
            </a:prstGeom>
          </p:spPr>
        </p:pic>
        <p:pic>
          <p:nvPicPr>
            <p:cNvPr id="11" name="Graphic 10">
              <a:extLst>
                <a:ext uri="{FF2B5EF4-FFF2-40B4-BE49-F238E27FC236}">
                  <a16:creationId xmlns:a16="http://schemas.microsoft.com/office/drawing/2014/main" id="{2D50F301-BE0B-7262-BD92-D6C1CFCC71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741" y="3619865"/>
              <a:ext cx="734157" cy="734157"/>
            </a:xfrm>
            <a:prstGeom prst="rect">
              <a:avLst/>
            </a:prstGeom>
          </p:spPr>
        </p:pic>
        <p:grpSp>
          <p:nvGrpSpPr>
            <p:cNvPr id="12" name="Group 11">
              <a:extLst>
                <a:ext uri="{FF2B5EF4-FFF2-40B4-BE49-F238E27FC236}">
                  <a16:creationId xmlns:a16="http://schemas.microsoft.com/office/drawing/2014/main" id="{8E790147-B524-1845-E1DE-7953F1B2EFAA}"/>
                </a:ext>
              </a:extLst>
            </p:cNvPr>
            <p:cNvGrpSpPr/>
            <p:nvPr/>
          </p:nvGrpSpPr>
          <p:grpSpPr>
            <a:xfrm>
              <a:off x="1188961" y="3983302"/>
              <a:ext cx="304835" cy="304835"/>
              <a:chOff x="-1952063" y="1208660"/>
              <a:chExt cx="462991" cy="462991"/>
            </a:xfrm>
          </p:grpSpPr>
          <p:sp>
            <p:nvSpPr>
              <p:cNvPr id="14" name="Freeform: Shape 13">
                <a:extLst>
                  <a:ext uri="{FF2B5EF4-FFF2-40B4-BE49-F238E27FC236}">
                    <a16:creationId xmlns:a16="http://schemas.microsoft.com/office/drawing/2014/main" id="{38909C90-8B2A-249F-7E80-3823280CFCE8}"/>
                  </a:ext>
                </a:extLst>
              </p:cNvPr>
              <p:cNvSpPr/>
              <p:nvPr/>
            </p:nvSpPr>
            <p:spPr>
              <a:xfrm>
                <a:off x="-1720567" y="1208660"/>
                <a:ext cx="36398" cy="462991"/>
              </a:xfrm>
              <a:custGeom>
                <a:avLst/>
                <a:gdLst>
                  <a:gd name="connsiteX0" fmla="*/ 0 w 24001"/>
                  <a:gd name="connsiteY0" fmla="*/ 0 h 305298"/>
                  <a:gd name="connsiteX1" fmla="*/ 0 w 24001"/>
                  <a:gd name="connsiteY1" fmla="*/ 305299 h 305298"/>
                </a:gdLst>
                <a:ahLst/>
                <a:cxnLst>
                  <a:cxn ang="0">
                    <a:pos x="connsiteX0" y="connsiteY0"/>
                  </a:cxn>
                  <a:cxn ang="0">
                    <a:pos x="connsiteX1" y="connsiteY1"/>
                  </a:cxn>
                </a:cxnLst>
                <a:rect l="l" t="t" r="r" b="b"/>
                <a:pathLst>
                  <a:path w="24001" h="305298">
                    <a:moveTo>
                      <a:pt x="0" y="0"/>
                    </a:moveTo>
                    <a:lnTo>
                      <a:pt x="0" y="305299"/>
                    </a:lnTo>
                  </a:path>
                </a:pathLst>
              </a:custGeom>
              <a:ln w="19050" cap="rnd">
                <a:solidFill>
                  <a:srgbClr val="19BFD3"/>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433588F3-E2B1-226A-A59A-A91C5B26B3C1}"/>
                  </a:ext>
                </a:extLst>
              </p:cNvPr>
              <p:cNvSpPr/>
              <p:nvPr/>
            </p:nvSpPr>
            <p:spPr>
              <a:xfrm>
                <a:off x="-1952063" y="1440156"/>
                <a:ext cx="462991" cy="36398"/>
              </a:xfrm>
              <a:custGeom>
                <a:avLst/>
                <a:gdLst>
                  <a:gd name="connsiteX0" fmla="*/ 305299 w 305298"/>
                  <a:gd name="connsiteY0" fmla="*/ 0 h 24001"/>
                  <a:gd name="connsiteX1" fmla="*/ 0 w 305298"/>
                  <a:gd name="connsiteY1" fmla="*/ 0 h 24001"/>
                </a:gdLst>
                <a:ahLst/>
                <a:cxnLst>
                  <a:cxn ang="0">
                    <a:pos x="connsiteX0" y="connsiteY0"/>
                  </a:cxn>
                  <a:cxn ang="0">
                    <a:pos x="connsiteX1" y="connsiteY1"/>
                  </a:cxn>
                </a:cxnLst>
                <a:rect l="l" t="t" r="r" b="b"/>
                <a:pathLst>
                  <a:path w="305298" h="24001">
                    <a:moveTo>
                      <a:pt x="305299" y="0"/>
                    </a:moveTo>
                    <a:lnTo>
                      <a:pt x="0" y="0"/>
                    </a:lnTo>
                  </a:path>
                </a:pathLst>
              </a:custGeom>
              <a:ln w="19050" cap="rnd">
                <a:solidFill>
                  <a:srgbClr val="19BFD3"/>
                </a:solidFill>
                <a:prstDash val="solid"/>
                <a:round/>
              </a:ln>
            </p:spPr>
            <p:txBody>
              <a:bodyPr rtlCol="0" anchor="ctr"/>
              <a:lstStyle/>
              <a:p>
                <a:endParaRPr lang="en-US"/>
              </a:p>
            </p:txBody>
          </p:sp>
        </p:grpSp>
        <p:sp>
          <p:nvSpPr>
            <p:cNvPr id="13" name="Freeform: Shape 12">
              <a:extLst>
                <a:ext uri="{FF2B5EF4-FFF2-40B4-BE49-F238E27FC236}">
                  <a16:creationId xmlns:a16="http://schemas.microsoft.com/office/drawing/2014/main" id="{74C54FB8-7FFF-15CE-EA82-922E7AC88D2B}"/>
                </a:ext>
              </a:extLst>
            </p:cNvPr>
            <p:cNvSpPr/>
            <p:nvPr/>
          </p:nvSpPr>
          <p:spPr>
            <a:xfrm>
              <a:off x="3223897" y="3045586"/>
              <a:ext cx="253249" cy="253249"/>
            </a:xfrm>
            <a:custGeom>
              <a:avLst/>
              <a:gdLst>
                <a:gd name="connsiteX0" fmla="*/ 205933 w 205932"/>
                <a:gd name="connsiteY0" fmla="*/ 102966 h 205932"/>
                <a:gd name="connsiteX1" fmla="*/ 102966 w 205932"/>
                <a:gd name="connsiteY1" fmla="*/ 205933 h 205932"/>
                <a:gd name="connsiteX2" fmla="*/ 0 w 205932"/>
                <a:gd name="connsiteY2" fmla="*/ 102966 h 205932"/>
                <a:gd name="connsiteX3" fmla="*/ 102966 w 205932"/>
                <a:gd name="connsiteY3" fmla="*/ 0 h 205932"/>
                <a:gd name="connsiteX4" fmla="*/ 205933 w 205932"/>
                <a:gd name="connsiteY4" fmla="*/ 102966 h 2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2" h="205932">
                  <a:moveTo>
                    <a:pt x="205933" y="102966"/>
                  </a:moveTo>
                  <a:cubicBezTo>
                    <a:pt x="205933" y="159833"/>
                    <a:pt x="159833" y="205933"/>
                    <a:pt x="102966" y="205933"/>
                  </a:cubicBezTo>
                  <a:cubicBezTo>
                    <a:pt x="46100" y="205933"/>
                    <a:pt x="0" y="159833"/>
                    <a:pt x="0" y="102966"/>
                  </a:cubicBezTo>
                  <a:cubicBezTo>
                    <a:pt x="0" y="46100"/>
                    <a:pt x="46100" y="0"/>
                    <a:pt x="102966" y="0"/>
                  </a:cubicBezTo>
                  <a:cubicBezTo>
                    <a:pt x="159833" y="0"/>
                    <a:pt x="205933" y="46100"/>
                    <a:pt x="205933" y="102966"/>
                  </a:cubicBezTo>
                  <a:close/>
                </a:path>
              </a:pathLst>
            </a:custGeom>
            <a:noFill/>
            <a:ln w="15875" cap="rnd">
              <a:solidFill>
                <a:srgbClr val="19BFD3"/>
              </a:solidFill>
              <a:prstDash val="solid"/>
              <a:round/>
            </a:ln>
          </p:spPr>
          <p:txBody>
            <a:bodyPr rtlCol="0" anchor="ctr"/>
            <a:lstStyle/>
            <a:p>
              <a:endParaRPr lang="en-US"/>
            </a:p>
          </p:txBody>
        </p:sp>
      </p:grpSp>
      <p:sp>
        <p:nvSpPr>
          <p:cNvPr id="21" name="TextBox 20">
            <a:extLst>
              <a:ext uri="{FF2B5EF4-FFF2-40B4-BE49-F238E27FC236}">
                <a16:creationId xmlns:a16="http://schemas.microsoft.com/office/drawing/2014/main" id="{40154720-76D6-F932-EF60-A3AE8C561629}"/>
              </a:ext>
            </a:extLst>
          </p:cNvPr>
          <p:cNvSpPr txBox="1"/>
          <p:nvPr/>
        </p:nvSpPr>
        <p:spPr>
          <a:xfrm>
            <a:off x="610290" y="1257625"/>
            <a:ext cx="1939871"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199" dirty="0"/>
              <a:t>Agenda</a:t>
            </a:r>
          </a:p>
        </p:txBody>
      </p:sp>
      <p:cxnSp>
        <p:nvCxnSpPr>
          <p:cNvPr id="39" name="Straight Connector 38">
            <a:extLst>
              <a:ext uri="{FF2B5EF4-FFF2-40B4-BE49-F238E27FC236}">
                <a16:creationId xmlns:a16="http://schemas.microsoft.com/office/drawing/2014/main" id="{9CF94BDA-3E5E-3F0F-71B4-A8D405BF4D9E}"/>
              </a:ext>
            </a:extLst>
          </p:cNvPr>
          <p:cNvCxnSpPr/>
          <p:nvPr/>
        </p:nvCxnSpPr>
        <p:spPr bwMode="gray">
          <a:xfrm>
            <a:off x="4189484" y="2135643"/>
            <a:ext cx="6640128" cy="0"/>
          </a:xfrm>
          <a:prstGeom prst="line">
            <a:avLst/>
          </a:prstGeom>
          <a:ln w="9525">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26A9BD-5E87-DC5F-F063-FF2DA7F24B78}"/>
              </a:ext>
            </a:extLst>
          </p:cNvPr>
          <p:cNvCxnSpPr/>
          <p:nvPr/>
        </p:nvCxnSpPr>
        <p:spPr bwMode="gray">
          <a:xfrm>
            <a:off x="4189484" y="3131285"/>
            <a:ext cx="6640128" cy="0"/>
          </a:xfrm>
          <a:prstGeom prst="line">
            <a:avLst/>
          </a:prstGeom>
          <a:ln w="9525">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5E0BD35-261C-A155-4324-21C27794CD1E}"/>
              </a:ext>
            </a:extLst>
          </p:cNvPr>
          <p:cNvCxnSpPr/>
          <p:nvPr/>
        </p:nvCxnSpPr>
        <p:spPr bwMode="gray">
          <a:xfrm>
            <a:off x="4189484" y="4181922"/>
            <a:ext cx="6640128" cy="0"/>
          </a:xfrm>
          <a:prstGeom prst="line">
            <a:avLst/>
          </a:prstGeom>
          <a:ln w="9525">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611926"/>
      </p:ext>
    </p:extLst>
  </p:cSld>
  <p:clrMapOvr>
    <a:masterClrMapping/>
  </p:clrMapOvr>
  <mc:AlternateContent xmlns:mc="http://schemas.openxmlformats.org/markup-compatibility/2006" xmlns:p14="http://schemas.microsoft.com/office/powerpoint/2010/main">
    <mc:Choice Requires="p14">
      <p:transition spd="med" p14:dur="700" advTm="25427">
        <p:fade/>
      </p:transition>
    </mc:Choice>
    <mc:Fallback xmlns="">
      <p:transition spd="med" advTm="2542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260B-37CC-4C97-8AE7-C1E6FCADB302}"/>
              </a:ext>
            </a:extLst>
          </p:cNvPr>
          <p:cNvSpPr>
            <a:spLocks noGrp="1"/>
          </p:cNvSpPr>
          <p:nvPr>
            <p:ph type="title"/>
          </p:nvPr>
        </p:nvSpPr>
        <p:spPr/>
        <p:txBody>
          <a:bodyPr/>
          <a:lstStyle/>
          <a:p>
            <a:r>
              <a:rPr lang="en-US" dirty="0">
                <a:cs typeface="Arial"/>
              </a:rPr>
              <a:t>VMware Anywhere Care Workspace</a:t>
            </a:r>
            <a:endParaRPr lang="en-US" dirty="0"/>
          </a:p>
        </p:txBody>
      </p:sp>
      <p:sp>
        <p:nvSpPr>
          <p:cNvPr id="9" name="Subtitle 8">
            <a:extLst>
              <a:ext uri="{FF2B5EF4-FFF2-40B4-BE49-F238E27FC236}">
                <a16:creationId xmlns:a16="http://schemas.microsoft.com/office/drawing/2014/main" id="{44331930-5EE3-754B-89F2-99D0ED3B9CD3}"/>
              </a:ext>
            </a:extLst>
          </p:cNvPr>
          <p:cNvSpPr>
            <a:spLocks noGrp="1"/>
          </p:cNvSpPr>
          <p:nvPr>
            <p:ph type="subTitle" idx="10"/>
          </p:nvPr>
        </p:nvSpPr>
        <p:spPr/>
        <p:txBody>
          <a:bodyPr/>
          <a:lstStyle/>
          <a:p>
            <a:r>
              <a:rPr lang="en-US" dirty="0"/>
              <a:t>Industry leading solutions that address top healthcare challenges</a:t>
            </a:r>
          </a:p>
        </p:txBody>
      </p:sp>
      <p:grpSp>
        <p:nvGrpSpPr>
          <p:cNvPr id="4" name="Group 3">
            <a:extLst>
              <a:ext uri="{FF2B5EF4-FFF2-40B4-BE49-F238E27FC236}">
                <a16:creationId xmlns:a16="http://schemas.microsoft.com/office/drawing/2014/main" id="{0B90047E-B88B-4E7F-99EB-8D3B40963138}"/>
              </a:ext>
            </a:extLst>
          </p:cNvPr>
          <p:cNvGrpSpPr/>
          <p:nvPr/>
        </p:nvGrpSpPr>
        <p:grpSpPr>
          <a:xfrm>
            <a:off x="5313549" y="1819239"/>
            <a:ext cx="6867299" cy="4378554"/>
            <a:chOff x="592867" y="1483112"/>
            <a:chExt cx="7251606" cy="4623586"/>
          </a:xfrm>
        </p:grpSpPr>
        <p:pic>
          <p:nvPicPr>
            <p:cNvPr id="28" name="Google Shape;118;p19">
              <a:extLst>
                <a:ext uri="{FF2B5EF4-FFF2-40B4-BE49-F238E27FC236}">
                  <a16:creationId xmlns:a16="http://schemas.microsoft.com/office/drawing/2014/main" id="{3E8B4878-EC36-4AA7-B08C-480C0EDA6AAB}"/>
                </a:ext>
              </a:extLst>
            </p:cNvPr>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592867" y="1483112"/>
              <a:ext cx="7123777" cy="4623586"/>
            </a:xfrm>
            <a:prstGeom prst="rect">
              <a:avLst/>
            </a:prstGeom>
            <a:noFill/>
            <a:ln>
              <a:noFill/>
            </a:ln>
          </p:spPr>
        </p:pic>
        <p:sp>
          <p:nvSpPr>
            <p:cNvPr id="3" name="Right Triangle 2">
              <a:extLst>
                <a:ext uri="{FF2B5EF4-FFF2-40B4-BE49-F238E27FC236}">
                  <a16:creationId xmlns:a16="http://schemas.microsoft.com/office/drawing/2014/main" id="{2DE340F8-4570-40E2-BC3E-9210FA67DD62}"/>
                </a:ext>
              </a:extLst>
            </p:cNvPr>
            <p:cNvSpPr/>
            <p:nvPr/>
          </p:nvSpPr>
          <p:spPr>
            <a:xfrm rot="16200000">
              <a:off x="6395224" y="3720571"/>
              <a:ext cx="1449249" cy="144924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29" name="Rectangle 28">
            <a:extLst>
              <a:ext uri="{FF2B5EF4-FFF2-40B4-BE49-F238E27FC236}">
                <a16:creationId xmlns:a16="http://schemas.microsoft.com/office/drawing/2014/main" id="{C4006461-7D7D-4F73-80E6-9CEAD4064C62}"/>
              </a:ext>
            </a:extLst>
          </p:cNvPr>
          <p:cNvSpPr/>
          <p:nvPr/>
        </p:nvSpPr>
        <p:spPr>
          <a:xfrm>
            <a:off x="-11693" y="2514600"/>
            <a:ext cx="5112193" cy="91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t" anchorCtr="0"/>
          <a:lstStyle/>
          <a:p>
            <a:pPr marL="171450" indent="-171450" defTabSz="914126">
              <a:buFont typeface="Arial" panose="020B0604020202020204" pitchFamily="34" charset="0"/>
              <a:buChar char="•"/>
              <a:defRPr/>
            </a:pPr>
            <a:r>
              <a:rPr lang="en-US" sz="1400" dirty="0">
                <a:solidFill>
                  <a:schemeClr val="tx2"/>
                </a:solidFill>
              </a:rPr>
              <a:t>Virtual Apps and Desktops</a:t>
            </a:r>
          </a:p>
          <a:p>
            <a:pPr marL="171450" indent="-171450" defTabSz="914126">
              <a:buFont typeface="Arial" panose="020B0604020202020204" pitchFamily="34" charset="0"/>
              <a:buChar char="•"/>
              <a:defRPr/>
            </a:pPr>
            <a:r>
              <a:rPr lang="en-US" sz="1400" dirty="0">
                <a:solidFill>
                  <a:schemeClr val="tx2"/>
                </a:solidFill>
              </a:rPr>
              <a:t>Tap Turn Treat clinical workflows</a:t>
            </a:r>
          </a:p>
          <a:p>
            <a:pPr marL="171450" indent="-171450" defTabSz="914126">
              <a:buFont typeface="Arial" panose="020B0604020202020204" pitchFamily="34" charset="0"/>
              <a:buChar char="•"/>
              <a:defRPr/>
            </a:pPr>
            <a:r>
              <a:rPr lang="en-US" sz="1400" dirty="0">
                <a:solidFill>
                  <a:schemeClr val="tx2"/>
                </a:solidFill>
              </a:rPr>
              <a:t>Integrated cloud native endpoint security</a:t>
            </a:r>
          </a:p>
        </p:txBody>
      </p:sp>
      <p:sp>
        <p:nvSpPr>
          <p:cNvPr id="38" name="Text Placeholder 8">
            <a:extLst>
              <a:ext uri="{FF2B5EF4-FFF2-40B4-BE49-F238E27FC236}">
                <a16:creationId xmlns:a16="http://schemas.microsoft.com/office/drawing/2014/main" id="{3DAA50C4-0C0A-4D18-B674-B9FBB8EA3B51}"/>
              </a:ext>
            </a:extLst>
          </p:cNvPr>
          <p:cNvSpPr txBox="1">
            <a:spLocks/>
          </p:cNvSpPr>
          <p:nvPr/>
        </p:nvSpPr>
        <p:spPr>
          <a:xfrm>
            <a:off x="-11693" y="1604971"/>
            <a:ext cx="5241617" cy="773848"/>
          </a:xfrm>
          <a:prstGeom prst="rect">
            <a:avLst/>
          </a:prstGeom>
          <a:solidFill>
            <a:srgbClr val="F4F8FA"/>
          </a:solidFill>
        </p:spPr>
        <p:txBody>
          <a:bodyPr lIns="640080" rIns="54864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Secure remote access for clinical and non-clinical use cases</a:t>
            </a:r>
          </a:p>
        </p:txBody>
      </p:sp>
      <p:sp>
        <p:nvSpPr>
          <p:cNvPr id="42" name="Rectangle 41">
            <a:extLst>
              <a:ext uri="{FF2B5EF4-FFF2-40B4-BE49-F238E27FC236}">
                <a16:creationId xmlns:a16="http://schemas.microsoft.com/office/drawing/2014/main" id="{6C6B9E0D-F154-482C-9AA1-92C8A2DF70D3}"/>
              </a:ext>
            </a:extLst>
          </p:cNvPr>
          <p:cNvSpPr/>
          <p:nvPr/>
        </p:nvSpPr>
        <p:spPr>
          <a:xfrm>
            <a:off x="-11693" y="3352693"/>
            <a:ext cx="5397733" cy="91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t" anchorCtr="0"/>
          <a:lstStyle/>
          <a:p>
            <a:pPr marL="171450" indent="-171450" defTabSz="914126">
              <a:buFont typeface="Arial" panose="020B0604020202020204" pitchFamily="34" charset="0"/>
              <a:buChar char="•"/>
              <a:defRPr/>
            </a:pPr>
            <a:r>
              <a:rPr lang="en-US" sz="1400" dirty="0">
                <a:solidFill>
                  <a:schemeClr val="tx2"/>
                </a:solidFill>
              </a:rPr>
              <a:t>BYO &amp; 3rd-party managed</a:t>
            </a:r>
          </a:p>
          <a:p>
            <a:pPr marL="171450" indent="-171450" defTabSz="914126">
              <a:buFont typeface="Arial" panose="020B0604020202020204" pitchFamily="34" charset="0"/>
              <a:buChar char="•"/>
              <a:defRPr/>
            </a:pPr>
            <a:r>
              <a:rPr lang="en-US" sz="1400" dirty="0">
                <a:solidFill>
                  <a:schemeClr val="tx2"/>
                </a:solidFill>
              </a:rPr>
              <a:t>Unified Endpoint Management</a:t>
            </a:r>
          </a:p>
          <a:p>
            <a:pPr marL="171450" indent="-171450" defTabSz="914126">
              <a:buFont typeface="Arial" panose="020B0604020202020204" pitchFamily="34" charset="0"/>
              <a:buChar char="•"/>
              <a:defRPr/>
            </a:pPr>
            <a:r>
              <a:rPr lang="en-US" sz="1400" dirty="0">
                <a:solidFill>
                  <a:schemeClr val="tx2"/>
                </a:solidFill>
              </a:rPr>
              <a:t>Hybrid on-premises / cloud deployment options</a:t>
            </a:r>
          </a:p>
        </p:txBody>
      </p:sp>
      <p:sp>
        <p:nvSpPr>
          <p:cNvPr id="43" name="Text Placeholder 8">
            <a:extLst>
              <a:ext uri="{FF2B5EF4-FFF2-40B4-BE49-F238E27FC236}">
                <a16:creationId xmlns:a16="http://schemas.microsoft.com/office/drawing/2014/main" id="{62BC18A3-24BA-4697-911B-1FFA1BE284AC}"/>
              </a:ext>
            </a:extLst>
          </p:cNvPr>
          <p:cNvSpPr txBox="1">
            <a:spLocks/>
          </p:cNvSpPr>
          <p:nvPr/>
        </p:nvSpPr>
        <p:spPr>
          <a:xfrm>
            <a:off x="-11692" y="2638854"/>
            <a:ext cx="5241617" cy="578057"/>
          </a:xfrm>
          <a:prstGeom prst="rect">
            <a:avLst/>
          </a:prstGeom>
          <a:solidFill>
            <a:srgbClr val="F4F8FA"/>
          </a:solidFill>
        </p:spPr>
        <p:txBody>
          <a:bodyPr lIns="64008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Support for any device</a:t>
            </a:r>
          </a:p>
        </p:txBody>
      </p:sp>
      <p:sp>
        <p:nvSpPr>
          <p:cNvPr id="48" name="Rectangle 47">
            <a:extLst>
              <a:ext uri="{FF2B5EF4-FFF2-40B4-BE49-F238E27FC236}">
                <a16:creationId xmlns:a16="http://schemas.microsoft.com/office/drawing/2014/main" id="{640B7019-F246-4313-946A-C2ED1A57E4A4}"/>
              </a:ext>
            </a:extLst>
          </p:cNvPr>
          <p:cNvSpPr>
            <a:spLocks/>
          </p:cNvSpPr>
          <p:nvPr/>
        </p:nvSpPr>
        <p:spPr>
          <a:xfrm>
            <a:off x="0" y="4367549"/>
            <a:ext cx="4839630" cy="91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t" anchorCtr="0"/>
          <a:lstStyle/>
          <a:p>
            <a:pPr marL="171450" indent="-171450" defTabSz="914126">
              <a:buFont typeface="Arial" panose="020B0604020202020204" pitchFamily="34" charset="0"/>
              <a:buChar char="•"/>
              <a:defRPr/>
            </a:pPr>
            <a:r>
              <a:rPr lang="en-US" sz="1400" dirty="0">
                <a:solidFill>
                  <a:schemeClr val="tx2"/>
                </a:solidFill>
              </a:rPr>
              <a:t>SASE network performance management</a:t>
            </a:r>
          </a:p>
          <a:p>
            <a:pPr marL="171450" indent="-171450" defTabSz="914126">
              <a:buFont typeface="Arial" panose="020B0604020202020204" pitchFamily="34" charset="0"/>
              <a:buChar char="•"/>
              <a:defRPr/>
            </a:pPr>
            <a:r>
              <a:rPr lang="en-US" sz="1400" dirty="0">
                <a:solidFill>
                  <a:schemeClr val="tx2"/>
                </a:solidFill>
              </a:rPr>
              <a:t>Integrated video conferencing</a:t>
            </a:r>
          </a:p>
          <a:p>
            <a:pPr marL="171450" indent="-171450" defTabSz="914126">
              <a:buFont typeface="Arial" panose="020B0604020202020204" pitchFamily="34" charset="0"/>
              <a:buChar char="•"/>
              <a:defRPr/>
            </a:pPr>
            <a:r>
              <a:rPr lang="en-US" sz="1400" dirty="0">
                <a:solidFill>
                  <a:schemeClr val="tx2"/>
                </a:solidFill>
              </a:rPr>
              <a:t>Digital Employee Experience</a:t>
            </a:r>
          </a:p>
        </p:txBody>
      </p:sp>
      <p:sp>
        <p:nvSpPr>
          <p:cNvPr id="49" name="Text Placeholder 8">
            <a:extLst>
              <a:ext uri="{FF2B5EF4-FFF2-40B4-BE49-F238E27FC236}">
                <a16:creationId xmlns:a16="http://schemas.microsoft.com/office/drawing/2014/main" id="{792C7891-38D8-478B-8CFD-6DA9D6446BE9}"/>
              </a:ext>
            </a:extLst>
          </p:cNvPr>
          <p:cNvSpPr txBox="1">
            <a:spLocks/>
          </p:cNvSpPr>
          <p:nvPr/>
        </p:nvSpPr>
        <p:spPr>
          <a:xfrm>
            <a:off x="1" y="3457922"/>
            <a:ext cx="5229923" cy="804398"/>
          </a:xfrm>
          <a:prstGeom prst="rect">
            <a:avLst/>
          </a:prstGeom>
          <a:solidFill>
            <a:srgbClr val="F4F8FA"/>
          </a:solidFill>
        </p:spPr>
        <p:txBody>
          <a:bodyPr lIns="64008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Quickly enable telehealth and digital care services</a:t>
            </a:r>
          </a:p>
        </p:txBody>
      </p:sp>
      <p:sp>
        <p:nvSpPr>
          <p:cNvPr id="51" name="Rectangle 50">
            <a:extLst>
              <a:ext uri="{FF2B5EF4-FFF2-40B4-BE49-F238E27FC236}">
                <a16:creationId xmlns:a16="http://schemas.microsoft.com/office/drawing/2014/main" id="{973BEC69-1905-4A91-A3CC-AA6D1FB6D922}"/>
              </a:ext>
            </a:extLst>
          </p:cNvPr>
          <p:cNvSpPr>
            <a:spLocks/>
          </p:cNvSpPr>
          <p:nvPr/>
        </p:nvSpPr>
        <p:spPr>
          <a:xfrm>
            <a:off x="7976" y="5420207"/>
            <a:ext cx="5378063" cy="91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t" anchorCtr="0"/>
          <a:lstStyle/>
          <a:p>
            <a:pPr marL="171450" indent="-171450" defTabSz="914126">
              <a:buFont typeface="Arial" panose="020B0604020202020204" pitchFamily="34" charset="0"/>
              <a:buChar char="•"/>
              <a:defRPr/>
            </a:pPr>
            <a:r>
              <a:rPr lang="fr-FR" sz="1400" dirty="0" err="1">
                <a:solidFill>
                  <a:schemeClr val="tx2"/>
                </a:solidFill>
              </a:rPr>
              <a:t>Utilize</a:t>
            </a:r>
            <a:r>
              <a:rPr lang="fr-FR" sz="1400" dirty="0">
                <a:solidFill>
                  <a:schemeClr val="tx2"/>
                </a:solidFill>
              </a:rPr>
              <a:t> mobile </a:t>
            </a:r>
            <a:r>
              <a:rPr lang="fr-FR" sz="1400" dirty="0" err="1">
                <a:solidFill>
                  <a:schemeClr val="tx2"/>
                </a:solidFill>
              </a:rPr>
              <a:t>devices</a:t>
            </a:r>
            <a:r>
              <a:rPr lang="fr-FR" sz="1400" dirty="0">
                <a:solidFill>
                  <a:schemeClr val="tx2"/>
                </a:solidFill>
              </a:rPr>
              <a:t> for </a:t>
            </a:r>
            <a:r>
              <a:rPr lang="fr-FR" sz="1400" dirty="0" err="1">
                <a:solidFill>
                  <a:schemeClr val="tx2"/>
                </a:solidFill>
              </a:rPr>
              <a:t>inpatient</a:t>
            </a:r>
            <a:r>
              <a:rPr lang="fr-FR" sz="1400" dirty="0">
                <a:solidFill>
                  <a:schemeClr val="tx2"/>
                </a:solidFill>
              </a:rPr>
              <a:t> engagement</a:t>
            </a:r>
          </a:p>
          <a:p>
            <a:pPr marL="171450" indent="-171450" defTabSz="914126">
              <a:buFont typeface="Arial" panose="020B0604020202020204" pitchFamily="34" charset="0"/>
              <a:buChar char="•"/>
              <a:defRPr/>
            </a:pPr>
            <a:r>
              <a:rPr lang="fr-FR" sz="1400" dirty="0">
                <a:solidFill>
                  <a:schemeClr val="tx2"/>
                </a:solidFill>
              </a:rPr>
              <a:t>Support </a:t>
            </a:r>
            <a:r>
              <a:rPr lang="fr-FR" sz="1400" dirty="0" err="1">
                <a:solidFill>
                  <a:schemeClr val="tx2"/>
                </a:solidFill>
              </a:rPr>
              <a:t>remote</a:t>
            </a:r>
            <a:r>
              <a:rPr lang="fr-FR" sz="1400" dirty="0">
                <a:solidFill>
                  <a:schemeClr val="tx2"/>
                </a:solidFill>
              </a:rPr>
              <a:t> patient monitoring initiatives</a:t>
            </a:r>
          </a:p>
        </p:txBody>
      </p:sp>
      <p:sp>
        <p:nvSpPr>
          <p:cNvPr id="52" name="Text Placeholder 8">
            <a:extLst>
              <a:ext uri="{FF2B5EF4-FFF2-40B4-BE49-F238E27FC236}">
                <a16:creationId xmlns:a16="http://schemas.microsoft.com/office/drawing/2014/main" id="{1842B217-0EFF-44AE-B719-84A641E6DB26}"/>
              </a:ext>
            </a:extLst>
          </p:cNvPr>
          <p:cNvSpPr txBox="1">
            <a:spLocks/>
          </p:cNvSpPr>
          <p:nvPr/>
        </p:nvSpPr>
        <p:spPr>
          <a:xfrm>
            <a:off x="7977" y="4510580"/>
            <a:ext cx="5221947" cy="804398"/>
          </a:xfrm>
          <a:prstGeom prst="rect">
            <a:avLst/>
          </a:prstGeom>
          <a:solidFill>
            <a:srgbClr val="F4F8FA"/>
          </a:solidFill>
        </p:spPr>
        <p:txBody>
          <a:bodyPr lIns="640080" rIns="54864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Deliver engaging experiences for improved outcomes</a:t>
            </a:r>
          </a:p>
        </p:txBody>
      </p:sp>
    </p:spTree>
    <p:extLst>
      <p:ext uri="{BB962C8B-B14F-4D97-AF65-F5344CB8AC3E}">
        <p14:creationId xmlns:p14="http://schemas.microsoft.com/office/powerpoint/2010/main" val="283025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p:tgtEl>
                                          <p:spTgt spid="43"/>
                                        </p:tgtEl>
                                        <p:attrNameLst>
                                          <p:attrName>ppt_x</p:attrName>
                                        </p:attrNameLst>
                                      </p:cBhvr>
                                      <p:tavLst>
                                        <p:tav tm="0">
                                          <p:val>
                                            <p:strVal val="#ppt_x-#ppt_w*1.125000"/>
                                          </p:val>
                                        </p:tav>
                                        <p:tav tm="100000">
                                          <p:val>
                                            <p:strVal val="#ppt_x"/>
                                          </p:val>
                                        </p:tav>
                                      </p:tavLst>
                                    </p:anim>
                                    <p:animEffect transition="in" filter="wipe(right)">
                                      <p:cBhvr>
                                        <p:cTn id="18" dur="500"/>
                                        <p:tgtEl>
                                          <p:spTgt spid="43"/>
                                        </p:tgtEl>
                                      </p:cBhvr>
                                    </p:animEffect>
                                  </p:childTnLst>
                                </p:cTn>
                              </p:par>
                              <p:par>
                                <p:cTn id="19" presetID="10" presetClass="exit" presetSubtype="0" fill="hold" grpId="1" nodeType="with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p:tgtEl>
                                          <p:spTgt spid="49"/>
                                        </p:tgtEl>
                                        <p:attrNameLst>
                                          <p:attrName>ppt_x</p:attrName>
                                        </p:attrNameLst>
                                      </p:cBhvr>
                                      <p:tavLst>
                                        <p:tav tm="0">
                                          <p:val>
                                            <p:strVal val="#ppt_x-#ppt_w*1.125000"/>
                                          </p:val>
                                        </p:tav>
                                        <p:tav tm="100000">
                                          <p:val>
                                            <p:strVal val="#ppt_x"/>
                                          </p:val>
                                        </p:tav>
                                      </p:tavLst>
                                    </p:anim>
                                    <p:animEffect transition="in" filter="wipe(right)">
                                      <p:cBhvr>
                                        <p:cTn id="31" dur="500"/>
                                        <p:tgtEl>
                                          <p:spTgt spid="49"/>
                                        </p:tgtEl>
                                      </p:cBhvr>
                                    </p:animEffect>
                                  </p:childTnLst>
                                </p:cTn>
                              </p:par>
                              <p:par>
                                <p:cTn id="32" presetID="10" presetClass="exit" presetSubtype="0" fill="hold" grpId="1" nodeType="withEffect">
                                  <p:stCondLst>
                                    <p:cond delay="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up)">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p:tgtEl>
                                          <p:spTgt spid="52"/>
                                        </p:tgtEl>
                                        <p:attrNameLst>
                                          <p:attrName>ppt_x</p:attrName>
                                        </p:attrNameLst>
                                      </p:cBhvr>
                                      <p:tavLst>
                                        <p:tav tm="0">
                                          <p:val>
                                            <p:strVal val="#ppt_x-#ppt_w*1.125000"/>
                                          </p:val>
                                        </p:tav>
                                        <p:tav tm="100000">
                                          <p:val>
                                            <p:strVal val="#ppt_x"/>
                                          </p:val>
                                        </p:tav>
                                      </p:tavLst>
                                    </p:anim>
                                    <p:animEffect transition="in" filter="wipe(right)">
                                      <p:cBhvr>
                                        <p:cTn id="44" dur="500"/>
                                        <p:tgtEl>
                                          <p:spTgt spid="52"/>
                                        </p:tgtEl>
                                      </p:cBhvr>
                                    </p:animEffect>
                                  </p:childTnLst>
                                </p:cTn>
                              </p:par>
                              <p:par>
                                <p:cTn id="45" presetID="10" presetClass="exit" presetSubtype="0" fill="hold" grpId="1" nodeType="with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up)">
                                      <p:cBhvr>
                                        <p:cTn id="5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8" grpId="0" animBg="1"/>
      <p:bldP spid="42" grpId="0"/>
      <p:bldP spid="42" grpId="1"/>
      <p:bldP spid="43" grpId="0" animBg="1"/>
      <p:bldP spid="48" grpId="0"/>
      <p:bldP spid="48" grpId="1"/>
      <p:bldP spid="49" grpId="0" animBg="1"/>
      <p:bldP spid="51" grpId="0"/>
      <p:bldP spid="52" grpId="0" animBg="1"/>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AFA7-C82D-4452-8FD7-DEFE3C3C2723}"/>
              </a:ext>
            </a:extLst>
          </p:cNvPr>
          <p:cNvSpPr>
            <a:spLocks noGrp="1"/>
          </p:cNvSpPr>
          <p:nvPr>
            <p:ph type="title"/>
          </p:nvPr>
        </p:nvSpPr>
        <p:spPr/>
        <p:txBody>
          <a:bodyPr/>
          <a:lstStyle/>
          <a:p>
            <a:r>
              <a:rPr lang="en-US" dirty="0"/>
              <a:t>Enabling Modern Healthcare Delivery</a:t>
            </a:r>
          </a:p>
        </p:txBody>
      </p:sp>
      <p:sp>
        <p:nvSpPr>
          <p:cNvPr id="3" name="Subtitle 2">
            <a:extLst>
              <a:ext uri="{FF2B5EF4-FFF2-40B4-BE49-F238E27FC236}">
                <a16:creationId xmlns:a16="http://schemas.microsoft.com/office/drawing/2014/main" id="{ADDAC7B5-65A5-4704-8D9E-1614C0A982CC}"/>
              </a:ext>
            </a:extLst>
          </p:cNvPr>
          <p:cNvSpPr>
            <a:spLocks noGrp="1"/>
          </p:cNvSpPr>
          <p:nvPr>
            <p:ph type="subTitle" idx="10"/>
          </p:nvPr>
        </p:nvSpPr>
        <p:spPr/>
        <p:txBody>
          <a:bodyPr/>
          <a:lstStyle/>
          <a:p>
            <a:endParaRPr lang="en-US"/>
          </a:p>
        </p:txBody>
      </p:sp>
      <p:sp>
        <p:nvSpPr>
          <p:cNvPr id="29" name="Text Placeholder 8">
            <a:extLst>
              <a:ext uri="{FF2B5EF4-FFF2-40B4-BE49-F238E27FC236}">
                <a16:creationId xmlns:a16="http://schemas.microsoft.com/office/drawing/2014/main" id="{41E90324-6CC0-4482-9420-B7F03160F0FD}"/>
              </a:ext>
            </a:extLst>
          </p:cNvPr>
          <p:cNvSpPr txBox="1">
            <a:spLocks/>
          </p:cNvSpPr>
          <p:nvPr/>
        </p:nvSpPr>
        <p:spPr>
          <a:xfrm>
            <a:off x="6602064" y="1687017"/>
            <a:ext cx="5586761" cy="677042"/>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Empower the hybrid workforce</a:t>
            </a:r>
          </a:p>
        </p:txBody>
      </p:sp>
      <p:pic>
        <p:nvPicPr>
          <p:cNvPr id="9" name="Picture 8" descr="A screenshot of a video game&#10;&#10;Description automatically generated with medium confidence">
            <a:extLst>
              <a:ext uri="{FF2B5EF4-FFF2-40B4-BE49-F238E27FC236}">
                <a16:creationId xmlns:a16="http://schemas.microsoft.com/office/drawing/2014/main" id="{C8EA3639-69A6-46CE-94E4-11D637483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18" y="1244328"/>
            <a:ext cx="3425194" cy="4650990"/>
          </a:xfrm>
          <a:prstGeom prst="rect">
            <a:avLst/>
          </a:prstGeom>
        </p:spPr>
      </p:pic>
      <p:sp>
        <p:nvSpPr>
          <p:cNvPr id="31" name="Text Placeholder 8">
            <a:extLst>
              <a:ext uri="{FF2B5EF4-FFF2-40B4-BE49-F238E27FC236}">
                <a16:creationId xmlns:a16="http://schemas.microsoft.com/office/drawing/2014/main" id="{34F227EC-5CA1-4773-82DE-08F8726F4B94}"/>
              </a:ext>
            </a:extLst>
          </p:cNvPr>
          <p:cNvSpPr txBox="1">
            <a:spLocks/>
          </p:cNvSpPr>
          <p:nvPr/>
        </p:nvSpPr>
        <p:spPr>
          <a:xfrm>
            <a:off x="6602063" y="2580283"/>
            <a:ext cx="5586761" cy="677042"/>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Deliver an anywhere point of care</a:t>
            </a:r>
          </a:p>
        </p:txBody>
      </p:sp>
      <p:pic>
        <p:nvPicPr>
          <p:cNvPr id="7" name="Picture 6" descr="Diagram&#10;&#10;Description automatically generated">
            <a:extLst>
              <a:ext uri="{FF2B5EF4-FFF2-40B4-BE49-F238E27FC236}">
                <a16:creationId xmlns:a16="http://schemas.microsoft.com/office/drawing/2014/main" id="{2478849F-B91C-4F7E-B3AF-BDA18506A3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980983"/>
            <a:ext cx="6432857" cy="3926655"/>
          </a:xfrm>
          <a:prstGeom prst="rect">
            <a:avLst/>
          </a:prstGeom>
        </p:spPr>
      </p:pic>
      <p:sp>
        <p:nvSpPr>
          <p:cNvPr id="32" name="Text Placeholder 8">
            <a:extLst>
              <a:ext uri="{FF2B5EF4-FFF2-40B4-BE49-F238E27FC236}">
                <a16:creationId xmlns:a16="http://schemas.microsoft.com/office/drawing/2014/main" id="{50BC6980-0106-49F9-8471-E6D7656C4C08}"/>
              </a:ext>
            </a:extLst>
          </p:cNvPr>
          <p:cNvSpPr txBox="1">
            <a:spLocks/>
          </p:cNvSpPr>
          <p:nvPr/>
        </p:nvSpPr>
        <p:spPr>
          <a:xfrm>
            <a:off x="6602064" y="3465372"/>
            <a:ext cx="5586761" cy="1028569"/>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Advance telehealth and </a:t>
            </a:r>
            <a:br>
              <a:rPr lang="en-US" dirty="0"/>
            </a:br>
            <a:r>
              <a:rPr lang="en-US" dirty="0"/>
              <a:t>digital care services</a:t>
            </a:r>
          </a:p>
        </p:txBody>
      </p:sp>
      <p:pic>
        <p:nvPicPr>
          <p:cNvPr id="11" name="Picture 10" descr="A picture containing calendar&#10;&#10;Description automatically generated">
            <a:extLst>
              <a:ext uri="{FF2B5EF4-FFF2-40B4-BE49-F238E27FC236}">
                <a16:creationId xmlns:a16="http://schemas.microsoft.com/office/drawing/2014/main" id="{5CA8C213-BB23-4138-8047-FB3FE7B2D9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7628" y="2364059"/>
            <a:ext cx="5642517" cy="2955627"/>
          </a:xfrm>
          <a:prstGeom prst="rect">
            <a:avLst/>
          </a:prstGeom>
        </p:spPr>
      </p:pic>
      <p:sp>
        <p:nvSpPr>
          <p:cNvPr id="33" name="Text Placeholder 8">
            <a:extLst>
              <a:ext uri="{FF2B5EF4-FFF2-40B4-BE49-F238E27FC236}">
                <a16:creationId xmlns:a16="http://schemas.microsoft.com/office/drawing/2014/main" id="{71FAF90B-6E00-45E2-B592-E8FF23C194FB}"/>
              </a:ext>
            </a:extLst>
          </p:cNvPr>
          <p:cNvSpPr txBox="1">
            <a:spLocks/>
          </p:cNvSpPr>
          <p:nvPr/>
        </p:nvSpPr>
        <p:spPr>
          <a:xfrm>
            <a:off x="6602062" y="4701988"/>
            <a:ext cx="5586761" cy="1028569"/>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Create engaging inpatient </a:t>
            </a:r>
            <a:br>
              <a:rPr lang="en-US" dirty="0"/>
            </a:br>
            <a:r>
              <a:rPr lang="en-US" dirty="0"/>
              <a:t>digital experiences</a:t>
            </a:r>
          </a:p>
        </p:txBody>
      </p:sp>
      <p:pic>
        <p:nvPicPr>
          <p:cNvPr id="19" name="Picture 18" descr="Diagram&#10;&#10;Description automatically generated with medium confidence">
            <a:extLst>
              <a:ext uri="{FF2B5EF4-FFF2-40B4-BE49-F238E27FC236}">
                <a16:creationId xmlns:a16="http://schemas.microsoft.com/office/drawing/2014/main" id="{AF45E090-8DBB-4DC8-9D05-3EA7965EDC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1221" y="1538314"/>
            <a:ext cx="4865540" cy="4507855"/>
          </a:xfrm>
          <a:prstGeom prst="rect">
            <a:avLst/>
          </a:prstGeom>
        </p:spPr>
      </p:pic>
    </p:spTree>
    <p:extLst>
      <p:ext uri="{BB962C8B-B14F-4D97-AF65-F5344CB8AC3E}">
        <p14:creationId xmlns:p14="http://schemas.microsoft.com/office/powerpoint/2010/main" val="3988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ppt_x</p:attrName>
                                        </p:attrNameLst>
                                      </p:cBhvr>
                                      <p:tavLst>
                                        <p:tav tm="0">
                                          <p:val>
                                            <p:strVal val="#ppt_x+#ppt_w*1.125000"/>
                                          </p:val>
                                        </p:tav>
                                        <p:tav tm="100000">
                                          <p:val>
                                            <p:strVal val="#ppt_x"/>
                                          </p:val>
                                        </p:tav>
                                      </p:tavLst>
                                    </p:anim>
                                    <p:animEffect transition="in" filter="wipe(left)">
                                      <p:cBhvr>
                                        <p:cTn id="14" dur="500"/>
                                        <p:tgtEl>
                                          <p:spTgt spid="31"/>
                                        </p:tgtEl>
                                      </p:cBhvr>
                                    </p:animEffec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ppt_x</p:attrName>
                                        </p:attrNameLst>
                                      </p:cBhvr>
                                      <p:tavLst>
                                        <p:tav tm="0">
                                          <p:val>
                                            <p:strVal val="#ppt_x+#ppt_w*1.125000"/>
                                          </p:val>
                                        </p:tav>
                                        <p:tav tm="100000">
                                          <p:val>
                                            <p:strVal val="#ppt_x"/>
                                          </p:val>
                                        </p:tav>
                                      </p:tavLst>
                                    </p:anim>
                                    <p:animEffect transition="in" filter="wipe(left)">
                                      <p:cBhvr>
                                        <p:cTn id="27" dur="500"/>
                                        <p:tgtEl>
                                          <p:spTgt spid="32"/>
                                        </p:tgtEl>
                                      </p:cBhvr>
                                    </p:animEffect>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p:tgtEl>
                                          <p:spTgt spid="33"/>
                                        </p:tgtEl>
                                        <p:attrNameLst>
                                          <p:attrName>ppt_x</p:attrName>
                                        </p:attrNameLst>
                                      </p:cBhvr>
                                      <p:tavLst>
                                        <p:tav tm="0">
                                          <p:val>
                                            <p:strVal val="#ppt_x+#ppt_w*1.125000"/>
                                          </p:val>
                                        </p:tav>
                                        <p:tav tm="100000">
                                          <p:val>
                                            <p:strVal val="#ppt_x"/>
                                          </p:val>
                                        </p:tav>
                                      </p:tavLst>
                                    </p:anim>
                                    <p:animEffect transition="in" filter="wipe(left)">
                                      <p:cBhvr>
                                        <p:cTn id="40" dur="500"/>
                                        <p:tgtEl>
                                          <p:spTgt spid="33"/>
                                        </p:tgtEl>
                                      </p:cBhvr>
                                    </p:animEffect>
                                  </p:childTnLst>
                                </p:cTn>
                              </p:par>
                              <p:par>
                                <p:cTn id="41" presetID="2" presetClass="entr" presetSubtype="8"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halco Health Center | Nebraska Medicine Omaha, NE">
            <a:extLst>
              <a:ext uri="{FF2B5EF4-FFF2-40B4-BE49-F238E27FC236}">
                <a16:creationId xmlns:a16="http://schemas.microsoft.com/office/drawing/2014/main" id="{AD38B803-A4EB-3B19-8C92-A93E86131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468"/>
          <a:stretch/>
        </p:blipFill>
        <p:spPr bwMode="auto">
          <a:xfrm>
            <a:off x="4098471" y="989882"/>
            <a:ext cx="8090354" cy="586811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1" name="Picture 2" descr="picture disc.">
            <a:extLst>
              <a:ext uri="{FF2B5EF4-FFF2-40B4-BE49-F238E27FC236}">
                <a16:creationId xmlns:a16="http://schemas.microsoft.com/office/drawing/2014/main" id="{E56C8EAD-DF04-E31B-28FE-89AC624AF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65" y="635620"/>
            <a:ext cx="1823407" cy="7085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618313" y="2023332"/>
            <a:ext cx="6125387"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34950" indent="-234950">
              <a:buClrTx/>
              <a:buSzPct val="100000"/>
              <a:buFont typeface="Arial" panose="020B0604020202020204" pitchFamily="34" charset="0"/>
              <a:buChar char="•"/>
              <a:defRPr/>
            </a:pPr>
            <a:r>
              <a:rPr lang="en-US" sz="2400" dirty="0">
                <a:solidFill>
                  <a:srgbClr val="1D428A"/>
                </a:solidFill>
                <a:latin typeface="Metropolis"/>
              </a:rPr>
              <a:t>Empowered virtual care through bedside tablets during pandemic saving exposure to clinicians and PPE  </a:t>
            </a:r>
          </a:p>
          <a:p>
            <a:pPr marL="234950" indent="-234950">
              <a:buClrTx/>
              <a:buSzPct val="100000"/>
              <a:buFont typeface="Arial" panose="020B0604020202020204" pitchFamily="34" charset="0"/>
              <a:buChar char="•"/>
              <a:defRPr/>
            </a:pPr>
            <a:r>
              <a:rPr lang="en-US" sz="2400" dirty="0">
                <a:solidFill>
                  <a:srgbClr val="1D428A"/>
                </a:solidFill>
                <a:latin typeface="Metropolis"/>
              </a:rPr>
              <a:t>Empowered clinicians working </a:t>
            </a:r>
            <a:br>
              <a:rPr lang="en-US" sz="2400" dirty="0">
                <a:solidFill>
                  <a:srgbClr val="1D428A"/>
                </a:solidFill>
                <a:latin typeface="Metropolis"/>
              </a:rPr>
            </a:br>
            <a:r>
              <a:rPr lang="en-US" sz="2400" dirty="0">
                <a:solidFill>
                  <a:srgbClr val="1D428A"/>
                </a:solidFill>
                <a:latin typeface="Metropolis"/>
              </a:rPr>
              <a:t>remotely through BYO support </a:t>
            </a:r>
          </a:p>
          <a:p>
            <a:pPr marL="234950" indent="-234950">
              <a:buClrTx/>
              <a:buSzPct val="100000"/>
              <a:buFont typeface="Arial" panose="020B0604020202020204" pitchFamily="34" charset="0"/>
              <a:buChar char="•"/>
              <a:defRPr/>
            </a:pPr>
            <a:r>
              <a:rPr lang="en-US" sz="2400" dirty="0">
                <a:solidFill>
                  <a:srgbClr val="1D428A"/>
                </a:solidFill>
                <a:latin typeface="Metropolis"/>
              </a:rPr>
              <a:t>Delivered $30 Million ROI </a:t>
            </a:r>
            <a:br>
              <a:rPr lang="en-US" sz="2400" dirty="0">
                <a:solidFill>
                  <a:srgbClr val="1D428A"/>
                </a:solidFill>
                <a:latin typeface="Metropolis"/>
              </a:rPr>
            </a:br>
            <a:r>
              <a:rPr lang="en-US" sz="2400" dirty="0">
                <a:solidFill>
                  <a:srgbClr val="1D428A"/>
                </a:solidFill>
                <a:latin typeface="Metropolis"/>
              </a:rPr>
              <a:t>by revamping EMR </a:t>
            </a:r>
            <a:br>
              <a:rPr lang="en-US" sz="2400" dirty="0">
                <a:solidFill>
                  <a:srgbClr val="1D428A"/>
                </a:solidFill>
                <a:latin typeface="Metropolis"/>
              </a:rPr>
            </a:br>
            <a:r>
              <a:rPr lang="en-US" sz="2400" dirty="0">
                <a:solidFill>
                  <a:srgbClr val="1D428A"/>
                </a:solidFill>
                <a:latin typeface="Metropolis"/>
              </a:rPr>
              <a:t>and infrastructure </a:t>
            </a:r>
          </a:p>
        </p:txBody>
      </p:sp>
      <p:pic>
        <p:nvPicPr>
          <p:cNvPr id="19" name="Graphic 18">
            <a:extLst>
              <a:ext uri="{FF2B5EF4-FFF2-40B4-BE49-F238E27FC236}">
                <a16:creationId xmlns:a16="http://schemas.microsoft.com/office/drawing/2014/main" id="{45582327-E726-7649-0D54-873CB4C8A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086" y="6218399"/>
            <a:ext cx="1539751" cy="557784"/>
          </a:xfrm>
          <a:prstGeom prst="rect">
            <a:avLst/>
          </a:prstGeom>
        </p:spPr>
      </p:pic>
      <p:sp>
        <p:nvSpPr>
          <p:cNvPr id="20" name="Copyright" descr="Confidential copyright VMware, Inc. 2021">
            <a:extLst>
              <a:ext uri="{FF2B5EF4-FFF2-40B4-BE49-F238E27FC236}">
                <a16:creationId xmlns:a16="http://schemas.microsoft.com/office/drawing/2014/main" id="{C38938D7-134E-1DB6-CC22-31D7898F983B}"/>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21" name="page number">
            <a:extLst>
              <a:ext uri="{FF2B5EF4-FFF2-40B4-BE49-F238E27FC236}">
                <a16:creationId xmlns:a16="http://schemas.microsoft.com/office/drawing/2014/main" id="{B9377398-778C-D972-F086-0891CCA40076}"/>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22</a:t>
            </a:fld>
            <a:endParaRPr lang="en-US" sz="800"/>
          </a:p>
        </p:txBody>
      </p:sp>
    </p:spTree>
    <p:extLst>
      <p:ext uri="{BB962C8B-B14F-4D97-AF65-F5344CB8AC3E}">
        <p14:creationId xmlns:p14="http://schemas.microsoft.com/office/powerpoint/2010/main" val="10195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26FB348-81C6-6686-FB9A-F5B561AD05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9" t="4960" r="12329" b="17628"/>
          <a:stretch/>
        </p:blipFill>
        <p:spPr bwMode="auto">
          <a:xfrm>
            <a:off x="4057439" y="1439585"/>
            <a:ext cx="8131386" cy="5418415"/>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618313" y="2023332"/>
            <a:ext cx="6125387"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34950" marR="0" lvl="0" indent="-234950" algn="l" defTabSz="914126" rtl="0" eaLnBrk="1" fontAlgn="auto" latinLnBrk="0" hangingPunct="1">
              <a:lnSpc>
                <a:spcPct val="100000"/>
              </a:lnSpc>
              <a:spcBef>
                <a:spcPts val="1200"/>
              </a:spcBef>
              <a:spcAft>
                <a:spcPts val="0"/>
              </a:spcAft>
              <a:buClrTx/>
              <a:buSzPct val="100000"/>
              <a:buFont typeface="Metropolis" panose="00000500000000000000" pitchFamily="2" charset="0"/>
              <a:buChar char="“"/>
              <a:tabLst/>
              <a:defRPr/>
            </a:pPr>
            <a:r>
              <a:rPr lang="en-US" sz="2400" dirty="0">
                <a:solidFill>
                  <a:srgbClr val="1D428A"/>
                </a:solidFill>
                <a:latin typeface="Metropolis"/>
              </a:rPr>
              <a:t>We partnered with VMware specifically for its SD-WAN solution to extend the same level of user experience to the home as if our employees were working onsite.</a:t>
            </a:r>
          </a:p>
        </p:txBody>
      </p:sp>
      <p:pic>
        <p:nvPicPr>
          <p:cNvPr id="9" name="Picture 4">
            <a:extLst>
              <a:ext uri="{FF2B5EF4-FFF2-40B4-BE49-F238E27FC236}">
                <a16:creationId xmlns:a16="http://schemas.microsoft.com/office/drawing/2014/main" id="{7DD5E98D-5D80-ACEE-5EB6-C91072DD84C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26515" b="29263"/>
          <a:stretch/>
        </p:blipFill>
        <p:spPr bwMode="auto">
          <a:xfrm>
            <a:off x="715195" y="355681"/>
            <a:ext cx="2094912" cy="10839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7EEF1928-21B5-A833-881A-89301AF59392}"/>
              </a:ext>
            </a:extLst>
          </p:cNvPr>
          <p:cNvSpPr txBox="1">
            <a:spLocks/>
          </p:cNvSpPr>
          <p:nvPr/>
        </p:nvSpPr>
        <p:spPr>
          <a:xfrm>
            <a:off x="855418" y="4298718"/>
            <a:ext cx="4581144" cy="274320"/>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Quote source</a:t>
            </a:r>
          </a:p>
        </p:txBody>
      </p:sp>
      <p:pic>
        <p:nvPicPr>
          <p:cNvPr id="13" name="Graphic 12">
            <a:extLst>
              <a:ext uri="{FF2B5EF4-FFF2-40B4-BE49-F238E27FC236}">
                <a16:creationId xmlns:a16="http://schemas.microsoft.com/office/drawing/2014/main" id="{7332EDE0-FDAF-48D5-25E2-DB4E2EF57C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60E5CDFC-8CC5-F35F-86BB-C8CD787A083C}"/>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A9EAD672-567F-6116-CEFF-F6435A9429E2}"/>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23</a:t>
            </a:fld>
            <a:endParaRPr lang="en-US" sz="800"/>
          </a:p>
        </p:txBody>
      </p:sp>
    </p:spTree>
    <p:extLst>
      <p:ext uri="{BB962C8B-B14F-4D97-AF65-F5344CB8AC3E}">
        <p14:creationId xmlns:p14="http://schemas.microsoft.com/office/powerpoint/2010/main" val="393934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4E358-26F4-4F08-987D-79CA6C221963}"/>
              </a:ext>
            </a:extLst>
          </p:cNvPr>
          <p:cNvSpPr>
            <a:spLocks noGrp="1"/>
          </p:cNvSpPr>
          <p:nvPr>
            <p:ph type="title"/>
          </p:nvPr>
        </p:nvSpPr>
        <p:spPr>
          <a:xfrm>
            <a:off x="589108" y="1625326"/>
            <a:ext cx="6427626" cy="1229360"/>
          </a:xfrm>
        </p:spPr>
        <p:txBody>
          <a:bodyPr/>
          <a:lstStyle/>
          <a:p>
            <a:r>
              <a:rPr lang="en-US" dirty="0"/>
              <a:t>Deliver Cloud Native </a:t>
            </a:r>
            <a:br>
              <a:rPr lang="en-US" dirty="0"/>
            </a:br>
            <a:r>
              <a:rPr lang="en-US" dirty="0"/>
              <a:t>Digital Patient Engagement </a:t>
            </a:r>
          </a:p>
        </p:txBody>
      </p:sp>
    </p:spTree>
    <p:extLst>
      <p:ext uri="{BB962C8B-B14F-4D97-AF65-F5344CB8AC3E}">
        <p14:creationId xmlns:p14="http://schemas.microsoft.com/office/powerpoint/2010/main" val="29397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205F9-349F-6D48-AE2F-0D091C8ED93F}"/>
              </a:ext>
            </a:extLst>
          </p:cNvPr>
          <p:cNvSpPr>
            <a:spLocks noGrp="1"/>
          </p:cNvSpPr>
          <p:nvPr>
            <p:ph type="title"/>
          </p:nvPr>
        </p:nvSpPr>
        <p:spPr/>
        <p:txBody>
          <a:bodyPr/>
          <a:lstStyle/>
          <a:p>
            <a:r>
              <a:rPr lang="en-US" dirty="0"/>
              <a:t>The Changing Landscape of Digital Healthcare</a:t>
            </a:r>
          </a:p>
        </p:txBody>
      </p:sp>
      <p:sp>
        <p:nvSpPr>
          <p:cNvPr id="6" name="Subtitle 5">
            <a:extLst>
              <a:ext uri="{FF2B5EF4-FFF2-40B4-BE49-F238E27FC236}">
                <a16:creationId xmlns:a16="http://schemas.microsoft.com/office/drawing/2014/main" id="{9978B4FF-D35B-4291-AA28-8EB6FC1C3EBA}"/>
              </a:ext>
            </a:extLst>
          </p:cNvPr>
          <p:cNvSpPr>
            <a:spLocks noGrp="1"/>
          </p:cNvSpPr>
          <p:nvPr>
            <p:ph type="subTitle" idx="10"/>
          </p:nvPr>
        </p:nvSpPr>
        <p:spPr/>
        <p:txBody>
          <a:bodyPr/>
          <a:lstStyle/>
          <a:p>
            <a:endParaRPr lang="en-US"/>
          </a:p>
        </p:txBody>
      </p:sp>
      <p:sp>
        <p:nvSpPr>
          <p:cNvPr id="16" name="TextBox 15">
            <a:extLst>
              <a:ext uri="{FF2B5EF4-FFF2-40B4-BE49-F238E27FC236}">
                <a16:creationId xmlns:a16="http://schemas.microsoft.com/office/drawing/2014/main" id="{60400844-AF50-9846-9EC4-3D25C19C088E}"/>
              </a:ext>
            </a:extLst>
          </p:cNvPr>
          <p:cNvSpPr txBox="1"/>
          <p:nvPr/>
        </p:nvSpPr>
        <p:spPr>
          <a:xfrm>
            <a:off x="326702" y="5772568"/>
            <a:ext cx="1643627" cy="547201"/>
          </a:xfrm>
          <a:prstGeom prst="rect">
            <a:avLst/>
          </a:prstGeom>
          <a:noFill/>
        </p:spPr>
        <p:txBody>
          <a:bodyPr wrap="square" lIns="0" tIns="0" rIns="0" bIns="0" rtlCol="0">
            <a:spAutoFit/>
          </a:bodyPr>
          <a:lstStyle/>
          <a:p>
            <a:pPr>
              <a:lnSpc>
                <a:spcPct val="130000"/>
              </a:lnSpc>
            </a:pPr>
            <a:r>
              <a:rPr lang="en-US" sz="700" dirty="0">
                <a:solidFill>
                  <a:schemeClr val="tx2"/>
                </a:solidFill>
              </a:rPr>
              <a:t>1</a:t>
            </a:r>
            <a:r>
              <a:rPr lang="en-US" sz="700" dirty="0">
                <a:ea typeface="+mn-lt"/>
                <a:cs typeface="+mn-lt"/>
              </a:rPr>
              <a:t> VMware FY22 Q4 Executive Pulse </a:t>
            </a:r>
          </a:p>
          <a:p>
            <a:pPr>
              <a:lnSpc>
                <a:spcPct val="130000"/>
              </a:lnSpc>
            </a:pPr>
            <a:r>
              <a:rPr lang="en-US" sz="700" dirty="0">
                <a:solidFill>
                  <a:schemeClr val="tx2"/>
                </a:solidFill>
              </a:rPr>
              <a:t> 2</a:t>
            </a:r>
            <a:r>
              <a:rPr lang="en-US" sz="700" dirty="0">
                <a:ea typeface="+mn-lt"/>
                <a:cs typeface="+mn-lt"/>
              </a:rPr>
              <a:t> VMware FY22 Q4 Executive Pulse</a:t>
            </a:r>
            <a:br>
              <a:rPr lang="en-US" sz="700" dirty="0">
                <a:solidFill>
                  <a:schemeClr val="tx2"/>
                </a:solidFill>
              </a:rPr>
            </a:br>
            <a:r>
              <a:rPr lang="en-US" sz="700" dirty="0">
                <a:solidFill>
                  <a:schemeClr val="tx2"/>
                </a:solidFill>
              </a:rPr>
              <a:t>3 Forbes CIO Survey</a:t>
            </a:r>
          </a:p>
          <a:p>
            <a:pPr>
              <a:lnSpc>
                <a:spcPct val="130000"/>
              </a:lnSpc>
            </a:pPr>
            <a:r>
              <a:rPr lang="en-US" sz="700" dirty="0">
                <a:solidFill>
                  <a:schemeClr val="tx2"/>
                </a:solidFill>
              </a:rPr>
              <a:t>3 Forbes CIO Survey</a:t>
            </a:r>
          </a:p>
        </p:txBody>
      </p:sp>
      <p:grpSp>
        <p:nvGrpSpPr>
          <p:cNvPr id="2" name="Group 1">
            <a:extLst>
              <a:ext uri="{FF2B5EF4-FFF2-40B4-BE49-F238E27FC236}">
                <a16:creationId xmlns:a16="http://schemas.microsoft.com/office/drawing/2014/main" id="{7B985115-8A7C-433C-8B37-9D37A6FE0341}"/>
              </a:ext>
            </a:extLst>
          </p:cNvPr>
          <p:cNvGrpSpPr/>
          <p:nvPr/>
        </p:nvGrpSpPr>
        <p:grpSpPr>
          <a:xfrm>
            <a:off x="6259353" y="1534438"/>
            <a:ext cx="5609937" cy="1044290"/>
            <a:chOff x="6259353" y="1534438"/>
            <a:chExt cx="5609937" cy="1044290"/>
          </a:xfrm>
        </p:grpSpPr>
        <p:sp>
          <p:nvSpPr>
            <p:cNvPr id="15" name="Rectangle 14">
              <a:extLst>
                <a:ext uri="{FF2B5EF4-FFF2-40B4-BE49-F238E27FC236}">
                  <a16:creationId xmlns:a16="http://schemas.microsoft.com/office/drawing/2014/main" id="{879BA751-DE53-4DF5-BB4E-254D77BFFFE4}"/>
                </a:ext>
              </a:extLst>
            </p:cNvPr>
            <p:cNvSpPr/>
            <p:nvPr/>
          </p:nvSpPr>
          <p:spPr>
            <a:xfrm>
              <a:off x="6259353" y="1534438"/>
              <a:ext cx="5609937" cy="1044290"/>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TextBox 6">
              <a:extLst>
                <a:ext uri="{FF2B5EF4-FFF2-40B4-BE49-F238E27FC236}">
                  <a16:creationId xmlns:a16="http://schemas.microsoft.com/office/drawing/2014/main" id="{2CE31C88-BA97-FA42-8D09-D006A0AFDF4C}"/>
                </a:ext>
              </a:extLst>
            </p:cNvPr>
            <p:cNvSpPr txBox="1"/>
            <p:nvPr/>
          </p:nvSpPr>
          <p:spPr>
            <a:xfrm>
              <a:off x="7313517" y="1761568"/>
              <a:ext cx="41164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Metropolis"/>
                </a:rPr>
                <a:t>are p</a:t>
              </a:r>
              <a:r>
                <a:rPr kumimoji="0" lang="en-US" sz="1800" b="0" i="0" u="none" strike="noStrike" kern="1200" cap="none" spc="0" normalizeH="0" baseline="0" noProof="0" dirty="0" err="1">
                  <a:ln>
                    <a:noFill/>
                  </a:ln>
                  <a:solidFill>
                    <a:schemeClr val="bg1"/>
                  </a:solidFill>
                  <a:effectLst/>
                  <a:uLnTx/>
                  <a:uFillTx/>
                  <a:latin typeface="Metropolis"/>
                  <a:ea typeface="+mn-ea"/>
                  <a:cs typeface="+mn-cs"/>
                </a:rPr>
                <a:t>ursuing</a:t>
              </a:r>
              <a:r>
                <a:rPr kumimoji="0" lang="en-US" sz="1800" b="0" i="0" u="none" strike="noStrike" kern="1200" cap="none" spc="0" normalizeH="0" baseline="0" noProof="0" dirty="0">
                  <a:ln>
                    <a:noFill/>
                  </a:ln>
                  <a:solidFill>
                    <a:schemeClr val="bg1"/>
                  </a:solidFill>
                  <a:effectLst/>
                  <a:uLnTx/>
                  <a:uFillTx/>
                  <a:latin typeface="Metropolis"/>
                  <a:ea typeface="+mn-ea"/>
                  <a:cs typeface="+mn-cs"/>
                </a:rPr>
                <a:t> app modernization in the first half of 2022</a:t>
              </a:r>
              <a:r>
                <a:rPr kumimoji="0" lang="en-US" sz="1800" b="0" i="0" u="none" strike="noStrike" kern="1200" cap="none" spc="0" normalizeH="0" baseline="30000" noProof="0" dirty="0">
                  <a:ln>
                    <a:noFill/>
                  </a:ln>
                  <a:solidFill>
                    <a:schemeClr val="bg1"/>
                  </a:solidFill>
                  <a:effectLst/>
                  <a:uLnTx/>
                  <a:uFillTx/>
                  <a:latin typeface="Metropolis"/>
                  <a:ea typeface="+mn-ea"/>
                  <a:cs typeface="+mn-cs"/>
                </a:rPr>
                <a:t>1</a:t>
              </a:r>
            </a:p>
          </p:txBody>
        </p:sp>
        <p:sp>
          <p:nvSpPr>
            <p:cNvPr id="19" name="TextBox 18">
              <a:extLst>
                <a:ext uri="{FF2B5EF4-FFF2-40B4-BE49-F238E27FC236}">
                  <a16:creationId xmlns:a16="http://schemas.microsoft.com/office/drawing/2014/main" id="{508183BB-FBD0-41E2-845F-3F126A5F7BA9}"/>
                </a:ext>
              </a:extLst>
            </p:cNvPr>
            <p:cNvSpPr txBox="1"/>
            <p:nvPr/>
          </p:nvSpPr>
          <p:spPr>
            <a:xfrm>
              <a:off x="6408105" y="1783536"/>
              <a:ext cx="865622" cy="492443"/>
            </a:xfrm>
            <a:prstGeom prst="rect">
              <a:avLst/>
            </a:prstGeom>
          </p:spPr>
          <p:txBody>
            <a:bodyPr wrap="none" lIns="0" tIns="0" rIns="0" bIns="0" rtlCol="0">
              <a:spAutoFit/>
            </a:bodyPr>
            <a:lstStyle/>
            <a:p>
              <a:pPr>
                <a:spcAft>
                  <a:spcPts val="600"/>
                </a:spcAft>
              </a:pPr>
              <a:r>
                <a:rPr lang="en-US" sz="3200" b="1" dirty="0">
                  <a:solidFill>
                    <a:schemeClr val="bg1"/>
                  </a:solidFill>
                  <a:latin typeface="Metropolis Semi Bold" panose="00000700000000000000" pitchFamily="2" charset="0"/>
                </a:rPr>
                <a:t>93%</a:t>
              </a:r>
            </a:p>
          </p:txBody>
        </p:sp>
      </p:grpSp>
      <p:grpSp>
        <p:nvGrpSpPr>
          <p:cNvPr id="3" name="Group 2">
            <a:extLst>
              <a:ext uri="{FF2B5EF4-FFF2-40B4-BE49-F238E27FC236}">
                <a16:creationId xmlns:a16="http://schemas.microsoft.com/office/drawing/2014/main" id="{37937E85-40B9-401A-BE15-5056F19E9DF3}"/>
              </a:ext>
            </a:extLst>
          </p:cNvPr>
          <p:cNvGrpSpPr/>
          <p:nvPr/>
        </p:nvGrpSpPr>
        <p:grpSpPr>
          <a:xfrm>
            <a:off x="6259353" y="2672262"/>
            <a:ext cx="5609937" cy="1044290"/>
            <a:chOff x="6259353" y="2672262"/>
            <a:chExt cx="5609937" cy="1044290"/>
          </a:xfrm>
        </p:grpSpPr>
        <p:sp>
          <p:nvSpPr>
            <p:cNvPr id="20" name="Rectangle 19">
              <a:extLst>
                <a:ext uri="{FF2B5EF4-FFF2-40B4-BE49-F238E27FC236}">
                  <a16:creationId xmlns:a16="http://schemas.microsoft.com/office/drawing/2014/main" id="{BB83E841-A6C3-449D-BC7C-8C1EE0C03E60}"/>
                </a:ext>
              </a:extLst>
            </p:cNvPr>
            <p:cNvSpPr/>
            <p:nvPr/>
          </p:nvSpPr>
          <p:spPr>
            <a:xfrm>
              <a:off x="6259353" y="2672262"/>
              <a:ext cx="5609937" cy="1044290"/>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Box 29">
              <a:extLst>
                <a:ext uri="{FF2B5EF4-FFF2-40B4-BE49-F238E27FC236}">
                  <a16:creationId xmlns:a16="http://schemas.microsoft.com/office/drawing/2014/main" id="{C94B7B62-B73F-4C6A-93DB-5AAF66729560}"/>
                </a:ext>
              </a:extLst>
            </p:cNvPr>
            <p:cNvSpPr txBox="1"/>
            <p:nvPr/>
          </p:nvSpPr>
          <p:spPr>
            <a:xfrm>
              <a:off x="7313517" y="2837237"/>
              <a:ext cx="4416091"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Metropolis" pitchFamily="2" charset="77"/>
                </a:rPr>
                <a:t>growth in healthcare apps </a:t>
              </a:r>
              <a:br>
                <a:rPr lang="en-US" sz="1800" dirty="0">
                  <a:solidFill>
                    <a:schemeClr val="bg1"/>
                  </a:solidFill>
                  <a:latin typeface="Metropolis" pitchFamily="2" charset="77"/>
                </a:rPr>
              </a:br>
              <a:r>
                <a:rPr lang="en-US" sz="1800" dirty="0">
                  <a:solidFill>
                    <a:schemeClr val="bg1"/>
                  </a:solidFill>
                  <a:latin typeface="Metropolis" pitchFamily="2" charset="77"/>
                </a:rPr>
                <a:t>deployed to public cloud by 2025</a:t>
              </a:r>
              <a:r>
                <a:rPr lang="en-US" sz="1800" baseline="30000" dirty="0">
                  <a:solidFill>
                    <a:schemeClr val="bg1"/>
                  </a:solidFill>
                  <a:latin typeface="Metropolis" pitchFamily="2" charset="77"/>
                </a:rPr>
                <a:t>2</a:t>
              </a:r>
              <a:r>
                <a:rPr lang="en-US" sz="1800" dirty="0">
                  <a:solidFill>
                    <a:schemeClr val="bg1"/>
                  </a:solidFill>
                  <a:latin typeface="Metropolis" pitchFamily="2" charset="77"/>
                </a:rPr>
                <a:t> </a:t>
              </a:r>
              <a:endParaRPr kumimoji="0" lang="en-US" sz="1800" i="0" u="none" strike="noStrike" kern="1200" cap="none" spc="0" normalizeH="0" baseline="30000" noProof="0" dirty="0">
                <a:ln>
                  <a:noFill/>
                </a:ln>
                <a:solidFill>
                  <a:schemeClr val="bg1"/>
                </a:solidFill>
                <a:effectLst/>
                <a:uLnTx/>
                <a:uFillTx/>
                <a:latin typeface="Metropolis"/>
              </a:endParaRPr>
            </a:p>
          </p:txBody>
        </p:sp>
        <p:sp>
          <p:nvSpPr>
            <p:cNvPr id="34" name="TextBox 33">
              <a:extLst>
                <a:ext uri="{FF2B5EF4-FFF2-40B4-BE49-F238E27FC236}">
                  <a16:creationId xmlns:a16="http://schemas.microsoft.com/office/drawing/2014/main" id="{20593D88-6372-46F0-B678-BAA7C354973B}"/>
                </a:ext>
              </a:extLst>
            </p:cNvPr>
            <p:cNvSpPr txBox="1"/>
            <p:nvPr/>
          </p:nvSpPr>
          <p:spPr>
            <a:xfrm>
              <a:off x="6408105" y="2853380"/>
              <a:ext cx="1024661" cy="492443"/>
            </a:xfrm>
            <a:prstGeom prst="rect">
              <a:avLst/>
            </a:prstGeom>
          </p:spPr>
          <p:txBody>
            <a:bodyPr wrap="square" lIns="0" tIns="0" rIns="0" bIns="0" rtlCol="0">
              <a:spAutoFit/>
            </a:bodyPr>
            <a:lstStyle/>
            <a:p>
              <a:pPr>
                <a:spcAft>
                  <a:spcPts val="600"/>
                </a:spcAft>
              </a:pPr>
              <a:r>
                <a:rPr lang="en-US" sz="3200" b="1" dirty="0">
                  <a:solidFill>
                    <a:schemeClr val="bg1"/>
                  </a:solidFill>
                  <a:latin typeface="Metropolis Semi Bold" panose="00000700000000000000" pitchFamily="2" charset="0"/>
                </a:rPr>
                <a:t>61%</a:t>
              </a:r>
            </a:p>
          </p:txBody>
        </p:sp>
      </p:grpSp>
      <p:grpSp>
        <p:nvGrpSpPr>
          <p:cNvPr id="5" name="Group 4">
            <a:extLst>
              <a:ext uri="{FF2B5EF4-FFF2-40B4-BE49-F238E27FC236}">
                <a16:creationId xmlns:a16="http://schemas.microsoft.com/office/drawing/2014/main" id="{C77E0625-C0B5-4B4A-8C4F-0D82CE610AB9}"/>
              </a:ext>
            </a:extLst>
          </p:cNvPr>
          <p:cNvGrpSpPr/>
          <p:nvPr/>
        </p:nvGrpSpPr>
        <p:grpSpPr>
          <a:xfrm>
            <a:off x="6259353" y="3810086"/>
            <a:ext cx="5609937" cy="1044290"/>
            <a:chOff x="6259353" y="3810086"/>
            <a:chExt cx="5609937" cy="1044290"/>
          </a:xfrm>
        </p:grpSpPr>
        <p:sp>
          <p:nvSpPr>
            <p:cNvPr id="21" name="Rectangle 20">
              <a:extLst>
                <a:ext uri="{FF2B5EF4-FFF2-40B4-BE49-F238E27FC236}">
                  <a16:creationId xmlns:a16="http://schemas.microsoft.com/office/drawing/2014/main" id="{CA3E7BDF-0F6D-4929-BF07-3BE008367C6E}"/>
                </a:ext>
              </a:extLst>
            </p:cNvPr>
            <p:cNvSpPr/>
            <p:nvPr/>
          </p:nvSpPr>
          <p:spPr>
            <a:xfrm>
              <a:off x="6259353" y="3810086"/>
              <a:ext cx="5609937" cy="1044290"/>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3" name="TextBox 42">
              <a:extLst>
                <a:ext uri="{FF2B5EF4-FFF2-40B4-BE49-F238E27FC236}">
                  <a16:creationId xmlns:a16="http://schemas.microsoft.com/office/drawing/2014/main" id="{F67B59DE-3ACC-4E49-8C69-B4C601355A48}"/>
                </a:ext>
              </a:extLst>
            </p:cNvPr>
            <p:cNvSpPr txBox="1"/>
            <p:nvPr/>
          </p:nvSpPr>
          <p:spPr>
            <a:xfrm>
              <a:off x="7313517" y="3956271"/>
              <a:ext cx="4116484" cy="646331"/>
            </a:xfrm>
            <a:prstGeom prst="rect">
              <a:avLst/>
            </a:prstGeom>
            <a:noFill/>
          </p:spPr>
          <p:txBody>
            <a:bodyPr wrap="square">
              <a:spAutoFit/>
            </a:bodyPr>
            <a:lstStyle/>
            <a:p>
              <a:pPr>
                <a:defRPr/>
              </a:pPr>
              <a:r>
                <a:rPr lang="en-US" sz="1800" dirty="0">
                  <a:solidFill>
                    <a:schemeClr val="bg1"/>
                  </a:solidFill>
                  <a:latin typeface="Metropolis"/>
                </a:rPr>
                <a:t>see modern apps as an accelerator of innovation</a:t>
              </a:r>
              <a:r>
                <a:rPr lang="en-US" sz="1800" baseline="30000" dirty="0">
                  <a:solidFill>
                    <a:schemeClr val="bg1"/>
                  </a:solidFill>
                  <a:latin typeface="Metropolis"/>
                </a:rPr>
                <a:t>3</a:t>
              </a:r>
              <a:endParaRPr lang="en-US" sz="1800" i="0" u="none" strike="noStrike" kern="1200" cap="none" spc="0" normalizeH="0" baseline="30000" noProof="0" dirty="0">
                <a:ln>
                  <a:noFill/>
                </a:ln>
                <a:solidFill>
                  <a:schemeClr val="bg1"/>
                </a:solidFill>
                <a:effectLst/>
                <a:uLnTx/>
                <a:uFillTx/>
                <a:latin typeface="Metropolis"/>
              </a:endParaRPr>
            </a:p>
          </p:txBody>
        </p:sp>
        <p:sp>
          <p:nvSpPr>
            <p:cNvPr id="46" name="TextBox 45">
              <a:extLst>
                <a:ext uri="{FF2B5EF4-FFF2-40B4-BE49-F238E27FC236}">
                  <a16:creationId xmlns:a16="http://schemas.microsoft.com/office/drawing/2014/main" id="{8D0589BD-8794-4F28-ACC8-4FB98B33D65F}"/>
                </a:ext>
              </a:extLst>
            </p:cNvPr>
            <p:cNvSpPr txBox="1"/>
            <p:nvPr/>
          </p:nvSpPr>
          <p:spPr>
            <a:xfrm>
              <a:off x="6408105" y="4033216"/>
              <a:ext cx="862416" cy="492443"/>
            </a:xfrm>
            <a:prstGeom prst="rect">
              <a:avLst/>
            </a:prstGeom>
          </p:spPr>
          <p:txBody>
            <a:bodyPr wrap="none" lIns="0" tIns="0" rIns="0" bIns="0" rtlCol="0">
              <a:spAutoFit/>
            </a:bodyPr>
            <a:lstStyle/>
            <a:p>
              <a:pPr>
                <a:spcAft>
                  <a:spcPts val="600"/>
                </a:spcAft>
              </a:pPr>
              <a:r>
                <a:rPr lang="en-US" sz="3200" b="1" dirty="0">
                  <a:solidFill>
                    <a:schemeClr val="bg1"/>
                  </a:solidFill>
                  <a:latin typeface="Metropolis Semi Bold" panose="00000700000000000000" pitchFamily="2" charset="0"/>
                </a:rPr>
                <a:t>43%</a:t>
              </a:r>
            </a:p>
          </p:txBody>
        </p:sp>
      </p:grpSp>
      <p:grpSp>
        <p:nvGrpSpPr>
          <p:cNvPr id="8" name="Group 7">
            <a:extLst>
              <a:ext uri="{FF2B5EF4-FFF2-40B4-BE49-F238E27FC236}">
                <a16:creationId xmlns:a16="http://schemas.microsoft.com/office/drawing/2014/main" id="{74BCBCA9-21AF-4C57-B35B-A2D34CCD1357}"/>
              </a:ext>
            </a:extLst>
          </p:cNvPr>
          <p:cNvGrpSpPr/>
          <p:nvPr/>
        </p:nvGrpSpPr>
        <p:grpSpPr>
          <a:xfrm>
            <a:off x="6259353" y="4947910"/>
            <a:ext cx="5609937" cy="1044290"/>
            <a:chOff x="6259353" y="4947910"/>
            <a:chExt cx="5609937" cy="1044290"/>
          </a:xfrm>
        </p:grpSpPr>
        <p:sp>
          <p:nvSpPr>
            <p:cNvPr id="22" name="Rectangle 21">
              <a:extLst>
                <a:ext uri="{FF2B5EF4-FFF2-40B4-BE49-F238E27FC236}">
                  <a16:creationId xmlns:a16="http://schemas.microsoft.com/office/drawing/2014/main" id="{B59F6D6A-F117-4968-B3E4-1174B6A00462}"/>
                </a:ext>
              </a:extLst>
            </p:cNvPr>
            <p:cNvSpPr/>
            <p:nvPr/>
          </p:nvSpPr>
          <p:spPr>
            <a:xfrm>
              <a:off x="6259353" y="4947910"/>
              <a:ext cx="5609937" cy="1044290"/>
            </a:xfrm>
            <a:prstGeom prst="rect">
              <a:avLst/>
            </a:prstGeom>
            <a:gradFill flip="none" rotWithShape="1">
              <a:gsLst>
                <a:gs pos="3000">
                  <a:schemeClr val="accent1">
                    <a:alpha val="72000"/>
                  </a:schemeClr>
                </a:gs>
                <a:gs pos="100000">
                  <a:schemeClr val="accent3">
                    <a:alpha val="66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4" name="TextBox 43">
              <a:extLst>
                <a:ext uri="{FF2B5EF4-FFF2-40B4-BE49-F238E27FC236}">
                  <a16:creationId xmlns:a16="http://schemas.microsoft.com/office/drawing/2014/main" id="{059227A6-933C-480E-AB96-1B4BBD3128F4}"/>
                </a:ext>
              </a:extLst>
            </p:cNvPr>
            <p:cNvSpPr txBox="1"/>
            <p:nvPr/>
          </p:nvSpPr>
          <p:spPr>
            <a:xfrm>
              <a:off x="7313517" y="5126237"/>
              <a:ext cx="4534494" cy="646331"/>
            </a:xfrm>
            <a:prstGeom prst="rect">
              <a:avLst/>
            </a:prstGeom>
            <a:noFill/>
          </p:spPr>
          <p:txBody>
            <a:bodyPr wrap="square" lIns="91440">
              <a:spAutoFit/>
            </a:bodyPr>
            <a:lstStyle/>
            <a:p>
              <a:pPr>
                <a:defRPr/>
              </a:pPr>
              <a:r>
                <a:rPr lang="en-US" sz="1800" dirty="0">
                  <a:solidFill>
                    <a:schemeClr val="bg1"/>
                  </a:solidFill>
                  <a:latin typeface="Metropolis"/>
                </a:rPr>
                <a:t>report overstretched IT as a significant challenge to app modernization</a:t>
              </a:r>
              <a:r>
                <a:rPr lang="en-US" sz="1800" baseline="30000" dirty="0">
                  <a:solidFill>
                    <a:schemeClr val="bg1"/>
                  </a:solidFill>
                  <a:latin typeface="Metropolis"/>
                </a:rPr>
                <a:t>4</a:t>
              </a:r>
              <a:endParaRPr lang="en-US" sz="1800" i="0" u="none" strike="noStrike" kern="1200" cap="none" spc="0" normalizeH="0" baseline="30000" noProof="0" dirty="0">
                <a:ln>
                  <a:noFill/>
                </a:ln>
                <a:solidFill>
                  <a:schemeClr val="bg1"/>
                </a:solidFill>
                <a:effectLst/>
                <a:uLnTx/>
                <a:uFillTx/>
                <a:latin typeface="Metropolis"/>
              </a:endParaRPr>
            </a:p>
          </p:txBody>
        </p:sp>
        <p:sp>
          <p:nvSpPr>
            <p:cNvPr id="45" name="TextBox 44">
              <a:extLst>
                <a:ext uri="{FF2B5EF4-FFF2-40B4-BE49-F238E27FC236}">
                  <a16:creationId xmlns:a16="http://schemas.microsoft.com/office/drawing/2014/main" id="{DE8422D8-3080-4964-94E8-52B0D1B8FB57}"/>
                </a:ext>
              </a:extLst>
            </p:cNvPr>
            <p:cNvSpPr txBox="1"/>
            <p:nvPr/>
          </p:nvSpPr>
          <p:spPr>
            <a:xfrm>
              <a:off x="6408105" y="5203182"/>
              <a:ext cx="851195" cy="492443"/>
            </a:xfrm>
            <a:prstGeom prst="rect">
              <a:avLst/>
            </a:prstGeom>
          </p:spPr>
          <p:txBody>
            <a:bodyPr wrap="none" lIns="0" tIns="0" rIns="0" bIns="0" rtlCol="0">
              <a:spAutoFit/>
            </a:bodyPr>
            <a:lstStyle/>
            <a:p>
              <a:pPr>
                <a:spcAft>
                  <a:spcPts val="600"/>
                </a:spcAft>
              </a:pPr>
              <a:r>
                <a:rPr lang="en-US" sz="3200" dirty="0">
                  <a:solidFill>
                    <a:schemeClr val="bg1"/>
                  </a:solidFill>
                  <a:latin typeface="Metropolis Semi Bold" panose="00000700000000000000" pitchFamily="2" charset="0"/>
                </a:rPr>
                <a:t>52%</a:t>
              </a:r>
            </a:p>
          </p:txBody>
        </p:sp>
      </p:grpSp>
    </p:spTree>
    <p:extLst>
      <p:ext uri="{BB962C8B-B14F-4D97-AF65-F5344CB8AC3E}">
        <p14:creationId xmlns:p14="http://schemas.microsoft.com/office/powerpoint/2010/main" val="111478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5863-4BCA-124A-BCD7-99AC46131BD1}"/>
              </a:ext>
            </a:extLst>
          </p:cNvPr>
          <p:cNvSpPr>
            <a:spLocks noGrp="1"/>
          </p:cNvSpPr>
          <p:nvPr>
            <p:ph type="title"/>
          </p:nvPr>
        </p:nvSpPr>
        <p:spPr/>
        <p:txBody>
          <a:bodyPr/>
          <a:lstStyle/>
          <a:p>
            <a:r>
              <a:rPr lang="en-US" dirty="0"/>
              <a:t>Digital Engagement Challenges</a:t>
            </a:r>
          </a:p>
        </p:txBody>
      </p:sp>
      <p:sp>
        <p:nvSpPr>
          <p:cNvPr id="3" name="Subtitle 2">
            <a:extLst>
              <a:ext uri="{FF2B5EF4-FFF2-40B4-BE49-F238E27FC236}">
                <a16:creationId xmlns:a16="http://schemas.microsoft.com/office/drawing/2014/main" id="{468E576E-7A7A-D943-A7F6-2EA6E16F8245}"/>
              </a:ext>
            </a:extLst>
          </p:cNvPr>
          <p:cNvSpPr>
            <a:spLocks noGrp="1"/>
          </p:cNvSpPr>
          <p:nvPr>
            <p:ph type="subTitle" idx="10"/>
          </p:nvPr>
        </p:nvSpPr>
        <p:spPr/>
        <p:txBody>
          <a:bodyPr/>
          <a:lstStyle/>
          <a:p>
            <a:endParaRPr lang="en-US" dirty="0"/>
          </a:p>
        </p:txBody>
      </p:sp>
      <p:sp>
        <p:nvSpPr>
          <p:cNvPr id="11" name="TextBox 10">
            <a:extLst>
              <a:ext uri="{FF2B5EF4-FFF2-40B4-BE49-F238E27FC236}">
                <a16:creationId xmlns:a16="http://schemas.microsoft.com/office/drawing/2014/main" id="{96A964AB-7544-AA48-9573-15F9E5EEC11E}"/>
              </a:ext>
            </a:extLst>
          </p:cNvPr>
          <p:cNvSpPr txBox="1"/>
          <p:nvPr/>
        </p:nvSpPr>
        <p:spPr>
          <a:xfrm>
            <a:off x="10317982" y="7478071"/>
            <a:ext cx="0" cy="0"/>
          </a:xfrm>
          <a:prstGeom prst="rect">
            <a:avLst/>
          </a:prstGeom>
          <a:noFill/>
        </p:spPr>
        <p:txBody>
          <a:bodyPr wrap="none" lIns="0" tIns="0" rIns="0" bIns="0" rtlCol="0">
            <a:noAutofit/>
          </a:bodyPr>
          <a:lstStyle/>
          <a:p>
            <a:pPr algn="l">
              <a:lnSpc>
                <a:spcPct val="130000"/>
              </a:lnSpc>
            </a:pPr>
            <a:endParaRPr lang="en-US" sz="1799" err="1">
              <a:solidFill>
                <a:schemeClr val="tx2"/>
              </a:solidFill>
            </a:endParaRPr>
          </a:p>
        </p:txBody>
      </p:sp>
      <p:sp>
        <p:nvSpPr>
          <p:cNvPr id="7" name="Rectangle 6">
            <a:extLst>
              <a:ext uri="{FF2B5EF4-FFF2-40B4-BE49-F238E27FC236}">
                <a16:creationId xmlns:a16="http://schemas.microsoft.com/office/drawing/2014/main" id="{E53775B1-CA96-874F-8E62-A6445AF0087C}"/>
              </a:ext>
            </a:extLst>
          </p:cNvPr>
          <p:cNvSpPr/>
          <p:nvPr/>
        </p:nvSpPr>
        <p:spPr>
          <a:xfrm>
            <a:off x="999406" y="3399845"/>
            <a:ext cx="3005319"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1"/>
                </a:solidFill>
                <a:latin typeface="Metropolis Semi Bold" panose="00000700000000000000" pitchFamily="2" charset="0"/>
              </a:rPr>
              <a:t>Adopting or customizing 3rd party software</a:t>
            </a:r>
          </a:p>
        </p:txBody>
      </p:sp>
      <p:sp>
        <p:nvSpPr>
          <p:cNvPr id="4" name="Oval 3">
            <a:extLst>
              <a:ext uri="{FF2B5EF4-FFF2-40B4-BE49-F238E27FC236}">
                <a16:creationId xmlns:a16="http://schemas.microsoft.com/office/drawing/2014/main" id="{D4C67576-1EA5-903F-1B9F-381776810BBB}"/>
              </a:ext>
            </a:extLst>
          </p:cNvPr>
          <p:cNvSpPr/>
          <p:nvPr/>
        </p:nvSpPr>
        <p:spPr>
          <a:xfrm>
            <a:off x="1718153" y="1706976"/>
            <a:ext cx="1567826" cy="1567826"/>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AC96AE8C-38F4-ED5A-7187-03759C8C82C3}"/>
              </a:ext>
            </a:extLst>
          </p:cNvPr>
          <p:cNvSpPr/>
          <p:nvPr/>
        </p:nvSpPr>
        <p:spPr>
          <a:xfrm>
            <a:off x="4514969" y="3399845"/>
            <a:ext cx="2830890"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2"/>
                </a:solidFill>
                <a:latin typeface="Metropolis Semi Bold" panose="00000700000000000000" pitchFamily="2" charset="0"/>
              </a:rPr>
              <a:t>Integrating with existing and emerging data sources</a:t>
            </a:r>
          </a:p>
        </p:txBody>
      </p:sp>
      <p:sp>
        <p:nvSpPr>
          <p:cNvPr id="15" name="Oval 14">
            <a:extLst>
              <a:ext uri="{FF2B5EF4-FFF2-40B4-BE49-F238E27FC236}">
                <a16:creationId xmlns:a16="http://schemas.microsoft.com/office/drawing/2014/main" id="{50741105-8D3D-9262-15C4-7668EFC5FA67}"/>
              </a:ext>
            </a:extLst>
          </p:cNvPr>
          <p:cNvSpPr/>
          <p:nvPr/>
        </p:nvSpPr>
        <p:spPr>
          <a:xfrm>
            <a:off x="5146501" y="1706976"/>
            <a:ext cx="1567826" cy="1567826"/>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Rectangle 15">
            <a:extLst>
              <a:ext uri="{FF2B5EF4-FFF2-40B4-BE49-F238E27FC236}">
                <a16:creationId xmlns:a16="http://schemas.microsoft.com/office/drawing/2014/main" id="{B5F6F88D-04BA-77A3-DEDC-D98CCC8D70BE}"/>
              </a:ext>
            </a:extLst>
          </p:cNvPr>
          <p:cNvSpPr/>
          <p:nvPr/>
        </p:nvSpPr>
        <p:spPr>
          <a:xfrm>
            <a:off x="7617104" y="3399845"/>
            <a:ext cx="2985780" cy="1083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dirty="0">
                <a:solidFill>
                  <a:schemeClr val="accent5"/>
                </a:solidFill>
                <a:latin typeface="Metropolis Semi Bold" panose="00000700000000000000" pitchFamily="2" charset="0"/>
              </a:rPr>
              <a:t>New patient monitoring and engagement opportunities</a:t>
            </a:r>
          </a:p>
        </p:txBody>
      </p:sp>
      <p:sp>
        <p:nvSpPr>
          <p:cNvPr id="17" name="Oval 16">
            <a:extLst>
              <a:ext uri="{FF2B5EF4-FFF2-40B4-BE49-F238E27FC236}">
                <a16:creationId xmlns:a16="http://schemas.microsoft.com/office/drawing/2014/main" id="{8A191836-C428-0F25-5377-F8D66242746A}"/>
              </a:ext>
            </a:extLst>
          </p:cNvPr>
          <p:cNvSpPr/>
          <p:nvPr/>
        </p:nvSpPr>
        <p:spPr>
          <a:xfrm>
            <a:off x="8326081" y="1706976"/>
            <a:ext cx="1567826" cy="1567826"/>
          </a:xfrm>
          <a:prstGeom prst="ellipse">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1" name="Picture Placeholder 108">
            <a:extLst>
              <a:ext uri="{FF2B5EF4-FFF2-40B4-BE49-F238E27FC236}">
                <a16:creationId xmlns:a16="http://schemas.microsoft.com/office/drawing/2014/main" id="{83544D82-D564-93ED-9B05-DBDF2329061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7041" y="2002023"/>
            <a:ext cx="1213771" cy="1213771"/>
          </a:xfrm>
          <a:prstGeom prst="rect">
            <a:avLst/>
          </a:prstGeom>
        </p:spPr>
      </p:pic>
      <p:pic>
        <p:nvPicPr>
          <p:cNvPr id="22" name="Picture Placeholder 96">
            <a:extLst>
              <a:ext uri="{FF2B5EF4-FFF2-40B4-BE49-F238E27FC236}">
                <a16:creationId xmlns:a16="http://schemas.microsoft.com/office/drawing/2014/main" id="{8BA7C41F-C1EB-0760-7995-64BAB53BD32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03997" y="1959285"/>
            <a:ext cx="1069729" cy="1069729"/>
          </a:xfrm>
          <a:prstGeom prst="rect">
            <a:avLst/>
          </a:prstGeom>
        </p:spPr>
      </p:pic>
      <p:pic>
        <p:nvPicPr>
          <p:cNvPr id="23" name="Picture Placeholder 74">
            <a:extLst>
              <a:ext uri="{FF2B5EF4-FFF2-40B4-BE49-F238E27FC236}">
                <a16:creationId xmlns:a16="http://schemas.microsoft.com/office/drawing/2014/main" id="{3F7F9A9B-5554-2798-B98B-C606D21990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51947" y="1893086"/>
            <a:ext cx="1155849" cy="1155849"/>
          </a:xfrm>
          <a:prstGeom prst="rect">
            <a:avLst/>
          </a:prstGeom>
        </p:spPr>
      </p:pic>
    </p:spTree>
    <p:extLst>
      <p:ext uri="{BB962C8B-B14F-4D97-AF65-F5344CB8AC3E}">
        <p14:creationId xmlns:p14="http://schemas.microsoft.com/office/powerpoint/2010/main" val="355077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F218493-25F9-42A0-A1D1-BBF0F5BBFB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53879" y="1586341"/>
            <a:ext cx="3058144" cy="3058144"/>
          </a:xfrm>
          <a:prstGeom prst="rect">
            <a:avLst/>
          </a:prstGeom>
          <a:solidFill>
            <a:schemeClr val="bg1"/>
          </a:solidFill>
          <a:ln>
            <a:noFill/>
          </a:ln>
          <a:effectLst/>
        </p:spPr>
      </p:pic>
      <p:pic>
        <p:nvPicPr>
          <p:cNvPr id="34" name="Picture 33">
            <a:extLst>
              <a:ext uri="{FF2B5EF4-FFF2-40B4-BE49-F238E27FC236}">
                <a16:creationId xmlns:a16="http://schemas.microsoft.com/office/drawing/2014/main" id="{0BD3DB24-8741-492E-845E-0FE3CF46AE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27927" y="1327403"/>
            <a:ext cx="3212375" cy="3212375"/>
          </a:xfrm>
          <a:prstGeom prst="rect">
            <a:avLst/>
          </a:prstGeom>
          <a:solidFill>
            <a:schemeClr val="bg1"/>
          </a:solidFill>
          <a:ln>
            <a:noFill/>
          </a:ln>
          <a:effectLst/>
        </p:spPr>
      </p:pic>
      <p:grpSp>
        <p:nvGrpSpPr>
          <p:cNvPr id="22" name="btfpColumnIndicatorGroup2">
            <a:extLst>
              <a:ext uri="{FF2B5EF4-FFF2-40B4-BE49-F238E27FC236}">
                <a16:creationId xmlns:a16="http://schemas.microsoft.com/office/drawing/2014/main" id="{94272415-C452-4457-A1D2-40CB529A4802}"/>
              </a:ext>
            </a:extLst>
          </p:cNvPr>
          <p:cNvGrpSpPr/>
          <p:nvPr/>
        </p:nvGrpSpPr>
        <p:grpSpPr>
          <a:xfrm>
            <a:off x="102548" y="7491171"/>
            <a:ext cx="12188825" cy="137124"/>
            <a:chOff x="0" y="6926580"/>
            <a:chExt cx="12192000" cy="137160"/>
          </a:xfrm>
        </p:grpSpPr>
        <p:sp>
          <p:nvSpPr>
            <p:cNvPr id="20" name="btfpColumnGapBlocker331145">
              <a:extLst>
                <a:ext uri="{FF2B5EF4-FFF2-40B4-BE49-F238E27FC236}">
                  <a16:creationId xmlns:a16="http://schemas.microsoft.com/office/drawing/2014/main" id="{7822200A-4345-4ACA-8259-47F9760CAF63}"/>
                </a:ext>
              </a:extLst>
            </p:cNvPr>
            <p:cNvSpPr/>
            <p:nvPr/>
          </p:nvSpPr>
          <p:spPr>
            <a:xfrm>
              <a:off x="12192000" y="6926580"/>
              <a:ext cx="0" cy="137160"/>
            </a:xfrm>
            <a:prstGeom prst="rect">
              <a:avLst/>
            </a:prstGeom>
            <a:pattFill prst="ltUpDiag">
              <a:fgClr>
                <a:srgbClr val="BBCABA"/>
              </a:fgClr>
              <a:bgClr>
                <a:srgbClr val="FFFFFF"/>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endParaRPr lang="en-US" sz="1200">
                <a:solidFill>
                  <a:srgbClr val="FFFFFF"/>
                </a:solidFill>
                <a:latin typeface="Metropolis"/>
              </a:endParaRPr>
            </a:p>
          </p:txBody>
        </p:sp>
        <p:sp>
          <p:nvSpPr>
            <p:cNvPr id="17" name="btfpColumnGapBlocker491914">
              <a:extLst>
                <a:ext uri="{FF2B5EF4-FFF2-40B4-BE49-F238E27FC236}">
                  <a16:creationId xmlns:a16="http://schemas.microsoft.com/office/drawing/2014/main" id="{909684DC-5BFA-4293-B076-3A8C49C23886}"/>
                </a:ext>
              </a:extLst>
            </p:cNvPr>
            <p:cNvSpPr/>
            <p:nvPr/>
          </p:nvSpPr>
          <p:spPr>
            <a:xfrm>
              <a:off x="0" y="6926580"/>
              <a:ext cx="0" cy="137160"/>
            </a:xfrm>
            <a:prstGeom prst="rect">
              <a:avLst/>
            </a:prstGeom>
            <a:pattFill prst="ltUpDiag">
              <a:fgClr>
                <a:srgbClr val="BBCABA"/>
              </a:fgClr>
              <a:bgClr>
                <a:srgbClr val="FFFFFF"/>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endParaRPr lang="en-US" sz="1200">
                <a:solidFill>
                  <a:srgbClr val="FFFFFF"/>
                </a:solidFill>
                <a:latin typeface="Metropolis"/>
              </a:endParaRPr>
            </a:p>
          </p:txBody>
        </p:sp>
        <p:cxnSp>
          <p:nvCxnSpPr>
            <p:cNvPr id="15" name="btfpColumnIndicator378002">
              <a:extLst>
                <a:ext uri="{FF2B5EF4-FFF2-40B4-BE49-F238E27FC236}">
                  <a16:creationId xmlns:a16="http://schemas.microsoft.com/office/drawing/2014/main" id="{C4B57834-B13D-4114-A79D-4FA9D0D88590}"/>
                </a:ext>
              </a:extLst>
            </p:cNvPr>
            <p:cNvCxnSpPr/>
            <p:nvPr/>
          </p:nvCxnSpPr>
          <p:spPr bwMode="gray">
            <a:xfrm flipV="1">
              <a:off x="121920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368395">
              <a:extLst>
                <a:ext uri="{FF2B5EF4-FFF2-40B4-BE49-F238E27FC236}">
                  <a16:creationId xmlns:a16="http://schemas.microsoft.com/office/drawing/2014/main" id="{A5FFADDD-EE6B-4AD8-B10F-865E242A906E}"/>
                </a:ext>
              </a:extLst>
            </p:cNvPr>
            <p:cNvCxnSpPr/>
            <p:nvPr/>
          </p:nvCxnSpPr>
          <p:spPr bwMode="gray">
            <a:xfrm flipV="1">
              <a:off x="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D239550-69A5-E74D-A95E-284B37151865}"/>
              </a:ext>
            </a:extLst>
          </p:cNvPr>
          <p:cNvSpPr>
            <a:spLocks noGrp="1"/>
          </p:cNvSpPr>
          <p:nvPr>
            <p:ph type="title"/>
          </p:nvPr>
        </p:nvSpPr>
        <p:spPr/>
        <p:txBody>
          <a:bodyPr/>
          <a:lstStyle/>
          <a:p>
            <a:r>
              <a:rPr lang="en-US" dirty="0"/>
              <a:t>VMware Solutions</a:t>
            </a:r>
          </a:p>
        </p:txBody>
      </p:sp>
      <p:sp>
        <p:nvSpPr>
          <p:cNvPr id="4" name="TextBox 3">
            <a:extLst>
              <a:ext uri="{FF2B5EF4-FFF2-40B4-BE49-F238E27FC236}">
                <a16:creationId xmlns:a16="http://schemas.microsoft.com/office/drawing/2014/main" id="{D2386331-8362-5D4D-932C-7CE727D717BC}"/>
              </a:ext>
            </a:extLst>
          </p:cNvPr>
          <p:cNvSpPr txBox="1"/>
          <p:nvPr/>
        </p:nvSpPr>
        <p:spPr>
          <a:xfrm>
            <a:off x="13946588" y="3999506"/>
            <a:ext cx="65" cy="184666"/>
          </a:xfrm>
          <a:prstGeom prst="rect">
            <a:avLst/>
          </a:prstGeom>
        </p:spPr>
        <p:txBody>
          <a:bodyPr wrap="none" lIns="0" tIns="0" rIns="0" bIns="0" rtlCol="0">
            <a:spAutoFit/>
          </a:bodyPr>
          <a:lstStyle/>
          <a:p>
            <a:pPr algn="l">
              <a:spcAft>
                <a:spcPts val="600"/>
              </a:spcAft>
            </a:pPr>
            <a:endParaRPr lang="en-US" sz="1200"/>
          </a:p>
        </p:txBody>
      </p:sp>
      <p:sp>
        <p:nvSpPr>
          <p:cNvPr id="59" name="TextBox 58">
            <a:extLst>
              <a:ext uri="{FF2B5EF4-FFF2-40B4-BE49-F238E27FC236}">
                <a16:creationId xmlns:a16="http://schemas.microsoft.com/office/drawing/2014/main" id="{DD7A08E8-5C2B-4E13-9CCC-C229EA68CF4D}"/>
              </a:ext>
            </a:extLst>
          </p:cNvPr>
          <p:cNvSpPr txBox="1"/>
          <p:nvPr/>
        </p:nvSpPr>
        <p:spPr>
          <a:xfrm>
            <a:off x="903004" y="4539778"/>
            <a:ext cx="3199930" cy="707886"/>
          </a:xfrm>
          <a:prstGeom prst="rect">
            <a:avLst/>
          </a:prstGeom>
          <a:noFill/>
        </p:spPr>
        <p:txBody>
          <a:bodyPr wrap="square">
            <a:spAutoFit/>
          </a:bodyPr>
          <a:lstStyle/>
          <a:p>
            <a:pPr algn="ctr">
              <a:spcAft>
                <a:spcPts val="600"/>
              </a:spcAft>
              <a:defRPr/>
            </a:pPr>
            <a:r>
              <a:rPr lang="en-US" sz="2000" b="1" dirty="0">
                <a:solidFill>
                  <a:schemeClr val="accent2"/>
                </a:solidFill>
                <a:latin typeface="Metropolis Semi Bold" panose="00000700000000000000" pitchFamily="2" charset="0"/>
                <a:cs typeface="Arial"/>
              </a:rPr>
              <a:t>Cloud native modern app platform</a:t>
            </a:r>
          </a:p>
        </p:txBody>
      </p:sp>
      <p:sp>
        <p:nvSpPr>
          <p:cNvPr id="74" name="Text Placeholder 3">
            <a:extLst>
              <a:ext uri="{FF2B5EF4-FFF2-40B4-BE49-F238E27FC236}">
                <a16:creationId xmlns:a16="http://schemas.microsoft.com/office/drawing/2014/main" id="{9399F349-B957-4890-A068-9AD849931E7F}"/>
              </a:ext>
            </a:extLst>
          </p:cNvPr>
          <p:cNvSpPr txBox="1">
            <a:spLocks/>
          </p:cNvSpPr>
          <p:nvPr/>
        </p:nvSpPr>
        <p:spPr>
          <a:xfrm>
            <a:off x="4571729" y="4539778"/>
            <a:ext cx="3172364" cy="1015663"/>
          </a:xfrm>
          <a:prstGeom prst="rect">
            <a:avLst/>
          </a:prstGeom>
          <a:noFill/>
        </p:spPr>
        <p:txBody>
          <a:bodyPr wrap="square">
            <a:spAutoFit/>
          </a:bodyPr>
          <a:lstStyle>
            <a:defPPr>
              <a:defRPr lang="en-US"/>
            </a:defPPr>
            <a:lvl1pPr algn="ctr">
              <a:spcAft>
                <a:spcPts val="600"/>
              </a:spcAft>
              <a:defRPr sz="2000" b="1">
                <a:solidFill>
                  <a:schemeClr val="accent2"/>
                </a:solidFill>
                <a:latin typeface="Metropolis Semi Bold" panose="00000700000000000000" pitchFamily="2" charset="0"/>
                <a:cs typeface="Arial"/>
              </a:defRPr>
            </a:lvl1pPr>
            <a:lvl2pPr marL="0" indent="0" algn="ctr" defTabSz="914400" rtl="0" eaLnBrk="1" latinLnBrk="0" hangingPunct="1">
              <a:lnSpc>
                <a:spcPct val="100000"/>
              </a:lnSpc>
              <a:spcBef>
                <a:spcPts val="600"/>
              </a:spcBef>
              <a:buClr>
                <a:schemeClr val="tx2"/>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sym typeface="Arial"/>
              </a:rPr>
              <a:t>Centralized operations across private, public and edge clouds</a:t>
            </a:r>
          </a:p>
        </p:txBody>
      </p:sp>
      <p:sp>
        <p:nvSpPr>
          <p:cNvPr id="75" name="TextBox 74">
            <a:extLst>
              <a:ext uri="{FF2B5EF4-FFF2-40B4-BE49-F238E27FC236}">
                <a16:creationId xmlns:a16="http://schemas.microsoft.com/office/drawing/2014/main" id="{09D65D0B-26AE-49FB-AC6D-1608330D47DE}"/>
              </a:ext>
            </a:extLst>
          </p:cNvPr>
          <p:cNvSpPr txBox="1"/>
          <p:nvPr/>
        </p:nvSpPr>
        <p:spPr>
          <a:xfrm>
            <a:off x="8145195" y="4539778"/>
            <a:ext cx="3058144" cy="1015663"/>
          </a:xfrm>
          <a:prstGeom prst="rect">
            <a:avLst/>
          </a:prstGeom>
          <a:noFill/>
        </p:spPr>
        <p:txBody>
          <a:bodyPr wrap="square">
            <a:spAutoFit/>
          </a:bodyPr>
          <a:lstStyle/>
          <a:p>
            <a:pPr algn="ctr">
              <a:spcAft>
                <a:spcPts val="600"/>
              </a:spcAft>
              <a:defRPr/>
            </a:pPr>
            <a:r>
              <a:rPr lang="en-US" sz="2000" b="1" dirty="0">
                <a:solidFill>
                  <a:schemeClr val="accent2"/>
                </a:solidFill>
                <a:latin typeface="Metropolis Semi Bold" panose="00000700000000000000" pitchFamily="2" charset="0"/>
                <a:cs typeface="Arial"/>
              </a:rPr>
              <a:t>Integrate security, optimize cost, and boost reliability</a:t>
            </a:r>
          </a:p>
        </p:txBody>
      </p:sp>
      <p:grpSp>
        <p:nvGrpSpPr>
          <p:cNvPr id="39" name="Group 38">
            <a:extLst>
              <a:ext uri="{FF2B5EF4-FFF2-40B4-BE49-F238E27FC236}">
                <a16:creationId xmlns:a16="http://schemas.microsoft.com/office/drawing/2014/main" id="{3F6AE922-5CAE-4C5E-B0F4-EBE372EB185D}"/>
              </a:ext>
            </a:extLst>
          </p:cNvPr>
          <p:cNvGrpSpPr/>
          <p:nvPr/>
        </p:nvGrpSpPr>
        <p:grpSpPr>
          <a:xfrm>
            <a:off x="1092209" y="5241055"/>
            <a:ext cx="2821521" cy="590102"/>
            <a:chOff x="1470581" y="5388153"/>
            <a:chExt cx="2821521" cy="590102"/>
          </a:xfrm>
        </p:grpSpPr>
        <p:pic>
          <p:nvPicPr>
            <p:cNvPr id="76" name="Picture 75">
              <a:extLst>
                <a:ext uri="{FF2B5EF4-FFF2-40B4-BE49-F238E27FC236}">
                  <a16:creationId xmlns:a16="http://schemas.microsoft.com/office/drawing/2014/main" id="{F4A832BA-291D-4D76-823B-EA0A88D4B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145"/>
            <a:stretch/>
          </p:blipFill>
          <p:spPr>
            <a:xfrm>
              <a:off x="2393702" y="5558790"/>
              <a:ext cx="404987" cy="325294"/>
            </a:xfrm>
            <a:prstGeom prst="rect">
              <a:avLst/>
            </a:prstGeom>
          </p:spPr>
        </p:pic>
        <p:pic>
          <p:nvPicPr>
            <p:cNvPr id="77" name="Picture 76">
              <a:extLst>
                <a:ext uri="{FF2B5EF4-FFF2-40B4-BE49-F238E27FC236}">
                  <a16:creationId xmlns:a16="http://schemas.microsoft.com/office/drawing/2014/main" id="{36689C04-ECFA-423C-9B05-525AB07478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7999" y="5637003"/>
              <a:ext cx="288889" cy="172852"/>
            </a:xfrm>
            <a:prstGeom prst="rect">
              <a:avLst/>
            </a:prstGeom>
          </p:spPr>
        </p:pic>
        <p:pic>
          <p:nvPicPr>
            <p:cNvPr id="80" name="Picture 79">
              <a:extLst>
                <a:ext uri="{FF2B5EF4-FFF2-40B4-BE49-F238E27FC236}">
                  <a16:creationId xmlns:a16="http://schemas.microsoft.com/office/drawing/2014/main" id="{07162530-27F1-4E7F-811F-9899BE116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2928" y="5549728"/>
              <a:ext cx="560535" cy="315301"/>
            </a:xfrm>
            <a:prstGeom prst="rect">
              <a:avLst/>
            </a:prstGeom>
          </p:spPr>
        </p:pic>
        <p:pic>
          <p:nvPicPr>
            <p:cNvPr id="1026" name="Picture 2" descr="Microsoft Azure - Wikipedia">
              <a:extLst>
                <a:ext uri="{FF2B5EF4-FFF2-40B4-BE49-F238E27FC236}">
                  <a16:creationId xmlns:a16="http://schemas.microsoft.com/office/drawing/2014/main" id="{FFD9D7D0-286B-4355-A831-0CC0269573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0223" y="5601977"/>
              <a:ext cx="238920" cy="23892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808A45A-5472-48BA-BF61-25FFF76883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
            <a:stretch/>
          </p:blipFill>
          <p:spPr>
            <a:xfrm>
              <a:off x="1470581" y="5388153"/>
              <a:ext cx="458592" cy="590102"/>
            </a:xfrm>
            <a:prstGeom prst="rect">
              <a:avLst/>
            </a:prstGeom>
          </p:spPr>
        </p:pic>
        <p:pic>
          <p:nvPicPr>
            <p:cNvPr id="1028" name="Picture 4" descr="Alibaba Cloud (@alibaba_cloud) / Twitter">
              <a:extLst>
                <a:ext uri="{FF2B5EF4-FFF2-40B4-BE49-F238E27FC236}">
                  <a16:creationId xmlns:a16="http://schemas.microsoft.com/office/drawing/2014/main" id="{1CF55C65-D4BB-4CC9-90CC-D93AE1C77DD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800" t="20000" r="13357" b="21662"/>
            <a:stretch/>
          </p:blipFill>
          <p:spPr bwMode="auto">
            <a:xfrm>
              <a:off x="3986189" y="5586538"/>
              <a:ext cx="305913" cy="24168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ubtitle 4">
            <a:extLst>
              <a:ext uri="{FF2B5EF4-FFF2-40B4-BE49-F238E27FC236}">
                <a16:creationId xmlns:a16="http://schemas.microsoft.com/office/drawing/2014/main" id="{FE25553E-2732-4BC4-A2C5-747CB9E02DE6}"/>
              </a:ext>
            </a:extLst>
          </p:cNvPr>
          <p:cNvSpPr>
            <a:spLocks noGrp="1"/>
          </p:cNvSpPr>
          <p:nvPr>
            <p:ph type="subTitle" idx="10"/>
          </p:nvPr>
        </p:nvSpPr>
        <p:spPr/>
        <p:txBody>
          <a:bodyPr/>
          <a:lstStyle/>
          <a:p>
            <a:r>
              <a:rPr lang="en-US" dirty="0"/>
              <a:t>Build, run and manage modern apps at scale across clouds</a:t>
            </a:r>
          </a:p>
          <a:p>
            <a:endParaRPr lang="en-US" dirty="0"/>
          </a:p>
        </p:txBody>
      </p:sp>
      <p:pic>
        <p:nvPicPr>
          <p:cNvPr id="6" name="Picture 5" descr="A picture containing text, vector graphics, businesscard, envelope&#10;&#10;Description automatically generated">
            <a:extLst>
              <a:ext uri="{FF2B5EF4-FFF2-40B4-BE49-F238E27FC236}">
                <a16:creationId xmlns:a16="http://schemas.microsoft.com/office/drawing/2014/main" id="{BF811503-1F4B-0D27-D7BF-9C4FB53631DB}"/>
              </a:ext>
            </a:extLst>
          </p:cNvPr>
          <p:cNvPicPr>
            <a:picLocks noChangeAspect="1"/>
          </p:cNvPicPr>
          <p:nvPr/>
        </p:nvPicPr>
        <p:blipFill>
          <a:blip r:embed="rId13"/>
          <a:stretch>
            <a:fillRect/>
          </a:stretch>
        </p:blipFill>
        <p:spPr>
          <a:xfrm>
            <a:off x="350833" y="2031633"/>
            <a:ext cx="4304271" cy="2152539"/>
          </a:xfrm>
          <a:prstGeom prst="rect">
            <a:avLst/>
          </a:prstGeom>
        </p:spPr>
      </p:pic>
    </p:spTree>
    <p:custDataLst>
      <p:tags r:id="rId1"/>
    </p:custDataLst>
    <p:extLst>
      <p:ext uri="{BB962C8B-B14F-4D97-AF65-F5344CB8AC3E}">
        <p14:creationId xmlns:p14="http://schemas.microsoft.com/office/powerpoint/2010/main" val="23492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anim calcmode="lin" valueType="num">
                                      <p:cBhvr>
                                        <p:cTn id="16" dur="500" fill="hold"/>
                                        <p:tgtEl>
                                          <p:spTgt spid="34"/>
                                        </p:tgtEl>
                                        <p:attrNameLst>
                                          <p:attrName>ppt_x</p:attrName>
                                        </p:attrNameLst>
                                      </p:cBhvr>
                                      <p:tavLst>
                                        <p:tav tm="0">
                                          <p:val>
                                            <p:strVal val="#ppt_x"/>
                                          </p:val>
                                        </p:tav>
                                        <p:tav tm="100000">
                                          <p:val>
                                            <p:strVal val="#ppt_x"/>
                                          </p:val>
                                        </p:tav>
                                      </p:tavLst>
                                    </p:anim>
                                    <p:anim calcmode="lin" valueType="num">
                                      <p:cBhvr>
                                        <p:cTn id="17" dur="500" fill="hold"/>
                                        <p:tgtEl>
                                          <p:spTgt spid="3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4" grpId="0"/>
      <p:bldP spid="75" grpId="0"/>
    </p:bldLst>
  </p:timing>
  <p:extLst>
    <p:ext uri="{6950BFC3-D8DA-4A85-94F7-54DA5524770B}">
      <p188:commentRel xmlns:p188="http://schemas.microsoft.com/office/powerpoint/2018/8/main"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EA3639-69A6-46CE-94E4-11D63748338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6428" y="2049437"/>
            <a:ext cx="6136955" cy="3564226"/>
          </a:xfrm>
          <a:prstGeom prst="rect">
            <a:avLst/>
          </a:prstGeom>
        </p:spPr>
      </p:pic>
      <p:pic>
        <p:nvPicPr>
          <p:cNvPr id="11" name="Picture 10">
            <a:extLst>
              <a:ext uri="{FF2B5EF4-FFF2-40B4-BE49-F238E27FC236}">
                <a16:creationId xmlns:a16="http://schemas.microsoft.com/office/drawing/2014/main" id="{5CA8C213-BB23-4138-8047-FB3FE7B2D976}"/>
              </a:ext>
            </a:extLst>
          </p:cNvPr>
          <p:cNvPicPr>
            <a:picLocks noChangeAspect="1"/>
          </p:cNvPicPr>
          <p:nvPr/>
        </p:nvPicPr>
        <p:blipFill rotWithShape="1">
          <a:blip r:embed="rId4">
            <a:extLst>
              <a:ext uri="{28A0092B-C50C-407E-A947-70E740481C1C}">
                <a14:useLocalDpi xmlns:a14="http://schemas.microsoft.com/office/drawing/2010/main" val="0"/>
              </a:ext>
            </a:extLst>
          </a:blip>
          <a:srcRect l="10888" r="2264"/>
          <a:stretch/>
        </p:blipFill>
        <p:spPr>
          <a:xfrm>
            <a:off x="0" y="1906859"/>
            <a:ext cx="5910146" cy="3403200"/>
          </a:xfrm>
          <a:prstGeom prst="rect">
            <a:avLst/>
          </a:prstGeom>
        </p:spPr>
      </p:pic>
      <p:pic>
        <p:nvPicPr>
          <p:cNvPr id="19" name="Picture 18">
            <a:extLst>
              <a:ext uri="{FF2B5EF4-FFF2-40B4-BE49-F238E27FC236}">
                <a16:creationId xmlns:a16="http://schemas.microsoft.com/office/drawing/2014/main" id="{AF45E090-8DBB-4DC8-9D05-3EA7965EDC49}"/>
              </a:ext>
            </a:extLst>
          </p:cNvPr>
          <p:cNvPicPr>
            <a:picLocks noChangeAspect="1"/>
          </p:cNvPicPr>
          <p:nvPr/>
        </p:nvPicPr>
        <p:blipFill rotWithShape="1">
          <a:blip r:embed="rId5">
            <a:extLst>
              <a:ext uri="{28A0092B-C50C-407E-A947-70E740481C1C}">
                <a14:useLocalDpi xmlns:a14="http://schemas.microsoft.com/office/drawing/2010/main" val="0"/>
              </a:ext>
            </a:extLst>
          </a:blip>
          <a:srcRect l="5622" r="10214"/>
          <a:stretch/>
        </p:blipFill>
        <p:spPr>
          <a:xfrm>
            <a:off x="30526" y="2123789"/>
            <a:ext cx="5998442" cy="3564226"/>
          </a:xfrm>
          <a:prstGeom prst="rect">
            <a:avLst/>
          </a:prstGeom>
        </p:spPr>
      </p:pic>
      <p:sp>
        <p:nvSpPr>
          <p:cNvPr id="2" name="Title 1">
            <a:extLst>
              <a:ext uri="{FF2B5EF4-FFF2-40B4-BE49-F238E27FC236}">
                <a16:creationId xmlns:a16="http://schemas.microsoft.com/office/drawing/2014/main" id="{82D9AFA7-C82D-4452-8FD7-DEFE3C3C2723}"/>
              </a:ext>
            </a:extLst>
          </p:cNvPr>
          <p:cNvSpPr>
            <a:spLocks noGrp="1"/>
          </p:cNvSpPr>
          <p:nvPr>
            <p:ph type="title"/>
          </p:nvPr>
        </p:nvSpPr>
        <p:spPr/>
        <p:txBody>
          <a:bodyPr/>
          <a:lstStyle/>
          <a:p>
            <a:r>
              <a:rPr lang="en-US" dirty="0"/>
              <a:t>Lead New Digital Patient Initiatives</a:t>
            </a:r>
          </a:p>
        </p:txBody>
      </p:sp>
      <p:sp>
        <p:nvSpPr>
          <p:cNvPr id="3" name="Subtitle 2">
            <a:extLst>
              <a:ext uri="{FF2B5EF4-FFF2-40B4-BE49-F238E27FC236}">
                <a16:creationId xmlns:a16="http://schemas.microsoft.com/office/drawing/2014/main" id="{ADDAC7B5-65A5-4704-8D9E-1614C0A982CC}"/>
              </a:ext>
            </a:extLst>
          </p:cNvPr>
          <p:cNvSpPr>
            <a:spLocks noGrp="1"/>
          </p:cNvSpPr>
          <p:nvPr>
            <p:ph type="subTitle" idx="10"/>
          </p:nvPr>
        </p:nvSpPr>
        <p:spPr/>
        <p:txBody>
          <a:bodyPr/>
          <a:lstStyle/>
          <a:p>
            <a:r>
              <a:rPr lang="en-US" dirty="0"/>
              <a:t>Delivering a digital first strategy for patient experience</a:t>
            </a:r>
          </a:p>
          <a:p>
            <a:endParaRPr lang="en-US" dirty="0"/>
          </a:p>
        </p:txBody>
      </p:sp>
      <p:sp>
        <p:nvSpPr>
          <p:cNvPr id="29" name="Text Placeholder 8">
            <a:extLst>
              <a:ext uri="{FF2B5EF4-FFF2-40B4-BE49-F238E27FC236}">
                <a16:creationId xmlns:a16="http://schemas.microsoft.com/office/drawing/2014/main" id="{41E90324-6CC0-4482-9420-B7F03160F0FD}"/>
              </a:ext>
            </a:extLst>
          </p:cNvPr>
          <p:cNvSpPr txBox="1">
            <a:spLocks/>
          </p:cNvSpPr>
          <p:nvPr/>
        </p:nvSpPr>
        <p:spPr>
          <a:xfrm>
            <a:off x="6602064" y="1906859"/>
            <a:ext cx="5586761" cy="914400"/>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Own the digital patient experience</a:t>
            </a:r>
          </a:p>
        </p:txBody>
      </p:sp>
      <p:sp>
        <p:nvSpPr>
          <p:cNvPr id="31" name="Text Placeholder 8">
            <a:extLst>
              <a:ext uri="{FF2B5EF4-FFF2-40B4-BE49-F238E27FC236}">
                <a16:creationId xmlns:a16="http://schemas.microsoft.com/office/drawing/2014/main" id="{34F227EC-5CA1-4773-82DE-08F8726F4B94}"/>
              </a:ext>
            </a:extLst>
          </p:cNvPr>
          <p:cNvSpPr txBox="1">
            <a:spLocks/>
          </p:cNvSpPr>
          <p:nvPr/>
        </p:nvSpPr>
        <p:spPr>
          <a:xfrm>
            <a:off x="6602063" y="2991502"/>
            <a:ext cx="5586761" cy="914400"/>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Integrate data and apps – power research and interoperability</a:t>
            </a:r>
          </a:p>
        </p:txBody>
      </p:sp>
      <p:sp>
        <p:nvSpPr>
          <p:cNvPr id="32" name="Text Placeholder 8">
            <a:extLst>
              <a:ext uri="{FF2B5EF4-FFF2-40B4-BE49-F238E27FC236}">
                <a16:creationId xmlns:a16="http://schemas.microsoft.com/office/drawing/2014/main" id="{50BC6980-0106-49F9-8471-E6D7656C4C08}"/>
              </a:ext>
            </a:extLst>
          </p:cNvPr>
          <p:cNvSpPr txBox="1">
            <a:spLocks/>
          </p:cNvSpPr>
          <p:nvPr/>
        </p:nvSpPr>
        <p:spPr>
          <a:xfrm>
            <a:off x="6602064" y="4076145"/>
            <a:ext cx="5586761" cy="1005840"/>
          </a:xfrm>
          <a:prstGeom prst="rect">
            <a:avLst/>
          </a:prstGeom>
          <a:solidFill>
            <a:srgbClr val="F4F8FA"/>
          </a:solidFill>
        </p:spPr>
        <p:txBody>
          <a:bodyPr lIns="365760" rIns="914400" anchor="ctr" anchorCtr="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a:t>Support remote patient monitoring and digital therapeutics initiatives</a:t>
            </a:r>
          </a:p>
        </p:txBody>
      </p:sp>
    </p:spTree>
    <p:extLst>
      <p:ext uri="{BB962C8B-B14F-4D97-AF65-F5344CB8AC3E}">
        <p14:creationId xmlns:p14="http://schemas.microsoft.com/office/powerpoint/2010/main" val="206385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ppt_x</p:attrName>
                                        </p:attrNameLst>
                                      </p:cBhvr>
                                      <p:tavLst>
                                        <p:tav tm="0">
                                          <p:val>
                                            <p:strVal val="#ppt_x+#ppt_w*1.125000"/>
                                          </p:val>
                                        </p:tav>
                                        <p:tav tm="100000">
                                          <p:val>
                                            <p:strVal val="#ppt_x"/>
                                          </p:val>
                                        </p:tav>
                                      </p:tavLst>
                                    </p:anim>
                                    <p:animEffect transition="in" filter="wipe(left)">
                                      <p:cBhvr>
                                        <p:cTn id="14" dur="500"/>
                                        <p:tgtEl>
                                          <p:spTgt spid="31"/>
                                        </p:tgtEl>
                                      </p:cBhvr>
                                    </p:animEffec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ppt_x</p:attrName>
                                        </p:attrNameLst>
                                      </p:cBhvr>
                                      <p:tavLst>
                                        <p:tav tm="0">
                                          <p:val>
                                            <p:strVal val="#ppt_x+#ppt_w*1.125000"/>
                                          </p:val>
                                        </p:tav>
                                        <p:tav tm="100000">
                                          <p:val>
                                            <p:strVal val="#ppt_x"/>
                                          </p:val>
                                        </p:tav>
                                      </p:tavLst>
                                    </p:anim>
                                    <p:animEffect transition="in" filter="wipe(left)">
                                      <p:cBhvr>
                                        <p:cTn id="27" dur="500"/>
                                        <p:tgtEl>
                                          <p:spTgt spid="32"/>
                                        </p:tgtEl>
                                      </p:cBhvr>
                                    </p:animEffec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Medicare Member Perks - Humana">
            <a:extLst>
              <a:ext uri="{FF2B5EF4-FFF2-40B4-BE49-F238E27FC236}">
                <a16:creationId xmlns:a16="http://schemas.microsoft.com/office/drawing/2014/main" id="{16806DD2-160C-EF24-8B36-EE55D0EC5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69" b="13808"/>
          <a:stretch/>
        </p:blipFill>
        <p:spPr bwMode="auto">
          <a:xfrm>
            <a:off x="3930474" y="912755"/>
            <a:ext cx="8258351" cy="5956081"/>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572593" y="1490914"/>
            <a:ext cx="5965367"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0" marR="0" lvl="0" indent="0" algn="l" defTabSz="914126" rtl="0" eaLnBrk="1" fontAlgn="auto" latinLnBrk="0" hangingPunct="1">
              <a:lnSpc>
                <a:spcPct val="100000"/>
              </a:lnSpc>
              <a:spcBef>
                <a:spcPts val="600"/>
              </a:spcBef>
              <a:spcAft>
                <a:spcPts val="600"/>
              </a:spcAft>
              <a:buClr>
                <a:srgbClr val="717074">
                  <a:lumMod val="60000"/>
                  <a:lumOff val="40000"/>
                </a:srgbClr>
              </a:buClr>
              <a:buSzPct val="90000"/>
              <a:buFont typeface="Arial" panose="020B0604020202020204" pitchFamily="34" charset="0"/>
              <a:buNone/>
              <a:tabLst/>
              <a:defRPr/>
            </a:pPr>
            <a:r>
              <a:rPr kumimoji="0" lang="en-US" sz="2200" b="0" i="0" u="none" strike="noStrike" kern="1200" cap="none" spc="0" normalizeH="0" baseline="0" noProof="0" dirty="0">
                <a:ln>
                  <a:noFill/>
                </a:ln>
                <a:solidFill>
                  <a:srgbClr val="1D428A"/>
                </a:solidFill>
                <a:effectLst/>
                <a:uLnTx/>
                <a:uFillTx/>
                <a:latin typeface="Metropolis"/>
                <a:ea typeface="+mn-ea"/>
                <a:cs typeface="+mn-cs"/>
              </a:rPr>
              <a:t>Humana Implemented VMware Tanzu solutions to build and expand their digital enrollment platform to optimize quality. </a:t>
            </a:r>
          </a:p>
          <a:p>
            <a:pPr marL="0" marR="0" lvl="0" indent="0" algn="l" defTabSz="914126" rtl="0" eaLnBrk="1" fontAlgn="auto" latinLnBrk="0" hangingPunct="1">
              <a:lnSpc>
                <a:spcPct val="100000"/>
              </a:lnSpc>
              <a:spcBef>
                <a:spcPts val="600"/>
              </a:spcBef>
              <a:spcAft>
                <a:spcPts val="600"/>
              </a:spcAft>
              <a:buClr>
                <a:srgbClr val="717074">
                  <a:lumMod val="60000"/>
                  <a:lumOff val="40000"/>
                </a:srgbClr>
              </a:buClr>
              <a:buSzPct val="90000"/>
              <a:buFont typeface="Arial" panose="020B0604020202020204" pitchFamily="34" charset="0"/>
              <a:buNone/>
              <a:tabLst/>
              <a:defRPr/>
            </a:pPr>
            <a:r>
              <a:rPr kumimoji="0" lang="en-US" sz="2200" b="0" i="0" u="none" strike="noStrike" kern="1200" cap="none" spc="0" normalizeH="0" baseline="0" noProof="0" dirty="0">
                <a:ln>
                  <a:noFill/>
                </a:ln>
                <a:solidFill>
                  <a:srgbClr val="1D428A"/>
                </a:solidFill>
                <a:effectLst/>
                <a:uLnTx/>
                <a:uFillTx/>
                <a:latin typeface="Metropolis"/>
                <a:ea typeface="+mn-ea"/>
                <a:cs typeface="+mn-cs"/>
              </a:rPr>
              <a:t>Through their engagement with the Tanzu Labs team and with the launch of their new application, Humana has increased conversion rates year over year and now can detect, diagnose, and repair production issues in minutes, </a:t>
            </a:r>
            <a:br>
              <a:rPr kumimoji="0" lang="en-US" sz="2200" b="0" i="0" u="none" strike="noStrike" kern="1200" cap="none" spc="0" normalizeH="0" baseline="0" noProof="0" dirty="0">
                <a:ln>
                  <a:noFill/>
                </a:ln>
                <a:solidFill>
                  <a:srgbClr val="1D428A"/>
                </a:solidFill>
                <a:effectLst/>
                <a:uLnTx/>
                <a:uFillTx/>
                <a:latin typeface="Metropolis"/>
                <a:ea typeface="+mn-ea"/>
                <a:cs typeface="+mn-cs"/>
              </a:rPr>
            </a:br>
            <a:r>
              <a:rPr kumimoji="0" lang="en-US" sz="2200" b="0" i="0" u="none" strike="noStrike" kern="1200" cap="none" spc="0" normalizeH="0" baseline="0" noProof="0" dirty="0">
                <a:ln>
                  <a:noFill/>
                </a:ln>
                <a:solidFill>
                  <a:srgbClr val="1D428A"/>
                </a:solidFill>
                <a:effectLst/>
                <a:uLnTx/>
                <a:uFillTx/>
                <a:latin typeface="Metropolis"/>
                <a:ea typeface="+mn-ea"/>
                <a:cs typeface="+mn-cs"/>
              </a:rPr>
              <a:t>rather than days.</a:t>
            </a:r>
          </a:p>
        </p:txBody>
      </p:sp>
      <p:pic>
        <p:nvPicPr>
          <p:cNvPr id="13" name="Picture 2">
            <a:extLst>
              <a:ext uri="{FF2B5EF4-FFF2-40B4-BE49-F238E27FC236}">
                <a16:creationId xmlns:a16="http://schemas.microsoft.com/office/drawing/2014/main" id="{3AE1682D-640A-1014-5FD5-C92E9B2F5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76" y="641539"/>
            <a:ext cx="2308644" cy="4713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31044A6C-EB0C-B8CC-7E8A-B8545981D4BF}"/>
              </a:ext>
            </a:extLst>
          </p:cNvPr>
          <p:cNvSpPr txBox="1">
            <a:spLocks/>
          </p:cNvSpPr>
          <p:nvPr/>
        </p:nvSpPr>
        <p:spPr>
          <a:xfrm>
            <a:off x="538411" y="5396739"/>
            <a:ext cx="4581144" cy="274320"/>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600" dirty="0">
                <a:hlinkClick r:id="rId5"/>
              </a:rPr>
              <a:t>Watch Humana’s story on YouTube</a:t>
            </a:r>
            <a:endParaRPr lang="en-US" sz="1600" dirty="0"/>
          </a:p>
        </p:txBody>
      </p:sp>
      <p:pic>
        <p:nvPicPr>
          <p:cNvPr id="17" name="Graphic 16">
            <a:extLst>
              <a:ext uri="{FF2B5EF4-FFF2-40B4-BE49-F238E27FC236}">
                <a16:creationId xmlns:a16="http://schemas.microsoft.com/office/drawing/2014/main" id="{DA9E5625-B860-D671-8E33-E57F9031EE0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086" y="6218399"/>
            <a:ext cx="1539751" cy="557784"/>
          </a:xfrm>
          <a:prstGeom prst="rect">
            <a:avLst/>
          </a:prstGeom>
        </p:spPr>
      </p:pic>
      <p:sp>
        <p:nvSpPr>
          <p:cNvPr id="18" name="Copyright" descr="Confidential copyright VMware, Inc. 2021">
            <a:extLst>
              <a:ext uri="{FF2B5EF4-FFF2-40B4-BE49-F238E27FC236}">
                <a16:creationId xmlns:a16="http://schemas.microsoft.com/office/drawing/2014/main" id="{635EF1A4-0762-094B-4818-08BCF3966D4C}"/>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0A1B198D-E79B-440E-8F27-B21420AFB719}"/>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29</a:t>
            </a:fld>
            <a:endParaRPr lang="en-US" sz="800"/>
          </a:p>
        </p:txBody>
      </p:sp>
    </p:spTree>
    <p:extLst>
      <p:ext uri="{BB962C8B-B14F-4D97-AF65-F5344CB8AC3E}">
        <p14:creationId xmlns:p14="http://schemas.microsoft.com/office/powerpoint/2010/main" val="35356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4DC0737-2877-4193-B277-4F6151136BC5}"/>
              </a:ext>
            </a:extLst>
          </p:cNvPr>
          <p:cNvSpPr>
            <a:spLocks noGrp="1"/>
          </p:cNvSpPr>
          <p:nvPr>
            <p:ph type="title"/>
          </p:nvPr>
        </p:nvSpPr>
        <p:spPr/>
        <p:txBody>
          <a:bodyPr/>
          <a:lstStyle/>
          <a:p>
            <a:r>
              <a:rPr lang="en-US" dirty="0"/>
              <a:t>Every Aspect of Healthcare Has Changed</a:t>
            </a:r>
          </a:p>
        </p:txBody>
      </p:sp>
      <p:sp>
        <p:nvSpPr>
          <p:cNvPr id="32" name="TextBox 31">
            <a:extLst>
              <a:ext uri="{FF2B5EF4-FFF2-40B4-BE49-F238E27FC236}">
                <a16:creationId xmlns:a16="http://schemas.microsoft.com/office/drawing/2014/main" id="{8B2FEDF6-90B1-4C57-AF4E-2D26F30EB4F0}"/>
              </a:ext>
            </a:extLst>
          </p:cNvPr>
          <p:cNvSpPr txBox="1"/>
          <p:nvPr/>
        </p:nvSpPr>
        <p:spPr>
          <a:xfrm>
            <a:off x="4104613" y="6200542"/>
            <a:ext cx="6475988" cy="323165"/>
          </a:xfrm>
          <a:prstGeom prst="rect">
            <a:avLst/>
          </a:prstGeom>
        </p:spPr>
        <p:txBody>
          <a:bodyPr wrap="square" lIns="0" tIns="0" rIns="0" bIns="0" rtlCol="0" anchor="t">
            <a:spAutoFit/>
          </a:bodyPr>
          <a:lstStyle/>
          <a:p>
            <a:pPr marL="112713" marR="0" lvl="0" indent="-112713" algn="l" defTabSz="914126"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err="1">
                <a:ln>
                  <a:noFill/>
                </a:ln>
                <a:solidFill>
                  <a:schemeClr val="tx2"/>
                </a:solidFill>
                <a:effectLst/>
                <a:uLnTx/>
                <a:uFillTx/>
                <a:latin typeface="Metropolis"/>
                <a:ea typeface="+mn-ea"/>
                <a:cs typeface="+mn-cs"/>
              </a:rPr>
              <a:t>Enboy</a:t>
            </a:r>
            <a:r>
              <a:rPr kumimoji="0" lang="en-US" sz="700" b="0" i="0" u="none" strike="noStrike" kern="1200" cap="none" spc="0" normalizeH="0" baseline="0" noProof="0" dirty="0">
                <a:ln>
                  <a:noFill/>
                </a:ln>
                <a:solidFill>
                  <a:schemeClr val="tx2"/>
                </a:solidFill>
                <a:effectLst/>
                <a:uLnTx/>
                <a:uFillTx/>
                <a:latin typeface="Metropolis"/>
                <a:ea typeface="+mn-ea"/>
                <a:cs typeface="+mn-cs"/>
              </a:rPr>
              <a:t> &amp; Wakefield </a:t>
            </a:r>
            <a:r>
              <a:rPr kumimoji="0" lang="en-US" sz="700" b="0" i="0" u="none" strike="noStrike" kern="1200" cap="none" spc="0" normalizeH="0" baseline="0" noProof="0" dirty="0" err="1">
                <a:ln>
                  <a:noFill/>
                </a:ln>
                <a:solidFill>
                  <a:schemeClr val="tx2"/>
                </a:solidFill>
                <a:effectLst/>
                <a:uLnTx/>
                <a:uFillTx/>
                <a:latin typeface="Metropolis"/>
                <a:ea typeface="+mn-ea"/>
                <a:cs typeface="+mn-cs"/>
              </a:rPr>
              <a:t>Reearch</a:t>
            </a:r>
            <a:r>
              <a:rPr kumimoji="0" lang="en-US" sz="700" b="0" i="0" u="none" strike="noStrike" kern="1200" cap="none" spc="0" normalizeH="0" baseline="0" noProof="0" dirty="0">
                <a:ln>
                  <a:noFill/>
                </a:ln>
                <a:solidFill>
                  <a:schemeClr val="tx2"/>
                </a:solidFill>
                <a:effectLst/>
                <a:uLnTx/>
                <a:uFillTx/>
                <a:latin typeface="Metropolis"/>
                <a:ea typeface="+mn-ea"/>
                <a:cs typeface="+mn-cs"/>
              </a:rPr>
              <a:t> Study on Remote Work N=1000 US Workers February 2021 </a:t>
            </a:r>
            <a:r>
              <a:rPr kumimoji="0" lang="en-US" sz="700" b="0" i="0" u="none" strike="noStrike" kern="1200" cap="none" spc="0" normalizeH="0" baseline="0" noProof="0" dirty="0">
                <a:ln>
                  <a:noFill/>
                </a:ln>
                <a:solidFill>
                  <a:schemeClr val="tx2"/>
                </a:solidFill>
                <a:effectLst/>
                <a:uLnTx/>
                <a:uFillTx/>
                <a:latin typeface="Metropolis"/>
                <a:ea typeface="+mn-ea"/>
                <a:cs typeface="+mn-cs"/>
                <a:hlinkClick r:id="rId3">
                  <a:extLst>
                    <a:ext uri="{A12FA001-AC4F-418D-AE19-62706E023703}">
                      <ahyp:hlinkClr xmlns:ahyp="http://schemas.microsoft.com/office/drawing/2018/hyperlinkcolor" val="tx"/>
                    </a:ext>
                  </a:extLst>
                </a:hlinkClick>
              </a:rPr>
              <a:t> (link)</a:t>
            </a:r>
            <a:endParaRPr kumimoji="0" lang="en-US" sz="700" b="0" i="0" u="none" strike="noStrike" kern="1200" cap="none" spc="0" normalizeH="0" baseline="0" noProof="0" dirty="0">
              <a:ln>
                <a:noFill/>
              </a:ln>
              <a:solidFill>
                <a:schemeClr val="tx2"/>
              </a:solidFill>
              <a:effectLst/>
              <a:uLnTx/>
              <a:uFillTx/>
              <a:latin typeface="Metropolis"/>
              <a:ea typeface="+mn-ea"/>
              <a:cs typeface="+mn-cs"/>
            </a:endParaRPr>
          </a:p>
          <a:p>
            <a:pPr marL="112713" marR="0" lvl="0" indent="-112713" algn="l" defTabSz="914126"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err="1">
                <a:ln>
                  <a:noFill/>
                </a:ln>
                <a:solidFill>
                  <a:schemeClr val="tx2"/>
                </a:solidFill>
                <a:effectLst/>
                <a:uLnTx/>
                <a:uFillTx/>
                <a:latin typeface="Metropolis"/>
                <a:ea typeface="+mn-ea"/>
                <a:cs typeface="+mn-cs"/>
              </a:rPr>
              <a:t>Mckinsey</a:t>
            </a:r>
            <a:r>
              <a:rPr kumimoji="0" lang="en-US" sz="700" b="0" i="0" u="none" strike="noStrike" kern="1200" cap="none" spc="0" normalizeH="0" baseline="0" noProof="0" dirty="0">
                <a:ln>
                  <a:noFill/>
                </a:ln>
                <a:solidFill>
                  <a:schemeClr val="tx2"/>
                </a:solidFill>
                <a:effectLst/>
                <a:uLnTx/>
                <a:uFillTx/>
                <a:latin typeface="Metropolis"/>
                <a:ea typeface="+mn-ea"/>
                <a:cs typeface="+mn-cs"/>
              </a:rPr>
              <a:t> COVID-19 Consumer Survey April 27, 2020 (</a:t>
            </a:r>
            <a:r>
              <a:rPr kumimoji="0" lang="en-US" sz="700" b="0" i="0" u="none" strike="noStrike" kern="1200" cap="none" spc="0" normalizeH="0" baseline="0" noProof="0" dirty="0">
                <a:ln>
                  <a:noFill/>
                </a:ln>
                <a:solidFill>
                  <a:schemeClr val="tx2"/>
                </a:solidFill>
                <a:effectLst/>
                <a:uLnTx/>
                <a:uFillTx/>
                <a:latin typeface="Metropolis"/>
                <a:ea typeface="+mn-ea"/>
                <a:cs typeface="+mn-cs"/>
                <a:hlinkClick r:id="rId4">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dirty="0">
                <a:ln>
                  <a:noFill/>
                </a:ln>
                <a:solidFill>
                  <a:schemeClr val="tx2"/>
                </a:solidFill>
                <a:effectLst/>
                <a:uLnTx/>
                <a:uFillTx/>
                <a:latin typeface="Metropolis"/>
                <a:ea typeface="+mn-ea"/>
                <a:cs typeface="+mn-cs"/>
              </a:rPr>
              <a:t>) </a:t>
            </a:r>
          </a:p>
          <a:p>
            <a:pPr marL="112713" marR="0" lvl="0" indent="-112713" algn="l" defTabSz="914126"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schemeClr val="tx2"/>
                </a:solidFill>
                <a:effectLst/>
                <a:uLnTx/>
                <a:uFillTx/>
                <a:latin typeface="Metropolis"/>
                <a:ea typeface="+mn-ea"/>
                <a:cs typeface="+mn-cs"/>
              </a:rPr>
              <a:t>Market Trends: The Rapidly Growing Cloud Opportunity in Healthcare Providers Published 24 March 2021 </a:t>
            </a:r>
          </a:p>
        </p:txBody>
      </p:sp>
      <p:grpSp>
        <p:nvGrpSpPr>
          <p:cNvPr id="9" name="Group 8">
            <a:extLst>
              <a:ext uri="{FF2B5EF4-FFF2-40B4-BE49-F238E27FC236}">
                <a16:creationId xmlns:a16="http://schemas.microsoft.com/office/drawing/2014/main" id="{9FFD0FEE-4335-8230-069F-860160998E36}"/>
              </a:ext>
            </a:extLst>
          </p:cNvPr>
          <p:cNvGrpSpPr/>
          <p:nvPr/>
        </p:nvGrpSpPr>
        <p:grpSpPr>
          <a:xfrm>
            <a:off x="4051267" y="882347"/>
            <a:ext cx="3787401" cy="4650751"/>
            <a:chOff x="4282822" y="928081"/>
            <a:chExt cx="3787401" cy="4650751"/>
          </a:xfrm>
        </p:grpSpPr>
        <p:pic>
          <p:nvPicPr>
            <p:cNvPr id="28" name="Picture 27" descr="A picture containing text, seat, vector graphics&#10;&#10;Description automatically generated">
              <a:extLst>
                <a:ext uri="{FF2B5EF4-FFF2-40B4-BE49-F238E27FC236}">
                  <a16:creationId xmlns:a16="http://schemas.microsoft.com/office/drawing/2014/main" id="{A890F9AC-39B3-4D4A-A8CF-77D643B04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822" y="928081"/>
              <a:ext cx="3773884" cy="3915033"/>
            </a:xfrm>
            <a:prstGeom prst="rect">
              <a:avLst/>
            </a:prstGeom>
          </p:spPr>
        </p:pic>
        <p:sp>
          <p:nvSpPr>
            <p:cNvPr id="33" name="TextBox 32">
              <a:extLst>
                <a:ext uri="{FF2B5EF4-FFF2-40B4-BE49-F238E27FC236}">
                  <a16:creationId xmlns:a16="http://schemas.microsoft.com/office/drawing/2014/main" id="{C1696E04-D470-4AD6-A132-856B238E4706}"/>
                </a:ext>
              </a:extLst>
            </p:cNvPr>
            <p:cNvSpPr txBox="1"/>
            <p:nvPr/>
          </p:nvSpPr>
          <p:spPr>
            <a:xfrm>
              <a:off x="4626427" y="5024834"/>
              <a:ext cx="3443796" cy="553998"/>
            </a:xfrm>
            <a:prstGeom prst="rect">
              <a:avLst/>
            </a:prstGeom>
          </p:spPr>
          <p:txBody>
            <a:bodyPr wrap="square" lIns="0" tIns="0" rIns="0" bIns="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Metropolis"/>
                  <a:ea typeface="+mn-ea"/>
                  <a:cs typeface="+mn-cs"/>
                </a:rPr>
                <a:t>82% </a:t>
              </a:r>
              <a:r>
                <a:rPr lang="en-US" sz="1600" dirty="0">
                  <a:solidFill>
                    <a:schemeClr val="tx2"/>
                  </a:solidFill>
                  <a:latin typeface="Metropolis"/>
                </a:rPr>
                <a:t>of consumers </a:t>
              </a:r>
              <a:r>
                <a:rPr kumimoji="0" lang="en-US" sz="1600" b="0" i="0" u="none" strike="noStrike" kern="1200" cap="none" spc="0" normalizeH="0" baseline="0" noProof="0" dirty="0">
                  <a:ln>
                    <a:noFill/>
                  </a:ln>
                  <a:solidFill>
                    <a:schemeClr val="tx2"/>
                  </a:solidFill>
                  <a:effectLst/>
                  <a:uLnTx/>
                  <a:uFillTx/>
                  <a:latin typeface="Metropolis"/>
                  <a:ea typeface="+mn-ea"/>
                  <a:cs typeface="+mn-cs"/>
                </a:rPr>
                <a:t>want digital options to monitor health</a:t>
              </a:r>
              <a:r>
                <a:rPr kumimoji="0" lang="en-US" sz="1600" b="0" i="0" u="none" strike="noStrike" kern="1200" cap="none" spc="0" normalizeH="0" baseline="30000" noProof="0" dirty="0">
                  <a:ln>
                    <a:noFill/>
                  </a:ln>
                  <a:solidFill>
                    <a:schemeClr val="tx2"/>
                  </a:solidFill>
                  <a:effectLst/>
                  <a:uLnTx/>
                  <a:uFillTx/>
                  <a:latin typeface="Metropolis"/>
                  <a:ea typeface="+mn-ea"/>
                  <a:cs typeface="+mn-cs"/>
                </a:rPr>
                <a:t>2</a:t>
              </a:r>
              <a:endParaRPr kumimoji="0" lang="en-US" sz="1100" b="0" i="0" u="none" strike="noStrike" kern="1200" cap="none" spc="0" normalizeH="0" baseline="30000" noProof="0" dirty="0">
                <a:ln>
                  <a:noFill/>
                </a:ln>
                <a:solidFill>
                  <a:schemeClr val="tx2"/>
                </a:solidFill>
                <a:effectLst/>
                <a:uLnTx/>
                <a:uFillTx/>
                <a:latin typeface="Metropolis"/>
                <a:ea typeface="+mn-ea"/>
                <a:cs typeface="+mn-cs"/>
              </a:endParaRPr>
            </a:p>
          </p:txBody>
        </p:sp>
        <p:sp>
          <p:nvSpPr>
            <p:cNvPr id="34" name="Rectangle 33">
              <a:extLst>
                <a:ext uri="{FF2B5EF4-FFF2-40B4-BE49-F238E27FC236}">
                  <a16:creationId xmlns:a16="http://schemas.microsoft.com/office/drawing/2014/main" id="{1FB6EEB5-8729-49B2-9495-1EA7B541837C}"/>
                </a:ext>
              </a:extLst>
            </p:cNvPr>
            <p:cNvSpPr/>
            <p:nvPr/>
          </p:nvSpPr>
          <p:spPr>
            <a:xfrm>
              <a:off x="4626427" y="4616132"/>
              <a:ext cx="1189459" cy="4308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etropolis"/>
                  <a:ea typeface="+mn-ea"/>
                  <a:cs typeface="+mn-cs"/>
                </a:rPr>
                <a:t>PATIENTS</a:t>
              </a:r>
            </a:p>
          </p:txBody>
        </p:sp>
      </p:grpSp>
      <p:grpSp>
        <p:nvGrpSpPr>
          <p:cNvPr id="8" name="Group 7">
            <a:extLst>
              <a:ext uri="{FF2B5EF4-FFF2-40B4-BE49-F238E27FC236}">
                <a16:creationId xmlns:a16="http://schemas.microsoft.com/office/drawing/2014/main" id="{13781D62-D089-BFBF-47D3-13CD17638CD5}"/>
              </a:ext>
            </a:extLst>
          </p:cNvPr>
          <p:cNvGrpSpPr/>
          <p:nvPr/>
        </p:nvGrpSpPr>
        <p:grpSpPr>
          <a:xfrm>
            <a:off x="779271" y="1324903"/>
            <a:ext cx="3131112" cy="4208195"/>
            <a:chOff x="878423" y="1370637"/>
            <a:chExt cx="3131112" cy="4208195"/>
          </a:xfrm>
        </p:grpSpPr>
        <p:pic>
          <p:nvPicPr>
            <p:cNvPr id="26" name="Picture 25">
              <a:extLst>
                <a:ext uri="{FF2B5EF4-FFF2-40B4-BE49-F238E27FC236}">
                  <a16:creationId xmlns:a16="http://schemas.microsoft.com/office/drawing/2014/main" id="{DA6CC422-E8ED-4801-8DEF-384CDD064E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2981" y="1370637"/>
              <a:ext cx="3086554" cy="3165540"/>
            </a:xfrm>
            <a:prstGeom prst="rect">
              <a:avLst/>
            </a:prstGeom>
          </p:spPr>
        </p:pic>
        <p:sp>
          <p:nvSpPr>
            <p:cNvPr id="35" name="TextBox 34">
              <a:extLst>
                <a:ext uri="{FF2B5EF4-FFF2-40B4-BE49-F238E27FC236}">
                  <a16:creationId xmlns:a16="http://schemas.microsoft.com/office/drawing/2014/main" id="{B668DBEA-53AD-443A-8383-BBC6F2B0E0B4}"/>
                </a:ext>
              </a:extLst>
            </p:cNvPr>
            <p:cNvSpPr txBox="1"/>
            <p:nvPr/>
          </p:nvSpPr>
          <p:spPr>
            <a:xfrm>
              <a:off x="878423" y="5024834"/>
              <a:ext cx="2606777"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Metropolis"/>
                  <a:ea typeface="+mn-ea"/>
                  <a:cs typeface="+mn-cs"/>
                </a:rPr>
                <a:t>61% </a:t>
              </a:r>
              <a:r>
                <a:rPr lang="en-US" sz="1600" dirty="0">
                  <a:solidFill>
                    <a:schemeClr val="tx2"/>
                  </a:solidFill>
                  <a:latin typeface="Metropolis"/>
                </a:rPr>
                <a:t>of employees prefer a hybrid work </a:t>
              </a:r>
              <a:r>
                <a:rPr kumimoji="0" lang="en-US" sz="1600" b="0" i="0" u="none" strike="noStrike" kern="1200" cap="none" spc="0" normalizeH="0" baseline="0" noProof="0" dirty="0">
                  <a:ln>
                    <a:noFill/>
                  </a:ln>
                  <a:solidFill>
                    <a:schemeClr val="tx2"/>
                  </a:solidFill>
                  <a:effectLst/>
                  <a:uLnTx/>
                  <a:uFillTx/>
                  <a:latin typeface="Metropolis"/>
                  <a:ea typeface="+mn-ea"/>
                  <a:cs typeface="+mn-cs"/>
                </a:rPr>
                <a:t>approach</a:t>
              </a:r>
              <a:r>
                <a:rPr kumimoji="0" lang="en-US" sz="1600" b="0" i="0" u="none" strike="noStrike" kern="1200" cap="none" spc="0" normalizeH="0" baseline="30000" noProof="0" dirty="0">
                  <a:ln>
                    <a:noFill/>
                  </a:ln>
                  <a:solidFill>
                    <a:schemeClr val="tx2"/>
                  </a:solidFill>
                  <a:effectLst/>
                  <a:uLnTx/>
                  <a:uFillTx/>
                  <a:latin typeface="Metropolis"/>
                  <a:ea typeface="+mn-ea"/>
                  <a:cs typeface="+mn-cs"/>
                </a:rPr>
                <a:t>1</a:t>
              </a:r>
              <a:r>
                <a:rPr kumimoji="0" lang="en-US" sz="1600" b="0" i="0" u="none" strike="noStrike" kern="1200" cap="none" spc="0" normalizeH="0" baseline="0" noProof="0" dirty="0">
                  <a:ln>
                    <a:noFill/>
                  </a:ln>
                  <a:solidFill>
                    <a:srgbClr val="F2F2F2"/>
                  </a:solidFill>
                  <a:effectLst/>
                  <a:uLnTx/>
                  <a:uFillTx/>
                  <a:latin typeface="Metropolis"/>
                  <a:ea typeface="+mn-ea"/>
                  <a:cs typeface="+mn-cs"/>
                </a:rPr>
                <a:t>*</a:t>
              </a:r>
            </a:p>
          </p:txBody>
        </p:sp>
        <p:sp>
          <p:nvSpPr>
            <p:cNvPr id="36" name="Rectangle 35">
              <a:extLst>
                <a:ext uri="{FF2B5EF4-FFF2-40B4-BE49-F238E27FC236}">
                  <a16:creationId xmlns:a16="http://schemas.microsoft.com/office/drawing/2014/main" id="{E371D9BB-8020-4DF2-9838-BC89C1627E0D}"/>
                </a:ext>
              </a:extLst>
            </p:cNvPr>
            <p:cNvSpPr/>
            <p:nvPr/>
          </p:nvSpPr>
          <p:spPr>
            <a:xfrm>
              <a:off x="878423" y="4616132"/>
              <a:ext cx="2700107" cy="4308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etropolis"/>
                  <a:ea typeface="+mn-ea"/>
                  <a:cs typeface="+mn-cs"/>
                </a:rPr>
                <a:t>PROVIDERS</a:t>
              </a:r>
            </a:p>
          </p:txBody>
        </p:sp>
      </p:grpSp>
      <p:grpSp>
        <p:nvGrpSpPr>
          <p:cNvPr id="10" name="Group 9">
            <a:extLst>
              <a:ext uri="{FF2B5EF4-FFF2-40B4-BE49-F238E27FC236}">
                <a16:creationId xmlns:a16="http://schemas.microsoft.com/office/drawing/2014/main" id="{DA7FC132-4AB9-E223-5556-11A8AE6E9B31}"/>
              </a:ext>
            </a:extLst>
          </p:cNvPr>
          <p:cNvGrpSpPr/>
          <p:nvPr/>
        </p:nvGrpSpPr>
        <p:grpSpPr>
          <a:xfrm>
            <a:off x="8134513" y="1324902"/>
            <a:ext cx="3299148" cy="4208196"/>
            <a:chOff x="7973525" y="1370636"/>
            <a:chExt cx="3299148" cy="4208196"/>
          </a:xfrm>
        </p:grpSpPr>
        <p:pic>
          <p:nvPicPr>
            <p:cNvPr id="30" name="Picture 29">
              <a:extLst>
                <a:ext uri="{FF2B5EF4-FFF2-40B4-BE49-F238E27FC236}">
                  <a16:creationId xmlns:a16="http://schemas.microsoft.com/office/drawing/2014/main" id="{7FDD996B-BB54-4BCC-B273-B370ABFE52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73525" y="1370636"/>
              <a:ext cx="3299148" cy="3383576"/>
            </a:xfrm>
            <a:prstGeom prst="rect">
              <a:avLst/>
            </a:prstGeom>
          </p:spPr>
        </p:pic>
        <p:sp>
          <p:nvSpPr>
            <p:cNvPr id="37" name="TextBox 36">
              <a:extLst>
                <a:ext uri="{FF2B5EF4-FFF2-40B4-BE49-F238E27FC236}">
                  <a16:creationId xmlns:a16="http://schemas.microsoft.com/office/drawing/2014/main" id="{063AC655-E35B-4FD5-BB53-24CA4F2653C5}"/>
                </a:ext>
              </a:extLst>
            </p:cNvPr>
            <p:cNvSpPr txBox="1"/>
            <p:nvPr/>
          </p:nvSpPr>
          <p:spPr>
            <a:xfrm>
              <a:off x="8274905" y="5024834"/>
              <a:ext cx="2903886" cy="553998"/>
            </a:xfrm>
            <a:prstGeom prst="rect">
              <a:avLst/>
            </a:prstGeom>
          </p:spPr>
          <p:txBody>
            <a:bodyPr wrap="square" lIns="0" tIns="0" rIns="0" bIns="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Metropolis"/>
                  <a:ea typeface="+mn-ea"/>
                  <a:cs typeface="+mn-cs"/>
                </a:rPr>
                <a:t>75% </a:t>
              </a:r>
              <a:r>
                <a:rPr lang="en-US" sz="1600" dirty="0">
                  <a:solidFill>
                    <a:schemeClr val="tx2"/>
                  </a:solidFill>
                  <a:latin typeface="Metropolis"/>
                </a:rPr>
                <a:t>of providers expect to increase IT cloud spend</a:t>
              </a:r>
              <a:r>
                <a:rPr lang="en-US" sz="1600" baseline="30000" dirty="0">
                  <a:solidFill>
                    <a:schemeClr val="tx2"/>
                  </a:solidFill>
                  <a:latin typeface="Metropolis"/>
                </a:rPr>
                <a:t>3</a:t>
              </a:r>
              <a:endParaRPr kumimoji="0" lang="en-US" sz="1100" b="0" i="0" u="none" strike="noStrike" kern="1200" cap="none" spc="0" normalizeH="0" baseline="30000" noProof="0" dirty="0">
                <a:ln>
                  <a:noFill/>
                </a:ln>
                <a:solidFill>
                  <a:schemeClr val="tx2"/>
                </a:solidFill>
                <a:effectLst/>
                <a:uLnTx/>
                <a:uFillTx/>
                <a:latin typeface="Metropolis"/>
                <a:ea typeface="+mn-ea"/>
                <a:cs typeface="+mn-cs"/>
              </a:endParaRPr>
            </a:p>
          </p:txBody>
        </p:sp>
        <p:sp>
          <p:nvSpPr>
            <p:cNvPr id="38" name="Rectangle 37">
              <a:extLst>
                <a:ext uri="{FF2B5EF4-FFF2-40B4-BE49-F238E27FC236}">
                  <a16:creationId xmlns:a16="http://schemas.microsoft.com/office/drawing/2014/main" id="{F4326AD7-EF0C-4433-9342-339300C58DE7}"/>
                </a:ext>
              </a:extLst>
            </p:cNvPr>
            <p:cNvSpPr/>
            <p:nvPr/>
          </p:nvSpPr>
          <p:spPr>
            <a:xfrm>
              <a:off x="8274905" y="4616132"/>
              <a:ext cx="2199596" cy="4308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spcAft>
                  <a:spcPts val="600"/>
                </a:spcAft>
              </a:pPr>
              <a:r>
                <a:rPr lang="en-US" sz="1600" dirty="0">
                  <a:solidFill>
                    <a:schemeClr val="tx2"/>
                  </a:solidFill>
                  <a:latin typeface="Metropolis"/>
                </a:rPr>
                <a:t>HEALTH IT</a:t>
              </a:r>
            </a:p>
          </p:txBody>
        </p:sp>
      </p:grpSp>
      <p:cxnSp>
        <p:nvCxnSpPr>
          <p:cNvPr id="18" name="Straight Connector 17">
            <a:extLst>
              <a:ext uri="{FF2B5EF4-FFF2-40B4-BE49-F238E27FC236}">
                <a16:creationId xmlns:a16="http://schemas.microsoft.com/office/drawing/2014/main" id="{703925FB-3EE4-6BC4-536F-3E2507500F3B}"/>
              </a:ext>
            </a:extLst>
          </p:cNvPr>
          <p:cNvCxnSpPr>
            <a:cxnSpLocks/>
          </p:cNvCxnSpPr>
          <p:nvPr/>
        </p:nvCxnSpPr>
        <p:spPr bwMode="gray">
          <a:xfrm flipV="1">
            <a:off x="3917420" y="1324902"/>
            <a:ext cx="0" cy="4333917"/>
          </a:xfrm>
          <a:prstGeom prst="line">
            <a:avLst/>
          </a:prstGeom>
          <a:ln w="9525">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4984BF-5C0F-4D6E-BCF8-23B177EB9FDC}"/>
              </a:ext>
            </a:extLst>
          </p:cNvPr>
          <p:cNvCxnSpPr>
            <a:cxnSpLocks/>
          </p:cNvCxnSpPr>
          <p:nvPr/>
        </p:nvCxnSpPr>
        <p:spPr bwMode="gray">
          <a:xfrm flipV="1">
            <a:off x="7986590" y="1324902"/>
            <a:ext cx="0" cy="4333917"/>
          </a:xfrm>
          <a:prstGeom prst="line">
            <a:avLst/>
          </a:prstGeom>
          <a:ln w="9525">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908346"/>
      </p:ext>
    </p:extLst>
  </p:cSld>
  <p:clrMapOvr>
    <a:masterClrMapping/>
  </p:clrMapOvr>
  <mc:AlternateContent xmlns:mc="http://schemas.openxmlformats.org/markup-compatibility/2006" xmlns:p14="http://schemas.microsoft.com/office/powerpoint/2010/main">
    <mc:Choice Requires="p14">
      <p:transition spd="med" p14:dur="700" advTm="10889">
        <p:fade/>
      </p:transition>
    </mc:Choice>
    <mc:Fallback xmlns="">
      <p:transition spd="med" advTm="1088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FF52674-CC5B-41C5-B07E-FE274FDECFB3}"/>
              </a:ext>
            </a:extLst>
          </p:cNvPr>
          <p:cNvSpPr txBox="1"/>
          <p:nvPr/>
        </p:nvSpPr>
        <p:spPr>
          <a:xfrm>
            <a:off x="589108" y="1597612"/>
            <a:ext cx="4615056" cy="1138773"/>
          </a:xfrm>
          <a:prstGeom prst="rect">
            <a:avLst/>
          </a:prstGeom>
          <a:solidFill>
            <a:schemeClr val="bg1"/>
          </a:solidFill>
          <a:effectLst/>
        </p:spPr>
        <p:txBody>
          <a:bodyPr wrap="square">
            <a:spAutoFit/>
          </a:bodyPr>
          <a:lstStyle/>
          <a:p>
            <a:pPr marL="0" marR="0" lvl="0" indent="0" defTabSz="914400" rtl="0" eaLnBrk="1" fontAlgn="auto" latinLnBrk="0" hangingPunct="1">
              <a:lnSpc>
                <a:spcPct val="100000"/>
              </a:lnSpc>
              <a:spcBef>
                <a:spcPts val="1800"/>
              </a:spcBef>
              <a:spcAft>
                <a:spcPts val="0"/>
              </a:spcAft>
              <a:buClr>
                <a:srgbClr val="717074">
                  <a:lumMod val="60000"/>
                  <a:lumOff val="40000"/>
                </a:srgbClr>
              </a:buClr>
              <a:buSzPct val="90000"/>
              <a:buFontTx/>
              <a:buNone/>
              <a:tabLst/>
              <a:defRPr/>
            </a:pPr>
            <a:r>
              <a:rPr lang="en-US" sz="4000" dirty="0">
                <a:solidFill>
                  <a:schemeClr val="accent1"/>
                </a:solidFill>
                <a:latin typeface="Metropolis Semi Bold" panose="00000700000000000000" pitchFamily="2" charset="0"/>
              </a:rPr>
              <a:t>35</a:t>
            </a:r>
            <a:r>
              <a:rPr kumimoji="0" lang="en-US" sz="2800" b="0" i="0" u="none" strike="noStrike" kern="1200" cap="none" spc="0" normalizeH="0" baseline="0" noProof="0" dirty="0">
                <a:ln>
                  <a:noFill/>
                </a:ln>
                <a:solidFill>
                  <a:schemeClr val="accent1"/>
                </a:solidFill>
                <a:uLnTx/>
                <a:uFillTx/>
                <a:latin typeface="Metropolis Semi Bold" panose="00000700000000000000" pitchFamily="2" charset="0"/>
              </a:rPr>
              <a:t> </a:t>
            </a:r>
            <a:r>
              <a:rPr kumimoji="0" lang="en-US" sz="2800" b="0" i="0" u="none" strike="noStrike" kern="1200" cap="none" spc="0" normalizeH="0" baseline="0" noProof="0" dirty="0">
                <a:ln>
                  <a:noFill/>
                </a:ln>
                <a:solidFill>
                  <a:schemeClr val="accent2"/>
                </a:solidFill>
                <a:uLnTx/>
                <a:uFillTx/>
                <a:latin typeface="Metropolis"/>
                <a:ea typeface="+mn-ea"/>
                <a:cs typeface="+mn-cs"/>
              </a:rPr>
              <a:t>of the world’s top </a:t>
            </a:r>
            <a:r>
              <a:rPr lang="en-US" sz="2800" dirty="0">
                <a:solidFill>
                  <a:schemeClr val="accent2"/>
                </a:solidFill>
                <a:latin typeface="Metropolis"/>
              </a:rPr>
              <a:t>40 hospitals run VMware</a:t>
            </a:r>
            <a:endParaRPr lang="en-US" sz="3200" dirty="0">
              <a:solidFill>
                <a:schemeClr val="accent2"/>
              </a:solidFill>
              <a:latin typeface="Metropolis"/>
            </a:endParaRPr>
          </a:p>
        </p:txBody>
      </p:sp>
      <p:sp>
        <p:nvSpPr>
          <p:cNvPr id="18" name="TextBox 17">
            <a:extLst>
              <a:ext uri="{FF2B5EF4-FFF2-40B4-BE49-F238E27FC236}">
                <a16:creationId xmlns:a16="http://schemas.microsoft.com/office/drawing/2014/main" id="{79681E95-8D4A-4635-AD1F-6C71B71D4EDD}"/>
              </a:ext>
            </a:extLst>
          </p:cNvPr>
          <p:cNvSpPr txBox="1"/>
          <p:nvPr/>
        </p:nvSpPr>
        <p:spPr>
          <a:xfrm>
            <a:off x="589108" y="3022366"/>
            <a:ext cx="4615056" cy="1446550"/>
          </a:xfrm>
          <a:prstGeom prst="rect">
            <a:avLst/>
          </a:prstGeom>
          <a:solidFill>
            <a:schemeClr val="bg1"/>
          </a:solidFill>
          <a:effectLst/>
        </p:spPr>
        <p:txBody>
          <a:bodyPr wrap="square">
            <a:spAutoFit/>
          </a:bodyPr>
          <a:lstStyle/>
          <a:p>
            <a:pPr lvl="0">
              <a:spcBef>
                <a:spcPts val="1800"/>
              </a:spcBef>
              <a:buClr>
                <a:srgbClr val="717074">
                  <a:lumMod val="60000"/>
                  <a:lumOff val="40000"/>
                </a:srgbClr>
              </a:buClr>
              <a:buSzPct val="90000"/>
              <a:defRPr/>
            </a:pPr>
            <a:r>
              <a:rPr lang="en-US" sz="4000" dirty="0">
                <a:solidFill>
                  <a:schemeClr val="accent1"/>
                </a:solidFill>
                <a:latin typeface="Metropolis Semi Bold" panose="00000700000000000000" pitchFamily="2" charset="0"/>
              </a:rPr>
              <a:t>94%</a:t>
            </a:r>
            <a:r>
              <a:rPr kumimoji="0" lang="en-US" sz="2800" b="0" i="0" u="none" strike="noStrike" kern="1200" cap="none" spc="0" normalizeH="0" baseline="0" noProof="0" dirty="0">
                <a:ln>
                  <a:noFill/>
                </a:ln>
                <a:solidFill>
                  <a:schemeClr val="accent1"/>
                </a:solidFill>
                <a:uLnTx/>
                <a:uFillTx/>
                <a:latin typeface="Metropolis Semi Bold" panose="00000700000000000000" pitchFamily="2" charset="0"/>
              </a:rPr>
              <a:t> </a:t>
            </a:r>
            <a:r>
              <a:rPr lang="en-US" sz="2800" dirty="0">
                <a:solidFill>
                  <a:schemeClr val="accent2"/>
                </a:solidFill>
              </a:rPr>
              <a:t>of EPIC customers run VMware </a:t>
            </a:r>
            <a:br>
              <a:rPr lang="en-US" sz="2800" dirty="0">
                <a:solidFill>
                  <a:schemeClr val="accent2"/>
                </a:solidFill>
              </a:rPr>
            </a:br>
            <a:r>
              <a:rPr lang="en-US" sz="2000" dirty="0">
                <a:solidFill>
                  <a:schemeClr val="accent2"/>
                </a:solidFill>
              </a:rPr>
              <a:t>(&gt;1000 beds)</a:t>
            </a:r>
            <a:endParaRPr lang="en-US" sz="3200" dirty="0">
              <a:solidFill>
                <a:schemeClr val="accent2"/>
              </a:solidFill>
              <a:latin typeface="Metropolis"/>
            </a:endParaRPr>
          </a:p>
        </p:txBody>
      </p:sp>
      <p:sp>
        <p:nvSpPr>
          <p:cNvPr id="5" name="Title 4">
            <a:extLst>
              <a:ext uri="{FF2B5EF4-FFF2-40B4-BE49-F238E27FC236}">
                <a16:creationId xmlns:a16="http://schemas.microsoft.com/office/drawing/2014/main" id="{4E8ACC9E-3BF5-4416-AECB-225F84D29C93}"/>
              </a:ext>
            </a:extLst>
          </p:cNvPr>
          <p:cNvSpPr>
            <a:spLocks noGrp="1"/>
          </p:cNvSpPr>
          <p:nvPr>
            <p:ph type="title"/>
          </p:nvPr>
        </p:nvSpPr>
        <p:spPr>
          <a:xfrm>
            <a:off x="589108" y="0"/>
            <a:ext cx="6427626" cy="1229360"/>
          </a:xfrm>
        </p:spPr>
        <p:txBody>
          <a:bodyPr/>
          <a:lstStyle/>
          <a:p>
            <a:r>
              <a:rPr lang="en-US" dirty="0"/>
              <a:t>VMware in Healthcare</a:t>
            </a:r>
          </a:p>
        </p:txBody>
      </p:sp>
      <p:grpSp>
        <p:nvGrpSpPr>
          <p:cNvPr id="24" name="Group 23">
            <a:extLst>
              <a:ext uri="{FF2B5EF4-FFF2-40B4-BE49-F238E27FC236}">
                <a16:creationId xmlns:a16="http://schemas.microsoft.com/office/drawing/2014/main" id="{7BA2C723-E978-4EBB-A326-08031D984906}"/>
              </a:ext>
            </a:extLst>
          </p:cNvPr>
          <p:cNvGrpSpPr/>
          <p:nvPr/>
        </p:nvGrpSpPr>
        <p:grpSpPr>
          <a:xfrm>
            <a:off x="630918" y="1597612"/>
            <a:ext cx="5646790" cy="851338"/>
            <a:chOff x="630918" y="1597612"/>
            <a:chExt cx="5646790" cy="851338"/>
          </a:xfrm>
        </p:grpSpPr>
        <p:sp>
          <p:nvSpPr>
            <p:cNvPr id="6" name="Rectangle 5">
              <a:extLst>
                <a:ext uri="{FF2B5EF4-FFF2-40B4-BE49-F238E27FC236}">
                  <a16:creationId xmlns:a16="http://schemas.microsoft.com/office/drawing/2014/main" id="{5C629989-F376-419B-9FD9-6551EF2ADDEE}"/>
                </a:ext>
              </a:extLst>
            </p:cNvPr>
            <p:cNvSpPr/>
            <p:nvPr/>
          </p:nvSpPr>
          <p:spPr>
            <a:xfrm>
              <a:off x="1662651" y="1798481"/>
              <a:ext cx="4615057" cy="6275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2400" dirty="0">
                  <a:solidFill>
                    <a:schemeClr val="accent1"/>
                  </a:solidFill>
                  <a:latin typeface="Metropolis Semi Bold" panose="00000700000000000000" pitchFamily="2" charset="0"/>
                </a:rPr>
                <a:t>#1 Infrastructure Software</a:t>
              </a:r>
              <a:endParaRPr kumimoji="0" lang="en-US"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19" name="Group 18">
              <a:extLst>
                <a:ext uri="{FF2B5EF4-FFF2-40B4-BE49-F238E27FC236}">
                  <a16:creationId xmlns:a16="http://schemas.microsoft.com/office/drawing/2014/main" id="{D1B6CE0C-B3E5-42C0-8C50-D8667EBECA04}"/>
                </a:ext>
              </a:extLst>
            </p:cNvPr>
            <p:cNvGrpSpPr/>
            <p:nvPr/>
          </p:nvGrpSpPr>
          <p:grpSpPr>
            <a:xfrm>
              <a:off x="630918" y="1597612"/>
              <a:ext cx="851338" cy="851338"/>
              <a:chOff x="630918" y="1597612"/>
              <a:chExt cx="851338" cy="851338"/>
            </a:xfrm>
          </p:grpSpPr>
          <p:pic>
            <p:nvPicPr>
              <p:cNvPr id="14" name="Picture Placeholder 107">
                <a:extLst>
                  <a:ext uri="{FF2B5EF4-FFF2-40B4-BE49-F238E27FC236}">
                    <a16:creationId xmlns:a16="http://schemas.microsoft.com/office/drawing/2014/main" id="{B9663F74-468E-4667-A49B-18CA607AA4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6605" y="1696336"/>
                <a:ext cx="646908" cy="646908"/>
              </a:xfrm>
              <a:prstGeom prst="rect">
                <a:avLst/>
              </a:prstGeom>
            </p:spPr>
          </p:pic>
          <p:sp>
            <p:nvSpPr>
              <p:cNvPr id="4" name="Oval 3">
                <a:extLst>
                  <a:ext uri="{FF2B5EF4-FFF2-40B4-BE49-F238E27FC236}">
                    <a16:creationId xmlns:a16="http://schemas.microsoft.com/office/drawing/2014/main" id="{D2A7A181-E911-4B24-8D67-258844A4686E}"/>
                  </a:ext>
                </a:extLst>
              </p:cNvPr>
              <p:cNvSpPr/>
              <p:nvPr/>
            </p:nvSpPr>
            <p:spPr>
              <a:xfrm>
                <a:off x="630918" y="1597612"/>
                <a:ext cx="851338" cy="851338"/>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grpSp>
        <p:nvGrpSpPr>
          <p:cNvPr id="22" name="Group 21">
            <a:extLst>
              <a:ext uri="{FF2B5EF4-FFF2-40B4-BE49-F238E27FC236}">
                <a16:creationId xmlns:a16="http://schemas.microsoft.com/office/drawing/2014/main" id="{CB889AAE-F1ED-4EED-A862-1A9B8849753A}"/>
              </a:ext>
            </a:extLst>
          </p:cNvPr>
          <p:cNvGrpSpPr/>
          <p:nvPr/>
        </p:nvGrpSpPr>
        <p:grpSpPr>
          <a:xfrm>
            <a:off x="630918" y="2690720"/>
            <a:ext cx="6262251" cy="851338"/>
            <a:chOff x="630918" y="2577607"/>
            <a:chExt cx="6262251" cy="851338"/>
          </a:xfrm>
        </p:grpSpPr>
        <p:sp>
          <p:nvSpPr>
            <p:cNvPr id="8" name="Rectangle 7">
              <a:extLst>
                <a:ext uri="{FF2B5EF4-FFF2-40B4-BE49-F238E27FC236}">
                  <a16:creationId xmlns:a16="http://schemas.microsoft.com/office/drawing/2014/main" id="{9C618871-4296-4E4A-8F26-22FEA8F64DF1}"/>
                </a:ext>
              </a:extLst>
            </p:cNvPr>
            <p:cNvSpPr/>
            <p:nvPr/>
          </p:nvSpPr>
          <p:spPr>
            <a:xfrm>
              <a:off x="1662650" y="2780563"/>
              <a:ext cx="5230519" cy="6275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2400" dirty="0">
                  <a:solidFill>
                    <a:schemeClr val="accent1"/>
                  </a:solidFill>
                  <a:latin typeface="Metropolis Semi Bold" panose="00000700000000000000" pitchFamily="2" charset="0"/>
                </a:rPr>
                <a:t>#1 Mobile Device Management</a:t>
              </a:r>
              <a:endParaRPr kumimoji="0" lang="en-US"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20" name="Group 19">
              <a:extLst>
                <a:ext uri="{FF2B5EF4-FFF2-40B4-BE49-F238E27FC236}">
                  <a16:creationId xmlns:a16="http://schemas.microsoft.com/office/drawing/2014/main" id="{2733F44F-07F7-486C-9173-897DB2194E8D}"/>
                </a:ext>
              </a:extLst>
            </p:cNvPr>
            <p:cNvGrpSpPr/>
            <p:nvPr/>
          </p:nvGrpSpPr>
          <p:grpSpPr>
            <a:xfrm>
              <a:off x="630918" y="2577607"/>
              <a:ext cx="851338" cy="851338"/>
              <a:chOff x="630918" y="2577607"/>
              <a:chExt cx="851338" cy="851338"/>
            </a:xfrm>
          </p:grpSpPr>
          <p:pic>
            <p:nvPicPr>
              <p:cNvPr id="13" name="Picture Placeholder 88">
                <a:extLst>
                  <a:ext uri="{FF2B5EF4-FFF2-40B4-BE49-F238E27FC236}">
                    <a16:creationId xmlns:a16="http://schemas.microsoft.com/office/drawing/2014/main" id="{AD194EE9-9500-47B5-8465-561E4B67AF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9155" y="2695987"/>
                <a:ext cx="594358" cy="594358"/>
              </a:xfrm>
              <a:prstGeom prst="rect">
                <a:avLst/>
              </a:prstGeom>
            </p:spPr>
          </p:pic>
          <p:sp>
            <p:nvSpPr>
              <p:cNvPr id="15" name="Oval 14">
                <a:extLst>
                  <a:ext uri="{FF2B5EF4-FFF2-40B4-BE49-F238E27FC236}">
                    <a16:creationId xmlns:a16="http://schemas.microsoft.com/office/drawing/2014/main" id="{55264CCD-6338-4DC3-8C5E-71CBCEF1FE90}"/>
                  </a:ext>
                </a:extLst>
              </p:cNvPr>
              <p:cNvSpPr/>
              <p:nvPr/>
            </p:nvSpPr>
            <p:spPr>
              <a:xfrm>
                <a:off x="630918" y="2577607"/>
                <a:ext cx="851338" cy="851338"/>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grpSp>
        <p:nvGrpSpPr>
          <p:cNvPr id="23" name="Group 22">
            <a:extLst>
              <a:ext uri="{FF2B5EF4-FFF2-40B4-BE49-F238E27FC236}">
                <a16:creationId xmlns:a16="http://schemas.microsoft.com/office/drawing/2014/main" id="{7C0AD604-0A78-4A61-9A90-E0DA41491546}"/>
              </a:ext>
            </a:extLst>
          </p:cNvPr>
          <p:cNvGrpSpPr/>
          <p:nvPr/>
        </p:nvGrpSpPr>
        <p:grpSpPr>
          <a:xfrm>
            <a:off x="630918" y="3766510"/>
            <a:ext cx="6860128" cy="851338"/>
            <a:chOff x="630918" y="3766510"/>
            <a:chExt cx="6860128" cy="851338"/>
          </a:xfrm>
        </p:grpSpPr>
        <p:sp>
          <p:nvSpPr>
            <p:cNvPr id="9" name="Rectangle 8">
              <a:extLst>
                <a:ext uri="{FF2B5EF4-FFF2-40B4-BE49-F238E27FC236}">
                  <a16:creationId xmlns:a16="http://schemas.microsoft.com/office/drawing/2014/main" id="{1D58289F-E1F3-4DE0-8973-E6E82E716B57}"/>
                </a:ext>
              </a:extLst>
            </p:cNvPr>
            <p:cNvSpPr/>
            <p:nvPr/>
          </p:nvSpPr>
          <p:spPr>
            <a:xfrm>
              <a:off x="1662650" y="3970806"/>
              <a:ext cx="5828396" cy="6275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2400" dirty="0">
                  <a:solidFill>
                    <a:schemeClr val="accent1"/>
                  </a:solidFill>
                  <a:latin typeface="Metropolis Semi Bold" panose="00000700000000000000" pitchFamily="2" charset="0"/>
                </a:rPr>
                <a:t>#1 Desktop Virtualization</a:t>
              </a:r>
              <a:endParaRPr kumimoji="0" lang="en-US"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21" name="Group 20">
              <a:extLst>
                <a:ext uri="{FF2B5EF4-FFF2-40B4-BE49-F238E27FC236}">
                  <a16:creationId xmlns:a16="http://schemas.microsoft.com/office/drawing/2014/main" id="{8B5C8305-2B72-4BAB-8AC6-CC67E887612F}"/>
                </a:ext>
              </a:extLst>
            </p:cNvPr>
            <p:cNvGrpSpPr/>
            <p:nvPr/>
          </p:nvGrpSpPr>
          <p:grpSpPr>
            <a:xfrm>
              <a:off x="630918" y="3766510"/>
              <a:ext cx="851338" cy="851338"/>
              <a:chOff x="630918" y="3557602"/>
              <a:chExt cx="851338" cy="851338"/>
            </a:xfrm>
          </p:grpSpPr>
          <p:pic>
            <p:nvPicPr>
              <p:cNvPr id="12" name="Picture Placeholder 74">
                <a:extLst>
                  <a:ext uri="{FF2B5EF4-FFF2-40B4-BE49-F238E27FC236}">
                    <a16:creationId xmlns:a16="http://schemas.microsoft.com/office/drawing/2014/main" id="{673C949B-433C-42F1-9E35-0FAA493B9A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1790" y="3671651"/>
                <a:ext cx="682743" cy="682743"/>
              </a:xfrm>
              <a:prstGeom prst="rect">
                <a:avLst/>
              </a:prstGeom>
            </p:spPr>
          </p:pic>
          <p:sp>
            <p:nvSpPr>
              <p:cNvPr id="16" name="Oval 15">
                <a:extLst>
                  <a:ext uri="{FF2B5EF4-FFF2-40B4-BE49-F238E27FC236}">
                    <a16:creationId xmlns:a16="http://schemas.microsoft.com/office/drawing/2014/main" id="{FCD852C8-5897-48A8-ABCB-5704CEE6223D}"/>
                  </a:ext>
                </a:extLst>
              </p:cNvPr>
              <p:cNvSpPr/>
              <p:nvPr/>
            </p:nvSpPr>
            <p:spPr>
              <a:xfrm>
                <a:off x="630918" y="3557602"/>
                <a:ext cx="851338" cy="851338"/>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spTree>
    <p:extLst>
      <p:ext uri="{BB962C8B-B14F-4D97-AF65-F5344CB8AC3E}">
        <p14:creationId xmlns:p14="http://schemas.microsoft.com/office/powerpoint/2010/main" val="12462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9A6E93B7-57DA-3687-3A56-FB47B06C8D04}"/>
              </a:ext>
            </a:extLst>
          </p:cNvPr>
          <p:cNvPicPr>
            <a:picLocks noChangeAspect="1"/>
          </p:cNvPicPr>
          <p:nvPr/>
        </p:nvPicPr>
        <p:blipFill rotWithShape="1">
          <a:blip r:embed="rId5"/>
          <a:srcRect l="7129" r="7883"/>
          <a:stretch/>
        </p:blipFill>
        <p:spPr>
          <a:xfrm>
            <a:off x="648730" y="1964243"/>
            <a:ext cx="4029929" cy="2371321"/>
          </a:xfrm>
          <a:prstGeom prst="rect">
            <a:avLst/>
          </a:prstGeom>
        </p:spPr>
      </p:pic>
      <p:sp>
        <p:nvSpPr>
          <p:cNvPr id="13" name="Title 12">
            <a:extLst>
              <a:ext uri="{FF2B5EF4-FFF2-40B4-BE49-F238E27FC236}">
                <a16:creationId xmlns:a16="http://schemas.microsoft.com/office/drawing/2014/main" id="{DDFEB24A-32B2-4B34-94C8-523B7E13A0B0}"/>
              </a:ext>
            </a:extLst>
          </p:cNvPr>
          <p:cNvSpPr>
            <a:spLocks noGrp="1"/>
          </p:cNvSpPr>
          <p:nvPr>
            <p:ph type="title"/>
          </p:nvPr>
        </p:nvSpPr>
        <p:spPr>
          <a:xfrm>
            <a:off x="579809" y="845441"/>
            <a:ext cx="9524311" cy="381000"/>
          </a:xfrm>
        </p:spPr>
        <p:txBody>
          <a:bodyPr wrap="square"/>
          <a:lstStyle/>
          <a:p>
            <a:pPr defTabSz="914126">
              <a:spcAft>
                <a:spcPts val="600"/>
              </a:spcAft>
              <a:defRPr/>
            </a:pPr>
            <a:r>
              <a:rPr lang="en-US" sz="2799" dirty="0">
                <a:solidFill>
                  <a:srgbClr val="1A428A"/>
                </a:solidFill>
                <a:latin typeface="Metropolis Light"/>
              </a:rPr>
              <a:t>VMware accelerates innovation and makes modernization goals a reality</a:t>
            </a:r>
            <a:endParaRPr lang="en-US" sz="2799" dirty="0">
              <a:solidFill>
                <a:srgbClr val="1A428A"/>
              </a:solidFill>
              <a:latin typeface="Metropolis Light"/>
              <a:ea typeface="+mj-lt"/>
              <a:cs typeface="+mj-lt"/>
            </a:endParaRPr>
          </a:p>
        </p:txBody>
      </p:sp>
      <p:sp>
        <p:nvSpPr>
          <p:cNvPr id="2910" name="Google Shape;2910;p91"/>
          <p:cNvSpPr txBox="1">
            <a:spLocks noGrp="1"/>
          </p:cNvSpPr>
          <p:nvPr>
            <p:ph type="body" sz="quarter" idx="4294967295"/>
          </p:nvPr>
        </p:nvSpPr>
        <p:spPr>
          <a:xfrm>
            <a:off x="4473395" y="4427428"/>
            <a:ext cx="2846453" cy="830997"/>
          </a:xfrm>
          <a:prstGeom prst="rect">
            <a:avLst/>
          </a:prstGeom>
          <a:noFill/>
        </p:spPr>
        <p:txBody>
          <a:bodyPr wrap="square">
            <a:spAutoFit/>
          </a:bodyPr>
          <a:lstStyle/>
          <a:p>
            <a:pPr algn="ctr" defTabSz="914400"/>
            <a:r>
              <a:rPr lang="en-US" sz="1800" dirty="0">
                <a:solidFill>
                  <a:schemeClr val="accent2"/>
                </a:solidFill>
              </a:rPr>
              <a:t>We </a:t>
            </a:r>
            <a:r>
              <a:rPr lang="en-US" sz="1800" b="1" dirty="0">
                <a:solidFill>
                  <a:schemeClr val="accent2"/>
                </a:solidFill>
              </a:rPr>
              <a:t>connect your providers and patients </a:t>
            </a:r>
            <a:r>
              <a:rPr lang="en-US" sz="1800" dirty="0">
                <a:solidFill>
                  <a:schemeClr val="accent2"/>
                </a:solidFill>
              </a:rPr>
              <a:t>to improve care delivery</a:t>
            </a:r>
          </a:p>
        </p:txBody>
      </p:sp>
      <p:sp>
        <p:nvSpPr>
          <p:cNvPr id="2906" name="Google Shape;2906;p91"/>
          <p:cNvSpPr txBox="1">
            <a:spLocks noGrp="1"/>
          </p:cNvSpPr>
          <p:nvPr>
            <p:ph type="body" sz="quarter" idx="4294967295"/>
          </p:nvPr>
        </p:nvSpPr>
        <p:spPr>
          <a:xfrm>
            <a:off x="7831858" y="4427428"/>
            <a:ext cx="3242034" cy="830997"/>
          </a:xfrm>
          <a:prstGeom prst="rect">
            <a:avLst/>
          </a:prstGeom>
          <a:noFill/>
        </p:spPr>
        <p:txBody>
          <a:bodyPr wrap="square">
            <a:spAutoFit/>
          </a:bodyPr>
          <a:lstStyle/>
          <a:p>
            <a:pPr algn="ctr" defTabSz="914400"/>
            <a:r>
              <a:rPr lang="en-US" sz="1800" dirty="0">
                <a:solidFill>
                  <a:schemeClr val="accent2"/>
                </a:solidFill>
              </a:rPr>
              <a:t>We have </a:t>
            </a:r>
            <a:r>
              <a:rPr lang="en-US" sz="1800" b="1" dirty="0">
                <a:solidFill>
                  <a:schemeClr val="accent2"/>
                </a:solidFill>
              </a:rPr>
              <a:t>tools and solutions </a:t>
            </a:r>
            <a:r>
              <a:rPr lang="en-US" sz="1800" dirty="0">
                <a:solidFill>
                  <a:schemeClr val="accent2"/>
                </a:solidFill>
              </a:rPr>
              <a:t>to realize your cloud and application vision</a:t>
            </a:r>
          </a:p>
        </p:txBody>
      </p:sp>
      <p:sp>
        <p:nvSpPr>
          <p:cNvPr id="22" name="TextBox 21">
            <a:extLst>
              <a:ext uri="{FF2B5EF4-FFF2-40B4-BE49-F238E27FC236}">
                <a16:creationId xmlns:a16="http://schemas.microsoft.com/office/drawing/2014/main" id="{0FA9850A-6315-D443-6135-63ED72F9F8C6}"/>
              </a:ext>
            </a:extLst>
          </p:cNvPr>
          <p:cNvSpPr txBox="1"/>
          <p:nvPr/>
        </p:nvSpPr>
        <p:spPr>
          <a:xfrm>
            <a:off x="488369" y="4427428"/>
            <a:ext cx="3466006" cy="646331"/>
          </a:xfrm>
          <a:prstGeom prst="rect">
            <a:avLst/>
          </a:prstGeom>
          <a:noFill/>
        </p:spPr>
        <p:txBody>
          <a:bodyPr wrap="square">
            <a:spAutoFit/>
          </a:bodyPr>
          <a:lstStyle/>
          <a:p>
            <a:pPr algn="ctr"/>
            <a:r>
              <a:rPr lang="en-US" sz="1800" dirty="0">
                <a:solidFill>
                  <a:schemeClr val="accent2"/>
                </a:solidFill>
              </a:rPr>
              <a:t>We run your most </a:t>
            </a:r>
            <a:r>
              <a:rPr lang="en-US" sz="1800" b="1" dirty="0">
                <a:solidFill>
                  <a:schemeClr val="accent2"/>
                </a:solidFill>
              </a:rPr>
              <a:t>critical healthcare applications</a:t>
            </a:r>
          </a:p>
        </p:txBody>
      </p:sp>
      <p:pic>
        <p:nvPicPr>
          <p:cNvPr id="19" name="Picture 18" descr="Diagram&#10;&#10;Description automatically generated with medium confidence">
            <a:extLst>
              <a:ext uri="{FF2B5EF4-FFF2-40B4-BE49-F238E27FC236}">
                <a16:creationId xmlns:a16="http://schemas.microsoft.com/office/drawing/2014/main" id="{C3877CD2-A225-76E6-BE86-FE7C8B08771C}"/>
              </a:ext>
            </a:extLst>
          </p:cNvPr>
          <p:cNvPicPr>
            <a:picLocks noChangeAspect="1"/>
          </p:cNvPicPr>
          <p:nvPr/>
        </p:nvPicPr>
        <p:blipFill rotWithShape="1">
          <a:blip r:embed="rId6"/>
          <a:srcRect l="16033" r="30232"/>
          <a:stretch/>
        </p:blipFill>
        <p:spPr>
          <a:xfrm>
            <a:off x="4473395" y="1410168"/>
            <a:ext cx="3242034" cy="3017260"/>
          </a:xfrm>
          <a:prstGeom prst="rect">
            <a:avLst/>
          </a:prstGeom>
        </p:spPr>
      </p:pic>
      <p:pic>
        <p:nvPicPr>
          <p:cNvPr id="21" name="Picture 20" descr="A picture containing text, businesscard, vector graphics&#10;&#10;Description automatically generated">
            <a:extLst>
              <a:ext uri="{FF2B5EF4-FFF2-40B4-BE49-F238E27FC236}">
                <a16:creationId xmlns:a16="http://schemas.microsoft.com/office/drawing/2014/main" id="{23851908-582C-BF61-1A4F-EA912F345CD7}"/>
              </a:ext>
            </a:extLst>
          </p:cNvPr>
          <p:cNvPicPr>
            <a:picLocks noChangeAspect="1"/>
          </p:cNvPicPr>
          <p:nvPr/>
        </p:nvPicPr>
        <p:blipFill rotWithShape="1">
          <a:blip r:embed="rId7"/>
          <a:srcRect l="11603" r="10258"/>
          <a:stretch/>
        </p:blipFill>
        <p:spPr>
          <a:xfrm>
            <a:off x="8134850" y="2149480"/>
            <a:ext cx="3415758" cy="2186084"/>
          </a:xfrm>
          <a:prstGeom prst="rect">
            <a:avLst/>
          </a:prstGeom>
        </p:spPr>
      </p:pic>
    </p:spTree>
    <p:custDataLst>
      <p:tags r:id="rId1"/>
    </p:custDataLst>
    <p:extLst>
      <p:ext uri="{BB962C8B-B14F-4D97-AF65-F5344CB8AC3E}">
        <p14:creationId xmlns:p14="http://schemas.microsoft.com/office/powerpoint/2010/main" val="161265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445285-BD62-FE2B-6ECF-2301C3797BF9}"/>
              </a:ext>
            </a:extLst>
          </p:cNvPr>
          <p:cNvSpPr/>
          <p:nvPr/>
        </p:nvSpPr>
        <p:spPr>
          <a:xfrm>
            <a:off x="0" y="4539787"/>
            <a:ext cx="12188825" cy="13520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2" name="Title 1">
            <a:extLst>
              <a:ext uri="{FF2B5EF4-FFF2-40B4-BE49-F238E27FC236}">
                <a16:creationId xmlns:a16="http://schemas.microsoft.com/office/drawing/2014/main" id="{0A0D8E82-15F9-9F4D-A524-E793129A437F}"/>
              </a:ext>
            </a:extLst>
          </p:cNvPr>
          <p:cNvSpPr txBox="1">
            <a:spLocks/>
          </p:cNvSpPr>
          <p:nvPr/>
        </p:nvSpPr>
        <p:spPr>
          <a:xfrm>
            <a:off x="579809" y="409193"/>
            <a:ext cx="11001004" cy="380901"/>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a:lstStyle>
          <a:p>
            <a:pPr algn="ctr" defTabSz="914126">
              <a:defRPr/>
            </a:pPr>
            <a:r>
              <a:rPr lang="en-US" sz="1999">
                <a:solidFill>
                  <a:srgbClr val="FFFFFF"/>
                </a:solidFill>
                <a:latin typeface="Metropolis Light"/>
              </a:rPr>
              <a:t>VMware Cross-Cloud Services</a:t>
            </a:r>
          </a:p>
        </p:txBody>
      </p:sp>
      <p:sp>
        <p:nvSpPr>
          <p:cNvPr id="2" name="Title 1">
            <a:extLst>
              <a:ext uri="{FF2B5EF4-FFF2-40B4-BE49-F238E27FC236}">
                <a16:creationId xmlns:a16="http://schemas.microsoft.com/office/drawing/2014/main" id="{44C67508-C367-436D-B3AE-DDAFE273368B}"/>
              </a:ext>
            </a:extLst>
          </p:cNvPr>
          <p:cNvSpPr>
            <a:spLocks noGrp="1"/>
          </p:cNvSpPr>
          <p:nvPr>
            <p:ph type="title"/>
          </p:nvPr>
        </p:nvSpPr>
        <p:spPr/>
        <p:txBody>
          <a:bodyPr/>
          <a:lstStyle/>
          <a:p>
            <a:r>
              <a:rPr lang="en-US" sz="2799" dirty="0">
                <a:latin typeface="Metropolis Light"/>
              </a:rPr>
              <a:t>VMware Simplifies the Path to Cloud Innovation</a:t>
            </a:r>
            <a:endParaRPr lang="en-US" dirty="0"/>
          </a:p>
        </p:txBody>
      </p:sp>
      <p:grpSp>
        <p:nvGrpSpPr>
          <p:cNvPr id="6" name="Group 5">
            <a:extLst>
              <a:ext uri="{FF2B5EF4-FFF2-40B4-BE49-F238E27FC236}">
                <a16:creationId xmlns:a16="http://schemas.microsoft.com/office/drawing/2014/main" id="{4A13640E-48FF-A53B-2C78-04339E0B4B97}"/>
              </a:ext>
            </a:extLst>
          </p:cNvPr>
          <p:cNvGrpSpPr/>
          <p:nvPr/>
        </p:nvGrpSpPr>
        <p:grpSpPr>
          <a:xfrm>
            <a:off x="592867" y="4132036"/>
            <a:ext cx="10647031" cy="1492815"/>
            <a:chOff x="592867" y="4553354"/>
            <a:chExt cx="10647031" cy="1492815"/>
          </a:xfrm>
        </p:grpSpPr>
        <p:sp>
          <p:nvSpPr>
            <p:cNvPr id="5" name="Oval 4">
              <a:extLst>
                <a:ext uri="{FF2B5EF4-FFF2-40B4-BE49-F238E27FC236}">
                  <a16:creationId xmlns:a16="http://schemas.microsoft.com/office/drawing/2014/main" id="{1C32C8DF-0B5A-313A-3973-CF90BC12522F}"/>
                </a:ext>
              </a:extLst>
            </p:cNvPr>
            <p:cNvSpPr/>
            <p:nvPr/>
          </p:nvSpPr>
          <p:spPr>
            <a:xfrm>
              <a:off x="1220938"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Oval 27">
              <a:extLst>
                <a:ext uri="{FF2B5EF4-FFF2-40B4-BE49-F238E27FC236}">
                  <a16:creationId xmlns:a16="http://schemas.microsoft.com/office/drawing/2014/main" id="{CDB49F62-A2C8-09BF-35E5-2B563A643D3A}"/>
                </a:ext>
              </a:extLst>
            </p:cNvPr>
            <p:cNvSpPr/>
            <p:nvPr/>
          </p:nvSpPr>
          <p:spPr>
            <a:xfrm>
              <a:off x="3396665"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Oval 28">
              <a:extLst>
                <a:ext uri="{FF2B5EF4-FFF2-40B4-BE49-F238E27FC236}">
                  <a16:creationId xmlns:a16="http://schemas.microsoft.com/office/drawing/2014/main" id="{28311132-AE5E-41D7-9956-75EBE40815EE}"/>
                </a:ext>
              </a:extLst>
            </p:cNvPr>
            <p:cNvSpPr/>
            <p:nvPr/>
          </p:nvSpPr>
          <p:spPr>
            <a:xfrm>
              <a:off x="5572392"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Oval 29">
              <a:extLst>
                <a:ext uri="{FF2B5EF4-FFF2-40B4-BE49-F238E27FC236}">
                  <a16:creationId xmlns:a16="http://schemas.microsoft.com/office/drawing/2014/main" id="{BD521B0C-48E6-6290-53A8-CA2A121F131E}"/>
                </a:ext>
              </a:extLst>
            </p:cNvPr>
            <p:cNvSpPr/>
            <p:nvPr/>
          </p:nvSpPr>
          <p:spPr>
            <a:xfrm>
              <a:off x="7748119"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1" name="Oval 30">
              <a:extLst>
                <a:ext uri="{FF2B5EF4-FFF2-40B4-BE49-F238E27FC236}">
                  <a16:creationId xmlns:a16="http://schemas.microsoft.com/office/drawing/2014/main" id="{EAF55210-81ED-B9C1-8859-EB2C971E76BA}"/>
                </a:ext>
              </a:extLst>
            </p:cNvPr>
            <p:cNvSpPr/>
            <p:nvPr/>
          </p:nvSpPr>
          <p:spPr>
            <a:xfrm>
              <a:off x="9923846"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TextBox 73">
              <a:extLst>
                <a:ext uri="{FF2B5EF4-FFF2-40B4-BE49-F238E27FC236}">
                  <a16:creationId xmlns:a16="http://schemas.microsoft.com/office/drawing/2014/main" id="{B7DF7E55-EDB2-3241-B346-687BFCDCC267}"/>
                </a:ext>
              </a:extLst>
            </p:cNvPr>
            <p:cNvSpPr txBox="1"/>
            <p:nvPr/>
          </p:nvSpPr>
          <p:spPr>
            <a:xfrm>
              <a:off x="592867" y="5444466"/>
              <a:ext cx="2091349" cy="564770"/>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Cloud Infrastructure</a:t>
              </a:r>
            </a:p>
            <a:p>
              <a:pPr algn="ctr" defTabSz="914126">
                <a:lnSpc>
                  <a:spcPct val="90000"/>
                </a:lnSpc>
                <a:spcAft>
                  <a:spcPts val="300"/>
                </a:spcAft>
                <a:defRPr/>
              </a:pPr>
              <a:r>
                <a:rPr lang="en-US" sz="1200" dirty="0">
                  <a:solidFill>
                    <a:schemeClr val="tx2"/>
                  </a:solidFill>
                  <a:latin typeface="Metropolis"/>
                </a:rPr>
                <a:t>Run enterprise </a:t>
              </a:r>
              <a:br>
                <a:rPr lang="en-US" sz="1200" dirty="0">
                  <a:solidFill>
                    <a:schemeClr val="tx2"/>
                  </a:solidFill>
                  <a:latin typeface="Metropolis"/>
                </a:rPr>
              </a:br>
              <a:r>
                <a:rPr lang="en-US" sz="1200" dirty="0">
                  <a:solidFill>
                    <a:schemeClr val="tx2"/>
                  </a:solidFill>
                  <a:latin typeface="Metropolis"/>
                </a:rPr>
                <a:t>workloads anywhere</a:t>
              </a:r>
              <a:endParaRPr lang="en-US" sz="1200" b="1" dirty="0">
                <a:solidFill>
                  <a:schemeClr val="accent2"/>
                </a:solidFill>
                <a:latin typeface="Metropolis"/>
              </a:endParaRPr>
            </a:p>
          </p:txBody>
        </p:sp>
        <p:pic>
          <p:nvPicPr>
            <p:cNvPr id="52" name="Picture Placeholder 81">
              <a:extLst>
                <a:ext uri="{FF2B5EF4-FFF2-40B4-BE49-F238E27FC236}">
                  <a16:creationId xmlns:a16="http://schemas.microsoft.com/office/drawing/2014/main" id="{A7D4417F-E28C-46ED-81F4-3A03F5CA9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9066" y="4591481"/>
              <a:ext cx="758952" cy="758952"/>
            </a:xfrm>
            <a:prstGeom prst="rect">
              <a:avLst/>
            </a:prstGeom>
          </p:spPr>
        </p:pic>
        <p:sp>
          <p:nvSpPr>
            <p:cNvPr id="53" name="TextBox 52">
              <a:extLst>
                <a:ext uri="{FF2B5EF4-FFF2-40B4-BE49-F238E27FC236}">
                  <a16:creationId xmlns:a16="http://schemas.microsoft.com/office/drawing/2014/main" id="{10E0680C-D7D6-44F4-9D13-F6474B1AC691}"/>
                </a:ext>
              </a:extLst>
            </p:cNvPr>
            <p:cNvSpPr txBox="1"/>
            <p:nvPr/>
          </p:nvSpPr>
          <p:spPr>
            <a:xfrm>
              <a:off x="2783788" y="5444466"/>
              <a:ext cx="2056098"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Cloud Management</a:t>
              </a:r>
            </a:p>
            <a:p>
              <a:pPr algn="ctr" defTabSz="914126">
                <a:defRPr/>
              </a:pPr>
              <a:r>
                <a:rPr lang="en-US" sz="1200" dirty="0">
                  <a:solidFill>
                    <a:schemeClr val="tx2"/>
                  </a:solidFill>
                </a:rPr>
                <a:t>Automate and optimize apps and clouds</a:t>
              </a:r>
            </a:p>
          </p:txBody>
        </p:sp>
        <p:pic>
          <p:nvPicPr>
            <p:cNvPr id="58" name="Picture Placeholder 89">
              <a:extLst>
                <a:ext uri="{FF2B5EF4-FFF2-40B4-BE49-F238E27FC236}">
                  <a16:creationId xmlns:a16="http://schemas.microsoft.com/office/drawing/2014/main" id="{50F6B3DD-C4F1-4ECB-A94E-FD0379C688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0817" y="4591481"/>
              <a:ext cx="758952" cy="758952"/>
            </a:xfrm>
            <a:prstGeom prst="rect">
              <a:avLst/>
            </a:prstGeom>
          </p:spPr>
        </p:pic>
        <p:sp>
          <p:nvSpPr>
            <p:cNvPr id="59" name="TextBox 58">
              <a:extLst>
                <a:ext uri="{FF2B5EF4-FFF2-40B4-BE49-F238E27FC236}">
                  <a16:creationId xmlns:a16="http://schemas.microsoft.com/office/drawing/2014/main" id="{F7A88A4C-B7AE-4537-A58C-F7AAA55F7B31}"/>
                </a:ext>
              </a:extLst>
            </p:cNvPr>
            <p:cNvSpPr txBox="1"/>
            <p:nvPr/>
          </p:nvSpPr>
          <p:spPr>
            <a:xfrm>
              <a:off x="5133546" y="5444466"/>
              <a:ext cx="1714022"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Digital Workplace</a:t>
              </a:r>
            </a:p>
            <a:p>
              <a:pPr algn="ctr" defTabSz="914126">
                <a:defRPr/>
              </a:pPr>
              <a:r>
                <a:rPr lang="en-US" sz="1200" dirty="0">
                  <a:solidFill>
                    <a:schemeClr val="tx2"/>
                  </a:solidFill>
                </a:rPr>
                <a:t>Secure access to any app on any device</a:t>
              </a:r>
            </a:p>
          </p:txBody>
        </p:sp>
        <p:sp>
          <p:nvSpPr>
            <p:cNvPr id="60" name="TextBox 59">
              <a:extLst>
                <a:ext uri="{FF2B5EF4-FFF2-40B4-BE49-F238E27FC236}">
                  <a16:creationId xmlns:a16="http://schemas.microsoft.com/office/drawing/2014/main" id="{98A890EF-6CB6-43F1-BB6F-A6447A7A3EC9}"/>
                </a:ext>
              </a:extLst>
            </p:cNvPr>
            <p:cNvSpPr txBox="1"/>
            <p:nvPr/>
          </p:nvSpPr>
          <p:spPr>
            <a:xfrm>
              <a:off x="7249364" y="5444466"/>
              <a:ext cx="1948379"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Security &amp; Networking</a:t>
              </a:r>
            </a:p>
            <a:p>
              <a:pPr algn="ctr" defTabSz="914126"/>
              <a:r>
                <a:rPr lang="en-US" sz="1200" dirty="0">
                  <a:solidFill>
                    <a:schemeClr val="tx2"/>
                  </a:solidFill>
                </a:rPr>
                <a:t>Connect and secure apps and clouds</a:t>
              </a:r>
            </a:p>
          </p:txBody>
        </p:sp>
        <p:sp>
          <p:nvSpPr>
            <p:cNvPr id="61" name="TextBox 60">
              <a:extLst>
                <a:ext uri="{FF2B5EF4-FFF2-40B4-BE49-F238E27FC236}">
                  <a16:creationId xmlns:a16="http://schemas.microsoft.com/office/drawing/2014/main" id="{4BD5F3E0-D0B1-4D41-ACB8-79D3B6BAF2D9}"/>
                </a:ext>
              </a:extLst>
            </p:cNvPr>
            <p:cNvSpPr txBox="1"/>
            <p:nvPr/>
          </p:nvSpPr>
          <p:spPr>
            <a:xfrm>
              <a:off x="9552184" y="5444466"/>
              <a:ext cx="1687714"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App Platform</a:t>
              </a:r>
            </a:p>
            <a:p>
              <a:pPr algn="ctr" defTabSz="914126"/>
              <a:r>
                <a:rPr lang="en-US" sz="1200" dirty="0">
                  <a:solidFill>
                    <a:schemeClr val="tx2"/>
                  </a:solidFill>
                </a:rPr>
                <a:t>Build and operate native apps</a:t>
              </a:r>
            </a:p>
          </p:txBody>
        </p:sp>
        <p:pic>
          <p:nvPicPr>
            <p:cNvPr id="78" name="Picture Placeholder 86">
              <a:extLst>
                <a:ext uri="{FF2B5EF4-FFF2-40B4-BE49-F238E27FC236}">
                  <a16:creationId xmlns:a16="http://schemas.microsoft.com/office/drawing/2014/main" id="{52F1AB22-1D98-4AEC-BB41-284346EA4A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64700" y="4675689"/>
              <a:ext cx="606648" cy="606648"/>
            </a:xfrm>
            <a:prstGeom prst="rect">
              <a:avLst/>
            </a:prstGeom>
          </p:spPr>
        </p:pic>
        <p:pic>
          <p:nvPicPr>
            <p:cNvPr id="79" name="Picture Placeholder 99">
              <a:extLst>
                <a:ext uri="{FF2B5EF4-FFF2-40B4-BE49-F238E27FC236}">
                  <a16:creationId xmlns:a16="http://schemas.microsoft.com/office/drawing/2014/main" id="{30A2DE34-517B-4A83-BED2-90ADA3C0C8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28680" y="4633257"/>
              <a:ext cx="639352" cy="639352"/>
            </a:xfrm>
            <a:prstGeom prst="rect">
              <a:avLst/>
            </a:prstGeom>
          </p:spPr>
        </p:pic>
        <p:pic>
          <p:nvPicPr>
            <p:cNvPr id="85" name="Picture Placeholder 81">
              <a:extLst>
                <a:ext uri="{FF2B5EF4-FFF2-40B4-BE49-F238E27FC236}">
                  <a16:creationId xmlns:a16="http://schemas.microsoft.com/office/drawing/2014/main" id="{7FCA4B35-DD3E-41A4-AFF9-C49BD54C016C}"/>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006837" y="4675689"/>
              <a:ext cx="679006" cy="679006"/>
            </a:xfrm>
            <a:prstGeom prst="rect">
              <a:avLst/>
            </a:prstGeom>
          </p:spPr>
        </p:pic>
      </p:grpSp>
      <p:grpSp>
        <p:nvGrpSpPr>
          <p:cNvPr id="9" name="Group 8">
            <a:extLst>
              <a:ext uri="{FF2B5EF4-FFF2-40B4-BE49-F238E27FC236}">
                <a16:creationId xmlns:a16="http://schemas.microsoft.com/office/drawing/2014/main" id="{6A54344E-28D2-3B35-7F70-44CCFAE8C10B}"/>
              </a:ext>
            </a:extLst>
          </p:cNvPr>
          <p:cNvGrpSpPr/>
          <p:nvPr/>
        </p:nvGrpSpPr>
        <p:grpSpPr>
          <a:xfrm>
            <a:off x="4650261" y="1104656"/>
            <a:ext cx="2754970" cy="2753939"/>
            <a:chOff x="4650261" y="1496757"/>
            <a:chExt cx="2754970" cy="2753939"/>
          </a:xfrm>
        </p:grpSpPr>
        <p:sp>
          <p:nvSpPr>
            <p:cNvPr id="89" name="TextBox 88">
              <a:extLst>
                <a:ext uri="{FF2B5EF4-FFF2-40B4-BE49-F238E27FC236}">
                  <a16:creationId xmlns:a16="http://schemas.microsoft.com/office/drawing/2014/main" id="{3B268A26-934B-E248-A52E-555D84324BE7}"/>
                </a:ext>
              </a:extLst>
            </p:cNvPr>
            <p:cNvSpPr txBox="1"/>
            <p:nvPr/>
          </p:nvSpPr>
          <p:spPr>
            <a:xfrm>
              <a:off x="4650261" y="3758253"/>
              <a:ext cx="2754970" cy="492443"/>
            </a:xfrm>
            <a:prstGeom prst="rect">
              <a:avLst/>
            </a:prstGeom>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F2F2F2"/>
                  </a:solidFill>
                  <a:effectLst/>
                  <a:uLnTx/>
                  <a:uFillTx/>
                  <a:latin typeface="Metropolis Semi Bold" panose="00000700000000000000" pitchFamily="2" charset="0"/>
                </a:defRPr>
              </a:lvl1pPr>
            </a:lstStyle>
            <a:p>
              <a:r>
                <a:rPr lang="en-US" dirty="0">
                  <a:solidFill>
                    <a:schemeClr val="tx2"/>
                  </a:solidFill>
                </a:rPr>
                <a:t>Empower Connected Care and the Hybrid Workforce</a:t>
              </a:r>
            </a:p>
          </p:txBody>
        </p:sp>
        <p:pic>
          <p:nvPicPr>
            <p:cNvPr id="86" name="Picture 85">
              <a:extLst>
                <a:ext uri="{FF2B5EF4-FFF2-40B4-BE49-F238E27FC236}">
                  <a16:creationId xmlns:a16="http://schemas.microsoft.com/office/drawing/2014/main" id="{3036225A-6A66-4FDC-B6BE-C8B91100989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095466" y="1496757"/>
              <a:ext cx="2233829" cy="2290993"/>
            </a:xfrm>
            <a:prstGeom prst="rect">
              <a:avLst/>
            </a:prstGeom>
          </p:spPr>
        </p:pic>
      </p:grpSp>
      <p:grpSp>
        <p:nvGrpSpPr>
          <p:cNvPr id="10" name="Group 9">
            <a:extLst>
              <a:ext uri="{FF2B5EF4-FFF2-40B4-BE49-F238E27FC236}">
                <a16:creationId xmlns:a16="http://schemas.microsoft.com/office/drawing/2014/main" id="{6513AF92-FA18-856D-F099-CF2E7926A00A}"/>
              </a:ext>
            </a:extLst>
          </p:cNvPr>
          <p:cNvGrpSpPr/>
          <p:nvPr/>
        </p:nvGrpSpPr>
        <p:grpSpPr>
          <a:xfrm>
            <a:off x="8056734" y="869997"/>
            <a:ext cx="3082345" cy="2988598"/>
            <a:chOff x="8056734" y="1262098"/>
            <a:chExt cx="3082345" cy="2988598"/>
          </a:xfrm>
        </p:grpSpPr>
        <p:sp>
          <p:nvSpPr>
            <p:cNvPr id="90" name="TextBox 89">
              <a:extLst>
                <a:ext uri="{FF2B5EF4-FFF2-40B4-BE49-F238E27FC236}">
                  <a16:creationId xmlns:a16="http://schemas.microsoft.com/office/drawing/2014/main" id="{0E144687-ED7C-3C41-AD81-33623311281A}"/>
                </a:ext>
              </a:extLst>
            </p:cNvPr>
            <p:cNvSpPr txBox="1"/>
            <p:nvPr/>
          </p:nvSpPr>
          <p:spPr>
            <a:xfrm>
              <a:off x="8056734" y="3758253"/>
              <a:ext cx="3082345" cy="492443"/>
            </a:xfrm>
            <a:prstGeom prst="rect">
              <a:avLst/>
            </a:prstGeom>
          </p:spPr>
          <p:txBody>
            <a:bodyPr wrap="square" lIns="0" tIns="0" rIns="0" bIns="0" rtlCol="0">
              <a:spAutoFit/>
            </a:bodyPr>
            <a:lstStyle/>
            <a:p>
              <a:pPr algn="ctr" defTabSz="914126">
                <a:defRPr/>
              </a:pPr>
              <a:r>
                <a:rPr lang="en-US" sz="1600" b="1" dirty="0">
                  <a:solidFill>
                    <a:schemeClr val="tx2"/>
                  </a:solidFill>
                  <a:latin typeface="Metropolis Semi Bold" panose="00000700000000000000" pitchFamily="2" charset="0"/>
                </a:rPr>
                <a:t>Accelerate Cloud Native Digital Patient Experiences</a:t>
              </a:r>
            </a:p>
          </p:txBody>
        </p:sp>
        <p:pic>
          <p:nvPicPr>
            <p:cNvPr id="91" name="Picture 90" descr="A picture containing text, seat, vector graphics&#10;&#10;Description automatically generated">
              <a:extLst>
                <a:ext uri="{FF2B5EF4-FFF2-40B4-BE49-F238E27FC236}">
                  <a16:creationId xmlns:a16="http://schemas.microsoft.com/office/drawing/2014/main" id="{783EC1F2-D605-4EB9-916F-048F2BE99F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3291" y="1262098"/>
              <a:ext cx="2731270" cy="2833423"/>
            </a:xfrm>
            <a:prstGeom prst="rect">
              <a:avLst/>
            </a:prstGeom>
          </p:spPr>
        </p:pic>
      </p:grpSp>
      <p:grpSp>
        <p:nvGrpSpPr>
          <p:cNvPr id="7" name="Group 6">
            <a:extLst>
              <a:ext uri="{FF2B5EF4-FFF2-40B4-BE49-F238E27FC236}">
                <a16:creationId xmlns:a16="http://schemas.microsoft.com/office/drawing/2014/main" id="{D461F23F-178B-BE53-7E9E-01D798780B23}"/>
              </a:ext>
            </a:extLst>
          </p:cNvPr>
          <p:cNvGrpSpPr/>
          <p:nvPr/>
        </p:nvGrpSpPr>
        <p:grpSpPr>
          <a:xfrm>
            <a:off x="1107966" y="1023471"/>
            <a:ext cx="2698299" cy="2835124"/>
            <a:chOff x="1107966" y="1415572"/>
            <a:chExt cx="2698299" cy="2835124"/>
          </a:xfrm>
        </p:grpSpPr>
        <p:sp>
          <p:nvSpPr>
            <p:cNvPr id="88" name="TextBox 87">
              <a:extLst>
                <a:ext uri="{FF2B5EF4-FFF2-40B4-BE49-F238E27FC236}">
                  <a16:creationId xmlns:a16="http://schemas.microsoft.com/office/drawing/2014/main" id="{2A7D415A-773F-6841-8582-6950E728B127}"/>
                </a:ext>
              </a:extLst>
            </p:cNvPr>
            <p:cNvSpPr txBox="1"/>
            <p:nvPr/>
          </p:nvSpPr>
          <p:spPr>
            <a:xfrm>
              <a:off x="1107966" y="3758253"/>
              <a:ext cx="2698299" cy="492443"/>
            </a:xfrm>
            <a:prstGeom prst="rect">
              <a:avLst/>
            </a:prstGeom>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F2F2F2"/>
                  </a:solidFill>
                  <a:effectLst/>
                  <a:uLnTx/>
                  <a:uFillTx/>
                  <a:latin typeface="Metropolis Semi Bold" panose="00000700000000000000" pitchFamily="2" charset="0"/>
                </a:defRPr>
              </a:lvl1pPr>
            </a:lstStyle>
            <a:p>
              <a:r>
                <a:rPr lang="en-US" dirty="0">
                  <a:solidFill>
                    <a:schemeClr val="tx2"/>
                  </a:solidFill>
                </a:rPr>
                <a:t>Modernize HIT through Cloud Transformation </a:t>
              </a:r>
            </a:p>
          </p:txBody>
        </p:sp>
        <p:pic>
          <p:nvPicPr>
            <p:cNvPr id="93" name="Picture 92">
              <a:extLst>
                <a:ext uri="{FF2B5EF4-FFF2-40B4-BE49-F238E27FC236}">
                  <a16:creationId xmlns:a16="http://schemas.microsoft.com/office/drawing/2014/main" id="{A3685DE7-3CC4-4230-986C-0C05A4564DE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26167" y="1415572"/>
              <a:ext cx="2387689" cy="2448792"/>
            </a:xfrm>
            <a:prstGeom prst="rect">
              <a:avLst/>
            </a:prstGeom>
          </p:spPr>
        </p:pic>
      </p:grpSp>
    </p:spTree>
    <p:extLst>
      <p:ext uri="{BB962C8B-B14F-4D97-AF65-F5344CB8AC3E}">
        <p14:creationId xmlns:p14="http://schemas.microsoft.com/office/powerpoint/2010/main" val="367441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halco Health Center | Nebraska Medicine Omaha, NE">
            <a:extLst>
              <a:ext uri="{FF2B5EF4-FFF2-40B4-BE49-F238E27FC236}">
                <a16:creationId xmlns:a16="http://schemas.microsoft.com/office/drawing/2014/main" id="{AD38B803-A4EB-3B19-8C92-A93E86131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468"/>
          <a:stretch/>
        </p:blipFill>
        <p:spPr bwMode="auto">
          <a:xfrm>
            <a:off x="4098471" y="989882"/>
            <a:ext cx="8090354" cy="586811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1" name="Picture 2" descr="picture disc.">
            <a:extLst>
              <a:ext uri="{FF2B5EF4-FFF2-40B4-BE49-F238E27FC236}">
                <a16:creationId xmlns:a16="http://schemas.microsoft.com/office/drawing/2014/main" id="{E56C8EAD-DF04-E31B-28FE-89AC624AF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65" y="635620"/>
            <a:ext cx="1823407" cy="7085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618313" y="2023332"/>
            <a:ext cx="6125387"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34950" marR="0" lvl="0" indent="-234950" algn="l" defTabSz="914126" rtl="0" eaLnBrk="1" fontAlgn="auto" latinLnBrk="0" hangingPunct="1">
              <a:lnSpc>
                <a:spcPct val="100000"/>
              </a:lnSpc>
              <a:spcBef>
                <a:spcPts val="1200"/>
              </a:spcBef>
              <a:spcAft>
                <a:spcPts val="0"/>
              </a:spcAft>
              <a:buClrTx/>
              <a:buSzPct val="100000"/>
              <a:buFont typeface="Metropolis" panose="00000500000000000000" pitchFamily="2" charset="0"/>
              <a:buChar char="“"/>
              <a:tabLst/>
              <a:defRPr/>
            </a:pPr>
            <a:r>
              <a:rPr kumimoji="0" lang="en-US" sz="2800" b="0" i="0" u="none" strike="noStrike" kern="1200" cap="none" spc="0" normalizeH="0" baseline="0" noProof="0" dirty="0">
                <a:ln>
                  <a:noFill/>
                </a:ln>
                <a:solidFill>
                  <a:srgbClr val="1D428A"/>
                </a:solidFill>
                <a:effectLst/>
                <a:uLnTx/>
                <a:uFillTx/>
                <a:latin typeface="Metropolis"/>
                <a:ea typeface="+mn-ea"/>
                <a:cs typeface="+mn-cs"/>
              </a:rPr>
              <a:t>Digital transformation has allowed us to provide virtual interactions with admitted patients, reducing exposure to our providers and saving PPE.”</a:t>
            </a:r>
          </a:p>
        </p:txBody>
      </p:sp>
      <p:sp>
        <p:nvSpPr>
          <p:cNvPr id="9" name="Text Placeholder 3">
            <a:extLst>
              <a:ext uri="{FF2B5EF4-FFF2-40B4-BE49-F238E27FC236}">
                <a16:creationId xmlns:a16="http://schemas.microsoft.com/office/drawing/2014/main" id="{C687D9A6-1FF3-E166-46C6-832284D2630B}"/>
              </a:ext>
            </a:extLst>
          </p:cNvPr>
          <p:cNvSpPr txBox="1">
            <a:spLocks/>
          </p:cNvSpPr>
          <p:nvPr/>
        </p:nvSpPr>
        <p:spPr>
          <a:xfrm>
            <a:off x="861526" y="4447282"/>
            <a:ext cx="4581144" cy="274320"/>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sz="1800" dirty="0"/>
              <a:t>Brian Lancaster</a:t>
            </a:r>
            <a:br>
              <a:rPr lang="en-US" sz="1800" dirty="0"/>
            </a:br>
            <a:r>
              <a:rPr lang="en-US" sz="1800" dirty="0"/>
              <a:t>VP, Information Technology</a:t>
            </a:r>
            <a:br>
              <a:rPr lang="en-US" sz="1800" dirty="0"/>
            </a:br>
            <a:r>
              <a:rPr lang="en-US" sz="1800" dirty="0"/>
              <a:t>Nebraska Medicine</a:t>
            </a:r>
          </a:p>
        </p:txBody>
      </p:sp>
      <p:pic>
        <p:nvPicPr>
          <p:cNvPr id="12" name="Graphic 11">
            <a:extLst>
              <a:ext uri="{FF2B5EF4-FFF2-40B4-BE49-F238E27FC236}">
                <a16:creationId xmlns:a16="http://schemas.microsoft.com/office/drawing/2014/main" id="{461F1205-1043-1853-B12B-E4413AD72B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086" y="6218399"/>
            <a:ext cx="1539751" cy="557784"/>
          </a:xfrm>
          <a:prstGeom prst="rect">
            <a:avLst/>
          </a:prstGeom>
        </p:spPr>
      </p:pic>
      <p:sp>
        <p:nvSpPr>
          <p:cNvPr id="13" name="Copyright" descr="Confidential copyright VMware, Inc. 2021">
            <a:extLst>
              <a:ext uri="{FF2B5EF4-FFF2-40B4-BE49-F238E27FC236}">
                <a16:creationId xmlns:a16="http://schemas.microsoft.com/office/drawing/2014/main" id="{B3536418-189D-9EF1-2386-179C2EDFED10}"/>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6" name="page number">
            <a:extLst>
              <a:ext uri="{FF2B5EF4-FFF2-40B4-BE49-F238E27FC236}">
                <a16:creationId xmlns:a16="http://schemas.microsoft.com/office/drawing/2014/main" id="{D0FACF8A-F2EC-D955-517C-5D04C80F342C}"/>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34</a:t>
            </a:fld>
            <a:endParaRPr lang="en-US" sz="800"/>
          </a:p>
        </p:txBody>
      </p:sp>
    </p:spTree>
    <p:extLst>
      <p:ext uri="{BB962C8B-B14F-4D97-AF65-F5344CB8AC3E}">
        <p14:creationId xmlns:p14="http://schemas.microsoft.com/office/powerpoint/2010/main" val="355323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40AF600A-62DD-EC19-8626-8D5582EF3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 r="11792"/>
          <a:stretch/>
        </p:blipFill>
        <p:spPr bwMode="auto">
          <a:xfrm>
            <a:off x="2753267" y="0"/>
            <a:ext cx="943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1" name="Picture 2" descr="Sentara Healthcare - Wikipedia">
            <a:extLst>
              <a:ext uri="{FF2B5EF4-FFF2-40B4-BE49-F238E27FC236}">
                <a16:creationId xmlns:a16="http://schemas.microsoft.com/office/drawing/2014/main" id="{3E1CDDCF-1ABB-C6EC-6CBC-15046F08A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4" y="642243"/>
            <a:ext cx="1837781" cy="8546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4B5C58E-9932-5049-D4D9-B99552A047EE}"/>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Text Placeholder 4">
            <a:extLst>
              <a:ext uri="{FF2B5EF4-FFF2-40B4-BE49-F238E27FC236}">
                <a16:creationId xmlns:a16="http://schemas.microsoft.com/office/drawing/2014/main" id="{87126B8F-93AB-0002-D506-E88BAFA18150}"/>
              </a:ext>
            </a:extLst>
          </p:cNvPr>
          <p:cNvSpPr txBox="1">
            <a:spLocks/>
          </p:cNvSpPr>
          <p:nvPr/>
        </p:nvSpPr>
        <p:spPr>
          <a:xfrm>
            <a:off x="515159" y="1963057"/>
            <a:ext cx="5752445"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28600" indent="-228600">
              <a:buClrTx/>
              <a:buSzPct val="100000"/>
              <a:buFont typeface="Arial" panose="020B0604020202020204" pitchFamily="34" charset="0"/>
              <a:buChar char="•"/>
              <a:defRPr/>
            </a:pPr>
            <a:r>
              <a:rPr lang="en-US" sz="2000" dirty="0">
                <a:latin typeface="Metropolis"/>
                <a:hlinkClick r:id="rId5">
                  <a:extLst>
                    <a:ext uri="{A12FA001-AC4F-418D-AE19-62706E023703}">
                      <ahyp:hlinkClr xmlns:ahyp="http://schemas.microsoft.com/office/drawing/2018/hyperlinkcolor" val="tx"/>
                    </a:ext>
                  </a:extLst>
                </a:hlinkClick>
              </a:rPr>
              <a:t>Supported new services </a:t>
            </a:r>
            <a:r>
              <a:rPr lang="en-US" sz="2000" dirty="0">
                <a:latin typeface="Metropolis"/>
              </a:rPr>
              <a:t>for telehealth, pop-up testing sites and mass vaccination</a:t>
            </a:r>
          </a:p>
          <a:p>
            <a:pPr marL="228600" indent="-228600">
              <a:buClrTx/>
              <a:buSzPct val="100000"/>
              <a:buFont typeface="Arial" panose="020B0604020202020204" pitchFamily="34" charset="0"/>
              <a:buChar char="•"/>
              <a:defRPr/>
            </a:pPr>
            <a:r>
              <a:rPr lang="en-US" sz="2000" dirty="0">
                <a:latin typeface="Metropolis"/>
              </a:rPr>
              <a:t>Successfully scaled Epic capacity up 18,000 concurrent sessions with performance close to 100% uptime</a:t>
            </a:r>
          </a:p>
          <a:p>
            <a:pPr marL="228600" indent="-228600">
              <a:buClrTx/>
              <a:buSzPct val="100000"/>
              <a:buFont typeface="Arial" panose="020B0604020202020204" pitchFamily="34" charset="0"/>
              <a:buChar char="•"/>
              <a:defRPr/>
            </a:pPr>
            <a:r>
              <a:rPr lang="en-US" sz="2000" dirty="0">
                <a:latin typeface="Metropolis"/>
              </a:rPr>
              <a:t>$1 million in savings from reduced support and operations costs</a:t>
            </a:r>
          </a:p>
          <a:p>
            <a:pPr>
              <a:buClrTx/>
              <a:buSzPct val="100000"/>
              <a:buFont typeface="Arial" panose="020B0604020202020204" pitchFamily="34" charset="0"/>
              <a:buNone/>
              <a:defRPr/>
            </a:pPr>
            <a:r>
              <a:rPr lang="en-US" sz="2000" dirty="0">
                <a:latin typeface="Metropolis"/>
              </a:rPr>
              <a:t>Powered By: VMware Digital Workspace </a:t>
            </a:r>
          </a:p>
        </p:txBody>
      </p:sp>
      <p:pic>
        <p:nvPicPr>
          <p:cNvPr id="13" name="Graphic 12">
            <a:extLst>
              <a:ext uri="{FF2B5EF4-FFF2-40B4-BE49-F238E27FC236}">
                <a16:creationId xmlns:a16="http://schemas.microsoft.com/office/drawing/2014/main" id="{8D84C009-8046-B530-6C24-E62CD5FCBF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086"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E766349E-B144-F429-75A0-CAC1D34AD659}"/>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DE523D40-30A3-6620-359C-4FBCF4253B5F}"/>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35</a:t>
            </a:fld>
            <a:endParaRPr lang="en-US" sz="800"/>
          </a:p>
        </p:txBody>
      </p:sp>
    </p:spTree>
    <p:extLst>
      <p:ext uri="{BB962C8B-B14F-4D97-AF65-F5344CB8AC3E}">
        <p14:creationId xmlns:p14="http://schemas.microsoft.com/office/powerpoint/2010/main" val="275197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400F375-2F48-DA6E-FFAC-300B32AE6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774" y="594880"/>
            <a:ext cx="8343270" cy="626136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618313" y="2023332"/>
            <a:ext cx="6125387"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28600" marR="0" lvl="0" indent="-228600" algn="l" defTabSz="914126"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Metropolis"/>
                <a:ea typeface="+mn-ea"/>
                <a:cs typeface="+mn-cs"/>
              </a:rPr>
              <a:t>Empowered remote care for high-risk cancer patients unable to visit traditional care site during COVID-19 </a:t>
            </a:r>
          </a:p>
          <a:p>
            <a:pPr marL="228600" marR="0" lvl="0" indent="-228600" algn="l" defTabSz="914126"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Metropolis"/>
                <a:ea typeface="+mn-ea"/>
                <a:cs typeface="+mn-cs"/>
              </a:rPr>
              <a:t>Enabled remote radiologists to increase volume of scans analyzed per day through increased bandwidth and optimized network traffic delivery</a:t>
            </a:r>
          </a:p>
        </p:txBody>
      </p:sp>
      <p:pic>
        <p:nvPicPr>
          <p:cNvPr id="9" name="Picture 4">
            <a:extLst>
              <a:ext uri="{FF2B5EF4-FFF2-40B4-BE49-F238E27FC236}">
                <a16:creationId xmlns:a16="http://schemas.microsoft.com/office/drawing/2014/main" id="{7DD5E98D-5D80-ACEE-5EB6-C91072DD84C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26515" b="29263"/>
          <a:stretch/>
        </p:blipFill>
        <p:spPr bwMode="auto">
          <a:xfrm>
            <a:off x="715195" y="355681"/>
            <a:ext cx="2094912" cy="1083904"/>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7332EDE0-FDAF-48D5-25E2-DB4E2EF57C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60E5CDFC-8CC5-F35F-86BB-C8CD787A083C}"/>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A9EAD672-567F-6116-CEFF-F6435A9429E2}"/>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36</a:t>
            </a:fld>
            <a:endParaRPr lang="en-US" sz="800"/>
          </a:p>
        </p:txBody>
      </p:sp>
    </p:spTree>
    <p:extLst>
      <p:ext uri="{BB962C8B-B14F-4D97-AF65-F5344CB8AC3E}">
        <p14:creationId xmlns:p14="http://schemas.microsoft.com/office/powerpoint/2010/main" val="6965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t. John's Medical Center earns 5-star CMS rating">
            <a:extLst>
              <a:ext uri="{FF2B5EF4-FFF2-40B4-BE49-F238E27FC236}">
                <a16:creationId xmlns:a16="http://schemas.microsoft.com/office/drawing/2014/main" id="{B7730D05-30AF-96CB-ACF4-1957CC8D8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425" y="1524000"/>
            <a:ext cx="8915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6C129B43-B184-D368-AB9C-1C1595631E5E}"/>
              </a:ext>
              <a:ext uri="{C183D7F6-B498-43B3-948B-1728B52AA6E4}">
                <adec:decorative xmlns:adec="http://schemas.microsoft.com/office/drawing/2017/decorative" val="1"/>
              </a:ext>
            </a:extLst>
          </p:cNvPr>
          <p:cNvSpPr/>
          <p:nvPr/>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Freeform: Shape 28">
            <a:extLst>
              <a:ext uri="{FF2B5EF4-FFF2-40B4-BE49-F238E27FC236}">
                <a16:creationId xmlns:a16="http://schemas.microsoft.com/office/drawing/2014/main" id="{80CEB29A-E9E1-C4C1-6EC2-3F0E84CCD488}"/>
              </a:ext>
              <a:ext uri="{C183D7F6-B498-43B3-948B-1728B52AA6E4}">
                <adec:decorative xmlns:adec="http://schemas.microsoft.com/office/drawing/2017/decorative" val="1"/>
              </a:ext>
            </a:extLst>
          </p:cNvPr>
          <p:cNvSpPr/>
          <p:nvPr/>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Isosceles Triangle 7">
            <a:extLst>
              <a:ext uri="{FF2B5EF4-FFF2-40B4-BE49-F238E27FC236}">
                <a16:creationId xmlns:a16="http://schemas.microsoft.com/office/drawing/2014/main" id="{627B634A-C349-CF17-0EB5-6D842B614153}"/>
              </a:ext>
              <a:ext uri="{C183D7F6-B498-43B3-948B-1728B52AA6E4}">
                <adec:decorative xmlns:adec="http://schemas.microsoft.com/office/drawing/2017/decorative" val="1"/>
              </a:ext>
            </a:extLst>
          </p:cNvPr>
          <p:cNvSpPr/>
          <p:nvPr/>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Rectangle 13">
            <a:extLst>
              <a:ext uri="{FF2B5EF4-FFF2-40B4-BE49-F238E27FC236}">
                <a16:creationId xmlns:a16="http://schemas.microsoft.com/office/drawing/2014/main" id="{9E0C6882-14DC-B53B-233A-720E94B33AB5}"/>
              </a:ext>
            </a:extLst>
          </p:cNvPr>
          <p:cNvSpPr/>
          <p:nvPr/>
        </p:nvSpPr>
        <p:spPr>
          <a:xfrm>
            <a:off x="7788729" y="0"/>
            <a:ext cx="4400096"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 Placeholder 4">
            <a:extLst>
              <a:ext uri="{FF2B5EF4-FFF2-40B4-BE49-F238E27FC236}">
                <a16:creationId xmlns:a16="http://schemas.microsoft.com/office/drawing/2014/main" id="{05D961F0-8FB3-6207-C9CB-7B8B2A82440D}"/>
              </a:ext>
            </a:extLst>
          </p:cNvPr>
          <p:cNvSpPr txBox="1">
            <a:spLocks/>
          </p:cNvSpPr>
          <p:nvPr/>
        </p:nvSpPr>
        <p:spPr>
          <a:xfrm>
            <a:off x="618313" y="2023332"/>
            <a:ext cx="5971173" cy="1828799"/>
          </a:xfrm>
          <a:prstGeom prst="rect">
            <a:avLst/>
          </a:prstGeom>
        </p:spPr>
        <p:txBody>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marL="228600" marR="0" lvl="0" indent="-228600" algn="l" defTabSz="914126"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lang="en-US" sz="2000" dirty="0">
                <a:solidFill>
                  <a:schemeClr val="tx2"/>
                </a:solidFill>
                <a:latin typeface="Metropolis"/>
              </a:rPr>
              <a:t>Improved patient outcomes through allowing clinical staff to access critical applications from anywhere, across any device </a:t>
            </a:r>
          </a:p>
          <a:p>
            <a:pPr marL="228600" marR="0" lvl="0" indent="-228600" algn="l" defTabSz="914126"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lang="en-US" sz="2000" dirty="0">
                <a:solidFill>
                  <a:schemeClr val="tx2"/>
                </a:solidFill>
                <a:latin typeface="Metropolis"/>
              </a:rPr>
              <a:t>Increased provider satisfaction through employee-first culture increasingly remote workforce</a:t>
            </a:r>
          </a:p>
          <a:p>
            <a:pPr marL="228600" marR="0" lvl="0" indent="-228600" algn="l" defTabSz="914126"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lang="en-US" sz="2000" dirty="0">
                <a:solidFill>
                  <a:schemeClr val="tx2"/>
                </a:solidFill>
                <a:latin typeface="Metropolis"/>
              </a:rPr>
              <a:t>Improved clinician efficiency by reducing login times by 138%</a:t>
            </a:r>
          </a:p>
        </p:txBody>
      </p:sp>
      <p:pic>
        <p:nvPicPr>
          <p:cNvPr id="13" name="Graphic 12">
            <a:extLst>
              <a:ext uri="{FF2B5EF4-FFF2-40B4-BE49-F238E27FC236}">
                <a16:creationId xmlns:a16="http://schemas.microsoft.com/office/drawing/2014/main" id="{7332EDE0-FDAF-48D5-25E2-DB4E2EF57C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086"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60E5CDFC-8CC5-F35F-86BB-C8CD787A083C}"/>
              </a:ext>
            </a:extLst>
          </p:cNvPr>
          <p:cNvSpPr txBox="1"/>
          <p:nvPr/>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A9EAD672-567F-6116-CEFF-F6435A9429E2}"/>
              </a:ext>
            </a:extLst>
          </p:cNvPr>
          <p:cNvSpPr txBox="1"/>
          <p:nvPr/>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37</a:t>
            </a:fld>
            <a:endParaRPr lang="en-US" sz="800"/>
          </a:p>
        </p:txBody>
      </p:sp>
      <p:pic>
        <p:nvPicPr>
          <p:cNvPr id="12" name="Picture 2" descr="St. John's Health, Update from the CEO: COVID-19 - WyoToday.com">
            <a:extLst>
              <a:ext uri="{FF2B5EF4-FFF2-40B4-BE49-F238E27FC236}">
                <a16:creationId xmlns:a16="http://schemas.microsoft.com/office/drawing/2014/main" id="{B95C7ABF-9FAA-B902-0BFF-623119E34AB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13884" y="363071"/>
            <a:ext cx="2391617" cy="122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A5748-5BBE-7D4C-90D4-88F610891A61}"/>
              </a:ext>
            </a:extLst>
          </p:cNvPr>
          <p:cNvSpPr>
            <a:spLocks noGrp="1"/>
          </p:cNvSpPr>
          <p:nvPr>
            <p:ph type="title"/>
            <p:custDataLst>
              <p:tags r:id="rId1"/>
            </p:custDataLst>
          </p:nvPr>
        </p:nvSpPr>
        <p:spPr/>
        <p:txBody>
          <a:bodyPr/>
          <a:lstStyle/>
          <a:p>
            <a:r>
              <a:rPr lang="en-US"/>
              <a:t>VMware’s Award-Winning Ecosystem</a:t>
            </a:r>
          </a:p>
        </p:txBody>
      </p:sp>
      <p:sp>
        <p:nvSpPr>
          <p:cNvPr id="79" name="TextBox 78">
            <a:extLst>
              <a:ext uri="{FF2B5EF4-FFF2-40B4-BE49-F238E27FC236}">
                <a16:creationId xmlns:a16="http://schemas.microsoft.com/office/drawing/2014/main" id="{8E4EC27F-CFC8-43FE-B377-26A1575E749A}"/>
              </a:ext>
            </a:extLst>
          </p:cNvPr>
          <p:cNvSpPr txBox="1"/>
          <p:nvPr>
            <p:custDataLst>
              <p:tags r:id="rId2"/>
            </p:custDataLst>
          </p:nvPr>
        </p:nvSpPr>
        <p:spPr>
          <a:xfrm>
            <a:off x="581248" y="1364947"/>
            <a:ext cx="2697993" cy="3622612"/>
          </a:xfrm>
          <a:prstGeom prst="rect">
            <a:avLst/>
          </a:prstGeom>
        </p:spPr>
        <p:txBody>
          <a:bodyPr wrap="square" lIns="0" tIns="0" rIns="0" bIns="0" rtlCol="0">
            <a:spAutoFit/>
          </a:bodyPr>
          <a:lstStyle/>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 typeface="Arial" panose="020B0604020202020204" pitchFamily="34" charset="0"/>
              <a:buChar char="​"/>
              <a:tabLst/>
              <a:defRPr/>
            </a:pPr>
            <a:r>
              <a:rPr kumimoji="0" lang="en-US" sz="1798" b="1" i="0" u="none" strike="noStrike" kern="0" cap="none" spc="0" normalizeH="0" baseline="0" noProof="0" dirty="0">
                <a:ln>
                  <a:noFill/>
                </a:ln>
                <a:solidFill>
                  <a:srgbClr val="6DB33F"/>
                </a:solidFill>
                <a:effectLst/>
                <a:uLnTx/>
                <a:uFillTx/>
                <a:latin typeface="Metropolis Light"/>
                <a:ea typeface="+mn-ea"/>
                <a:cs typeface="Arial"/>
                <a:sym typeface="Arial"/>
              </a:rPr>
              <a:t>Technology Partners</a:t>
            </a:r>
          </a:p>
          <a:p>
            <a:pPr marL="0" marR="0" lvl="1" indent="0" algn="l" defTabSz="913852" rtl="0" eaLnBrk="1" fontAlgn="auto" latinLnBrk="0" hangingPunct="1">
              <a:lnSpc>
                <a:spcPct val="100000"/>
              </a:lnSpc>
              <a:spcBef>
                <a:spcPts val="300"/>
              </a:spcBef>
              <a:spcAft>
                <a:spcPts val="0"/>
              </a:spcAft>
              <a:buClr>
                <a:srgbClr val="FFFFFF"/>
              </a:buClr>
              <a:buSzPct val="90000"/>
              <a:buFont typeface="Arial"/>
              <a:buChar char="​"/>
              <a:tabLst/>
              <a:defRPr/>
            </a:pPr>
            <a:r>
              <a:rPr kumimoji="0" lang="en-US" sz="1400" b="0" i="0" u="none" strike="noStrike" kern="0" cap="none" spc="0" normalizeH="0" baseline="0" noProof="0" dirty="0">
                <a:ln>
                  <a:noFill/>
                </a:ln>
                <a:solidFill>
                  <a:schemeClr val="tx2"/>
                </a:solidFill>
                <a:effectLst/>
                <a:uLnTx/>
                <a:uFillTx/>
                <a:latin typeface="Metropolis Light"/>
                <a:ea typeface="+mn-ea"/>
                <a:cs typeface="Arial"/>
                <a:sym typeface="Arial"/>
              </a:rPr>
              <a:t>Extend the VMware Solution set with best of breed technology options</a:t>
            </a:r>
          </a:p>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 typeface="Arial" panose="020B0604020202020204" pitchFamily="34" charset="0"/>
              <a:buChar char="​"/>
              <a:tabLst/>
              <a:defRPr/>
            </a:pPr>
            <a:r>
              <a:rPr kumimoji="0" lang="en-US" sz="1798" b="1" i="0" u="none" strike="noStrike" kern="0" cap="none" spc="0" normalizeH="0" baseline="0" noProof="0" dirty="0">
                <a:ln>
                  <a:noFill/>
                </a:ln>
                <a:solidFill>
                  <a:srgbClr val="0095D3"/>
                </a:solidFill>
                <a:effectLst/>
                <a:uLnTx/>
                <a:uFillTx/>
                <a:latin typeface="Metropolis Light"/>
                <a:ea typeface="+mn-ea"/>
                <a:cs typeface="Arial"/>
                <a:sym typeface="Arial"/>
              </a:rPr>
              <a:t>Partner Resellers</a:t>
            </a:r>
          </a:p>
          <a:p>
            <a:pPr marL="0" marR="0" lvl="1" indent="0" algn="l" defTabSz="913852" rtl="0" eaLnBrk="1" fontAlgn="auto" latinLnBrk="0" hangingPunct="1">
              <a:lnSpc>
                <a:spcPct val="100000"/>
              </a:lnSpc>
              <a:spcBef>
                <a:spcPts val="300"/>
              </a:spcBef>
              <a:spcAft>
                <a:spcPts val="0"/>
              </a:spcAft>
              <a:buClr>
                <a:srgbClr val="FFFFFF"/>
              </a:buClr>
              <a:buSzPct val="90000"/>
              <a:buFontTx/>
              <a:buNone/>
              <a:tabLst/>
              <a:defRPr/>
            </a:pPr>
            <a:r>
              <a:rPr kumimoji="0" lang="en-US" sz="1400" b="0" i="0" u="none" strike="noStrike" kern="0" cap="none" spc="0" normalizeH="0" baseline="0" noProof="0" dirty="0">
                <a:ln>
                  <a:noFill/>
                </a:ln>
                <a:solidFill>
                  <a:schemeClr val="tx2"/>
                </a:solidFill>
                <a:effectLst/>
                <a:uLnTx/>
                <a:uFillTx/>
                <a:latin typeface="Metropolis Light"/>
                <a:ea typeface="+mn-ea"/>
                <a:cs typeface="Arial"/>
                <a:sym typeface="Arial"/>
              </a:rPr>
              <a:t>Enabled to assist in the architecture of the data center, cloud, and edge technologies</a:t>
            </a:r>
          </a:p>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Tx/>
              <a:buNone/>
              <a:tabLst/>
              <a:defRPr/>
            </a:pPr>
            <a:r>
              <a:rPr kumimoji="0" lang="en-US" sz="1798" b="1" i="0" u="none" strike="noStrike" kern="0" cap="none" spc="0" normalizeH="0" baseline="0" noProof="0" dirty="0">
                <a:ln>
                  <a:noFill/>
                </a:ln>
                <a:solidFill>
                  <a:srgbClr val="7F35B2"/>
                </a:solidFill>
                <a:effectLst/>
                <a:uLnTx/>
                <a:uFillTx/>
                <a:latin typeface="Metropolis Light"/>
                <a:ea typeface="+mn-ea"/>
                <a:cs typeface="Arial"/>
                <a:sym typeface="Arial"/>
              </a:rPr>
              <a:t>Service Provider Partners</a:t>
            </a:r>
          </a:p>
          <a:p>
            <a:pPr marL="0" marR="0" lvl="1" indent="0" algn="l" defTabSz="913852" rtl="0" eaLnBrk="1" fontAlgn="auto" latinLnBrk="0" hangingPunct="1">
              <a:lnSpc>
                <a:spcPct val="100000"/>
              </a:lnSpc>
              <a:spcBef>
                <a:spcPts val="300"/>
              </a:spcBef>
              <a:spcAft>
                <a:spcPts val="0"/>
              </a:spcAft>
              <a:buClr>
                <a:srgbClr val="FFFFFF"/>
              </a:buClr>
              <a:buSzPct val="90000"/>
              <a:buFontTx/>
              <a:buNone/>
              <a:tabLst/>
              <a:defRPr/>
            </a:pPr>
            <a:r>
              <a:rPr kumimoji="0" lang="en-US" sz="1400" b="0" i="0" u="none" strike="noStrike" kern="0" cap="none" spc="0" normalizeH="0" baseline="0" noProof="0" dirty="0">
                <a:ln>
                  <a:noFill/>
                </a:ln>
                <a:solidFill>
                  <a:schemeClr val="tx2"/>
                </a:solidFill>
                <a:effectLst/>
                <a:uLnTx/>
                <a:uFillTx/>
                <a:latin typeface="Metropolis Light"/>
                <a:ea typeface="+mn-ea"/>
                <a:cs typeface="Arial"/>
                <a:sym typeface="Arial"/>
              </a:rPr>
              <a:t>Deliver a multi-cloud solution, to account for the needs of your business</a:t>
            </a:r>
          </a:p>
        </p:txBody>
      </p:sp>
      <p:sp>
        <p:nvSpPr>
          <p:cNvPr id="231" name="Arc 230">
            <a:extLst>
              <a:ext uri="{FF2B5EF4-FFF2-40B4-BE49-F238E27FC236}">
                <a16:creationId xmlns:a16="http://schemas.microsoft.com/office/drawing/2014/main" id="{E260C647-03F4-4BE0-A0A7-2E0BBC76976F}"/>
              </a:ext>
            </a:extLst>
          </p:cNvPr>
          <p:cNvSpPr>
            <a:spLocks noChangeAspect="1"/>
          </p:cNvSpPr>
          <p:nvPr/>
        </p:nvSpPr>
        <p:spPr bwMode="gray">
          <a:xfrm>
            <a:off x="6098330" y="3995872"/>
            <a:ext cx="3296936" cy="3296934"/>
          </a:xfrm>
          <a:prstGeom prst="arc">
            <a:avLst>
              <a:gd name="adj1" fmla="val 10798620"/>
              <a:gd name="adj2" fmla="val 0"/>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48" name="Arc 147">
            <a:extLst>
              <a:ext uri="{FF2B5EF4-FFF2-40B4-BE49-F238E27FC236}">
                <a16:creationId xmlns:a16="http://schemas.microsoft.com/office/drawing/2014/main" id="{EBB488D9-11EE-4866-A80F-4E90B95D3489}"/>
              </a:ext>
            </a:extLst>
          </p:cNvPr>
          <p:cNvSpPr>
            <a:spLocks noChangeAspect="1"/>
          </p:cNvSpPr>
          <p:nvPr/>
        </p:nvSpPr>
        <p:spPr bwMode="gray">
          <a:xfrm>
            <a:off x="3879369" y="1751507"/>
            <a:ext cx="7734856" cy="7734850"/>
          </a:xfrm>
          <a:prstGeom prst="arc">
            <a:avLst>
              <a:gd name="adj1" fmla="val 10798620"/>
              <a:gd name="adj2" fmla="val 0"/>
            </a:avLst>
          </a:prstGeom>
          <a:ln w="25400">
            <a:solidFill>
              <a:schemeClr val="tx1">
                <a:alpha val="50000"/>
              </a:schemeClr>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51" name="TextBox 150">
            <a:extLst>
              <a:ext uri="{FF2B5EF4-FFF2-40B4-BE49-F238E27FC236}">
                <a16:creationId xmlns:a16="http://schemas.microsoft.com/office/drawing/2014/main" id="{D0E8CEB3-721D-4C71-93EB-CD9E9C2F258E}"/>
              </a:ext>
            </a:extLst>
          </p:cNvPr>
          <p:cNvSpPr txBox="1"/>
          <p:nvPr/>
        </p:nvSpPr>
        <p:spPr>
          <a:xfrm>
            <a:off x="6435020" y="1056896"/>
            <a:ext cx="2623551" cy="526024"/>
          </a:xfrm>
          <a:prstGeom prst="rect">
            <a:avLst/>
          </a:prstGeom>
          <a:noFill/>
        </p:spPr>
        <p:txBody>
          <a:bodyPr wrap="squar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dirty="0">
                <a:ln>
                  <a:noFill/>
                </a:ln>
                <a:solidFill>
                  <a:srgbClr val="0091DA"/>
                </a:solidFill>
                <a:effectLst/>
                <a:uLnTx/>
                <a:uFillTx/>
                <a:ea typeface="+mn-ea"/>
                <a:cs typeface="Arial"/>
                <a:sym typeface="Arial"/>
              </a:rPr>
              <a:t>20,000+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tx2"/>
                </a:solidFill>
                <a:effectLst/>
                <a:uLnTx/>
                <a:uFillTx/>
                <a:ea typeface="+mn-ea"/>
                <a:cs typeface="Arial"/>
                <a:sym typeface="Arial"/>
              </a:rPr>
              <a:t>Partner Resellers</a:t>
            </a:r>
          </a:p>
        </p:txBody>
      </p:sp>
      <p:sp>
        <p:nvSpPr>
          <p:cNvPr id="152" name="TextBox 151">
            <a:extLst>
              <a:ext uri="{FF2B5EF4-FFF2-40B4-BE49-F238E27FC236}">
                <a16:creationId xmlns:a16="http://schemas.microsoft.com/office/drawing/2014/main" id="{FE9A7BFB-9FB1-4434-90CF-8A42E207A099}"/>
              </a:ext>
            </a:extLst>
          </p:cNvPr>
          <p:cNvSpPr txBox="1"/>
          <p:nvPr/>
        </p:nvSpPr>
        <p:spPr>
          <a:xfrm>
            <a:off x="10743138" y="2388128"/>
            <a:ext cx="1075615" cy="719941"/>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dirty="0">
                <a:ln>
                  <a:noFill/>
                </a:ln>
                <a:solidFill>
                  <a:srgbClr val="7F35B2"/>
                </a:solidFill>
                <a:effectLst/>
                <a:uLnTx/>
                <a:uFillTx/>
                <a:ea typeface="+mn-ea"/>
                <a:cs typeface="Arial"/>
                <a:sym typeface="Arial"/>
              </a:rPr>
              <a:t>4,000+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tx2"/>
                </a:solidFill>
                <a:effectLst/>
                <a:uLnTx/>
                <a:uFillTx/>
                <a:ea typeface="+mn-ea"/>
                <a:cs typeface="Arial"/>
                <a:sym typeface="Arial"/>
              </a:rPr>
              <a:t>Service</a:t>
            </a:r>
            <a:br>
              <a:rPr kumimoji="0" lang="en-US" sz="1400" b="0" i="0" u="none" strike="noStrike" kern="0" cap="none" spc="0" normalizeH="0" baseline="0" noProof="0" dirty="0">
                <a:ln>
                  <a:noFill/>
                </a:ln>
                <a:solidFill>
                  <a:schemeClr val="tx2"/>
                </a:solidFill>
                <a:effectLst/>
                <a:uLnTx/>
                <a:uFillTx/>
                <a:ea typeface="+mn-ea"/>
                <a:cs typeface="Arial"/>
                <a:sym typeface="Arial"/>
              </a:rPr>
            </a:br>
            <a:r>
              <a:rPr kumimoji="0" lang="en-US" sz="1400" b="0" i="0" u="none" strike="noStrike" kern="0" cap="none" spc="0" normalizeH="0" baseline="0" noProof="0" dirty="0">
                <a:ln>
                  <a:noFill/>
                </a:ln>
                <a:solidFill>
                  <a:schemeClr val="tx2"/>
                </a:solidFill>
                <a:effectLst/>
                <a:uLnTx/>
                <a:uFillTx/>
                <a:ea typeface="+mn-ea"/>
                <a:cs typeface="Arial"/>
                <a:sym typeface="Arial"/>
              </a:rPr>
              <a:t>Providers</a:t>
            </a:r>
          </a:p>
        </p:txBody>
      </p:sp>
      <p:sp>
        <p:nvSpPr>
          <p:cNvPr id="153" name="TextBox 152">
            <a:extLst>
              <a:ext uri="{FF2B5EF4-FFF2-40B4-BE49-F238E27FC236}">
                <a16:creationId xmlns:a16="http://schemas.microsoft.com/office/drawing/2014/main" id="{60D6BA5B-3890-48F5-B510-0B2AD7226CC8}"/>
              </a:ext>
            </a:extLst>
          </p:cNvPr>
          <p:cNvSpPr txBox="1"/>
          <p:nvPr/>
        </p:nvSpPr>
        <p:spPr>
          <a:xfrm>
            <a:off x="3741361" y="2388128"/>
            <a:ext cx="993863" cy="719941"/>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dirty="0">
                <a:ln>
                  <a:noFill/>
                </a:ln>
                <a:solidFill>
                  <a:srgbClr val="6DB33F"/>
                </a:solidFill>
                <a:effectLst/>
                <a:uLnTx/>
                <a:uFillTx/>
                <a:ea typeface="+mn-ea"/>
                <a:cs typeface="Arial"/>
                <a:sym typeface="Arial"/>
              </a:rPr>
              <a:t>1,100+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tx2"/>
                </a:solidFill>
                <a:effectLst/>
                <a:uLnTx/>
                <a:uFillTx/>
                <a:ea typeface="+mn-ea"/>
                <a:cs typeface="Arial"/>
                <a:sym typeface="Arial"/>
              </a:rPr>
              <a:t>Technology</a:t>
            </a:r>
            <a:br>
              <a:rPr kumimoji="0" lang="en-US" sz="1400" b="0" i="0" u="none" strike="noStrike" kern="0" cap="none" spc="0" normalizeH="0" baseline="0" noProof="0" dirty="0">
                <a:ln>
                  <a:noFill/>
                </a:ln>
                <a:solidFill>
                  <a:schemeClr val="tx2"/>
                </a:solidFill>
                <a:effectLst/>
                <a:uLnTx/>
                <a:uFillTx/>
                <a:ea typeface="+mn-ea"/>
                <a:cs typeface="Arial"/>
                <a:sym typeface="Arial"/>
              </a:rPr>
            </a:br>
            <a:r>
              <a:rPr kumimoji="0" lang="en-US" sz="1400" b="0" i="0" u="none" strike="noStrike" kern="0" cap="none" spc="0" normalizeH="0" baseline="0" noProof="0" dirty="0">
                <a:ln>
                  <a:noFill/>
                </a:ln>
                <a:solidFill>
                  <a:schemeClr val="tx2"/>
                </a:solidFill>
                <a:effectLst/>
                <a:uLnTx/>
                <a:uFillTx/>
                <a:ea typeface="+mn-ea"/>
                <a:cs typeface="Arial"/>
                <a:sym typeface="Arial"/>
              </a:rPr>
              <a:t>Partners</a:t>
            </a:r>
          </a:p>
        </p:txBody>
      </p:sp>
      <p:sp>
        <p:nvSpPr>
          <p:cNvPr id="155" name="Arc 154">
            <a:extLst>
              <a:ext uri="{FF2B5EF4-FFF2-40B4-BE49-F238E27FC236}">
                <a16:creationId xmlns:a16="http://schemas.microsoft.com/office/drawing/2014/main" id="{3E569B33-0C3F-49D6-9BB4-CE6FD996B62B}"/>
              </a:ext>
            </a:extLst>
          </p:cNvPr>
          <p:cNvSpPr>
            <a:spLocks noChangeAspect="1"/>
          </p:cNvSpPr>
          <p:nvPr/>
        </p:nvSpPr>
        <p:spPr bwMode="gray">
          <a:xfrm>
            <a:off x="3888409" y="1760546"/>
            <a:ext cx="7716775" cy="7716769"/>
          </a:xfrm>
          <a:prstGeom prst="arc">
            <a:avLst>
              <a:gd name="adj1" fmla="val 18263459"/>
              <a:gd name="adj2" fmla="val 11794"/>
            </a:avLst>
          </a:prstGeom>
          <a:ln w="889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56" name="Oval 155">
            <a:extLst>
              <a:ext uri="{FF2B5EF4-FFF2-40B4-BE49-F238E27FC236}">
                <a16:creationId xmlns:a16="http://schemas.microsoft.com/office/drawing/2014/main" id="{D86FB4AF-DF2C-46A7-88BA-67D4CDAB8B2B}"/>
              </a:ext>
            </a:extLst>
          </p:cNvPr>
          <p:cNvSpPr/>
          <p:nvPr/>
        </p:nvSpPr>
        <p:spPr>
          <a:xfrm>
            <a:off x="7210245" y="3416573"/>
            <a:ext cx="1073105" cy="1073105"/>
          </a:xfrm>
          <a:prstGeom prst="ellipse">
            <a:avLst/>
          </a:prstGeom>
          <a:solidFill>
            <a:schemeClr val="accent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80" normalizeH="0" baseline="0" noProof="0">
                <a:ln>
                  <a:noFill/>
                </a:ln>
                <a:solidFill>
                  <a:srgbClr val="FFFFFF"/>
                </a:solidFill>
                <a:effectLst/>
                <a:uLnTx/>
                <a:uFillTx/>
                <a:latin typeface="Metropolis"/>
                <a:ea typeface="+mn-ea"/>
                <a:cs typeface="+mn-cs"/>
                <a:sym typeface="Arial"/>
              </a:rPr>
              <a:t>Technology</a:t>
            </a:r>
            <a:br>
              <a:rPr kumimoji="0" lang="de-DE" sz="1400" b="0" i="0" u="none" strike="noStrike" kern="0" cap="none" spc="0" normalizeH="0" baseline="0" noProof="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err="1">
                <a:ln>
                  <a:noFill/>
                </a:ln>
                <a:solidFill>
                  <a:srgbClr val="FFFFFF"/>
                </a:solidFill>
                <a:effectLst/>
                <a:uLnTx/>
                <a:uFillTx/>
                <a:latin typeface="Metropolis"/>
                <a:ea typeface="+mn-ea"/>
                <a:cs typeface="+mn-cs"/>
                <a:sym typeface="Arial"/>
              </a:rPr>
              <a:t>and</a:t>
            </a: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 IP</a:t>
            </a:r>
          </a:p>
        </p:txBody>
      </p:sp>
      <p:grpSp>
        <p:nvGrpSpPr>
          <p:cNvPr id="1054" name="Group 1053">
            <a:extLst>
              <a:ext uri="{FF2B5EF4-FFF2-40B4-BE49-F238E27FC236}">
                <a16:creationId xmlns:a16="http://schemas.microsoft.com/office/drawing/2014/main" id="{C42C5461-C489-4EFC-B67B-208641621E56}"/>
              </a:ext>
            </a:extLst>
          </p:cNvPr>
          <p:cNvGrpSpPr/>
          <p:nvPr/>
        </p:nvGrpSpPr>
        <p:grpSpPr>
          <a:xfrm>
            <a:off x="5735773" y="4252526"/>
            <a:ext cx="4022044" cy="1073105"/>
            <a:chOff x="5683997" y="3898093"/>
            <a:chExt cx="4024140" cy="1073665"/>
          </a:xfrm>
        </p:grpSpPr>
        <p:sp>
          <p:nvSpPr>
            <p:cNvPr id="157" name="Oval 156">
              <a:extLst>
                <a:ext uri="{FF2B5EF4-FFF2-40B4-BE49-F238E27FC236}">
                  <a16:creationId xmlns:a16="http://schemas.microsoft.com/office/drawing/2014/main" id="{5CCD1B17-73CB-4D4A-84AA-6E484FF5B7EE}"/>
                </a:ext>
              </a:extLst>
            </p:cNvPr>
            <p:cNvSpPr/>
            <p:nvPr/>
          </p:nvSpPr>
          <p:spPr>
            <a:xfrm>
              <a:off x="5683997" y="3898093"/>
              <a:ext cx="1073665" cy="1073665"/>
            </a:xfrm>
            <a:prstGeom prst="ellipse">
              <a:avLst/>
            </a:prstGeom>
            <a:solidFill>
              <a:schemeClr val="accent6"/>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0" normalizeH="0" baseline="0" noProof="0" dirty="0">
                  <a:ln>
                    <a:noFill/>
                  </a:ln>
                  <a:solidFill>
                    <a:srgbClr val="FFFFFF"/>
                  </a:solidFill>
                  <a:effectLst/>
                  <a:uLnTx/>
                  <a:uFillTx/>
                  <a:latin typeface="Metropolis"/>
                  <a:ea typeface="+mn-ea"/>
                  <a:cs typeface="+mn-cs"/>
                  <a:sym typeface="Arial"/>
                </a:rPr>
                <a:t>Solutions</a:t>
              </a:r>
              <a:br>
                <a:rPr kumimoji="0" lang="de-DE" sz="1400" b="0" i="0" u="none" strike="noStrike" kern="0" cap="none" spc="0" normalizeH="0" baseline="0" noProof="0" dirty="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dirty="0">
                  <a:ln>
                    <a:noFill/>
                  </a:ln>
                  <a:solidFill>
                    <a:srgbClr val="FFFFFF"/>
                  </a:solidFill>
                  <a:effectLst/>
                  <a:uLnTx/>
                  <a:uFillTx/>
                  <a:latin typeface="Metropolis"/>
                  <a:ea typeface="+mn-ea"/>
                  <a:cs typeface="+mn-cs"/>
                  <a:sym typeface="Arial"/>
                </a:rPr>
                <a:t>and</a:t>
              </a:r>
              <a:br>
                <a:rPr kumimoji="0" lang="de-DE" sz="1400" b="0" i="0" u="none" strike="noStrike" kern="0" cap="none" spc="0" normalizeH="0" baseline="0" noProof="0" dirty="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dirty="0">
                  <a:ln>
                    <a:noFill/>
                  </a:ln>
                  <a:solidFill>
                    <a:srgbClr val="FFFFFF"/>
                  </a:solidFill>
                  <a:effectLst/>
                  <a:uLnTx/>
                  <a:uFillTx/>
                  <a:latin typeface="Metropolis"/>
                  <a:ea typeface="+mn-ea"/>
                  <a:cs typeface="+mn-cs"/>
                  <a:sym typeface="Arial"/>
                </a:rPr>
                <a:t>Products</a:t>
              </a:r>
            </a:p>
          </p:txBody>
        </p:sp>
        <p:sp>
          <p:nvSpPr>
            <p:cNvPr id="158" name="Oval 157">
              <a:extLst>
                <a:ext uri="{FF2B5EF4-FFF2-40B4-BE49-F238E27FC236}">
                  <a16:creationId xmlns:a16="http://schemas.microsoft.com/office/drawing/2014/main" id="{CB86CD8B-EA72-4A36-B0AE-FDC28DA5D820}"/>
                </a:ext>
              </a:extLst>
            </p:cNvPr>
            <p:cNvSpPr/>
            <p:nvPr/>
          </p:nvSpPr>
          <p:spPr>
            <a:xfrm>
              <a:off x="8634472" y="3898093"/>
              <a:ext cx="1073665" cy="1073665"/>
            </a:xfrm>
            <a:prstGeom prst="ellipse">
              <a:avLst/>
            </a:prstGeom>
            <a:solidFill>
              <a:schemeClr val="accent5"/>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Services</a:t>
              </a:r>
            </a:p>
          </p:txBody>
        </p:sp>
      </p:grpSp>
      <p:sp>
        <p:nvSpPr>
          <p:cNvPr id="159" name="Arc 158">
            <a:extLst>
              <a:ext uri="{FF2B5EF4-FFF2-40B4-BE49-F238E27FC236}">
                <a16:creationId xmlns:a16="http://schemas.microsoft.com/office/drawing/2014/main" id="{905742FE-E8C4-43E0-B048-0C4949AD804F}"/>
              </a:ext>
            </a:extLst>
          </p:cNvPr>
          <p:cNvSpPr>
            <a:spLocks noChangeAspect="1"/>
          </p:cNvSpPr>
          <p:nvPr/>
        </p:nvSpPr>
        <p:spPr bwMode="gray">
          <a:xfrm>
            <a:off x="3736583" y="1659493"/>
            <a:ext cx="8020423" cy="8020417"/>
          </a:xfrm>
          <a:prstGeom prst="arc">
            <a:avLst>
              <a:gd name="adj1" fmla="val 16293573"/>
              <a:gd name="adj2" fmla="val 20389128"/>
            </a:avLst>
          </a:prstGeom>
          <a:ln w="25400">
            <a:gradFill>
              <a:gsLst>
                <a:gs pos="100000">
                  <a:schemeClr val="tx2">
                    <a:alpha val="0"/>
                  </a:schemeClr>
                </a:gs>
                <a:gs pos="1000">
                  <a:schemeClr val="tx2"/>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0" name="Arc 159">
            <a:extLst>
              <a:ext uri="{FF2B5EF4-FFF2-40B4-BE49-F238E27FC236}">
                <a16:creationId xmlns:a16="http://schemas.microsoft.com/office/drawing/2014/main" id="{DEE66B3E-55AB-494B-931F-8139194859F8}"/>
              </a:ext>
            </a:extLst>
          </p:cNvPr>
          <p:cNvSpPr>
            <a:spLocks noChangeAspect="1"/>
          </p:cNvSpPr>
          <p:nvPr/>
        </p:nvSpPr>
        <p:spPr bwMode="gray">
          <a:xfrm>
            <a:off x="3888409" y="1760546"/>
            <a:ext cx="7716775" cy="7716769"/>
          </a:xfrm>
          <a:prstGeom prst="arc">
            <a:avLst>
              <a:gd name="adj1" fmla="val 14125574"/>
              <a:gd name="adj2" fmla="val 18263147"/>
            </a:avLst>
          </a:prstGeom>
          <a:ln w="889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1" name="Arc 160">
            <a:extLst>
              <a:ext uri="{FF2B5EF4-FFF2-40B4-BE49-F238E27FC236}">
                <a16:creationId xmlns:a16="http://schemas.microsoft.com/office/drawing/2014/main" id="{19F90579-D8FA-4E0A-A4B1-A6BEBF34C612}"/>
              </a:ext>
            </a:extLst>
          </p:cNvPr>
          <p:cNvSpPr>
            <a:spLocks noChangeAspect="1"/>
          </p:cNvSpPr>
          <p:nvPr/>
        </p:nvSpPr>
        <p:spPr bwMode="gray">
          <a:xfrm>
            <a:off x="3888409" y="1760546"/>
            <a:ext cx="7716775" cy="7716769"/>
          </a:xfrm>
          <a:prstGeom prst="arc">
            <a:avLst>
              <a:gd name="adj1" fmla="val 10792132"/>
              <a:gd name="adj2" fmla="val 14129541"/>
            </a:avLst>
          </a:prstGeom>
          <a:ln w="889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2" name="Arc 161">
            <a:extLst>
              <a:ext uri="{FF2B5EF4-FFF2-40B4-BE49-F238E27FC236}">
                <a16:creationId xmlns:a16="http://schemas.microsoft.com/office/drawing/2014/main" id="{F9F0C28F-C748-46DB-8931-3C6380CD6B41}"/>
              </a:ext>
            </a:extLst>
          </p:cNvPr>
          <p:cNvSpPr>
            <a:spLocks noChangeAspect="1"/>
          </p:cNvSpPr>
          <p:nvPr/>
        </p:nvSpPr>
        <p:spPr bwMode="gray">
          <a:xfrm>
            <a:off x="3736583" y="1659493"/>
            <a:ext cx="8020423" cy="8020417"/>
          </a:xfrm>
          <a:prstGeom prst="arc">
            <a:avLst>
              <a:gd name="adj1" fmla="val 11911215"/>
              <a:gd name="adj2" fmla="val 16103460"/>
            </a:avLst>
          </a:prstGeom>
          <a:ln w="25400">
            <a:gradFill>
              <a:gsLst>
                <a:gs pos="4000">
                  <a:schemeClr val="tx2">
                    <a:alpha val="0"/>
                  </a:schemeClr>
                </a:gs>
                <a:gs pos="100000">
                  <a:schemeClr val="tx2"/>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grpSp>
        <p:nvGrpSpPr>
          <p:cNvPr id="1035" name="Group 1034">
            <a:extLst>
              <a:ext uri="{FF2B5EF4-FFF2-40B4-BE49-F238E27FC236}">
                <a16:creationId xmlns:a16="http://schemas.microsoft.com/office/drawing/2014/main" id="{4794C10F-B79C-47A5-8833-6EB16815AE45}"/>
              </a:ext>
            </a:extLst>
          </p:cNvPr>
          <p:cNvGrpSpPr/>
          <p:nvPr/>
        </p:nvGrpSpPr>
        <p:grpSpPr>
          <a:xfrm>
            <a:off x="5151898" y="1594260"/>
            <a:ext cx="5189904" cy="387697"/>
            <a:chOff x="4909904" y="1144584"/>
            <a:chExt cx="5192609" cy="387899"/>
          </a:xfrm>
        </p:grpSpPr>
        <p:sp>
          <p:nvSpPr>
            <p:cNvPr id="163" name="TextBox 162">
              <a:extLst>
                <a:ext uri="{FF2B5EF4-FFF2-40B4-BE49-F238E27FC236}">
                  <a16:creationId xmlns:a16="http://schemas.microsoft.com/office/drawing/2014/main" id="{7E3C933A-9719-4C9C-8E71-93827B713B02}"/>
                </a:ext>
              </a:extLst>
            </p:cNvPr>
            <p:cNvSpPr txBox="1"/>
            <p:nvPr/>
          </p:nvSpPr>
          <p:spPr>
            <a:xfrm>
              <a:off x="4909904" y="1144584"/>
              <a:ext cx="979435" cy="387798"/>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tx2"/>
                  </a:solidFill>
                  <a:effectLst/>
                  <a:uLnTx/>
                  <a:uFillTx/>
                  <a:latin typeface="Metropolis"/>
                  <a:ea typeface="+mn-ea"/>
                  <a:cs typeface="Arial"/>
                  <a:sym typeface="Arial"/>
                </a:rPr>
                <a:t>Jointly with</a:t>
              </a:r>
              <a:br>
                <a:rPr kumimoji="0" lang="en-US" sz="1400" b="0" i="0" u="none" strike="noStrike" kern="0" cap="none" spc="0" normalizeH="0" baseline="0" noProof="0" dirty="0">
                  <a:ln>
                    <a:noFill/>
                  </a:ln>
                  <a:solidFill>
                    <a:schemeClr val="tx2"/>
                  </a:solidFill>
                  <a:effectLst/>
                  <a:uLnTx/>
                  <a:uFillTx/>
                  <a:latin typeface="Metropolis"/>
                  <a:ea typeface="+mn-ea"/>
                  <a:cs typeface="Arial"/>
                  <a:sym typeface="Arial"/>
                </a:rPr>
              </a:br>
              <a:r>
                <a:rPr kumimoji="0" lang="en-US" sz="1400" b="0" i="0" u="none" strike="noStrike" kern="0" cap="none" spc="0" normalizeH="0" baseline="0" noProof="0" dirty="0">
                  <a:ln>
                    <a:noFill/>
                  </a:ln>
                  <a:solidFill>
                    <a:schemeClr val="tx2"/>
                  </a:solidFill>
                  <a:effectLst/>
                  <a:uLnTx/>
                  <a:uFillTx/>
                  <a:latin typeface="Metropolis"/>
                  <a:ea typeface="+mn-ea"/>
                  <a:cs typeface="Arial"/>
                  <a:sym typeface="Arial"/>
                </a:rPr>
                <a:t>VMware</a:t>
              </a:r>
            </a:p>
          </p:txBody>
        </p:sp>
        <p:sp>
          <p:nvSpPr>
            <p:cNvPr id="164" name="TextBox 163">
              <a:extLst>
                <a:ext uri="{FF2B5EF4-FFF2-40B4-BE49-F238E27FC236}">
                  <a16:creationId xmlns:a16="http://schemas.microsoft.com/office/drawing/2014/main" id="{40621974-96CF-4034-A02D-4A012E4E69C9}"/>
                </a:ext>
              </a:extLst>
            </p:cNvPr>
            <p:cNvSpPr txBox="1"/>
            <p:nvPr/>
          </p:nvSpPr>
          <p:spPr>
            <a:xfrm>
              <a:off x="9268734" y="1144584"/>
              <a:ext cx="833779" cy="387899"/>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tx2"/>
                  </a:solidFill>
                  <a:effectLst/>
                  <a:uLnTx/>
                  <a:uFillTx/>
                  <a:latin typeface="Metropolis" pitchFamily="2" charset="77"/>
                  <a:ea typeface="+mn-ea"/>
                  <a:cs typeface="Arial"/>
                  <a:sym typeface="Arial"/>
                </a:rPr>
                <a:t>Direct to</a:t>
              </a:r>
              <a:br>
                <a:rPr kumimoji="0" lang="en-US" sz="1400" b="0" i="0" u="none" strike="noStrike" kern="0" cap="none" spc="0" normalizeH="0" baseline="0" noProof="0" dirty="0">
                  <a:ln>
                    <a:noFill/>
                  </a:ln>
                  <a:solidFill>
                    <a:schemeClr val="tx2"/>
                  </a:solidFill>
                  <a:effectLst/>
                  <a:uLnTx/>
                  <a:uFillTx/>
                  <a:latin typeface="Metropolis" pitchFamily="2" charset="77"/>
                  <a:ea typeface="+mn-ea"/>
                  <a:cs typeface="Arial"/>
                  <a:sym typeface="Arial"/>
                </a:rPr>
              </a:br>
              <a:r>
                <a:rPr kumimoji="0" lang="en-US" sz="1400" b="0" i="0" u="none" strike="noStrike" kern="0" cap="none" spc="0" normalizeH="0" baseline="0" noProof="0" dirty="0">
                  <a:ln>
                    <a:noFill/>
                  </a:ln>
                  <a:solidFill>
                    <a:schemeClr val="tx2"/>
                  </a:solidFill>
                  <a:effectLst/>
                  <a:uLnTx/>
                  <a:uFillTx/>
                  <a:latin typeface="Metropolis" pitchFamily="2" charset="77"/>
                  <a:ea typeface="+mn-ea"/>
                  <a:cs typeface="Arial"/>
                  <a:sym typeface="Arial"/>
                </a:rPr>
                <a:t>Customer</a:t>
              </a:r>
            </a:p>
          </p:txBody>
        </p:sp>
      </p:grpSp>
      <p:grpSp>
        <p:nvGrpSpPr>
          <p:cNvPr id="3" name="Group 2">
            <a:extLst>
              <a:ext uri="{FF2B5EF4-FFF2-40B4-BE49-F238E27FC236}">
                <a16:creationId xmlns:a16="http://schemas.microsoft.com/office/drawing/2014/main" id="{17E46D28-F7CD-4876-9F15-F6F73BCAD7B0}"/>
              </a:ext>
            </a:extLst>
          </p:cNvPr>
          <p:cNvGrpSpPr/>
          <p:nvPr/>
        </p:nvGrpSpPr>
        <p:grpSpPr>
          <a:xfrm>
            <a:off x="6823794" y="4622532"/>
            <a:ext cx="1846006" cy="1846006"/>
            <a:chOff x="6846972" y="4769235"/>
            <a:chExt cx="1508760" cy="1508760"/>
          </a:xfrm>
        </p:grpSpPr>
        <p:sp>
          <p:nvSpPr>
            <p:cNvPr id="108" name="Oval 107">
              <a:extLst>
                <a:ext uri="{FF2B5EF4-FFF2-40B4-BE49-F238E27FC236}">
                  <a16:creationId xmlns:a16="http://schemas.microsoft.com/office/drawing/2014/main" id="{F3DBF978-DE8F-40E7-9051-E34423864EF4}"/>
                </a:ext>
              </a:extLst>
            </p:cNvPr>
            <p:cNvSpPr/>
            <p:nvPr/>
          </p:nvSpPr>
          <p:spPr>
            <a:xfrm>
              <a:off x="6846972" y="4769235"/>
              <a:ext cx="1508760" cy="150876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grpSp>
          <p:nvGrpSpPr>
            <p:cNvPr id="5" name="Group 4">
              <a:extLst>
                <a:ext uri="{FF2B5EF4-FFF2-40B4-BE49-F238E27FC236}">
                  <a16:creationId xmlns:a16="http://schemas.microsoft.com/office/drawing/2014/main" id="{1862599A-D069-4895-AD0E-E874813A5E06}"/>
                </a:ext>
              </a:extLst>
            </p:cNvPr>
            <p:cNvGrpSpPr>
              <a:grpSpLocks noChangeAspect="1"/>
            </p:cNvGrpSpPr>
            <p:nvPr/>
          </p:nvGrpSpPr>
          <p:grpSpPr bwMode="auto">
            <a:xfrm>
              <a:off x="6999187" y="5343550"/>
              <a:ext cx="1204330" cy="360130"/>
              <a:chOff x="1257" y="1384"/>
              <a:chExt cx="5150" cy="1540"/>
            </a:xfrm>
          </p:grpSpPr>
          <p:sp>
            <p:nvSpPr>
              <p:cNvPr id="29" name="Freeform 5">
                <a:extLst>
                  <a:ext uri="{FF2B5EF4-FFF2-40B4-BE49-F238E27FC236}">
                    <a16:creationId xmlns:a16="http://schemas.microsoft.com/office/drawing/2014/main" id="{B059229A-3350-40E9-9352-BB10CEE13724}"/>
                  </a:ext>
                </a:extLst>
              </p:cNvPr>
              <p:cNvSpPr>
                <a:spLocks/>
              </p:cNvSpPr>
              <p:nvPr/>
            </p:nvSpPr>
            <p:spPr bwMode="auto">
              <a:xfrm>
                <a:off x="3238" y="1416"/>
                <a:ext cx="1084" cy="759"/>
              </a:xfrm>
              <a:custGeom>
                <a:avLst/>
                <a:gdLst>
                  <a:gd name="T0" fmla="*/ 131 w 614"/>
                  <a:gd name="T1" fmla="*/ 400 h 429"/>
                  <a:gd name="T2" fmla="*/ 4 w 614"/>
                  <a:gd name="T3" fmla="*/ 47 h 429"/>
                  <a:gd name="T4" fmla="*/ 0 w 614"/>
                  <a:gd name="T5" fmla="*/ 30 h 429"/>
                  <a:gd name="T6" fmla="*/ 32 w 614"/>
                  <a:gd name="T7" fmla="*/ 0 h 429"/>
                  <a:gd name="T8" fmla="*/ 63 w 614"/>
                  <a:gd name="T9" fmla="*/ 26 h 429"/>
                  <a:gd name="T10" fmla="*/ 169 w 614"/>
                  <a:gd name="T11" fmla="*/ 330 h 429"/>
                  <a:gd name="T12" fmla="*/ 275 w 614"/>
                  <a:gd name="T13" fmla="*/ 25 h 429"/>
                  <a:gd name="T14" fmla="*/ 305 w 614"/>
                  <a:gd name="T15" fmla="*/ 0 h 429"/>
                  <a:gd name="T16" fmla="*/ 308 w 614"/>
                  <a:gd name="T17" fmla="*/ 0 h 429"/>
                  <a:gd name="T18" fmla="*/ 341 w 614"/>
                  <a:gd name="T19" fmla="*/ 25 h 429"/>
                  <a:gd name="T20" fmla="*/ 446 w 614"/>
                  <a:gd name="T21" fmla="*/ 330 h 429"/>
                  <a:gd name="T22" fmla="*/ 553 w 614"/>
                  <a:gd name="T23" fmla="*/ 24 h 429"/>
                  <a:gd name="T24" fmla="*/ 583 w 614"/>
                  <a:gd name="T25" fmla="*/ 0 h 429"/>
                  <a:gd name="T26" fmla="*/ 614 w 614"/>
                  <a:gd name="T27" fmla="*/ 29 h 429"/>
                  <a:gd name="T28" fmla="*/ 610 w 614"/>
                  <a:gd name="T29" fmla="*/ 46 h 429"/>
                  <a:gd name="T30" fmla="*/ 482 w 614"/>
                  <a:gd name="T31" fmla="*/ 400 h 429"/>
                  <a:gd name="T32" fmla="*/ 448 w 614"/>
                  <a:gd name="T33" fmla="*/ 429 h 429"/>
                  <a:gd name="T34" fmla="*/ 445 w 614"/>
                  <a:gd name="T35" fmla="*/ 429 h 429"/>
                  <a:gd name="T36" fmla="*/ 411 w 614"/>
                  <a:gd name="T37" fmla="*/ 400 h 429"/>
                  <a:gd name="T38" fmla="*/ 307 w 614"/>
                  <a:gd name="T39" fmla="*/ 100 h 429"/>
                  <a:gd name="T40" fmla="*/ 202 w 614"/>
                  <a:gd name="T41" fmla="*/ 400 h 429"/>
                  <a:gd name="T42" fmla="*/ 168 w 614"/>
                  <a:gd name="T43" fmla="*/ 429 h 429"/>
                  <a:gd name="T44" fmla="*/ 166 w 614"/>
                  <a:gd name="T45" fmla="*/ 429 h 429"/>
                  <a:gd name="T46" fmla="*/ 131 w 614"/>
                  <a:gd name="T47" fmla="*/ 40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4" h="429">
                    <a:moveTo>
                      <a:pt x="131" y="400"/>
                    </a:moveTo>
                    <a:cubicBezTo>
                      <a:pt x="4" y="47"/>
                      <a:pt x="4" y="47"/>
                      <a:pt x="4" y="47"/>
                    </a:cubicBezTo>
                    <a:cubicBezTo>
                      <a:pt x="3" y="42"/>
                      <a:pt x="0" y="35"/>
                      <a:pt x="0" y="30"/>
                    </a:cubicBezTo>
                    <a:cubicBezTo>
                      <a:pt x="0" y="14"/>
                      <a:pt x="13" y="0"/>
                      <a:pt x="32" y="0"/>
                    </a:cubicBezTo>
                    <a:cubicBezTo>
                      <a:pt x="48" y="0"/>
                      <a:pt x="58" y="10"/>
                      <a:pt x="63" y="26"/>
                    </a:cubicBezTo>
                    <a:cubicBezTo>
                      <a:pt x="169" y="330"/>
                      <a:pt x="169" y="330"/>
                      <a:pt x="169" y="330"/>
                    </a:cubicBezTo>
                    <a:cubicBezTo>
                      <a:pt x="275" y="25"/>
                      <a:pt x="275" y="25"/>
                      <a:pt x="275" y="25"/>
                    </a:cubicBezTo>
                    <a:cubicBezTo>
                      <a:pt x="279" y="10"/>
                      <a:pt x="289" y="0"/>
                      <a:pt x="305" y="0"/>
                    </a:cubicBezTo>
                    <a:cubicBezTo>
                      <a:pt x="308" y="0"/>
                      <a:pt x="308" y="0"/>
                      <a:pt x="308" y="0"/>
                    </a:cubicBezTo>
                    <a:cubicBezTo>
                      <a:pt x="326" y="0"/>
                      <a:pt x="336" y="10"/>
                      <a:pt x="341" y="25"/>
                    </a:cubicBezTo>
                    <a:cubicBezTo>
                      <a:pt x="446" y="330"/>
                      <a:pt x="446" y="330"/>
                      <a:pt x="446" y="330"/>
                    </a:cubicBezTo>
                    <a:cubicBezTo>
                      <a:pt x="553" y="24"/>
                      <a:pt x="553" y="24"/>
                      <a:pt x="553" y="24"/>
                    </a:cubicBezTo>
                    <a:cubicBezTo>
                      <a:pt x="557" y="11"/>
                      <a:pt x="566" y="0"/>
                      <a:pt x="583" y="0"/>
                    </a:cubicBezTo>
                    <a:cubicBezTo>
                      <a:pt x="601" y="0"/>
                      <a:pt x="614" y="13"/>
                      <a:pt x="614" y="29"/>
                    </a:cubicBezTo>
                    <a:cubicBezTo>
                      <a:pt x="614" y="34"/>
                      <a:pt x="611" y="41"/>
                      <a:pt x="610" y="46"/>
                    </a:cubicBezTo>
                    <a:cubicBezTo>
                      <a:pt x="482" y="400"/>
                      <a:pt x="482" y="400"/>
                      <a:pt x="482" y="400"/>
                    </a:cubicBezTo>
                    <a:cubicBezTo>
                      <a:pt x="475" y="419"/>
                      <a:pt x="462" y="429"/>
                      <a:pt x="448" y="429"/>
                    </a:cubicBezTo>
                    <a:cubicBezTo>
                      <a:pt x="445" y="429"/>
                      <a:pt x="445" y="429"/>
                      <a:pt x="445" y="429"/>
                    </a:cubicBezTo>
                    <a:cubicBezTo>
                      <a:pt x="429" y="429"/>
                      <a:pt x="417" y="419"/>
                      <a:pt x="411" y="400"/>
                    </a:cubicBezTo>
                    <a:cubicBezTo>
                      <a:pt x="307" y="100"/>
                      <a:pt x="307" y="100"/>
                      <a:pt x="307" y="100"/>
                    </a:cubicBezTo>
                    <a:cubicBezTo>
                      <a:pt x="202" y="400"/>
                      <a:pt x="202" y="400"/>
                      <a:pt x="202" y="400"/>
                    </a:cubicBezTo>
                    <a:cubicBezTo>
                      <a:pt x="196" y="419"/>
                      <a:pt x="184" y="429"/>
                      <a:pt x="168" y="429"/>
                    </a:cubicBezTo>
                    <a:cubicBezTo>
                      <a:pt x="166" y="429"/>
                      <a:pt x="166" y="429"/>
                      <a:pt x="166" y="429"/>
                    </a:cubicBezTo>
                    <a:cubicBezTo>
                      <a:pt x="151" y="429"/>
                      <a:pt x="138" y="419"/>
                      <a:pt x="131" y="4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6">
                <a:extLst>
                  <a:ext uri="{FF2B5EF4-FFF2-40B4-BE49-F238E27FC236}">
                    <a16:creationId xmlns:a16="http://schemas.microsoft.com/office/drawing/2014/main" id="{32D0F71E-ECE1-4BC4-8632-74C433ED0B1C}"/>
                  </a:ext>
                </a:extLst>
              </p:cNvPr>
              <p:cNvSpPr>
                <a:spLocks/>
              </p:cNvSpPr>
              <p:nvPr/>
            </p:nvSpPr>
            <p:spPr bwMode="auto">
              <a:xfrm>
                <a:off x="5103" y="1414"/>
                <a:ext cx="420" cy="759"/>
              </a:xfrm>
              <a:custGeom>
                <a:avLst/>
                <a:gdLst>
                  <a:gd name="T0" fmla="*/ 0 w 238"/>
                  <a:gd name="T1" fmla="*/ 32 h 429"/>
                  <a:gd name="T2" fmla="*/ 31 w 238"/>
                  <a:gd name="T3" fmla="*/ 0 h 429"/>
                  <a:gd name="T4" fmla="*/ 62 w 238"/>
                  <a:gd name="T5" fmla="*/ 32 h 429"/>
                  <a:gd name="T6" fmla="*/ 62 w 238"/>
                  <a:gd name="T7" fmla="*/ 103 h 429"/>
                  <a:gd name="T8" fmla="*/ 207 w 238"/>
                  <a:gd name="T9" fmla="*/ 1 h 429"/>
                  <a:gd name="T10" fmla="*/ 238 w 238"/>
                  <a:gd name="T11" fmla="*/ 32 h 429"/>
                  <a:gd name="T12" fmla="*/ 210 w 238"/>
                  <a:gd name="T13" fmla="*/ 64 h 429"/>
                  <a:gd name="T14" fmla="*/ 62 w 238"/>
                  <a:gd name="T15" fmla="*/ 255 h 429"/>
                  <a:gd name="T16" fmla="*/ 62 w 238"/>
                  <a:gd name="T17" fmla="*/ 397 h 429"/>
                  <a:gd name="T18" fmla="*/ 32 w 238"/>
                  <a:gd name="T19" fmla="*/ 429 h 429"/>
                  <a:gd name="T20" fmla="*/ 0 w 238"/>
                  <a:gd name="T21" fmla="*/ 397 h 429"/>
                  <a:gd name="T22" fmla="*/ 0 w 238"/>
                  <a:gd name="T23" fmla="*/ 3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429">
                    <a:moveTo>
                      <a:pt x="0" y="32"/>
                    </a:moveTo>
                    <a:cubicBezTo>
                      <a:pt x="0" y="14"/>
                      <a:pt x="14" y="0"/>
                      <a:pt x="31" y="0"/>
                    </a:cubicBezTo>
                    <a:cubicBezTo>
                      <a:pt x="49" y="0"/>
                      <a:pt x="62" y="14"/>
                      <a:pt x="62" y="32"/>
                    </a:cubicBezTo>
                    <a:cubicBezTo>
                      <a:pt x="62" y="103"/>
                      <a:pt x="62" y="103"/>
                      <a:pt x="62" y="103"/>
                    </a:cubicBezTo>
                    <a:cubicBezTo>
                      <a:pt x="93" y="34"/>
                      <a:pt x="162" y="1"/>
                      <a:pt x="207" y="1"/>
                    </a:cubicBezTo>
                    <a:cubicBezTo>
                      <a:pt x="225" y="1"/>
                      <a:pt x="238" y="14"/>
                      <a:pt x="238" y="32"/>
                    </a:cubicBezTo>
                    <a:cubicBezTo>
                      <a:pt x="238" y="49"/>
                      <a:pt x="226" y="61"/>
                      <a:pt x="210" y="64"/>
                    </a:cubicBezTo>
                    <a:cubicBezTo>
                      <a:pt x="129" y="74"/>
                      <a:pt x="62" y="134"/>
                      <a:pt x="62" y="255"/>
                    </a:cubicBezTo>
                    <a:cubicBezTo>
                      <a:pt x="62" y="397"/>
                      <a:pt x="62" y="397"/>
                      <a:pt x="62" y="397"/>
                    </a:cubicBezTo>
                    <a:cubicBezTo>
                      <a:pt x="62" y="414"/>
                      <a:pt x="50" y="429"/>
                      <a:pt x="32" y="429"/>
                    </a:cubicBezTo>
                    <a:cubicBezTo>
                      <a:pt x="14" y="429"/>
                      <a:pt x="0" y="415"/>
                      <a:pt x="0" y="397"/>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7">
                <a:extLst>
                  <a:ext uri="{FF2B5EF4-FFF2-40B4-BE49-F238E27FC236}">
                    <a16:creationId xmlns:a16="http://schemas.microsoft.com/office/drawing/2014/main" id="{3B2A0457-97C3-4812-9A90-D30D6C43BB43}"/>
                  </a:ext>
                </a:extLst>
              </p:cNvPr>
              <p:cNvSpPr>
                <a:spLocks noEditPoints="1"/>
              </p:cNvSpPr>
              <p:nvPr/>
            </p:nvSpPr>
            <p:spPr bwMode="auto">
              <a:xfrm>
                <a:off x="5514" y="1414"/>
                <a:ext cx="685" cy="766"/>
              </a:xfrm>
              <a:custGeom>
                <a:avLst/>
                <a:gdLst>
                  <a:gd name="T0" fmla="*/ 205 w 388"/>
                  <a:gd name="T1" fmla="*/ 433 h 433"/>
                  <a:gd name="T2" fmla="*/ 0 w 388"/>
                  <a:gd name="T3" fmla="*/ 217 h 433"/>
                  <a:gd name="T4" fmla="*/ 0 w 388"/>
                  <a:gd name="T5" fmla="*/ 215 h 433"/>
                  <a:gd name="T6" fmla="*/ 197 w 388"/>
                  <a:gd name="T7" fmla="*/ 0 h 433"/>
                  <a:gd name="T8" fmla="*/ 388 w 388"/>
                  <a:gd name="T9" fmla="*/ 210 h 433"/>
                  <a:gd name="T10" fmla="*/ 359 w 388"/>
                  <a:gd name="T11" fmla="*/ 239 h 433"/>
                  <a:gd name="T12" fmla="*/ 62 w 388"/>
                  <a:gd name="T13" fmla="*/ 239 h 433"/>
                  <a:gd name="T14" fmla="*/ 206 w 388"/>
                  <a:gd name="T15" fmla="*/ 379 h 433"/>
                  <a:gd name="T16" fmla="*/ 325 w 388"/>
                  <a:gd name="T17" fmla="*/ 331 h 433"/>
                  <a:gd name="T18" fmla="*/ 342 w 388"/>
                  <a:gd name="T19" fmla="*/ 324 h 433"/>
                  <a:gd name="T20" fmla="*/ 369 w 388"/>
                  <a:gd name="T21" fmla="*/ 350 h 433"/>
                  <a:gd name="T22" fmla="*/ 360 w 388"/>
                  <a:gd name="T23" fmla="*/ 370 h 433"/>
                  <a:gd name="T24" fmla="*/ 205 w 388"/>
                  <a:gd name="T25" fmla="*/ 433 h 433"/>
                  <a:gd name="T26" fmla="*/ 326 w 388"/>
                  <a:gd name="T27" fmla="*/ 193 h 433"/>
                  <a:gd name="T28" fmla="*/ 195 w 388"/>
                  <a:gd name="T29" fmla="*/ 52 h 433"/>
                  <a:gd name="T30" fmla="*/ 62 w 388"/>
                  <a:gd name="T31" fmla="*/ 193 h 433"/>
                  <a:gd name="T32" fmla="*/ 326 w 388"/>
                  <a:gd name="T33" fmla="*/ 19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433">
                    <a:moveTo>
                      <a:pt x="205" y="433"/>
                    </a:moveTo>
                    <a:cubicBezTo>
                      <a:pt x="92" y="433"/>
                      <a:pt x="0" y="345"/>
                      <a:pt x="0" y="217"/>
                    </a:cubicBezTo>
                    <a:cubicBezTo>
                      <a:pt x="0" y="215"/>
                      <a:pt x="0" y="215"/>
                      <a:pt x="0" y="215"/>
                    </a:cubicBezTo>
                    <a:cubicBezTo>
                      <a:pt x="0" y="96"/>
                      <a:pt x="83" y="0"/>
                      <a:pt x="197" y="0"/>
                    </a:cubicBezTo>
                    <a:cubicBezTo>
                      <a:pt x="318" y="0"/>
                      <a:pt x="388" y="100"/>
                      <a:pt x="388" y="210"/>
                    </a:cubicBezTo>
                    <a:cubicBezTo>
                      <a:pt x="388" y="227"/>
                      <a:pt x="374" y="239"/>
                      <a:pt x="359" y="239"/>
                    </a:cubicBezTo>
                    <a:cubicBezTo>
                      <a:pt x="62" y="239"/>
                      <a:pt x="62" y="239"/>
                      <a:pt x="62" y="239"/>
                    </a:cubicBezTo>
                    <a:cubicBezTo>
                      <a:pt x="71" y="329"/>
                      <a:pt x="133" y="379"/>
                      <a:pt x="206" y="379"/>
                    </a:cubicBezTo>
                    <a:cubicBezTo>
                      <a:pt x="257" y="379"/>
                      <a:pt x="295" y="359"/>
                      <a:pt x="325" y="331"/>
                    </a:cubicBezTo>
                    <a:cubicBezTo>
                      <a:pt x="330" y="327"/>
                      <a:pt x="335" y="324"/>
                      <a:pt x="342" y="324"/>
                    </a:cubicBezTo>
                    <a:cubicBezTo>
                      <a:pt x="357" y="324"/>
                      <a:pt x="369" y="336"/>
                      <a:pt x="369" y="350"/>
                    </a:cubicBezTo>
                    <a:cubicBezTo>
                      <a:pt x="369" y="357"/>
                      <a:pt x="366" y="365"/>
                      <a:pt x="360" y="370"/>
                    </a:cubicBezTo>
                    <a:cubicBezTo>
                      <a:pt x="321" y="408"/>
                      <a:pt x="275" y="433"/>
                      <a:pt x="205" y="433"/>
                    </a:cubicBezTo>
                    <a:moveTo>
                      <a:pt x="326" y="193"/>
                    </a:moveTo>
                    <a:cubicBezTo>
                      <a:pt x="320" y="118"/>
                      <a:pt x="277" y="52"/>
                      <a:pt x="195" y="52"/>
                    </a:cubicBezTo>
                    <a:cubicBezTo>
                      <a:pt x="124" y="52"/>
                      <a:pt x="70" y="112"/>
                      <a:pt x="62" y="193"/>
                    </a:cubicBezTo>
                    <a:lnTo>
                      <a:pt x="326"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8">
                <a:extLst>
                  <a:ext uri="{FF2B5EF4-FFF2-40B4-BE49-F238E27FC236}">
                    <a16:creationId xmlns:a16="http://schemas.microsoft.com/office/drawing/2014/main" id="{253BD910-9DCF-4AC6-ACB2-16F8F4E92F63}"/>
                  </a:ext>
                </a:extLst>
              </p:cNvPr>
              <p:cNvSpPr>
                <a:spLocks noEditPoints="1"/>
              </p:cNvSpPr>
              <p:nvPr/>
            </p:nvSpPr>
            <p:spPr bwMode="auto">
              <a:xfrm>
                <a:off x="4323" y="1416"/>
                <a:ext cx="648" cy="764"/>
              </a:xfrm>
              <a:custGeom>
                <a:avLst/>
                <a:gdLst>
                  <a:gd name="T0" fmla="*/ 0 w 367"/>
                  <a:gd name="T1" fmla="*/ 302 h 432"/>
                  <a:gd name="T2" fmla="*/ 0 w 367"/>
                  <a:gd name="T3" fmla="*/ 300 h 432"/>
                  <a:gd name="T4" fmla="*/ 178 w 367"/>
                  <a:gd name="T5" fmla="*/ 165 h 432"/>
                  <a:gd name="T6" fmla="*/ 307 w 367"/>
                  <a:gd name="T7" fmla="*/ 183 h 432"/>
                  <a:gd name="T8" fmla="*/ 307 w 367"/>
                  <a:gd name="T9" fmla="*/ 169 h 432"/>
                  <a:gd name="T10" fmla="*/ 182 w 367"/>
                  <a:gd name="T11" fmla="*/ 55 h 432"/>
                  <a:gd name="T12" fmla="*/ 85 w 367"/>
                  <a:gd name="T13" fmla="*/ 74 h 432"/>
                  <a:gd name="T14" fmla="*/ 74 w 367"/>
                  <a:gd name="T15" fmla="*/ 76 h 432"/>
                  <a:gd name="T16" fmla="*/ 46 w 367"/>
                  <a:gd name="T17" fmla="*/ 49 h 432"/>
                  <a:gd name="T18" fmla="*/ 63 w 367"/>
                  <a:gd name="T19" fmla="*/ 24 h 432"/>
                  <a:gd name="T20" fmla="*/ 189 w 367"/>
                  <a:gd name="T21" fmla="*/ 0 h 432"/>
                  <a:gd name="T22" fmla="*/ 324 w 367"/>
                  <a:gd name="T23" fmla="*/ 46 h 432"/>
                  <a:gd name="T24" fmla="*/ 367 w 367"/>
                  <a:gd name="T25" fmla="*/ 168 h 432"/>
                  <a:gd name="T26" fmla="*/ 367 w 367"/>
                  <a:gd name="T27" fmla="*/ 398 h 432"/>
                  <a:gd name="T28" fmla="*/ 337 w 367"/>
                  <a:gd name="T29" fmla="*/ 429 h 432"/>
                  <a:gd name="T30" fmla="*/ 307 w 367"/>
                  <a:gd name="T31" fmla="*/ 400 h 432"/>
                  <a:gd name="T32" fmla="*/ 307 w 367"/>
                  <a:gd name="T33" fmla="*/ 360 h 432"/>
                  <a:gd name="T34" fmla="*/ 156 w 367"/>
                  <a:gd name="T35" fmla="*/ 432 h 432"/>
                  <a:gd name="T36" fmla="*/ 0 w 367"/>
                  <a:gd name="T37" fmla="*/ 302 h 432"/>
                  <a:gd name="T38" fmla="*/ 308 w 367"/>
                  <a:gd name="T39" fmla="*/ 270 h 432"/>
                  <a:gd name="T40" fmla="*/ 308 w 367"/>
                  <a:gd name="T41" fmla="*/ 229 h 432"/>
                  <a:gd name="T42" fmla="*/ 185 w 367"/>
                  <a:gd name="T43" fmla="*/ 211 h 432"/>
                  <a:gd name="T44" fmla="*/ 63 w 367"/>
                  <a:gd name="T45" fmla="*/ 298 h 432"/>
                  <a:gd name="T46" fmla="*/ 63 w 367"/>
                  <a:gd name="T47" fmla="*/ 300 h 432"/>
                  <a:gd name="T48" fmla="*/ 168 w 367"/>
                  <a:gd name="T49" fmla="*/ 383 h 432"/>
                  <a:gd name="T50" fmla="*/ 308 w 367"/>
                  <a:gd name="T51" fmla="*/ 27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7" h="432">
                    <a:moveTo>
                      <a:pt x="0" y="302"/>
                    </a:moveTo>
                    <a:cubicBezTo>
                      <a:pt x="0" y="300"/>
                      <a:pt x="0" y="300"/>
                      <a:pt x="0" y="300"/>
                    </a:cubicBezTo>
                    <a:cubicBezTo>
                      <a:pt x="0" y="212"/>
                      <a:pt x="72" y="165"/>
                      <a:pt x="178" y="165"/>
                    </a:cubicBezTo>
                    <a:cubicBezTo>
                      <a:pt x="232" y="165"/>
                      <a:pt x="270" y="173"/>
                      <a:pt x="307" y="183"/>
                    </a:cubicBezTo>
                    <a:cubicBezTo>
                      <a:pt x="307" y="169"/>
                      <a:pt x="307" y="169"/>
                      <a:pt x="307" y="169"/>
                    </a:cubicBezTo>
                    <a:cubicBezTo>
                      <a:pt x="307" y="93"/>
                      <a:pt x="261" y="55"/>
                      <a:pt x="182" y="55"/>
                    </a:cubicBezTo>
                    <a:cubicBezTo>
                      <a:pt x="140" y="55"/>
                      <a:pt x="116" y="60"/>
                      <a:pt x="85" y="74"/>
                    </a:cubicBezTo>
                    <a:cubicBezTo>
                      <a:pt x="81" y="75"/>
                      <a:pt x="77" y="76"/>
                      <a:pt x="74" y="76"/>
                    </a:cubicBezTo>
                    <a:cubicBezTo>
                      <a:pt x="59" y="76"/>
                      <a:pt x="46" y="64"/>
                      <a:pt x="46" y="49"/>
                    </a:cubicBezTo>
                    <a:cubicBezTo>
                      <a:pt x="46" y="37"/>
                      <a:pt x="52" y="29"/>
                      <a:pt x="63" y="24"/>
                    </a:cubicBezTo>
                    <a:cubicBezTo>
                      <a:pt x="104" y="6"/>
                      <a:pt x="135" y="0"/>
                      <a:pt x="189" y="0"/>
                    </a:cubicBezTo>
                    <a:cubicBezTo>
                      <a:pt x="248" y="0"/>
                      <a:pt x="293" y="15"/>
                      <a:pt x="324" y="46"/>
                    </a:cubicBezTo>
                    <a:cubicBezTo>
                      <a:pt x="352" y="74"/>
                      <a:pt x="367" y="114"/>
                      <a:pt x="367" y="168"/>
                    </a:cubicBezTo>
                    <a:cubicBezTo>
                      <a:pt x="367" y="398"/>
                      <a:pt x="367" y="398"/>
                      <a:pt x="367" y="398"/>
                    </a:cubicBezTo>
                    <a:cubicBezTo>
                      <a:pt x="367" y="416"/>
                      <a:pt x="354" y="429"/>
                      <a:pt x="337" y="429"/>
                    </a:cubicBezTo>
                    <a:cubicBezTo>
                      <a:pt x="319" y="429"/>
                      <a:pt x="307" y="416"/>
                      <a:pt x="307" y="400"/>
                    </a:cubicBezTo>
                    <a:cubicBezTo>
                      <a:pt x="307" y="360"/>
                      <a:pt x="307" y="360"/>
                      <a:pt x="307" y="360"/>
                    </a:cubicBezTo>
                    <a:cubicBezTo>
                      <a:pt x="278" y="398"/>
                      <a:pt x="229" y="432"/>
                      <a:pt x="156" y="432"/>
                    </a:cubicBezTo>
                    <a:cubicBezTo>
                      <a:pt x="78" y="432"/>
                      <a:pt x="0" y="388"/>
                      <a:pt x="0" y="302"/>
                    </a:cubicBezTo>
                    <a:moveTo>
                      <a:pt x="308" y="270"/>
                    </a:moveTo>
                    <a:cubicBezTo>
                      <a:pt x="308" y="229"/>
                      <a:pt x="308" y="229"/>
                      <a:pt x="308" y="229"/>
                    </a:cubicBezTo>
                    <a:cubicBezTo>
                      <a:pt x="277" y="220"/>
                      <a:pt x="236" y="211"/>
                      <a:pt x="185" y="211"/>
                    </a:cubicBezTo>
                    <a:cubicBezTo>
                      <a:pt x="106" y="211"/>
                      <a:pt x="63" y="245"/>
                      <a:pt x="63" y="298"/>
                    </a:cubicBezTo>
                    <a:cubicBezTo>
                      <a:pt x="63" y="300"/>
                      <a:pt x="63" y="300"/>
                      <a:pt x="63" y="300"/>
                    </a:cubicBezTo>
                    <a:cubicBezTo>
                      <a:pt x="63" y="352"/>
                      <a:pt x="111" y="383"/>
                      <a:pt x="168" y="383"/>
                    </a:cubicBezTo>
                    <a:cubicBezTo>
                      <a:pt x="245" y="383"/>
                      <a:pt x="308" y="336"/>
                      <a:pt x="308" y="27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9">
                <a:extLst>
                  <a:ext uri="{FF2B5EF4-FFF2-40B4-BE49-F238E27FC236}">
                    <a16:creationId xmlns:a16="http://schemas.microsoft.com/office/drawing/2014/main" id="{60FFF827-8FDA-4E65-9C6E-18F5E95AFC4C}"/>
                  </a:ext>
                </a:extLst>
              </p:cNvPr>
              <p:cNvSpPr>
                <a:spLocks/>
              </p:cNvSpPr>
              <p:nvPr/>
            </p:nvSpPr>
            <p:spPr bwMode="auto">
              <a:xfrm>
                <a:off x="1257" y="1384"/>
                <a:ext cx="1935" cy="798"/>
              </a:xfrm>
              <a:custGeom>
                <a:avLst/>
                <a:gdLst>
                  <a:gd name="T0" fmla="*/ 122 w 1097"/>
                  <a:gd name="T1" fmla="*/ 44 h 451"/>
                  <a:gd name="T2" fmla="*/ 43 w 1097"/>
                  <a:gd name="T3" fmla="*/ 14 h 451"/>
                  <a:gd name="T4" fmla="*/ 14 w 1097"/>
                  <a:gd name="T5" fmla="*/ 94 h 451"/>
                  <a:gd name="T6" fmla="*/ 147 w 1097"/>
                  <a:gd name="T7" fmla="*/ 382 h 451"/>
                  <a:gd name="T8" fmla="*/ 231 w 1097"/>
                  <a:gd name="T9" fmla="*/ 451 h 451"/>
                  <a:gd name="T10" fmla="*/ 315 w 1097"/>
                  <a:gd name="T11" fmla="*/ 382 h 451"/>
                  <a:gd name="T12" fmla="*/ 432 w 1097"/>
                  <a:gd name="T13" fmla="*/ 127 h 451"/>
                  <a:gd name="T14" fmla="*/ 449 w 1097"/>
                  <a:gd name="T15" fmla="*/ 117 h 451"/>
                  <a:gd name="T16" fmla="*/ 467 w 1097"/>
                  <a:gd name="T17" fmla="*/ 135 h 451"/>
                  <a:gd name="T18" fmla="*/ 467 w 1097"/>
                  <a:gd name="T19" fmla="*/ 381 h 451"/>
                  <a:gd name="T20" fmla="*/ 528 w 1097"/>
                  <a:gd name="T21" fmla="*/ 451 h 451"/>
                  <a:gd name="T22" fmla="*/ 591 w 1097"/>
                  <a:gd name="T23" fmla="*/ 381 h 451"/>
                  <a:gd name="T24" fmla="*/ 591 w 1097"/>
                  <a:gd name="T25" fmla="*/ 180 h 451"/>
                  <a:gd name="T26" fmla="*/ 657 w 1097"/>
                  <a:gd name="T27" fmla="*/ 116 h 451"/>
                  <a:gd name="T28" fmla="*/ 720 w 1097"/>
                  <a:gd name="T29" fmla="*/ 180 h 451"/>
                  <a:gd name="T30" fmla="*/ 720 w 1097"/>
                  <a:gd name="T31" fmla="*/ 381 h 451"/>
                  <a:gd name="T32" fmla="*/ 781 w 1097"/>
                  <a:gd name="T33" fmla="*/ 451 h 451"/>
                  <a:gd name="T34" fmla="*/ 844 w 1097"/>
                  <a:gd name="T35" fmla="*/ 381 h 451"/>
                  <a:gd name="T36" fmla="*/ 844 w 1097"/>
                  <a:gd name="T37" fmla="*/ 180 h 451"/>
                  <a:gd name="T38" fmla="*/ 910 w 1097"/>
                  <a:gd name="T39" fmla="*/ 116 h 451"/>
                  <a:gd name="T40" fmla="*/ 973 w 1097"/>
                  <a:gd name="T41" fmla="*/ 180 h 451"/>
                  <a:gd name="T42" fmla="*/ 973 w 1097"/>
                  <a:gd name="T43" fmla="*/ 381 h 451"/>
                  <a:gd name="T44" fmla="*/ 1034 w 1097"/>
                  <a:gd name="T45" fmla="*/ 451 h 451"/>
                  <a:gd name="T46" fmla="*/ 1097 w 1097"/>
                  <a:gd name="T47" fmla="*/ 381 h 451"/>
                  <a:gd name="T48" fmla="*/ 1097 w 1097"/>
                  <a:gd name="T49" fmla="*/ 152 h 451"/>
                  <a:gd name="T50" fmla="*/ 947 w 1097"/>
                  <a:gd name="T51" fmla="*/ 9 h 451"/>
                  <a:gd name="T52" fmla="*/ 815 w 1097"/>
                  <a:gd name="T53" fmla="*/ 65 h 451"/>
                  <a:gd name="T54" fmla="*/ 687 w 1097"/>
                  <a:gd name="T55" fmla="*/ 9 h 451"/>
                  <a:gd name="T56" fmla="*/ 562 w 1097"/>
                  <a:gd name="T57" fmla="*/ 65 h 451"/>
                  <a:gd name="T58" fmla="*/ 450 w 1097"/>
                  <a:gd name="T59" fmla="*/ 9 h 451"/>
                  <a:gd name="T60" fmla="*/ 316 w 1097"/>
                  <a:gd name="T61" fmla="*/ 100 h 451"/>
                  <a:gd name="T62" fmla="*/ 231 w 1097"/>
                  <a:gd name="T63" fmla="*/ 300 h 451"/>
                  <a:gd name="T64" fmla="*/ 122 w 1097"/>
                  <a:gd name="T65" fmla="*/ 44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451">
                    <a:moveTo>
                      <a:pt x="122" y="44"/>
                    </a:moveTo>
                    <a:cubicBezTo>
                      <a:pt x="109" y="14"/>
                      <a:pt x="75" y="0"/>
                      <a:pt x="43" y="14"/>
                    </a:cubicBezTo>
                    <a:cubicBezTo>
                      <a:pt x="12" y="28"/>
                      <a:pt x="0" y="63"/>
                      <a:pt x="14" y="94"/>
                    </a:cubicBezTo>
                    <a:cubicBezTo>
                      <a:pt x="147" y="382"/>
                      <a:pt x="147" y="382"/>
                      <a:pt x="147" y="382"/>
                    </a:cubicBezTo>
                    <a:cubicBezTo>
                      <a:pt x="168" y="427"/>
                      <a:pt x="190" y="451"/>
                      <a:pt x="231" y="451"/>
                    </a:cubicBezTo>
                    <a:cubicBezTo>
                      <a:pt x="275" y="451"/>
                      <a:pt x="294" y="425"/>
                      <a:pt x="315" y="382"/>
                    </a:cubicBezTo>
                    <a:cubicBezTo>
                      <a:pt x="315" y="382"/>
                      <a:pt x="431" y="130"/>
                      <a:pt x="432" y="127"/>
                    </a:cubicBezTo>
                    <a:cubicBezTo>
                      <a:pt x="433" y="125"/>
                      <a:pt x="437" y="116"/>
                      <a:pt x="449" y="117"/>
                    </a:cubicBezTo>
                    <a:cubicBezTo>
                      <a:pt x="458" y="117"/>
                      <a:pt x="467" y="125"/>
                      <a:pt x="467" y="135"/>
                    </a:cubicBezTo>
                    <a:cubicBezTo>
                      <a:pt x="467" y="381"/>
                      <a:pt x="467" y="381"/>
                      <a:pt x="467" y="381"/>
                    </a:cubicBezTo>
                    <a:cubicBezTo>
                      <a:pt x="467" y="419"/>
                      <a:pt x="488" y="451"/>
                      <a:pt x="528" y="451"/>
                    </a:cubicBezTo>
                    <a:cubicBezTo>
                      <a:pt x="569" y="451"/>
                      <a:pt x="591" y="419"/>
                      <a:pt x="591" y="381"/>
                    </a:cubicBezTo>
                    <a:cubicBezTo>
                      <a:pt x="591" y="180"/>
                      <a:pt x="591" y="180"/>
                      <a:pt x="591" y="180"/>
                    </a:cubicBezTo>
                    <a:cubicBezTo>
                      <a:pt x="591" y="141"/>
                      <a:pt x="619" y="116"/>
                      <a:pt x="657" y="116"/>
                    </a:cubicBezTo>
                    <a:cubicBezTo>
                      <a:pt x="694" y="116"/>
                      <a:pt x="720" y="142"/>
                      <a:pt x="720" y="180"/>
                    </a:cubicBezTo>
                    <a:cubicBezTo>
                      <a:pt x="720" y="381"/>
                      <a:pt x="720" y="381"/>
                      <a:pt x="720" y="381"/>
                    </a:cubicBezTo>
                    <a:cubicBezTo>
                      <a:pt x="720" y="419"/>
                      <a:pt x="741" y="451"/>
                      <a:pt x="781" y="451"/>
                    </a:cubicBezTo>
                    <a:cubicBezTo>
                      <a:pt x="822" y="451"/>
                      <a:pt x="844" y="419"/>
                      <a:pt x="844" y="381"/>
                    </a:cubicBezTo>
                    <a:cubicBezTo>
                      <a:pt x="844" y="180"/>
                      <a:pt x="844" y="180"/>
                      <a:pt x="844" y="180"/>
                    </a:cubicBezTo>
                    <a:cubicBezTo>
                      <a:pt x="844" y="141"/>
                      <a:pt x="872" y="116"/>
                      <a:pt x="910" y="116"/>
                    </a:cubicBezTo>
                    <a:cubicBezTo>
                      <a:pt x="947" y="116"/>
                      <a:pt x="973" y="142"/>
                      <a:pt x="973" y="180"/>
                    </a:cubicBezTo>
                    <a:cubicBezTo>
                      <a:pt x="973" y="381"/>
                      <a:pt x="973" y="381"/>
                      <a:pt x="973" y="381"/>
                    </a:cubicBezTo>
                    <a:cubicBezTo>
                      <a:pt x="973" y="419"/>
                      <a:pt x="994" y="451"/>
                      <a:pt x="1034" y="451"/>
                    </a:cubicBezTo>
                    <a:cubicBezTo>
                      <a:pt x="1075" y="451"/>
                      <a:pt x="1097" y="419"/>
                      <a:pt x="1097" y="381"/>
                    </a:cubicBezTo>
                    <a:cubicBezTo>
                      <a:pt x="1097" y="152"/>
                      <a:pt x="1097" y="152"/>
                      <a:pt x="1097" y="152"/>
                    </a:cubicBezTo>
                    <a:cubicBezTo>
                      <a:pt x="1097" y="68"/>
                      <a:pt x="1029" y="9"/>
                      <a:pt x="947" y="9"/>
                    </a:cubicBezTo>
                    <a:cubicBezTo>
                      <a:pt x="866" y="9"/>
                      <a:pt x="815" y="65"/>
                      <a:pt x="815" y="65"/>
                    </a:cubicBezTo>
                    <a:cubicBezTo>
                      <a:pt x="788" y="30"/>
                      <a:pt x="750" y="9"/>
                      <a:pt x="687" y="9"/>
                    </a:cubicBezTo>
                    <a:cubicBezTo>
                      <a:pt x="620" y="9"/>
                      <a:pt x="562" y="65"/>
                      <a:pt x="562" y="65"/>
                    </a:cubicBezTo>
                    <a:cubicBezTo>
                      <a:pt x="535" y="30"/>
                      <a:pt x="489" y="9"/>
                      <a:pt x="450" y="9"/>
                    </a:cubicBezTo>
                    <a:cubicBezTo>
                      <a:pt x="391" y="9"/>
                      <a:pt x="344" y="35"/>
                      <a:pt x="316" y="100"/>
                    </a:cubicBezTo>
                    <a:cubicBezTo>
                      <a:pt x="231" y="300"/>
                      <a:pt x="231" y="300"/>
                      <a:pt x="231" y="300"/>
                    </a:cubicBezTo>
                    <a:lnTo>
                      <a:pt x="1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10">
                <a:extLst>
                  <a:ext uri="{FF2B5EF4-FFF2-40B4-BE49-F238E27FC236}">
                    <a16:creationId xmlns:a16="http://schemas.microsoft.com/office/drawing/2014/main" id="{1AA9E25B-A52E-4379-A146-88280684D6E1}"/>
                  </a:ext>
                </a:extLst>
              </p:cNvPr>
              <p:cNvSpPr>
                <a:spLocks noEditPoints="1"/>
              </p:cNvSpPr>
              <p:nvPr/>
            </p:nvSpPr>
            <p:spPr bwMode="auto">
              <a:xfrm>
                <a:off x="6224" y="1414"/>
                <a:ext cx="183" cy="184"/>
              </a:xfrm>
              <a:custGeom>
                <a:avLst/>
                <a:gdLst>
                  <a:gd name="T0" fmla="*/ 0 w 104"/>
                  <a:gd name="T1" fmla="*/ 52 h 104"/>
                  <a:gd name="T2" fmla="*/ 0 w 104"/>
                  <a:gd name="T3" fmla="*/ 52 h 104"/>
                  <a:gd name="T4" fmla="*/ 52 w 104"/>
                  <a:gd name="T5" fmla="*/ 0 h 104"/>
                  <a:gd name="T6" fmla="*/ 104 w 104"/>
                  <a:gd name="T7" fmla="*/ 51 h 104"/>
                  <a:gd name="T8" fmla="*/ 104 w 104"/>
                  <a:gd name="T9" fmla="*/ 52 h 104"/>
                  <a:gd name="T10" fmla="*/ 52 w 104"/>
                  <a:gd name="T11" fmla="*/ 104 h 104"/>
                  <a:gd name="T12" fmla="*/ 0 w 104"/>
                  <a:gd name="T13" fmla="*/ 52 h 104"/>
                  <a:gd name="T14" fmla="*/ 94 w 104"/>
                  <a:gd name="T15" fmla="*/ 52 h 104"/>
                  <a:gd name="T16" fmla="*/ 94 w 104"/>
                  <a:gd name="T17" fmla="*/ 51 h 104"/>
                  <a:gd name="T18" fmla="*/ 52 w 104"/>
                  <a:gd name="T19" fmla="*/ 9 h 104"/>
                  <a:gd name="T20" fmla="*/ 10 w 104"/>
                  <a:gd name="T21" fmla="*/ 52 h 104"/>
                  <a:gd name="T22" fmla="*/ 10 w 104"/>
                  <a:gd name="T23" fmla="*/ 52 h 104"/>
                  <a:gd name="T24" fmla="*/ 52 w 104"/>
                  <a:gd name="T25" fmla="*/ 94 h 104"/>
                  <a:gd name="T26" fmla="*/ 94 w 104"/>
                  <a:gd name="T27"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04">
                    <a:moveTo>
                      <a:pt x="0" y="52"/>
                    </a:moveTo>
                    <a:cubicBezTo>
                      <a:pt x="0" y="52"/>
                      <a:pt x="0" y="52"/>
                      <a:pt x="0" y="52"/>
                    </a:cubicBezTo>
                    <a:cubicBezTo>
                      <a:pt x="0" y="23"/>
                      <a:pt x="23" y="0"/>
                      <a:pt x="52" y="0"/>
                    </a:cubicBezTo>
                    <a:cubicBezTo>
                      <a:pt x="81" y="0"/>
                      <a:pt x="104" y="23"/>
                      <a:pt x="104" y="51"/>
                    </a:cubicBezTo>
                    <a:cubicBezTo>
                      <a:pt x="104" y="52"/>
                      <a:pt x="104" y="52"/>
                      <a:pt x="104" y="52"/>
                    </a:cubicBezTo>
                    <a:cubicBezTo>
                      <a:pt x="104" y="80"/>
                      <a:pt x="81" y="104"/>
                      <a:pt x="52" y="104"/>
                    </a:cubicBezTo>
                    <a:cubicBezTo>
                      <a:pt x="23" y="104"/>
                      <a:pt x="0" y="80"/>
                      <a:pt x="0" y="52"/>
                    </a:cubicBezTo>
                    <a:moveTo>
                      <a:pt x="94" y="52"/>
                    </a:moveTo>
                    <a:cubicBezTo>
                      <a:pt x="94" y="51"/>
                      <a:pt x="94" y="51"/>
                      <a:pt x="94" y="51"/>
                    </a:cubicBezTo>
                    <a:cubicBezTo>
                      <a:pt x="94" y="28"/>
                      <a:pt x="76" y="9"/>
                      <a:pt x="52" y="9"/>
                    </a:cubicBezTo>
                    <a:cubicBezTo>
                      <a:pt x="28" y="9"/>
                      <a:pt x="10" y="29"/>
                      <a:pt x="10" y="52"/>
                    </a:cubicBezTo>
                    <a:cubicBezTo>
                      <a:pt x="10" y="52"/>
                      <a:pt x="10" y="52"/>
                      <a:pt x="10" y="52"/>
                    </a:cubicBezTo>
                    <a:cubicBezTo>
                      <a:pt x="10" y="75"/>
                      <a:pt x="28" y="94"/>
                      <a:pt x="52" y="94"/>
                    </a:cubicBezTo>
                    <a:cubicBezTo>
                      <a:pt x="76" y="94"/>
                      <a:pt x="94" y="75"/>
                      <a:pt x="9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11">
                <a:extLst>
                  <a:ext uri="{FF2B5EF4-FFF2-40B4-BE49-F238E27FC236}">
                    <a16:creationId xmlns:a16="http://schemas.microsoft.com/office/drawing/2014/main" id="{0DF9E696-FA7F-4085-85A8-80538264D9DB}"/>
                  </a:ext>
                </a:extLst>
              </p:cNvPr>
              <p:cNvSpPr>
                <a:spLocks noEditPoints="1"/>
              </p:cNvSpPr>
              <p:nvPr/>
            </p:nvSpPr>
            <p:spPr bwMode="auto">
              <a:xfrm>
                <a:off x="6277" y="1460"/>
                <a:ext cx="74" cy="88"/>
              </a:xfrm>
              <a:custGeom>
                <a:avLst/>
                <a:gdLst>
                  <a:gd name="T0" fmla="*/ 0 w 42"/>
                  <a:gd name="T1" fmla="*/ 5 h 50"/>
                  <a:gd name="T2" fmla="*/ 6 w 42"/>
                  <a:gd name="T3" fmla="*/ 0 h 50"/>
                  <a:gd name="T4" fmla="*/ 23 w 42"/>
                  <a:gd name="T5" fmla="*/ 0 h 50"/>
                  <a:gd name="T6" fmla="*/ 37 w 42"/>
                  <a:gd name="T7" fmla="*/ 5 h 50"/>
                  <a:gd name="T8" fmla="*/ 42 w 42"/>
                  <a:gd name="T9" fmla="*/ 16 h 50"/>
                  <a:gd name="T10" fmla="*/ 42 w 42"/>
                  <a:gd name="T11" fmla="*/ 16 h 50"/>
                  <a:gd name="T12" fmla="*/ 32 w 42"/>
                  <a:gd name="T13" fmla="*/ 31 h 50"/>
                  <a:gd name="T14" fmla="*/ 39 w 42"/>
                  <a:gd name="T15" fmla="*/ 41 h 50"/>
                  <a:gd name="T16" fmla="*/ 41 w 42"/>
                  <a:gd name="T17" fmla="*/ 45 h 50"/>
                  <a:gd name="T18" fmla="*/ 36 w 42"/>
                  <a:gd name="T19" fmla="*/ 50 h 50"/>
                  <a:gd name="T20" fmla="*/ 31 w 42"/>
                  <a:gd name="T21" fmla="*/ 47 h 50"/>
                  <a:gd name="T22" fmla="*/ 20 w 42"/>
                  <a:gd name="T23" fmla="*/ 34 h 50"/>
                  <a:gd name="T24" fmla="*/ 11 w 42"/>
                  <a:gd name="T25" fmla="*/ 34 h 50"/>
                  <a:gd name="T26" fmla="*/ 11 w 42"/>
                  <a:gd name="T27" fmla="*/ 45 h 50"/>
                  <a:gd name="T28" fmla="*/ 6 w 42"/>
                  <a:gd name="T29" fmla="*/ 50 h 50"/>
                  <a:gd name="T30" fmla="*/ 0 w 42"/>
                  <a:gd name="T31" fmla="*/ 45 h 50"/>
                  <a:gd name="T32" fmla="*/ 0 w 42"/>
                  <a:gd name="T33" fmla="*/ 5 h 50"/>
                  <a:gd name="T34" fmla="*/ 22 w 42"/>
                  <a:gd name="T35" fmla="*/ 24 h 50"/>
                  <a:gd name="T36" fmla="*/ 31 w 42"/>
                  <a:gd name="T37" fmla="*/ 17 h 50"/>
                  <a:gd name="T38" fmla="*/ 31 w 42"/>
                  <a:gd name="T39" fmla="*/ 17 h 50"/>
                  <a:gd name="T40" fmla="*/ 22 w 42"/>
                  <a:gd name="T41" fmla="*/ 10 h 50"/>
                  <a:gd name="T42" fmla="*/ 11 w 42"/>
                  <a:gd name="T43" fmla="*/ 10 h 50"/>
                  <a:gd name="T44" fmla="*/ 11 w 42"/>
                  <a:gd name="T45" fmla="*/ 24 h 50"/>
                  <a:gd name="T46" fmla="*/ 22 w 42"/>
                  <a:gd name="T4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50">
                    <a:moveTo>
                      <a:pt x="0" y="5"/>
                    </a:moveTo>
                    <a:cubicBezTo>
                      <a:pt x="0" y="2"/>
                      <a:pt x="2" y="0"/>
                      <a:pt x="6" y="0"/>
                    </a:cubicBezTo>
                    <a:cubicBezTo>
                      <a:pt x="23" y="0"/>
                      <a:pt x="23" y="0"/>
                      <a:pt x="23" y="0"/>
                    </a:cubicBezTo>
                    <a:cubicBezTo>
                      <a:pt x="29" y="0"/>
                      <a:pt x="34" y="1"/>
                      <a:pt x="37" y="5"/>
                    </a:cubicBezTo>
                    <a:cubicBezTo>
                      <a:pt x="40" y="7"/>
                      <a:pt x="42" y="11"/>
                      <a:pt x="42" y="16"/>
                    </a:cubicBezTo>
                    <a:cubicBezTo>
                      <a:pt x="42" y="16"/>
                      <a:pt x="42" y="16"/>
                      <a:pt x="42" y="16"/>
                    </a:cubicBezTo>
                    <a:cubicBezTo>
                      <a:pt x="42" y="24"/>
                      <a:pt x="38" y="29"/>
                      <a:pt x="32" y="31"/>
                    </a:cubicBezTo>
                    <a:cubicBezTo>
                      <a:pt x="39" y="41"/>
                      <a:pt x="39" y="41"/>
                      <a:pt x="39" y="41"/>
                    </a:cubicBezTo>
                    <a:cubicBezTo>
                      <a:pt x="40" y="42"/>
                      <a:pt x="41" y="43"/>
                      <a:pt x="41" y="45"/>
                    </a:cubicBezTo>
                    <a:cubicBezTo>
                      <a:pt x="41" y="48"/>
                      <a:pt x="39" y="50"/>
                      <a:pt x="36" y="50"/>
                    </a:cubicBezTo>
                    <a:cubicBezTo>
                      <a:pt x="34" y="50"/>
                      <a:pt x="32" y="49"/>
                      <a:pt x="31" y="47"/>
                    </a:cubicBezTo>
                    <a:cubicBezTo>
                      <a:pt x="20" y="34"/>
                      <a:pt x="20" y="34"/>
                      <a:pt x="20" y="34"/>
                    </a:cubicBezTo>
                    <a:cubicBezTo>
                      <a:pt x="11" y="34"/>
                      <a:pt x="11" y="34"/>
                      <a:pt x="11" y="34"/>
                    </a:cubicBezTo>
                    <a:cubicBezTo>
                      <a:pt x="11" y="45"/>
                      <a:pt x="11" y="45"/>
                      <a:pt x="11" y="45"/>
                    </a:cubicBezTo>
                    <a:cubicBezTo>
                      <a:pt x="11" y="48"/>
                      <a:pt x="9" y="50"/>
                      <a:pt x="6" y="50"/>
                    </a:cubicBezTo>
                    <a:cubicBezTo>
                      <a:pt x="2" y="50"/>
                      <a:pt x="0" y="48"/>
                      <a:pt x="0" y="45"/>
                    </a:cubicBezTo>
                    <a:lnTo>
                      <a:pt x="0" y="5"/>
                    </a:lnTo>
                    <a:close/>
                    <a:moveTo>
                      <a:pt x="22" y="24"/>
                    </a:moveTo>
                    <a:cubicBezTo>
                      <a:pt x="28" y="24"/>
                      <a:pt x="31" y="21"/>
                      <a:pt x="31" y="17"/>
                    </a:cubicBezTo>
                    <a:cubicBezTo>
                      <a:pt x="31" y="17"/>
                      <a:pt x="31" y="17"/>
                      <a:pt x="31" y="17"/>
                    </a:cubicBezTo>
                    <a:cubicBezTo>
                      <a:pt x="31" y="12"/>
                      <a:pt x="27" y="10"/>
                      <a:pt x="22" y="10"/>
                    </a:cubicBezTo>
                    <a:cubicBezTo>
                      <a:pt x="11" y="10"/>
                      <a:pt x="11" y="10"/>
                      <a:pt x="11" y="10"/>
                    </a:cubicBezTo>
                    <a:cubicBezTo>
                      <a:pt x="11" y="24"/>
                      <a:pt x="11" y="24"/>
                      <a:pt x="11" y="24"/>
                    </a:cubicBezTo>
                    <a:lnTo>
                      <a:pt x="2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12">
                <a:extLst>
                  <a:ext uri="{FF2B5EF4-FFF2-40B4-BE49-F238E27FC236}">
                    <a16:creationId xmlns:a16="http://schemas.microsoft.com/office/drawing/2014/main" id="{6D00C9D3-2BF3-481B-B2C9-201C334271ED}"/>
                  </a:ext>
                </a:extLst>
              </p:cNvPr>
              <p:cNvSpPr>
                <a:spLocks noEditPoints="1"/>
              </p:cNvSpPr>
              <p:nvPr/>
            </p:nvSpPr>
            <p:spPr bwMode="auto">
              <a:xfrm>
                <a:off x="1315" y="2518"/>
                <a:ext cx="256" cy="399"/>
              </a:xfrm>
              <a:custGeom>
                <a:avLst/>
                <a:gdLst>
                  <a:gd name="T0" fmla="*/ 66 w 145"/>
                  <a:gd name="T1" fmla="*/ 118 h 225"/>
                  <a:gd name="T2" fmla="*/ 109 w 145"/>
                  <a:gd name="T3" fmla="*/ 76 h 225"/>
                  <a:gd name="T4" fmla="*/ 109 w 145"/>
                  <a:gd name="T5" fmla="*/ 76 h 225"/>
                  <a:gd name="T6" fmla="*/ 66 w 145"/>
                  <a:gd name="T7" fmla="*/ 34 h 225"/>
                  <a:gd name="T8" fmla="*/ 35 w 145"/>
                  <a:gd name="T9" fmla="*/ 34 h 225"/>
                  <a:gd name="T10" fmla="*/ 35 w 145"/>
                  <a:gd name="T11" fmla="*/ 118 h 225"/>
                  <a:gd name="T12" fmla="*/ 66 w 145"/>
                  <a:gd name="T13" fmla="*/ 118 h 225"/>
                  <a:gd name="T14" fmla="*/ 0 w 145"/>
                  <a:gd name="T15" fmla="*/ 0 h 225"/>
                  <a:gd name="T16" fmla="*/ 68 w 145"/>
                  <a:gd name="T17" fmla="*/ 0 h 225"/>
                  <a:gd name="T18" fmla="*/ 145 w 145"/>
                  <a:gd name="T19" fmla="*/ 75 h 225"/>
                  <a:gd name="T20" fmla="*/ 145 w 145"/>
                  <a:gd name="T21" fmla="*/ 76 h 225"/>
                  <a:gd name="T22" fmla="*/ 66 w 145"/>
                  <a:gd name="T23" fmla="*/ 152 h 225"/>
                  <a:gd name="T24" fmla="*/ 35 w 145"/>
                  <a:gd name="T25" fmla="*/ 152 h 225"/>
                  <a:gd name="T26" fmla="*/ 35 w 145"/>
                  <a:gd name="T27" fmla="*/ 225 h 225"/>
                  <a:gd name="T28" fmla="*/ 0 w 145"/>
                  <a:gd name="T29" fmla="*/ 225 h 225"/>
                  <a:gd name="T30" fmla="*/ 0 w 145"/>
                  <a:gd name="T3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225">
                    <a:moveTo>
                      <a:pt x="66" y="118"/>
                    </a:moveTo>
                    <a:cubicBezTo>
                      <a:pt x="93" y="118"/>
                      <a:pt x="109" y="101"/>
                      <a:pt x="109" y="76"/>
                    </a:cubicBezTo>
                    <a:cubicBezTo>
                      <a:pt x="109" y="76"/>
                      <a:pt x="109" y="76"/>
                      <a:pt x="109" y="76"/>
                    </a:cubicBezTo>
                    <a:cubicBezTo>
                      <a:pt x="109" y="49"/>
                      <a:pt x="93" y="34"/>
                      <a:pt x="66" y="34"/>
                    </a:cubicBezTo>
                    <a:cubicBezTo>
                      <a:pt x="35" y="34"/>
                      <a:pt x="35" y="34"/>
                      <a:pt x="35" y="34"/>
                    </a:cubicBezTo>
                    <a:cubicBezTo>
                      <a:pt x="35" y="118"/>
                      <a:pt x="35" y="118"/>
                      <a:pt x="35" y="118"/>
                    </a:cubicBezTo>
                    <a:lnTo>
                      <a:pt x="66" y="118"/>
                    </a:lnTo>
                    <a:close/>
                    <a:moveTo>
                      <a:pt x="0" y="0"/>
                    </a:moveTo>
                    <a:cubicBezTo>
                      <a:pt x="68" y="0"/>
                      <a:pt x="68" y="0"/>
                      <a:pt x="68" y="0"/>
                    </a:cubicBezTo>
                    <a:cubicBezTo>
                      <a:pt x="115" y="0"/>
                      <a:pt x="145" y="28"/>
                      <a:pt x="145" y="75"/>
                    </a:cubicBezTo>
                    <a:cubicBezTo>
                      <a:pt x="145" y="76"/>
                      <a:pt x="145" y="76"/>
                      <a:pt x="145" y="76"/>
                    </a:cubicBezTo>
                    <a:cubicBezTo>
                      <a:pt x="145" y="125"/>
                      <a:pt x="111" y="151"/>
                      <a:pt x="66" y="152"/>
                    </a:cubicBezTo>
                    <a:cubicBezTo>
                      <a:pt x="35" y="152"/>
                      <a:pt x="35" y="152"/>
                      <a:pt x="35" y="152"/>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13">
                <a:extLst>
                  <a:ext uri="{FF2B5EF4-FFF2-40B4-BE49-F238E27FC236}">
                    <a16:creationId xmlns:a16="http://schemas.microsoft.com/office/drawing/2014/main" id="{F048BCE6-6F27-40D3-A11D-F322B1DBBBE4}"/>
                  </a:ext>
                </a:extLst>
              </p:cNvPr>
              <p:cNvSpPr>
                <a:spLocks noEditPoints="1"/>
              </p:cNvSpPr>
              <p:nvPr/>
            </p:nvSpPr>
            <p:spPr bwMode="auto">
              <a:xfrm>
                <a:off x="1555" y="2517"/>
                <a:ext cx="339" cy="400"/>
              </a:xfrm>
              <a:custGeom>
                <a:avLst/>
                <a:gdLst>
                  <a:gd name="T0" fmla="*/ 222 w 339"/>
                  <a:gd name="T1" fmla="*/ 247 h 400"/>
                  <a:gd name="T2" fmla="*/ 168 w 339"/>
                  <a:gd name="T3" fmla="*/ 88 h 400"/>
                  <a:gd name="T4" fmla="*/ 115 w 339"/>
                  <a:gd name="T5" fmla="*/ 247 h 400"/>
                  <a:gd name="T6" fmla="*/ 222 w 339"/>
                  <a:gd name="T7" fmla="*/ 247 h 400"/>
                  <a:gd name="T8" fmla="*/ 139 w 339"/>
                  <a:gd name="T9" fmla="*/ 0 h 400"/>
                  <a:gd name="T10" fmla="*/ 199 w 339"/>
                  <a:gd name="T11" fmla="*/ 0 h 400"/>
                  <a:gd name="T12" fmla="*/ 339 w 339"/>
                  <a:gd name="T13" fmla="*/ 400 h 400"/>
                  <a:gd name="T14" fmla="*/ 273 w 339"/>
                  <a:gd name="T15" fmla="*/ 400 h 400"/>
                  <a:gd name="T16" fmla="*/ 242 w 339"/>
                  <a:gd name="T17" fmla="*/ 306 h 400"/>
                  <a:gd name="T18" fmla="*/ 95 w 339"/>
                  <a:gd name="T19" fmla="*/ 306 h 400"/>
                  <a:gd name="T20" fmla="*/ 63 w 339"/>
                  <a:gd name="T21" fmla="*/ 400 h 400"/>
                  <a:gd name="T22" fmla="*/ 0 w 339"/>
                  <a:gd name="T23" fmla="*/ 400 h 400"/>
                  <a:gd name="T24" fmla="*/ 139 w 33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400">
                    <a:moveTo>
                      <a:pt x="222" y="247"/>
                    </a:moveTo>
                    <a:lnTo>
                      <a:pt x="168" y="88"/>
                    </a:lnTo>
                    <a:lnTo>
                      <a:pt x="115" y="247"/>
                    </a:lnTo>
                    <a:lnTo>
                      <a:pt x="222" y="247"/>
                    </a:lnTo>
                    <a:close/>
                    <a:moveTo>
                      <a:pt x="139" y="0"/>
                    </a:moveTo>
                    <a:lnTo>
                      <a:pt x="199" y="0"/>
                    </a:lnTo>
                    <a:lnTo>
                      <a:pt x="339" y="400"/>
                    </a:lnTo>
                    <a:lnTo>
                      <a:pt x="273" y="400"/>
                    </a:lnTo>
                    <a:lnTo>
                      <a:pt x="242" y="306"/>
                    </a:lnTo>
                    <a:lnTo>
                      <a:pt x="95" y="306"/>
                    </a:lnTo>
                    <a:lnTo>
                      <a:pt x="63" y="400"/>
                    </a:lnTo>
                    <a:lnTo>
                      <a:pt x="0" y="400"/>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14">
                <a:extLst>
                  <a:ext uri="{FF2B5EF4-FFF2-40B4-BE49-F238E27FC236}">
                    <a16:creationId xmlns:a16="http://schemas.microsoft.com/office/drawing/2014/main" id="{B4DD49BA-48F5-44FD-B178-6845B93FA0B4}"/>
                  </a:ext>
                </a:extLst>
              </p:cNvPr>
              <p:cNvSpPr>
                <a:spLocks noEditPoints="1"/>
              </p:cNvSpPr>
              <p:nvPr/>
            </p:nvSpPr>
            <p:spPr bwMode="auto">
              <a:xfrm>
                <a:off x="1948" y="2518"/>
                <a:ext cx="279" cy="399"/>
              </a:xfrm>
              <a:custGeom>
                <a:avLst/>
                <a:gdLst>
                  <a:gd name="T0" fmla="*/ 74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4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8 w 158"/>
                  <a:gd name="T25" fmla="*/ 138 h 225"/>
                  <a:gd name="T26" fmla="*/ 158 w 158"/>
                  <a:gd name="T27" fmla="*/ 225 h 225"/>
                  <a:gd name="T28" fmla="*/ 117 w 158"/>
                  <a:gd name="T29" fmla="*/ 225 h 225"/>
                  <a:gd name="T30" fmla="*/ 72 w 158"/>
                  <a:gd name="T31" fmla="*/ 145 h 225"/>
                  <a:gd name="T32" fmla="*/ 70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4" y="112"/>
                    </a:moveTo>
                    <a:cubicBezTo>
                      <a:pt x="101" y="112"/>
                      <a:pt x="116" y="97"/>
                      <a:pt x="116" y="73"/>
                    </a:cubicBezTo>
                    <a:cubicBezTo>
                      <a:pt x="116" y="73"/>
                      <a:pt x="116" y="73"/>
                      <a:pt x="116" y="73"/>
                    </a:cubicBezTo>
                    <a:cubicBezTo>
                      <a:pt x="116" y="47"/>
                      <a:pt x="101" y="34"/>
                      <a:pt x="74" y="34"/>
                    </a:cubicBezTo>
                    <a:cubicBezTo>
                      <a:pt x="35" y="34"/>
                      <a:pt x="35" y="34"/>
                      <a:pt x="35" y="34"/>
                    </a:cubicBezTo>
                    <a:cubicBezTo>
                      <a:pt x="35" y="112"/>
                      <a:pt x="35" y="112"/>
                      <a:pt x="35" y="112"/>
                    </a:cubicBezTo>
                    <a:lnTo>
                      <a:pt x="74" y="112"/>
                    </a:lnTo>
                    <a:close/>
                    <a:moveTo>
                      <a:pt x="0" y="0"/>
                    </a:moveTo>
                    <a:cubicBezTo>
                      <a:pt x="77" y="0"/>
                      <a:pt x="77" y="0"/>
                      <a:pt x="77" y="0"/>
                    </a:cubicBezTo>
                    <a:cubicBezTo>
                      <a:pt x="102" y="0"/>
                      <a:pt x="122" y="8"/>
                      <a:pt x="134" y="21"/>
                    </a:cubicBezTo>
                    <a:cubicBezTo>
                      <a:pt x="146" y="33"/>
                      <a:pt x="152" y="50"/>
                      <a:pt x="152" y="71"/>
                    </a:cubicBezTo>
                    <a:cubicBezTo>
                      <a:pt x="152" y="72"/>
                      <a:pt x="152" y="72"/>
                      <a:pt x="152" y="72"/>
                    </a:cubicBezTo>
                    <a:cubicBezTo>
                      <a:pt x="152" y="107"/>
                      <a:pt x="134" y="128"/>
                      <a:pt x="108" y="138"/>
                    </a:cubicBezTo>
                    <a:cubicBezTo>
                      <a:pt x="158" y="225"/>
                      <a:pt x="158" y="225"/>
                      <a:pt x="158" y="225"/>
                    </a:cubicBezTo>
                    <a:cubicBezTo>
                      <a:pt x="117" y="225"/>
                      <a:pt x="117" y="225"/>
                      <a:pt x="117" y="225"/>
                    </a:cubicBezTo>
                    <a:cubicBezTo>
                      <a:pt x="72" y="145"/>
                      <a:pt x="72" y="145"/>
                      <a:pt x="72" y="145"/>
                    </a:cubicBezTo>
                    <a:cubicBezTo>
                      <a:pt x="71" y="146"/>
                      <a:pt x="70" y="146"/>
                      <a:pt x="70"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15">
                <a:extLst>
                  <a:ext uri="{FF2B5EF4-FFF2-40B4-BE49-F238E27FC236}">
                    <a16:creationId xmlns:a16="http://schemas.microsoft.com/office/drawing/2014/main" id="{C8B7B277-3AD8-4B18-BE00-0DE52E6BE0EE}"/>
                  </a:ext>
                </a:extLst>
              </p:cNvPr>
              <p:cNvSpPr>
                <a:spLocks/>
              </p:cNvSpPr>
              <p:nvPr/>
            </p:nvSpPr>
            <p:spPr bwMode="auto">
              <a:xfrm>
                <a:off x="2259" y="2518"/>
                <a:ext cx="261" cy="399"/>
              </a:xfrm>
              <a:custGeom>
                <a:avLst/>
                <a:gdLst>
                  <a:gd name="T0" fmla="*/ 101 w 261"/>
                  <a:gd name="T1" fmla="*/ 62 h 399"/>
                  <a:gd name="T2" fmla="*/ 0 w 261"/>
                  <a:gd name="T3" fmla="*/ 62 h 399"/>
                  <a:gd name="T4" fmla="*/ 0 w 261"/>
                  <a:gd name="T5" fmla="*/ 0 h 399"/>
                  <a:gd name="T6" fmla="*/ 261 w 261"/>
                  <a:gd name="T7" fmla="*/ 0 h 399"/>
                  <a:gd name="T8" fmla="*/ 261 w 261"/>
                  <a:gd name="T9" fmla="*/ 62 h 399"/>
                  <a:gd name="T10" fmla="*/ 162 w 261"/>
                  <a:gd name="T11" fmla="*/ 62 h 399"/>
                  <a:gd name="T12" fmla="*/ 162 w 261"/>
                  <a:gd name="T13" fmla="*/ 399 h 399"/>
                  <a:gd name="T14" fmla="*/ 101 w 261"/>
                  <a:gd name="T15" fmla="*/ 399 h 399"/>
                  <a:gd name="T16" fmla="*/ 101 w 261"/>
                  <a:gd name="T17" fmla="*/ 6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9">
                    <a:moveTo>
                      <a:pt x="101" y="62"/>
                    </a:moveTo>
                    <a:lnTo>
                      <a:pt x="0" y="62"/>
                    </a:lnTo>
                    <a:lnTo>
                      <a:pt x="0" y="0"/>
                    </a:lnTo>
                    <a:lnTo>
                      <a:pt x="261" y="0"/>
                    </a:lnTo>
                    <a:lnTo>
                      <a:pt x="261" y="62"/>
                    </a:lnTo>
                    <a:lnTo>
                      <a:pt x="162" y="62"/>
                    </a:lnTo>
                    <a:lnTo>
                      <a:pt x="162" y="399"/>
                    </a:lnTo>
                    <a:lnTo>
                      <a:pt x="101" y="399"/>
                    </a:lnTo>
                    <a:lnTo>
                      <a:pt x="101"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16">
                <a:extLst>
                  <a:ext uri="{FF2B5EF4-FFF2-40B4-BE49-F238E27FC236}">
                    <a16:creationId xmlns:a16="http://schemas.microsoft.com/office/drawing/2014/main" id="{33ED4ABE-A8A0-4F70-A389-6AE09849C766}"/>
                  </a:ext>
                </a:extLst>
              </p:cNvPr>
              <p:cNvSpPr>
                <a:spLocks/>
              </p:cNvSpPr>
              <p:nvPr/>
            </p:nvSpPr>
            <p:spPr bwMode="auto">
              <a:xfrm>
                <a:off x="2580" y="2518"/>
                <a:ext cx="286" cy="399"/>
              </a:xfrm>
              <a:custGeom>
                <a:avLst/>
                <a:gdLst>
                  <a:gd name="T0" fmla="*/ 0 w 286"/>
                  <a:gd name="T1" fmla="*/ 0 h 399"/>
                  <a:gd name="T2" fmla="*/ 58 w 286"/>
                  <a:gd name="T3" fmla="*/ 0 h 399"/>
                  <a:gd name="T4" fmla="*/ 224 w 286"/>
                  <a:gd name="T5" fmla="*/ 266 h 399"/>
                  <a:gd name="T6" fmla="*/ 224 w 286"/>
                  <a:gd name="T7" fmla="*/ 0 h 399"/>
                  <a:gd name="T8" fmla="*/ 286 w 286"/>
                  <a:gd name="T9" fmla="*/ 0 h 399"/>
                  <a:gd name="T10" fmla="*/ 286 w 286"/>
                  <a:gd name="T11" fmla="*/ 399 h 399"/>
                  <a:gd name="T12" fmla="*/ 233 w 286"/>
                  <a:gd name="T13" fmla="*/ 399 h 399"/>
                  <a:gd name="T14" fmla="*/ 62 w 286"/>
                  <a:gd name="T15" fmla="*/ 124 h 399"/>
                  <a:gd name="T16" fmla="*/ 62 w 286"/>
                  <a:gd name="T17" fmla="*/ 399 h 399"/>
                  <a:gd name="T18" fmla="*/ 0 w 286"/>
                  <a:gd name="T19" fmla="*/ 399 h 399"/>
                  <a:gd name="T20" fmla="*/ 0 w 286"/>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399">
                    <a:moveTo>
                      <a:pt x="0" y="0"/>
                    </a:moveTo>
                    <a:lnTo>
                      <a:pt x="58" y="0"/>
                    </a:lnTo>
                    <a:lnTo>
                      <a:pt x="224" y="266"/>
                    </a:lnTo>
                    <a:lnTo>
                      <a:pt x="224" y="0"/>
                    </a:lnTo>
                    <a:lnTo>
                      <a:pt x="286" y="0"/>
                    </a:lnTo>
                    <a:lnTo>
                      <a:pt x="286" y="399"/>
                    </a:lnTo>
                    <a:lnTo>
                      <a:pt x="233" y="399"/>
                    </a:lnTo>
                    <a:lnTo>
                      <a:pt x="62" y="124"/>
                    </a:lnTo>
                    <a:lnTo>
                      <a:pt x="62"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17">
                <a:extLst>
                  <a:ext uri="{FF2B5EF4-FFF2-40B4-BE49-F238E27FC236}">
                    <a16:creationId xmlns:a16="http://schemas.microsoft.com/office/drawing/2014/main" id="{55D72847-F99C-460B-9369-E607551CC687}"/>
                  </a:ext>
                </a:extLst>
              </p:cNvPr>
              <p:cNvSpPr>
                <a:spLocks/>
              </p:cNvSpPr>
              <p:nvPr/>
            </p:nvSpPr>
            <p:spPr bwMode="auto">
              <a:xfrm>
                <a:off x="2949" y="2518"/>
                <a:ext cx="240" cy="399"/>
              </a:xfrm>
              <a:custGeom>
                <a:avLst/>
                <a:gdLst>
                  <a:gd name="T0" fmla="*/ 0 w 240"/>
                  <a:gd name="T1" fmla="*/ 0 h 399"/>
                  <a:gd name="T2" fmla="*/ 238 w 240"/>
                  <a:gd name="T3" fmla="*/ 0 h 399"/>
                  <a:gd name="T4" fmla="*/ 238 w 240"/>
                  <a:gd name="T5" fmla="*/ 61 h 399"/>
                  <a:gd name="T6" fmla="*/ 62 w 240"/>
                  <a:gd name="T7" fmla="*/ 61 h 399"/>
                  <a:gd name="T8" fmla="*/ 62 w 240"/>
                  <a:gd name="T9" fmla="*/ 169 h 399"/>
                  <a:gd name="T10" fmla="*/ 219 w 240"/>
                  <a:gd name="T11" fmla="*/ 169 h 399"/>
                  <a:gd name="T12" fmla="*/ 219 w 240"/>
                  <a:gd name="T13" fmla="*/ 229 h 399"/>
                  <a:gd name="T14" fmla="*/ 62 w 240"/>
                  <a:gd name="T15" fmla="*/ 229 h 399"/>
                  <a:gd name="T16" fmla="*/ 62 w 240"/>
                  <a:gd name="T17" fmla="*/ 338 h 399"/>
                  <a:gd name="T18" fmla="*/ 240 w 240"/>
                  <a:gd name="T19" fmla="*/ 338 h 399"/>
                  <a:gd name="T20" fmla="*/ 240 w 240"/>
                  <a:gd name="T21" fmla="*/ 399 h 399"/>
                  <a:gd name="T22" fmla="*/ 0 w 240"/>
                  <a:gd name="T23" fmla="*/ 399 h 399"/>
                  <a:gd name="T24" fmla="*/ 0 w 240"/>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99">
                    <a:moveTo>
                      <a:pt x="0" y="0"/>
                    </a:moveTo>
                    <a:lnTo>
                      <a:pt x="238" y="0"/>
                    </a:lnTo>
                    <a:lnTo>
                      <a:pt x="238" y="61"/>
                    </a:lnTo>
                    <a:lnTo>
                      <a:pt x="62" y="61"/>
                    </a:lnTo>
                    <a:lnTo>
                      <a:pt x="62" y="169"/>
                    </a:lnTo>
                    <a:lnTo>
                      <a:pt x="219" y="169"/>
                    </a:lnTo>
                    <a:lnTo>
                      <a:pt x="219" y="229"/>
                    </a:lnTo>
                    <a:lnTo>
                      <a:pt x="62" y="229"/>
                    </a:lnTo>
                    <a:lnTo>
                      <a:pt x="62" y="338"/>
                    </a:lnTo>
                    <a:lnTo>
                      <a:pt x="240" y="338"/>
                    </a:lnTo>
                    <a:lnTo>
                      <a:pt x="240"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18">
                <a:extLst>
                  <a:ext uri="{FF2B5EF4-FFF2-40B4-BE49-F238E27FC236}">
                    <a16:creationId xmlns:a16="http://schemas.microsoft.com/office/drawing/2014/main" id="{8CDD2986-99BB-4B26-BDF4-546092EB2B8E}"/>
                  </a:ext>
                </a:extLst>
              </p:cNvPr>
              <p:cNvSpPr>
                <a:spLocks noEditPoints="1"/>
              </p:cNvSpPr>
              <p:nvPr/>
            </p:nvSpPr>
            <p:spPr bwMode="auto">
              <a:xfrm>
                <a:off x="3258" y="2518"/>
                <a:ext cx="278" cy="399"/>
              </a:xfrm>
              <a:custGeom>
                <a:avLst/>
                <a:gdLst>
                  <a:gd name="T0" fmla="*/ 73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3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7 w 158"/>
                  <a:gd name="T25" fmla="*/ 138 h 225"/>
                  <a:gd name="T26" fmla="*/ 158 w 158"/>
                  <a:gd name="T27" fmla="*/ 225 h 225"/>
                  <a:gd name="T28" fmla="*/ 117 w 158"/>
                  <a:gd name="T29" fmla="*/ 225 h 225"/>
                  <a:gd name="T30" fmla="*/ 71 w 158"/>
                  <a:gd name="T31" fmla="*/ 145 h 225"/>
                  <a:gd name="T32" fmla="*/ 69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3" y="112"/>
                    </a:moveTo>
                    <a:cubicBezTo>
                      <a:pt x="101" y="112"/>
                      <a:pt x="116" y="97"/>
                      <a:pt x="116" y="73"/>
                    </a:cubicBezTo>
                    <a:cubicBezTo>
                      <a:pt x="116" y="73"/>
                      <a:pt x="116" y="73"/>
                      <a:pt x="116" y="73"/>
                    </a:cubicBezTo>
                    <a:cubicBezTo>
                      <a:pt x="116" y="47"/>
                      <a:pt x="100" y="34"/>
                      <a:pt x="74" y="34"/>
                    </a:cubicBezTo>
                    <a:cubicBezTo>
                      <a:pt x="35" y="34"/>
                      <a:pt x="35" y="34"/>
                      <a:pt x="35" y="34"/>
                    </a:cubicBezTo>
                    <a:cubicBezTo>
                      <a:pt x="35" y="112"/>
                      <a:pt x="35" y="112"/>
                      <a:pt x="35" y="112"/>
                    </a:cubicBezTo>
                    <a:lnTo>
                      <a:pt x="73" y="112"/>
                    </a:lnTo>
                    <a:close/>
                    <a:moveTo>
                      <a:pt x="0" y="0"/>
                    </a:moveTo>
                    <a:cubicBezTo>
                      <a:pt x="77" y="0"/>
                      <a:pt x="77" y="0"/>
                      <a:pt x="77" y="0"/>
                    </a:cubicBezTo>
                    <a:cubicBezTo>
                      <a:pt x="101" y="0"/>
                      <a:pt x="121" y="8"/>
                      <a:pt x="134" y="21"/>
                    </a:cubicBezTo>
                    <a:cubicBezTo>
                      <a:pt x="145" y="33"/>
                      <a:pt x="152" y="50"/>
                      <a:pt x="152" y="71"/>
                    </a:cubicBezTo>
                    <a:cubicBezTo>
                      <a:pt x="152" y="72"/>
                      <a:pt x="152" y="72"/>
                      <a:pt x="152" y="72"/>
                    </a:cubicBezTo>
                    <a:cubicBezTo>
                      <a:pt x="152" y="107"/>
                      <a:pt x="133" y="128"/>
                      <a:pt x="107" y="138"/>
                    </a:cubicBezTo>
                    <a:cubicBezTo>
                      <a:pt x="158" y="225"/>
                      <a:pt x="158" y="225"/>
                      <a:pt x="158" y="225"/>
                    </a:cubicBezTo>
                    <a:cubicBezTo>
                      <a:pt x="117" y="225"/>
                      <a:pt x="117" y="225"/>
                      <a:pt x="117" y="225"/>
                    </a:cubicBezTo>
                    <a:cubicBezTo>
                      <a:pt x="71" y="145"/>
                      <a:pt x="71" y="145"/>
                      <a:pt x="71" y="145"/>
                    </a:cubicBezTo>
                    <a:cubicBezTo>
                      <a:pt x="71" y="146"/>
                      <a:pt x="70" y="146"/>
                      <a:pt x="69"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19">
                <a:extLst>
                  <a:ext uri="{FF2B5EF4-FFF2-40B4-BE49-F238E27FC236}">
                    <a16:creationId xmlns:a16="http://schemas.microsoft.com/office/drawing/2014/main" id="{FEC4F1F0-112E-4BB5-A478-60DE734AC562}"/>
                  </a:ext>
                </a:extLst>
              </p:cNvPr>
              <p:cNvSpPr>
                <a:spLocks/>
              </p:cNvSpPr>
              <p:nvPr/>
            </p:nvSpPr>
            <p:spPr bwMode="auto">
              <a:xfrm>
                <a:off x="3736" y="2518"/>
                <a:ext cx="284" cy="399"/>
              </a:xfrm>
              <a:custGeom>
                <a:avLst/>
                <a:gdLst>
                  <a:gd name="T0" fmla="*/ 0 w 284"/>
                  <a:gd name="T1" fmla="*/ 0 h 399"/>
                  <a:gd name="T2" fmla="*/ 58 w 284"/>
                  <a:gd name="T3" fmla="*/ 0 h 399"/>
                  <a:gd name="T4" fmla="*/ 224 w 284"/>
                  <a:gd name="T5" fmla="*/ 266 h 399"/>
                  <a:gd name="T6" fmla="*/ 224 w 284"/>
                  <a:gd name="T7" fmla="*/ 0 h 399"/>
                  <a:gd name="T8" fmla="*/ 284 w 284"/>
                  <a:gd name="T9" fmla="*/ 0 h 399"/>
                  <a:gd name="T10" fmla="*/ 284 w 284"/>
                  <a:gd name="T11" fmla="*/ 399 h 399"/>
                  <a:gd name="T12" fmla="*/ 231 w 284"/>
                  <a:gd name="T13" fmla="*/ 399 h 399"/>
                  <a:gd name="T14" fmla="*/ 60 w 284"/>
                  <a:gd name="T15" fmla="*/ 124 h 399"/>
                  <a:gd name="T16" fmla="*/ 60 w 284"/>
                  <a:gd name="T17" fmla="*/ 399 h 399"/>
                  <a:gd name="T18" fmla="*/ 0 w 284"/>
                  <a:gd name="T19" fmla="*/ 399 h 399"/>
                  <a:gd name="T20" fmla="*/ 0 w 28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399">
                    <a:moveTo>
                      <a:pt x="0" y="0"/>
                    </a:moveTo>
                    <a:lnTo>
                      <a:pt x="58" y="0"/>
                    </a:lnTo>
                    <a:lnTo>
                      <a:pt x="224" y="266"/>
                    </a:lnTo>
                    <a:lnTo>
                      <a:pt x="224" y="0"/>
                    </a:lnTo>
                    <a:lnTo>
                      <a:pt x="284" y="0"/>
                    </a:lnTo>
                    <a:lnTo>
                      <a:pt x="284" y="399"/>
                    </a:lnTo>
                    <a:lnTo>
                      <a:pt x="231" y="399"/>
                    </a:lnTo>
                    <a:lnTo>
                      <a:pt x="60" y="124"/>
                    </a:lnTo>
                    <a:lnTo>
                      <a:pt x="60"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20">
                <a:extLst>
                  <a:ext uri="{FF2B5EF4-FFF2-40B4-BE49-F238E27FC236}">
                    <a16:creationId xmlns:a16="http://schemas.microsoft.com/office/drawing/2014/main" id="{FA663461-F14F-4D97-A43C-159CCEC3AF1A}"/>
                  </a:ext>
                </a:extLst>
              </p:cNvPr>
              <p:cNvSpPr>
                <a:spLocks/>
              </p:cNvSpPr>
              <p:nvPr/>
            </p:nvSpPr>
            <p:spPr bwMode="auto">
              <a:xfrm>
                <a:off x="4103" y="2518"/>
                <a:ext cx="242" cy="399"/>
              </a:xfrm>
              <a:custGeom>
                <a:avLst/>
                <a:gdLst>
                  <a:gd name="T0" fmla="*/ 0 w 242"/>
                  <a:gd name="T1" fmla="*/ 0 h 399"/>
                  <a:gd name="T2" fmla="*/ 238 w 242"/>
                  <a:gd name="T3" fmla="*/ 0 h 399"/>
                  <a:gd name="T4" fmla="*/ 238 w 242"/>
                  <a:gd name="T5" fmla="*/ 61 h 399"/>
                  <a:gd name="T6" fmla="*/ 62 w 242"/>
                  <a:gd name="T7" fmla="*/ 61 h 399"/>
                  <a:gd name="T8" fmla="*/ 62 w 242"/>
                  <a:gd name="T9" fmla="*/ 169 h 399"/>
                  <a:gd name="T10" fmla="*/ 219 w 242"/>
                  <a:gd name="T11" fmla="*/ 169 h 399"/>
                  <a:gd name="T12" fmla="*/ 219 w 242"/>
                  <a:gd name="T13" fmla="*/ 229 h 399"/>
                  <a:gd name="T14" fmla="*/ 62 w 242"/>
                  <a:gd name="T15" fmla="*/ 229 h 399"/>
                  <a:gd name="T16" fmla="*/ 62 w 242"/>
                  <a:gd name="T17" fmla="*/ 338 h 399"/>
                  <a:gd name="T18" fmla="*/ 242 w 242"/>
                  <a:gd name="T19" fmla="*/ 338 h 399"/>
                  <a:gd name="T20" fmla="*/ 242 w 242"/>
                  <a:gd name="T21" fmla="*/ 399 h 399"/>
                  <a:gd name="T22" fmla="*/ 0 w 242"/>
                  <a:gd name="T23" fmla="*/ 399 h 399"/>
                  <a:gd name="T24" fmla="*/ 0 w 242"/>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399">
                    <a:moveTo>
                      <a:pt x="0" y="0"/>
                    </a:moveTo>
                    <a:lnTo>
                      <a:pt x="238" y="0"/>
                    </a:lnTo>
                    <a:lnTo>
                      <a:pt x="238" y="61"/>
                    </a:lnTo>
                    <a:lnTo>
                      <a:pt x="62" y="61"/>
                    </a:lnTo>
                    <a:lnTo>
                      <a:pt x="62" y="169"/>
                    </a:lnTo>
                    <a:lnTo>
                      <a:pt x="219" y="169"/>
                    </a:lnTo>
                    <a:lnTo>
                      <a:pt x="219" y="229"/>
                    </a:lnTo>
                    <a:lnTo>
                      <a:pt x="62" y="229"/>
                    </a:lnTo>
                    <a:lnTo>
                      <a:pt x="62" y="338"/>
                    </a:lnTo>
                    <a:lnTo>
                      <a:pt x="242" y="338"/>
                    </a:lnTo>
                    <a:lnTo>
                      <a:pt x="242"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21">
                <a:extLst>
                  <a:ext uri="{FF2B5EF4-FFF2-40B4-BE49-F238E27FC236}">
                    <a16:creationId xmlns:a16="http://schemas.microsoft.com/office/drawing/2014/main" id="{8C51367E-F8DA-4890-8189-5D07F5825740}"/>
                  </a:ext>
                </a:extLst>
              </p:cNvPr>
              <p:cNvSpPr>
                <a:spLocks/>
              </p:cNvSpPr>
              <p:nvPr/>
            </p:nvSpPr>
            <p:spPr bwMode="auto">
              <a:xfrm>
                <a:off x="4387" y="2518"/>
                <a:ext cx="261" cy="399"/>
              </a:xfrm>
              <a:custGeom>
                <a:avLst/>
                <a:gdLst>
                  <a:gd name="T0" fmla="*/ 99 w 261"/>
                  <a:gd name="T1" fmla="*/ 62 h 399"/>
                  <a:gd name="T2" fmla="*/ 0 w 261"/>
                  <a:gd name="T3" fmla="*/ 62 h 399"/>
                  <a:gd name="T4" fmla="*/ 0 w 261"/>
                  <a:gd name="T5" fmla="*/ 0 h 399"/>
                  <a:gd name="T6" fmla="*/ 261 w 261"/>
                  <a:gd name="T7" fmla="*/ 0 h 399"/>
                  <a:gd name="T8" fmla="*/ 261 w 261"/>
                  <a:gd name="T9" fmla="*/ 62 h 399"/>
                  <a:gd name="T10" fmla="*/ 162 w 261"/>
                  <a:gd name="T11" fmla="*/ 62 h 399"/>
                  <a:gd name="T12" fmla="*/ 162 w 261"/>
                  <a:gd name="T13" fmla="*/ 399 h 399"/>
                  <a:gd name="T14" fmla="*/ 99 w 261"/>
                  <a:gd name="T15" fmla="*/ 399 h 399"/>
                  <a:gd name="T16" fmla="*/ 99 w 261"/>
                  <a:gd name="T17" fmla="*/ 6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9">
                    <a:moveTo>
                      <a:pt x="99" y="62"/>
                    </a:moveTo>
                    <a:lnTo>
                      <a:pt x="0" y="62"/>
                    </a:lnTo>
                    <a:lnTo>
                      <a:pt x="0" y="0"/>
                    </a:lnTo>
                    <a:lnTo>
                      <a:pt x="261" y="0"/>
                    </a:lnTo>
                    <a:lnTo>
                      <a:pt x="261" y="62"/>
                    </a:lnTo>
                    <a:lnTo>
                      <a:pt x="162" y="62"/>
                    </a:lnTo>
                    <a:lnTo>
                      <a:pt x="162" y="399"/>
                    </a:lnTo>
                    <a:lnTo>
                      <a:pt x="99" y="399"/>
                    </a:lnTo>
                    <a:lnTo>
                      <a:pt x="99"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22">
                <a:extLst>
                  <a:ext uri="{FF2B5EF4-FFF2-40B4-BE49-F238E27FC236}">
                    <a16:creationId xmlns:a16="http://schemas.microsoft.com/office/drawing/2014/main" id="{A1A65820-D7F4-431A-BF44-87DF2866724C}"/>
                  </a:ext>
                </a:extLst>
              </p:cNvPr>
              <p:cNvSpPr>
                <a:spLocks/>
              </p:cNvSpPr>
              <p:nvPr/>
            </p:nvSpPr>
            <p:spPr bwMode="auto">
              <a:xfrm>
                <a:off x="4682" y="2517"/>
                <a:ext cx="487" cy="401"/>
              </a:xfrm>
              <a:custGeom>
                <a:avLst/>
                <a:gdLst>
                  <a:gd name="T0" fmla="*/ 0 w 487"/>
                  <a:gd name="T1" fmla="*/ 1 h 401"/>
                  <a:gd name="T2" fmla="*/ 65 w 487"/>
                  <a:gd name="T3" fmla="*/ 1 h 401"/>
                  <a:gd name="T4" fmla="*/ 139 w 487"/>
                  <a:gd name="T5" fmla="*/ 290 h 401"/>
                  <a:gd name="T6" fmla="*/ 217 w 487"/>
                  <a:gd name="T7" fmla="*/ 0 h 401"/>
                  <a:gd name="T8" fmla="*/ 270 w 487"/>
                  <a:gd name="T9" fmla="*/ 0 h 401"/>
                  <a:gd name="T10" fmla="*/ 347 w 487"/>
                  <a:gd name="T11" fmla="*/ 290 h 401"/>
                  <a:gd name="T12" fmla="*/ 421 w 487"/>
                  <a:gd name="T13" fmla="*/ 1 h 401"/>
                  <a:gd name="T14" fmla="*/ 487 w 487"/>
                  <a:gd name="T15" fmla="*/ 1 h 401"/>
                  <a:gd name="T16" fmla="*/ 375 w 487"/>
                  <a:gd name="T17" fmla="*/ 401 h 401"/>
                  <a:gd name="T18" fmla="*/ 319 w 487"/>
                  <a:gd name="T19" fmla="*/ 401 h 401"/>
                  <a:gd name="T20" fmla="*/ 243 w 487"/>
                  <a:gd name="T21" fmla="*/ 122 h 401"/>
                  <a:gd name="T22" fmla="*/ 165 w 487"/>
                  <a:gd name="T23" fmla="*/ 401 h 401"/>
                  <a:gd name="T24" fmla="*/ 109 w 487"/>
                  <a:gd name="T25" fmla="*/ 401 h 401"/>
                  <a:gd name="T26" fmla="*/ 0 w 487"/>
                  <a:gd name="T27" fmla="*/ 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7" h="401">
                    <a:moveTo>
                      <a:pt x="0" y="1"/>
                    </a:moveTo>
                    <a:lnTo>
                      <a:pt x="65" y="1"/>
                    </a:lnTo>
                    <a:lnTo>
                      <a:pt x="139" y="290"/>
                    </a:lnTo>
                    <a:lnTo>
                      <a:pt x="217" y="0"/>
                    </a:lnTo>
                    <a:lnTo>
                      <a:pt x="270" y="0"/>
                    </a:lnTo>
                    <a:lnTo>
                      <a:pt x="347" y="290"/>
                    </a:lnTo>
                    <a:lnTo>
                      <a:pt x="421" y="1"/>
                    </a:lnTo>
                    <a:lnTo>
                      <a:pt x="487" y="1"/>
                    </a:lnTo>
                    <a:lnTo>
                      <a:pt x="375" y="401"/>
                    </a:lnTo>
                    <a:lnTo>
                      <a:pt x="319" y="401"/>
                    </a:lnTo>
                    <a:lnTo>
                      <a:pt x="243" y="122"/>
                    </a:lnTo>
                    <a:lnTo>
                      <a:pt x="165" y="401"/>
                    </a:lnTo>
                    <a:lnTo>
                      <a:pt x="109" y="40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23">
                <a:extLst>
                  <a:ext uri="{FF2B5EF4-FFF2-40B4-BE49-F238E27FC236}">
                    <a16:creationId xmlns:a16="http://schemas.microsoft.com/office/drawing/2014/main" id="{48854CB3-3AE0-488E-8F3E-A3229B00995C}"/>
                  </a:ext>
                </a:extLst>
              </p:cNvPr>
              <p:cNvSpPr>
                <a:spLocks noEditPoints="1"/>
              </p:cNvSpPr>
              <p:nvPr/>
            </p:nvSpPr>
            <p:spPr bwMode="auto">
              <a:xfrm>
                <a:off x="5195" y="2513"/>
                <a:ext cx="335" cy="411"/>
              </a:xfrm>
              <a:custGeom>
                <a:avLst/>
                <a:gdLst>
                  <a:gd name="T0" fmla="*/ 153 w 190"/>
                  <a:gd name="T1" fmla="*/ 117 h 232"/>
                  <a:gd name="T2" fmla="*/ 153 w 190"/>
                  <a:gd name="T3" fmla="*/ 115 h 232"/>
                  <a:gd name="T4" fmla="*/ 95 w 190"/>
                  <a:gd name="T5" fmla="*/ 34 h 232"/>
                  <a:gd name="T6" fmla="*/ 37 w 190"/>
                  <a:gd name="T7" fmla="*/ 114 h 232"/>
                  <a:gd name="T8" fmla="*/ 37 w 190"/>
                  <a:gd name="T9" fmla="*/ 117 h 232"/>
                  <a:gd name="T10" fmla="*/ 95 w 190"/>
                  <a:gd name="T11" fmla="*/ 197 h 232"/>
                  <a:gd name="T12" fmla="*/ 153 w 190"/>
                  <a:gd name="T13" fmla="*/ 117 h 232"/>
                  <a:gd name="T14" fmla="*/ 0 w 190"/>
                  <a:gd name="T15" fmla="*/ 117 h 232"/>
                  <a:gd name="T16" fmla="*/ 0 w 190"/>
                  <a:gd name="T17" fmla="*/ 114 h 232"/>
                  <a:gd name="T18" fmla="*/ 95 w 190"/>
                  <a:gd name="T19" fmla="*/ 0 h 232"/>
                  <a:gd name="T20" fmla="*/ 190 w 190"/>
                  <a:gd name="T21" fmla="*/ 114 h 232"/>
                  <a:gd name="T22" fmla="*/ 190 w 190"/>
                  <a:gd name="T23" fmla="*/ 117 h 232"/>
                  <a:gd name="T24" fmla="*/ 95 w 190"/>
                  <a:gd name="T25" fmla="*/ 232 h 232"/>
                  <a:gd name="T26" fmla="*/ 0 w 190"/>
                  <a:gd name="T27" fmla="*/ 1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2">
                    <a:moveTo>
                      <a:pt x="153" y="117"/>
                    </a:moveTo>
                    <a:cubicBezTo>
                      <a:pt x="153" y="115"/>
                      <a:pt x="153" y="115"/>
                      <a:pt x="153" y="115"/>
                    </a:cubicBezTo>
                    <a:cubicBezTo>
                      <a:pt x="153" y="66"/>
                      <a:pt x="129" y="34"/>
                      <a:pt x="95" y="34"/>
                    </a:cubicBezTo>
                    <a:cubicBezTo>
                      <a:pt x="61" y="34"/>
                      <a:pt x="37" y="66"/>
                      <a:pt x="37" y="114"/>
                    </a:cubicBezTo>
                    <a:cubicBezTo>
                      <a:pt x="37" y="117"/>
                      <a:pt x="37" y="117"/>
                      <a:pt x="37" y="117"/>
                    </a:cubicBezTo>
                    <a:cubicBezTo>
                      <a:pt x="37" y="165"/>
                      <a:pt x="62" y="197"/>
                      <a:pt x="95" y="197"/>
                    </a:cubicBezTo>
                    <a:cubicBezTo>
                      <a:pt x="129" y="197"/>
                      <a:pt x="153" y="165"/>
                      <a:pt x="153" y="117"/>
                    </a:cubicBezTo>
                    <a:moveTo>
                      <a:pt x="0" y="117"/>
                    </a:moveTo>
                    <a:cubicBezTo>
                      <a:pt x="0" y="114"/>
                      <a:pt x="0" y="114"/>
                      <a:pt x="0" y="114"/>
                    </a:cubicBezTo>
                    <a:cubicBezTo>
                      <a:pt x="0" y="47"/>
                      <a:pt x="39" y="0"/>
                      <a:pt x="95" y="0"/>
                    </a:cubicBezTo>
                    <a:cubicBezTo>
                      <a:pt x="151" y="0"/>
                      <a:pt x="190" y="47"/>
                      <a:pt x="190" y="114"/>
                    </a:cubicBezTo>
                    <a:cubicBezTo>
                      <a:pt x="190" y="117"/>
                      <a:pt x="190" y="117"/>
                      <a:pt x="190" y="117"/>
                    </a:cubicBezTo>
                    <a:cubicBezTo>
                      <a:pt x="190" y="184"/>
                      <a:pt x="151" y="232"/>
                      <a:pt x="95" y="232"/>
                    </a:cubicBezTo>
                    <a:cubicBezTo>
                      <a:pt x="39" y="232"/>
                      <a:pt x="0" y="184"/>
                      <a:pt x="0"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24">
                <a:extLst>
                  <a:ext uri="{FF2B5EF4-FFF2-40B4-BE49-F238E27FC236}">
                    <a16:creationId xmlns:a16="http://schemas.microsoft.com/office/drawing/2014/main" id="{3E9C3FF4-2A18-4860-A3F9-E750E40B8B89}"/>
                  </a:ext>
                </a:extLst>
              </p:cNvPr>
              <p:cNvSpPr>
                <a:spLocks noEditPoints="1"/>
              </p:cNvSpPr>
              <p:nvPr/>
            </p:nvSpPr>
            <p:spPr bwMode="auto">
              <a:xfrm>
                <a:off x="5599" y="2518"/>
                <a:ext cx="279" cy="399"/>
              </a:xfrm>
              <a:custGeom>
                <a:avLst/>
                <a:gdLst>
                  <a:gd name="T0" fmla="*/ 74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4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8 w 158"/>
                  <a:gd name="T25" fmla="*/ 138 h 225"/>
                  <a:gd name="T26" fmla="*/ 158 w 158"/>
                  <a:gd name="T27" fmla="*/ 225 h 225"/>
                  <a:gd name="T28" fmla="*/ 117 w 158"/>
                  <a:gd name="T29" fmla="*/ 225 h 225"/>
                  <a:gd name="T30" fmla="*/ 72 w 158"/>
                  <a:gd name="T31" fmla="*/ 145 h 225"/>
                  <a:gd name="T32" fmla="*/ 70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4" y="112"/>
                    </a:moveTo>
                    <a:cubicBezTo>
                      <a:pt x="101" y="112"/>
                      <a:pt x="116" y="97"/>
                      <a:pt x="116" y="73"/>
                    </a:cubicBezTo>
                    <a:cubicBezTo>
                      <a:pt x="116" y="73"/>
                      <a:pt x="116" y="73"/>
                      <a:pt x="116" y="73"/>
                    </a:cubicBezTo>
                    <a:cubicBezTo>
                      <a:pt x="116" y="47"/>
                      <a:pt x="101" y="34"/>
                      <a:pt x="74" y="34"/>
                    </a:cubicBezTo>
                    <a:cubicBezTo>
                      <a:pt x="35" y="34"/>
                      <a:pt x="35" y="34"/>
                      <a:pt x="35" y="34"/>
                    </a:cubicBezTo>
                    <a:cubicBezTo>
                      <a:pt x="35" y="112"/>
                      <a:pt x="35" y="112"/>
                      <a:pt x="35" y="112"/>
                    </a:cubicBezTo>
                    <a:lnTo>
                      <a:pt x="74" y="112"/>
                    </a:lnTo>
                    <a:close/>
                    <a:moveTo>
                      <a:pt x="0" y="0"/>
                    </a:moveTo>
                    <a:cubicBezTo>
                      <a:pt x="77" y="0"/>
                      <a:pt x="77" y="0"/>
                      <a:pt x="77" y="0"/>
                    </a:cubicBezTo>
                    <a:cubicBezTo>
                      <a:pt x="102" y="0"/>
                      <a:pt x="122" y="8"/>
                      <a:pt x="134" y="21"/>
                    </a:cubicBezTo>
                    <a:cubicBezTo>
                      <a:pt x="146" y="33"/>
                      <a:pt x="152" y="50"/>
                      <a:pt x="152" y="71"/>
                    </a:cubicBezTo>
                    <a:cubicBezTo>
                      <a:pt x="152" y="72"/>
                      <a:pt x="152" y="72"/>
                      <a:pt x="152" y="72"/>
                    </a:cubicBezTo>
                    <a:cubicBezTo>
                      <a:pt x="152" y="107"/>
                      <a:pt x="134" y="128"/>
                      <a:pt x="108" y="138"/>
                    </a:cubicBezTo>
                    <a:cubicBezTo>
                      <a:pt x="158" y="225"/>
                      <a:pt x="158" y="225"/>
                      <a:pt x="158" y="225"/>
                    </a:cubicBezTo>
                    <a:cubicBezTo>
                      <a:pt x="117" y="225"/>
                      <a:pt x="117" y="225"/>
                      <a:pt x="117" y="225"/>
                    </a:cubicBezTo>
                    <a:cubicBezTo>
                      <a:pt x="72" y="145"/>
                      <a:pt x="72" y="145"/>
                      <a:pt x="72" y="145"/>
                    </a:cubicBezTo>
                    <a:cubicBezTo>
                      <a:pt x="71" y="146"/>
                      <a:pt x="70" y="146"/>
                      <a:pt x="70"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25">
                <a:extLst>
                  <a:ext uri="{FF2B5EF4-FFF2-40B4-BE49-F238E27FC236}">
                    <a16:creationId xmlns:a16="http://schemas.microsoft.com/office/drawing/2014/main" id="{3CA7A45E-70D1-4BD4-9383-646249BDEA48}"/>
                  </a:ext>
                </a:extLst>
              </p:cNvPr>
              <p:cNvSpPr>
                <a:spLocks/>
              </p:cNvSpPr>
              <p:nvPr/>
            </p:nvSpPr>
            <p:spPr bwMode="auto">
              <a:xfrm>
                <a:off x="5936" y="2518"/>
                <a:ext cx="291" cy="399"/>
              </a:xfrm>
              <a:custGeom>
                <a:avLst/>
                <a:gdLst>
                  <a:gd name="T0" fmla="*/ 0 w 291"/>
                  <a:gd name="T1" fmla="*/ 0 h 399"/>
                  <a:gd name="T2" fmla="*/ 64 w 291"/>
                  <a:gd name="T3" fmla="*/ 0 h 399"/>
                  <a:gd name="T4" fmla="*/ 64 w 291"/>
                  <a:gd name="T5" fmla="*/ 197 h 399"/>
                  <a:gd name="T6" fmla="*/ 210 w 291"/>
                  <a:gd name="T7" fmla="*/ 0 h 399"/>
                  <a:gd name="T8" fmla="*/ 284 w 291"/>
                  <a:gd name="T9" fmla="*/ 0 h 399"/>
                  <a:gd name="T10" fmla="*/ 154 w 291"/>
                  <a:gd name="T11" fmla="*/ 172 h 399"/>
                  <a:gd name="T12" fmla="*/ 291 w 291"/>
                  <a:gd name="T13" fmla="*/ 399 h 399"/>
                  <a:gd name="T14" fmla="*/ 217 w 291"/>
                  <a:gd name="T15" fmla="*/ 399 h 399"/>
                  <a:gd name="T16" fmla="*/ 110 w 291"/>
                  <a:gd name="T17" fmla="*/ 223 h 399"/>
                  <a:gd name="T18" fmla="*/ 64 w 291"/>
                  <a:gd name="T19" fmla="*/ 284 h 399"/>
                  <a:gd name="T20" fmla="*/ 64 w 291"/>
                  <a:gd name="T21" fmla="*/ 399 h 399"/>
                  <a:gd name="T22" fmla="*/ 0 w 291"/>
                  <a:gd name="T23" fmla="*/ 399 h 399"/>
                  <a:gd name="T24" fmla="*/ 0 w 291"/>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399">
                    <a:moveTo>
                      <a:pt x="0" y="0"/>
                    </a:moveTo>
                    <a:lnTo>
                      <a:pt x="64" y="0"/>
                    </a:lnTo>
                    <a:lnTo>
                      <a:pt x="64" y="197"/>
                    </a:lnTo>
                    <a:lnTo>
                      <a:pt x="210" y="0"/>
                    </a:lnTo>
                    <a:lnTo>
                      <a:pt x="284" y="0"/>
                    </a:lnTo>
                    <a:lnTo>
                      <a:pt x="154" y="172"/>
                    </a:lnTo>
                    <a:lnTo>
                      <a:pt x="291" y="399"/>
                    </a:lnTo>
                    <a:lnTo>
                      <a:pt x="217" y="399"/>
                    </a:lnTo>
                    <a:lnTo>
                      <a:pt x="110" y="223"/>
                    </a:lnTo>
                    <a:lnTo>
                      <a:pt x="64" y="284"/>
                    </a:lnTo>
                    <a:lnTo>
                      <a:pt x="64"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 name="TextBox 192">
            <a:extLst>
              <a:ext uri="{FF2B5EF4-FFF2-40B4-BE49-F238E27FC236}">
                <a16:creationId xmlns:a16="http://schemas.microsoft.com/office/drawing/2014/main" id="{32251D51-6A52-4126-A788-D8A5D695367D}"/>
              </a:ext>
            </a:extLst>
          </p:cNvPr>
          <p:cNvSpPr txBox="1"/>
          <p:nvPr/>
        </p:nvSpPr>
        <p:spPr>
          <a:xfrm>
            <a:off x="9690962" y="3952979"/>
            <a:ext cx="859970"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Strategic ISV</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75" name="Freeform 17">
            <a:extLst>
              <a:ext uri="{FF2B5EF4-FFF2-40B4-BE49-F238E27FC236}">
                <a16:creationId xmlns:a16="http://schemas.microsoft.com/office/drawing/2014/main" id="{81822351-CC81-4986-8D3C-30A0F4D556CA}"/>
              </a:ext>
            </a:extLst>
          </p:cNvPr>
          <p:cNvSpPr>
            <a:spLocks noChangeAspect="1" noEditPoints="1"/>
          </p:cNvSpPr>
          <p:nvPr/>
        </p:nvSpPr>
        <p:spPr bwMode="auto">
          <a:xfrm>
            <a:off x="9926190" y="3545571"/>
            <a:ext cx="385675" cy="358750"/>
          </a:xfrm>
          <a:custGeom>
            <a:avLst/>
            <a:gdLst>
              <a:gd name="T0" fmla="*/ 0 w 384"/>
              <a:gd name="T1" fmla="*/ 20 h 351"/>
              <a:gd name="T2" fmla="*/ 157 w 384"/>
              <a:gd name="T3" fmla="*/ 260 h 351"/>
              <a:gd name="T4" fmla="*/ 116 w 384"/>
              <a:gd name="T5" fmla="*/ 344 h 351"/>
              <a:gd name="T6" fmla="*/ 269 w 384"/>
              <a:gd name="T7" fmla="*/ 344 h 351"/>
              <a:gd name="T8" fmla="*/ 230 w 384"/>
              <a:gd name="T9" fmla="*/ 260 h 351"/>
              <a:gd name="T10" fmla="*/ 384 w 384"/>
              <a:gd name="T11" fmla="*/ 21 h 351"/>
              <a:gd name="T12" fmla="*/ 143 w 384"/>
              <a:gd name="T13" fmla="*/ 335 h 351"/>
              <a:gd name="T14" fmla="*/ 166 w 384"/>
              <a:gd name="T15" fmla="*/ 313 h 351"/>
              <a:gd name="T16" fmla="*/ 218 w 384"/>
              <a:gd name="T17" fmla="*/ 313 h 351"/>
              <a:gd name="T18" fmla="*/ 368 w 384"/>
              <a:gd name="T19" fmla="*/ 240 h 351"/>
              <a:gd name="T20" fmla="*/ 16 w 384"/>
              <a:gd name="T21" fmla="*/ 240 h 351"/>
              <a:gd name="T22" fmla="*/ 363 w 384"/>
              <a:gd name="T23" fmla="*/ 16 h 351"/>
              <a:gd name="T24" fmla="*/ 74 w 384"/>
              <a:gd name="T25" fmla="*/ 162 h 351"/>
              <a:gd name="T26" fmla="*/ 107 w 384"/>
              <a:gd name="T27" fmla="*/ 131 h 351"/>
              <a:gd name="T28" fmla="*/ 121 w 384"/>
              <a:gd name="T29" fmla="*/ 124 h 351"/>
              <a:gd name="T30" fmla="*/ 147 w 384"/>
              <a:gd name="T31" fmla="*/ 121 h 351"/>
              <a:gd name="T32" fmla="*/ 176 w 384"/>
              <a:gd name="T33" fmla="*/ 89 h 351"/>
              <a:gd name="T34" fmla="*/ 208 w 384"/>
              <a:gd name="T35" fmla="*/ 121 h 351"/>
              <a:gd name="T36" fmla="*/ 235 w 384"/>
              <a:gd name="T37" fmla="*/ 124 h 351"/>
              <a:gd name="T38" fmla="*/ 265 w 384"/>
              <a:gd name="T39" fmla="*/ 99 h 351"/>
              <a:gd name="T40" fmla="*/ 279 w 384"/>
              <a:gd name="T41" fmla="*/ 93 h 351"/>
              <a:gd name="T42" fmla="*/ 308 w 384"/>
              <a:gd name="T43" fmla="*/ 89 h 351"/>
              <a:gd name="T44" fmla="*/ 335 w 384"/>
              <a:gd name="T45" fmla="*/ 59 h 351"/>
              <a:gd name="T46" fmla="*/ 334 w 384"/>
              <a:gd name="T47" fmla="*/ 75 h 351"/>
              <a:gd name="T48" fmla="*/ 306 w 384"/>
              <a:gd name="T49" fmla="*/ 105 h 351"/>
              <a:gd name="T50" fmla="*/ 272 w 384"/>
              <a:gd name="T51" fmla="*/ 105 h 351"/>
              <a:gd name="T52" fmla="*/ 249 w 384"/>
              <a:gd name="T53" fmla="*/ 129 h 351"/>
              <a:gd name="T54" fmla="*/ 215 w 384"/>
              <a:gd name="T55" fmla="*/ 132 h 351"/>
              <a:gd name="T56" fmla="*/ 201 w 384"/>
              <a:gd name="T57" fmla="*/ 126 h 351"/>
              <a:gd name="T58" fmla="*/ 175 w 384"/>
              <a:gd name="T59" fmla="*/ 104 h 351"/>
              <a:gd name="T60" fmla="*/ 145 w 384"/>
              <a:gd name="T61" fmla="*/ 137 h 351"/>
              <a:gd name="T62" fmla="*/ 114 w 384"/>
              <a:gd name="T63" fmla="*/ 137 h 351"/>
              <a:gd name="T64" fmla="*/ 89 w 384"/>
              <a:gd name="T65" fmla="*/ 162 h 351"/>
              <a:gd name="T66" fmla="*/ 32 w 384"/>
              <a:gd name="T67" fmla="*/ 215 h 351"/>
              <a:gd name="T68" fmla="*/ 32 w 384"/>
              <a:gd name="T69" fmla="*/ 223 h 351"/>
              <a:gd name="T70" fmla="*/ 31 w 384"/>
              <a:gd name="T71" fmla="*/ 42 h 351"/>
              <a:gd name="T72" fmla="*/ 57 w 384"/>
              <a:gd name="T73" fmla="*/ 42 h 351"/>
              <a:gd name="T74" fmla="*/ 31 w 384"/>
              <a:gd name="T75" fmla="*/ 57 h 351"/>
              <a:gd name="T76" fmla="*/ 57 w 384"/>
              <a:gd name="T77" fmla="*/ 87 h 351"/>
              <a:gd name="T78" fmla="*/ 57 w 384"/>
              <a:gd name="T79" fmla="*/ 79 h 351"/>
              <a:gd name="T80" fmla="*/ 31 w 384"/>
              <a:gd name="T81" fmla="*/ 110 h 351"/>
              <a:gd name="T82" fmla="*/ 57 w 384"/>
              <a:gd name="T83" fmla="*/ 110 h 351"/>
              <a:gd name="T84" fmla="*/ 31 w 384"/>
              <a:gd name="T85" fmla="*/ 124 h 351"/>
              <a:gd name="T86" fmla="*/ 57 w 384"/>
              <a:gd name="T87" fmla="*/ 155 h 351"/>
              <a:gd name="T88" fmla="*/ 57 w 384"/>
              <a:gd name="T89" fmla="*/ 147 h 351"/>
              <a:gd name="T90" fmla="*/ 31 w 384"/>
              <a:gd name="T91" fmla="*/ 178 h 351"/>
              <a:gd name="T92" fmla="*/ 57 w 384"/>
              <a:gd name="T93" fmla="*/ 178 h 351"/>
              <a:gd name="T94" fmla="*/ 31 w 384"/>
              <a:gd name="T95" fmla="*/ 19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51">
                <a:moveTo>
                  <a:pt x="363" y="0"/>
                </a:moveTo>
                <a:cubicBezTo>
                  <a:pt x="19" y="0"/>
                  <a:pt x="19" y="0"/>
                  <a:pt x="19" y="0"/>
                </a:cubicBezTo>
                <a:cubicBezTo>
                  <a:pt x="9" y="0"/>
                  <a:pt x="0" y="9"/>
                  <a:pt x="0" y="20"/>
                </a:cubicBezTo>
                <a:cubicBezTo>
                  <a:pt x="0" y="240"/>
                  <a:pt x="0" y="240"/>
                  <a:pt x="0" y="240"/>
                </a:cubicBezTo>
                <a:cubicBezTo>
                  <a:pt x="0" y="251"/>
                  <a:pt x="9" y="260"/>
                  <a:pt x="19" y="260"/>
                </a:cubicBezTo>
                <a:cubicBezTo>
                  <a:pt x="157" y="260"/>
                  <a:pt x="157" y="260"/>
                  <a:pt x="157" y="260"/>
                </a:cubicBezTo>
                <a:cubicBezTo>
                  <a:pt x="150" y="316"/>
                  <a:pt x="150" y="316"/>
                  <a:pt x="150" y="316"/>
                </a:cubicBezTo>
                <a:cubicBezTo>
                  <a:pt x="136" y="320"/>
                  <a:pt x="126" y="325"/>
                  <a:pt x="120" y="330"/>
                </a:cubicBezTo>
                <a:cubicBezTo>
                  <a:pt x="115" y="333"/>
                  <a:pt x="114" y="339"/>
                  <a:pt x="116" y="344"/>
                </a:cubicBezTo>
                <a:cubicBezTo>
                  <a:pt x="117" y="348"/>
                  <a:pt x="121" y="351"/>
                  <a:pt x="126" y="351"/>
                </a:cubicBezTo>
                <a:cubicBezTo>
                  <a:pt x="258" y="351"/>
                  <a:pt x="258" y="351"/>
                  <a:pt x="258" y="351"/>
                </a:cubicBezTo>
                <a:cubicBezTo>
                  <a:pt x="263" y="351"/>
                  <a:pt x="267" y="348"/>
                  <a:pt x="269" y="344"/>
                </a:cubicBezTo>
                <a:cubicBezTo>
                  <a:pt x="270" y="339"/>
                  <a:pt x="269" y="333"/>
                  <a:pt x="265" y="330"/>
                </a:cubicBezTo>
                <a:cubicBezTo>
                  <a:pt x="259" y="325"/>
                  <a:pt x="249" y="320"/>
                  <a:pt x="234" y="316"/>
                </a:cubicBezTo>
                <a:cubicBezTo>
                  <a:pt x="230" y="260"/>
                  <a:pt x="230" y="260"/>
                  <a:pt x="230" y="260"/>
                </a:cubicBezTo>
                <a:cubicBezTo>
                  <a:pt x="364" y="260"/>
                  <a:pt x="364" y="260"/>
                  <a:pt x="364" y="260"/>
                </a:cubicBezTo>
                <a:cubicBezTo>
                  <a:pt x="375" y="260"/>
                  <a:pt x="384" y="251"/>
                  <a:pt x="384" y="240"/>
                </a:cubicBezTo>
                <a:cubicBezTo>
                  <a:pt x="384" y="21"/>
                  <a:pt x="384" y="21"/>
                  <a:pt x="384" y="21"/>
                </a:cubicBezTo>
                <a:cubicBezTo>
                  <a:pt x="384" y="10"/>
                  <a:pt x="375" y="0"/>
                  <a:pt x="363" y="0"/>
                </a:cubicBezTo>
                <a:close/>
                <a:moveTo>
                  <a:pt x="241" y="335"/>
                </a:moveTo>
                <a:cubicBezTo>
                  <a:pt x="143" y="335"/>
                  <a:pt x="143" y="335"/>
                  <a:pt x="143" y="335"/>
                </a:cubicBezTo>
                <a:cubicBezTo>
                  <a:pt x="153" y="331"/>
                  <a:pt x="168" y="327"/>
                  <a:pt x="190" y="327"/>
                </a:cubicBezTo>
                <a:cubicBezTo>
                  <a:pt x="214" y="327"/>
                  <a:pt x="230" y="331"/>
                  <a:pt x="241" y="335"/>
                </a:cubicBezTo>
                <a:close/>
                <a:moveTo>
                  <a:pt x="166" y="313"/>
                </a:moveTo>
                <a:cubicBezTo>
                  <a:pt x="173" y="261"/>
                  <a:pt x="173" y="261"/>
                  <a:pt x="173" y="261"/>
                </a:cubicBezTo>
                <a:cubicBezTo>
                  <a:pt x="214" y="261"/>
                  <a:pt x="214" y="261"/>
                  <a:pt x="214" y="261"/>
                </a:cubicBezTo>
                <a:cubicBezTo>
                  <a:pt x="218" y="313"/>
                  <a:pt x="218" y="313"/>
                  <a:pt x="218" y="313"/>
                </a:cubicBezTo>
                <a:cubicBezTo>
                  <a:pt x="210" y="312"/>
                  <a:pt x="200" y="311"/>
                  <a:pt x="190" y="311"/>
                </a:cubicBezTo>
                <a:cubicBezTo>
                  <a:pt x="181" y="311"/>
                  <a:pt x="174" y="312"/>
                  <a:pt x="166" y="313"/>
                </a:cubicBezTo>
                <a:close/>
                <a:moveTo>
                  <a:pt x="368" y="240"/>
                </a:moveTo>
                <a:cubicBezTo>
                  <a:pt x="368" y="242"/>
                  <a:pt x="366" y="244"/>
                  <a:pt x="364" y="244"/>
                </a:cubicBezTo>
                <a:cubicBezTo>
                  <a:pt x="19" y="244"/>
                  <a:pt x="19" y="244"/>
                  <a:pt x="19" y="244"/>
                </a:cubicBezTo>
                <a:cubicBezTo>
                  <a:pt x="18" y="244"/>
                  <a:pt x="16" y="242"/>
                  <a:pt x="16" y="240"/>
                </a:cubicBezTo>
                <a:cubicBezTo>
                  <a:pt x="16" y="20"/>
                  <a:pt x="16" y="20"/>
                  <a:pt x="16" y="20"/>
                </a:cubicBezTo>
                <a:cubicBezTo>
                  <a:pt x="16" y="18"/>
                  <a:pt x="18" y="16"/>
                  <a:pt x="19" y="16"/>
                </a:cubicBezTo>
                <a:cubicBezTo>
                  <a:pt x="363" y="16"/>
                  <a:pt x="363" y="16"/>
                  <a:pt x="363" y="16"/>
                </a:cubicBezTo>
                <a:cubicBezTo>
                  <a:pt x="366" y="16"/>
                  <a:pt x="368" y="18"/>
                  <a:pt x="368" y="21"/>
                </a:cubicBezTo>
                <a:lnTo>
                  <a:pt x="368" y="240"/>
                </a:lnTo>
                <a:close/>
                <a:moveTo>
                  <a:pt x="74" y="162"/>
                </a:moveTo>
                <a:cubicBezTo>
                  <a:pt x="74" y="158"/>
                  <a:pt x="77" y="154"/>
                  <a:pt x="81" y="154"/>
                </a:cubicBezTo>
                <a:cubicBezTo>
                  <a:pt x="82" y="154"/>
                  <a:pt x="83" y="155"/>
                  <a:pt x="84" y="155"/>
                </a:cubicBezTo>
                <a:cubicBezTo>
                  <a:pt x="107" y="131"/>
                  <a:pt x="107" y="131"/>
                  <a:pt x="107" y="131"/>
                </a:cubicBezTo>
                <a:cubicBezTo>
                  <a:pt x="107" y="131"/>
                  <a:pt x="107" y="130"/>
                  <a:pt x="107" y="129"/>
                </a:cubicBezTo>
                <a:cubicBezTo>
                  <a:pt x="107" y="125"/>
                  <a:pt x="110" y="121"/>
                  <a:pt x="114" y="121"/>
                </a:cubicBezTo>
                <a:cubicBezTo>
                  <a:pt x="117" y="121"/>
                  <a:pt x="119" y="122"/>
                  <a:pt x="121" y="124"/>
                </a:cubicBezTo>
                <a:cubicBezTo>
                  <a:pt x="138" y="124"/>
                  <a:pt x="138" y="124"/>
                  <a:pt x="138" y="124"/>
                </a:cubicBezTo>
                <a:cubicBezTo>
                  <a:pt x="140" y="122"/>
                  <a:pt x="142" y="121"/>
                  <a:pt x="145" y="121"/>
                </a:cubicBezTo>
                <a:cubicBezTo>
                  <a:pt x="145" y="121"/>
                  <a:pt x="146" y="121"/>
                  <a:pt x="147" y="121"/>
                </a:cubicBezTo>
                <a:cubicBezTo>
                  <a:pt x="169" y="99"/>
                  <a:pt x="169" y="99"/>
                  <a:pt x="169" y="99"/>
                </a:cubicBezTo>
                <a:cubicBezTo>
                  <a:pt x="169" y="98"/>
                  <a:pt x="169" y="98"/>
                  <a:pt x="169" y="97"/>
                </a:cubicBezTo>
                <a:cubicBezTo>
                  <a:pt x="169" y="93"/>
                  <a:pt x="172" y="89"/>
                  <a:pt x="176" y="89"/>
                </a:cubicBezTo>
                <a:cubicBezTo>
                  <a:pt x="181" y="89"/>
                  <a:pt x="184" y="93"/>
                  <a:pt x="184" y="97"/>
                </a:cubicBezTo>
                <a:cubicBezTo>
                  <a:pt x="184" y="97"/>
                  <a:pt x="184" y="97"/>
                  <a:pt x="184" y="98"/>
                </a:cubicBezTo>
                <a:cubicBezTo>
                  <a:pt x="208" y="121"/>
                  <a:pt x="208" y="121"/>
                  <a:pt x="208" y="121"/>
                </a:cubicBezTo>
                <a:cubicBezTo>
                  <a:pt x="208" y="121"/>
                  <a:pt x="208" y="121"/>
                  <a:pt x="208" y="121"/>
                </a:cubicBezTo>
                <a:cubicBezTo>
                  <a:pt x="211" y="121"/>
                  <a:pt x="213" y="122"/>
                  <a:pt x="214" y="124"/>
                </a:cubicBezTo>
                <a:cubicBezTo>
                  <a:pt x="235" y="124"/>
                  <a:pt x="235" y="124"/>
                  <a:pt x="235" y="124"/>
                </a:cubicBezTo>
                <a:cubicBezTo>
                  <a:pt x="236" y="122"/>
                  <a:pt x="239" y="121"/>
                  <a:pt x="241" y="121"/>
                </a:cubicBezTo>
                <a:cubicBezTo>
                  <a:pt x="242" y="121"/>
                  <a:pt x="242" y="121"/>
                  <a:pt x="242" y="121"/>
                </a:cubicBezTo>
                <a:cubicBezTo>
                  <a:pt x="265" y="99"/>
                  <a:pt x="265" y="99"/>
                  <a:pt x="265" y="99"/>
                </a:cubicBezTo>
                <a:cubicBezTo>
                  <a:pt x="265" y="98"/>
                  <a:pt x="265" y="97"/>
                  <a:pt x="265" y="97"/>
                </a:cubicBezTo>
                <a:cubicBezTo>
                  <a:pt x="265" y="93"/>
                  <a:pt x="268" y="89"/>
                  <a:pt x="272" y="89"/>
                </a:cubicBezTo>
                <a:cubicBezTo>
                  <a:pt x="275" y="89"/>
                  <a:pt x="278" y="90"/>
                  <a:pt x="279" y="93"/>
                </a:cubicBezTo>
                <a:cubicBezTo>
                  <a:pt x="299" y="93"/>
                  <a:pt x="299" y="93"/>
                  <a:pt x="299" y="93"/>
                </a:cubicBezTo>
                <a:cubicBezTo>
                  <a:pt x="301" y="90"/>
                  <a:pt x="303" y="89"/>
                  <a:pt x="306" y="89"/>
                </a:cubicBezTo>
                <a:cubicBezTo>
                  <a:pt x="306" y="89"/>
                  <a:pt x="307" y="89"/>
                  <a:pt x="308" y="89"/>
                </a:cubicBezTo>
                <a:cubicBezTo>
                  <a:pt x="327" y="70"/>
                  <a:pt x="327" y="70"/>
                  <a:pt x="327" y="70"/>
                </a:cubicBezTo>
                <a:cubicBezTo>
                  <a:pt x="327" y="69"/>
                  <a:pt x="327" y="68"/>
                  <a:pt x="327" y="67"/>
                </a:cubicBezTo>
                <a:cubicBezTo>
                  <a:pt x="327" y="63"/>
                  <a:pt x="330" y="59"/>
                  <a:pt x="335" y="59"/>
                </a:cubicBezTo>
                <a:cubicBezTo>
                  <a:pt x="339" y="59"/>
                  <a:pt x="343" y="63"/>
                  <a:pt x="343" y="67"/>
                </a:cubicBezTo>
                <a:cubicBezTo>
                  <a:pt x="343" y="71"/>
                  <a:pt x="339" y="75"/>
                  <a:pt x="335" y="75"/>
                </a:cubicBezTo>
                <a:cubicBezTo>
                  <a:pt x="334" y="75"/>
                  <a:pt x="334" y="75"/>
                  <a:pt x="334" y="75"/>
                </a:cubicBezTo>
                <a:cubicBezTo>
                  <a:pt x="313" y="95"/>
                  <a:pt x="313" y="95"/>
                  <a:pt x="313" y="95"/>
                </a:cubicBezTo>
                <a:cubicBezTo>
                  <a:pt x="313" y="96"/>
                  <a:pt x="314" y="96"/>
                  <a:pt x="314" y="97"/>
                </a:cubicBezTo>
                <a:cubicBezTo>
                  <a:pt x="314" y="101"/>
                  <a:pt x="310" y="105"/>
                  <a:pt x="306" y="105"/>
                </a:cubicBezTo>
                <a:cubicBezTo>
                  <a:pt x="303" y="105"/>
                  <a:pt x="300" y="103"/>
                  <a:pt x="299" y="101"/>
                </a:cubicBezTo>
                <a:cubicBezTo>
                  <a:pt x="279" y="101"/>
                  <a:pt x="279" y="101"/>
                  <a:pt x="279" y="101"/>
                </a:cubicBezTo>
                <a:cubicBezTo>
                  <a:pt x="278" y="103"/>
                  <a:pt x="275" y="105"/>
                  <a:pt x="272" y="105"/>
                </a:cubicBezTo>
                <a:cubicBezTo>
                  <a:pt x="272" y="105"/>
                  <a:pt x="271" y="105"/>
                  <a:pt x="270" y="104"/>
                </a:cubicBezTo>
                <a:cubicBezTo>
                  <a:pt x="249" y="126"/>
                  <a:pt x="249" y="126"/>
                  <a:pt x="249" y="126"/>
                </a:cubicBezTo>
                <a:cubicBezTo>
                  <a:pt x="249" y="127"/>
                  <a:pt x="249" y="128"/>
                  <a:pt x="249" y="129"/>
                </a:cubicBezTo>
                <a:cubicBezTo>
                  <a:pt x="249" y="133"/>
                  <a:pt x="246" y="137"/>
                  <a:pt x="241" y="137"/>
                </a:cubicBezTo>
                <a:cubicBezTo>
                  <a:pt x="238" y="137"/>
                  <a:pt x="236" y="135"/>
                  <a:pt x="234" y="132"/>
                </a:cubicBezTo>
                <a:cubicBezTo>
                  <a:pt x="215" y="132"/>
                  <a:pt x="215" y="132"/>
                  <a:pt x="215" y="132"/>
                </a:cubicBezTo>
                <a:cubicBezTo>
                  <a:pt x="214" y="135"/>
                  <a:pt x="211" y="137"/>
                  <a:pt x="208" y="137"/>
                </a:cubicBezTo>
                <a:cubicBezTo>
                  <a:pt x="204" y="137"/>
                  <a:pt x="200" y="133"/>
                  <a:pt x="200" y="129"/>
                </a:cubicBezTo>
                <a:cubicBezTo>
                  <a:pt x="200" y="128"/>
                  <a:pt x="200" y="127"/>
                  <a:pt x="201" y="126"/>
                </a:cubicBezTo>
                <a:cubicBezTo>
                  <a:pt x="179" y="104"/>
                  <a:pt x="179" y="104"/>
                  <a:pt x="179" y="104"/>
                </a:cubicBezTo>
                <a:cubicBezTo>
                  <a:pt x="178" y="104"/>
                  <a:pt x="177" y="105"/>
                  <a:pt x="176" y="105"/>
                </a:cubicBezTo>
                <a:cubicBezTo>
                  <a:pt x="176" y="105"/>
                  <a:pt x="175" y="105"/>
                  <a:pt x="175" y="104"/>
                </a:cubicBezTo>
                <a:cubicBezTo>
                  <a:pt x="152" y="127"/>
                  <a:pt x="152" y="127"/>
                  <a:pt x="152" y="127"/>
                </a:cubicBezTo>
                <a:cubicBezTo>
                  <a:pt x="152" y="128"/>
                  <a:pt x="153" y="128"/>
                  <a:pt x="153" y="129"/>
                </a:cubicBezTo>
                <a:cubicBezTo>
                  <a:pt x="153" y="133"/>
                  <a:pt x="149" y="137"/>
                  <a:pt x="145" y="137"/>
                </a:cubicBezTo>
                <a:cubicBezTo>
                  <a:pt x="142" y="137"/>
                  <a:pt x="139" y="135"/>
                  <a:pt x="138" y="132"/>
                </a:cubicBezTo>
                <a:cubicBezTo>
                  <a:pt x="121" y="132"/>
                  <a:pt x="121" y="132"/>
                  <a:pt x="121" y="132"/>
                </a:cubicBezTo>
                <a:cubicBezTo>
                  <a:pt x="120" y="135"/>
                  <a:pt x="117" y="137"/>
                  <a:pt x="114" y="137"/>
                </a:cubicBezTo>
                <a:cubicBezTo>
                  <a:pt x="114" y="137"/>
                  <a:pt x="113" y="137"/>
                  <a:pt x="113" y="137"/>
                </a:cubicBezTo>
                <a:cubicBezTo>
                  <a:pt x="89" y="161"/>
                  <a:pt x="89" y="161"/>
                  <a:pt x="89" y="161"/>
                </a:cubicBezTo>
                <a:cubicBezTo>
                  <a:pt x="89" y="161"/>
                  <a:pt x="89" y="162"/>
                  <a:pt x="89" y="162"/>
                </a:cubicBezTo>
                <a:cubicBezTo>
                  <a:pt x="89" y="167"/>
                  <a:pt x="86" y="170"/>
                  <a:pt x="81" y="170"/>
                </a:cubicBezTo>
                <a:cubicBezTo>
                  <a:pt x="77" y="170"/>
                  <a:pt x="74" y="167"/>
                  <a:pt x="74" y="162"/>
                </a:cubicBezTo>
                <a:close/>
                <a:moveTo>
                  <a:pt x="32" y="215"/>
                </a:moveTo>
                <a:cubicBezTo>
                  <a:pt x="353" y="215"/>
                  <a:pt x="353" y="215"/>
                  <a:pt x="353" y="215"/>
                </a:cubicBezTo>
                <a:cubicBezTo>
                  <a:pt x="353" y="223"/>
                  <a:pt x="353" y="223"/>
                  <a:pt x="353" y="223"/>
                </a:cubicBezTo>
                <a:cubicBezTo>
                  <a:pt x="32" y="223"/>
                  <a:pt x="32" y="223"/>
                  <a:pt x="32" y="223"/>
                </a:cubicBezTo>
                <a:lnTo>
                  <a:pt x="32" y="215"/>
                </a:lnTo>
                <a:close/>
                <a:moveTo>
                  <a:pt x="57" y="42"/>
                </a:moveTo>
                <a:cubicBezTo>
                  <a:pt x="31" y="42"/>
                  <a:pt x="31" y="42"/>
                  <a:pt x="31" y="42"/>
                </a:cubicBezTo>
                <a:cubicBezTo>
                  <a:pt x="31" y="34"/>
                  <a:pt x="31" y="34"/>
                  <a:pt x="31" y="34"/>
                </a:cubicBezTo>
                <a:cubicBezTo>
                  <a:pt x="57" y="34"/>
                  <a:pt x="57" y="34"/>
                  <a:pt x="57" y="34"/>
                </a:cubicBezTo>
                <a:lnTo>
                  <a:pt x="57" y="42"/>
                </a:lnTo>
                <a:close/>
                <a:moveTo>
                  <a:pt x="57" y="65"/>
                </a:moveTo>
                <a:cubicBezTo>
                  <a:pt x="31" y="65"/>
                  <a:pt x="31" y="65"/>
                  <a:pt x="31" y="65"/>
                </a:cubicBezTo>
                <a:cubicBezTo>
                  <a:pt x="31" y="57"/>
                  <a:pt x="31" y="57"/>
                  <a:pt x="31" y="57"/>
                </a:cubicBezTo>
                <a:cubicBezTo>
                  <a:pt x="57" y="57"/>
                  <a:pt x="57" y="57"/>
                  <a:pt x="57" y="57"/>
                </a:cubicBezTo>
                <a:lnTo>
                  <a:pt x="57" y="65"/>
                </a:lnTo>
                <a:close/>
                <a:moveTo>
                  <a:pt x="57" y="87"/>
                </a:moveTo>
                <a:cubicBezTo>
                  <a:pt x="31" y="87"/>
                  <a:pt x="31" y="87"/>
                  <a:pt x="31" y="87"/>
                </a:cubicBezTo>
                <a:cubicBezTo>
                  <a:pt x="31" y="79"/>
                  <a:pt x="31" y="79"/>
                  <a:pt x="31" y="79"/>
                </a:cubicBezTo>
                <a:cubicBezTo>
                  <a:pt x="57" y="79"/>
                  <a:pt x="57" y="79"/>
                  <a:pt x="57" y="79"/>
                </a:cubicBezTo>
                <a:lnTo>
                  <a:pt x="57" y="87"/>
                </a:lnTo>
                <a:close/>
                <a:moveTo>
                  <a:pt x="57" y="110"/>
                </a:moveTo>
                <a:cubicBezTo>
                  <a:pt x="31" y="110"/>
                  <a:pt x="31" y="110"/>
                  <a:pt x="31" y="110"/>
                </a:cubicBezTo>
                <a:cubicBezTo>
                  <a:pt x="31" y="102"/>
                  <a:pt x="31" y="102"/>
                  <a:pt x="31" y="102"/>
                </a:cubicBezTo>
                <a:cubicBezTo>
                  <a:pt x="57" y="102"/>
                  <a:pt x="57" y="102"/>
                  <a:pt x="57" y="102"/>
                </a:cubicBezTo>
                <a:lnTo>
                  <a:pt x="57" y="110"/>
                </a:lnTo>
                <a:close/>
                <a:moveTo>
                  <a:pt x="57" y="132"/>
                </a:moveTo>
                <a:cubicBezTo>
                  <a:pt x="31" y="132"/>
                  <a:pt x="31" y="132"/>
                  <a:pt x="31" y="132"/>
                </a:cubicBezTo>
                <a:cubicBezTo>
                  <a:pt x="31" y="124"/>
                  <a:pt x="31" y="124"/>
                  <a:pt x="31" y="124"/>
                </a:cubicBezTo>
                <a:cubicBezTo>
                  <a:pt x="57" y="124"/>
                  <a:pt x="57" y="124"/>
                  <a:pt x="57" y="124"/>
                </a:cubicBezTo>
                <a:lnTo>
                  <a:pt x="57" y="132"/>
                </a:lnTo>
                <a:close/>
                <a:moveTo>
                  <a:pt x="57" y="155"/>
                </a:moveTo>
                <a:cubicBezTo>
                  <a:pt x="31" y="155"/>
                  <a:pt x="31" y="155"/>
                  <a:pt x="31" y="155"/>
                </a:cubicBezTo>
                <a:cubicBezTo>
                  <a:pt x="31" y="147"/>
                  <a:pt x="31" y="147"/>
                  <a:pt x="31" y="147"/>
                </a:cubicBezTo>
                <a:cubicBezTo>
                  <a:pt x="57" y="147"/>
                  <a:pt x="57" y="147"/>
                  <a:pt x="57" y="147"/>
                </a:cubicBezTo>
                <a:lnTo>
                  <a:pt x="57" y="155"/>
                </a:lnTo>
                <a:close/>
                <a:moveTo>
                  <a:pt x="57" y="178"/>
                </a:moveTo>
                <a:cubicBezTo>
                  <a:pt x="31" y="178"/>
                  <a:pt x="31" y="178"/>
                  <a:pt x="31" y="178"/>
                </a:cubicBezTo>
                <a:cubicBezTo>
                  <a:pt x="31" y="170"/>
                  <a:pt x="31" y="170"/>
                  <a:pt x="31" y="170"/>
                </a:cubicBezTo>
                <a:cubicBezTo>
                  <a:pt x="57" y="170"/>
                  <a:pt x="57" y="170"/>
                  <a:pt x="57" y="170"/>
                </a:cubicBezTo>
                <a:lnTo>
                  <a:pt x="57" y="178"/>
                </a:lnTo>
                <a:close/>
                <a:moveTo>
                  <a:pt x="57" y="200"/>
                </a:moveTo>
                <a:cubicBezTo>
                  <a:pt x="31" y="200"/>
                  <a:pt x="31" y="200"/>
                  <a:pt x="31" y="200"/>
                </a:cubicBezTo>
                <a:cubicBezTo>
                  <a:pt x="31" y="192"/>
                  <a:pt x="31" y="192"/>
                  <a:pt x="31" y="192"/>
                </a:cubicBezTo>
                <a:cubicBezTo>
                  <a:pt x="57" y="192"/>
                  <a:pt x="57" y="192"/>
                  <a:pt x="57" y="192"/>
                </a:cubicBezTo>
                <a:lnTo>
                  <a:pt x="57" y="200"/>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Freeform 42">
            <a:extLst>
              <a:ext uri="{FF2B5EF4-FFF2-40B4-BE49-F238E27FC236}">
                <a16:creationId xmlns:a16="http://schemas.microsoft.com/office/drawing/2014/main" id="{BE39C62D-1374-4781-8AFB-012D549607EF}"/>
              </a:ext>
            </a:extLst>
          </p:cNvPr>
          <p:cNvSpPr>
            <a:spLocks noChangeAspect="1" noEditPoints="1"/>
          </p:cNvSpPr>
          <p:nvPr/>
        </p:nvSpPr>
        <p:spPr bwMode="auto">
          <a:xfrm>
            <a:off x="5162444" y="3402469"/>
            <a:ext cx="451714" cy="385788"/>
          </a:xfrm>
          <a:custGeom>
            <a:avLst/>
            <a:gdLst>
              <a:gd name="T0" fmla="*/ 53 w 457"/>
              <a:gd name="T1" fmla="*/ 184 h 384"/>
              <a:gd name="T2" fmla="*/ 393 w 457"/>
              <a:gd name="T3" fmla="*/ 128 h 384"/>
              <a:gd name="T4" fmla="*/ 229 w 457"/>
              <a:gd name="T5" fmla="*/ 0 h 384"/>
              <a:gd name="T6" fmla="*/ 12 w 457"/>
              <a:gd name="T7" fmla="*/ 159 h 384"/>
              <a:gd name="T8" fmla="*/ 45 w 457"/>
              <a:gd name="T9" fmla="*/ 215 h 384"/>
              <a:gd name="T10" fmla="*/ 78 w 457"/>
              <a:gd name="T11" fmla="*/ 159 h 384"/>
              <a:gd name="T12" fmla="*/ 45 w 457"/>
              <a:gd name="T13" fmla="*/ 192 h 384"/>
              <a:gd name="T14" fmla="*/ 45 w 457"/>
              <a:gd name="T15" fmla="*/ 192 h 384"/>
              <a:gd name="T16" fmla="*/ 412 w 457"/>
              <a:gd name="T17" fmla="*/ 169 h 384"/>
              <a:gd name="T18" fmla="*/ 379 w 457"/>
              <a:gd name="T19" fmla="*/ 225 h 384"/>
              <a:gd name="T20" fmla="*/ 229 w 457"/>
              <a:gd name="T21" fmla="*/ 368 h 384"/>
              <a:gd name="T22" fmla="*/ 48 w 457"/>
              <a:gd name="T23" fmla="*/ 255 h 384"/>
              <a:gd name="T24" fmla="*/ 421 w 457"/>
              <a:gd name="T25" fmla="*/ 200 h 384"/>
              <a:gd name="T26" fmla="*/ 457 w 457"/>
              <a:gd name="T27" fmla="*/ 213 h 384"/>
              <a:gd name="T28" fmla="*/ 412 w 457"/>
              <a:gd name="T29" fmla="*/ 192 h 384"/>
              <a:gd name="T30" fmla="*/ 411 w 457"/>
              <a:gd name="T31" fmla="*/ 192 h 384"/>
              <a:gd name="T32" fmla="*/ 238 w 457"/>
              <a:gd name="T33" fmla="*/ 303 h 384"/>
              <a:gd name="T34" fmla="*/ 298 w 457"/>
              <a:gd name="T35" fmla="*/ 230 h 384"/>
              <a:gd name="T36" fmla="*/ 237 w 457"/>
              <a:gd name="T37" fmla="*/ 107 h 384"/>
              <a:gd name="T38" fmla="*/ 280 w 457"/>
              <a:gd name="T39" fmla="*/ 125 h 384"/>
              <a:gd name="T40" fmla="*/ 285 w 457"/>
              <a:gd name="T41" fmla="*/ 105 h 384"/>
              <a:gd name="T42" fmla="*/ 238 w 457"/>
              <a:gd name="T43" fmla="*/ 78 h 384"/>
              <a:gd name="T44" fmla="*/ 220 w 457"/>
              <a:gd name="T45" fmla="*/ 78 h 384"/>
              <a:gd name="T46" fmla="*/ 162 w 457"/>
              <a:gd name="T47" fmla="*/ 139 h 384"/>
              <a:gd name="T48" fmla="*/ 221 w 457"/>
              <a:gd name="T49" fmla="*/ 263 h 384"/>
              <a:gd name="T50" fmla="*/ 165 w 457"/>
              <a:gd name="T51" fmla="*/ 238 h 384"/>
              <a:gd name="T52" fmla="*/ 160 w 457"/>
              <a:gd name="T53" fmla="*/ 257 h 384"/>
              <a:gd name="T54" fmla="*/ 220 w 457"/>
              <a:gd name="T55" fmla="*/ 303 h 384"/>
              <a:gd name="T56" fmla="*/ 237 w 457"/>
              <a:gd name="T57" fmla="*/ 197 h 384"/>
              <a:gd name="T58" fmla="*/ 237 w 457"/>
              <a:gd name="T59" fmla="*/ 264 h 384"/>
              <a:gd name="T60" fmla="*/ 183 w 457"/>
              <a:gd name="T61" fmla="*/ 137 h 384"/>
              <a:gd name="T62" fmla="*/ 221 w 457"/>
              <a:gd name="T63" fmla="*/ 17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384">
                <a:moveTo>
                  <a:pt x="78" y="159"/>
                </a:moveTo>
                <a:cubicBezTo>
                  <a:pt x="53" y="184"/>
                  <a:pt x="53" y="184"/>
                  <a:pt x="53" y="184"/>
                </a:cubicBezTo>
                <a:cubicBezTo>
                  <a:pt x="57" y="91"/>
                  <a:pt x="135" y="16"/>
                  <a:pt x="229" y="16"/>
                </a:cubicBezTo>
                <a:cubicBezTo>
                  <a:pt x="304" y="16"/>
                  <a:pt x="367" y="62"/>
                  <a:pt x="393" y="128"/>
                </a:cubicBezTo>
                <a:cubicBezTo>
                  <a:pt x="410" y="128"/>
                  <a:pt x="410" y="128"/>
                  <a:pt x="410" y="128"/>
                </a:cubicBezTo>
                <a:cubicBezTo>
                  <a:pt x="384" y="53"/>
                  <a:pt x="313" y="0"/>
                  <a:pt x="229" y="0"/>
                </a:cubicBezTo>
                <a:cubicBezTo>
                  <a:pt x="125" y="0"/>
                  <a:pt x="41" y="82"/>
                  <a:pt x="37" y="185"/>
                </a:cubicBezTo>
                <a:cubicBezTo>
                  <a:pt x="12" y="159"/>
                  <a:pt x="12" y="159"/>
                  <a:pt x="12" y="159"/>
                </a:cubicBezTo>
                <a:cubicBezTo>
                  <a:pt x="0" y="171"/>
                  <a:pt x="0" y="171"/>
                  <a:pt x="0" y="171"/>
                </a:cubicBezTo>
                <a:cubicBezTo>
                  <a:pt x="45" y="215"/>
                  <a:pt x="45" y="215"/>
                  <a:pt x="45" y="215"/>
                </a:cubicBezTo>
                <a:cubicBezTo>
                  <a:pt x="89" y="171"/>
                  <a:pt x="89" y="171"/>
                  <a:pt x="89" y="171"/>
                </a:cubicBezTo>
                <a:lnTo>
                  <a:pt x="78" y="159"/>
                </a:lnTo>
                <a:close/>
                <a:moveTo>
                  <a:pt x="45" y="192"/>
                </a:moveTo>
                <a:cubicBezTo>
                  <a:pt x="45" y="192"/>
                  <a:pt x="45" y="192"/>
                  <a:pt x="45" y="192"/>
                </a:cubicBezTo>
                <a:cubicBezTo>
                  <a:pt x="45" y="193"/>
                  <a:pt x="45" y="193"/>
                  <a:pt x="45" y="193"/>
                </a:cubicBezTo>
                <a:lnTo>
                  <a:pt x="45" y="192"/>
                </a:lnTo>
                <a:close/>
                <a:moveTo>
                  <a:pt x="457" y="213"/>
                </a:moveTo>
                <a:cubicBezTo>
                  <a:pt x="412" y="169"/>
                  <a:pt x="412" y="169"/>
                  <a:pt x="412" y="169"/>
                </a:cubicBezTo>
                <a:cubicBezTo>
                  <a:pt x="368" y="213"/>
                  <a:pt x="368" y="213"/>
                  <a:pt x="368" y="213"/>
                </a:cubicBezTo>
                <a:cubicBezTo>
                  <a:pt x="379" y="225"/>
                  <a:pt x="379" y="225"/>
                  <a:pt x="379" y="225"/>
                </a:cubicBezTo>
                <a:cubicBezTo>
                  <a:pt x="405" y="199"/>
                  <a:pt x="405" y="199"/>
                  <a:pt x="405" y="199"/>
                </a:cubicBezTo>
                <a:cubicBezTo>
                  <a:pt x="401" y="293"/>
                  <a:pt x="324" y="368"/>
                  <a:pt x="229" y="368"/>
                </a:cubicBezTo>
                <a:cubicBezTo>
                  <a:pt x="154" y="368"/>
                  <a:pt x="90" y="321"/>
                  <a:pt x="65" y="255"/>
                </a:cubicBezTo>
                <a:cubicBezTo>
                  <a:pt x="48" y="255"/>
                  <a:pt x="48" y="255"/>
                  <a:pt x="48" y="255"/>
                </a:cubicBezTo>
                <a:cubicBezTo>
                  <a:pt x="74" y="330"/>
                  <a:pt x="145" y="384"/>
                  <a:pt x="229" y="384"/>
                </a:cubicBezTo>
                <a:cubicBezTo>
                  <a:pt x="332" y="384"/>
                  <a:pt x="417" y="302"/>
                  <a:pt x="421" y="200"/>
                </a:cubicBezTo>
                <a:cubicBezTo>
                  <a:pt x="446" y="225"/>
                  <a:pt x="446" y="225"/>
                  <a:pt x="446" y="225"/>
                </a:cubicBezTo>
                <a:lnTo>
                  <a:pt x="457" y="213"/>
                </a:lnTo>
                <a:close/>
                <a:moveTo>
                  <a:pt x="411" y="192"/>
                </a:moveTo>
                <a:cubicBezTo>
                  <a:pt x="412" y="192"/>
                  <a:pt x="412" y="192"/>
                  <a:pt x="412" y="192"/>
                </a:cubicBezTo>
                <a:cubicBezTo>
                  <a:pt x="413" y="192"/>
                  <a:pt x="413" y="192"/>
                  <a:pt x="413" y="192"/>
                </a:cubicBezTo>
                <a:lnTo>
                  <a:pt x="411" y="192"/>
                </a:lnTo>
                <a:close/>
                <a:moveTo>
                  <a:pt x="229" y="312"/>
                </a:moveTo>
                <a:cubicBezTo>
                  <a:pt x="234" y="312"/>
                  <a:pt x="238" y="307"/>
                  <a:pt x="238" y="303"/>
                </a:cubicBezTo>
                <a:cubicBezTo>
                  <a:pt x="238" y="283"/>
                  <a:pt x="238" y="283"/>
                  <a:pt x="238" y="283"/>
                </a:cubicBezTo>
                <a:cubicBezTo>
                  <a:pt x="273" y="280"/>
                  <a:pt x="298" y="260"/>
                  <a:pt x="298" y="230"/>
                </a:cubicBezTo>
                <a:cubicBezTo>
                  <a:pt x="298" y="202"/>
                  <a:pt x="280" y="185"/>
                  <a:pt x="237" y="176"/>
                </a:cubicBezTo>
                <a:cubicBezTo>
                  <a:pt x="237" y="107"/>
                  <a:pt x="237" y="107"/>
                  <a:pt x="237" y="107"/>
                </a:cubicBezTo>
                <a:cubicBezTo>
                  <a:pt x="250" y="109"/>
                  <a:pt x="262" y="114"/>
                  <a:pt x="274" y="123"/>
                </a:cubicBezTo>
                <a:cubicBezTo>
                  <a:pt x="277" y="124"/>
                  <a:pt x="278" y="125"/>
                  <a:pt x="280" y="125"/>
                </a:cubicBezTo>
                <a:cubicBezTo>
                  <a:pt x="286" y="125"/>
                  <a:pt x="291" y="121"/>
                  <a:pt x="291" y="115"/>
                </a:cubicBezTo>
                <a:cubicBezTo>
                  <a:pt x="291" y="110"/>
                  <a:pt x="289" y="108"/>
                  <a:pt x="285" y="105"/>
                </a:cubicBezTo>
                <a:cubicBezTo>
                  <a:pt x="271" y="96"/>
                  <a:pt x="257" y="90"/>
                  <a:pt x="238" y="88"/>
                </a:cubicBezTo>
                <a:cubicBezTo>
                  <a:pt x="238" y="78"/>
                  <a:pt x="238" y="78"/>
                  <a:pt x="238" y="78"/>
                </a:cubicBezTo>
                <a:cubicBezTo>
                  <a:pt x="238" y="74"/>
                  <a:pt x="234" y="69"/>
                  <a:pt x="229" y="69"/>
                </a:cubicBezTo>
                <a:cubicBezTo>
                  <a:pt x="225" y="69"/>
                  <a:pt x="220" y="74"/>
                  <a:pt x="220" y="78"/>
                </a:cubicBezTo>
                <a:cubicBezTo>
                  <a:pt x="220" y="87"/>
                  <a:pt x="220" y="87"/>
                  <a:pt x="220" y="87"/>
                </a:cubicBezTo>
                <a:cubicBezTo>
                  <a:pt x="186" y="89"/>
                  <a:pt x="162" y="110"/>
                  <a:pt x="162" y="139"/>
                </a:cubicBezTo>
                <a:cubicBezTo>
                  <a:pt x="162" y="168"/>
                  <a:pt x="180" y="183"/>
                  <a:pt x="221" y="193"/>
                </a:cubicBezTo>
                <a:cubicBezTo>
                  <a:pt x="221" y="263"/>
                  <a:pt x="221" y="263"/>
                  <a:pt x="221" y="263"/>
                </a:cubicBezTo>
                <a:cubicBezTo>
                  <a:pt x="202" y="261"/>
                  <a:pt x="187" y="253"/>
                  <a:pt x="172" y="241"/>
                </a:cubicBezTo>
                <a:cubicBezTo>
                  <a:pt x="170" y="239"/>
                  <a:pt x="168" y="238"/>
                  <a:pt x="165" y="238"/>
                </a:cubicBezTo>
                <a:cubicBezTo>
                  <a:pt x="160" y="238"/>
                  <a:pt x="155" y="243"/>
                  <a:pt x="155" y="248"/>
                </a:cubicBezTo>
                <a:cubicBezTo>
                  <a:pt x="155" y="252"/>
                  <a:pt x="157" y="255"/>
                  <a:pt x="160" y="257"/>
                </a:cubicBezTo>
                <a:cubicBezTo>
                  <a:pt x="178" y="272"/>
                  <a:pt x="197" y="280"/>
                  <a:pt x="220" y="282"/>
                </a:cubicBezTo>
                <a:cubicBezTo>
                  <a:pt x="220" y="303"/>
                  <a:pt x="220" y="303"/>
                  <a:pt x="220" y="303"/>
                </a:cubicBezTo>
                <a:cubicBezTo>
                  <a:pt x="220" y="307"/>
                  <a:pt x="225" y="312"/>
                  <a:pt x="229" y="312"/>
                </a:cubicBezTo>
                <a:close/>
                <a:moveTo>
                  <a:pt x="237" y="197"/>
                </a:moveTo>
                <a:cubicBezTo>
                  <a:pt x="268" y="205"/>
                  <a:pt x="276" y="215"/>
                  <a:pt x="276" y="231"/>
                </a:cubicBezTo>
                <a:cubicBezTo>
                  <a:pt x="276" y="250"/>
                  <a:pt x="261" y="263"/>
                  <a:pt x="237" y="264"/>
                </a:cubicBezTo>
                <a:lnTo>
                  <a:pt x="237" y="197"/>
                </a:lnTo>
                <a:close/>
                <a:moveTo>
                  <a:pt x="183" y="137"/>
                </a:moveTo>
                <a:cubicBezTo>
                  <a:pt x="183" y="120"/>
                  <a:pt x="197" y="107"/>
                  <a:pt x="221" y="106"/>
                </a:cubicBezTo>
                <a:cubicBezTo>
                  <a:pt x="221" y="172"/>
                  <a:pt x="221" y="172"/>
                  <a:pt x="221" y="172"/>
                </a:cubicBezTo>
                <a:cubicBezTo>
                  <a:pt x="191" y="164"/>
                  <a:pt x="183" y="154"/>
                  <a:pt x="183" y="137"/>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TextBox 194">
            <a:extLst>
              <a:ext uri="{FF2B5EF4-FFF2-40B4-BE49-F238E27FC236}">
                <a16:creationId xmlns:a16="http://schemas.microsoft.com/office/drawing/2014/main" id="{9D42C06B-D6AB-4B9B-BEAA-BDE6BA0A1431}"/>
              </a:ext>
            </a:extLst>
          </p:cNvPr>
          <p:cNvSpPr txBox="1"/>
          <p:nvPr/>
        </p:nvSpPr>
        <p:spPr>
          <a:xfrm>
            <a:off x="5084006" y="3814551"/>
            <a:ext cx="612432"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Corporate</a:t>
            </a:r>
          </a:p>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Reseller</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92" name="TextBox 191">
            <a:extLst>
              <a:ext uri="{FF2B5EF4-FFF2-40B4-BE49-F238E27FC236}">
                <a16:creationId xmlns:a16="http://schemas.microsoft.com/office/drawing/2014/main" id="{D03F0571-5B28-4579-B8E9-C5D0B27A0E4C}"/>
              </a:ext>
            </a:extLst>
          </p:cNvPr>
          <p:cNvSpPr txBox="1"/>
          <p:nvPr/>
        </p:nvSpPr>
        <p:spPr>
          <a:xfrm>
            <a:off x="10038648" y="5249985"/>
            <a:ext cx="131137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Technology</a:t>
            </a:r>
            <a:br>
              <a:rPr kumimoji="0" lang="en-US" sz="900" b="0" i="0" u="none" strike="noStrike" kern="0" cap="none" spc="0" normalizeH="0" baseline="0" noProof="0">
                <a:ln>
                  <a:noFill/>
                </a:ln>
                <a:solidFill>
                  <a:schemeClr val="tx2"/>
                </a:solidFill>
                <a:effectLst/>
                <a:uLnTx/>
                <a:uFillTx/>
                <a:latin typeface="Arial"/>
                <a:ea typeface="+mn-ea"/>
                <a:cs typeface="Arial"/>
                <a:sym typeface="Arial"/>
              </a:rPr>
            </a:br>
            <a:r>
              <a:rPr kumimoji="0" lang="en-US" sz="900" b="0" i="0" u="none" strike="noStrike" kern="0" cap="none" spc="0" normalizeH="0" baseline="0" noProof="0">
                <a:ln>
                  <a:noFill/>
                </a:ln>
                <a:solidFill>
                  <a:schemeClr val="tx2"/>
                </a:solidFill>
                <a:effectLst/>
                <a:uLnTx/>
                <a:uFillTx/>
                <a:latin typeface="Arial"/>
                <a:ea typeface="+mn-ea"/>
                <a:cs typeface="Arial"/>
                <a:sym typeface="Arial"/>
              </a:rPr>
              <a:t>Alliance Partner</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grpSp>
        <p:nvGrpSpPr>
          <p:cNvPr id="168" name="Group 10">
            <a:extLst>
              <a:ext uri="{FF2B5EF4-FFF2-40B4-BE49-F238E27FC236}">
                <a16:creationId xmlns:a16="http://schemas.microsoft.com/office/drawing/2014/main" id="{75870897-A1CB-42A4-B13B-85DF725C02E5}"/>
              </a:ext>
            </a:extLst>
          </p:cNvPr>
          <p:cNvGrpSpPr>
            <a:grpSpLocks noChangeAspect="1"/>
          </p:cNvGrpSpPr>
          <p:nvPr/>
        </p:nvGrpSpPr>
        <p:grpSpPr bwMode="auto">
          <a:xfrm>
            <a:off x="10505815" y="4838145"/>
            <a:ext cx="376675" cy="383786"/>
            <a:chOff x="3827" y="1459"/>
            <a:chExt cx="452" cy="453"/>
          </a:xfrm>
          <a:solidFill>
            <a:schemeClr val="accent3"/>
          </a:solidFill>
        </p:grpSpPr>
        <p:sp>
          <p:nvSpPr>
            <p:cNvPr id="169" name="Freeform 11">
              <a:extLst>
                <a:ext uri="{FF2B5EF4-FFF2-40B4-BE49-F238E27FC236}">
                  <a16:creationId xmlns:a16="http://schemas.microsoft.com/office/drawing/2014/main" id="{C6394748-F807-4986-9EDA-AFA14A1FA189}"/>
                </a:ext>
              </a:extLst>
            </p:cNvPr>
            <p:cNvSpPr>
              <a:spLocks noEditPoints="1"/>
            </p:cNvSpPr>
            <p:nvPr/>
          </p:nvSpPr>
          <p:spPr bwMode="auto">
            <a:xfrm>
              <a:off x="4140" y="1459"/>
              <a:ext cx="139" cy="215"/>
            </a:xfrm>
            <a:custGeom>
              <a:avLst/>
              <a:gdLst>
                <a:gd name="T0" fmla="*/ 13 w 118"/>
                <a:gd name="T1" fmla="*/ 40 h 181"/>
                <a:gd name="T2" fmla="*/ 13 w 118"/>
                <a:gd name="T3" fmla="*/ 161 h 181"/>
                <a:gd name="T4" fmla="*/ 63 w 118"/>
                <a:gd name="T5" fmla="*/ 161 h 181"/>
                <a:gd name="T6" fmla="*/ 89 w 118"/>
                <a:gd name="T7" fmla="*/ 181 h 181"/>
                <a:gd name="T8" fmla="*/ 118 w 118"/>
                <a:gd name="T9" fmla="*/ 153 h 181"/>
                <a:gd name="T10" fmla="*/ 89 w 118"/>
                <a:gd name="T11" fmla="*/ 125 h 181"/>
                <a:gd name="T12" fmla="*/ 63 w 118"/>
                <a:gd name="T13" fmla="*/ 145 h 181"/>
                <a:gd name="T14" fmla="*/ 29 w 118"/>
                <a:gd name="T15" fmla="*/ 145 h 181"/>
                <a:gd name="T16" fmla="*/ 29 w 118"/>
                <a:gd name="T17" fmla="*/ 39 h 181"/>
                <a:gd name="T18" fmla="*/ 41 w 118"/>
                <a:gd name="T19" fmla="*/ 20 h 181"/>
                <a:gd name="T20" fmla="*/ 21 w 118"/>
                <a:gd name="T21" fmla="*/ 0 h 181"/>
                <a:gd name="T22" fmla="*/ 0 w 118"/>
                <a:gd name="T23" fmla="*/ 20 h 181"/>
                <a:gd name="T24" fmla="*/ 13 w 118"/>
                <a:gd name="T25" fmla="*/ 40 h 181"/>
                <a:gd name="T26" fmla="*/ 89 w 118"/>
                <a:gd name="T27" fmla="*/ 141 h 181"/>
                <a:gd name="T28" fmla="*/ 102 w 118"/>
                <a:gd name="T29" fmla="*/ 153 h 181"/>
                <a:gd name="T30" fmla="*/ 89 w 118"/>
                <a:gd name="T31" fmla="*/ 165 h 181"/>
                <a:gd name="T32" fmla="*/ 77 w 118"/>
                <a:gd name="T33" fmla="*/ 153 h 181"/>
                <a:gd name="T34" fmla="*/ 89 w 118"/>
                <a:gd name="T35" fmla="*/ 14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81">
                  <a:moveTo>
                    <a:pt x="13" y="40"/>
                  </a:moveTo>
                  <a:cubicBezTo>
                    <a:pt x="13" y="161"/>
                    <a:pt x="13" y="161"/>
                    <a:pt x="13" y="161"/>
                  </a:cubicBezTo>
                  <a:cubicBezTo>
                    <a:pt x="63" y="161"/>
                    <a:pt x="63" y="161"/>
                    <a:pt x="63" y="161"/>
                  </a:cubicBezTo>
                  <a:cubicBezTo>
                    <a:pt x="66" y="172"/>
                    <a:pt x="77" y="181"/>
                    <a:pt x="89" y="181"/>
                  </a:cubicBezTo>
                  <a:cubicBezTo>
                    <a:pt x="105" y="181"/>
                    <a:pt x="118" y="168"/>
                    <a:pt x="118" y="153"/>
                  </a:cubicBezTo>
                  <a:cubicBezTo>
                    <a:pt x="118" y="137"/>
                    <a:pt x="105" y="125"/>
                    <a:pt x="89" y="125"/>
                  </a:cubicBezTo>
                  <a:cubicBezTo>
                    <a:pt x="77" y="125"/>
                    <a:pt x="66" y="133"/>
                    <a:pt x="63" y="145"/>
                  </a:cubicBezTo>
                  <a:cubicBezTo>
                    <a:pt x="29" y="145"/>
                    <a:pt x="29" y="145"/>
                    <a:pt x="29" y="145"/>
                  </a:cubicBezTo>
                  <a:cubicBezTo>
                    <a:pt x="29" y="39"/>
                    <a:pt x="29" y="39"/>
                    <a:pt x="29" y="39"/>
                  </a:cubicBezTo>
                  <a:cubicBezTo>
                    <a:pt x="36" y="36"/>
                    <a:pt x="41" y="29"/>
                    <a:pt x="41" y="20"/>
                  </a:cubicBezTo>
                  <a:cubicBezTo>
                    <a:pt x="41" y="9"/>
                    <a:pt x="32" y="0"/>
                    <a:pt x="21" y="0"/>
                  </a:cubicBezTo>
                  <a:cubicBezTo>
                    <a:pt x="9" y="0"/>
                    <a:pt x="0" y="9"/>
                    <a:pt x="0" y="20"/>
                  </a:cubicBezTo>
                  <a:cubicBezTo>
                    <a:pt x="0" y="29"/>
                    <a:pt x="5" y="36"/>
                    <a:pt x="13" y="40"/>
                  </a:cubicBezTo>
                  <a:close/>
                  <a:moveTo>
                    <a:pt x="89" y="141"/>
                  </a:moveTo>
                  <a:cubicBezTo>
                    <a:pt x="96" y="141"/>
                    <a:pt x="102" y="146"/>
                    <a:pt x="102" y="153"/>
                  </a:cubicBezTo>
                  <a:cubicBezTo>
                    <a:pt x="102" y="159"/>
                    <a:pt x="96" y="165"/>
                    <a:pt x="89" y="165"/>
                  </a:cubicBezTo>
                  <a:cubicBezTo>
                    <a:pt x="83" y="165"/>
                    <a:pt x="77" y="159"/>
                    <a:pt x="77" y="153"/>
                  </a:cubicBezTo>
                  <a:cubicBezTo>
                    <a:pt x="77" y="146"/>
                    <a:pt x="83" y="141"/>
                    <a:pt x="89"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Freeform 12">
              <a:extLst>
                <a:ext uri="{FF2B5EF4-FFF2-40B4-BE49-F238E27FC236}">
                  <a16:creationId xmlns:a16="http://schemas.microsoft.com/office/drawing/2014/main" id="{78EC9C24-8301-465E-8F39-83664657282E}"/>
                </a:ext>
              </a:extLst>
            </p:cNvPr>
            <p:cNvSpPr>
              <a:spLocks noEditPoints="1"/>
            </p:cNvSpPr>
            <p:nvPr/>
          </p:nvSpPr>
          <p:spPr bwMode="auto">
            <a:xfrm>
              <a:off x="3966" y="1511"/>
              <a:ext cx="164" cy="308"/>
            </a:xfrm>
            <a:custGeom>
              <a:avLst/>
              <a:gdLst>
                <a:gd name="T0" fmla="*/ 124 w 139"/>
                <a:gd name="T1" fmla="*/ 219 h 260"/>
                <a:gd name="T2" fmla="*/ 124 w 139"/>
                <a:gd name="T3" fmla="*/ 21 h 260"/>
                <a:gd name="T4" fmla="*/ 55 w 139"/>
                <a:gd name="T5" fmla="*/ 21 h 260"/>
                <a:gd name="T6" fmla="*/ 28 w 139"/>
                <a:gd name="T7" fmla="*/ 0 h 260"/>
                <a:gd name="T8" fmla="*/ 0 w 139"/>
                <a:gd name="T9" fmla="*/ 29 h 260"/>
                <a:gd name="T10" fmla="*/ 28 w 139"/>
                <a:gd name="T11" fmla="*/ 57 h 260"/>
                <a:gd name="T12" fmla="*/ 55 w 139"/>
                <a:gd name="T13" fmla="*/ 37 h 260"/>
                <a:gd name="T14" fmla="*/ 108 w 139"/>
                <a:gd name="T15" fmla="*/ 37 h 260"/>
                <a:gd name="T16" fmla="*/ 108 w 139"/>
                <a:gd name="T17" fmla="*/ 221 h 260"/>
                <a:gd name="T18" fmla="*/ 98 w 139"/>
                <a:gd name="T19" fmla="*/ 239 h 260"/>
                <a:gd name="T20" fmla="*/ 118 w 139"/>
                <a:gd name="T21" fmla="*/ 260 h 260"/>
                <a:gd name="T22" fmla="*/ 139 w 139"/>
                <a:gd name="T23" fmla="*/ 239 h 260"/>
                <a:gd name="T24" fmla="*/ 124 w 139"/>
                <a:gd name="T25" fmla="*/ 219 h 260"/>
                <a:gd name="T26" fmla="*/ 28 w 139"/>
                <a:gd name="T27" fmla="*/ 41 h 260"/>
                <a:gd name="T28" fmla="*/ 16 w 139"/>
                <a:gd name="T29" fmla="*/ 29 h 260"/>
                <a:gd name="T30" fmla="*/ 28 w 139"/>
                <a:gd name="T31" fmla="*/ 16 h 260"/>
                <a:gd name="T32" fmla="*/ 40 w 139"/>
                <a:gd name="T33" fmla="*/ 29 h 260"/>
                <a:gd name="T34" fmla="*/ 28 w 139"/>
                <a:gd name="T35" fmla="*/ 4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60">
                  <a:moveTo>
                    <a:pt x="124" y="219"/>
                  </a:moveTo>
                  <a:cubicBezTo>
                    <a:pt x="124" y="21"/>
                    <a:pt x="124" y="21"/>
                    <a:pt x="124" y="21"/>
                  </a:cubicBezTo>
                  <a:cubicBezTo>
                    <a:pt x="55" y="21"/>
                    <a:pt x="55" y="21"/>
                    <a:pt x="55" y="21"/>
                  </a:cubicBezTo>
                  <a:cubicBezTo>
                    <a:pt x="51" y="9"/>
                    <a:pt x="40" y="0"/>
                    <a:pt x="28" y="0"/>
                  </a:cubicBezTo>
                  <a:cubicBezTo>
                    <a:pt x="12" y="0"/>
                    <a:pt x="0" y="13"/>
                    <a:pt x="0" y="29"/>
                  </a:cubicBezTo>
                  <a:cubicBezTo>
                    <a:pt x="0" y="44"/>
                    <a:pt x="12" y="57"/>
                    <a:pt x="28" y="57"/>
                  </a:cubicBezTo>
                  <a:cubicBezTo>
                    <a:pt x="40" y="57"/>
                    <a:pt x="51" y="48"/>
                    <a:pt x="55" y="37"/>
                  </a:cubicBezTo>
                  <a:cubicBezTo>
                    <a:pt x="108" y="37"/>
                    <a:pt x="108" y="37"/>
                    <a:pt x="108" y="37"/>
                  </a:cubicBezTo>
                  <a:cubicBezTo>
                    <a:pt x="108" y="221"/>
                    <a:pt x="108" y="221"/>
                    <a:pt x="108" y="221"/>
                  </a:cubicBezTo>
                  <a:cubicBezTo>
                    <a:pt x="102" y="225"/>
                    <a:pt x="98" y="231"/>
                    <a:pt x="98" y="239"/>
                  </a:cubicBezTo>
                  <a:cubicBezTo>
                    <a:pt x="98" y="250"/>
                    <a:pt x="107" y="260"/>
                    <a:pt x="118" y="260"/>
                  </a:cubicBezTo>
                  <a:cubicBezTo>
                    <a:pt x="130" y="260"/>
                    <a:pt x="139" y="250"/>
                    <a:pt x="139" y="239"/>
                  </a:cubicBezTo>
                  <a:cubicBezTo>
                    <a:pt x="139" y="230"/>
                    <a:pt x="132" y="222"/>
                    <a:pt x="124" y="219"/>
                  </a:cubicBezTo>
                  <a:close/>
                  <a:moveTo>
                    <a:pt x="28" y="41"/>
                  </a:moveTo>
                  <a:cubicBezTo>
                    <a:pt x="21" y="41"/>
                    <a:pt x="16" y="35"/>
                    <a:pt x="16" y="29"/>
                  </a:cubicBezTo>
                  <a:cubicBezTo>
                    <a:pt x="16" y="22"/>
                    <a:pt x="21" y="16"/>
                    <a:pt x="28" y="16"/>
                  </a:cubicBezTo>
                  <a:cubicBezTo>
                    <a:pt x="34" y="16"/>
                    <a:pt x="40" y="22"/>
                    <a:pt x="40" y="29"/>
                  </a:cubicBezTo>
                  <a:cubicBezTo>
                    <a:pt x="40" y="35"/>
                    <a:pt x="34"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Freeform 13">
              <a:extLst>
                <a:ext uri="{FF2B5EF4-FFF2-40B4-BE49-F238E27FC236}">
                  <a16:creationId xmlns:a16="http://schemas.microsoft.com/office/drawing/2014/main" id="{288540C7-5CE7-4C0D-A555-FDA21D1D4BBD}"/>
                </a:ext>
              </a:extLst>
            </p:cNvPr>
            <p:cNvSpPr>
              <a:spLocks/>
            </p:cNvSpPr>
            <p:nvPr/>
          </p:nvSpPr>
          <p:spPr bwMode="auto">
            <a:xfrm>
              <a:off x="3827" y="1582"/>
              <a:ext cx="242" cy="308"/>
            </a:xfrm>
            <a:custGeom>
              <a:avLst/>
              <a:gdLst>
                <a:gd name="T0" fmla="*/ 189 w 204"/>
                <a:gd name="T1" fmla="*/ 219 h 260"/>
                <a:gd name="T2" fmla="*/ 189 w 204"/>
                <a:gd name="T3" fmla="*/ 14 h 260"/>
                <a:gd name="T4" fmla="*/ 40 w 204"/>
                <a:gd name="T5" fmla="*/ 14 h 260"/>
                <a:gd name="T6" fmla="*/ 21 w 204"/>
                <a:gd name="T7" fmla="*/ 0 h 260"/>
                <a:gd name="T8" fmla="*/ 0 w 204"/>
                <a:gd name="T9" fmla="*/ 21 h 260"/>
                <a:gd name="T10" fmla="*/ 21 w 204"/>
                <a:gd name="T11" fmla="*/ 42 h 260"/>
                <a:gd name="T12" fmla="*/ 39 w 204"/>
                <a:gd name="T13" fmla="*/ 30 h 260"/>
                <a:gd name="T14" fmla="*/ 173 w 204"/>
                <a:gd name="T15" fmla="*/ 30 h 260"/>
                <a:gd name="T16" fmla="*/ 173 w 204"/>
                <a:gd name="T17" fmla="*/ 221 h 260"/>
                <a:gd name="T18" fmla="*/ 162 w 204"/>
                <a:gd name="T19" fmla="*/ 239 h 260"/>
                <a:gd name="T20" fmla="*/ 183 w 204"/>
                <a:gd name="T21" fmla="*/ 260 h 260"/>
                <a:gd name="T22" fmla="*/ 204 w 204"/>
                <a:gd name="T23" fmla="*/ 239 h 260"/>
                <a:gd name="T24" fmla="*/ 189 w 204"/>
                <a:gd name="T25" fmla="*/ 21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260">
                  <a:moveTo>
                    <a:pt x="189" y="219"/>
                  </a:moveTo>
                  <a:cubicBezTo>
                    <a:pt x="189" y="14"/>
                    <a:pt x="189" y="14"/>
                    <a:pt x="189" y="14"/>
                  </a:cubicBezTo>
                  <a:cubicBezTo>
                    <a:pt x="40" y="14"/>
                    <a:pt x="40" y="14"/>
                    <a:pt x="40" y="14"/>
                  </a:cubicBezTo>
                  <a:cubicBezTo>
                    <a:pt x="37" y="6"/>
                    <a:pt x="30" y="0"/>
                    <a:pt x="21" y="0"/>
                  </a:cubicBezTo>
                  <a:cubicBezTo>
                    <a:pt x="9" y="0"/>
                    <a:pt x="0" y="10"/>
                    <a:pt x="0" y="21"/>
                  </a:cubicBezTo>
                  <a:cubicBezTo>
                    <a:pt x="0" y="32"/>
                    <a:pt x="9" y="42"/>
                    <a:pt x="21" y="42"/>
                  </a:cubicBezTo>
                  <a:cubicBezTo>
                    <a:pt x="29" y="42"/>
                    <a:pt x="36" y="37"/>
                    <a:pt x="39" y="30"/>
                  </a:cubicBezTo>
                  <a:cubicBezTo>
                    <a:pt x="173" y="30"/>
                    <a:pt x="173" y="30"/>
                    <a:pt x="173" y="30"/>
                  </a:cubicBezTo>
                  <a:cubicBezTo>
                    <a:pt x="173" y="221"/>
                    <a:pt x="173" y="221"/>
                    <a:pt x="173" y="221"/>
                  </a:cubicBezTo>
                  <a:cubicBezTo>
                    <a:pt x="166" y="225"/>
                    <a:pt x="162" y="231"/>
                    <a:pt x="162" y="239"/>
                  </a:cubicBezTo>
                  <a:cubicBezTo>
                    <a:pt x="162" y="250"/>
                    <a:pt x="171" y="260"/>
                    <a:pt x="183" y="260"/>
                  </a:cubicBezTo>
                  <a:cubicBezTo>
                    <a:pt x="194" y="260"/>
                    <a:pt x="204" y="250"/>
                    <a:pt x="204" y="239"/>
                  </a:cubicBezTo>
                  <a:cubicBezTo>
                    <a:pt x="204" y="230"/>
                    <a:pt x="197" y="222"/>
                    <a:pt x="189"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Freeform 14">
              <a:extLst>
                <a:ext uri="{FF2B5EF4-FFF2-40B4-BE49-F238E27FC236}">
                  <a16:creationId xmlns:a16="http://schemas.microsoft.com/office/drawing/2014/main" id="{08D7A864-D09C-405C-8344-8CE35909D3C4}"/>
                </a:ext>
              </a:extLst>
            </p:cNvPr>
            <p:cNvSpPr>
              <a:spLocks noEditPoints="1"/>
            </p:cNvSpPr>
            <p:nvPr/>
          </p:nvSpPr>
          <p:spPr bwMode="auto">
            <a:xfrm>
              <a:off x="3845" y="1653"/>
              <a:ext cx="155" cy="202"/>
            </a:xfrm>
            <a:custGeom>
              <a:avLst/>
              <a:gdLst>
                <a:gd name="T0" fmla="*/ 119 w 131"/>
                <a:gd name="T1" fmla="*/ 131 h 170"/>
                <a:gd name="T2" fmla="*/ 119 w 131"/>
                <a:gd name="T3" fmla="*/ 24 h 170"/>
                <a:gd name="T4" fmla="*/ 56 w 131"/>
                <a:gd name="T5" fmla="*/ 24 h 170"/>
                <a:gd name="T6" fmla="*/ 29 w 131"/>
                <a:gd name="T7" fmla="*/ 0 h 170"/>
                <a:gd name="T8" fmla="*/ 0 w 131"/>
                <a:gd name="T9" fmla="*/ 29 h 170"/>
                <a:gd name="T10" fmla="*/ 29 w 131"/>
                <a:gd name="T11" fmla="*/ 57 h 170"/>
                <a:gd name="T12" fmla="*/ 54 w 131"/>
                <a:gd name="T13" fmla="*/ 40 h 170"/>
                <a:gd name="T14" fmla="*/ 103 w 131"/>
                <a:gd name="T15" fmla="*/ 40 h 170"/>
                <a:gd name="T16" fmla="*/ 103 w 131"/>
                <a:gd name="T17" fmla="*/ 130 h 170"/>
                <a:gd name="T18" fmla="*/ 90 w 131"/>
                <a:gd name="T19" fmla="*/ 150 h 170"/>
                <a:gd name="T20" fmla="*/ 111 w 131"/>
                <a:gd name="T21" fmla="*/ 170 h 170"/>
                <a:gd name="T22" fmla="*/ 131 w 131"/>
                <a:gd name="T23" fmla="*/ 150 h 170"/>
                <a:gd name="T24" fmla="*/ 119 w 131"/>
                <a:gd name="T25" fmla="*/ 131 h 170"/>
                <a:gd name="T26" fmla="*/ 29 w 131"/>
                <a:gd name="T27" fmla="*/ 41 h 170"/>
                <a:gd name="T28" fmla="*/ 16 w 131"/>
                <a:gd name="T29" fmla="*/ 29 h 170"/>
                <a:gd name="T30" fmla="*/ 29 w 131"/>
                <a:gd name="T31" fmla="*/ 16 h 170"/>
                <a:gd name="T32" fmla="*/ 41 w 131"/>
                <a:gd name="T33" fmla="*/ 29 h 170"/>
                <a:gd name="T34" fmla="*/ 29 w 131"/>
                <a:gd name="T35"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0">
                  <a:moveTo>
                    <a:pt x="119" y="131"/>
                  </a:moveTo>
                  <a:cubicBezTo>
                    <a:pt x="119" y="24"/>
                    <a:pt x="119" y="24"/>
                    <a:pt x="119" y="24"/>
                  </a:cubicBezTo>
                  <a:cubicBezTo>
                    <a:pt x="56" y="24"/>
                    <a:pt x="56" y="24"/>
                    <a:pt x="56" y="24"/>
                  </a:cubicBezTo>
                  <a:cubicBezTo>
                    <a:pt x="54" y="11"/>
                    <a:pt x="42" y="0"/>
                    <a:pt x="29" y="0"/>
                  </a:cubicBezTo>
                  <a:cubicBezTo>
                    <a:pt x="13" y="0"/>
                    <a:pt x="0" y="13"/>
                    <a:pt x="0" y="29"/>
                  </a:cubicBezTo>
                  <a:cubicBezTo>
                    <a:pt x="0" y="44"/>
                    <a:pt x="13" y="57"/>
                    <a:pt x="29" y="57"/>
                  </a:cubicBezTo>
                  <a:cubicBezTo>
                    <a:pt x="40" y="57"/>
                    <a:pt x="50" y="50"/>
                    <a:pt x="54" y="40"/>
                  </a:cubicBezTo>
                  <a:cubicBezTo>
                    <a:pt x="103" y="40"/>
                    <a:pt x="103" y="40"/>
                    <a:pt x="103" y="40"/>
                  </a:cubicBezTo>
                  <a:cubicBezTo>
                    <a:pt x="103" y="130"/>
                    <a:pt x="103" y="130"/>
                    <a:pt x="103" y="130"/>
                  </a:cubicBezTo>
                  <a:cubicBezTo>
                    <a:pt x="96" y="133"/>
                    <a:pt x="90" y="141"/>
                    <a:pt x="90" y="150"/>
                  </a:cubicBezTo>
                  <a:cubicBezTo>
                    <a:pt x="90" y="161"/>
                    <a:pt x="99" y="170"/>
                    <a:pt x="111" y="170"/>
                  </a:cubicBezTo>
                  <a:cubicBezTo>
                    <a:pt x="122" y="170"/>
                    <a:pt x="131" y="161"/>
                    <a:pt x="131" y="150"/>
                  </a:cubicBezTo>
                  <a:cubicBezTo>
                    <a:pt x="131" y="141"/>
                    <a:pt x="126" y="134"/>
                    <a:pt x="119" y="131"/>
                  </a:cubicBezTo>
                  <a:close/>
                  <a:moveTo>
                    <a:pt x="29" y="41"/>
                  </a:moveTo>
                  <a:cubicBezTo>
                    <a:pt x="22" y="41"/>
                    <a:pt x="16" y="35"/>
                    <a:pt x="16" y="29"/>
                  </a:cubicBezTo>
                  <a:cubicBezTo>
                    <a:pt x="16" y="22"/>
                    <a:pt x="22" y="16"/>
                    <a:pt x="29" y="16"/>
                  </a:cubicBezTo>
                  <a:cubicBezTo>
                    <a:pt x="35" y="16"/>
                    <a:pt x="41" y="22"/>
                    <a:pt x="41" y="29"/>
                  </a:cubicBezTo>
                  <a:cubicBezTo>
                    <a:pt x="41" y="35"/>
                    <a:pt x="35" y="41"/>
                    <a:pt x="2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Freeform 15">
              <a:extLst>
                <a:ext uri="{FF2B5EF4-FFF2-40B4-BE49-F238E27FC236}">
                  <a16:creationId xmlns:a16="http://schemas.microsoft.com/office/drawing/2014/main" id="{1AF7D5D9-9BBF-4C3E-87E2-F1DC455DF36E}"/>
                </a:ext>
              </a:extLst>
            </p:cNvPr>
            <p:cNvSpPr>
              <a:spLocks noEditPoints="1"/>
            </p:cNvSpPr>
            <p:nvPr/>
          </p:nvSpPr>
          <p:spPr bwMode="auto">
            <a:xfrm>
              <a:off x="4140" y="1685"/>
              <a:ext cx="139" cy="227"/>
            </a:xfrm>
            <a:custGeom>
              <a:avLst/>
              <a:gdLst>
                <a:gd name="T0" fmla="*/ 89 w 118"/>
                <a:gd name="T1" fmla="*/ 0 h 191"/>
                <a:gd name="T2" fmla="*/ 62 w 118"/>
                <a:gd name="T3" fmla="*/ 21 h 191"/>
                <a:gd name="T4" fmla="*/ 13 w 118"/>
                <a:gd name="T5" fmla="*/ 21 h 191"/>
                <a:gd name="T6" fmla="*/ 13 w 118"/>
                <a:gd name="T7" fmla="*/ 152 h 191"/>
                <a:gd name="T8" fmla="*/ 0 w 118"/>
                <a:gd name="T9" fmla="*/ 171 h 191"/>
                <a:gd name="T10" fmla="*/ 21 w 118"/>
                <a:gd name="T11" fmla="*/ 191 h 191"/>
                <a:gd name="T12" fmla="*/ 42 w 118"/>
                <a:gd name="T13" fmla="*/ 171 h 191"/>
                <a:gd name="T14" fmla="*/ 29 w 118"/>
                <a:gd name="T15" fmla="*/ 152 h 191"/>
                <a:gd name="T16" fmla="*/ 29 w 118"/>
                <a:gd name="T17" fmla="*/ 37 h 191"/>
                <a:gd name="T18" fmla="*/ 63 w 118"/>
                <a:gd name="T19" fmla="*/ 37 h 191"/>
                <a:gd name="T20" fmla="*/ 89 w 118"/>
                <a:gd name="T21" fmla="*/ 56 h 191"/>
                <a:gd name="T22" fmla="*/ 118 w 118"/>
                <a:gd name="T23" fmla="*/ 28 h 191"/>
                <a:gd name="T24" fmla="*/ 89 w 118"/>
                <a:gd name="T25" fmla="*/ 0 h 191"/>
                <a:gd name="T26" fmla="*/ 89 w 118"/>
                <a:gd name="T27" fmla="*/ 40 h 191"/>
                <a:gd name="T28" fmla="*/ 77 w 118"/>
                <a:gd name="T29" fmla="*/ 28 h 191"/>
                <a:gd name="T30" fmla="*/ 89 w 118"/>
                <a:gd name="T31" fmla="*/ 16 h 191"/>
                <a:gd name="T32" fmla="*/ 102 w 118"/>
                <a:gd name="T33" fmla="*/ 28 h 191"/>
                <a:gd name="T34" fmla="*/ 89 w 118"/>
                <a:gd name="T35" fmla="*/ 4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91">
                  <a:moveTo>
                    <a:pt x="89" y="0"/>
                  </a:moveTo>
                  <a:cubicBezTo>
                    <a:pt x="76" y="0"/>
                    <a:pt x="65" y="9"/>
                    <a:pt x="62" y="21"/>
                  </a:cubicBezTo>
                  <a:cubicBezTo>
                    <a:pt x="13" y="21"/>
                    <a:pt x="13" y="21"/>
                    <a:pt x="13" y="21"/>
                  </a:cubicBezTo>
                  <a:cubicBezTo>
                    <a:pt x="13" y="152"/>
                    <a:pt x="13" y="152"/>
                    <a:pt x="13" y="152"/>
                  </a:cubicBezTo>
                  <a:cubicBezTo>
                    <a:pt x="6" y="155"/>
                    <a:pt x="0" y="162"/>
                    <a:pt x="0" y="171"/>
                  </a:cubicBezTo>
                  <a:cubicBezTo>
                    <a:pt x="0" y="182"/>
                    <a:pt x="10" y="191"/>
                    <a:pt x="21" y="191"/>
                  </a:cubicBezTo>
                  <a:cubicBezTo>
                    <a:pt x="32" y="191"/>
                    <a:pt x="42" y="182"/>
                    <a:pt x="42" y="171"/>
                  </a:cubicBezTo>
                  <a:cubicBezTo>
                    <a:pt x="42" y="162"/>
                    <a:pt x="36" y="155"/>
                    <a:pt x="29" y="152"/>
                  </a:cubicBezTo>
                  <a:cubicBezTo>
                    <a:pt x="29" y="37"/>
                    <a:pt x="29" y="37"/>
                    <a:pt x="29" y="37"/>
                  </a:cubicBezTo>
                  <a:cubicBezTo>
                    <a:pt x="63" y="37"/>
                    <a:pt x="63" y="37"/>
                    <a:pt x="63" y="37"/>
                  </a:cubicBezTo>
                  <a:cubicBezTo>
                    <a:pt x="67" y="48"/>
                    <a:pt x="77" y="56"/>
                    <a:pt x="89" y="56"/>
                  </a:cubicBezTo>
                  <a:cubicBezTo>
                    <a:pt x="105" y="56"/>
                    <a:pt x="118" y="43"/>
                    <a:pt x="118" y="28"/>
                  </a:cubicBezTo>
                  <a:cubicBezTo>
                    <a:pt x="118" y="12"/>
                    <a:pt x="105" y="0"/>
                    <a:pt x="89" y="0"/>
                  </a:cubicBezTo>
                  <a:close/>
                  <a:moveTo>
                    <a:pt x="89" y="40"/>
                  </a:moveTo>
                  <a:cubicBezTo>
                    <a:pt x="83" y="40"/>
                    <a:pt x="77" y="34"/>
                    <a:pt x="77" y="28"/>
                  </a:cubicBezTo>
                  <a:cubicBezTo>
                    <a:pt x="77" y="21"/>
                    <a:pt x="83" y="16"/>
                    <a:pt x="89" y="16"/>
                  </a:cubicBezTo>
                  <a:cubicBezTo>
                    <a:pt x="96" y="16"/>
                    <a:pt x="102" y="21"/>
                    <a:pt x="102" y="28"/>
                  </a:cubicBezTo>
                  <a:cubicBezTo>
                    <a:pt x="102" y="34"/>
                    <a:pt x="96" y="40"/>
                    <a:pt x="8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Freeform 17">
            <a:extLst>
              <a:ext uri="{FF2B5EF4-FFF2-40B4-BE49-F238E27FC236}">
                <a16:creationId xmlns:a16="http://schemas.microsoft.com/office/drawing/2014/main" id="{A78FB42D-1A07-4FF5-AC54-9487363A48D2}"/>
              </a:ext>
            </a:extLst>
          </p:cNvPr>
          <p:cNvSpPr>
            <a:spLocks noChangeAspect="1" noEditPoints="1"/>
          </p:cNvSpPr>
          <p:nvPr/>
        </p:nvSpPr>
        <p:spPr bwMode="auto">
          <a:xfrm>
            <a:off x="4630384" y="4960537"/>
            <a:ext cx="385674" cy="358749"/>
          </a:xfrm>
          <a:custGeom>
            <a:avLst/>
            <a:gdLst>
              <a:gd name="T0" fmla="*/ 0 w 384"/>
              <a:gd name="T1" fmla="*/ 20 h 351"/>
              <a:gd name="T2" fmla="*/ 157 w 384"/>
              <a:gd name="T3" fmla="*/ 260 h 351"/>
              <a:gd name="T4" fmla="*/ 116 w 384"/>
              <a:gd name="T5" fmla="*/ 344 h 351"/>
              <a:gd name="T6" fmla="*/ 269 w 384"/>
              <a:gd name="T7" fmla="*/ 344 h 351"/>
              <a:gd name="T8" fmla="*/ 230 w 384"/>
              <a:gd name="T9" fmla="*/ 260 h 351"/>
              <a:gd name="T10" fmla="*/ 384 w 384"/>
              <a:gd name="T11" fmla="*/ 21 h 351"/>
              <a:gd name="T12" fmla="*/ 143 w 384"/>
              <a:gd name="T13" fmla="*/ 335 h 351"/>
              <a:gd name="T14" fmla="*/ 166 w 384"/>
              <a:gd name="T15" fmla="*/ 313 h 351"/>
              <a:gd name="T16" fmla="*/ 218 w 384"/>
              <a:gd name="T17" fmla="*/ 313 h 351"/>
              <a:gd name="T18" fmla="*/ 368 w 384"/>
              <a:gd name="T19" fmla="*/ 240 h 351"/>
              <a:gd name="T20" fmla="*/ 16 w 384"/>
              <a:gd name="T21" fmla="*/ 240 h 351"/>
              <a:gd name="T22" fmla="*/ 363 w 384"/>
              <a:gd name="T23" fmla="*/ 16 h 351"/>
              <a:gd name="T24" fmla="*/ 74 w 384"/>
              <a:gd name="T25" fmla="*/ 162 h 351"/>
              <a:gd name="T26" fmla="*/ 107 w 384"/>
              <a:gd name="T27" fmla="*/ 131 h 351"/>
              <a:gd name="T28" fmla="*/ 121 w 384"/>
              <a:gd name="T29" fmla="*/ 124 h 351"/>
              <a:gd name="T30" fmla="*/ 147 w 384"/>
              <a:gd name="T31" fmla="*/ 121 h 351"/>
              <a:gd name="T32" fmla="*/ 176 w 384"/>
              <a:gd name="T33" fmla="*/ 89 h 351"/>
              <a:gd name="T34" fmla="*/ 208 w 384"/>
              <a:gd name="T35" fmla="*/ 121 h 351"/>
              <a:gd name="T36" fmla="*/ 235 w 384"/>
              <a:gd name="T37" fmla="*/ 124 h 351"/>
              <a:gd name="T38" fmla="*/ 265 w 384"/>
              <a:gd name="T39" fmla="*/ 99 h 351"/>
              <a:gd name="T40" fmla="*/ 279 w 384"/>
              <a:gd name="T41" fmla="*/ 93 h 351"/>
              <a:gd name="T42" fmla="*/ 308 w 384"/>
              <a:gd name="T43" fmla="*/ 89 h 351"/>
              <a:gd name="T44" fmla="*/ 335 w 384"/>
              <a:gd name="T45" fmla="*/ 59 h 351"/>
              <a:gd name="T46" fmla="*/ 334 w 384"/>
              <a:gd name="T47" fmla="*/ 75 h 351"/>
              <a:gd name="T48" fmla="*/ 306 w 384"/>
              <a:gd name="T49" fmla="*/ 105 h 351"/>
              <a:gd name="T50" fmla="*/ 272 w 384"/>
              <a:gd name="T51" fmla="*/ 105 h 351"/>
              <a:gd name="T52" fmla="*/ 249 w 384"/>
              <a:gd name="T53" fmla="*/ 129 h 351"/>
              <a:gd name="T54" fmla="*/ 215 w 384"/>
              <a:gd name="T55" fmla="*/ 132 h 351"/>
              <a:gd name="T56" fmla="*/ 201 w 384"/>
              <a:gd name="T57" fmla="*/ 126 h 351"/>
              <a:gd name="T58" fmla="*/ 175 w 384"/>
              <a:gd name="T59" fmla="*/ 104 h 351"/>
              <a:gd name="T60" fmla="*/ 145 w 384"/>
              <a:gd name="T61" fmla="*/ 137 h 351"/>
              <a:gd name="T62" fmla="*/ 114 w 384"/>
              <a:gd name="T63" fmla="*/ 137 h 351"/>
              <a:gd name="T64" fmla="*/ 89 w 384"/>
              <a:gd name="T65" fmla="*/ 162 h 351"/>
              <a:gd name="T66" fmla="*/ 32 w 384"/>
              <a:gd name="T67" fmla="*/ 215 h 351"/>
              <a:gd name="T68" fmla="*/ 32 w 384"/>
              <a:gd name="T69" fmla="*/ 223 h 351"/>
              <a:gd name="T70" fmla="*/ 31 w 384"/>
              <a:gd name="T71" fmla="*/ 42 h 351"/>
              <a:gd name="T72" fmla="*/ 57 w 384"/>
              <a:gd name="T73" fmla="*/ 42 h 351"/>
              <a:gd name="T74" fmla="*/ 31 w 384"/>
              <a:gd name="T75" fmla="*/ 57 h 351"/>
              <a:gd name="T76" fmla="*/ 57 w 384"/>
              <a:gd name="T77" fmla="*/ 87 h 351"/>
              <a:gd name="T78" fmla="*/ 57 w 384"/>
              <a:gd name="T79" fmla="*/ 79 h 351"/>
              <a:gd name="T80" fmla="*/ 31 w 384"/>
              <a:gd name="T81" fmla="*/ 110 h 351"/>
              <a:gd name="T82" fmla="*/ 57 w 384"/>
              <a:gd name="T83" fmla="*/ 110 h 351"/>
              <a:gd name="T84" fmla="*/ 31 w 384"/>
              <a:gd name="T85" fmla="*/ 124 h 351"/>
              <a:gd name="T86" fmla="*/ 57 w 384"/>
              <a:gd name="T87" fmla="*/ 155 h 351"/>
              <a:gd name="T88" fmla="*/ 57 w 384"/>
              <a:gd name="T89" fmla="*/ 147 h 351"/>
              <a:gd name="T90" fmla="*/ 31 w 384"/>
              <a:gd name="T91" fmla="*/ 178 h 351"/>
              <a:gd name="T92" fmla="*/ 57 w 384"/>
              <a:gd name="T93" fmla="*/ 178 h 351"/>
              <a:gd name="T94" fmla="*/ 31 w 384"/>
              <a:gd name="T95" fmla="*/ 19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51">
                <a:moveTo>
                  <a:pt x="363" y="0"/>
                </a:moveTo>
                <a:cubicBezTo>
                  <a:pt x="19" y="0"/>
                  <a:pt x="19" y="0"/>
                  <a:pt x="19" y="0"/>
                </a:cubicBezTo>
                <a:cubicBezTo>
                  <a:pt x="9" y="0"/>
                  <a:pt x="0" y="9"/>
                  <a:pt x="0" y="20"/>
                </a:cubicBezTo>
                <a:cubicBezTo>
                  <a:pt x="0" y="240"/>
                  <a:pt x="0" y="240"/>
                  <a:pt x="0" y="240"/>
                </a:cubicBezTo>
                <a:cubicBezTo>
                  <a:pt x="0" y="251"/>
                  <a:pt x="9" y="260"/>
                  <a:pt x="19" y="260"/>
                </a:cubicBezTo>
                <a:cubicBezTo>
                  <a:pt x="157" y="260"/>
                  <a:pt x="157" y="260"/>
                  <a:pt x="157" y="260"/>
                </a:cubicBezTo>
                <a:cubicBezTo>
                  <a:pt x="150" y="316"/>
                  <a:pt x="150" y="316"/>
                  <a:pt x="150" y="316"/>
                </a:cubicBezTo>
                <a:cubicBezTo>
                  <a:pt x="136" y="320"/>
                  <a:pt x="126" y="325"/>
                  <a:pt x="120" y="330"/>
                </a:cubicBezTo>
                <a:cubicBezTo>
                  <a:pt x="115" y="333"/>
                  <a:pt x="114" y="339"/>
                  <a:pt x="116" y="344"/>
                </a:cubicBezTo>
                <a:cubicBezTo>
                  <a:pt x="117" y="348"/>
                  <a:pt x="121" y="351"/>
                  <a:pt x="126" y="351"/>
                </a:cubicBezTo>
                <a:cubicBezTo>
                  <a:pt x="258" y="351"/>
                  <a:pt x="258" y="351"/>
                  <a:pt x="258" y="351"/>
                </a:cubicBezTo>
                <a:cubicBezTo>
                  <a:pt x="263" y="351"/>
                  <a:pt x="267" y="348"/>
                  <a:pt x="269" y="344"/>
                </a:cubicBezTo>
                <a:cubicBezTo>
                  <a:pt x="270" y="339"/>
                  <a:pt x="269" y="333"/>
                  <a:pt x="265" y="330"/>
                </a:cubicBezTo>
                <a:cubicBezTo>
                  <a:pt x="259" y="325"/>
                  <a:pt x="249" y="320"/>
                  <a:pt x="234" y="316"/>
                </a:cubicBezTo>
                <a:cubicBezTo>
                  <a:pt x="230" y="260"/>
                  <a:pt x="230" y="260"/>
                  <a:pt x="230" y="260"/>
                </a:cubicBezTo>
                <a:cubicBezTo>
                  <a:pt x="364" y="260"/>
                  <a:pt x="364" y="260"/>
                  <a:pt x="364" y="260"/>
                </a:cubicBezTo>
                <a:cubicBezTo>
                  <a:pt x="375" y="260"/>
                  <a:pt x="384" y="251"/>
                  <a:pt x="384" y="240"/>
                </a:cubicBezTo>
                <a:cubicBezTo>
                  <a:pt x="384" y="21"/>
                  <a:pt x="384" y="21"/>
                  <a:pt x="384" y="21"/>
                </a:cubicBezTo>
                <a:cubicBezTo>
                  <a:pt x="384" y="10"/>
                  <a:pt x="375" y="0"/>
                  <a:pt x="363" y="0"/>
                </a:cubicBezTo>
                <a:close/>
                <a:moveTo>
                  <a:pt x="241" y="335"/>
                </a:moveTo>
                <a:cubicBezTo>
                  <a:pt x="143" y="335"/>
                  <a:pt x="143" y="335"/>
                  <a:pt x="143" y="335"/>
                </a:cubicBezTo>
                <a:cubicBezTo>
                  <a:pt x="153" y="331"/>
                  <a:pt x="168" y="327"/>
                  <a:pt x="190" y="327"/>
                </a:cubicBezTo>
                <a:cubicBezTo>
                  <a:pt x="214" y="327"/>
                  <a:pt x="230" y="331"/>
                  <a:pt x="241" y="335"/>
                </a:cubicBezTo>
                <a:close/>
                <a:moveTo>
                  <a:pt x="166" y="313"/>
                </a:moveTo>
                <a:cubicBezTo>
                  <a:pt x="173" y="261"/>
                  <a:pt x="173" y="261"/>
                  <a:pt x="173" y="261"/>
                </a:cubicBezTo>
                <a:cubicBezTo>
                  <a:pt x="214" y="261"/>
                  <a:pt x="214" y="261"/>
                  <a:pt x="214" y="261"/>
                </a:cubicBezTo>
                <a:cubicBezTo>
                  <a:pt x="218" y="313"/>
                  <a:pt x="218" y="313"/>
                  <a:pt x="218" y="313"/>
                </a:cubicBezTo>
                <a:cubicBezTo>
                  <a:pt x="210" y="312"/>
                  <a:pt x="200" y="311"/>
                  <a:pt x="190" y="311"/>
                </a:cubicBezTo>
                <a:cubicBezTo>
                  <a:pt x="181" y="311"/>
                  <a:pt x="174" y="312"/>
                  <a:pt x="166" y="313"/>
                </a:cubicBezTo>
                <a:close/>
                <a:moveTo>
                  <a:pt x="368" y="240"/>
                </a:moveTo>
                <a:cubicBezTo>
                  <a:pt x="368" y="242"/>
                  <a:pt x="366" y="244"/>
                  <a:pt x="364" y="244"/>
                </a:cubicBezTo>
                <a:cubicBezTo>
                  <a:pt x="19" y="244"/>
                  <a:pt x="19" y="244"/>
                  <a:pt x="19" y="244"/>
                </a:cubicBezTo>
                <a:cubicBezTo>
                  <a:pt x="18" y="244"/>
                  <a:pt x="16" y="242"/>
                  <a:pt x="16" y="240"/>
                </a:cubicBezTo>
                <a:cubicBezTo>
                  <a:pt x="16" y="20"/>
                  <a:pt x="16" y="20"/>
                  <a:pt x="16" y="20"/>
                </a:cubicBezTo>
                <a:cubicBezTo>
                  <a:pt x="16" y="18"/>
                  <a:pt x="18" y="16"/>
                  <a:pt x="19" y="16"/>
                </a:cubicBezTo>
                <a:cubicBezTo>
                  <a:pt x="363" y="16"/>
                  <a:pt x="363" y="16"/>
                  <a:pt x="363" y="16"/>
                </a:cubicBezTo>
                <a:cubicBezTo>
                  <a:pt x="366" y="16"/>
                  <a:pt x="368" y="18"/>
                  <a:pt x="368" y="21"/>
                </a:cubicBezTo>
                <a:lnTo>
                  <a:pt x="368" y="240"/>
                </a:lnTo>
                <a:close/>
                <a:moveTo>
                  <a:pt x="74" y="162"/>
                </a:moveTo>
                <a:cubicBezTo>
                  <a:pt x="74" y="158"/>
                  <a:pt x="77" y="154"/>
                  <a:pt x="81" y="154"/>
                </a:cubicBezTo>
                <a:cubicBezTo>
                  <a:pt x="82" y="154"/>
                  <a:pt x="83" y="155"/>
                  <a:pt x="84" y="155"/>
                </a:cubicBezTo>
                <a:cubicBezTo>
                  <a:pt x="107" y="131"/>
                  <a:pt x="107" y="131"/>
                  <a:pt x="107" y="131"/>
                </a:cubicBezTo>
                <a:cubicBezTo>
                  <a:pt x="107" y="131"/>
                  <a:pt x="107" y="130"/>
                  <a:pt x="107" y="129"/>
                </a:cubicBezTo>
                <a:cubicBezTo>
                  <a:pt x="107" y="125"/>
                  <a:pt x="110" y="121"/>
                  <a:pt x="114" y="121"/>
                </a:cubicBezTo>
                <a:cubicBezTo>
                  <a:pt x="117" y="121"/>
                  <a:pt x="119" y="122"/>
                  <a:pt x="121" y="124"/>
                </a:cubicBezTo>
                <a:cubicBezTo>
                  <a:pt x="138" y="124"/>
                  <a:pt x="138" y="124"/>
                  <a:pt x="138" y="124"/>
                </a:cubicBezTo>
                <a:cubicBezTo>
                  <a:pt x="140" y="122"/>
                  <a:pt x="142" y="121"/>
                  <a:pt x="145" y="121"/>
                </a:cubicBezTo>
                <a:cubicBezTo>
                  <a:pt x="145" y="121"/>
                  <a:pt x="146" y="121"/>
                  <a:pt x="147" y="121"/>
                </a:cubicBezTo>
                <a:cubicBezTo>
                  <a:pt x="169" y="99"/>
                  <a:pt x="169" y="99"/>
                  <a:pt x="169" y="99"/>
                </a:cubicBezTo>
                <a:cubicBezTo>
                  <a:pt x="169" y="98"/>
                  <a:pt x="169" y="98"/>
                  <a:pt x="169" y="97"/>
                </a:cubicBezTo>
                <a:cubicBezTo>
                  <a:pt x="169" y="93"/>
                  <a:pt x="172" y="89"/>
                  <a:pt x="176" y="89"/>
                </a:cubicBezTo>
                <a:cubicBezTo>
                  <a:pt x="181" y="89"/>
                  <a:pt x="184" y="93"/>
                  <a:pt x="184" y="97"/>
                </a:cubicBezTo>
                <a:cubicBezTo>
                  <a:pt x="184" y="97"/>
                  <a:pt x="184" y="97"/>
                  <a:pt x="184" y="98"/>
                </a:cubicBezTo>
                <a:cubicBezTo>
                  <a:pt x="208" y="121"/>
                  <a:pt x="208" y="121"/>
                  <a:pt x="208" y="121"/>
                </a:cubicBezTo>
                <a:cubicBezTo>
                  <a:pt x="208" y="121"/>
                  <a:pt x="208" y="121"/>
                  <a:pt x="208" y="121"/>
                </a:cubicBezTo>
                <a:cubicBezTo>
                  <a:pt x="211" y="121"/>
                  <a:pt x="213" y="122"/>
                  <a:pt x="214" y="124"/>
                </a:cubicBezTo>
                <a:cubicBezTo>
                  <a:pt x="235" y="124"/>
                  <a:pt x="235" y="124"/>
                  <a:pt x="235" y="124"/>
                </a:cubicBezTo>
                <a:cubicBezTo>
                  <a:pt x="236" y="122"/>
                  <a:pt x="239" y="121"/>
                  <a:pt x="241" y="121"/>
                </a:cubicBezTo>
                <a:cubicBezTo>
                  <a:pt x="242" y="121"/>
                  <a:pt x="242" y="121"/>
                  <a:pt x="242" y="121"/>
                </a:cubicBezTo>
                <a:cubicBezTo>
                  <a:pt x="265" y="99"/>
                  <a:pt x="265" y="99"/>
                  <a:pt x="265" y="99"/>
                </a:cubicBezTo>
                <a:cubicBezTo>
                  <a:pt x="265" y="98"/>
                  <a:pt x="265" y="97"/>
                  <a:pt x="265" y="97"/>
                </a:cubicBezTo>
                <a:cubicBezTo>
                  <a:pt x="265" y="93"/>
                  <a:pt x="268" y="89"/>
                  <a:pt x="272" y="89"/>
                </a:cubicBezTo>
                <a:cubicBezTo>
                  <a:pt x="275" y="89"/>
                  <a:pt x="278" y="90"/>
                  <a:pt x="279" y="93"/>
                </a:cubicBezTo>
                <a:cubicBezTo>
                  <a:pt x="299" y="93"/>
                  <a:pt x="299" y="93"/>
                  <a:pt x="299" y="93"/>
                </a:cubicBezTo>
                <a:cubicBezTo>
                  <a:pt x="301" y="90"/>
                  <a:pt x="303" y="89"/>
                  <a:pt x="306" y="89"/>
                </a:cubicBezTo>
                <a:cubicBezTo>
                  <a:pt x="306" y="89"/>
                  <a:pt x="307" y="89"/>
                  <a:pt x="308" y="89"/>
                </a:cubicBezTo>
                <a:cubicBezTo>
                  <a:pt x="327" y="70"/>
                  <a:pt x="327" y="70"/>
                  <a:pt x="327" y="70"/>
                </a:cubicBezTo>
                <a:cubicBezTo>
                  <a:pt x="327" y="69"/>
                  <a:pt x="327" y="68"/>
                  <a:pt x="327" y="67"/>
                </a:cubicBezTo>
                <a:cubicBezTo>
                  <a:pt x="327" y="63"/>
                  <a:pt x="330" y="59"/>
                  <a:pt x="335" y="59"/>
                </a:cubicBezTo>
                <a:cubicBezTo>
                  <a:pt x="339" y="59"/>
                  <a:pt x="343" y="63"/>
                  <a:pt x="343" y="67"/>
                </a:cubicBezTo>
                <a:cubicBezTo>
                  <a:pt x="343" y="71"/>
                  <a:pt x="339" y="75"/>
                  <a:pt x="335" y="75"/>
                </a:cubicBezTo>
                <a:cubicBezTo>
                  <a:pt x="334" y="75"/>
                  <a:pt x="334" y="75"/>
                  <a:pt x="334" y="75"/>
                </a:cubicBezTo>
                <a:cubicBezTo>
                  <a:pt x="313" y="95"/>
                  <a:pt x="313" y="95"/>
                  <a:pt x="313" y="95"/>
                </a:cubicBezTo>
                <a:cubicBezTo>
                  <a:pt x="313" y="96"/>
                  <a:pt x="314" y="96"/>
                  <a:pt x="314" y="97"/>
                </a:cubicBezTo>
                <a:cubicBezTo>
                  <a:pt x="314" y="101"/>
                  <a:pt x="310" y="105"/>
                  <a:pt x="306" y="105"/>
                </a:cubicBezTo>
                <a:cubicBezTo>
                  <a:pt x="303" y="105"/>
                  <a:pt x="300" y="103"/>
                  <a:pt x="299" y="101"/>
                </a:cubicBezTo>
                <a:cubicBezTo>
                  <a:pt x="279" y="101"/>
                  <a:pt x="279" y="101"/>
                  <a:pt x="279" y="101"/>
                </a:cubicBezTo>
                <a:cubicBezTo>
                  <a:pt x="278" y="103"/>
                  <a:pt x="275" y="105"/>
                  <a:pt x="272" y="105"/>
                </a:cubicBezTo>
                <a:cubicBezTo>
                  <a:pt x="272" y="105"/>
                  <a:pt x="271" y="105"/>
                  <a:pt x="270" y="104"/>
                </a:cubicBezTo>
                <a:cubicBezTo>
                  <a:pt x="249" y="126"/>
                  <a:pt x="249" y="126"/>
                  <a:pt x="249" y="126"/>
                </a:cubicBezTo>
                <a:cubicBezTo>
                  <a:pt x="249" y="127"/>
                  <a:pt x="249" y="128"/>
                  <a:pt x="249" y="129"/>
                </a:cubicBezTo>
                <a:cubicBezTo>
                  <a:pt x="249" y="133"/>
                  <a:pt x="246" y="137"/>
                  <a:pt x="241" y="137"/>
                </a:cubicBezTo>
                <a:cubicBezTo>
                  <a:pt x="238" y="137"/>
                  <a:pt x="236" y="135"/>
                  <a:pt x="234" y="132"/>
                </a:cubicBezTo>
                <a:cubicBezTo>
                  <a:pt x="215" y="132"/>
                  <a:pt x="215" y="132"/>
                  <a:pt x="215" y="132"/>
                </a:cubicBezTo>
                <a:cubicBezTo>
                  <a:pt x="214" y="135"/>
                  <a:pt x="211" y="137"/>
                  <a:pt x="208" y="137"/>
                </a:cubicBezTo>
                <a:cubicBezTo>
                  <a:pt x="204" y="137"/>
                  <a:pt x="200" y="133"/>
                  <a:pt x="200" y="129"/>
                </a:cubicBezTo>
                <a:cubicBezTo>
                  <a:pt x="200" y="128"/>
                  <a:pt x="200" y="127"/>
                  <a:pt x="201" y="126"/>
                </a:cubicBezTo>
                <a:cubicBezTo>
                  <a:pt x="179" y="104"/>
                  <a:pt x="179" y="104"/>
                  <a:pt x="179" y="104"/>
                </a:cubicBezTo>
                <a:cubicBezTo>
                  <a:pt x="178" y="104"/>
                  <a:pt x="177" y="105"/>
                  <a:pt x="176" y="105"/>
                </a:cubicBezTo>
                <a:cubicBezTo>
                  <a:pt x="176" y="105"/>
                  <a:pt x="175" y="105"/>
                  <a:pt x="175" y="104"/>
                </a:cubicBezTo>
                <a:cubicBezTo>
                  <a:pt x="152" y="127"/>
                  <a:pt x="152" y="127"/>
                  <a:pt x="152" y="127"/>
                </a:cubicBezTo>
                <a:cubicBezTo>
                  <a:pt x="152" y="128"/>
                  <a:pt x="153" y="128"/>
                  <a:pt x="153" y="129"/>
                </a:cubicBezTo>
                <a:cubicBezTo>
                  <a:pt x="153" y="133"/>
                  <a:pt x="149" y="137"/>
                  <a:pt x="145" y="137"/>
                </a:cubicBezTo>
                <a:cubicBezTo>
                  <a:pt x="142" y="137"/>
                  <a:pt x="139" y="135"/>
                  <a:pt x="138" y="132"/>
                </a:cubicBezTo>
                <a:cubicBezTo>
                  <a:pt x="121" y="132"/>
                  <a:pt x="121" y="132"/>
                  <a:pt x="121" y="132"/>
                </a:cubicBezTo>
                <a:cubicBezTo>
                  <a:pt x="120" y="135"/>
                  <a:pt x="117" y="137"/>
                  <a:pt x="114" y="137"/>
                </a:cubicBezTo>
                <a:cubicBezTo>
                  <a:pt x="114" y="137"/>
                  <a:pt x="113" y="137"/>
                  <a:pt x="113" y="137"/>
                </a:cubicBezTo>
                <a:cubicBezTo>
                  <a:pt x="89" y="161"/>
                  <a:pt x="89" y="161"/>
                  <a:pt x="89" y="161"/>
                </a:cubicBezTo>
                <a:cubicBezTo>
                  <a:pt x="89" y="161"/>
                  <a:pt x="89" y="162"/>
                  <a:pt x="89" y="162"/>
                </a:cubicBezTo>
                <a:cubicBezTo>
                  <a:pt x="89" y="167"/>
                  <a:pt x="86" y="170"/>
                  <a:pt x="81" y="170"/>
                </a:cubicBezTo>
                <a:cubicBezTo>
                  <a:pt x="77" y="170"/>
                  <a:pt x="74" y="167"/>
                  <a:pt x="74" y="162"/>
                </a:cubicBezTo>
                <a:close/>
                <a:moveTo>
                  <a:pt x="32" y="215"/>
                </a:moveTo>
                <a:cubicBezTo>
                  <a:pt x="353" y="215"/>
                  <a:pt x="353" y="215"/>
                  <a:pt x="353" y="215"/>
                </a:cubicBezTo>
                <a:cubicBezTo>
                  <a:pt x="353" y="223"/>
                  <a:pt x="353" y="223"/>
                  <a:pt x="353" y="223"/>
                </a:cubicBezTo>
                <a:cubicBezTo>
                  <a:pt x="32" y="223"/>
                  <a:pt x="32" y="223"/>
                  <a:pt x="32" y="223"/>
                </a:cubicBezTo>
                <a:lnTo>
                  <a:pt x="32" y="215"/>
                </a:lnTo>
                <a:close/>
                <a:moveTo>
                  <a:pt x="57" y="42"/>
                </a:moveTo>
                <a:cubicBezTo>
                  <a:pt x="31" y="42"/>
                  <a:pt x="31" y="42"/>
                  <a:pt x="31" y="42"/>
                </a:cubicBezTo>
                <a:cubicBezTo>
                  <a:pt x="31" y="34"/>
                  <a:pt x="31" y="34"/>
                  <a:pt x="31" y="34"/>
                </a:cubicBezTo>
                <a:cubicBezTo>
                  <a:pt x="57" y="34"/>
                  <a:pt x="57" y="34"/>
                  <a:pt x="57" y="34"/>
                </a:cubicBezTo>
                <a:lnTo>
                  <a:pt x="57" y="42"/>
                </a:lnTo>
                <a:close/>
                <a:moveTo>
                  <a:pt x="57" y="65"/>
                </a:moveTo>
                <a:cubicBezTo>
                  <a:pt x="31" y="65"/>
                  <a:pt x="31" y="65"/>
                  <a:pt x="31" y="65"/>
                </a:cubicBezTo>
                <a:cubicBezTo>
                  <a:pt x="31" y="57"/>
                  <a:pt x="31" y="57"/>
                  <a:pt x="31" y="57"/>
                </a:cubicBezTo>
                <a:cubicBezTo>
                  <a:pt x="57" y="57"/>
                  <a:pt x="57" y="57"/>
                  <a:pt x="57" y="57"/>
                </a:cubicBezTo>
                <a:lnTo>
                  <a:pt x="57" y="65"/>
                </a:lnTo>
                <a:close/>
                <a:moveTo>
                  <a:pt x="57" y="87"/>
                </a:moveTo>
                <a:cubicBezTo>
                  <a:pt x="31" y="87"/>
                  <a:pt x="31" y="87"/>
                  <a:pt x="31" y="87"/>
                </a:cubicBezTo>
                <a:cubicBezTo>
                  <a:pt x="31" y="79"/>
                  <a:pt x="31" y="79"/>
                  <a:pt x="31" y="79"/>
                </a:cubicBezTo>
                <a:cubicBezTo>
                  <a:pt x="57" y="79"/>
                  <a:pt x="57" y="79"/>
                  <a:pt x="57" y="79"/>
                </a:cubicBezTo>
                <a:lnTo>
                  <a:pt x="57" y="87"/>
                </a:lnTo>
                <a:close/>
                <a:moveTo>
                  <a:pt x="57" y="110"/>
                </a:moveTo>
                <a:cubicBezTo>
                  <a:pt x="31" y="110"/>
                  <a:pt x="31" y="110"/>
                  <a:pt x="31" y="110"/>
                </a:cubicBezTo>
                <a:cubicBezTo>
                  <a:pt x="31" y="102"/>
                  <a:pt x="31" y="102"/>
                  <a:pt x="31" y="102"/>
                </a:cubicBezTo>
                <a:cubicBezTo>
                  <a:pt x="57" y="102"/>
                  <a:pt x="57" y="102"/>
                  <a:pt x="57" y="102"/>
                </a:cubicBezTo>
                <a:lnTo>
                  <a:pt x="57" y="110"/>
                </a:lnTo>
                <a:close/>
                <a:moveTo>
                  <a:pt x="57" y="132"/>
                </a:moveTo>
                <a:cubicBezTo>
                  <a:pt x="31" y="132"/>
                  <a:pt x="31" y="132"/>
                  <a:pt x="31" y="132"/>
                </a:cubicBezTo>
                <a:cubicBezTo>
                  <a:pt x="31" y="124"/>
                  <a:pt x="31" y="124"/>
                  <a:pt x="31" y="124"/>
                </a:cubicBezTo>
                <a:cubicBezTo>
                  <a:pt x="57" y="124"/>
                  <a:pt x="57" y="124"/>
                  <a:pt x="57" y="124"/>
                </a:cubicBezTo>
                <a:lnTo>
                  <a:pt x="57" y="132"/>
                </a:lnTo>
                <a:close/>
                <a:moveTo>
                  <a:pt x="57" y="155"/>
                </a:moveTo>
                <a:cubicBezTo>
                  <a:pt x="31" y="155"/>
                  <a:pt x="31" y="155"/>
                  <a:pt x="31" y="155"/>
                </a:cubicBezTo>
                <a:cubicBezTo>
                  <a:pt x="31" y="147"/>
                  <a:pt x="31" y="147"/>
                  <a:pt x="31" y="147"/>
                </a:cubicBezTo>
                <a:cubicBezTo>
                  <a:pt x="57" y="147"/>
                  <a:pt x="57" y="147"/>
                  <a:pt x="57" y="147"/>
                </a:cubicBezTo>
                <a:lnTo>
                  <a:pt x="57" y="155"/>
                </a:lnTo>
                <a:close/>
                <a:moveTo>
                  <a:pt x="57" y="178"/>
                </a:moveTo>
                <a:cubicBezTo>
                  <a:pt x="31" y="178"/>
                  <a:pt x="31" y="178"/>
                  <a:pt x="31" y="178"/>
                </a:cubicBezTo>
                <a:cubicBezTo>
                  <a:pt x="31" y="170"/>
                  <a:pt x="31" y="170"/>
                  <a:pt x="31" y="170"/>
                </a:cubicBezTo>
                <a:cubicBezTo>
                  <a:pt x="57" y="170"/>
                  <a:pt x="57" y="170"/>
                  <a:pt x="57" y="170"/>
                </a:cubicBezTo>
                <a:lnTo>
                  <a:pt x="57" y="178"/>
                </a:lnTo>
                <a:close/>
                <a:moveTo>
                  <a:pt x="57" y="200"/>
                </a:moveTo>
                <a:cubicBezTo>
                  <a:pt x="31" y="200"/>
                  <a:pt x="31" y="200"/>
                  <a:pt x="31" y="200"/>
                </a:cubicBezTo>
                <a:cubicBezTo>
                  <a:pt x="31" y="192"/>
                  <a:pt x="31" y="192"/>
                  <a:pt x="31" y="192"/>
                </a:cubicBezTo>
                <a:cubicBezTo>
                  <a:pt x="57" y="192"/>
                  <a:pt x="57" y="192"/>
                  <a:pt x="57" y="192"/>
                </a:cubicBezTo>
                <a:lnTo>
                  <a:pt x="57" y="200"/>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Arial"/>
              <a:ea typeface="+mn-ea"/>
              <a:cs typeface="Arial"/>
              <a:sym typeface="Arial"/>
            </a:endParaRPr>
          </a:p>
        </p:txBody>
      </p:sp>
      <p:sp>
        <p:nvSpPr>
          <p:cNvPr id="196" name="TextBox 195">
            <a:extLst>
              <a:ext uri="{FF2B5EF4-FFF2-40B4-BE49-F238E27FC236}">
                <a16:creationId xmlns:a16="http://schemas.microsoft.com/office/drawing/2014/main" id="{DDBDFD38-016F-49C6-8232-08774F33213F}"/>
              </a:ext>
            </a:extLst>
          </p:cNvPr>
          <p:cNvSpPr txBox="1"/>
          <p:nvPr/>
        </p:nvSpPr>
        <p:spPr>
          <a:xfrm>
            <a:off x="4416120" y="5388413"/>
            <a:ext cx="814011"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chemeClr val="tx2"/>
                </a:solidFill>
                <a:effectLst/>
                <a:uLnTx/>
                <a:uFillTx/>
                <a:latin typeface="Arial"/>
                <a:ea typeface="+mn-ea"/>
                <a:cs typeface="Arial"/>
                <a:sym typeface="Arial"/>
              </a:rPr>
              <a:t>Horizontal ISV</a:t>
            </a:r>
            <a:endParaRPr kumimoji="0" lang="es-CR" sz="900" b="0" i="0" u="none" strike="noStrike" kern="0" cap="none" spc="0" normalizeH="0" baseline="0" noProof="0" dirty="0">
              <a:ln>
                <a:noFill/>
              </a:ln>
              <a:solidFill>
                <a:schemeClr val="tx2"/>
              </a:solidFill>
              <a:effectLst/>
              <a:uLnTx/>
              <a:uFillTx/>
              <a:latin typeface="Arial"/>
              <a:ea typeface="+mn-ea"/>
              <a:cs typeface="Arial"/>
              <a:sym typeface="Arial"/>
            </a:endParaRPr>
          </a:p>
        </p:txBody>
      </p:sp>
      <p:sp>
        <p:nvSpPr>
          <p:cNvPr id="194" name="TextBox 193">
            <a:extLst>
              <a:ext uri="{FF2B5EF4-FFF2-40B4-BE49-F238E27FC236}">
                <a16:creationId xmlns:a16="http://schemas.microsoft.com/office/drawing/2014/main" id="{825D33D8-2CAF-4791-98CE-DFE628D049C7}"/>
              </a:ext>
            </a:extLst>
          </p:cNvPr>
          <p:cNvSpPr txBox="1"/>
          <p:nvPr/>
        </p:nvSpPr>
        <p:spPr>
          <a:xfrm>
            <a:off x="10359549" y="4652952"/>
            <a:ext cx="262756"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OEM</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74" name="Freeform 30">
            <a:extLst>
              <a:ext uri="{FF2B5EF4-FFF2-40B4-BE49-F238E27FC236}">
                <a16:creationId xmlns:a16="http://schemas.microsoft.com/office/drawing/2014/main" id="{E442D9C3-64B0-41D0-8195-7DC6AC3B9B4C}"/>
              </a:ext>
            </a:extLst>
          </p:cNvPr>
          <p:cNvSpPr>
            <a:spLocks noChangeAspect="1" noEditPoints="1"/>
          </p:cNvSpPr>
          <p:nvPr/>
        </p:nvSpPr>
        <p:spPr bwMode="auto">
          <a:xfrm>
            <a:off x="10290194" y="4256202"/>
            <a:ext cx="384225" cy="345004"/>
          </a:xfrm>
          <a:custGeom>
            <a:avLst/>
            <a:gdLst>
              <a:gd name="T0" fmla="*/ 176 w 384"/>
              <a:gd name="T1" fmla="*/ 241 h 339"/>
              <a:gd name="T2" fmla="*/ 160 w 384"/>
              <a:gd name="T3" fmla="*/ 300 h 339"/>
              <a:gd name="T4" fmla="*/ 219 w 384"/>
              <a:gd name="T5" fmla="*/ 300 h 339"/>
              <a:gd name="T6" fmla="*/ 235 w 384"/>
              <a:gd name="T7" fmla="*/ 241 h 339"/>
              <a:gd name="T8" fmla="*/ 219 w 384"/>
              <a:gd name="T9" fmla="*/ 300 h 339"/>
              <a:gd name="T10" fmla="*/ 295 w 384"/>
              <a:gd name="T11" fmla="*/ 300 h 339"/>
              <a:gd name="T12" fmla="*/ 279 w 384"/>
              <a:gd name="T13" fmla="*/ 241 h 339"/>
              <a:gd name="T14" fmla="*/ 57 w 384"/>
              <a:gd name="T15" fmla="*/ 43 h 339"/>
              <a:gd name="T16" fmla="*/ 96 w 384"/>
              <a:gd name="T17" fmla="*/ 28 h 339"/>
              <a:gd name="T18" fmla="*/ 148 w 384"/>
              <a:gd name="T19" fmla="*/ 3 h 339"/>
              <a:gd name="T20" fmla="*/ 104 w 384"/>
              <a:gd name="T21" fmla="*/ 15 h 339"/>
              <a:gd name="T22" fmla="*/ 52 w 384"/>
              <a:gd name="T23" fmla="*/ 40 h 339"/>
              <a:gd name="T24" fmla="*/ 136 w 384"/>
              <a:gd name="T25" fmla="*/ 68 h 339"/>
              <a:gd name="T26" fmla="*/ 148 w 384"/>
              <a:gd name="T27" fmla="*/ 68 h 339"/>
              <a:gd name="T28" fmla="*/ 233 w 384"/>
              <a:gd name="T29" fmla="*/ 42 h 339"/>
              <a:gd name="T30" fmla="*/ 221 w 384"/>
              <a:gd name="T31" fmla="*/ 31 h 339"/>
              <a:gd name="T32" fmla="*/ 137 w 384"/>
              <a:gd name="T33" fmla="*/ 57 h 339"/>
              <a:gd name="T34" fmla="*/ 384 w 384"/>
              <a:gd name="T35" fmla="*/ 323 h 339"/>
              <a:gd name="T36" fmla="*/ 362 w 384"/>
              <a:gd name="T37" fmla="*/ 339 h 339"/>
              <a:gd name="T38" fmla="*/ 0 w 384"/>
              <a:gd name="T39" fmla="*/ 339 h 339"/>
              <a:gd name="T40" fmla="*/ 22 w 384"/>
              <a:gd name="T41" fmla="*/ 323 h 339"/>
              <a:gd name="T42" fmla="*/ 92 w 384"/>
              <a:gd name="T43" fmla="*/ 53 h 339"/>
              <a:gd name="T44" fmla="*/ 98 w 384"/>
              <a:gd name="T45" fmla="*/ 215 h 339"/>
              <a:gd name="T46" fmla="*/ 168 w 384"/>
              <a:gd name="T47" fmla="*/ 80 h 339"/>
              <a:gd name="T48" fmla="*/ 254 w 384"/>
              <a:gd name="T49" fmla="*/ 131 h 339"/>
              <a:gd name="T50" fmla="*/ 362 w 384"/>
              <a:gd name="T51" fmla="*/ 128 h 339"/>
              <a:gd name="T52" fmla="*/ 384 w 384"/>
              <a:gd name="T53" fmla="*/ 323 h 339"/>
              <a:gd name="T54" fmla="*/ 346 w 384"/>
              <a:gd name="T55" fmla="*/ 149 h 339"/>
              <a:gd name="T56" fmla="*/ 238 w 384"/>
              <a:gd name="T57" fmla="*/ 153 h 339"/>
              <a:gd name="T58" fmla="*/ 152 w 384"/>
              <a:gd name="T59" fmla="*/ 96 h 339"/>
              <a:gd name="T60" fmla="*/ 114 w 384"/>
              <a:gd name="T61" fmla="*/ 231 h 339"/>
              <a:gd name="T62" fmla="*/ 76 w 384"/>
              <a:gd name="T63" fmla="*/ 69 h 339"/>
              <a:gd name="T64" fmla="*/ 38 w 384"/>
              <a:gd name="T65" fmla="*/ 32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39">
                <a:moveTo>
                  <a:pt x="160" y="241"/>
                </a:moveTo>
                <a:cubicBezTo>
                  <a:pt x="176" y="241"/>
                  <a:pt x="176" y="241"/>
                  <a:pt x="176" y="241"/>
                </a:cubicBezTo>
                <a:cubicBezTo>
                  <a:pt x="176" y="300"/>
                  <a:pt x="176" y="300"/>
                  <a:pt x="176" y="300"/>
                </a:cubicBezTo>
                <a:cubicBezTo>
                  <a:pt x="160" y="300"/>
                  <a:pt x="160" y="300"/>
                  <a:pt x="160" y="300"/>
                </a:cubicBezTo>
                <a:lnTo>
                  <a:pt x="160" y="241"/>
                </a:lnTo>
                <a:close/>
                <a:moveTo>
                  <a:pt x="219" y="300"/>
                </a:moveTo>
                <a:cubicBezTo>
                  <a:pt x="235" y="300"/>
                  <a:pt x="235" y="300"/>
                  <a:pt x="235" y="300"/>
                </a:cubicBezTo>
                <a:cubicBezTo>
                  <a:pt x="235" y="241"/>
                  <a:pt x="235" y="241"/>
                  <a:pt x="235" y="241"/>
                </a:cubicBezTo>
                <a:cubicBezTo>
                  <a:pt x="219" y="241"/>
                  <a:pt x="219" y="241"/>
                  <a:pt x="219" y="241"/>
                </a:cubicBezTo>
                <a:lnTo>
                  <a:pt x="219" y="300"/>
                </a:lnTo>
                <a:close/>
                <a:moveTo>
                  <a:pt x="279" y="300"/>
                </a:moveTo>
                <a:cubicBezTo>
                  <a:pt x="295" y="300"/>
                  <a:pt x="295" y="300"/>
                  <a:pt x="295" y="300"/>
                </a:cubicBezTo>
                <a:cubicBezTo>
                  <a:pt x="295" y="241"/>
                  <a:pt x="295" y="241"/>
                  <a:pt x="295" y="241"/>
                </a:cubicBezTo>
                <a:cubicBezTo>
                  <a:pt x="279" y="241"/>
                  <a:pt x="279" y="241"/>
                  <a:pt x="279" y="241"/>
                </a:cubicBezTo>
                <a:lnTo>
                  <a:pt x="279" y="300"/>
                </a:lnTo>
                <a:close/>
                <a:moveTo>
                  <a:pt x="57" y="43"/>
                </a:moveTo>
                <a:cubicBezTo>
                  <a:pt x="59" y="43"/>
                  <a:pt x="61" y="42"/>
                  <a:pt x="63" y="41"/>
                </a:cubicBezTo>
                <a:cubicBezTo>
                  <a:pt x="67" y="36"/>
                  <a:pt x="86" y="22"/>
                  <a:pt x="96" y="28"/>
                </a:cubicBezTo>
                <a:cubicBezTo>
                  <a:pt x="121" y="45"/>
                  <a:pt x="147" y="15"/>
                  <a:pt x="148" y="14"/>
                </a:cubicBezTo>
                <a:cubicBezTo>
                  <a:pt x="151" y="11"/>
                  <a:pt x="151" y="6"/>
                  <a:pt x="148" y="3"/>
                </a:cubicBezTo>
                <a:cubicBezTo>
                  <a:pt x="144" y="0"/>
                  <a:pt x="139" y="0"/>
                  <a:pt x="136" y="3"/>
                </a:cubicBezTo>
                <a:cubicBezTo>
                  <a:pt x="136" y="4"/>
                  <a:pt x="118" y="24"/>
                  <a:pt x="104" y="15"/>
                </a:cubicBezTo>
                <a:cubicBezTo>
                  <a:pt x="83" y="1"/>
                  <a:pt x="55" y="26"/>
                  <a:pt x="52" y="29"/>
                </a:cubicBezTo>
                <a:cubicBezTo>
                  <a:pt x="49" y="32"/>
                  <a:pt x="49" y="37"/>
                  <a:pt x="52" y="40"/>
                </a:cubicBezTo>
                <a:cubicBezTo>
                  <a:pt x="53" y="42"/>
                  <a:pt x="55" y="43"/>
                  <a:pt x="57" y="43"/>
                </a:cubicBezTo>
                <a:close/>
                <a:moveTo>
                  <a:pt x="136" y="68"/>
                </a:moveTo>
                <a:cubicBezTo>
                  <a:pt x="138" y="70"/>
                  <a:pt x="140" y="71"/>
                  <a:pt x="142" y="71"/>
                </a:cubicBezTo>
                <a:cubicBezTo>
                  <a:pt x="144" y="71"/>
                  <a:pt x="146" y="70"/>
                  <a:pt x="148" y="68"/>
                </a:cubicBezTo>
                <a:cubicBezTo>
                  <a:pt x="152" y="64"/>
                  <a:pt x="171" y="50"/>
                  <a:pt x="180" y="56"/>
                </a:cubicBezTo>
                <a:cubicBezTo>
                  <a:pt x="206" y="72"/>
                  <a:pt x="232" y="43"/>
                  <a:pt x="233" y="42"/>
                </a:cubicBezTo>
                <a:cubicBezTo>
                  <a:pt x="236" y="39"/>
                  <a:pt x="236" y="34"/>
                  <a:pt x="232" y="31"/>
                </a:cubicBezTo>
                <a:cubicBezTo>
                  <a:pt x="229" y="28"/>
                  <a:pt x="224" y="28"/>
                  <a:pt x="221" y="31"/>
                </a:cubicBezTo>
                <a:cubicBezTo>
                  <a:pt x="221" y="32"/>
                  <a:pt x="203" y="52"/>
                  <a:pt x="189" y="43"/>
                </a:cubicBezTo>
                <a:cubicBezTo>
                  <a:pt x="168" y="29"/>
                  <a:pt x="140" y="54"/>
                  <a:pt x="137" y="57"/>
                </a:cubicBezTo>
                <a:cubicBezTo>
                  <a:pt x="134" y="60"/>
                  <a:pt x="133" y="65"/>
                  <a:pt x="136" y="68"/>
                </a:cubicBezTo>
                <a:close/>
                <a:moveTo>
                  <a:pt x="384" y="323"/>
                </a:moveTo>
                <a:cubicBezTo>
                  <a:pt x="384" y="339"/>
                  <a:pt x="384" y="339"/>
                  <a:pt x="384" y="339"/>
                </a:cubicBezTo>
                <a:cubicBezTo>
                  <a:pt x="362" y="339"/>
                  <a:pt x="362" y="339"/>
                  <a:pt x="362" y="339"/>
                </a:cubicBezTo>
                <a:cubicBezTo>
                  <a:pt x="22" y="339"/>
                  <a:pt x="22" y="339"/>
                  <a:pt x="22" y="339"/>
                </a:cubicBezTo>
                <a:cubicBezTo>
                  <a:pt x="0" y="339"/>
                  <a:pt x="0" y="339"/>
                  <a:pt x="0" y="339"/>
                </a:cubicBezTo>
                <a:cubicBezTo>
                  <a:pt x="0" y="323"/>
                  <a:pt x="0" y="323"/>
                  <a:pt x="0" y="323"/>
                </a:cubicBezTo>
                <a:cubicBezTo>
                  <a:pt x="22" y="323"/>
                  <a:pt x="22" y="323"/>
                  <a:pt x="22" y="323"/>
                </a:cubicBezTo>
                <a:cubicBezTo>
                  <a:pt x="22" y="53"/>
                  <a:pt x="22" y="53"/>
                  <a:pt x="22" y="53"/>
                </a:cubicBezTo>
                <a:cubicBezTo>
                  <a:pt x="92" y="53"/>
                  <a:pt x="92" y="53"/>
                  <a:pt x="92" y="53"/>
                </a:cubicBezTo>
                <a:cubicBezTo>
                  <a:pt x="92" y="215"/>
                  <a:pt x="92" y="215"/>
                  <a:pt x="92" y="215"/>
                </a:cubicBezTo>
                <a:cubicBezTo>
                  <a:pt x="98" y="215"/>
                  <a:pt x="98" y="215"/>
                  <a:pt x="98" y="215"/>
                </a:cubicBezTo>
                <a:cubicBezTo>
                  <a:pt x="98" y="80"/>
                  <a:pt x="98" y="80"/>
                  <a:pt x="98" y="80"/>
                </a:cubicBezTo>
                <a:cubicBezTo>
                  <a:pt x="168" y="80"/>
                  <a:pt x="168" y="80"/>
                  <a:pt x="168" y="80"/>
                </a:cubicBezTo>
                <a:cubicBezTo>
                  <a:pt x="168" y="158"/>
                  <a:pt x="168" y="158"/>
                  <a:pt x="168" y="158"/>
                </a:cubicBezTo>
                <a:cubicBezTo>
                  <a:pt x="254" y="131"/>
                  <a:pt x="254" y="131"/>
                  <a:pt x="254" y="131"/>
                </a:cubicBezTo>
                <a:cubicBezTo>
                  <a:pt x="254" y="159"/>
                  <a:pt x="254" y="159"/>
                  <a:pt x="254" y="159"/>
                </a:cubicBezTo>
                <a:cubicBezTo>
                  <a:pt x="362" y="128"/>
                  <a:pt x="362" y="128"/>
                  <a:pt x="362" y="128"/>
                </a:cubicBezTo>
                <a:cubicBezTo>
                  <a:pt x="362" y="323"/>
                  <a:pt x="362" y="323"/>
                  <a:pt x="362" y="323"/>
                </a:cubicBezTo>
                <a:lnTo>
                  <a:pt x="384" y="323"/>
                </a:lnTo>
                <a:close/>
                <a:moveTo>
                  <a:pt x="346" y="323"/>
                </a:moveTo>
                <a:cubicBezTo>
                  <a:pt x="346" y="149"/>
                  <a:pt x="346" y="149"/>
                  <a:pt x="346" y="149"/>
                </a:cubicBezTo>
                <a:cubicBezTo>
                  <a:pt x="238" y="180"/>
                  <a:pt x="238" y="180"/>
                  <a:pt x="238" y="180"/>
                </a:cubicBezTo>
                <a:cubicBezTo>
                  <a:pt x="238" y="153"/>
                  <a:pt x="238" y="153"/>
                  <a:pt x="238" y="153"/>
                </a:cubicBezTo>
                <a:cubicBezTo>
                  <a:pt x="152" y="180"/>
                  <a:pt x="152" y="180"/>
                  <a:pt x="152" y="180"/>
                </a:cubicBezTo>
                <a:cubicBezTo>
                  <a:pt x="152" y="96"/>
                  <a:pt x="152" y="96"/>
                  <a:pt x="152" y="96"/>
                </a:cubicBezTo>
                <a:cubicBezTo>
                  <a:pt x="114" y="96"/>
                  <a:pt x="114" y="96"/>
                  <a:pt x="114" y="96"/>
                </a:cubicBezTo>
                <a:cubicBezTo>
                  <a:pt x="114" y="231"/>
                  <a:pt x="114" y="231"/>
                  <a:pt x="114" y="231"/>
                </a:cubicBezTo>
                <a:cubicBezTo>
                  <a:pt x="76" y="231"/>
                  <a:pt x="76" y="231"/>
                  <a:pt x="76" y="231"/>
                </a:cubicBezTo>
                <a:cubicBezTo>
                  <a:pt x="76" y="69"/>
                  <a:pt x="76" y="69"/>
                  <a:pt x="76" y="69"/>
                </a:cubicBezTo>
                <a:cubicBezTo>
                  <a:pt x="38" y="69"/>
                  <a:pt x="38" y="69"/>
                  <a:pt x="38" y="69"/>
                </a:cubicBezTo>
                <a:cubicBezTo>
                  <a:pt x="38" y="323"/>
                  <a:pt x="38" y="323"/>
                  <a:pt x="38" y="323"/>
                </a:cubicBezTo>
                <a:lnTo>
                  <a:pt x="346" y="323"/>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Freeform 9">
            <a:extLst>
              <a:ext uri="{FF2B5EF4-FFF2-40B4-BE49-F238E27FC236}">
                <a16:creationId xmlns:a16="http://schemas.microsoft.com/office/drawing/2014/main" id="{B268F1D6-CF0B-49D8-9B5A-C8FF1AE1A155}"/>
              </a:ext>
            </a:extLst>
          </p:cNvPr>
          <p:cNvSpPr>
            <a:spLocks noChangeAspect="1" noEditPoints="1"/>
          </p:cNvSpPr>
          <p:nvPr/>
        </p:nvSpPr>
        <p:spPr bwMode="auto">
          <a:xfrm>
            <a:off x="4819174" y="4115091"/>
            <a:ext cx="268268" cy="472331"/>
          </a:xfrm>
          <a:custGeom>
            <a:avLst/>
            <a:gdLst>
              <a:gd name="T0" fmla="*/ 99 w 222"/>
              <a:gd name="T1" fmla="*/ 126 h 384"/>
              <a:gd name="T2" fmla="*/ 18 w 222"/>
              <a:gd name="T3" fmla="*/ 379 h 384"/>
              <a:gd name="T4" fmla="*/ 33 w 222"/>
              <a:gd name="T5" fmla="*/ 384 h 384"/>
              <a:gd name="T6" fmla="*/ 49 w 222"/>
              <a:gd name="T7" fmla="*/ 333 h 384"/>
              <a:gd name="T8" fmla="*/ 184 w 222"/>
              <a:gd name="T9" fmla="*/ 370 h 384"/>
              <a:gd name="T10" fmla="*/ 189 w 222"/>
              <a:gd name="T11" fmla="*/ 384 h 384"/>
              <a:gd name="T12" fmla="*/ 204 w 222"/>
              <a:gd name="T13" fmla="*/ 379 h 384"/>
              <a:gd name="T14" fmla="*/ 123 w 222"/>
              <a:gd name="T15" fmla="*/ 126 h 384"/>
              <a:gd name="T16" fmla="*/ 99 w 222"/>
              <a:gd name="T17" fmla="*/ 126 h 384"/>
              <a:gd name="T18" fmla="*/ 110 w 222"/>
              <a:gd name="T19" fmla="*/ 142 h 384"/>
              <a:gd name="T20" fmla="*/ 112 w 222"/>
              <a:gd name="T21" fmla="*/ 142 h 384"/>
              <a:gd name="T22" fmla="*/ 146 w 222"/>
              <a:gd name="T23" fmla="*/ 249 h 384"/>
              <a:gd name="T24" fmla="*/ 87 w 222"/>
              <a:gd name="T25" fmla="*/ 216 h 384"/>
              <a:gd name="T26" fmla="*/ 110 w 222"/>
              <a:gd name="T27" fmla="*/ 142 h 384"/>
              <a:gd name="T28" fmla="*/ 82 w 222"/>
              <a:gd name="T29" fmla="*/ 231 h 384"/>
              <a:gd name="T30" fmla="*/ 142 w 222"/>
              <a:gd name="T31" fmla="*/ 265 h 384"/>
              <a:gd name="T32" fmla="*/ 58 w 222"/>
              <a:gd name="T33" fmla="*/ 308 h 384"/>
              <a:gd name="T34" fmla="*/ 82 w 222"/>
              <a:gd name="T35" fmla="*/ 231 h 384"/>
              <a:gd name="T36" fmla="*/ 66 w 222"/>
              <a:gd name="T37" fmla="*/ 321 h 384"/>
              <a:gd name="T38" fmla="*/ 155 w 222"/>
              <a:gd name="T39" fmla="*/ 277 h 384"/>
              <a:gd name="T40" fmla="*/ 178 w 222"/>
              <a:gd name="T41" fmla="*/ 352 h 384"/>
              <a:gd name="T42" fmla="*/ 66 w 222"/>
              <a:gd name="T43" fmla="*/ 321 h 384"/>
              <a:gd name="T44" fmla="*/ 111 w 222"/>
              <a:gd name="T45" fmla="*/ 106 h 384"/>
              <a:gd name="T46" fmla="*/ 142 w 222"/>
              <a:gd name="T47" fmla="*/ 75 h 384"/>
              <a:gd name="T48" fmla="*/ 111 w 222"/>
              <a:gd name="T49" fmla="*/ 44 h 384"/>
              <a:gd name="T50" fmla="*/ 80 w 222"/>
              <a:gd name="T51" fmla="*/ 75 h 384"/>
              <a:gd name="T52" fmla="*/ 111 w 222"/>
              <a:gd name="T53" fmla="*/ 106 h 384"/>
              <a:gd name="T54" fmla="*/ 111 w 222"/>
              <a:gd name="T55" fmla="*/ 60 h 384"/>
              <a:gd name="T56" fmla="*/ 126 w 222"/>
              <a:gd name="T57" fmla="*/ 75 h 384"/>
              <a:gd name="T58" fmla="*/ 111 w 222"/>
              <a:gd name="T59" fmla="*/ 90 h 384"/>
              <a:gd name="T60" fmla="*/ 96 w 222"/>
              <a:gd name="T61" fmla="*/ 75 h 384"/>
              <a:gd name="T62" fmla="*/ 111 w 222"/>
              <a:gd name="T63" fmla="*/ 60 h 384"/>
              <a:gd name="T64" fmla="*/ 168 w 222"/>
              <a:gd name="T65" fmla="*/ 75 h 384"/>
              <a:gd name="T66" fmla="*/ 153 w 222"/>
              <a:gd name="T67" fmla="*/ 36 h 384"/>
              <a:gd name="T68" fmla="*/ 164 w 222"/>
              <a:gd name="T69" fmla="*/ 25 h 384"/>
              <a:gd name="T70" fmla="*/ 184 w 222"/>
              <a:gd name="T71" fmla="*/ 75 h 384"/>
              <a:gd name="T72" fmla="*/ 165 w 222"/>
              <a:gd name="T73" fmla="*/ 124 h 384"/>
              <a:gd name="T74" fmla="*/ 153 w 222"/>
              <a:gd name="T75" fmla="*/ 113 h 384"/>
              <a:gd name="T76" fmla="*/ 168 w 222"/>
              <a:gd name="T77" fmla="*/ 75 h 384"/>
              <a:gd name="T78" fmla="*/ 38 w 222"/>
              <a:gd name="T79" fmla="*/ 75 h 384"/>
              <a:gd name="T80" fmla="*/ 58 w 222"/>
              <a:gd name="T81" fmla="*/ 25 h 384"/>
              <a:gd name="T82" fmla="*/ 69 w 222"/>
              <a:gd name="T83" fmla="*/ 36 h 384"/>
              <a:gd name="T84" fmla="*/ 54 w 222"/>
              <a:gd name="T85" fmla="*/ 75 h 384"/>
              <a:gd name="T86" fmla="*/ 69 w 222"/>
              <a:gd name="T87" fmla="*/ 113 h 384"/>
              <a:gd name="T88" fmla="*/ 57 w 222"/>
              <a:gd name="T89" fmla="*/ 124 h 384"/>
              <a:gd name="T90" fmla="*/ 38 w 222"/>
              <a:gd name="T91" fmla="*/ 75 h 384"/>
              <a:gd name="T92" fmla="*/ 206 w 222"/>
              <a:gd name="T93" fmla="*/ 75 h 384"/>
              <a:gd name="T94" fmla="*/ 180 w 222"/>
              <a:gd name="T95" fmla="*/ 11 h 384"/>
              <a:gd name="T96" fmla="*/ 192 w 222"/>
              <a:gd name="T97" fmla="*/ 0 h 384"/>
              <a:gd name="T98" fmla="*/ 222 w 222"/>
              <a:gd name="T99" fmla="*/ 75 h 384"/>
              <a:gd name="T100" fmla="*/ 193 w 222"/>
              <a:gd name="T101" fmla="*/ 149 h 384"/>
              <a:gd name="T102" fmla="*/ 181 w 222"/>
              <a:gd name="T103" fmla="*/ 139 h 384"/>
              <a:gd name="T104" fmla="*/ 206 w 222"/>
              <a:gd name="T105" fmla="*/ 75 h 384"/>
              <a:gd name="T106" fmla="*/ 29 w 222"/>
              <a:gd name="T107" fmla="*/ 149 h 384"/>
              <a:gd name="T108" fmla="*/ 0 w 222"/>
              <a:gd name="T109" fmla="*/ 75 h 384"/>
              <a:gd name="T110" fmla="*/ 31 w 222"/>
              <a:gd name="T111" fmla="*/ 0 h 384"/>
              <a:gd name="T112" fmla="*/ 42 w 222"/>
              <a:gd name="T113" fmla="*/ 11 h 384"/>
              <a:gd name="T114" fmla="*/ 16 w 222"/>
              <a:gd name="T115" fmla="*/ 75 h 384"/>
              <a:gd name="T116" fmla="*/ 41 w 222"/>
              <a:gd name="T117" fmla="*/ 139 h 384"/>
              <a:gd name="T118" fmla="*/ 29 w 222"/>
              <a:gd name="T119" fmla="*/ 1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384">
                <a:moveTo>
                  <a:pt x="99" y="126"/>
                </a:moveTo>
                <a:cubicBezTo>
                  <a:pt x="18" y="379"/>
                  <a:pt x="18" y="379"/>
                  <a:pt x="18" y="379"/>
                </a:cubicBezTo>
                <a:cubicBezTo>
                  <a:pt x="33" y="384"/>
                  <a:pt x="33" y="384"/>
                  <a:pt x="33" y="384"/>
                </a:cubicBezTo>
                <a:cubicBezTo>
                  <a:pt x="49" y="333"/>
                  <a:pt x="49" y="333"/>
                  <a:pt x="49" y="333"/>
                </a:cubicBezTo>
                <a:cubicBezTo>
                  <a:pt x="184" y="370"/>
                  <a:pt x="184" y="370"/>
                  <a:pt x="184" y="370"/>
                </a:cubicBezTo>
                <a:cubicBezTo>
                  <a:pt x="189" y="384"/>
                  <a:pt x="189" y="384"/>
                  <a:pt x="189" y="384"/>
                </a:cubicBezTo>
                <a:cubicBezTo>
                  <a:pt x="204" y="379"/>
                  <a:pt x="204" y="379"/>
                  <a:pt x="204" y="379"/>
                </a:cubicBezTo>
                <a:cubicBezTo>
                  <a:pt x="123" y="126"/>
                  <a:pt x="123" y="126"/>
                  <a:pt x="123" y="126"/>
                </a:cubicBezTo>
                <a:lnTo>
                  <a:pt x="99" y="126"/>
                </a:lnTo>
                <a:close/>
                <a:moveTo>
                  <a:pt x="110" y="142"/>
                </a:moveTo>
                <a:cubicBezTo>
                  <a:pt x="112" y="142"/>
                  <a:pt x="112" y="142"/>
                  <a:pt x="112" y="142"/>
                </a:cubicBezTo>
                <a:cubicBezTo>
                  <a:pt x="146" y="249"/>
                  <a:pt x="146" y="249"/>
                  <a:pt x="146" y="249"/>
                </a:cubicBezTo>
                <a:cubicBezTo>
                  <a:pt x="87" y="216"/>
                  <a:pt x="87" y="216"/>
                  <a:pt x="87" y="216"/>
                </a:cubicBezTo>
                <a:lnTo>
                  <a:pt x="110" y="142"/>
                </a:lnTo>
                <a:close/>
                <a:moveTo>
                  <a:pt x="82" y="231"/>
                </a:moveTo>
                <a:cubicBezTo>
                  <a:pt x="142" y="265"/>
                  <a:pt x="142" y="265"/>
                  <a:pt x="142" y="265"/>
                </a:cubicBezTo>
                <a:cubicBezTo>
                  <a:pt x="58" y="308"/>
                  <a:pt x="58" y="308"/>
                  <a:pt x="58" y="308"/>
                </a:cubicBezTo>
                <a:lnTo>
                  <a:pt x="82" y="231"/>
                </a:lnTo>
                <a:close/>
                <a:moveTo>
                  <a:pt x="66" y="321"/>
                </a:moveTo>
                <a:cubicBezTo>
                  <a:pt x="155" y="277"/>
                  <a:pt x="155" y="277"/>
                  <a:pt x="155" y="277"/>
                </a:cubicBezTo>
                <a:cubicBezTo>
                  <a:pt x="178" y="352"/>
                  <a:pt x="178" y="352"/>
                  <a:pt x="178" y="352"/>
                </a:cubicBezTo>
                <a:lnTo>
                  <a:pt x="66" y="321"/>
                </a:lnTo>
                <a:close/>
                <a:moveTo>
                  <a:pt x="111" y="106"/>
                </a:moveTo>
                <a:cubicBezTo>
                  <a:pt x="128" y="106"/>
                  <a:pt x="142" y="92"/>
                  <a:pt x="142" y="75"/>
                </a:cubicBezTo>
                <a:cubicBezTo>
                  <a:pt x="142" y="58"/>
                  <a:pt x="128" y="44"/>
                  <a:pt x="111" y="44"/>
                </a:cubicBezTo>
                <a:cubicBezTo>
                  <a:pt x="94" y="44"/>
                  <a:pt x="80" y="58"/>
                  <a:pt x="80" y="75"/>
                </a:cubicBezTo>
                <a:cubicBezTo>
                  <a:pt x="80" y="92"/>
                  <a:pt x="94" y="106"/>
                  <a:pt x="111" y="106"/>
                </a:cubicBezTo>
                <a:close/>
                <a:moveTo>
                  <a:pt x="111" y="60"/>
                </a:moveTo>
                <a:cubicBezTo>
                  <a:pt x="119" y="60"/>
                  <a:pt x="126" y="67"/>
                  <a:pt x="126" y="75"/>
                </a:cubicBezTo>
                <a:cubicBezTo>
                  <a:pt x="126" y="83"/>
                  <a:pt x="119" y="90"/>
                  <a:pt x="111" y="90"/>
                </a:cubicBezTo>
                <a:cubicBezTo>
                  <a:pt x="103" y="90"/>
                  <a:pt x="96" y="83"/>
                  <a:pt x="96" y="75"/>
                </a:cubicBezTo>
                <a:cubicBezTo>
                  <a:pt x="96" y="67"/>
                  <a:pt x="103" y="60"/>
                  <a:pt x="111" y="60"/>
                </a:cubicBezTo>
                <a:close/>
                <a:moveTo>
                  <a:pt x="168" y="75"/>
                </a:moveTo>
                <a:cubicBezTo>
                  <a:pt x="168" y="61"/>
                  <a:pt x="163" y="47"/>
                  <a:pt x="153" y="36"/>
                </a:cubicBezTo>
                <a:cubicBezTo>
                  <a:pt x="164" y="25"/>
                  <a:pt x="164" y="25"/>
                  <a:pt x="164" y="25"/>
                </a:cubicBezTo>
                <a:cubicBezTo>
                  <a:pt x="177" y="39"/>
                  <a:pt x="184" y="56"/>
                  <a:pt x="184" y="75"/>
                </a:cubicBezTo>
                <a:cubicBezTo>
                  <a:pt x="184" y="93"/>
                  <a:pt x="177" y="111"/>
                  <a:pt x="165" y="124"/>
                </a:cubicBezTo>
                <a:cubicBezTo>
                  <a:pt x="153" y="113"/>
                  <a:pt x="153" y="113"/>
                  <a:pt x="153" y="113"/>
                </a:cubicBezTo>
                <a:cubicBezTo>
                  <a:pt x="163" y="103"/>
                  <a:pt x="168" y="89"/>
                  <a:pt x="168" y="75"/>
                </a:cubicBezTo>
                <a:close/>
                <a:moveTo>
                  <a:pt x="38" y="75"/>
                </a:moveTo>
                <a:cubicBezTo>
                  <a:pt x="38" y="56"/>
                  <a:pt x="45" y="39"/>
                  <a:pt x="58" y="25"/>
                </a:cubicBezTo>
                <a:cubicBezTo>
                  <a:pt x="69" y="36"/>
                  <a:pt x="69" y="36"/>
                  <a:pt x="69" y="36"/>
                </a:cubicBezTo>
                <a:cubicBezTo>
                  <a:pt x="59" y="47"/>
                  <a:pt x="54" y="61"/>
                  <a:pt x="54" y="75"/>
                </a:cubicBezTo>
                <a:cubicBezTo>
                  <a:pt x="54" y="89"/>
                  <a:pt x="59" y="103"/>
                  <a:pt x="69" y="113"/>
                </a:cubicBezTo>
                <a:cubicBezTo>
                  <a:pt x="57" y="124"/>
                  <a:pt x="57" y="124"/>
                  <a:pt x="57" y="124"/>
                </a:cubicBezTo>
                <a:cubicBezTo>
                  <a:pt x="45" y="111"/>
                  <a:pt x="38" y="93"/>
                  <a:pt x="38" y="75"/>
                </a:cubicBezTo>
                <a:close/>
                <a:moveTo>
                  <a:pt x="206" y="75"/>
                </a:moveTo>
                <a:cubicBezTo>
                  <a:pt x="206" y="51"/>
                  <a:pt x="197" y="28"/>
                  <a:pt x="180" y="11"/>
                </a:cubicBezTo>
                <a:cubicBezTo>
                  <a:pt x="192" y="0"/>
                  <a:pt x="192" y="0"/>
                  <a:pt x="192" y="0"/>
                </a:cubicBezTo>
                <a:cubicBezTo>
                  <a:pt x="211" y="20"/>
                  <a:pt x="222" y="47"/>
                  <a:pt x="222" y="75"/>
                </a:cubicBezTo>
                <a:cubicBezTo>
                  <a:pt x="222" y="103"/>
                  <a:pt x="212" y="129"/>
                  <a:pt x="193" y="149"/>
                </a:cubicBezTo>
                <a:cubicBezTo>
                  <a:pt x="181" y="139"/>
                  <a:pt x="181" y="139"/>
                  <a:pt x="181" y="139"/>
                </a:cubicBezTo>
                <a:cubicBezTo>
                  <a:pt x="197" y="121"/>
                  <a:pt x="206" y="99"/>
                  <a:pt x="206" y="75"/>
                </a:cubicBezTo>
                <a:close/>
                <a:moveTo>
                  <a:pt x="29" y="149"/>
                </a:moveTo>
                <a:cubicBezTo>
                  <a:pt x="10" y="129"/>
                  <a:pt x="0" y="103"/>
                  <a:pt x="0" y="75"/>
                </a:cubicBezTo>
                <a:cubicBezTo>
                  <a:pt x="0" y="47"/>
                  <a:pt x="11" y="20"/>
                  <a:pt x="31" y="0"/>
                </a:cubicBezTo>
                <a:cubicBezTo>
                  <a:pt x="42" y="11"/>
                  <a:pt x="42" y="11"/>
                  <a:pt x="42" y="11"/>
                </a:cubicBezTo>
                <a:cubicBezTo>
                  <a:pt x="26" y="28"/>
                  <a:pt x="16" y="51"/>
                  <a:pt x="16" y="75"/>
                </a:cubicBezTo>
                <a:cubicBezTo>
                  <a:pt x="16" y="99"/>
                  <a:pt x="25" y="121"/>
                  <a:pt x="41" y="139"/>
                </a:cubicBezTo>
                <a:lnTo>
                  <a:pt x="29" y="149"/>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TextBox 196">
            <a:extLst>
              <a:ext uri="{FF2B5EF4-FFF2-40B4-BE49-F238E27FC236}">
                <a16:creationId xmlns:a16="http://schemas.microsoft.com/office/drawing/2014/main" id="{2BCC68A5-7694-4E45-81B2-65B5AE80BB40}"/>
              </a:ext>
            </a:extLst>
          </p:cNvPr>
          <p:cNvSpPr txBox="1"/>
          <p:nvPr/>
        </p:nvSpPr>
        <p:spPr>
          <a:xfrm>
            <a:off x="4743010" y="4652952"/>
            <a:ext cx="409081"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Telco</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88" name="Freeform 29">
            <a:extLst>
              <a:ext uri="{FF2B5EF4-FFF2-40B4-BE49-F238E27FC236}">
                <a16:creationId xmlns:a16="http://schemas.microsoft.com/office/drawing/2014/main" id="{8ECF1E6B-5D42-4B74-94DC-816AF075D258}"/>
              </a:ext>
            </a:extLst>
          </p:cNvPr>
          <p:cNvSpPr>
            <a:spLocks noChangeAspect="1" noEditPoints="1"/>
          </p:cNvSpPr>
          <p:nvPr/>
        </p:nvSpPr>
        <p:spPr bwMode="auto">
          <a:xfrm>
            <a:off x="7578768" y="2144809"/>
            <a:ext cx="336059" cy="342074"/>
          </a:xfrm>
          <a:custGeom>
            <a:avLst/>
            <a:gdLst>
              <a:gd name="T0" fmla="*/ 210 w 391"/>
              <a:gd name="T1" fmla="*/ 0 h 391"/>
              <a:gd name="T2" fmla="*/ 209 w 391"/>
              <a:gd name="T3" fmla="*/ 1 h 391"/>
              <a:gd name="T4" fmla="*/ 0 w 391"/>
              <a:gd name="T5" fmla="*/ 196 h 391"/>
              <a:gd name="T6" fmla="*/ 391 w 391"/>
              <a:gd name="T7" fmla="*/ 196 h 391"/>
              <a:gd name="T8" fmla="*/ 158 w 391"/>
              <a:gd name="T9" fmla="*/ 314 h 391"/>
              <a:gd name="T10" fmla="*/ 187 w 391"/>
              <a:gd name="T11" fmla="*/ 367 h 391"/>
              <a:gd name="T12" fmla="*/ 187 w 391"/>
              <a:gd name="T13" fmla="*/ 23 h 391"/>
              <a:gd name="T14" fmla="*/ 158 w 391"/>
              <a:gd name="T15" fmla="*/ 77 h 391"/>
              <a:gd name="T16" fmla="*/ 187 w 391"/>
              <a:gd name="T17" fmla="*/ 94 h 391"/>
              <a:gd name="T18" fmla="*/ 142 w 391"/>
              <a:gd name="T19" fmla="*/ 188 h 391"/>
              <a:gd name="T20" fmla="*/ 187 w 391"/>
              <a:gd name="T21" fmla="*/ 94 h 391"/>
              <a:gd name="T22" fmla="*/ 187 w 391"/>
              <a:gd name="T23" fmla="*/ 297 h 391"/>
              <a:gd name="T24" fmla="*/ 142 w 391"/>
              <a:gd name="T25" fmla="*/ 204 h 391"/>
              <a:gd name="T26" fmla="*/ 203 w 391"/>
              <a:gd name="T27" fmla="*/ 313 h 391"/>
              <a:gd name="T28" fmla="*/ 203 w 391"/>
              <a:gd name="T29" fmla="*/ 372 h 391"/>
              <a:gd name="T30" fmla="*/ 203 w 391"/>
              <a:gd name="T31" fmla="*/ 297 h 391"/>
              <a:gd name="T32" fmla="*/ 255 w 391"/>
              <a:gd name="T33" fmla="*/ 204 h 391"/>
              <a:gd name="T34" fmla="*/ 203 w 391"/>
              <a:gd name="T35" fmla="*/ 297 h 391"/>
              <a:gd name="T36" fmla="*/ 203 w 391"/>
              <a:gd name="T37" fmla="*/ 94 h 391"/>
              <a:gd name="T38" fmla="*/ 255 w 391"/>
              <a:gd name="T39" fmla="*/ 188 h 391"/>
              <a:gd name="T40" fmla="*/ 203 w 391"/>
              <a:gd name="T41" fmla="*/ 78 h 391"/>
              <a:gd name="T42" fmla="*/ 238 w 391"/>
              <a:gd name="T43" fmla="*/ 76 h 391"/>
              <a:gd name="T44" fmla="*/ 166 w 391"/>
              <a:gd name="T45" fmla="*/ 24 h 391"/>
              <a:gd name="T46" fmla="*/ 113 w 391"/>
              <a:gd name="T47" fmla="*/ 72 h 391"/>
              <a:gd name="T48" fmla="*/ 138 w 391"/>
              <a:gd name="T49" fmla="*/ 91 h 391"/>
              <a:gd name="T50" fmla="*/ 78 w 391"/>
              <a:gd name="T51" fmla="*/ 188 h 391"/>
              <a:gd name="T52" fmla="*/ 138 w 391"/>
              <a:gd name="T53" fmla="*/ 91 h 391"/>
              <a:gd name="T54" fmla="*/ 138 w 391"/>
              <a:gd name="T55" fmla="*/ 300 h 391"/>
              <a:gd name="T56" fmla="*/ 78 w 391"/>
              <a:gd name="T57" fmla="*/ 204 h 391"/>
              <a:gd name="T58" fmla="*/ 142 w 391"/>
              <a:gd name="T59" fmla="*/ 316 h 391"/>
              <a:gd name="T60" fmla="*/ 113 w 391"/>
              <a:gd name="T61" fmla="*/ 319 h 391"/>
              <a:gd name="T62" fmla="*/ 230 w 391"/>
              <a:gd name="T63" fmla="*/ 367 h 391"/>
              <a:gd name="T64" fmla="*/ 283 w 391"/>
              <a:gd name="T65" fmla="*/ 320 h 391"/>
              <a:gd name="T66" fmla="*/ 259 w 391"/>
              <a:gd name="T67" fmla="*/ 301 h 391"/>
              <a:gd name="T68" fmla="*/ 318 w 391"/>
              <a:gd name="T69" fmla="*/ 204 h 391"/>
              <a:gd name="T70" fmla="*/ 259 w 391"/>
              <a:gd name="T71" fmla="*/ 301 h 391"/>
              <a:gd name="T72" fmla="*/ 259 w 391"/>
              <a:gd name="T73" fmla="*/ 91 h 391"/>
              <a:gd name="T74" fmla="*/ 318 w 391"/>
              <a:gd name="T75" fmla="*/ 188 h 391"/>
              <a:gd name="T76" fmla="*/ 254 w 391"/>
              <a:gd name="T77" fmla="*/ 75 h 391"/>
              <a:gd name="T78" fmla="*/ 283 w 391"/>
              <a:gd name="T79" fmla="*/ 71 h 391"/>
              <a:gd name="T80" fmla="*/ 96 w 391"/>
              <a:gd name="T81" fmla="*/ 69 h 391"/>
              <a:gd name="T82" fmla="*/ 130 w 391"/>
              <a:gd name="T83" fmla="*/ 28 h 391"/>
              <a:gd name="T84" fmla="*/ 64 w 391"/>
              <a:gd name="T85" fmla="*/ 74 h 391"/>
              <a:gd name="T86" fmla="*/ 62 w 391"/>
              <a:gd name="T87" fmla="*/ 188 h 391"/>
              <a:gd name="T88" fmla="*/ 64 w 391"/>
              <a:gd name="T89" fmla="*/ 74 h 391"/>
              <a:gd name="T90" fmla="*/ 88 w 391"/>
              <a:gd name="T91" fmla="*/ 308 h 391"/>
              <a:gd name="T92" fmla="*/ 16 w 391"/>
              <a:gd name="T93" fmla="*/ 204 h 391"/>
              <a:gd name="T94" fmla="*/ 96 w 391"/>
              <a:gd name="T95" fmla="*/ 323 h 391"/>
              <a:gd name="T96" fmla="*/ 76 w 391"/>
              <a:gd name="T97" fmla="*/ 329 h 391"/>
              <a:gd name="T98" fmla="*/ 299 w 391"/>
              <a:gd name="T99" fmla="*/ 324 h 391"/>
              <a:gd name="T100" fmla="*/ 271 w 391"/>
              <a:gd name="T101" fmla="*/ 358 h 391"/>
              <a:gd name="T102" fmla="*/ 327 w 391"/>
              <a:gd name="T103" fmla="*/ 318 h 391"/>
              <a:gd name="T104" fmla="*/ 334 w 391"/>
              <a:gd name="T105" fmla="*/ 204 h 391"/>
              <a:gd name="T106" fmla="*/ 327 w 391"/>
              <a:gd name="T107" fmla="*/ 318 h 391"/>
              <a:gd name="T108" fmla="*/ 308 w 391"/>
              <a:gd name="T109" fmla="*/ 82 h 391"/>
              <a:gd name="T110" fmla="*/ 375 w 391"/>
              <a:gd name="T111" fmla="*/ 188 h 391"/>
              <a:gd name="T112" fmla="*/ 315 w 391"/>
              <a:gd name="T113" fmla="*/ 62 h 391"/>
              <a:gd name="T114" fmla="*/ 272 w 391"/>
              <a:gd name="T115" fmla="*/ 3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1" h="391">
                <a:moveTo>
                  <a:pt x="212" y="1"/>
                </a:moveTo>
                <a:cubicBezTo>
                  <a:pt x="211" y="1"/>
                  <a:pt x="211" y="1"/>
                  <a:pt x="210" y="0"/>
                </a:cubicBezTo>
                <a:cubicBezTo>
                  <a:pt x="209" y="0"/>
                  <a:pt x="209" y="0"/>
                  <a:pt x="209" y="0"/>
                </a:cubicBezTo>
                <a:cubicBezTo>
                  <a:pt x="209" y="1"/>
                  <a:pt x="209" y="1"/>
                  <a:pt x="209" y="1"/>
                </a:cubicBezTo>
                <a:cubicBezTo>
                  <a:pt x="204" y="0"/>
                  <a:pt x="200" y="0"/>
                  <a:pt x="195" y="0"/>
                </a:cubicBezTo>
                <a:cubicBezTo>
                  <a:pt x="87" y="0"/>
                  <a:pt x="0" y="88"/>
                  <a:pt x="0" y="196"/>
                </a:cubicBezTo>
                <a:cubicBezTo>
                  <a:pt x="0" y="303"/>
                  <a:pt x="87" y="391"/>
                  <a:pt x="195" y="391"/>
                </a:cubicBezTo>
                <a:cubicBezTo>
                  <a:pt x="303" y="391"/>
                  <a:pt x="391" y="303"/>
                  <a:pt x="391" y="196"/>
                </a:cubicBezTo>
                <a:cubicBezTo>
                  <a:pt x="391" y="93"/>
                  <a:pt x="312" y="9"/>
                  <a:pt x="212" y="1"/>
                </a:cubicBezTo>
                <a:close/>
                <a:moveTo>
                  <a:pt x="158" y="314"/>
                </a:moveTo>
                <a:cubicBezTo>
                  <a:pt x="167" y="314"/>
                  <a:pt x="177" y="314"/>
                  <a:pt x="187" y="313"/>
                </a:cubicBezTo>
                <a:cubicBezTo>
                  <a:pt x="187" y="367"/>
                  <a:pt x="187" y="367"/>
                  <a:pt x="187" y="367"/>
                </a:cubicBezTo>
                <a:cubicBezTo>
                  <a:pt x="177" y="358"/>
                  <a:pt x="166" y="339"/>
                  <a:pt x="158" y="314"/>
                </a:cubicBezTo>
                <a:close/>
                <a:moveTo>
                  <a:pt x="187" y="23"/>
                </a:moveTo>
                <a:cubicBezTo>
                  <a:pt x="187" y="78"/>
                  <a:pt x="187" y="78"/>
                  <a:pt x="187" y="78"/>
                </a:cubicBezTo>
                <a:cubicBezTo>
                  <a:pt x="177" y="78"/>
                  <a:pt x="167" y="77"/>
                  <a:pt x="158" y="77"/>
                </a:cubicBezTo>
                <a:cubicBezTo>
                  <a:pt x="166" y="52"/>
                  <a:pt x="177" y="33"/>
                  <a:pt x="187" y="23"/>
                </a:cubicBezTo>
                <a:close/>
                <a:moveTo>
                  <a:pt x="187" y="94"/>
                </a:moveTo>
                <a:cubicBezTo>
                  <a:pt x="187" y="188"/>
                  <a:pt x="187" y="188"/>
                  <a:pt x="187" y="188"/>
                </a:cubicBezTo>
                <a:cubicBezTo>
                  <a:pt x="142" y="188"/>
                  <a:pt x="142" y="188"/>
                  <a:pt x="142" y="188"/>
                </a:cubicBezTo>
                <a:cubicBezTo>
                  <a:pt x="142" y="151"/>
                  <a:pt x="147" y="119"/>
                  <a:pt x="154" y="93"/>
                </a:cubicBezTo>
                <a:cubicBezTo>
                  <a:pt x="166" y="93"/>
                  <a:pt x="177" y="94"/>
                  <a:pt x="187" y="94"/>
                </a:cubicBezTo>
                <a:close/>
                <a:moveTo>
                  <a:pt x="187" y="204"/>
                </a:moveTo>
                <a:cubicBezTo>
                  <a:pt x="187" y="297"/>
                  <a:pt x="187" y="297"/>
                  <a:pt x="187" y="297"/>
                </a:cubicBezTo>
                <a:cubicBezTo>
                  <a:pt x="177" y="298"/>
                  <a:pt x="166" y="298"/>
                  <a:pt x="154" y="299"/>
                </a:cubicBezTo>
                <a:cubicBezTo>
                  <a:pt x="147" y="272"/>
                  <a:pt x="142" y="240"/>
                  <a:pt x="142" y="204"/>
                </a:cubicBezTo>
                <a:lnTo>
                  <a:pt x="187" y="204"/>
                </a:lnTo>
                <a:close/>
                <a:moveTo>
                  <a:pt x="203" y="313"/>
                </a:moveTo>
                <a:cubicBezTo>
                  <a:pt x="216" y="314"/>
                  <a:pt x="227" y="314"/>
                  <a:pt x="238" y="315"/>
                </a:cubicBezTo>
                <a:cubicBezTo>
                  <a:pt x="229" y="344"/>
                  <a:pt x="216" y="364"/>
                  <a:pt x="203" y="372"/>
                </a:cubicBezTo>
                <a:lnTo>
                  <a:pt x="203" y="313"/>
                </a:lnTo>
                <a:close/>
                <a:moveTo>
                  <a:pt x="203" y="297"/>
                </a:moveTo>
                <a:cubicBezTo>
                  <a:pt x="203" y="204"/>
                  <a:pt x="203" y="204"/>
                  <a:pt x="203" y="204"/>
                </a:cubicBezTo>
                <a:cubicBezTo>
                  <a:pt x="255" y="204"/>
                  <a:pt x="255" y="204"/>
                  <a:pt x="255" y="204"/>
                </a:cubicBezTo>
                <a:cubicBezTo>
                  <a:pt x="254" y="240"/>
                  <a:pt x="249" y="273"/>
                  <a:pt x="243" y="299"/>
                </a:cubicBezTo>
                <a:cubicBezTo>
                  <a:pt x="229" y="298"/>
                  <a:pt x="215" y="298"/>
                  <a:pt x="203" y="297"/>
                </a:cubicBezTo>
                <a:close/>
                <a:moveTo>
                  <a:pt x="203" y="188"/>
                </a:moveTo>
                <a:cubicBezTo>
                  <a:pt x="203" y="94"/>
                  <a:pt x="203" y="94"/>
                  <a:pt x="203" y="94"/>
                </a:cubicBezTo>
                <a:cubicBezTo>
                  <a:pt x="215" y="94"/>
                  <a:pt x="229" y="93"/>
                  <a:pt x="243" y="92"/>
                </a:cubicBezTo>
                <a:cubicBezTo>
                  <a:pt x="250" y="119"/>
                  <a:pt x="254" y="151"/>
                  <a:pt x="255" y="188"/>
                </a:cubicBezTo>
                <a:lnTo>
                  <a:pt x="203" y="188"/>
                </a:lnTo>
                <a:close/>
                <a:moveTo>
                  <a:pt x="203" y="78"/>
                </a:moveTo>
                <a:cubicBezTo>
                  <a:pt x="203" y="19"/>
                  <a:pt x="203" y="19"/>
                  <a:pt x="203" y="19"/>
                </a:cubicBezTo>
                <a:cubicBezTo>
                  <a:pt x="216" y="27"/>
                  <a:pt x="229" y="47"/>
                  <a:pt x="238" y="76"/>
                </a:cubicBezTo>
                <a:cubicBezTo>
                  <a:pt x="227" y="77"/>
                  <a:pt x="216" y="78"/>
                  <a:pt x="203" y="78"/>
                </a:cubicBezTo>
                <a:close/>
                <a:moveTo>
                  <a:pt x="166" y="24"/>
                </a:moveTo>
                <a:cubicBezTo>
                  <a:pt x="157" y="37"/>
                  <a:pt x="148" y="55"/>
                  <a:pt x="142" y="76"/>
                </a:cubicBezTo>
                <a:cubicBezTo>
                  <a:pt x="131" y="75"/>
                  <a:pt x="121" y="73"/>
                  <a:pt x="113" y="72"/>
                </a:cubicBezTo>
                <a:cubicBezTo>
                  <a:pt x="127" y="50"/>
                  <a:pt x="145" y="33"/>
                  <a:pt x="166" y="24"/>
                </a:cubicBezTo>
                <a:close/>
                <a:moveTo>
                  <a:pt x="138" y="91"/>
                </a:moveTo>
                <a:cubicBezTo>
                  <a:pt x="131" y="119"/>
                  <a:pt x="126" y="152"/>
                  <a:pt x="126" y="188"/>
                </a:cubicBezTo>
                <a:cubicBezTo>
                  <a:pt x="78" y="188"/>
                  <a:pt x="78" y="188"/>
                  <a:pt x="78" y="188"/>
                </a:cubicBezTo>
                <a:cubicBezTo>
                  <a:pt x="79" y="150"/>
                  <a:pt x="89" y="115"/>
                  <a:pt x="104" y="87"/>
                </a:cubicBezTo>
                <a:cubicBezTo>
                  <a:pt x="115" y="89"/>
                  <a:pt x="126" y="90"/>
                  <a:pt x="138" y="91"/>
                </a:cubicBezTo>
                <a:close/>
                <a:moveTo>
                  <a:pt x="126" y="204"/>
                </a:moveTo>
                <a:cubicBezTo>
                  <a:pt x="126" y="239"/>
                  <a:pt x="131" y="272"/>
                  <a:pt x="138" y="300"/>
                </a:cubicBezTo>
                <a:cubicBezTo>
                  <a:pt x="126" y="301"/>
                  <a:pt x="115" y="303"/>
                  <a:pt x="104" y="305"/>
                </a:cubicBezTo>
                <a:cubicBezTo>
                  <a:pt x="89" y="276"/>
                  <a:pt x="80" y="241"/>
                  <a:pt x="78" y="204"/>
                </a:cubicBezTo>
                <a:lnTo>
                  <a:pt x="126" y="204"/>
                </a:lnTo>
                <a:close/>
                <a:moveTo>
                  <a:pt x="142" y="316"/>
                </a:moveTo>
                <a:cubicBezTo>
                  <a:pt x="148" y="337"/>
                  <a:pt x="157" y="354"/>
                  <a:pt x="166" y="367"/>
                </a:cubicBezTo>
                <a:cubicBezTo>
                  <a:pt x="146" y="358"/>
                  <a:pt x="127" y="341"/>
                  <a:pt x="113" y="319"/>
                </a:cubicBezTo>
                <a:cubicBezTo>
                  <a:pt x="122" y="318"/>
                  <a:pt x="131" y="317"/>
                  <a:pt x="142" y="316"/>
                </a:cubicBezTo>
                <a:close/>
                <a:moveTo>
                  <a:pt x="230" y="367"/>
                </a:moveTo>
                <a:cubicBezTo>
                  <a:pt x="240" y="354"/>
                  <a:pt x="248" y="337"/>
                  <a:pt x="254" y="316"/>
                </a:cubicBezTo>
                <a:cubicBezTo>
                  <a:pt x="265" y="317"/>
                  <a:pt x="274" y="319"/>
                  <a:pt x="283" y="320"/>
                </a:cubicBezTo>
                <a:cubicBezTo>
                  <a:pt x="269" y="341"/>
                  <a:pt x="251" y="358"/>
                  <a:pt x="230" y="367"/>
                </a:cubicBezTo>
                <a:close/>
                <a:moveTo>
                  <a:pt x="259" y="301"/>
                </a:moveTo>
                <a:cubicBezTo>
                  <a:pt x="266" y="272"/>
                  <a:pt x="270" y="239"/>
                  <a:pt x="271" y="204"/>
                </a:cubicBezTo>
                <a:cubicBezTo>
                  <a:pt x="318" y="204"/>
                  <a:pt x="318" y="204"/>
                  <a:pt x="318" y="204"/>
                </a:cubicBezTo>
                <a:cubicBezTo>
                  <a:pt x="317" y="242"/>
                  <a:pt x="307" y="277"/>
                  <a:pt x="292" y="306"/>
                </a:cubicBezTo>
                <a:cubicBezTo>
                  <a:pt x="281" y="303"/>
                  <a:pt x="270" y="302"/>
                  <a:pt x="259" y="301"/>
                </a:cubicBezTo>
                <a:close/>
                <a:moveTo>
                  <a:pt x="271" y="188"/>
                </a:moveTo>
                <a:cubicBezTo>
                  <a:pt x="270" y="152"/>
                  <a:pt x="266" y="119"/>
                  <a:pt x="259" y="91"/>
                </a:cubicBezTo>
                <a:cubicBezTo>
                  <a:pt x="270" y="89"/>
                  <a:pt x="282" y="88"/>
                  <a:pt x="292" y="86"/>
                </a:cubicBezTo>
                <a:cubicBezTo>
                  <a:pt x="307" y="114"/>
                  <a:pt x="317" y="150"/>
                  <a:pt x="318" y="188"/>
                </a:cubicBezTo>
                <a:lnTo>
                  <a:pt x="271" y="188"/>
                </a:lnTo>
                <a:close/>
                <a:moveTo>
                  <a:pt x="254" y="75"/>
                </a:moveTo>
                <a:cubicBezTo>
                  <a:pt x="248" y="54"/>
                  <a:pt x="240" y="37"/>
                  <a:pt x="230" y="24"/>
                </a:cubicBezTo>
                <a:cubicBezTo>
                  <a:pt x="251" y="33"/>
                  <a:pt x="269" y="50"/>
                  <a:pt x="283" y="71"/>
                </a:cubicBezTo>
                <a:cubicBezTo>
                  <a:pt x="275" y="73"/>
                  <a:pt x="265" y="74"/>
                  <a:pt x="254" y="75"/>
                </a:cubicBezTo>
                <a:close/>
                <a:moveTo>
                  <a:pt x="96" y="69"/>
                </a:moveTo>
                <a:cubicBezTo>
                  <a:pt x="87" y="67"/>
                  <a:pt x="80" y="64"/>
                  <a:pt x="75" y="62"/>
                </a:cubicBezTo>
                <a:cubicBezTo>
                  <a:pt x="91" y="48"/>
                  <a:pt x="110" y="36"/>
                  <a:pt x="130" y="28"/>
                </a:cubicBezTo>
                <a:cubicBezTo>
                  <a:pt x="117" y="39"/>
                  <a:pt x="106" y="53"/>
                  <a:pt x="96" y="69"/>
                </a:cubicBezTo>
                <a:close/>
                <a:moveTo>
                  <a:pt x="64" y="74"/>
                </a:moveTo>
                <a:cubicBezTo>
                  <a:pt x="70" y="77"/>
                  <a:pt x="78" y="81"/>
                  <a:pt x="88" y="83"/>
                </a:cubicBezTo>
                <a:cubicBezTo>
                  <a:pt x="73" y="113"/>
                  <a:pt x="63" y="149"/>
                  <a:pt x="62" y="188"/>
                </a:cubicBezTo>
                <a:cubicBezTo>
                  <a:pt x="16" y="188"/>
                  <a:pt x="16" y="188"/>
                  <a:pt x="16" y="188"/>
                </a:cubicBezTo>
                <a:cubicBezTo>
                  <a:pt x="18" y="144"/>
                  <a:pt x="36" y="104"/>
                  <a:pt x="64" y="74"/>
                </a:cubicBezTo>
                <a:close/>
                <a:moveTo>
                  <a:pt x="62" y="204"/>
                </a:moveTo>
                <a:cubicBezTo>
                  <a:pt x="64" y="242"/>
                  <a:pt x="73" y="278"/>
                  <a:pt x="88" y="308"/>
                </a:cubicBezTo>
                <a:cubicBezTo>
                  <a:pt x="78" y="311"/>
                  <a:pt x="70" y="314"/>
                  <a:pt x="64" y="318"/>
                </a:cubicBezTo>
                <a:cubicBezTo>
                  <a:pt x="36" y="287"/>
                  <a:pt x="18" y="248"/>
                  <a:pt x="16" y="204"/>
                </a:cubicBezTo>
                <a:lnTo>
                  <a:pt x="62" y="204"/>
                </a:lnTo>
                <a:close/>
                <a:moveTo>
                  <a:pt x="96" y="323"/>
                </a:moveTo>
                <a:cubicBezTo>
                  <a:pt x="106" y="338"/>
                  <a:pt x="118" y="352"/>
                  <a:pt x="131" y="363"/>
                </a:cubicBezTo>
                <a:cubicBezTo>
                  <a:pt x="110" y="355"/>
                  <a:pt x="92" y="344"/>
                  <a:pt x="76" y="329"/>
                </a:cubicBezTo>
                <a:cubicBezTo>
                  <a:pt x="80" y="327"/>
                  <a:pt x="87" y="325"/>
                  <a:pt x="96" y="323"/>
                </a:cubicBezTo>
                <a:close/>
                <a:moveTo>
                  <a:pt x="299" y="324"/>
                </a:moveTo>
                <a:cubicBezTo>
                  <a:pt x="306" y="326"/>
                  <a:pt x="311" y="327"/>
                  <a:pt x="315" y="329"/>
                </a:cubicBezTo>
                <a:cubicBezTo>
                  <a:pt x="302" y="341"/>
                  <a:pt x="287" y="351"/>
                  <a:pt x="271" y="358"/>
                </a:cubicBezTo>
                <a:cubicBezTo>
                  <a:pt x="282" y="348"/>
                  <a:pt x="291" y="337"/>
                  <a:pt x="299" y="324"/>
                </a:cubicBezTo>
                <a:close/>
                <a:moveTo>
                  <a:pt x="327" y="318"/>
                </a:moveTo>
                <a:cubicBezTo>
                  <a:pt x="322" y="315"/>
                  <a:pt x="315" y="312"/>
                  <a:pt x="307" y="309"/>
                </a:cubicBezTo>
                <a:cubicBezTo>
                  <a:pt x="323" y="279"/>
                  <a:pt x="333" y="243"/>
                  <a:pt x="334" y="204"/>
                </a:cubicBezTo>
                <a:cubicBezTo>
                  <a:pt x="375" y="204"/>
                  <a:pt x="375" y="204"/>
                  <a:pt x="375" y="204"/>
                </a:cubicBezTo>
                <a:cubicBezTo>
                  <a:pt x="373" y="248"/>
                  <a:pt x="355" y="287"/>
                  <a:pt x="327" y="318"/>
                </a:cubicBezTo>
                <a:close/>
                <a:moveTo>
                  <a:pt x="334" y="188"/>
                </a:moveTo>
                <a:cubicBezTo>
                  <a:pt x="333" y="149"/>
                  <a:pt x="323" y="112"/>
                  <a:pt x="308" y="82"/>
                </a:cubicBezTo>
                <a:cubicBezTo>
                  <a:pt x="315" y="79"/>
                  <a:pt x="322" y="77"/>
                  <a:pt x="327" y="74"/>
                </a:cubicBezTo>
                <a:cubicBezTo>
                  <a:pt x="355" y="104"/>
                  <a:pt x="373" y="144"/>
                  <a:pt x="375" y="188"/>
                </a:cubicBezTo>
                <a:lnTo>
                  <a:pt x="334" y="188"/>
                </a:lnTo>
                <a:close/>
                <a:moveTo>
                  <a:pt x="315" y="62"/>
                </a:moveTo>
                <a:cubicBezTo>
                  <a:pt x="312" y="64"/>
                  <a:pt x="306" y="66"/>
                  <a:pt x="300" y="68"/>
                </a:cubicBezTo>
                <a:cubicBezTo>
                  <a:pt x="292" y="55"/>
                  <a:pt x="282" y="43"/>
                  <a:pt x="272" y="33"/>
                </a:cubicBezTo>
                <a:cubicBezTo>
                  <a:pt x="288" y="41"/>
                  <a:pt x="302" y="50"/>
                  <a:pt x="315" y="62"/>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TextBox 198">
            <a:extLst>
              <a:ext uri="{FF2B5EF4-FFF2-40B4-BE49-F238E27FC236}">
                <a16:creationId xmlns:a16="http://schemas.microsoft.com/office/drawing/2014/main" id="{E16A57BF-327F-4106-8288-FFF296073A96}"/>
              </a:ext>
            </a:extLst>
          </p:cNvPr>
          <p:cNvSpPr txBox="1"/>
          <p:nvPr/>
        </p:nvSpPr>
        <p:spPr>
          <a:xfrm>
            <a:off x="7280492" y="2523581"/>
            <a:ext cx="932607"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Preferred</a:t>
            </a:r>
            <a:br>
              <a:rPr kumimoji="0" lang="en-US" sz="900" b="0" i="0" u="none" strike="noStrike" kern="0" cap="none" spc="0" normalizeH="0" baseline="0" noProof="0">
                <a:ln>
                  <a:noFill/>
                </a:ln>
                <a:solidFill>
                  <a:schemeClr val="tx2"/>
                </a:solidFill>
                <a:effectLst/>
                <a:uLnTx/>
                <a:uFillTx/>
                <a:latin typeface="Arial"/>
                <a:ea typeface="+mn-ea"/>
                <a:cs typeface="Arial"/>
                <a:sym typeface="Arial"/>
              </a:rPr>
            </a:br>
            <a:r>
              <a:rPr kumimoji="0" lang="en-US" sz="900" b="0" i="0" u="none" strike="noStrike" kern="0" cap="none" spc="0" normalizeH="0" baseline="0" noProof="0">
                <a:ln>
                  <a:noFill/>
                </a:ln>
                <a:solidFill>
                  <a:schemeClr val="tx2"/>
                </a:solidFill>
                <a:effectLst/>
                <a:uLnTx/>
                <a:uFillTx/>
                <a:latin typeface="Arial"/>
                <a:ea typeface="+mn-ea"/>
                <a:cs typeface="Arial"/>
                <a:sym typeface="Arial"/>
              </a:rPr>
              <a:t>Partner Services</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98" name="TextBox 197">
            <a:extLst>
              <a:ext uri="{FF2B5EF4-FFF2-40B4-BE49-F238E27FC236}">
                <a16:creationId xmlns:a16="http://schemas.microsoft.com/office/drawing/2014/main" id="{4BD00695-CFCD-4DCC-8F8B-B430CB41FD7E}"/>
              </a:ext>
            </a:extLst>
          </p:cNvPr>
          <p:cNvSpPr txBox="1"/>
          <p:nvPr/>
        </p:nvSpPr>
        <p:spPr>
          <a:xfrm>
            <a:off x="6475493" y="2727321"/>
            <a:ext cx="74384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Born in</a:t>
            </a:r>
            <a:br>
              <a:rPr kumimoji="0" lang="en-US" sz="900" b="0" i="0" u="none" strike="noStrike" kern="0" cap="none" spc="0" normalizeH="0" baseline="0" noProof="0">
                <a:ln>
                  <a:noFill/>
                </a:ln>
                <a:solidFill>
                  <a:schemeClr val="tx2"/>
                </a:solidFill>
                <a:effectLst/>
                <a:uLnTx/>
                <a:uFillTx/>
                <a:latin typeface="Arial"/>
                <a:ea typeface="+mn-ea"/>
                <a:cs typeface="Arial"/>
                <a:sym typeface="Arial"/>
              </a:rPr>
            </a:br>
            <a:r>
              <a:rPr kumimoji="0" lang="en-US" sz="900" b="0" i="0" u="none" strike="noStrike" kern="0" cap="none" spc="0" normalizeH="0" baseline="0" noProof="0">
                <a:ln>
                  <a:noFill/>
                </a:ln>
                <a:solidFill>
                  <a:schemeClr val="tx2"/>
                </a:solidFill>
                <a:effectLst/>
                <a:uLnTx/>
                <a:uFillTx/>
                <a:latin typeface="Arial"/>
                <a:ea typeface="+mn-ea"/>
                <a:cs typeface="Arial"/>
                <a:sym typeface="Arial"/>
              </a:rPr>
              <a:t>the Cloud</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89" name="Freeform 38">
            <a:extLst>
              <a:ext uri="{FF2B5EF4-FFF2-40B4-BE49-F238E27FC236}">
                <a16:creationId xmlns:a16="http://schemas.microsoft.com/office/drawing/2014/main" id="{554DAEEE-0492-4A2F-B553-644D24820420}"/>
              </a:ext>
            </a:extLst>
          </p:cNvPr>
          <p:cNvSpPr>
            <a:spLocks noChangeAspect="1" noEditPoints="1"/>
          </p:cNvSpPr>
          <p:nvPr/>
        </p:nvSpPr>
        <p:spPr bwMode="auto">
          <a:xfrm>
            <a:off x="8498013" y="2377817"/>
            <a:ext cx="241622" cy="390814"/>
          </a:xfrm>
          <a:custGeom>
            <a:avLst/>
            <a:gdLst>
              <a:gd name="T0" fmla="*/ 215 w 238"/>
              <a:gd name="T1" fmla="*/ 44 h 379"/>
              <a:gd name="T2" fmla="*/ 156 w 238"/>
              <a:gd name="T3" fmla="*/ 1 h 379"/>
              <a:gd name="T4" fmla="*/ 119 w 238"/>
              <a:gd name="T5" fmla="*/ 3 h 379"/>
              <a:gd name="T6" fmla="*/ 82 w 238"/>
              <a:gd name="T7" fmla="*/ 1 h 379"/>
              <a:gd name="T8" fmla="*/ 23 w 238"/>
              <a:gd name="T9" fmla="*/ 44 h 379"/>
              <a:gd name="T10" fmla="*/ 0 w 238"/>
              <a:gd name="T11" fmla="*/ 114 h 379"/>
              <a:gd name="T12" fmla="*/ 23 w 238"/>
              <a:gd name="T13" fmla="*/ 184 h 379"/>
              <a:gd name="T14" fmla="*/ 57 w 238"/>
              <a:gd name="T15" fmla="*/ 206 h 379"/>
              <a:gd name="T16" fmla="*/ 119 w 238"/>
              <a:gd name="T17" fmla="*/ 324 h 379"/>
              <a:gd name="T18" fmla="*/ 182 w 238"/>
              <a:gd name="T19" fmla="*/ 206 h 379"/>
              <a:gd name="T20" fmla="*/ 215 w 238"/>
              <a:gd name="T21" fmla="*/ 184 h 379"/>
              <a:gd name="T22" fmla="*/ 238 w 238"/>
              <a:gd name="T23" fmla="*/ 114 h 379"/>
              <a:gd name="T24" fmla="*/ 130 w 238"/>
              <a:gd name="T25" fmla="*/ 312 h 379"/>
              <a:gd name="T26" fmla="*/ 109 w 238"/>
              <a:gd name="T27" fmla="*/ 312 h 379"/>
              <a:gd name="T28" fmla="*/ 73 w 238"/>
              <a:gd name="T29" fmla="*/ 221 h 379"/>
              <a:gd name="T30" fmla="*/ 91 w 238"/>
              <a:gd name="T31" fmla="*/ 228 h 379"/>
              <a:gd name="T32" fmla="*/ 148 w 238"/>
              <a:gd name="T33" fmla="*/ 228 h 379"/>
              <a:gd name="T34" fmla="*/ 166 w 238"/>
              <a:gd name="T35" fmla="*/ 221 h 379"/>
              <a:gd name="T36" fmla="*/ 130 w 238"/>
              <a:gd name="T37" fmla="*/ 312 h 379"/>
              <a:gd name="T38" fmla="*/ 209 w 238"/>
              <a:gd name="T39" fmla="*/ 143 h 379"/>
              <a:gd name="T40" fmla="*/ 202 w 238"/>
              <a:gd name="T41" fmla="*/ 174 h 379"/>
              <a:gd name="T42" fmla="*/ 175 w 238"/>
              <a:gd name="T43" fmla="*/ 191 h 379"/>
              <a:gd name="T44" fmla="*/ 151 w 238"/>
              <a:gd name="T45" fmla="*/ 212 h 379"/>
              <a:gd name="T46" fmla="*/ 136 w 238"/>
              <a:gd name="T47" fmla="*/ 211 h 379"/>
              <a:gd name="T48" fmla="*/ 102 w 238"/>
              <a:gd name="T49" fmla="*/ 211 h 379"/>
              <a:gd name="T50" fmla="*/ 87 w 238"/>
              <a:gd name="T51" fmla="*/ 212 h 379"/>
              <a:gd name="T52" fmla="*/ 63 w 238"/>
              <a:gd name="T53" fmla="*/ 191 h 379"/>
              <a:gd name="T54" fmla="*/ 36 w 238"/>
              <a:gd name="T55" fmla="*/ 174 h 379"/>
              <a:gd name="T56" fmla="*/ 29 w 238"/>
              <a:gd name="T57" fmla="*/ 143 h 379"/>
              <a:gd name="T58" fmla="*/ 16 w 238"/>
              <a:gd name="T59" fmla="*/ 114 h 379"/>
              <a:gd name="T60" fmla="*/ 29 w 238"/>
              <a:gd name="T61" fmla="*/ 85 h 379"/>
              <a:gd name="T62" fmla="*/ 36 w 238"/>
              <a:gd name="T63" fmla="*/ 54 h 379"/>
              <a:gd name="T64" fmla="*/ 63 w 238"/>
              <a:gd name="T65" fmla="*/ 37 h 379"/>
              <a:gd name="T66" fmla="*/ 87 w 238"/>
              <a:gd name="T67" fmla="*/ 16 h 379"/>
              <a:gd name="T68" fmla="*/ 102 w 238"/>
              <a:gd name="T69" fmla="*/ 17 h 379"/>
              <a:gd name="T70" fmla="*/ 136 w 238"/>
              <a:gd name="T71" fmla="*/ 17 h 379"/>
              <a:gd name="T72" fmla="*/ 151 w 238"/>
              <a:gd name="T73" fmla="*/ 16 h 379"/>
              <a:gd name="T74" fmla="*/ 175 w 238"/>
              <a:gd name="T75" fmla="*/ 37 h 379"/>
              <a:gd name="T76" fmla="*/ 202 w 238"/>
              <a:gd name="T77" fmla="*/ 54 h 379"/>
              <a:gd name="T78" fmla="*/ 209 w 238"/>
              <a:gd name="T79" fmla="*/ 85 h 379"/>
              <a:gd name="T80" fmla="*/ 222 w 238"/>
              <a:gd name="T81" fmla="*/ 114 h 379"/>
              <a:gd name="T82" fmla="*/ 119 w 238"/>
              <a:gd name="T83" fmla="*/ 40 h 379"/>
              <a:gd name="T84" fmla="*/ 119 w 238"/>
              <a:gd name="T85" fmla="*/ 188 h 379"/>
              <a:gd name="T86" fmla="*/ 119 w 238"/>
              <a:gd name="T87" fmla="*/ 40 h 379"/>
              <a:gd name="T88" fmla="*/ 61 w 238"/>
              <a:gd name="T89" fmla="*/ 114 h 379"/>
              <a:gd name="T90" fmla="*/ 177 w 238"/>
              <a:gd name="T91" fmla="*/ 1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8" h="379">
                <a:moveTo>
                  <a:pt x="225" y="80"/>
                </a:moveTo>
                <a:cubicBezTo>
                  <a:pt x="221" y="68"/>
                  <a:pt x="222" y="54"/>
                  <a:pt x="215" y="44"/>
                </a:cubicBezTo>
                <a:cubicBezTo>
                  <a:pt x="208" y="34"/>
                  <a:pt x="194" y="31"/>
                  <a:pt x="184" y="24"/>
                </a:cubicBezTo>
                <a:cubicBezTo>
                  <a:pt x="175" y="17"/>
                  <a:pt x="167" y="5"/>
                  <a:pt x="156" y="1"/>
                </a:cubicBezTo>
                <a:cubicBezTo>
                  <a:pt x="153" y="0"/>
                  <a:pt x="150" y="0"/>
                  <a:pt x="148" y="0"/>
                </a:cubicBezTo>
                <a:cubicBezTo>
                  <a:pt x="138" y="0"/>
                  <a:pt x="129" y="3"/>
                  <a:pt x="119" y="3"/>
                </a:cubicBezTo>
                <a:cubicBezTo>
                  <a:pt x="110" y="3"/>
                  <a:pt x="100" y="0"/>
                  <a:pt x="91" y="0"/>
                </a:cubicBezTo>
                <a:cubicBezTo>
                  <a:pt x="88" y="0"/>
                  <a:pt x="85" y="0"/>
                  <a:pt x="82" y="1"/>
                </a:cubicBezTo>
                <a:cubicBezTo>
                  <a:pt x="71" y="5"/>
                  <a:pt x="64" y="17"/>
                  <a:pt x="54" y="24"/>
                </a:cubicBezTo>
                <a:cubicBezTo>
                  <a:pt x="44" y="31"/>
                  <a:pt x="30" y="34"/>
                  <a:pt x="23" y="44"/>
                </a:cubicBezTo>
                <a:cubicBezTo>
                  <a:pt x="16" y="54"/>
                  <a:pt x="17" y="68"/>
                  <a:pt x="14" y="80"/>
                </a:cubicBezTo>
                <a:cubicBezTo>
                  <a:pt x="10" y="91"/>
                  <a:pt x="0" y="102"/>
                  <a:pt x="0" y="114"/>
                </a:cubicBezTo>
                <a:cubicBezTo>
                  <a:pt x="0" y="126"/>
                  <a:pt x="10" y="137"/>
                  <a:pt x="14" y="148"/>
                </a:cubicBezTo>
                <a:cubicBezTo>
                  <a:pt x="17" y="160"/>
                  <a:pt x="16" y="174"/>
                  <a:pt x="23" y="184"/>
                </a:cubicBezTo>
                <a:cubicBezTo>
                  <a:pt x="30" y="194"/>
                  <a:pt x="44" y="197"/>
                  <a:pt x="54" y="204"/>
                </a:cubicBezTo>
                <a:cubicBezTo>
                  <a:pt x="55" y="204"/>
                  <a:pt x="56" y="205"/>
                  <a:pt x="57" y="206"/>
                </a:cubicBezTo>
                <a:cubicBezTo>
                  <a:pt x="57" y="379"/>
                  <a:pt x="57" y="379"/>
                  <a:pt x="57" y="379"/>
                </a:cubicBezTo>
                <a:cubicBezTo>
                  <a:pt x="119" y="324"/>
                  <a:pt x="119" y="324"/>
                  <a:pt x="119" y="324"/>
                </a:cubicBezTo>
                <a:cubicBezTo>
                  <a:pt x="182" y="379"/>
                  <a:pt x="182" y="379"/>
                  <a:pt x="182" y="379"/>
                </a:cubicBezTo>
                <a:cubicBezTo>
                  <a:pt x="182" y="206"/>
                  <a:pt x="182" y="206"/>
                  <a:pt x="182" y="206"/>
                </a:cubicBezTo>
                <a:cubicBezTo>
                  <a:pt x="183" y="205"/>
                  <a:pt x="183" y="204"/>
                  <a:pt x="184" y="204"/>
                </a:cubicBezTo>
                <a:cubicBezTo>
                  <a:pt x="194" y="197"/>
                  <a:pt x="208" y="194"/>
                  <a:pt x="215" y="184"/>
                </a:cubicBezTo>
                <a:cubicBezTo>
                  <a:pt x="222" y="174"/>
                  <a:pt x="221" y="160"/>
                  <a:pt x="225" y="148"/>
                </a:cubicBezTo>
                <a:cubicBezTo>
                  <a:pt x="228" y="137"/>
                  <a:pt x="238" y="126"/>
                  <a:pt x="238" y="114"/>
                </a:cubicBezTo>
                <a:cubicBezTo>
                  <a:pt x="238" y="102"/>
                  <a:pt x="228" y="91"/>
                  <a:pt x="225" y="80"/>
                </a:cubicBezTo>
                <a:close/>
                <a:moveTo>
                  <a:pt x="130" y="312"/>
                </a:moveTo>
                <a:cubicBezTo>
                  <a:pt x="119" y="303"/>
                  <a:pt x="119" y="303"/>
                  <a:pt x="119" y="303"/>
                </a:cubicBezTo>
                <a:cubicBezTo>
                  <a:pt x="109" y="312"/>
                  <a:pt x="109" y="312"/>
                  <a:pt x="109" y="312"/>
                </a:cubicBezTo>
                <a:cubicBezTo>
                  <a:pt x="73" y="344"/>
                  <a:pt x="73" y="344"/>
                  <a:pt x="73" y="344"/>
                </a:cubicBezTo>
                <a:cubicBezTo>
                  <a:pt x="73" y="221"/>
                  <a:pt x="73" y="221"/>
                  <a:pt x="73" y="221"/>
                </a:cubicBezTo>
                <a:cubicBezTo>
                  <a:pt x="76" y="224"/>
                  <a:pt x="79" y="226"/>
                  <a:pt x="82" y="227"/>
                </a:cubicBezTo>
                <a:cubicBezTo>
                  <a:pt x="85" y="228"/>
                  <a:pt x="88" y="228"/>
                  <a:pt x="91" y="228"/>
                </a:cubicBezTo>
                <a:cubicBezTo>
                  <a:pt x="100" y="228"/>
                  <a:pt x="110" y="225"/>
                  <a:pt x="119" y="225"/>
                </a:cubicBezTo>
                <a:cubicBezTo>
                  <a:pt x="129" y="225"/>
                  <a:pt x="138" y="228"/>
                  <a:pt x="148" y="228"/>
                </a:cubicBezTo>
                <a:cubicBezTo>
                  <a:pt x="150" y="228"/>
                  <a:pt x="153" y="228"/>
                  <a:pt x="156" y="227"/>
                </a:cubicBezTo>
                <a:cubicBezTo>
                  <a:pt x="160" y="226"/>
                  <a:pt x="163" y="224"/>
                  <a:pt x="166" y="221"/>
                </a:cubicBezTo>
                <a:cubicBezTo>
                  <a:pt x="166" y="344"/>
                  <a:pt x="166" y="344"/>
                  <a:pt x="166" y="344"/>
                </a:cubicBezTo>
                <a:lnTo>
                  <a:pt x="130" y="312"/>
                </a:lnTo>
                <a:close/>
                <a:moveTo>
                  <a:pt x="216" y="128"/>
                </a:moveTo>
                <a:cubicBezTo>
                  <a:pt x="214" y="133"/>
                  <a:pt x="211" y="138"/>
                  <a:pt x="209" y="143"/>
                </a:cubicBezTo>
                <a:cubicBezTo>
                  <a:pt x="208" y="149"/>
                  <a:pt x="207" y="155"/>
                  <a:pt x="206" y="160"/>
                </a:cubicBezTo>
                <a:cubicBezTo>
                  <a:pt x="205" y="166"/>
                  <a:pt x="204" y="172"/>
                  <a:pt x="202" y="174"/>
                </a:cubicBezTo>
                <a:cubicBezTo>
                  <a:pt x="200" y="177"/>
                  <a:pt x="195" y="180"/>
                  <a:pt x="190" y="182"/>
                </a:cubicBezTo>
                <a:cubicBezTo>
                  <a:pt x="185" y="185"/>
                  <a:pt x="180" y="187"/>
                  <a:pt x="175" y="191"/>
                </a:cubicBezTo>
                <a:cubicBezTo>
                  <a:pt x="170" y="194"/>
                  <a:pt x="166" y="199"/>
                  <a:pt x="163" y="202"/>
                </a:cubicBezTo>
                <a:cubicBezTo>
                  <a:pt x="158" y="207"/>
                  <a:pt x="154" y="211"/>
                  <a:pt x="151" y="212"/>
                </a:cubicBezTo>
                <a:cubicBezTo>
                  <a:pt x="150" y="212"/>
                  <a:pt x="149" y="212"/>
                  <a:pt x="148" y="212"/>
                </a:cubicBezTo>
                <a:cubicBezTo>
                  <a:pt x="145" y="212"/>
                  <a:pt x="141" y="212"/>
                  <a:pt x="136" y="211"/>
                </a:cubicBezTo>
                <a:cubicBezTo>
                  <a:pt x="131" y="210"/>
                  <a:pt x="125" y="209"/>
                  <a:pt x="119" y="209"/>
                </a:cubicBezTo>
                <a:cubicBezTo>
                  <a:pt x="113" y="209"/>
                  <a:pt x="107" y="210"/>
                  <a:pt x="102" y="211"/>
                </a:cubicBezTo>
                <a:cubicBezTo>
                  <a:pt x="98" y="212"/>
                  <a:pt x="94" y="212"/>
                  <a:pt x="91" y="212"/>
                </a:cubicBezTo>
                <a:cubicBezTo>
                  <a:pt x="89" y="212"/>
                  <a:pt x="88" y="212"/>
                  <a:pt x="87" y="212"/>
                </a:cubicBezTo>
                <a:cubicBezTo>
                  <a:pt x="84" y="211"/>
                  <a:pt x="80" y="207"/>
                  <a:pt x="76" y="202"/>
                </a:cubicBezTo>
                <a:cubicBezTo>
                  <a:pt x="72" y="199"/>
                  <a:pt x="68" y="194"/>
                  <a:pt x="63" y="191"/>
                </a:cubicBezTo>
                <a:cubicBezTo>
                  <a:pt x="58" y="187"/>
                  <a:pt x="53" y="185"/>
                  <a:pt x="49" y="182"/>
                </a:cubicBezTo>
                <a:cubicBezTo>
                  <a:pt x="43" y="180"/>
                  <a:pt x="38" y="177"/>
                  <a:pt x="36" y="174"/>
                </a:cubicBezTo>
                <a:cubicBezTo>
                  <a:pt x="34" y="172"/>
                  <a:pt x="33" y="166"/>
                  <a:pt x="32" y="160"/>
                </a:cubicBezTo>
                <a:cubicBezTo>
                  <a:pt x="32" y="155"/>
                  <a:pt x="31" y="149"/>
                  <a:pt x="29" y="143"/>
                </a:cubicBezTo>
                <a:cubicBezTo>
                  <a:pt x="27" y="138"/>
                  <a:pt x="24" y="133"/>
                  <a:pt x="22" y="128"/>
                </a:cubicBezTo>
                <a:cubicBezTo>
                  <a:pt x="19" y="123"/>
                  <a:pt x="16" y="118"/>
                  <a:pt x="16" y="114"/>
                </a:cubicBezTo>
                <a:cubicBezTo>
                  <a:pt x="16" y="110"/>
                  <a:pt x="19" y="105"/>
                  <a:pt x="22" y="100"/>
                </a:cubicBezTo>
                <a:cubicBezTo>
                  <a:pt x="24" y="95"/>
                  <a:pt x="27" y="90"/>
                  <a:pt x="29" y="85"/>
                </a:cubicBezTo>
                <a:cubicBezTo>
                  <a:pt x="31" y="79"/>
                  <a:pt x="32" y="73"/>
                  <a:pt x="32" y="68"/>
                </a:cubicBezTo>
                <a:cubicBezTo>
                  <a:pt x="33" y="62"/>
                  <a:pt x="34" y="56"/>
                  <a:pt x="36" y="54"/>
                </a:cubicBezTo>
                <a:cubicBezTo>
                  <a:pt x="38" y="51"/>
                  <a:pt x="43" y="48"/>
                  <a:pt x="49" y="46"/>
                </a:cubicBezTo>
                <a:cubicBezTo>
                  <a:pt x="53" y="43"/>
                  <a:pt x="58" y="41"/>
                  <a:pt x="63" y="37"/>
                </a:cubicBezTo>
                <a:cubicBezTo>
                  <a:pt x="68" y="34"/>
                  <a:pt x="72" y="29"/>
                  <a:pt x="76" y="26"/>
                </a:cubicBezTo>
                <a:cubicBezTo>
                  <a:pt x="80" y="21"/>
                  <a:pt x="84" y="17"/>
                  <a:pt x="87" y="16"/>
                </a:cubicBezTo>
                <a:cubicBezTo>
                  <a:pt x="88" y="16"/>
                  <a:pt x="89" y="16"/>
                  <a:pt x="91" y="16"/>
                </a:cubicBezTo>
                <a:cubicBezTo>
                  <a:pt x="94" y="16"/>
                  <a:pt x="98" y="16"/>
                  <a:pt x="102" y="17"/>
                </a:cubicBezTo>
                <a:cubicBezTo>
                  <a:pt x="107" y="18"/>
                  <a:pt x="113" y="19"/>
                  <a:pt x="119" y="19"/>
                </a:cubicBezTo>
                <a:cubicBezTo>
                  <a:pt x="125" y="19"/>
                  <a:pt x="131" y="18"/>
                  <a:pt x="136" y="17"/>
                </a:cubicBezTo>
                <a:cubicBezTo>
                  <a:pt x="141" y="16"/>
                  <a:pt x="145" y="16"/>
                  <a:pt x="148" y="16"/>
                </a:cubicBezTo>
                <a:cubicBezTo>
                  <a:pt x="149" y="16"/>
                  <a:pt x="150" y="16"/>
                  <a:pt x="151" y="16"/>
                </a:cubicBezTo>
                <a:cubicBezTo>
                  <a:pt x="154" y="17"/>
                  <a:pt x="158" y="21"/>
                  <a:pt x="163" y="26"/>
                </a:cubicBezTo>
                <a:cubicBezTo>
                  <a:pt x="166" y="29"/>
                  <a:pt x="170" y="34"/>
                  <a:pt x="175" y="37"/>
                </a:cubicBezTo>
                <a:cubicBezTo>
                  <a:pt x="180" y="41"/>
                  <a:pt x="185" y="43"/>
                  <a:pt x="190" y="46"/>
                </a:cubicBezTo>
                <a:cubicBezTo>
                  <a:pt x="195" y="48"/>
                  <a:pt x="200" y="51"/>
                  <a:pt x="202" y="54"/>
                </a:cubicBezTo>
                <a:cubicBezTo>
                  <a:pt x="204" y="56"/>
                  <a:pt x="205" y="62"/>
                  <a:pt x="206" y="68"/>
                </a:cubicBezTo>
                <a:cubicBezTo>
                  <a:pt x="207" y="73"/>
                  <a:pt x="208" y="79"/>
                  <a:pt x="209" y="85"/>
                </a:cubicBezTo>
                <a:cubicBezTo>
                  <a:pt x="211" y="90"/>
                  <a:pt x="214" y="95"/>
                  <a:pt x="216" y="100"/>
                </a:cubicBezTo>
                <a:cubicBezTo>
                  <a:pt x="219" y="105"/>
                  <a:pt x="222" y="110"/>
                  <a:pt x="222" y="114"/>
                </a:cubicBezTo>
                <a:cubicBezTo>
                  <a:pt x="222" y="118"/>
                  <a:pt x="219" y="123"/>
                  <a:pt x="216" y="128"/>
                </a:cubicBezTo>
                <a:close/>
                <a:moveTo>
                  <a:pt x="119" y="40"/>
                </a:moveTo>
                <a:cubicBezTo>
                  <a:pt x="78" y="40"/>
                  <a:pt x="45" y="73"/>
                  <a:pt x="45" y="114"/>
                </a:cubicBezTo>
                <a:cubicBezTo>
                  <a:pt x="45" y="155"/>
                  <a:pt x="78" y="188"/>
                  <a:pt x="119" y="188"/>
                </a:cubicBezTo>
                <a:cubicBezTo>
                  <a:pt x="160" y="188"/>
                  <a:pt x="193" y="155"/>
                  <a:pt x="193" y="114"/>
                </a:cubicBezTo>
                <a:cubicBezTo>
                  <a:pt x="193" y="73"/>
                  <a:pt x="160" y="40"/>
                  <a:pt x="119" y="40"/>
                </a:cubicBezTo>
                <a:close/>
                <a:moveTo>
                  <a:pt x="119" y="172"/>
                </a:moveTo>
                <a:cubicBezTo>
                  <a:pt x="87" y="172"/>
                  <a:pt x="61" y="146"/>
                  <a:pt x="61" y="114"/>
                </a:cubicBezTo>
                <a:cubicBezTo>
                  <a:pt x="61" y="82"/>
                  <a:pt x="87" y="56"/>
                  <a:pt x="119" y="56"/>
                </a:cubicBezTo>
                <a:cubicBezTo>
                  <a:pt x="151" y="56"/>
                  <a:pt x="177" y="82"/>
                  <a:pt x="177" y="114"/>
                </a:cubicBezTo>
                <a:cubicBezTo>
                  <a:pt x="177" y="146"/>
                  <a:pt x="151" y="172"/>
                  <a:pt x="119" y="172"/>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6990"/>
              </a:solidFill>
              <a:effectLst/>
              <a:uLnTx/>
              <a:uFillTx/>
              <a:latin typeface="Arial"/>
              <a:ea typeface="+mn-ea"/>
              <a:cs typeface="Arial"/>
              <a:sym typeface="Arial"/>
            </a:endParaRPr>
          </a:p>
        </p:txBody>
      </p:sp>
      <p:sp>
        <p:nvSpPr>
          <p:cNvPr id="200" name="TextBox 199">
            <a:extLst>
              <a:ext uri="{FF2B5EF4-FFF2-40B4-BE49-F238E27FC236}">
                <a16:creationId xmlns:a16="http://schemas.microsoft.com/office/drawing/2014/main" id="{A671693F-09FE-4E29-ABDD-D815F0EE95B6}"/>
              </a:ext>
            </a:extLst>
          </p:cNvPr>
          <p:cNvSpPr txBox="1"/>
          <p:nvPr/>
        </p:nvSpPr>
        <p:spPr>
          <a:xfrm>
            <a:off x="8228511" y="2819739"/>
            <a:ext cx="789452"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Global SISO</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91" name="TextBox 190">
            <a:extLst>
              <a:ext uri="{FF2B5EF4-FFF2-40B4-BE49-F238E27FC236}">
                <a16:creationId xmlns:a16="http://schemas.microsoft.com/office/drawing/2014/main" id="{D87F0AA4-3E3A-4E76-A9F5-CCBEB8E354AB}"/>
              </a:ext>
            </a:extLst>
          </p:cNvPr>
          <p:cNvSpPr txBox="1"/>
          <p:nvPr/>
        </p:nvSpPr>
        <p:spPr>
          <a:xfrm>
            <a:off x="5510270" y="3251068"/>
            <a:ext cx="1115189"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Solution Partner</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grpSp>
        <p:nvGrpSpPr>
          <p:cNvPr id="184" name="Group 183">
            <a:extLst>
              <a:ext uri="{FF2B5EF4-FFF2-40B4-BE49-F238E27FC236}">
                <a16:creationId xmlns:a16="http://schemas.microsoft.com/office/drawing/2014/main" id="{6B167E9A-FFBE-4C09-ABB3-9E088CA1EE5A}"/>
              </a:ext>
            </a:extLst>
          </p:cNvPr>
          <p:cNvGrpSpPr>
            <a:grpSpLocks noChangeAspect="1"/>
          </p:cNvGrpSpPr>
          <p:nvPr/>
        </p:nvGrpSpPr>
        <p:grpSpPr>
          <a:xfrm>
            <a:off x="5840207" y="2847963"/>
            <a:ext cx="448134" cy="348634"/>
            <a:chOff x="5667710" y="2072356"/>
            <a:chExt cx="541798" cy="414608"/>
          </a:xfrm>
          <a:solidFill>
            <a:schemeClr val="accent3"/>
          </a:solidFill>
        </p:grpSpPr>
        <p:sp>
          <p:nvSpPr>
            <p:cNvPr id="185" name="Freeform 5">
              <a:extLst>
                <a:ext uri="{FF2B5EF4-FFF2-40B4-BE49-F238E27FC236}">
                  <a16:creationId xmlns:a16="http://schemas.microsoft.com/office/drawing/2014/main" id="{87315A23-33C2-41B7-ACBC-067C1A9BB1FB}"/>
                </a:ext>
              </a:extLst>
            </p:cNvPr>
            <p:cNvSpPr>
              <a:spLocks noChangeAspect="1" noEditPoints="1"/>
            </p:cNvSpPr>
            <p:nvPr/>
          </p:nvSpPr>
          <p:spPr bwMode="auto">
            <a:xfrm>
              <a:off x="5667710" y="2072356"/>
              <a:ext cx="232790" cy="414608"/>
            </a:xfrm>
            <a:custGeom>
              <a:avLst/>
              <a:gdLst>
                <a:gd name="T0" fmla="*/ 172 w 216"/>
                <a:gd name="T1" fmla="*/ 158 h 384"/>
                <a:gd name="T2" fmla="*/ 135 w 216"/>
                <a:gd name="T3" fmla="*/ 158 h 384"/>
                <a:gd name="T4" fmla="*/ 108 w 216"/>
                <a:gd name="T5" fmla="*/ 186 h 384"/>
                <a:gd name="T6" fmla="*/ 80 w 216"/>
                <a:gd name="T7" fmla="*/ 158 h 384"/>
                <a:gd name="T8" fmla="*/ 43 w 216"/>
                <a:gd name="T9" fmla="*/ 158 h 384"/>
                <a:gd name="T10" fmla="*/ 0 w 216"/>
                <a:gd name="T11" fmla="*/ 204 h 384"/>
                <a:gd name="T12" fmla="*/ 0 w 216"/>
                <a:gd name="T13" fmla="*/ 384 h 384"/>
                <a:gd name="T14" fmla="*/ 216 w 216"/>
                <a:gd name="T15" fmla="*/ 384 h 384"/>
                <a:gd name="T16" fmla="*/ 216 w 216"/>
                <a:gd name="T17" fmla="*/ 204 h 384"/>
                <a:gd name="T18" fmla="*/ 172 w 216"/>
                <a:gd name="T19" fmla="*/ 158 h 384"/>
                <a:gd name="T20" fmla="*/ 108 w 216"/>
                <a:gd name="T21" fmla="*/ 209 h 384"/>
                <a:gd name="T22" fmla="*/ 127 w 216"/>
                <a:gd name="T23" fmla="*/ 228 h 384"/>
                <a:gd name="T24" fmla="*/ 108 w 216"/>
                <a:gd name="T25" fmla="*/ 248 h 384"/>
                <a:gd name="T26" fmla="*/ 88 w 216"/>
                <a:gd name="T27" fmla="*/ 228 h 384"/>
                <a:gd name="T28" fmla="*/ 108 w 216"/>
                <a:gd name="T29" fmla="*/ 209 h 384"/>
                <a:gd name="T30" fmla="*/ 200 w 216"/>
                <a:gd name="T31" fmla="*/ 368 h 384"/>
                <a:gd name="T32" fmla="*/ 16 w 216"/>
                <a:gd name="T33" fmla="*/ 368 h 384"/>
                <a:gd name="T34" fmla="*/ 16 w 216"/>
                <a:gd name="T35" fmla="*/ 211 h 384"/>
                <a:gd name="T36" fmla="*/ 50 w 216"/>
                <a:gd name="T37" fmla="*/ 174 h 384"/>
                <a:gd name="T38" fmla="*/ 74 w 216"/>
                <a:gd name="T39" fmla="*/ 174 h 384"/>
                <a:gd name="T40" fmla="*/ 97 w 216"/>
                <a:gd name="T41" fmla="*/ 197 h 384"/>
                <a:gd name="T42" fmla="*/ 66 w 216"/>
                <a:gd name="T43" fmla="*/ 228 h 384"/>
                <a:gd name="T44" fmla="*/ 108 w 216"/>
                <a:gd name="T45" fmla="*/ 270 h 384"/>
                <a:gd name="T46" fmla="*/ 150 w 216"/>
                <a:gd name="T47" fmla="*/ 228 h 384"/>
                <a:gd name="T48" fmla="*/ 119 w 216"/>
                <a:gd name="T49" fmla="*/ 197 h 384"/>
                <a:gd name="T50" fmla="*/ 141 w 216"/>
                <a:gd name="T51" fmla="*/ 174 h 384"/>
                <a:gd name="T52" fmla="*/ 165 w 216"/>
                <a:gd name="T53" fmla="*/ 174 h 384"/>
                <a:gd name="T54" fmla="*/ 200 w 216"/>
                <a:gd name="T55" fmla="*/ 211 h 384"/>
                <a:gd name="T56" fmla="*/ 200 w 216"/>
                <a:gd name="T57" fmla="*/ 368 h 384"/>
                <a:gd name="T58" fmla="*/ 108 w 216"/>
                <a:gd name="T59" fmla="*/ 151 h 384"/>
                <a:gd name="T60" fmla="*/ 183 w 216"/>
                <a:gd name="T61" fmla="*/ 75 h 384"/>
                <a:gd name="T62" fmla="*/ 108 w 216"/>
                <a:gd name="T63" fmla="*/ 0 h 384"/>
                <a:gd name="T64" fmla="*/ 32 w 216"/>
                <a:gd name="T65" fmla="*/ 75 h 384"/>
                <a:gd name="T66" fmla="*/ 108 w 216"/>
                <a:gd name="T67" fmla="*/ 151 h 384"/>
                <a:gd name="T68" fmla="*/ 108 w 216"/>
                <a:gd name="T69" fmla="*/ 16 h 384"/>
                <a:gd name="T70" fmla="*/ 167 w 216"/>
                <a:gd name="T71" fmla="*/ 75 h 384"/>
                <a:gd name="T72" fmla="*/ 108 w 216"/>
                <a:gd name="T73" fmla="*/ 135 h 384"/>
                <a:gd name="T74" fmla="*/ 48 w 216"/>
                <a:gd name="T75" fmla="*/ 75 h 384"/>
                <a:gd name="T76" fmla="*/ 108 w 216"/>
                <a:gd name="T77" fmla="*/ 1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6" h="384">
                  <a:moveTo>
                    <a:pt x="172" y="158"/>
                  </a:moveTo>
                  <a:cubicBezTo>
                    <a:pt x="135" y="158"/>
                    <a:pt x="135" y="158"/>
                    <a:pt x="135" y="158"/>
                  </a:cubicBezTo>
                  <a:cubicBezTo>
                    <a:pt x="108" y="186"/>
                    <a:pt x="108" y="186"/>
                    <a:pt x="108" y="186"/>
                  </a:cubicBezTo>
                  <a:cubicBezTo>
                    <a:pt x="80" y="158"/>
                    <a:pt x="80" y="158"/>
                    <a:pt x="80" y="158"/>
                  </a:cubicBezTo>
                  <a:cubicBezTo>
                    <a:pt x="43" y="158"/>
                    <a:pt x="43" y="158"/>
                    <a:pt x="43" y="158"/>
                  </a:cubicBezTo>
                  <a:cubicBezTo>
                    <a:pt x="0" y="204"/>
                    <a:pt x="0" y="204"/>
                    <a:pt x="0" y="204"/>
                  </a:cubicBezTo>
                  <a:cubicBezTo>
                    <a:pt x="0" y="384"/>
                    <a:pt x="0" y="384"/>
                    <a:pt x="0" y="384"/>
                  </a:cubicBezTo>
                  <a:cubicBezTo>
                    <a:pt x="216" y="384"/>
                    <a:pt x="216" y="384"/>
                    <a:pt x="216" y="384"/>
                  </a:cubicBezTo>
                  <a:cubicBezTo>
                    <a:pt x="216" y="204"/>
                    <a:pt x="216" y="204"/>
                    <a:pt x="216" y="204"/>
                  </a:cubicBezTo>
                  <a:lnTo>
                    <a:pt x="172" y="158"/>
                  </a:lnTo>
                  <a:close/>
                  <a:moveTo>
                    <a:pt x="108" y="209"/>
                  </a:moveTo>
                  <a:cubicBezTo>
                    <a:pt x="127" y="228"/>
                    <a:pt x="127" y="228"/>
                    <a:pt x="127" y="228"/>
                  </a:cubicBezTo>
                  <a:cubicBezTo>
                    <a:pt x="108" y="248"/>
                    <a:pt x="108" y="248"/>
                    <a:pt x="108" y="248"/>
                  </a:cubicBezTo>
                  <a:cubicBezTo>
                    <a:pt x="88" y="228"/>
                    <a:pt x="88" y="228"/>
                    <a:pt x="88" y="228"/>
                  </a:cubicBezTo>
                  <a:lnTo>
                    <a:pt x="108" y="209"/>
                  </a:lnTo>
                  <a:close/>
                  <a:moveTo>
                    <a:pt x="200" y="368"/>
                  </a:moveTo>
                  <a:cubicBezTo>
                    <a:pt x="16" y="368"/>
                    <a:pt x="16" y="368"/>
                    <a:pt x="16" y="368"/>
                  </a:cubicBezTo>
                  <a:cubicBezTo>
                    <a:pt x="16" y="211"/>
                    <a:pt x="16" y="211"/>
                    <a:pt x="16" y="211"/>
                  </a:cubicBezTo>
                  <a:cubicBezTo>
                    <a:pt x="50" y="174"/>
                    <a:pt x="50" y="174"/>
                    <a:pt x="50" y="174"/>
                  </a:cubicBezTo>
                  <a:cubicBezTo>
                    <a:pt x="74" y="174"/>
                    <a:pt x="74" y="174"/>
                    <a:pt x="74" y="174"/>
                  </a:cubicBezTo>
                  <a:cubicBezTo>
                    <a:pt x="97" y="197"/>
                    <a:pt x="97" y="197"/>
                    <a:pt x="97" y="197"/>
                  </a:cubicBezTo>
                  <a:cubicBezTo>
                    <a:pt x="66" y="228"/>
                    <a:pt x="66" y="228"/>
                    <a:pt x="66" y="228"/>
                  </a:cubicBezTo>
                  <a:cubicBezTo>
                    <a:pt x="108" y="270"/>
                    <a:pt x="108" y="270"/>
                    <a:pt x="108" y="270"/>
                  </a:cubicBezTo>
                  <a:cubicBezTo>
                    <a:pt x="150" y="228"/>
                    <a:pt x="150" y="228"/>
                    <a:pt x="150" y="228"/>
                  </a:cubicBezTo>
                  <a:cubicBezTo>
                    <a:pt x="119" y="197"/>
                    <a:pt x="119" y="197"/>
                    <a:pt x="119" y="197"/>
                  </a:cubicBezTo>
                  <a:cubicBezTo>
                    <a:pt x="141" y="174"/>
                    <a:pt x="141" y="174"/>
                    <a:pt x="141" y="174"/>
                  </a:cubicBezTo>
                  <a:cubicBezTo>
                    <a:pt x="165" y="174"/>
                    <a:pt x="165" y="174"/>
                    <a:pt x="165" y="174"/>
                  </a:cubicBezTo>
                  <a:cubicBezTo>
                    <a:pt x="200" y="211"/>
                    <a:pt x="200" y="211"/>
                    <a:pt x="200" y="211"/>
                  </a:cubicBezTo>
                  <a:lnTo>
                    <a:pt x="200" y="368"/>
                  </a:lnTo>
                  <a:close/>
                  <a:moveTo>
                    <a:pt x="108" y="151"/>
                  </a:moveTo>
                  <a:cubicBezTo>
                    <a:pt x="149" y="151"/>
                    <a:pt x="183" y="117"/>
                    <a:pt x="183" y="75"/>
                  </a:cubicBezTo>
                  <a:cubicBezTo>
                    <a:pt x="183" y="34"/>
                    <a:pt x="149" y="0"/>
                    <a:pt x="108" y="0"/>
                  </a:cubicBezTo>
                  <a:cubicBezTo>
                    <a:pt x="66" y="0"/>
                    <a:pt x="32" y="34"/>
                    <a:pt x="32" y="75"/>
                  </a:cubicBezTo>
                  <a:cubicBezTo>
                    <a:pt x="32" y="117"/>
                    <a:pt x="66" y="151"/>
                    <a:pt x="108" y="151"/>
                  </a:cubicBezTo>
                  <a:close/>
                  <a:moveTo>
                    <a:pt x="108" y="16"/>
                  </a:moveTo>
                  <a:cubicBezTo>
                    <a:pt x="141" y="16"/>
                    <a:pt x="167" y="43"/>
                    <a:pt x="167" y="75"/>
                  </a:cubicBezTo>
                  <a:cubicBezTo>
                    <a:pt x="167" y="108"/>
                    <a:pt x="141" y="135"/>
                    <a:pt x="108" y="135"/>
                  </a:cubicBezTo>
                  <a:cubicBezTo>
                    <a:pt x="75" y="135"/>
                    <a:pt x="48" y="108"/>
                    <a:pt x="48" y="75"/>
                  </a:cubicBezTo>
                  <a:cubicBezTo>
                    <a:pt x="48" y="43"/>
                    <a:pt x="75" y="16"/>
                    <a:pt x="108" y="16"/>
                  </a:cubicBezTo>
                  <a:close/>
                </a:path>
              </a:pathLst>
            </a:custGeom>
            <a:grp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Freeform 13">
              <a:extLst>
                <a:ext uri="{FF2B5EF4-FFF2-40B4-BE49-F238E27FC236}">
                  <a16:creationId xmlns:a16="http://schemas.microsoft.com/office/drawing/2014/main" id="{300B0499-CB39-435D-9A5E-CA77F5574E7D}"/>
                </a:ext>
              </a:extLst>
            </p:cNvPr>
            <p:cNvSpPr>
              <a:spLocks noChangeAspect="1" noEditPoints="1"/>
            </p:cNvSpPr>
            <p:nvPr/>
          </p:nvSpPr>
          <p:spPr bwMode="auto">
            <a:xfrm>
              <a:off x="5979870" y="2072356"/>
              <a:ext cx="229638" cy="414608"/>
            </a:xfrm>
            <a:custGeom>
              <a:avLst/>
              <a:gdLst>
                <a:gd name="T0" fmla="*/ 156 w 213"/>
                <a:gd name="T1" fmla="*/ 117 h 384"/>
                <a:gd name="T2" fmla="*/ 160 w 213"/>
                <a:gd name="T3" fmla="*/ 95 h 384"/>
                <a:gd name="T4" fmla="*/ 107 w 213"/>
                <a:gd name="T5" fmla="*/ 42 h 384"/>
                <a:gd name="T6" fmla="*/ 54 w 213"/>
                <a:gd name="T7" fmla="*/ 95 h 384"/>
                <a:gd name="T8" fmla="*/ 107 w 213"/>
                <a:gd name="T9" fmla="*/ 149 h 384"/>
                <a:gd name="T10" fmla="*/ 114 w 213"/>
                <a:gd name="T11" fmla="*/ 148 h 384"/>
                <a:gd name="T12" fmla="*/ 152 w 213"/>
                <a:gd name="T13" fmla="*/ 148 h 384"/>
                <a:gd name="T14" fmla="*/ 107 w 213"/>
                <a:gd name="T15" fmla="*/ 165 h 384"/>
                <a:gd name="T16" fmla="*/ 38 w 213"/>
                <a:gd name="T17" fmla="*/ 95 h 384"/>
                <a:gd name="T18" fmla="*/ 107 w 213"/>
                <a:gd name="T19" fmla="*/ 26 h 384"/>
                <a:gd name="T20" fmla="*/ 176 w 213"/>
                <a:gd name="T21" fmla="*/ 95 h 384"/>
                <a:gd name="T22" fmla="*/ 173 w 213"/>
                <a:gd name="T23" fmla="*/ 117 h 384"/>
                <a:gd name="T24" fmla="*/ 156 w 213"/>
                <a:gd name="T25" fmla="*/ 117 h 384"/>
                <a:gd name="T26" fmla="*/ 213 w 213"/>
                <a:gd name="T27" fmla="*/ 219 h 384"/>
                <a:gd name="T28" fmla="*/ 213 w 213"/>
                <a:gd name="T29" fmla="*/ 384 h 384"/>
                <a:gd name="T30" fmla="*/ 1 w 213"/>
                <a:gd name="T31" fmla="*/ 384 h 384"/>
                <a:gd name="T32" fmla="*/ 1 w 213"/>
                <a:gd name="T33" fmla="*/ 219 h 384"/>
                <a:gd name="T34" fmla="*/ 45 w 213"/>
                <a:gd name="T35" fmla="*/ 176 h 384"/>
                <a:gd name="T36" fmla="*/ 81 w 213"/>
                <a:gd name="T37" fmla="*/ 176 h 384"/>
                <a:gd name="T38" fmla="*/ 107 w 213"/>
                <a:gd name="T39" fmla="*/ 202 h 384"/>
                <a:gd name="T40" fmla="*/ 133 w 213"/>
                <a:gd name="T41" fmla="*/ 176 h 384"/>
                <a:gd name="T42" fmla="*/ 170 w 213"/>
                <a:gd name="T43" fmla="*/ 176 h 384"/>
                <a:gd name="T44" fmla="*/ 213 w 213"/>
                <a:gd name="T45" fmla="*/ 219 h 384"/>
                <a:gd name="T46" fmla="*/ 107 w 213"/>
                <a:gd name="T47" fmla="*/ 225 h 384"/>
                <a:gd name="T48" fmla="*/ 89 w 213"/>
                <a:gd name="T49" fmla="*/ 243 h 384"/>
                <a:gd name="T50" fmla="*/ 107 w 213"/>
                <a:gd name="T51" fmla="*/ 261 h 384"/>
                <a:gd name="T52" fmla="*/ 125 w 213"/>
                <a:gd name="T53" fmla="*/ 243 h 384"/>
                <a:gd name="T54" fmla="*/ 107 w 213"/>
                <a:gd name="T55" fmla="*/ 225 h 384"/>
                <a:gd name="T56" fmla="*/ 197 w 213"/>
                <a:gd name="T57" fmla="*/ 226 h 384"/>
                <a:gd name="T58" fmla="*/ 163 w 213"/>
                <a:gd name="T59" fmla="*/ 192 h 384"/>
                <a:gd name="T60" fmla="*/ 140 w 213"/>
                <a:gd name="T61" fmla="*/ 192 h 384"/>
                <a:gd name="T62" fmla="*/ 118 w 213"/>
                <a:gd name="T63" fmla="*/ 213 h 384"/>
                <a:gd name="T64" fmla="*/ 148 w 213"/>
                <a:gd name="T65" fmla="*/ 243 h 384"/>
                <a:gd name="T66" fmla="*/ 107 w 213"/>
                <a:gd name="T67" fmla="*/ 284 h 384"/>
                <a:gd name="T68" fmla="*/ 66 w 213"/>
                <a:gd name="T69" fmla="*/ 243 h 384"/>
                <a:gd name="T70" fmla="*/ 96 w 213"/>
                <a:gd name="T71" fmla="*/ 213 h 384"/>
                <a:gd name="T72" fmla="*/ 74 w 213"/>
                <a:gd name="T73" fmla="*/ 192 h 384"/>
                <a:gd name="T74" fmla="*/ 52 w 213"/>
                <a:gd name="T75" fmla="*/ 192 h 384"/>
                <a:gd name="T76" fmla="*/ 17 w 213"/>
                <a:gd name="T77" fmla="*/ 226 h 384"/>
                <a:gd name="T78" fmla="*/ 17 w 213"/>
                <a:gd name="T79" fmla="*/ 368 h 384"/>
                <a:gd name="T80" fmla="*/ 197 w 213"/>
                <a:gd name="T81" fmla="*/ 368 h 384"/>
                <a:gd name="T82" fmla="*/ 197 w 213"/>
                <a:gd name="T83" fmla="*/ 226 h 384"/>
                <a:gd name="T84" fmla="*/ 31 w 213"/>
                <a:gd name="T85" fmla="*/ 71 h 384"/>
                <a:gd name="T86" fmla="*/ 107 w 213"/>
                <a:gd name="T87" fmla="*/ 16 h 384"/>
                <a:gd name="T88" fmla="*/ 187 w 213"/>
                <a:gd name="T89" fmla="*/ 95 h 384"/>
                <a:gd name="T90" fmla="*/ 182 w 213"/>
                <a:gd name="T91" fmla="*/ 124 h 384"/>
                <a:gd name="T92" fmla="*/ 121 w 213"/>
                <a:gd name="T93" fmla="*/ 124 h 384"/>
                <a:gd name="T94" fmla="*/ 121 w 213"/>
                <a:gd name="T95" fmla="*/ 140 h 384"/>
                <a:gd name="T96" fmla="*/ 192 w 213"/>
                <a:gd name="T97" fmla="*/ 140 h 384"/>
                <a:gd name="T98" fmla="*/ 194 w 213"/>
                <a:gd name="T99" fmla="*/ 136 h 384"/>
                <a:gd name="T100" fmla="*/ 203 w 213"/>
                <a:gd name="T101" fmla="*/ 95 h 384"/>
                <a:gd name="T102" fmla="*/ 107 w 213"/>
                <a:gd name="T103" fmla="*/ 0 h 384"/>
                <a:gd name="T104" fmla="*/ 15 w 213"/>
                <a:gd name="T105" fmla="*/ 69 h 384"/>
                <a:gd name="T106" fmla="*/ 0 w 213"/>
                <a:gd name="T107" fmla="*/ 69 h 384"/>
                <a:gd name="T108" fmla="*/ 0 w 213"/>
                <a:gd name="T109" fmla="*/ 117 h 384"/>
                <a:gd name="T110" fmla="*/ 31 w 213"/>
                <a:gd name="T111" fmla="*/ 117 h 384"/>
                <a:gd name="T112" fmla="*/ 31 w 213"/>
                <a:gd name="T113" fmla="*/ 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384">
                  <a:moveTo>
                    <a:pt x="156" y="117"/>
                  </a:moveTo>
                  <a:cubicBezTo>
                    <a:pt x="159" y="110"/>
                    <a:pt x="160" y="103"/>
                    <a:pt x="160" y="95"/>
                  </a:cubicBezTo>
                  <a:cubicBezTo>
                    <a:pt x="160" y="66"/>
                    <a:pt x="136" y="42"/>
                    <a:pt x="107" y="42"/>
                  </a:cubicBezTo>
                  <a:cubicBezTo>
                    <a:pt x="78" y="42"/>
                    <a:pt x="54" y="66"/>
                    <a:pt x="54" y="95"/>
                  </a:cubicBezTo>
                  <a:cubicBezTo>
                    <a:pt x="54" y="125"/>
                    <a:pt x="78" y="149"/>
                    <a:pt x="107" y="149"/>
                  </a:cubicBezTo>
                  <a:cubicBezTo>
                    <a:pt x="110" y="149"/>
                    <a:pt x="112" y="149"/>
                    <a:pt x="114" y="148"/>
                  </a:cubicBezTo>
                  <a:cubicBezTo>
                    <a:pt x="152" y="148"/>
                    <a:pt x="152" y="148"/>
                    <a:pt x="152" y="148"/>
                  </a:cubicBezTo>
                  <a:cubicBezTo>
                    <a:pt x="140" y="158"/>
                    <a:pt x="124" y="165"/>
                    <a:pt x="107" y="165"/>
                  </a:cubicBezTo>
                  <a:cubicBezTo>
                    <a:pt x="69" y="165"/>
                    <a:pt x="38" y="134"/>
                    <a:pt x="38" y="95"/>
                  </a:cubicBezTo>
                  <a:cubicBezTo>
                    <a:pt x="38" y="57"/>
                    <a:pt x="69" y="26"/>
                    <a:pt x="107" y="26"/>
                  </a:cubicBezTo>
                  <a:cubicBezTo>
                    <a:pt x="145" y="26"/>
                    <a:pt x="176" y="57"/>
                    <a:pt x="176" y="95"/>
                  </a:cubicBezTo>
                  <a:cubicBezTo>
                    <a:pt x="176" y="103"/>
                    <a:pt x="175" y="110"/>
                    <a:pt x="173" y="117"/>
                  </a:cubicBezTo>
                  <a:lnTo>
                    <a:pt x="156" y="117"/>
                  </a:lnTo>
                  <a:close/>
                  <a:moveTo>
                    <a:pt x="213" y="219"/>
                  </a:moveTo>
                  <a:cubicBezTo>
                    <a:pt x="213" y="384"/>
                    <a:pt x="213" y="384"/>
                    <a:pt x="213" y="384"/>
                  </a:cubicBezTo>
                  <a:cubicBezTo>
                    <a:pt x="1" y="384"/>
                    <a:pt x="1" y="384"/>
                    <a:pt x="1" y="384"/>
                  </a:cubicBezTo>
                  <a:cubicBezTo>
                    <a:pt x="1" y="219"/>
                    <a:pt x="1" y="219"/>
                    <a:pt x="1" y="219"/>
                  </a:cubicBezTo>
                  <a:cubicBezTo>
                    <a:pt x="45" y="176"/>
                    <a:pt x="45" y="176"/>
                    <a:pt x="45" y="176"/>
                  </a:cubicBezTo>
                  <a:cubicBezTo>
                    <a:pt x="81" y="176"/>
                    <a:pt x="81" y="176"/>
                    <a:pt x="81" y="176"/>
                  </a:cubicBezTo>
                  <a:cubicBezTo>
                    <a:pt x="107" y="202"/>
                    <a:pt x="107" y="202"/>
                    <a:pt x="107" y="202"/>
                  </a:cubicBezTo>
                  <a:cubicBezTo>
                    <a:pt x="133" y="176"/>
                    <a:pt x="133" y="176"/>
                    <a:pt x="133" y="176"/>
                  </a:cubicBezTo>
                  <a:cubicBezTo>
                    <a:pt x="170" y="176"/>
                    <a:pt x="170" y="176"/>
                    <a:pt x="170" y="176"/>
                  </a:cubicBezTo>
                  <a:lnTo>
                    <a:pt x="213" y="219"/>
                  </a:lnTo>
                  <a:close/>
                  <a:moveTo>
                    <a:pt x="107" y="225"/>
                  </a:moveTo>
                  <a:cubicBezTo>
                    <a:pt x="89" y="243"/>
                    <a:pt x="89" y="243"/>
                    <a:pt x="89" y="243"/>
                  </a:cubicBezTo>
                  <a:cubicBezTo>
                    <a:pt x="107" y="261"/>
                    <a:pt x="107" y="261"/>
                    <a:pt x="107" y="261"/>
                  </a:cubicBezTo>
                  <a:cubicBezTo>
                    <a:pt x="125" y="243"/>
                    <a:pt x="125" y="243"/>
                    <a:pt x="125" y="243"/>
                  </a:cubicBezTo>
                  <a:lnTo>
                    <a:pt x="107" y="225"/>
                  </a:lnTo>
                  <a:close/>
                  <a:moveTo>
                    <a:pt x="197" y="226"/>
                  </a:moveTo>
                  <a:cubicBezTo>
                    <a:pt x="163" y="192"/>
                    <a:pt x="163" y="192"/>
                    <a:pt x="163" y="192"/>
                  </a:cubicBezTo>
                  <a:cubicBezTo>
                    <a:pt x="140" y="192"/>
                    <a:pt x="140" y="192"/>
                    <a:pt x="140" y="192"/>
                  </a:cubicBezTo>
                  <a:cubicBezTo>
                    <a:pt x="118" y="213"/>
                    <a:pt x="118" y="213"/>
                    <a:pt x="118" y="213"/>
                  </a:cubicBezTo>
                  <a:cubicBezTo>
                    <a:pt x="148" y="243"/>
                    <a:pt x="148" y="243"/>
                    <a:pt x="148" y="243"/>
                  </a:cubicBezTo>
                  <a:cubicBezTo>
                    <a:pt x="107" y="284"/>
                    <a:pt x="107" y="284"/>
                    <a:pt x="107" y="284"/>
                  </a:cubicBezTo>
                  <a:cubicBezTo>
                    <a:pt x="66" y="243"/>
                    <a:pt x="66" y="243"/>
                    <a:pt x="66" y="243"/>
                  </a:cubicBezTo>
                  <a:cubicBezTo>
                    <a:pt x="96" y="213"/>
                    <a:pt x="96" y="213"/>
                    <a:pt x="96" y="213"/>
                  </a:cubicBezTo>
                  <a:cubicBezTo>
                    <a:pt x="74" y="192"/>
                    <a:pt x="74" y="192"/>
                    <a:pt x="74" y="192"/>
                  </a:cubicBezTo>
                  <a:cubicBezTo>
                    <a:pt x="52" y="192"/>
                    <a:pt x="52" y="192"/>
                    <a:pt x="52" y="192"/>
                  </a:cubicBezTo>
                  <a:cubicBezTo>
                    <a:pt x="17" y="226"/>
                    <a:pt x="17" y="226"/>
                    <a:pt x="17" y="226"/>
                  </a:cubicBezTo>
                  <a:cubicBezTo>
                    <a:pt x="17" y="368"/>
                    <a:pt x="17" y="368"/>
                    <a:pt x="17" y="368"/>
                  </a:cubicBezTo>
                  <a:cubicBezTo>
                    <a:pt x="197" y="368"/>
                    <a:pt x="197" y="368"/>
                    <a:pt x="197" y="368"/>
                  </a:cubicBezTo>
                  <a:lnTo>
                    <a:pt x="197" y="226"/>
                  </a:lnTo>
                  <a:close/>
                  <a:moveTo>
                    <a:pt x="31" y="71"/>
                  </a:moveTo>
                  <a:cubicBezTo>
                    <a:pt x="42" y="39"/>
                    <a:pt x="72" y="16"/>
                    <a:pt x="107" y="16"/>
                  </a:cubicBezTo>
                  <a:cubicBezTo>
                    <a:pt x="151" y="16"/>
                    <a:pt x="187" y="51"/>
                    <a:pt x="187" y="95"/>
                  </a:cubicBezTo>
                  <a:cubicBezTo>
                    <a:pt x="187" y="105"/>
                    <a:pt x="185" y="115"/>
                    <a:pt x="182" y="124"/>
                  </a:cubicBezTo>
                  <a:cubicBezTo>
                    <a:pt x="121" y="124"/>
                    <a:pt x="121" y="124"/>
                    <a:pt x="121" y="124"/>
                  </a:cubicBezTo>
                  <a:cubicBezTo>
                    <a:pt x="121" y="140"/>
                    <a:pt x="121" y="140"/>
                    <a:pt x="121" y="140"/>
                  </a:cubicBezTo>
                  <a:cubicBezTo>
                    <a:pt x="192" y="140"/>
                    <a:pt x="192" y="140"/>
                    <a:pt x="192" y="140"/>
                  </a:cubicBezTo>
                  <a:cubicBezTo>
                    <a:pt x="194" y="136"/>
                    <a:pt x="194" y="136"/>
                    <a:pt x="194" y="136"/>
                  </a:cubicBezTo>
                  <a:cubicBezTo>
                    <a:pt x="200" y="123"/>
                    <a:pt x="203" y="110"/>
                    <a:pt x="203" y="95"/>
                  </a:cubicBezTo>
                  <a:cubicBezTo>
                    <a:pt x="203" y="43"/>
                    <a:pt x="160" y="0"/>
                    <a:pt x="107" y="0"/>
                  </a:cubicBezTo>
                  <a:cubicBezTo>
                    <a:pt x="63" y="0"/>
                    <a:pt x="26" y="29"/>
                    <a:pt x="15" y="69"/>
                  </a:cubicBezTo>
                  <a:cubicBezTo>
                    <a:pt x="0" y="69"/>
                    <a:pt x="0" y="69"/>
                    <a:pt x="0" y="69"/>
                  </a:cubicBezTo>
                  <a:cubicBezTo>
                    <a:pt x="0" y="117"/>
                    <a:pt x="0" y="117"/>
                    <a:pt x="0" y="117"/>
                  </a:cubicBezTo>
                  <a:cubicBezTo>
                    <a:pt x="31" y="117"/>
                    <a:pt x="31" y="117"/>
                    <a:pt x="31" y="117"/>
                  </a:cubicBezTo>
                  <a:lnTo>
                    <a:pt x="31" y="71"/>
                  </a:lnTo>
                  <a:close/>
                </a:path>
              </a:pathLst>
            </a:custGeom>
            <a:grp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 name="Group 175">
            <a:extLst>
              <a:ext uri="{FF2B5EF4-FFF2-40B4-BE49-F238E27FC236}">
                <a16:creationId xmlns:a16="http://schemas.microsoft.com/office/drawing/2014/main" id="{50E58F8F-F52E-4795-B2F6-77EDF8149A2F}"/>
              </a:ext>
            </a:extLst>
          </p:cNvPr>
          <p:cNvGrpSpPr>
            <a:grpSpLocks noChangeAspect="1"/>
          </p:cNvGrpSpPr>
          <p:nvPr/>
        </p:nvGrpSpPr>
        <p:grpSpPr>
          <a:xfrm>
            <a:off x="9253700" y="2875685"/>
            <a:ext cx="380654" cy="320967"/>
            <a:chOff x="3895725" y="4733925"/>
            <a:chExt cx="2159000" cy="1790700"/>
          </a:xfrm>
          <a:solidFill>
            <a:schemeClr val="accent3"/>
          </a:solidFill>
        </p:grpSpPr>
        <p:sp>
          <p:nvSpPr>
            <p:cNvPr id="177" name="Freeform 8">
              <a:extLst>
                <a:ext uri="{FF2B5EF4-FFF2-40B4-BE49-F238E27FC236}">
                  <a16:creationId xmlns:a16="http://schemas.microsoft.com/office/drawing/2014/main" id="{BB699368-E252-4743-ACFB-01C529D40FA3}"/>
                </a:ext>
              </a:extLst>
            </p:cNvPr>
            <p:cNvSpPr>
              <a:spLocks noChangeArrowheads="1"/>
            </p:cNvSpPr>
            <p:nvPr/>
          </p:nvSpPr>
          <p:spPr bwMode="auto">
            <a:xfrm>
              <a:off x="3895725" y="4733925"/>
              <a:ext cx="2159000" cy="1790700"/>
            </a:xfrm>
            <a:custGeom>
              <a:avLst/>
              <a:gdLst>
                <a:gd name="T0" fmla="*/ 268 w 5997"/>
                <a:gd name="T1" fmla="*/ 3 h 4973"/>
                <a:gd name="T2" fmla="*/ 157 w 5997"/>
                <a:gd name="T3" fmla="*/ 37 h 4973"/>
                <a:gd name="T4" fmla="*/ 68 w 5997"/>
                <a:gd name="T5" fmla="*/ 111 h 4973"/>
                <a:gd name="T6" fmla="*/ 12 w 5997"/>
                <a:gd name="T7" fmla="*/ 210 h 4973"/>
                <a:gd name="T8" fmla="*/ 0 w 5997"/>
                <a:gd name="T9" fmla="*/ 3696 h 4973"/>
                <a:gd name="T10" fmla="*/ 12 w 5997"/>
                <a:gd name="T11" fmla="*/ 3785 h 4973"/>
                <a:gd name="T12" fmla="*/ 68 w 5997"/>
                <a:gd name="T13" fmla="*/ 3887 h 4973"/>
                <a:gd name="T14" fmla="*/ 157 w 5997"/>
                <a:gd name="T15" fmla="*/ 3961 h 4973"/>
                <a:gd name="T16" fmla="*/ 268 w 5997"/>
                <a:gd name="T17" fmla="*/ 3995 h 4973"/>
                <a:gd name="T18" fmla="*/ 2345 w 5997"/>
                <a:gd name="T19" fmla="*/ 4427 h 4973"/>
                <a:gd name="T20" fmla="*/ 2058 w 5997"/>
                <a:gd name="T21" fmla="*/ 4528 h 4973"/>
                <a:gd name="T22" fmla="*/ 1864 w 5997"/>
                <a:gd name="T23" fmla="*/ 4645 h 4973"/>
                <a:gd name="T24" fmla="*/ 1812 w 5997"/>
                <a:gd name="T25" fmla="*/ 4710 h 4973"/>
                <a:gd name="T26" fmla="*/ 1793 w 5997"/>
                <a:gd name="T27" fmla="*/ 4824 h 4973"/>
                <a:gd name="T28" fmla="*/ 1827 w 5997"/>
                <a:gd name="T29" fmla="*/ 4901 h 4973"/>
                <a:gd name="T30" fmla="*/ 1914 w 5997"/>
                <a:gd name="T31" fmla="*/ 4966 h 4973"/>
                <a:gd name="T32" fmla="*/ 4027 w 5997"/>
                <a:gd name="T33" fmla="*/ 4972 h 4973"/>
                <a:gd name="T34" fmla="*/ 4129 w 5997"/>
                <a:gd name="T35" fmla="*/ 4941 h 4973"/>
                <a:gd name="T36" fmla="*/ 4193 w 5997"/>
                <a:gd name="T37" fmla="*/ 4852 h 4973"/>
                <a:gd name="T38" fmla="*/ 4200 w 5997"/>
                <a:gd name="T39" fmla="*/ 4766 h 4973"/>
                <a:gd name="T40" fmla="*/ 4153 w 5997"/>
                <a:gd name="T41" fmla="*/ 4667 h 4973"/>
                <a:gd name="T42" fmla="*/ 4048 w 5997"/>
                <a:gd name="T43" fmla="*/ 4590 h 4973"/>
                <a:gd name="T44" fmla="*/ 3811 w 5997"/>
                <a:gd name="T45" fmla="*/ 4476 h 4973"/>
                <a:gd name="T46" fmla="*/ 5685 w 5997"/>
                <a:gd name="T47" fmla="*/ 3998 h 4973"/>
                <a:gd name="T48" fmla="*/ 5778 w 5997"/>
                <a:gd name="T49" fmla="*/ 3982 h 4973"/>
                <a:gd name="T50" fmla="*/ 5882 w 5997"/>
                <a:gd name="T51" fmla="*/ 3927 h 4973"/>
                <a:gd name="T52" fmla="*/ 5959 w 5997"/>
                <a:gd name="T53" fmla="*/ 3835 h 4973"/>
                <a:gd name="T54" fmla="*/ 5993 w 5997"/>
                <a:gd name="T55" fmla="*/ 3718 h 4973"/>
                <a:gd name="T56" fmla="*/ 5993 w 5997"/>
                <a:gd name="T57" fmla="*/ 293 h 4973"/>
                <a:gd name="T58" fmla="*/ 5956 w 5997"/>
                <a:gd name="T59" fmla="*/ 173 h 4973"/>
                <a:gd name="T60" fmla="*/ 5876 w 5997"/>
                <a:gd name="T61" fmla="*/ 74 h 4973"/>
                <a:gd name="T62" fmla="*/ 5768 w 5997"/>
                <a:gd name="T63" fmla="*/ 16 h 4973"/>
                <a:gd name="T64" fmla="*/ 3756 w 5997"/>
                <a:gd name="T65" fmla="*/ 4722 h 4973"/>
                <a:gd name="T66" fmla="*/ 2345 w 5997"/>
                <a:gd name="T67" fmla="*/ 4685 h 4973"/>
                <a:gd name="T68" fmla="*/ 2616 w 5997"/>
                <a:gd name="T69" fmla="*/ 4627 h 4973"/>
                <a:gd name="T70" fmla="*/ 3162 w 5997"/>
                <a:gd name="T71" fmla="*/ 4608 h 4973"/>
                <a:gd name="T72" fmla="*/ 3509 w 5997"/>
                <a:gd name="T73" fmla="*/ 4652 h 4973"/>
                <a:gd name="T74" fmla="*/ 3756 w 5997"/>
                <a:gd name="T75" fmla="*/ 4722 h 4973"/>
                <a:gd name="T76" fmla="*/ 3389 w 5997"/>
                <a:gd name="T77" fmla="*/ 4359 h 4973"/>
                <a:gd name="T78" fmla="*/ 2965 w 5997"/>
                <a:gd name="T79" fmla="*/ 4353 h 4973"/>
                <a:gd name="T80" fmla="*/ 2616 w 5997"/>
                <a:gd name="T81" fmla="*/ 4359 h 4973"/>
                <a:gd name="T82" fmla="*/ 5741 w 5997"/>
                <a:gd name="T83" fmla="*/ 3708 h 4973"/>
                <a:gd name="T84" fmla="*/ 5707 w 5997"/>
                <a:gd name="T85" fmla="*/ 3742 h 4973"/>
                <a:gd name="T86" fmla="*/ 299 w 5997"/>
                <a:gd name="T87" fmla="*/ 3748 h 4973"/>
                <a:gd name="T88" fmla="*/ 265 w 5997"/>
                <a:gd name="T89" fmla="*/ 3733 h 4973"/>
                <a:gd name="T90" fmla="*/ 249 w 5997"/>
                <a:gd name="T91" fmla="*/ 3696 h 4973"/>
                <a:gd name="T92" fmla="*/ 5747 w 5997"/>
                <a:gd name="T93" fmla="*/ 3153 h 4973"/>
                <a:gd name="T94" fmla="*/ 249 w 5997"/>
                <a:gd name="T95" fmla="*/ 290 h 4973"/>
                <a:gd name="T96" fmla="*/ 290 w 5997"/>
                <a:gd name="T97" fmla="*/ 253 h 4973"/>
                <a:gd name="T98" fmla="*/ 5685 w 5997"/>
                <a:gd name="T99" fmla="*/ 253 h 4973"/>
                <a:gd name="T100" fmla="*/ 5734 w 5997"/>
                <a:gd name="T101" fmla="*/ 284 h 4973"/>
                <a:gd name="T102" fmla="*/ 5747 w 5997"/>
                <a:gd name="T103" fmla="*/ 3153 h 4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7" h="4973">
                  <a:moveTo>
                    <a:pt x="5670" y="0"/>
                  </a:moveTo>
                  <a:lnTo>
                    <a:pt x="299" y="0"/>
                  </a:lnTo>
                  <a:lnTo>
                    <a:pt x="299" y="0"/>
                  </a:lnTo>
                  <a:lnTo>
                    <a:pt x="268" y="3"/>
                  </a:lnTo>
                  <a:lnTo>
                    <a:pt x="237" y="7"/>
                  </a:lnTo>
                  <a:lnTo>
                    <a:pt x="209" y="16"/>
                  </a:lnTo>
                  <a:lnTo>
                    <a:pt x="182" y="25"/>
                  </a:lnTo>
                  <a:lnTo>
                    <a:pt x="157" y="37"/>
                  </a:lnTo>
                  <a:lnTo>
                    <a:pt x="132" y="53"/>
                  </a:lnTo>
                  <a:lnTo>
                    <a:pt x="108" y="68"/>
                  </a:lnTo>
                  <a:lnTo>
                    <a:pt x="86" y="90"/>
                  </a:lnTo>
                  <a:lnTo>
                    <a:pt x="68" y="111"/>
                  </a:lnTo>
                  <a:lnTo>
                    <a:pt x="49" y="133"/>
                  </a:lnTo>
                  <a:lnTo>
                    <a:pt x="33" y="158"/>
                  </a:lnTo>
                  <a:lnTo>
                    <a:pt x="21" y="186"/>
                  </a:lnTo>
                  <a:lnTo>
                    <a:pt x="12" y="210"/>
                  </a:lnTo>
                  <a:lnTo>
                    <a:pt x="6" y="241"/>
                  </a:lnTo>
                  <a:lnTo>
                    <a:pt x="0" y="269"/>
                  </a:lnTo>
                  <a:lnTo>
                    <a:pt x="0" y="299"/>
                  </a:lnTo>
                  <a:lnTo>
                    <a:pt x="0" y="3696"/>
                  </a:lnTo>
                  <a:lnTo>
                    <a:pt x="0" y="3696"/>
                  </a:lnTo>
                  <a:lnTo>
                    <a:pt x="0" y="3727"/>
                  </a:lnTo>
                  <a:lnTo>
                    <a:pt x="6" y="3757"/>
                  </a:lnTo>
                  <a:lnTo>
                    <a:pt x="12" y="3785"/>
                  </a:lnTo>
                  <a:lnTo>
                    <a:pt x="21" y="3813"/>
                  </a:lnTo>
                  <a:lnTo>
                    <a:pt x="37" y="3841"/>
                  </a:lnTo>
                  <a:lnTo>
                    <a:pt x="49" y="3865"/>
                  </a:lnTo>
                  <a:lnTo>
                    <a:pt x="68" y="3887"/>
                  </a:lnTo>
                  <a:lnTo>
                    <a:pt x="86" y="3909"/>
                  </a:lnTo>
                  <a:lnTo>
                    <a:pt x="108" y="3930"/>
                  </a:lnTo>
                  <a:lnTo>
                    <a:pt x="132" y="3946"/>
                  </a:lnTo>
                  <a:lnTo>
                    <a:pt x="157" y="3961"/>
                  </a:lnTo>
                  <a:lnTo>
                    <a:pt x="182" y="3973"/>
                  </a:lnTo>
                  <a:lnTo>
                    <a:pt x="209" y="3982"/>
                  </a:lnTo>
                  <a:lnTo>
                    <a:pt x="240" y="3992"/>
                  </a:lnTo>
                  <a:lnTo>
                    <a:pt x="268" y="3995"/>
                  </a:lnTo>
                  <a:lnTo>
                    <a:pt x="299" y="3998"/>
                  </a:lnTo>
                  <a:lnTo>
                    <a:pt x="2444" y="3998"/>
                  </a:lnTo>
                  <a:lnTo>
                    <a:pt x="2345" y="4427"/>
                  </a:lnTo>
                  <a:lnTo>
                    <a:pt x="2345" y="4427"/>
                  </a:lnTo>
                  <a:lnTo>
                    <a:pt x="2265" y="4448"/>
                  </a:lnTo>
                  <a:lnTo>
                    <a:pt x="2191" y="4473"/>
                  </a:lnTo>
                  <a:lnTo>
                    <a:pt x="2120" y="4500"/>
                  </a:lnTo>
                  <a:lnTo>
                    <a:pt x="2058" y="4528"/>
                  </a:lnTo>
                  <a:lnTo>
                    <a:pt x="2003" y="4556"/>
                  </a:lnTo>
                  <a:lnTo>
                    <a:pt x="1951" y="4587"/>
                  </a:lnTo>
                  <a:lnTo>
                    <a:pt x="1904" y="4615"/>
                  </a:lnTo>
                  <a:lnTo>
                    <a:pt x="1864" y="4645"/>
                  </a:lnTo>
                  <a:lnTo>
                    <a:pt x="1864" y="4645"/>
                  </a:lnTo>
                  <a:lnTo>
                    <a:pt x="1843" y="4664"/>
                  </a:lnTo>
                  <a:lnTo>
                    <a:pt x="1824" y="4685"/>
                  </a:lnTo>
                  <a:lnTo>
                    <a:pt x="1812" y="4710"/>
                  </a:lnTo>
                  <a:lnTo>
                    <a:pt x="1800" y="4738"/>
                  </a:lnTo>
                  <a:lnTo>
                    <a:pt x="1793" y="4766"/>
                  </a:lnTo>
                  <a:lnTo>
                    <a:pt x="1793" y="4793"/>
                  </a:lnTo>
                  <a:lnTo>
                    <a:pt x="1793" y="4824"/>
                  </a:lnTo>
                  <a:lnTo>
                    <a:pt x="1803" y="4852"/>
                  </a:lnTo>
                  <a:lnTo>
                    <a:pt x="1803" y="4852"/>
                  </a:lnTo>
                  <a:lnTo>
                    <a:pt x="1812" y="4877"/>
                  </a:lnTo>
                  <a:lnTo>
                    <a:pt x="1827" y="4901"/>
                  </a:lnTo>
                  <a:lnTo>
                    <a:pt x="1846" y="4923"/>
                  </a:lnTo>
                  <a:lnTo>
                    <a:pt x="1864" y="4941"/>
                  </a:lnTo>
                  <a:lnTo>
                    <a:pt x="1889" y="4953"/>
                  </a:lnTo>
                  <a:lnTo>
                    <a:pt x="1914" y="4966"/>
                  </a:lnTo>
                  <a:lnTo>
                    <a:pt x="1938" y="4972"/>
                  </a:lnTo>
                  <a:lnTo>
                    <a:pt x="1966" y="4972"/>
                  </a:lnTo>
                  <a:lnTo>
                    <a:pt x="4027" y="4972"/>
                  </a:lnTo>
                  <a:lnTo>
                    <a:pt x="4027" y="4972"/>
                  </a:lnTo>
                  <a:lnTo>
                    <a:pt x="4055" y="4972"/>
                  </a:lnTo>
                  <a:lnTo>
                    <a:pt x="4082" y="4966"/>
                  </a:lnTo>
                  <a:lnTo>
                    <a:pt x="4107" y="4953"/>
                  </a:lnTo>
                  <a:lnTo>
                    <a:pt x="4129" y="4941"/>
                  </a:lnTo>
                  <a:lnTo>
                    <a:pt x="4150" y="4923"/>
                  </a:lnTo>
                  <a:lnTo>
                    <a:pt x="4166" y="4901"/>
                  </a:lnTo>
                  <a:lnTo>
                    <a:pt x="4181" y="4879"/>
                  </a:lnTo>
                  <a:lnTo>
                    <a:pt x="4193" y="4852"/>
                  </a:lnTo>
                  <a:lnTo>
                    <a:pt x="4193" y="4852"/>
                  </a:lnTo>
                  <a:lnTo>
                    <a:pt x="4200" y="4824"/>
                  </a:lnTo>
                  <a:lnTo>
                    <a:pt x="4202" y="4796"/>
                  </a:lnTo>
                  <a:lnTo>
                    <a:pt x="4200" y="4766"/>
                  </a:lnTo>
                  <a:lnTo>
                    <a:pt x="4196" y="4738"/>
                  </a:lnTo>
                  <a:lnTo>
                    <a:pt x="4184" y="4713"/>
                  </a:lnTo>
                  <a:lnTo>
                    <a:pt x="4172" y="4688"/>
                  </a:lnTo>
                  <a:lnTo>
                    <a:pt x="4153" y="4667"/>
                  </a:lnTo>
                  <a:lnTo>
                    <a:pt x="4132" y="4645"/>
                  </a:lnTo>
                  <a:lnTo>
                    <a:pt x="4132" y="4645"/>
                  </a:lnTo>
                  <a:lnTo>
                    <a:pt x="4092" y="4618"/>
                  </a:lnTo>
                  <a:lnTo>
                    <a:pt x="4048" y="4590"/>
                  </a:lnTo>
                  <a:lnTo>
                    <a:pt x="3999" y="4559"/>
                  </a:lnTo>
                  <a:lnTo>
                    <a:pt x="3941" y="4531"/>
                  </a:lnTo>
                  <a:lnTo>
                    <a:pt x="3879" y="4503"/>
                  </a:lnTo>
                  <a:lnTo>
                    <a:pt x="3811" y="4476"/>
                  </a:lnTo>
                  <a:lnTo>
                    <a:pt x="3737" y="4451"/>
                  </a:lnTo>
                  <a:lnTo>
                    <a:pt x="3654" y="4429"/>
                  </a:lnTo>
                  <a:lnTo>
                    <a:pt x="3580" y="3998"/>
                  </a:lnTo>
                  <a:lnTo>
                    <a:pt x="5685" y="3998"/>
                  </a:lnTo>
                  <a:lnTo>
                    <a:pt x="5685" y="3998"/>
                  </a:lnTo>
                  <a:lnTo>
                    <a:pt x="5716" y="3995"/>
                  </a:lnTo>
                  <a:lnTo>
                    <a:pt x="5747" y="3992"/>
                  </a:lnTo>
                  <a:lnTo>
                    <a:pt x="5778" y="3982"/>
                  </a:lnTo>
                  <a:lnTo>
                    <a:pt x="5805" y="3973"/>
                  </a:lnTo>
                  <a:lnTo>
                    <a:pt x="5833" y="3961"/>
                  </a:lnTo>
                  <a:lnTo>
                    <a:pt x="5858" y="3946"/>
                  </a:lnTo>
                  <a:lnTo>
                    <a:pt x="5882" y="3927"/>
                  </a:lnTo>
                  <a:lnTo>
                    <a:pt x="5904" y="3906"/>
                  </a:lnTo>
                  <a:lnTo>
                    <a:pt x="5925" y="3884"/>
                  </a:lnTo>
                  <a:lnTo>
                    <a:pt x="5944" y="3860"/>
                  </a:lnTo>
                  <a:lnTo>
                    <a:pt x="5959" y="3835"/>
                  </a:lnTo>
                  <a:lnTo>
                    <a:pt x="5972" y="3807"/>
                  </a:lnTo>
                  <a:lnTo>
                    <a:pt x="5981" y="3779"/>
                  </a:lnTo>
                  <a:lnTo>
                    <a:pt x="5990" y="3748"/>
                  </a:lnTo>
                  <a:lnTo>
                    <a:pt x="5993" y="3718"/>
                  </a:lnTo>
                  <a:lnTo>
                    <a:pt x="5996" y="3687"/>
                  </a:lnTo>
                  <a:lnTo>
                    <a:pt x="5996" y="327"/>
                  </a:lnTo>
                  <a:lnTo>
                    <a:pt x="5996" y="327"/>
                  </a:lnTo>
                  <a:lnTo>
                    <a:pt x="5993" y="293"/>
                  </a:lnTo>
                  <a:lnTo>
                    <a:pt x="5990" y="262"/>
                  </a:lnTo>
                  <a:lnTo>
                    <a:pt x="5981" y="229"/>
                  </a:lnTo>
                  <a:lnTo>
                    <a:pt x="5972" y="201"/>
                  </a:lnTo>
                  <a:lnTo>
                    <a:pt x="5956" y="173"/>
                  </a:lnTo>
                  <a:lnTo>
                    <a:pt x="5941" y="145"/>
                  </a:lnTo>
                  <a:lnTo>
                    <a:pt x="5922" y="121"/>
                  </a:lnTo>
                  <a:lnTo>
                    <a:pt x="5901" y="96"/>
                  </a:lnTo>
                  <a:lnTo>
                    <a:pt x="5876" y="74"/>
                  </a:lnTo>
                  <a:lnTo>
                    <a:pt x="5851" y="56"/>
                  </a:lnTo>
                  <a:lnTo>
                    <a:pt x="5827" y="41"/>
                  </a:lnTo>
                  <a:lnTo>
                    <a:pt x="5796" y="28"/>
                  </a:lnTo>
                  <a:lnTo>
                    <a:pt x="5768" y="16"/>
                  </a:lnTo>
                  <a:lnTo>
                    <a:pt x="5734" y="7"/>
                  </a:lnTo>
                  <a:lnTo>
                    <a:pt x="5704" y="3"/>
                  </a:lnTo>
                  <a:lnTo>
                    <a:pt x="5670" y="0"/>
                  </a:lnTo>
                  <a:close/>
                  <a:moveTo>
                    <a:pt x="3756" y="4722"/>
                  </a:moveTo>
                  <a:lnTo>
                    <a:pt x="2237" y="4722"/>
                  </a:lnTo>
                  <a:lnTo>
                    <a:pt x="2237" y="4722"/>
                  </a:lnTo>
                  <a:lnTo>
                    <a:pt x="2290" y="4704"/>
                  </a:lnTo>
                  <a:lnTo>
                    <a:pt x="2345" y="4685"/>
                  </a:lnTo>
                  <a:lnTo>
                    <a:pt x="2404" y="4667"/>
                  </a:lnTo>
                  <a:lnTo>
                    <a:pt x="2471" y="4652"/>
                  </a:lnTo>
                  <a:lnTo>
                    <a:pt x="2542" y="4639"/>
                  </a:lnTo>
                  <a:lnTo>
                    <a:pt x="2616" y="4627"/>
                  </a:lnTo>
                  <a:lnTo>
                    <a:pt x="2700" y="4615"/>
                  </a:lnTo>
                  <a:lnTo>
                    <a:pt x="2786" y="4608"/>
                  </a:lnTo>
                  <a:lnTo>
                    <a:pt x="3162" y="4608"/>
                  </a:lnTo>
                  <a:lnTo>
                    <a:pt x="3162" y="4608"/>
                  </a:lnTo>
                  <a:lnTo>
                    <a:pt x="3260" y="4615"/>
                  </a:lnTo>
                  <a:lnTo>
                    <a:pt x="3349" y="4627"/>
                  </a:lnTo>
                  <a:lnTo>
                    <a:pt x="3432" y="4639"/>
                  </a:lnTo>
                  <a:lnTo>
                    <a:pt x="3509" y="4652"/>
                  </a:lnTo>
                  <a:lnTo>
                    <a:pt x="3577" y="4667"/>
                  </a:lnTo>
                  <a:lnTo>
                    <a:pt x="3642" y="4685"/>
                  </a:lnTo>
                  <a:lnTo>
                    <a:pt x="3700" y="4704"/>
                  </a:lnTo>
                  <a:lnTo>
                    <a:pt x="3756" y="4722"/>
                  </a:lnTo>
                  <a:close/>
                  <a:moveTo>
                    <a:pt x="2616" y="4359"/>
                  </a:moveTo>
                  <a:lnTo>
                    <a:pt x="2681" y="4081"/>
                  </a:lnTo>
                  <a:lnTo>
                    <a:pt x="3340" y="4081"/>
                  </a:lnTo>
                  <a:lnTo>
                    <a:pt x="3389" y="4359"/>
                  </a:lnTo>
                  <a:lnTo>
                    <a:pt x="3168" y="4359"/>
                  </a:lnTo>
                  <a:lnTo>
                    <a:pt x="3168" y="4359"/>
                  </a:lnTo>
                  <a:lnTo>
                    <a:pt x="3070" y="4356"/>
                  </a:lnTo>
                  <a:lnTo>
                    <a:pt x="2965" y="4353"/>
                  </a:lnTo>
                  <a:lnTo>
                    <a:pt x="2965" y="4353"/>
                  </a:lnTo>
                  <a:lnTo>
                    <a:pt x="2869" y="4356"/>
                  </a:lnTo>
                  <a:lnTo>
                    <a:pt x="2777" y="4359"/>
                  </a:lnTo>
                  <a:lnTo>
                    <a:pt x="2616" y="4359"/>
                  </a:lnTo>
                  <a:close/>
                  <a:moveTo>
                    <a:pt x="5747" y="3687"/>
                  </a:moveTo>
                  <a:lnTo>
                    <a:pt x="5747" y="3687"/>
                  </a:lnTo>
                  <a:lnTo>
                    <a:pt x="5744" y="3699"/>
                  </a:lnTo>
                  <a:lnTo>
                    <a:pt x="5741" y="3708"/>
                  </a:lnTo>
                  <a:lnTo>
                    <a:pt x="5734" y="3721"/>
                  </a:lnTo>
                  <a:lnTo>
                    <a:pt x="5728" y="3730"/>
                  </a:lnTo>
                  <a:lnTo>
                    <a:pt x="5719" y="3736"/>
                  </a:lnTo>
                  <a:lnTo>
                    <a:pt x="5707" y="3742"/>
                  </a:lnTo>
                  <a:lnTo>
                    <a:pt x="5697" y="3745"/>
                  </a:lnTo>
                  <a:lnTo>
                    <a:pt x="5685" y="3748"/>
                  </a:lnTo>
                  <a:lnTo>
                    <a:pt x="299" y="3748"/>
                  </a:lnTo>
                  <a:lnTo>
                    <a:pt x="299" y="3748"/>
                  </a:lnTo>
                  <a:lnTo>
                    <a:pt x="290" y="3745"/>
                  </a:lnTo>
                  <a:lnTo>
                    <a:pt x="280" y="3742"/>
                  </a:lnTo>
                  <a:lnTo>
                    <a:pt x="271" y="3739"/>
                  </a:lnTo>
                  <a:lnTo>
                    <a:pt x="265" y="3733"/>
                  </a:lnTo>
                  <a:lnTo>
                    <a:pt x="258" y="3724"/>
                  </a:lnTo>
                  <a:lnTo>
                    <a:pt x="253" y="3718"/>
                  </a:lnTo>
                  <a:lnTo>
                    <a:pt x="249" y="3705"/>
                  </a:lnTo>
                  <a:lnTo>
                    <a:pt x="249" y="3696"/>
                  </a:lnTo>
                  <a:lnTo>
                    <a:pt x="249" y="3403"/>
                  </a:lnTo>
                  <a:lnTo>
                    <a:pt x="5747" y="3403"/>
                  </a:lnTo>
                  <a:lnTo>
                    <a:pt x="5747" y="3687"/>
                  </a:lnTo>
                  <a:close/>
                  <a:moveTo>
                    <a:pt x="5747" y="3153"/>
                  </a:moveTo>
                  <a:lnTo>
                    <a:pt x="249" y="3153"/>
                  </a:lnTo>
                  <a:lnTo>
                    <a:pt x="249" y="299"/>
                  </a:lnTo>
                  <a:lnTo>
                    <a:pt x="249" y="299"/>
                  </a:lnTo>
                  <a:lnTo>
                    <a:pt x="249" y="290"/>
                  </a:lnTo>
                  <a:lnTo>
                    <a:pt x="253" y="281"/>
                  </a:lnTo>
                  <a:lnTo>
                    <a:pt x="265" y="266"/>
                  </a:lnTo>
                  <a:lnTo>
                    <a:pt x="280" y="256"/>
                  </a:lnTo>
                  <a:lnTo>
                    <a:pt x="290" y="253"/>
                  </a:lnTo>
                  <a:lnTo>
                    <a:pt x="299" y="250"/>
                  </a:lnTo>
                  <a:lnTo>
                    <a:pt x="5670" y="250"/>
                  </a:lnTo>
                  <a:lnTo>
                    <a:pt x="5670" y="250"/>
                  </a:lnTo>
                  <a:lnTo>
                    <a:pt x="5685" y="253"/>
                  </a:lnTo>
                  <a:lnTo>
                    <a:pt x="5700" y="256"/>
                  </a:lnTo>
                  <a:lnTo>
                    <a:pt x="5713" y="266"/>
                  </a:lnTo>
                  <a:lnTo>
                    <a:pt x="5725" y="275"/>
                  </a:lnTo>
                  <a:lnTo>
                    <a:pt x="5734" y="284"/>
                  </a:lnTo>
                  <a:lnTo>
                    <a:pt x="5741" y="296"/>
                  </a:lnTo>
                  <a:lnTo>
                    <a:pt x="5744" y="312"/>
                  </a:lnTo>
                  <a:lnTo>
                    <a:pt x="5747" y="327"/>
                  </a:lnTo>
                  <a:lnTo>
                    <a:pt x="5747" y="3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Freeform 9">
              <a:extLst>
                <a:ext uri="{FF2B5EF4-FFF2-40B4-BE49-F238E27FC236}">
                  <a16:creationId xmlns:a16="http://schemas.microsoft.com/office/drawing/2014/main" id="{3EA49AE1-6F11-4B2D-AC5C-30ED2EDEF277}"/>
                </a:ext>
              </a:extLst>
            </p:cNvPr>
            <p:cNvSpPr>
              <a:spLocks noChangeArrowheads="1"/>
            </p:cNvSpPr>
            <p:nvPr/>
          </p:nvSpPr>
          <p:spPr bwMode="auto">
            <a:xfrm>
              <a:off x="4930775" y="5989638"/>
              <a:ext cx="88900" cy="88900"/>
            </a:xfrm>
            <a:custGeom>
              <a:avLst/>
              <a:gdLst>
                <a:gd name="T0" fmla="*/ 124 w 245"/>
                <a:gd name="T1" fmla="*/ 244 h 245"/>
                <a:gd name="T2" fmla="*/ 124 w 245"/>
                <a:gd name="T3" fmla="*/ 244 h 245"/>
                <a:gd name="T4" fmla="*/ 148 w 245"/>
                <a:gd name="T5" fmla="*/ 241 h 245"/>
                <a:gd name="T6" fmla="*/ 170 w 245"/>
                <a:gd name="T7" fmla="*/ 235 h 245"/>
                <a:gd name="T8" fmla="*/ 191 w 245"/>
                <a:gd name="T9" fmla="*/ 222 h 245"/>
                <a:gd name="T10" fmla="*/ 210 w 245"/>
                <a:gd name="T11" fmla="*/ 207 h 245"/>
                <a:gd name="T12" fmla="*/ 225 w 245"/>
                <a:gd name="T13" fmla="*/ 188 h 245"/>
                <a:gd name="T14" fmla="*/ 234 w 245"/>
                <a:gd name="T15" fmla="*/ 170 h 245"/>
                <a:gd name="T16" fmla="*/ 244 w 245"/>
                <a:gd name="T17" fmla="*/ 145 h 245"/>
                <a:gd name="T18" fmla="*/ 244 w 245"/>
                <a:gd name="T19" fmla="*/ 121 h 245"/>
                <a:gd name="T20" fmla="*/ 244 w 245"/>
                <a:gd name="T21" fmla="*/ 121 h 245"/>
                <a:gd name="T22" fmla="*/ 244 w 245"/>
                <a:gd name="T23" fmla="*/ 96 h 245"/>
                <a:gd name="T24" fmla="*/ 234 w 245"/>
                <a:gd name="T25" fmla="*/ 75 h 245"/>
                <a:gd name="T26" fmla="*/ 225 w 245"/>
                <a:gd name="T27" fmla="*/ 53 h 245"/>
                <a:gd name="T28" fmla="*/ 210 w 245"/>
                <a:gd name="T29" fmla="*/ 34 h 245"/>
                <a:gd name="T30" fmla="*/ 191 w 245"/>
                <a:gd name="T31" fmla="*/ 19 h 245"/>
                <a:gd name="T32" fmla="*/ 170 w 245"/>
                <a:gd name="T33" fmla="*/ 10 h 245"/>
                <a:gd name="T34" fmla="*/ 148 w 245"/>
                <a:gd name="T35" fmla="*/ 0 h 245"/>
                <a:gd name="T36" fmla="*/ 124 w 245"/>
                <a:gd name="T37" fmla="*/ 0 h 245"/>
                <a:gd name="T38" fmla="*/ 124 w 245"/>
                <a:gd name="T39" fmla="*/ 0 h 245"/>
                <a:gd name="T40" fmla="*/ 99 w 245"/>
                <a:gd name="T41" fmla="*/ 0 h 245"/>
                <a:gd name="T42" fmla="*/ 74 w 245"/>
                <a:gd name="T43" fmla="*/ 10 h 245"/>
                <a:gd name="T44" fmla="*/ 56 w 245"/>
                <a:gd name="T45" fmla="*/ 19 h 245"/>
                <a:gd name="T46" fmla="*/ 37 w 245"/>
                <a:gd name="T47" fmla="*/ 34 h 245"/>
                <a:gd name="T48" fmla="*/ 22 w 245"/>
                <a:gd name="T49" fmla="*/ 53 h 245"/>
                <a:gd name="T50" fmla="*/ 9 w 245"/>
                <a:gd name="T51" fmla="*/ 75 h 245"/>
                <a:gd name="T52" fmla="*/ 3 w 245"/>
                <a:gd name="T53" fmla="*/ 96 h 245"/>
                <a:gd name="T54" fmla="*/ 0 w 245"/>
                <a:gd name="T55" fmla="*/ 121 h 245"/>
                <a:gd name="T56" fmla="*/ 0 w 245"/>
                <a:gd name="T57" fmla="*/ 121 h 245"/>
                <a:gd name="T58" fmla="*/ 3 w 245"/>
                <a:gd name="T59" fmla="*/ 145 h 245"/>
                <a:gd name="T60" fmla="*/ 9 w 245"/>
                <a:gd name="T61" fmla="*/ 170 h 245"/>
                <a:gd name="T62" fmla="*/ 22 w 245"/>
                <a:gd name="T63" fmla="*/ 188 h 245"/>
                <a:gd name="T64" fmla="*/ 37 w 245"/>
                <a:gd name="T65" fmla="*/ 207 h 245"/>
                <a:gd name="T66" fmla="*/ 56 w 245"/>
                <a:gd name="T67" fmla="*/ 222 h 245"/>
                <a:gd name="T68" fmla="*/ 74 w 245"/>
                <a:gd name="T69" fmla="*/ 235 h 245"/>
                <a:gd name="T70" fmla="*/ 99 w 245"/>
                <a:gd name="T71" fmla="*/ 241 h 245"/>
                <a:gd name="T72" fmla="*/ 124 w 245"/>
                <a:gd name="T73"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245">
                  <a:moveTo>
                    <a:pt x="124" y="244"/>
                  </a:moveTo>
                  <a:lnTo>
                    <a:pt x="124" y="244"/>
                  </a:lnTo>
                  <a:lnTo>
                    <a:pt x="148" y="241"/>
                  </a:lnTo>
                  <a:lnTo>
                    <a:pt x="170" y="235"/>
                  </a:lnTo>
                  <a:lnTo>
                    <a:pt x="191" y="222"/>
                  </a:lnTo>
                  <a:lnTo>
                    <a:pt x="210" y="207"/>
                  </a:lnTo>
                  <a:lnTo>
                    <a:pt x="225" y="188"/>
                  </a:lnTo>
                  <a:lnTo>
                    <a:pt x="234" y="170"/>
                  </a:lnTo>
                  <a:lnTo>
                    <a:pt x="244" y="145"/>
                  </a:lnTo>
                  <a:lnTo>
                    <a:pt x="244" y="121"/>
                  </a:lnTo>
                  <a:lnTo>
                    <a:pt x="244" y="121"/>
                  </a:lnTo>
                  <a:lnTo>
                    <a:pt x="244" y="96"/>
                  </a:lnTo>
                  <a:lnTo>
                    <a:pt x="234" y="75"/>
                  </a:lnTo>
                  <a:lnTo>
                    <a:pt x="225" y="53"/>
                  </a:lnTo>
                  <a:lnTo>
                    <a:pt x="210" y="34"/>
                  </a:lnTo>
                  <a:lnTo>
                    <a:pt x="191" y="19"/>
                  </a:lnTo>
                  <a:lnTo>
                    <a:pt x="170" y="10"/>
                  </a:lnTo>
                  <a:lnTo>
                    <a:pt x="148" y="0"/>
                  </a:lnTo>
                  <a:lnTo>
                    <a:pt x="124" y="0"/>
                  </a:lnTo>
                  <a:lnTo>
                    <a:pt x="124" y="0"/>
                  </a:lnTo>
                  <a:lnTo>
                    <a:pt x="99" y="0"/>
                  </a:lnTo>
                  <a:lnTo>
                    <a:pt x="74" y="10"/>
                  </a:lnTo>
                  <a:lnTo>
                    <a:pt x="56" y="19"/>
                  </a:lnTo>
                  <a:lnTo>
                    <a:pt x="37" y="34"/>
                  </a:lnTo>
                  <a:lnTo>
                    <a:pt x="22" y="53"/>
                  </a:lnTo>
                  <a:lnTo>
                    <a:pt x="9" y="75"/>
                  </a:lnTo>
                  <a:lnTo>
                    <a:pt x="3" y="96"/>
                  </a:lnTo>
                  <a:lnTo>
                    <a:pt x="0" y="121"/>
                  </a:lnTo>
                  <a:lnTo>
                    <a:pt x="0" y="121"/>
                  </a:lnTo>
                  <a:lnTo>
                    <a:pt x="3" y="145"/>
                  </a:lnTo>
                  <a:lnTo>
                    <a:pt x="9" y="170"/>
                  </a:lnTo>
                  <a:lnTo>
                    <a:pt x="22" y="188"/>
                  </a:lnTo>
                  <a:lnTo>
                    <a:pt x="37" y="207"/>
                  </a:lnTo>
                  <a:lnTo>
                    <a:pt x="56" y="222"/>
                  </a:lnTo>
                  <a:lnTo>
                    <a:pt x="74" y="235"/>
                  </a:lnTo>
                  <a:lnTo>
                    <a:pt x="99" y="241"/>
                  </a:lnTo>
                  <a:lnTo>
                    <a:pt x="124" y="24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Freeform 10">
              <a:extLst>
                <a:ext uri="{FF2B5EF4-FFF2-40B4-BE49-F238E27FC236}">
                  <a16:creationId xmlns:a16="http://schemas.microsoft.com/office/drawing/2014/main" id="{261648DD-FC96-4C28-814D-ACE9944A1312}"/>
                </a:ext>
              </a:extLst>
            </p:cNvPr>
            <p:cNvSpPr>
              <a:spLocks noChangeArrowheads="1"/>
            </p:cNvSpPr>
            <p:nvPr/>
          </p:nvSpPr>
          <p:spPr bwMode="auto">
            <a:xfrm>
              <a:off x="4373563" y="4908550"/>
              <a:ext cx="268287" cy="803275"/>
            </a:xfrm>
            <a:custGeom>
              <a:avLst/>
              <a:gdLst>
                <a:gd name="T0" fmla="*/ 108 w 744"/>
                <a:gd name="T1" fmla="*/ 108 h 2233"/>
                <a:gd name="T2" fmla="*/ 62 w 744"/>
                <a:gd name="T3" fmla="*/ 164 h 2233"/>
                <a:gd name="T4" fmla="*/ 28 w 744"/>
                <a:gd name="T5" fmla="*/ 229 h 2233"/>
                <a:gd name="T6" fmla="*/ 6 w 744"/>
                <a:gd name="T7" fmla="*/ 299 h 2233"/>
                <a:gd name="T8" fmla="*/ 0 w 744"/>
                <a:gd name="T9" fmla="*/ 370 h 2233"/>
                <a:gd name="T10" fmla="*/ 0 w 744"/>
                <a:gd name="T11" fmla="*/ 407 h 2233"/>
                <a:gd name="T12" fmla="*/ 15 w 744"/>
                <a:gd name="T13" fmla="*/ 478 h 2233"/>
                <a:gd name="T14" fmla="*/ 43 w 744"/>
                <a:gd name="T15" fmla="*/ 546 h 2233"/>
                <a:gd name="T16" fmla="*/ 83 w 744"/>
                <a:gd name="T17" fmla="*/ 608 h 2233"/>
                <a:gd name="T18" fmla="*/ 108 w 744"/>
                <a:gd name="T19" fmla="*/ 635 h 2233"/>
                <a:gd name="T20" fmla="*/ 173 w 744"/>
                <a:gd name="T21" fmla="*/ 688 h 2233"/>
                <a:gd name="T22" fmla="*/ 247 w 744"/>
                <a:gd name="T23" fmla="*/ 722 h 2233"/>
                <a:gd name="T24" fmla="*/ 496 w 744"/>
                <a:gd name="T25" fmla="*/ 2232 h 2233"/>
                <a:gd name="T26" fmla="*/ 496 w 744"/>
                <a:gd name="T27" fmla="*/ 722 h 2233"/>
                <a:gd name="T28" fmla="*/ 570 w 744"/>
                <a:gd name="T29" fmla="*/ 688 h 2233"/>
                <a:gd name="T30" fmla="*/ 635 w 744"/>
                <a:gd name="T31" fmla="*/ 635 h 2233"/>
                <a:gd name="T32" fmla="*/ 660 w 744"/>
                <a:gd name="T33" fmla="*/ 608 h 2233"/>
                <a:gd name="T34" fmla="*/ 703 w 744"/>
                <a:gd name="T35" fmla="*/ 543 h 2233"/>
                <a:gd name="T36" fmla="*/ 727 w 744"/>
                <a:gd name="T37" fmla="*/ 478 h 2233"/>
                <a:gd name="T38" fmla="*/ 743 w 744"/>
                <a:gd name="T39" fmla="*/ 407 h 2233"/>
                <a:gd name="T40" fmla="*/ 743 w 744"/>
                <a:gd name="T41" fmla="*/ 337 h 2233"/>
                <a:gd name="T42" fmla="*/ 727 w 744"/>
                <a:gd name="T43" fmla="*/ 266 h 2233"/>
                <a:gd name="T44" fmla="*/ 703 w 744"/>
                <a:gd name="T45" fmla="*/ 198 h 2233"/>
                <a:gd name="T46" fmla="*/ 660 w 744"/>
                <a:gd name="T47" fmla="*/ 136 h 2233"/>
                <a:gd name="T48" fmla="*/ 635 w 744"/>
                <a:gd name="T49" fmla="*/ 108 h 2233"/>
                <a:gd name="T50" fmla="*/ 576 w 744"/>
                <a:gd name="T51" fmla="*/ 59 h 2233"/>
                <a:gd name="T52" fmla="*/ 511 w 744"/>
                <a:gd name="T53" fmla="*/ 25 h 2233"/>
                <a:gd name="T54" fmla="*/ 444 w 744"/>
                <a:gd name="T55" fmla="*/ 7 h 2233"/>
                <a:gd name="T56" fmla="*/ 373 w 744"/>
                <a:gd name="T57" fmla="*/ 0 h 2233"/>
                <a:gd name="T58" fmla="*/ 302 w 744"/>
                <a:gd name="T59" fmla="*/ 7 h 2233"/>
                <a:gd name="T60" fmla="*/ 231 w 744"/>
                <a:gd name="T61" fmla="*/ 25 h 2233"/>
                <a:gd name="T62" fmla="*/ 167 w 744"/>
                <a:gd name="T63" fmla="*/ 59 h 2233"/>
                <a:gd name="T64" fmla="*/ 108 w 744"/>
                <a:gd name="T65" fmla="*/ 108 h 2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4" h="2233">
                  <a:moveTo>
                    <a:pt x="108" y="108"/>
                  </a:moveTo>
                  <a:lnTo>
                    <a:pt x="108" y="108"/>
                  </a:lnTo>
                  <a:lnTo>
                    <a:pt x="83" y="136"/>
                  </a:lnTo>
                  <a:lnTo>
                    <a:pt x="62" y="164"/>
                  </a:lnTo>
                  <a:lnTo>
                    <a:pt x="43" y="195"/>
                  </a:lnTo>
                  <a:lnTo>
                    <a:pt x="28" y="229"/>
                  </a:lnTo>
                  <a:lnTo>
                    <a:pt x="15" y="262"/>
                  </a:lnTo>
                  <a:lnTo>
                    <a:pt x="6" y="299"/>
                  </a:lnTo>
                  <a:lnTo>
                    <a:pt x="0" y="333"/>
                  </a:lnTo>
                  <a:lnTo>
                    <a:pt x="0" y="370"/>
                  </a:lnTo>
                  <a:lnTo>
                    <a:pt x="0" y="370"/>
                  </a:lnTo>
                  <a:lnTo>
                    <a:pt x="0" y="407"/>
                  </a:lnTo>
                  <a:lnTo>
                    <a:pt x="6" y="444"/>
                  </a:lnTo>
                  <a:lnTo>
                    <a:pt x="15" y="478"/>
                  </a:lnTo>
                  <a:lnTo>
                    <a:pt x="28" y="515"/>
                  </a:lnTo>
                  <a:lnTo>
                    <a:pt x="43" y="546"/>
                  </a:lnTo>
                  <a:lnTo>
                    <a:pt x="62" y="577"/>
                  </a:lnTo>
                  <a:lnTo>
                    <a:pt x="83" y="608"/>
                  </a:lnTo>
                  <a:lnTo>
                    <a:pt x="108" y="635"/>
                  </a:lnTo>
                  <a:lnTo>
                    <a:pt x="108" y="635"/>
                  </a:lnTo>
                  <a:lnTo>
                    <a:pt x="139" y="663"/>
                  </a:lnTo>
                  <a:lnTo>
                    <a:pt x="173" y="688"/>
                  </a:lnTo>
                  <a:lnTo>
                    <a:pt x="210" y="706"/>
                  </a:lnTo>
                  <a:lnTo>
                    <a:pt x="247" y="722"/>
                  </a:lnTo>
                  <a:lnTo>
                    <a:pt x="247" y="2232"/>
                  </a:lnTo>
                  <a:lnTo>
                    <a:pt x="496" y="2232"/>
                  </a:lnTo>
                  <a:lnTo>
                    <a:pt x="496" y="722"/>
                  </a:lnTo>
                  <a:lnTo>
                    <a:pt x="496" y="722"/>
                  </a:lnTo>
                  <a:lnTo>
                    <a:pt x="533" y="706"/>
                  </a:lnTo>
                  <a:lnTo>
                    <a:pt x="570" y="688"/>
                  </a:lnTo>
                  <a:lnTo>
                    <a:pt x="604" y="663"/>
                  </a:lnTo>
                  <a:lnTo>
                    <a:pt x="635" y="635"/>
                  </a:lnTo>
                  <a:lnTo>
                    <a:pt x="635" y="635"/>
                  </a:lnTo>
                  <a:lnTo>
                    <a:pt x="660" y="608"/>
                  </a:lnTo>
                  <a:lnTo>
                    <a:pt x="681" y="577"/>
                  </a:lnTo>
                  <a:lnTo>
                    <a:pt x="703" y="543"/>
                  </a:lnTo>
                  <a:lnTo>
                    <a:pt x="718" y="512"/>
                  </a:lnTo>
                  <a:lnTo>
                    <a:pt x="727" y="478"/>
                  </a:lnTo>
                  <a:lnTo>
                    <a:pt x="736" y="441"/>
                  </a:lnTo>
                  <a:lnTo>
                    <a:pt x="743" y="407"/>
                  </a:lnTo>
                  <a:lnTo>
                    <a:pt x="743" y="370"/>
                  </a:lnTo>
                  <a:lnTo>
                    <a:pt x="743" y="337"/>
                  </a:lnTo>
                  <a:lnTo>
                    <a:pt x="736" y="299"/>
                  </a:lnTo>
                  <a:lnTo>
                    <a:pt x="727" y="266"/>
                  </a:lnTo>
                  <a:lnTo>
                    <a:pt x="718" y="232"/>
                  </a:lnTo>
                  <a:lnTo>
                    <a:pt x="703" y="198"/>
                  </a:lnTo>
                  <a:lnTo>
                    <a:pt x="681" y="167"/>
                  </a:lnTo>
                  <a:lnTo>
                    <a:pt x="660" y="136"/>
                  </a:lnTo>
                  <a:lnTo>
                    <a:pt x="635" y="108"/>
                  </a:lnTo>
                  <a:lnTo>
                    <a:pt x="635" y="108"/>
                  </a:lnTo>
                  <a:lnTo>
                    <a:pt x="607" y="84"/>
                  </a:lnTo>
                  <a:lnTo>
                    <a:pt x="576" y="59"/>
                  </a:lnTo>
                  <a:lnTo>
                    <a:pt x="545" y="41"/>
                  </a:lnTo>
                  <a:lnTo>
                    <a:pt x="511" y="25"/>
                  </a:lnTo>
                  <a:lnTo>
                    <a:pt x="478" y="16"/>
                  </a:lnTo>
                  <a:lnTo>
                    <a:pt x="444" y="7"/>
                  </a:lnTo>
                  <a:lnTo>
                    <a:pt x="407" y="0"/>
                  </a:lnTo>
                  <a:lnTo>
                    <a:pt x="373" y="0"/>
                  </a:lnTo>
                  <a:lnTo>
                    <a:pt x="336" y="0"/>
                  </a:lnTo>
                  <a:lnTo>
                    <a:pt x="302" y="7"/>
                  </a:lnTo>
                  <a:lnTo>
                    <a:pt x="265" y="16"/>
                  </a:lnTo>
                  <a:lnTo>
                    <a:pt x="231" y="25"/>
                  </a:lnTo>
                  <a:lnTo>
                    <a:pt x="197" y="41"/>
                  </a:lnTo>
                  <a:lnTo>
                    <a:pt x="167" y="59"/>
                  </a:lnTo>
                  <a:lnTo>
                    <a:pt x="135" y="84"/>
                  </a:lnTo>
                  <a:lnTo>
                    <a:pt x="108" y="1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Freeform 11">
              <a:extLst>
                <a:ext uri="{FF2B5EF4-FFF2-40B4-BE49-F238E27FC236}">
                  <a16:creationId xmlns:a16="http://schemas.microsoft.com/office/drawing/2014/main" id="{BDF49366-496D-48C9-A141-7438384ED479}"/>
                </a:ext>
              </a:extLst>
            </p:cNvPr>
            <p:cNvSpPr>
              <a:spLocks noChangeArrowheads="1"/>
            </p:cNvSpPr>
            <p:nvPr/>
          </p:nvSpPr>
          <p:spPr bwMode="auto">
            <a:xfrm>
              <a:off x="4997450" y="4992688"/>
              <a:ext cx="268288" cy="806450"/>
            </a:xfrm>
            <a:custGeom>
              <a:avLst/>
              <a:gdLst>
                <a:gd name="T0" fmla="*/ 498 w 746"/>
                <a:gd name="T1" fmla="*/ 0 h 2241"/>
                <a:gd name="T2" fmla="*/ 250 w 746"/>
                <a:gd name="T3" fmla="*/ 1516 h 2241"/>
                <a:gd name="T4" fmla="*/ 213 w 746"/>
                <a:gd name="T5" fmla="*/ 1531 h 2241"/>
                <a:gd name="T6" fmla="*/ 142 w 746"/>
                <a:gd name="T7" fmla="*/ 1578 h 2241"/>
                <a:gd name="T8" fmla="*/ 108 w 746"/>
                <a:gd name="T9" fmla="*/ 1605 h 2241"/>
                <a:gd name="T10" fmla="*/ 62 w 746"/>
                <a:gd name="T11" fmla="*/ 1661 h 2241"/>
                <a:gd name="T12" fmla="*/ 28 w 746"/>
                <a:gd name="T13" fmla="*/ 1726 h 2241"/>
                <a:gd name="T14" fmla="*/ 6 w 746"/>
                <a:gd name="T15" fmla="*/ 1794 h 2241"/>
                <a:gd name="T16" fmla="*/ 0 w 746"/>
                <a:gd name="T17" fmla="*/ 1867 h 2241"/>
                <a:gd name="T18" fmla="*/ 3 w 746"/>
                <a:gd name="T19" fmla="*/ 1904 h 2241"/>
                <a:gd name="T20" fmla="*/ 15 w 746"/>
                <a:gd name="T21" fmla="*/ 1975 h 2241"/>
                <a:gd name="T22" fmla="*/ 43 w 746"/>
                <a:gd name="T23" fmla="*/ 2043 h 2241"/>
                <a:gd name="T24" fmla="*/ 83 w 746"/>
                <a:gd name="T25" fmla="*/ 2105 h 2241"/>
                <a:gd name="T26" fmla="*/ 108 w 746"/>
                <a:gd name="T27" fmla="*/ 2132 h 2241"/>
                <a:gd name="T28" fmla="*/ 167 w 746"/>
                <a:gd name="T29" fmla="*/ 2179 h 2241"/>
                <a:gd name="T30" fmla="*/ 231 w 746"/>
                <a:gd name="T31" fmla="*/ 2212 h 2241"/>
                <a:gd name="T32" fmla="*/ 301 w 746"/>
                <a:gd name="T33" fmla="*/ 2234 h 2241"/>
                <a:gd name="T34" fmla="*/ 372 w 746"/>
                <a:gd name="T35" fmla="*/ 2240 h 2241"/>
                <a:gd name="T36" fmla="*/ 406 w 746"/>
                <a:gd name="T37" fmla="*/ 2237 h 2241"/>
                <a:gd name="T38" fmla="*/ 477 w 746"/>
                <a:gd name="T39" fmla="*/ 2225 h 2241"/>
                <a:gd name="T40" fmla="*/ 544 w 746"/>
                <a:gd name="T41" fmla="*/ 2197 h 2241"/>
                <a:gd name="T42" fmla="*/ 606 w 746"/>
                <a:gd name="T43" fmla="*/ 2157 h 2241"/>
                <a:gd name="T44" fmla="*/ 634 w 746"/>
                <a:gd name="T45" fmla="*/ 2132 h 2241"/>
                <a:gd name="T46" fmla="*/ 683 w 746"/>
                <a:gd name="T47" fmla="*/ 2074 h 2241"/>
                <a:gd name="T48" fmla="*/ 717 w 746"/>
                <a:gd name="T49" fmla="*/ 2009 h 2241"/>
                <a:gd name="T50" fmla="*/ 736 w 746"/>
                <a:gd name="T51" fmla="*/ 1938 h 2241"/>
                <a:gd name="T52" fmla="*/ 745 w 746"/>
                <a:gd name="T53" fmla="*/ 1867 h 2241"/>
                <a:gd name="T54" fmla="*/ 736 w 746"/>
                <a:gd name="T55" fmla="*/ 1796 h 2241"/>
                <a:gd name="T56" fmla="*/ 717 w 746"/>
                <a:gd name="T57" fmla="*/ 1729 h 2241"/>
                <a:gd name="T58" fmla="*/ 683 w 746"/>
                <a:gd name="T59" fmla="*/ 1664 h 2241"/>
                <a:gd name="T60" fmla="*/ 634 w 746"/>
                <a:gd name="T61" fmla="*/ 1605 h 2241"/>
                <a:gd name="T62" fmla="*/ 603 w 746"/>
                <a:gd name="T63" fmla="*/ 1578 h 2241"/>
                <a:gd name="T64" fmla="*/ 535 w 746"/>
                <a:gd name="T65" fmla="*/ 1535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6" h="2241">
                  <a:moveTo>
                    <a:pt x="498" y="1519"/>
                  </a:moveTo>
                  <a:lnTo>
                    <a:pt x="498" y="0"/>
                  </a:lnTo>
                  <a:lnTo>
                    <a:pt x="250" y="0"/>
                  </a:lnTo>
                  <a:lnTo>
                    <a:pt x="250" y="1516"/>
                  </a:lnTo>
                  <a:lnTo>
                    <a:pt x="250" y="1516"/>
                  </a:lnTo>
                  <a:lnTo>
                    <a:pt x="213" y="1531"/>
                  </a:lnTo>
                  <a:lnTo>
                    <a:pt x="176" y="1553"/>
                  </a:lnTo>
                  <a:lnTo>
                    <a:pt x="142" y="1578"/>
                  </a:lnTo>
                  <a:lnTo>
                    <a:pt x="108" y="1605"/>
                  </a:lnTo>
                  <a:lnTo>
                    <a:pt x="108" y="1605"/>
                  </a:lnTo>
                  <a:lnTo>
                    <a:pt x="83" y="1633"/>
                  </a:lnTo>
                  <a:lnTo>
                    <a:pt x="62" y="1661"/>
                  </a:lnTo>
                  <a:lnTo>
                    <a:pt x="43" y="1692"/>
                  </a:lnTo>
                  <a:lnTo>
                    <a:pt x="28" y="1726"/>
                  </a:lnTo>
                  <a:lnTo>
                    <a:pt x="15" y="1760"/>
                  </a:lnTo>
                  <a:lnTo>
                    <a:pt x="6" y="1794"/>
                  </a:lnTo>
                  <a:lnTo>
                    <a:pt x="3" y="1830"/>
                  </a:lnTo>
                  <a:lnTo>
                    <a:pt x="0" y="1867"/>
                  </a:lnTo>
                  <a:lnTo>
                    <a:pt x="0" y="1867"/>
                  </a:lnTo>
                  <a:lnTo>
                    <a:pt x="3" y="1904"/>
                  </a:lnTo>
                  <a:lnTo>
                    <a:pt x="6" y="1941"/>
                  </a:lnTo>
                  <a:lnTo>
                    <a:pt x="15" y="1975"/>
                  </a:lnTo>
                  <a:lnTo>
                    <a:pt x="28" y="2009"/>
                  </a:lnTo>
                  <a:lnTo>
                    <a:pt x="43" y="2043"/>
                  </a:lnTo>
                  <a:lnTo>
                    <a:pt x="62" y="2074"/>
                  </a:lnTo>
                  <a:lnTo>
                    <a:pt x="83" y="2105"/>
                  </a:lnTo>
                  <a:lnTo>
                    <a:pt x="108" y="2132"/>
                  </a:lnTo>
                  <a:lnTo>
                    <a:pt x="108" y="2132"/>
                  </a:lnTo>
                  <a:lnTo>
                    <a:pt x="139" y="2157"/>
                  </a:lnTo>
                  <a:lnTo>
                    <a:pt x="167" y="2179"/>
                  </a:lnTo>
                  <a:lnTo>
                    <a:pt x="201" y="2197"/>
                  </a:lnTo>
                  <a:lnTo>
                    <a:pt x="231" y="2212"/>
                  </a:lnTo>
                  <a:lnTo>
                    <a:pt x="265" y="2225"/>
                  </a:lnTo>
                  <a:lnTo>
                    <a:pt x="301" y="2234"/>
                  </a:lnTo>
                  <a:lnTo>
                    <a:pt x="335" y="2237"/>
                  </a:lnTo>
                  <a:lnTo>
                    <a:pt x="372" y="2240"/>
                  </a:lnTo>
                  <a:lnTo>
                    <a:pt x="372" y="2240"/>
                  </a:lnTo>
                  <a:lnTo>
                    <a:pt x="406" y="2237"/>
                  </a:lnTo>
                  <a:lnTo>
                    <a:pt x="443" y="2234"/>
                  </a:lnTo>
                  <a:lnTo>
                    <a:pt x="477" y="2225"/>
                  </a:lnTo>
                  <a:lnTo>
                    <a:pt x="511" y="2212"/>
                  </a:lnTo>
                  <a:lnTo>
                    <a:pt x="544" y="2197"/>
                  </a:lnTo>
                  <a:lnTo>
                    <a:pt x="576" y="2179"/>
                  </a:lnTo>
                  <a:lnTo>
                    <a:pt x="606" y="2157"/>
                  </a:lnTo>
                  <a:lnTo>
                    <a:pt x="634" y="2132"/>
                  </a:lnTo>
                  <a:lnTo>
                    <a:pt x="634" y="2132"/>
                  </a:lnTo>
                  <a:lnTo>
                    <a:pt x="662" y="2102"/>
                  </a:lnTo>
                  <a:lnTo>
                    <a:pt x="683" y="2074"/>
                  </a:lnTo>
                  <a:lnTo>
                    <a:pt x="702" y="2040"/>
                  </a:lnTo>
                  <a:lnTo>
                    <a:pt x="717" y="2009"/>
                  </a:lnTo>
                  <a:lnTo>
                    <a:pt x="730" y="1975"/>
                  </a:lnTo>
                  <a:lnTo>
                    <a:pt x="736" y="1938"/>
                  </a:lnTo>
                  <a:lnTo>
                    <a:pt x="742" y="1904"/>
                  </a:lnTo>
                  <a:lnTo>
                    <a:pt x="745" y="1867"/>
                  </a:lnTo>
                  <a:lnTo>
                    <a:pt x="742" y="1833"/>
                  </a:lnTo>
                  <a:lnTo>
                    <a:pt x="736" y="1796"/>
                  </a:lnTo>
                  <a:lnTo>
                    <a:pt x="730" y="1762"/>
                  </a:lnTo>
                  <a:lnTo>
                    <a:pt x="717" y="1729"/>
                  </a:lnTo>
                  <a:lnTo>
                    <a:pt x="702" y="1695"/>
                  </a:lnTo>
                  <a:lnTo>
                    <a:pt x="683" y="1664"/>
                  </a:lnTo>
                  <a:lnTo>
                    <a:pt x="662" y="1633"/>
                  </a:lnTo>
                  <a:lnTo>
                    <a:pt x="634" y="1605"/>
                  </a:lnTo>
                  <a:lnTo>
                    <a:pt x="634" y="1605"/>
                  </a:lnTo>
                  <a:lnTo>
                    <a:pt x="603" y="1578"/>
                  </a:lnTo>
                  <a:lnTo>
                    <a:pt x="569" y="1553"/>
                  </a:lnTo>
                  <a:lnTo>
                    <a:pt x="535" y="1535"/>
                  </a:lnTo>
                  <a:lnTo>
                    <a:pt x="498" y="15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Freeform 12">
              <a:extLst>
                <a:ext uri="{FF2B5EF4-FFF2-40B4-BE49-F238E27FC236}">
                  <a16:creationId xmlns:a16="http://schemas.microsoft.com/office/drawing/2014/main" id="{DCB8D435-299C-44C0-8A65-FBA1A4FF14E7}"/>
                </a:ext>
              </a:extLst>
            </p:cNvPr>
            <p:cNvSpPr>
              <a:spLocks noChangeArrowheads="1"/>
            </p:cNvSpPr>
            <p:nvPr/>
          </p:nvSpPr>
          <p:spPr bwMode="auto">
            <a:xfrm>
              <a:off x="4683125" y="4992688"/>
              <a:ext cx="268288" cy="720725"/>
            </a:xfrm>
            <a:custGeom>
              <a:avLst/>
              <a:gdLst>
                <a:gd name="T0" fmla="*/ 505 w 744"/>
                <a:gd name="T1" fmla="*/ 650 h 2001"/>
                <a:gd name="T2" fmla="*/ 505 w 744"/>
                <a:gd name="T3" fmla="*/ 0 h 2001"/>
                <a:gd name="T4" fmla="*/ 256 w 744"/>
                <a:gd name="T5" fmla="*/ 0 h 2001"/>
                <a:gd name="T6" fmla="*/ 256 w 744"/>
                <a:gd name="T7" fmla="*/ 647 h 2001"/>
                <a:gd name="T8" fmla="*/ 256 w 744"/>
                <a:gd name="T9" fmla="*/ 647 h 2001"/>
                <a:gd name="T10" fmla="*/ 216 w 744"/>
                <a:gd name="T11" fmla="*/ 662 h 2001"/>
                <a:gd name="T12" fmla="*/ 176 w 744"/>
                <a:gd name="T13" fmla="*/ 684 h 2001"/>
                <a:gd name="T14" fmla="*/ 142 w 744"/>
                <a:gd name="T15" fmla="*/ 708 h 2001"/>
                <a:gd name="T16" fmla="*/ 108 w 744"/>
                <a:gd name="T17" fmla="*/ 736 h 2001"/>
                <a:gd name="T18" fmla="*/ 108 w 744"/>
                <a:gd name="T19" fmla="*/ 736 h 2001"/>
                <a:gd name="T20" fmla="*/ 83 w 744"/>
                <a:gd name="T21" fmla="*/ 764 h 2001"/>
                <a:gd name="T22" fmla="*/ 62 w 744"/>
                <a:gd name="T23" fmla="*/ 792 h 2001"/>
                <a:gd name="T24" fmla="*/ 43 w 744"/>
                <a:gd name="T25" fmla="*/ 826 h 2001"/>
                <a:gd name="T26" fmla="*/ 27 w 744"/>
                <a:gd name="T27" fmla="*/ 856 h 2001"/>
                <a:gd name="T28" fmla="*/ 15 w 744"/>
                <a:gd name="T29" fmla="*/ 890 h 2001"/>
                <a:gd name="T30" fmla="*/ 6 w 744"/>
                <a:gd name="T31" fmla="*/ 927 h 2001"/>
                <a:gd name="T32" fmla="*/ 3 w 744"/>
                <a:gd name="T33" fmla="*/ 961 h 2001"/>
                <a:gd name="T34" fmla="*/ 0 w 744"/>
                <a:gd name="T35" fmla="*/ 998 h 2001"/>
                <a:gd name="T36" fmla="*/ 0 w 744"/>
                <a:gd name="T37" fmla="*/ 998 h 2001"/>
                <a:gd name="T38" fmla="*/ 3 w 744"/>
                <a:gd name="T39" fmla="*/ 1035 h 2001"/>
                <a:gd name="T40" fmla="*/ 6 w 744"/>
                <a:gd name="T41" fmla="*/ 1072 h 2001"/>
                <a:gd name="T42" fmla="*/ 15 w 744"/>
                <a:gd name="T43" fmla="*/ 1109 h 2001"/>
                <a:gd name="T44" fmla="*/ 27 w 744"/>
                <a:gd name="T45" fmla="*/ 1143 h 2001"/>
                <a:gd name="T46" fmla="*/ 43 w 744"/>
                <a:gd name="T47" fmla="*/ 1174 h 2001"/>
                <a:gd name="T48" fmla="*/ 62 w 744"/>
                <a:gd name="T49" fmla="*/ 1205 h 2001"/>
                <a:gd name="T50" fmla="*/ 83 w 744"/>
                <a:gd name="T51" fmla="*/ 1236 h 2001"/>
                <a:gd name="T52" fmla="*/ 108 w 744"/>
                <a:gd name="T53" fmla="*/ 1263 h 2001"/>
                <a:gd name="T54" fmla="*/ 108 w 744"/>
                <a:gd name="T55" fmla="*/ 1263 h 2001"/>
                <a:gd name="T56" fmla="*/ 142 w 744"/>
                <a:gd name="T57" fmla="*/ 1291 h 2001"/>
                <a:gd name="T58" fmla="*/ 179 w 744"/>
                <a:gd name="T59" fmla="*/ 1316 h 2001"/>
                <a:gd name="T60" fmla="*/ 216 w 744"/>
                <a:gd name="T61" fmla="*/ 1337 h 2001"/>
                <a:gd name="T62" fmla="*/ 256 w 744"/>
                <a:gd name="T63" fmla="*/ 1353 h 2001"/>
                <a:gd name="T64" fmla="*/ 256 w 744"/>
                <a:gd name="T65" fmla="*/ 2000 h 2001"/>
                <a:gd name="T66" fmla="*/ 505 w 744"/>
                <a:gd name="T67" fmla="*/ 2000 h 2001"/>
                <a:gd name="T68" fmla="*/ 505 w 744"/>
                <a:gd name="T69" fmla="*/ 1347 h 2001"/>
                <a:gd name="T70" fmla="*/ 505 w 744"/>
                <a:gd name="T71" fmla="*/ 1347 h 2001"/>
                <a:gd name="T72" fmla="*/ 539 w 744"/>
                <a:gd name="T73" fmla="*/ 1331 h 2001"/>
                <a:gd name="T74" fmla="*/ 573 w 744"/>
                <a:gd name="T75" fmla="*/ 1312 h 2001"/>
                <a:gd name="T76" fmla="*/ 604 w 744"/>
                <a:gd name="T77" fmla="*/ 1291 h 2001"/>
                <a:gd name="T78" fmla="*/ 635 w 744"/>
                <a:gd name="T79" fmla="*/ 1263 h 2001"/>
                <a:gd name="T80" fmla="*/ 635 w 744"/>
                <a:gd name="T81" fmla="*/ 1263 h 2001"/>
                <a:gd name="T82" fmla="*/ 660 w 744"/>
                <a:gd name="T83" fmla="*/ 1236 h 2001"/>
                <a:gd name="T84" fmla="*/ 684 w 744"/>
                <a:gd name="T85" fmla="*/ 1205 h 2001"/>
                <a:gd name="T86" fmla="*/ 703 w 744"/>
                <a:gd name="T87" fmla="*/ 1174 h 2001"/>
                <a:gd name="T88" fmla="*/ 718 w 744"/>
                <a:gd name="T89" fmla="*/ 1140 h 2001"/>
                <a:gd name="T90" fmla="*/ 730 w 744"/>
                <a:gd name="T91" fmla="*/ 1106 h 2001"/>
                <a:gd name="T92" fmla="*/ 736 w 744"/>
                <a:gd name="T93" fmla="*/ 1069 h 2001"/>
                <a:gd name="T94" fmla="*/ 743 w 744"/>
                <a:gd name="T95" fmla="*/ 1035 h 2001"/>
                <a:gd name="T96" fmla="*/ 743 w 744"/>
                <a:gd name="T97" fmla="*/ 998 h 2001"/>
                <a:gd name="T98" fmla="*/ 743 w 744"/>
                <a:gd name="T99" fmla="*/ 964 h 2001"/>
                <a:gd name="T100" fmla="*/ 736 w 744"/>
                <a:gd name="T101" fmla="*/ 927 h 2001"/>
                <a:gd name="T102" fmla="*/ 730 w 744"/>
                <a:gd name="T103" fmla="*/ 893 h 2001"/>
                <a:gd name="T104" fmla="*/ 718 w 744"/>
                <a:gd name="T105" fmla="*/ 860 h 2001"/>
                <a:gd name="T106" fmla="*/ 703 w 744"/>
                <a:gd name="T107" fmla="*/ 826 h 2001"/>
                <a:gd name="T108" fmla="*/ 684 w 744"/>
                <a:gd name="T109" fmla="*/ 795 h 2001"/>
                <a:gd name="T110" fmla="*/ 660 w 744"/>
                <a:gd name="T111" fmla="*/ 764 h 2001"/>
                <a:gd name="T112" fmla="*/ 635 w 744"/>
                <a:gd name="T113" fmla="*/ 736 h 2001"/>
                <a:gd name="T114" fmla="*/ 635 w 744"/>
                <a:gd name="T115" fmla="*/ 736 h 2001"/>
                <a:gd name="T116" fmla="*/ 607 w 744"/>
                <a:gd name="T117" fmla="*/ 708 h 2001"/>
                <a:gd name="T118" fmla="*/ 573 w 744"/>
                <a:gd name="T119" fmla="*/ 687 h 2001"/>
                <a:gd name="T120" fmla="*/ 539 w 744"/>
                <a:gd name="T121" fmla="*/ 668 h 2001"/>
                <a:gd name="T122" fmla="*/ 505 w 744"/>
                <a:gd name="T123" fmla="*/ 650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2001">
                  <a:moveTo>
                    <a:pt x="505" y="650"/>
                  </a:moveTo>
                  <a:lnTo>
                    <a:pt x="505" y="0"/>
                  </a:lnTo>
                  <a:lnTo>
                    <a:pt x="256" y="0"/>
                  </a:lnTo>
                  <a:lnTo>
                    <a:pt x="256" y="647"/>
                  </a:lnTo>
                  <a:lnTo>
                    <a:pt x="256" y="647"/>
                  </a:lnTo>
                  <a:lnTo>
                    <a:pt x="216" y="662"/>
                  </a:lnTo>
                  <a:lnTo>
                    <a:pt x="176" y="684"/>
                  </a:lnTo>
                  <a:lnTo>
                    <a:pt x="142" y="708"/>
                  </a:lnTo>
                  <a:lnTo>
                    <a:pt x="108" y="736"/>
                  </a:lnTo>
                  <a:lnTo>
                    <a:pt x="108" y="736"/>
                  </a:lnTo>
                  <a:lnTo>
                    <a:pt x="83" y="764"/>
                  </a:lnTo>
                  <a:lnTo>
                    <a:pt x="62" y="792"/>
                  </a:lnTo>
                  <a:lnTo>
                    <a:pt x="43" y="826"/>
                  </a:lnTo>
                  <a:lnTo>
                    <a:pt x="27" y="856"/>
                  </a:lnTo>
                  <a:lnTo>
                    <a:pt x="15" y="890"/>
                  </a:lnTo>
                  <a:lnTo>
                    <a:pt x="6" y="927"/>
                  </a:lnTo>
                  <a:lnTo>
                    <a:pt x="3" y="961"/>
                  </a:lnTo>
                  <a:lnTo>
                    <a:pt x="0" y="998"/>
                  </a:lnTo>
                  <a:lnTo>
                    <a:pt x="0" y="998"/>
                  </a:lnTo>
                  <a:lnTo>
                    <a:pt x="3" y="1035"/>
                  </a:lnTo>
                  <a:lnTo>
                    <a:pt x="6" y="1072"/>
                  </a:lnTo>
                  <a:lnTo>
                    <a:pt x="15" y="1109"/>
                  </a:lnTo>
                  <a:lnTo>
                    <a:pt x="27" y="1143"/>
                  </a:lnTo>
                  <a:lnTo>
                    <a:pt x="43" y="1174"/>
                  </a:lnTo>
                  <a:lnTo>
                    <a:pt x="62" y="1205"/>
                  </a:lnTo>
                  <a:lnTo>
                    <a:pt x="83" y="1236"/>
                  </a:lnTo>
                  <a:lnTo>
                    <a:pt x="108" y="1263"/>
                  </a:lnTo>
                  <a:lnTo>
                    <a:pt x="108" y="1263"/>
                  </a:lnTo>
                  <a:lnTo>
                    <a:pt x="142" y="1291"/>
                  </a:lnTo>
                  <a:lnTo>
                    <a:pt x="179" y="1316"/>
                  </a:lnTo>
                  <a:lnTo>
                    <a:pt x="216" y="1337"/>
                  </a:lnTo>
                  <a:lnTo>
                    <a:pt x="256" y="1353"/>
                  </a:lnTo>
                  <a:lnTo>
                    <a:pt x="256" y="2000"/>
                  </a:lnTo>
                  <a:lnTo>
                    <a:pt x="505" y="2000"/>
                  </a:lnTo>
                  <a:lnTo>
                    <a:pt x="505" y="1347"/>
                  </a:lnTo>
                  <a:lnTo>
                    <a:pt x="505" y="1347"/>
                  </a:lnTo>
                  <a:lnTo>
                    <a:pt x="539" y="1331"/>
                  </a:lnTo>
                  <a:lnTo>
                    <a:pt x="573" y="1312"/>
                  </a:lnTo>
                  <a:lnTo>
                    <a:pt x="604" y="1291"/>
                  </a:lnTo>
                  <a:lnTo>
                    <a:pt x="635" y="1263"/>
                  </a:lnTo>
                  <a:lnTo>
                    <a:pt x="635" y="1263"/>
                  </a:lnTo>
                  <a:lnTo>
                    <a:pt x="660" y="1236"/>
                  </a:lnTo>
                  <a:lnTo>
                    <a:pt x="684" y="1205"/>
                  </a:lnTo>
                  <a:lnTo>
                    <a:pt x="703" y="1174"/>
                  </a:lnTo>
                  <a:lnTo>
                    <a:pt x="718" y="1140"/>
                  </a:lnTo>
                  <a:lnTo>
                    <a:pt x="730" y="1106"/>
                  </a:lnTo>
                  <a:lnTo>
                    <a:pt x="736" y="1069"/>
                  </a:lnTo>
                  <a:lnTo>
                    <a:pt x="743" y="1035"/>
                  </a:lnTo>
                  <a:lnTo>
                    <a:pt x="743" y="998"/>
                  </a:lnTo>
                  <a:lnTo>
                    <a:pt x="743" y="964"/>
                  </a:lnTo>
                  <a:lnTo>
                    <a:pt x="736" y="927"/>
                  </a:lnTo>
                  <a:lnTo>
                    <a:pt x="730" y="893"/>
                  </a:lnTo>
                  <a:lnTo>
                    <a:pt x="718" y="860"/>
                  </a:lnTo>
                  <a:lnTo>
                    <a:pt x="703" y="826"/>
                  </a:lnTo>
                  <a:lnTo>
                    <a:pt x="684" y="795"/>
                  </a:lnTo>
                  <a:lnTo>
                    <a:pt x="660" y="764"/>
                  </a:lnTo>
                  <a:lnTo>
                    <a:pt x="635" y="736"/>
                  </a:lnTo>
                  <a:lnTo>
                    <a:pt x="635" y="736"/>
                  </a:lnTo>
                  <a:lnTo>
                    <a:pt x="607" y="708"/>
                  </a:lnTo>
                  <a:lnTo>
                    <a:pt x="573" y="687"/>
                  </a:lnTo>
                  <a:lnTo>
                    <a:pt x="539" y="668"/>
                  </a:lnTo>
                  <a:lnTo>
                    <a:pt x="505" y="65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Freeform 13">
              <a:extLst>
                <a:ext uri="{FF2B5EF4-FFF2-40B4-BE49-F238E27FC236}">
                  <a16:creationId xmlns:a16="http://schemas.microsoft.com/office/drawing/2014/main" id="{783A721B-A822-42BA-8374-793E049368BB}"/>
                </a:ext>
              </a:extLst>
            </p:cNvPr>
            <p:cNvSpPr>
              <a:spLocks noChangeArrowheads="1"/>
            </p:cNvSpPr>
            <p:nvPr/>
          </p:nvSpPr>
          <p:spPr bwMode="auto">
            <a:xfrm>
              <a:off x="5308600" y="4992688"/>
              <a:ext cx="268288" cy="720725"/>
            </a:xfrm>
            <a:custGeom>
              <a:avLst/>
              <a:gdLst>
                <a:gd name="T0" fmla="*/ 497 w 747"/>
                <a:gd name="T1" fmla="*/ 339 h 2001"/>
                <a:gd name="T2" fmla="*/ 497 w 747"/>
                <a:gd name="T3" fmla="*/ 0 h 2001"/>
                <a:gd name="T4" fmla="*/ 247 w 747"/>
                <a:gd name="T5" fmla="*/ 0 h 2001"/>
                <a:gd name="T6" fmla="*/ 247 w 747"/>
                <a:gd name="T7" fmla="*/ 339 h 2001"/>
                <a:gd name="T8" fmla="*/ 247 w 747"/>
                <a:gd name="T9" fmla="*/ 339 h 2001"/>
                <a:gd name="T10" fmla="*/ 210 w 747"/>
                <a:gd name="T11" fmla="*/ 354 h 2001"/>
                <a:gd name="T12" fmla="*/ 176 w 747"/>
                <a:gd name="T13" fmla="*/ 376 h 2001"/>
                <a:gd name="T14" fmla="*/ 142 w 747"/>
                <a:gd name="T15" fmla="*/ 397 h 2001"/>
                <a:gd name="T16" fmla="*/ 108 w 747"/>
                <a:gd name="T17" fmla="*/ 428 h 2001"/>
                <a:gd name="T18" fmla="*/ 108 w 747"/>
                <a:gd name="T19" fmla="*/ 428 h 2001"/>
                <a:gd name="T20" fmla="*/ 84 w 747"/>
                <a:gd name="T21" fmla="*/ 456 h 2001"/>
                <a:gd name="T22" fmla="*/ 62 w 747"/>
                <a:gd name="T23" fmla="*/ 484 h 2001"/>
                <a:gd name="T24" fmla="*/ 43 w 747"/>
                <a:gd name="T25" fmla="*/ 518 h 2001"/>
                <a:gd name="T26" fmla="*/ 28 w 747"/>
                <a:gd name="T27" fmla="*/ 548 h 2001"/>
                <a:gd name="T28" fmla="*/ 16 w 747"/>
                <a:gd name="T29" fmla="*/ 585 h 2001"/>
                <a:gd name="T30" fmla="*/ 6 w 747"/>
                <a:gd name="T31" fmla="*/ 619 h 2001"/>
                <a:gd name="T32" fmla="*/ 3 w 747"/>
                <a:gd name="T33" fmla="*/ 653 h 2001"/>
                <a:gd name="T34" fmla="*/ 0 w 747"/>
                <a:gd name="T35" fmla="*/ 690 h 2001"/>
                <a:gd name="T36" fmla="*/ 3 w 747"/>
                <a:gd name="T37" fmla="*/ 727 h 2001"/>
                <a:gd name="T38" fmla="*/ 6 w 747"/>
                <a:gd name="T39" fmla="*/ 761 h 2001"/>
                <a:gd name="T40" fmla="*/ 16 w 747"/>
                <a:gd name="T41" fmla="*/ 795 h 2001"/>
                <a:gd name="T42" fmla="*/ 28 w 747"/>
                <a:gd name="T43" fmla="*/ 829 h 2001"/>
                <a:gd name="T44" fmla="*/ 43 w 747"/>
                <a:gd name="T45" fmla="*/ 863 h 2001"/>
                <a:gd name="T46" fmla="*/ 62 w 747"/>
                <a:gd name="T47" fmla="*/ 893 h 2001"/>
                <a:gd name="T48" fmla="*/ 84 w 747"/>
                <a:gd name="T49" fmla="*/ 924 h 2001"/>
                <a:gd name="T50" fmla="*/ 108 w 747"/>
                <a:gd name="T51" fmla="*/ 952 h 2001"/>
                <a:gd name="T52" fmla="*/ 108 w 747"/>
                <a:gd name="T53" fmla="*/ 952 h 2001"/>
                <a:gd name="T54" fmla="*/ 142 w 747"/>
                <a:gd name="T55" fmla="*/ 980 h 2001"/>
                <a:gd name="T56" fmla="*/ 176 w 747"/>
                <a:gd name="T57" fmla="*/ 1004 h 2001"/>
                <a:gd name="T58" fmla="*/ 210 w 747"/>
                <a:gd name="T59" fmla="*/ 1026 h 2001"/>
                <a:gd name="T60" fmla="*/ 247 w 747"/>
                <a:gd name="T61" fmla="*/ 1041 h 2001"/>
                <a:gd name="T62" fmla="*/ 247 w 747"/>
                <a:gd name="T63" fmla="*/ 2000 h 2001"/>
                <a:gd name="T64" fmla="*/ 497 w 747"/>
                <a:gd name="T65" fmla="*/ 2000 h 2001"/>
                <a:gd name="T66" fmla="*/ 497 w 747"/>
                <a:gd name="T67" fmla="*/ 1041 h 2001"/>
                <a:gd name="T68" fmla="*/ 497 w 747"/>
                <a:gd name="T69" fmla="*/ 1041 h 2001"/>
                <a:gd name="T70" fmla="*/ 534 w 747"/>
                <a:gd name="T71" fmla="*/ 1026 h 2001"/>
                <a:gd name="T72" fmla="*/ 570 w 747"/>
                <a:gd name="T73" fmla="*/ 1004 h 2001"/>
                <a:gd name="T74" fmla="*/ 604 w 747"/>
                <a:gd name="T75" fmla="*/ 980 h 2001"/>
                <a:gd name="T76" fmla="*/ 635 w 747"/>
                <a:gd name="T77" fmla="*/ 952 h 2001"/>
                <a:gd name="T78" fmla="*/ 635 w 747"/>
                <a:gd name="T79" fmla="*/ 952 h 2001"/>
                <a:gd name="T80" fmla="*/ 660 w 747"/>
                <a:gd name="T81" fmla="*/ 924 h 2001"/>
                <a:gd name="T82" fmla="*/ 681 w 747"/>
                <a:gd name="T83" fmla="*/ 897 h 2001"/>
                <a:gd name="T84" fmla="*/ 700 w 747"/>
                <a:gd name="T85" fmla="*/ 866 h 2001"/>
                <a:gd name="T86" fmla="*/ 715 w 747"/>
                <a:gd name="T87" fmla="*/ 832 h 2001"/>
                <a:gd name="T88" fmla="*/ 727 w 747"/>
                <a:gd name="T89" fmla="*/ 798 h 2001"/>
                <a:gd name="T90" fmla="*/ 737 w 747"/>
                <a:gd name="T91" fmla="*/ 764 h 2001"/>
                <a:gd name="T92" fmla="*/ 743 w 747"/>
                <a:gd name="T93" fmla="*/ 727 h 2001"/>
                <a:gd name="T94" fmla="*/ 746 w 747"/>
                <a:gd name="T95" fmla="*/ 690 h 2001"/>
                <a:gd name="T96" fmla="*/ 746 w 747"/>
                <a:gd name="T97" fmla="*/ 690 h 2001"/>
                <a:gd name="T98" fmla="*/ 743 w 747"/>
                <a:gd name="T99" fmla="*/ 653 h 2001"/>
                <a:gd name="T100" fmla="*/ 737 w 747"/>
                <a:gd name="T101" fmla="*/ 616 h 2001"/>
                <a:gd name="T102" fmla="*/ 727 w 747"/>
                <a:gd name="T103" fmla="*/ 582 h 2001"/>
                <a:gd name="T104" fmla="*/ 715 w 747"/>
                <a:gd name="T105" fmla="*/ 548 h 2001"/>
                <a:gd name="T106" fmla="*/ 700 w 747"/>
                <a:gd name="T107" fmla="*/ 514 h 2001"/>
                <a:gd name="T108" fmla="*/ 681 w 747"/>
                <a:gd name="T109" fmla="*/ 484 h 2001"/>
                <a:gd name="T110" fmla="*/ 660 w 747"/>
                <a:gd name="T111" fmla="*/ 453 h 2001"/>
                <a:gd name="T112" fmla="*/ 635 w 747"/>
                <a:gd name="T113" fmla="*/ 428 h 2001"/>
                <a:gd name="T114" fmla="*/ 635 w 747"/>
                <a:gd name="T115" fmla="*/ 428 h 2001"/>
                <a:gd name="T116" fmla="*/ 604 w 747"/>
                <a:gd name="T117" fmla="*/ 397 h 2001"/>
                <a:gd name="T118" fmla="*/ 570 w 747"/>
                <a:gd name="T119" fmla="*/ 376 h 2001"/>
                <a:gd name="T120" fmla="*/ 534 w 747"/>
                <a:gd name="T121" fmla="*/ 354 h 2001"/>
                <a:gd name="T122" fmla="*/ 497 w 747"/>
                <a:gd name="T123" fmla="*/ 339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2001">
                  <a:moveTo>
                    <a:pt x="497" y="339"/>
                  </a:moveTo>
                  <a:lnTo>
                    <a:pt x="497" y="0"/>
                  </a:lnTo>
                  <a:lnTo>
                    <a:pt x="247" y="0"/>
                  </a:lnTo>
                  <a:lnTo>
                    <a:pt x="247" y="339"/>
                  </a:lnTo>
                  <a:lnTo>
                    <a:pt x="247" y="339"/>
                  </a:lnTo>
                  <a:lnTo>
                    <a:pt x="210" y="354"/>
                  </a:lnTo>
                  <a:lnTo>
                    <a:pt x="176" y="376"/>
                  </a:lnTo>
                  <a:lnTo>
                    <a:pt x="142" y="397"/>
                  </a:lnTo>
                  <a:lnTo>
                    <a:pt x="108" y="428"/>
                  </a:lnTo>
                  <a:lnTo>
                    <a:pt x="108" y="428"/>
                  </a:lnTo>
                  <a:lnTo>
                    <a:pt x="84" y="456"/>
                  </a:lnTo>
                  <a:lnTo>
                    <a:pt x="62" y="484"/>
                  </a:lnTo>
                  <a:lnTo>
                    <a:pt x="43" y="518"/>
                  </a:lnTo>
                  <a:lnTo>
                    <a:pt x="28" y="548"/>
                  </a:lnTo>
                  <a:lnTo>
                    <a:pt x="16" y="585"/>
                  </a:lnTo>
                  <a:lnTo>
                    <a:pt x="6" y="619"/>
                  </a:lnTo>
                  <a:lnTo>
                    <a:pt x="3" y="653"/>
                  </a:lnTo>
                  <a:lnTo>
                    <a:pt x="0" y="690"/>
                  </a:lnTo>
                  <a:lnTo>
                    <a:pt x="3" y="727"/>
                  </a:lnTo>
                  <a:lnTo>
                    <a:pt x="6" y="761"/>
                  </a:lnTo>
                  <a:lnTo>
                    <a:pt x="16" y="795"/>
                  </a:lnTo>
                  <a:lnTo>
                    <a:pt x="28" y="829"/>
                  </a:lnTo>
                  <a:lnTo>
                    <a:pt x="43" y="863"/>
                  </a:lnTo>
                  <a:lnTo>
                    <a:pt x="62" y="893"/>
                  </a:lnTo>
                  <a:lnTo>
                    <a:pt x="84" y="924"/>
                  </a:lnTo>
                  <a:lnTo>
                    <a:pt x="108" y="952"/>
                  </a:lnTo>
                  <a:lnTo>
                    <a:pt x="108" y="952"/>
                  </a:lnTo>
                  <a:lnTo>
                    <a:pt x="142" y="980"/>
                  </a:lnTo>
                  <a:lnTo>
                    <a:pt x="176" y="1004"/>
                  </a:lnTo>
                  <a:lnTo>
                    <a:pt x="210" y="1026"/>
                  </a:lnTo>
                  <a:lnTo>
                    <a:pt x="247" y="1041"/>
                  </a:lnTo>
                  <a:lnTo>
                    <a:pt x="247" y="2000"/>
                  </a:lnTo>
                  <a:lnTo>
                    <a:pt x="497" y="2000"/>
                  </a:lnTo>
                  <a:lnTo>
                    <a:pt x="497" y="1041"/>
                  </a:lnTo>
                  <a:lnTo>
                    <a:pt x="497" y="1041"/>
                  </a:lnTo>
                  <a:lnTo>
                    <a:pt x="534" y="1026"/>
                  </a:lnTo>
                  <a:lnTo>
                    <a:pt x="570" y="1004"/>
                  </a:lnTo>
                  <a:lnTo>
                    <a:pt x="604" y="980"/>
                  </a:lnTo>
                  <a:lnTo>
                    <a:pt x="635" y="952"/>
                  </a:lnTo>
                  <a:lnTo>
                    <a:pt x="635" y="952"/>
                  </a:lnTo>
                  <a:lnTo>
                    <a:pt x="660" y="924"/>
                  </a:lnTo>
                  <a:lnTo>
                    <a:pt x="681" y="897"/>
                  </a:lnTo>
                  <a:lnTo>
                    <a:pt x="700" y="866"/>
                  </a:lnTo>
                  <a:lnTo>
                    <a:pt x="715" y="832"/>
                  </a:lnTo>
                  <a:lnTo>
                    <a:pt x="727" y="798"/>
                  </a:lnTo>
                  <a:lnTo>
                    <a:pt x="737" y="764"/>
                  </a:lnTo>
                  <a:lnTo>
                    <a:pt x="743" y="727"/>
                  </a:lnTo>
                  <a:lnTo>
                    <a:pt x="746" y="690"/>
                  </a:lnTo>
                  <a:lnTo>
                    <a:pt x="746" y="690"/>
                  </a:lnTo>
                  <a:lnTo>
                    <a:pt x="743" y="653"/>
                  </a:lnTo>
                  <a:lnTo>
                    <a:pt x="737" y="616"/>
                  </a:lnTo>
                  <a:lnTo>
                    <a:pt x="727" y="582"/>
                  </a:lnTo>
                  <a:lnTo>
                    <a:pt x="715" y="548"/>
                  </a:lnTo>
                  <a:lnTo>
                    <a:pt x="700" y="514"/>
                  </a:lnTo>
                  <a:lnTo>
                    <a:pt x="681" y="484"/>
                  </a:lnTo>
                  <a:lnTo>
                    <a:pt x="660" y="453"/>
                  </a:lnTo>
                  <a:lnTo>
                    <a:pt x="635" y="428"/>
                  </a:lnTo>
                  <a:lnTo>
                    <a:pt x="635" y="428"/>
                  </a:lnTo>
                  <a:lnTo>
                    <a:pt x="604" y="397"/>
                  </a:lnTo>
                  <a:lnTo>
                    <a:pt x="570" y="376"/>
                  </a:lnTo>
                  <a:lnTo>
                    <a:pt x="534" y="354"/>
                  </a:lnTo>
                  <a:lnTo>
                    <a:pt x="497" y="3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1" name="TextBox 200">
            <a:extLst>
              <a:ext uri="{FF2B5EF4-FFF2-40B4-BE49-F238E27FC236}">
                <a16:creationId xmlns:a16="http://schemas.microsoft.com/office/drawing/2014/main" id="{EF2D038C-16AB-43B1-96D4-1824EF8ACB6B}"/>
              </a:ext>
            </a:extLst>
          </p:cNvPr>
          <p:cNvSpPr txBox="1"/>
          <p:nvPr/>
        </p:nvSpPr>
        <p:spPr>
          <a:xfrm>
            <a:off x="8881611" y="3246753"/>
            <a:ext cx="111559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tx2"/>
                </a:solidFill>
                <a:effectLst/>
                <a:uLnTx/>
                <a:uFillTx/>
                <a:latin typeface="Arial"/>
                <a:ea typeface="+mn-ea"/>
                <a:cs typeface="Arial"/>
                <a:sym typeface="Arial"/>
              </a:rPr>
              <a:t>Managed Services</a:t>
            </a:r>
            <a:br>
              <a:rPr kumimoji="0" lang="en-US" sz="900" b="0" i="0" u="none" strike="noStrike" kern="0" cap="none" spc="0" normalizeH="0" baseline="0" noProof="0">
                <a:ln>
                  <a:noFill/>
                </a:ln>
                <a:solidFill>
                  <a:schemeClr val="tx2"/>
                </a:solidFill>
                <a:effectLst/>
                <a:uLnTx/>
                <a:uFillTx/>
                <a:latin typeface="Arial"/>
                <a:ea typeface="+mn-ea"/>
                <a:cs typeface="Arial"/>
                <a:sym typeface="Arial"/>
              </a:rPr>
            </a:br>
            <a:r>
              <a:rPr kumimoji="0" lang="en-US" sz="900" b="0" i="0" u="none" strike="noStrike" kern="0" cap="none" spc="0" normalizeH="0" baseline="0" noProof="0">
                <a:ln>
                  <a:noFill/>
                </a:ln>
                <a:solidFill>
                  <a:schemeClr val="tx2"/>
                </a:solidFill>
                <a:effectLst/>
                <a:uLnTx/>
                <a:uFillTx/>
                <a:latin typeface="Arial"/>
                <a:ea typeface="+mn-ea"/>
                <a:cs typeface="Arial"/>
                <a:sym typeface="Arial"/>
              </a:rPr>
              <a:t>Provider</a:t>
            </a:r>
            <a:endParaRPr kumimoji="0" lang="es-CR" sz="900" b="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029" name="Oval 1028">
            <a:extLst>
              <a:ext uri="{FF2B5EF4-FFF2-40B4-BE49-F238E27FC236}">
                <a16:creationId xmlns:a16="http://schemas.microsoft.com/office/drawing/2014/main" id="{0C1B66DE-03C0-4F30-A1F5-E54340D9B944}"/>
              </a:ext>
            </a:extLst>
          </p:cNvPr>
          <p:cNvSpPr/>
          <p:nvPr/>
        </p:nvSpPr>
        <p:spPr>
          <a:xfrm>
            <a:off x="5761728" y="2099357"/>
            <a:ext cx="104119" cy="104119"/>
          </a:xfrm>
          <a:prstGeom prst="ellipse">
            <a:avLst/>
          </a:prstGeom>
          <a:solidFill>
            <a:srgbClr val="6C7F9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sp>
        <p:nvSpPr>
          <p:cNvPr id="210" name="Oval 209">
            <a:extLst>
              <a:ext uri="{FF2B5EF4-FFF2-40B4-BE49-F238E27FC236}">
                <a16:creationId xmlns:a16="http://schemas.microsoft.com/office/drawing/2014/main" id="{07DBDD98-7CDD-43BE-8482-DB027E168DDE}"/>
              </a:ext>
            </a:extLst>
          </p:cNvPr>
          <p:cNvSpPr/>
          <p:nvPr/>
        </p:nvSpPr>
        <p:spPr>
          <a:xfrm>
            <a:off x="9647996" y="2099357"/>
            <a:ext cx="104119" cy="104119"/>
          </a:xfrm>
          <a:prstGeom prst="ellipse">
            <a:avLst/>
          </a:prstGeom>
          <a:solidFill>
            <a:srgbClr val="6C7F9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sp>
        <p:nvSpPr>
          <p:cNvPr id="83" name="Freeform 2">
            <a:extLst>
              <a:ext uri="{FF2B5EF4-FFF2-40B4-BE49-F238E27FC236}">
                <a16:creationId xmlns:a16="http://schemas.microsoft.com/office/drawing/2014/main" id="{CAD88A9C-E107-6140-9922-17C10283E4FE}"/>
              </a:ext>
            </a:extLst>
          </p:cNvPr>
          <p:cNvSpPr>
            <a:spLocks noChangeArrowheads="1"/>
          </p:cNvSpPr>
          <p:nvPr/>
        </p:nvSpPr>
        <p:spPr bwMode="auto">
          <a:xfrm>
            <a:off x="6588666" y="2371304"/>
            <a:ext cx="534112" cy="315293"/>
          </a:xfrm>
          <a:custGeom>
            <a:avLst/>
            <a:gdLst>
              <a:gd name="T0" fmla="*/ 2710 w 3367"/>
              <a:gd name="T1" fmla="*/ 1989 h 1990"/>
              <a:gd name="T2" fmla="*/ 2705 w 3367"/>
              <a:gd name="T3" fmla="*/ 1989 h 1990"/>
              <a:gd name="T4" fmla="*/ 2699 w 3367"/>
              <a:gd name="T5" fmla="*/ 1989 h 1990"/>
              <a:gd name="T6" fmla="*/ 557 w 3367"/>
              <a:gd name="T7" fmla="*/ 1989 h 1990"/>
              <a:gd name="T8" fmla="*/ 0 w 3367"/>
              <a:gd name="T9" fmla="*/ 1432 h 1990"/>
              <a:gd name="T10" fmla="*/ 557 w 3367"/>
              <a:gd name="T11" fmla="*/ 874 h 1990"/>
              <a:gd name="T12" fmla="*/ 618 w 3367"/>
              <a:gd name="T13" fmla="*/ 879 h 1990"/>
              <a:gd name="T14" fmla="*/ 1245 w 3367"/>
              <a:gd name="T15" fmla="*/ 415 h 1990"/>
              <a:gd name="T16" fmla="*/ 1447 w 3367"/>
              <a:gd name="T17" fmla="*/ 446 h 1990"/>
              <a:gd name="T18" fmla="*/ 2142 w 3367"/>
              <a:gd name="T19" fmla="*/ 0 h 1990"/>
              <a:gd name="T20" fmla="*/ 2904 w 3367"/>
              <a:gd name="T21" fmla="*/ 706 h 1990"/>
              <a:gd name="T22" fmla="*/ 3366 w 3367"/>
              <a:gd name="T23" fmla="*/ 1333 h 1990"/>
              <a:gd name="T24" fmla="*/ 2756 w 3367"/>
              <a:gd name="T25" fmla="*/ 1987 h 1990"/>
              <a:gd name="T26" fmla="*/ 2756 w 3367"/>
              <a:gd name="T27" fmla="*/ 1989 h 1990"/>
              <a:gd name="T28" fmla="*/ 2723 w 3367"/>
              <a:gd name="T29" fmla="*/ 1989 h 1990"/>
              <a:gd name="T30" fmla="*/ 2710 w 3367"/>
              <a:gd name="T31" fmla="*/ 1989 h 1990"/>
              <a:gd name="T32" fmla="*/ 2642 w 3367"/>
              <a:gd name="T33" fmla="*/ 1836 h 1990"/>
              <a:gd name="T34" fmla="*/ 2710 w 3367"/>
              <a:gd name="T35" fmla="*/ 1836 h 1990"/>
              <a:gd name="T36" fmla="*/ 3213 w 3367"/>
              <a:gd name="T37" fmla="*/ 1333 h 1990"/>
              <a:gd name="T38" fmla="*/ 2815 w 3367"/>
              <a:gd name="T39" fmla="*/ 842 h 1990"/>
              <a:gd name="T40" fmla="*/ 2754 w 3367"/>
              <a:gd name="T41" fmla="*/ 828 h 1990"/>
              <a:gd name="T42" fmla="*/ 2754 w 3367"/>
              <a:gd name="T43" fmla="*/ 763 h 1990"/>
              <a:gd name="T44" fmla="*/ 2142 w 3367"/>
              <a:gd name="T45" fmla="*/ 153 h 1990"/>
              <a:gd name="T46" fmla="*/ 1562 w 3367"/>
              <a:gd name="T47" fmla="*/ 571 h 1990"/>
              <a:gd name="T48" fmla="*/ 1536 w 3367"/>
              <a:gd name="T49" fmla="*/ 651 h 1990"/>
              <a:gd name="T50" fmla="*/ 1460 w 3367"/>
              <a:gd name="T51" fmla="*/ 616 h 1990"/>
              <a:gd name="T52" fmla="*/ 1248 w 3367"/>
              <a:gd name="T53" fmla="*/ 571 h 1990"/>
              <a:gd name="T54" fmla="*/ 754 w 3367"/>
              <a:gd name="T55" fmla="*/ 981 h 1990"/>
              <a:gd name="T56" fmla="*/ 738 w 3367"/>
              <a:gd name="T57" fmla="*/ 1062 h 1990"/>
              <a:gd name="T58" fmla="*/ 660 w 3367"/>
              <a:gd name="T59" fmla="*/ 1043 h 1990"/>
              <a:gd name="T60" fmla="*/ 559 w 3367"/>
              <a:gd name="T61" fmla="*/ 1029 h 1990"/>
              <a:gd name="T62" fmla="*/ 155 w 3367"/>
              <a:gd name="T63" fmla="*/ 1434 h 1990"/>
              <a:gd name="T64" fmla="*/ 557 w 3367"/>
              <a:gd name="T65" fmla="*/ 1836 h 1990"/>
              <a:gd name="T66" fmla="*/ 2642 w 3367"/>
              <a:gd name="T67" fmla="*/ 1836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7" h="1990">
                <a:moveTo>
                  <a:pt x="2710" y="1989"/>
                </a:moveTo>
                <a:cubicBezTo>
                  <a:pt x="2708" y="1989"/>
                  <a:pt x="2708" y="1989"/>
                  <a:pt x="2705" y="1989"/>
                </a:cubicBezTo>
                <a:lnTo>
                  <a:pt x="2699" y="1989"/>
                </a:lnTo>
                <a:lnTo>
                  <a:pt x="557" y="1989"/>
                </a:lnTo>
                <a:cubicBezTo>
                  <a:pt x="249" y="1989"/>
                  <a:pt x="0" y="1740"/>
                  <a:pt x="0" y="1432"/>
                </a:cubicBezTo>
                <a:cubicBezTo>
                  <a:pt x="0" y="1123"/>
                  <a:pt x="249" y="874"/>
                  <a:pt x="557" y="874"/>
                </a:cubicBezTo>
                <a:cubicBezTo>
                  <a:pt x="577" y="874"/>
                  <a:pt x="598" y="876"/>
                  <a:pt x="618" y="879"/>
                </a:cubicBezTo>
                <a:cubicBezTo>
                  <a:pt x="701" y="608"/>
                  <a:pt x="955" y="415"/>
                  <a:pt x="1245" y="415"/>
                </a:cubicBezTo>
                <a:cubicBezTo>
                  <a:pt x="1313" y="415"/>
                  <a:pt x="1381" y="426"/>
                  <a:pt x="1447" y="446"/>
                </a:cubicBezTo>
                <a:cubicBezTo>
                  <a:pt x="1569" y="175"/>
                  <a:pt x="1840" y="0"/>
                  <a:pt x="2142" y="0"/>
                </a:cubicBezTo>
                <a:cubicBezTo>
                  <a:pt x="2544" y="0"/>
                  <a:pt x="2874" y="313"/>
                  <a:pt x="2904" y="706"/>
                </a:cubicBezTo>
                <a:cubicBezTo>
                  <a:pt x="3175" y="789"/>
                  <a:pt x="3366" y="1045"/>
                  <a:pt x="3366" y="1333"/>
                </a:cubicBezTo>
                <a:cubicBezTo>
                  <a:pt x="3366" y="1679"/>
                  <a:pt x="3097" y="1963"/>
                  <a:pt x="2756" y="1987"/>
                </a:cubicBezTo>
                <a:lnTo>
                  <a:pt x="2756" y="1989"/>
                </a:lnTo>
                <a:lnTo>
                  <a:pt x="2723" y="1989"/>
                </a:lnTo>
                <a:cubicBezTo>
                  <a:pt x="2719" y="1989"/>
                  <a:pt x="2714" y="1989"/>
                  <a:pt x="2710" y="1989"/>
                </a:cubicBezTo>
                <a:close/>
                <a:moveTo>
                  <a:pt x="2642" y="1836"/>
                </a:moveTo>
                <a:lnTo>
                  <a:pt x="2710" y="1836"/>
                </a:lnTo>
                <a:cubicBezTo>
                  <a:pt x="2987" y="1836"/>
                  <a:pt x="3213" y="1611"/>
                  <a:pt x="3213" y="1333"/>
                </a:cubicBezTo>
                <a:cubicBezTo>
                  <a:pt x="3213" y="1097"/>
                  <a:pt x="3044" y="890"/>
                  <a:pt x="2815" y="842"/>
                </a:cubicBezTo>
                <a:lnTo>
                  <a:pt x="2754" y="828"/>
                </a:lnTo>
                <a:lnTo>
                  <a:pt x="2754" y="763"/>
                </a:lnTo>
                <a:cubicBezTo>
                  <a:pt x="2754" y="428"/>
                  <a:pt x="2478" y="153"/>
                  <a:pt x="2142" y="153"/>
                </a:cubicBezTo>
                <a:cubicBezTo>
                  <a:pt x="1879" y="153"/>
                  <a:pt x="1645" y="321"/>
                  <a:pt x="1562" y="571"/>
                </a:cubicBezTo>
                <a:lnTo>
                  <a:pt x="1536" y="651"/>
                </a:lnTo>
                <a:lnTo>
                  <a:pt x="1460" y="616"/>
                </a:lnTo>
                <a:cubicBezTo>
                  <a:pt x="1394" y="586"/>
                  <a:pt x="1322" y="571"/>
                  <a:pt x="1248" y="571"/>
                </a:cubicBezTo>
                <a:cubicBezTo>
                  <a:pt x="1005" y="571"/>
                  <a:pt x="797" y="743"/>
                  <a:pt x="754" y="981"/>
                </a:cubicBezTo>
                <a:lnTo>
                  <a:pt x="738" y="1062"/>
                </a:lnTo>
                <a:lnTo>
                  <a:pt x="660" y="1043"/>
                </a:lnTo>
                <a:cubicBezTo>
                  <a:pt x="627" y="1034"/>
                  <a:pt x="594" y="1029"/>
                  <a:pt x="559" y="1029"/>
                </a:cubicBezTo>
                <a:cubicBezTo>
                  <a:pt x="336" y="1029"/>
                  <a:pt x="155" y="1211"/>
                  <a:pt x="155" y="1434"/>
                </a:cubicBezTo>
                <a:cubicBezTo>
                  <a:pt x="155" y="1657"/>
                  <a:pt x="334" y="1836"/>
                  <a:pt x="557" y="1836"/>
                </a:cubicBezTo>
                <a:lnTo>
                  <a:pt x="2642" y="1836"/>
                </a:lnTo>
                <a:close/>
              </a:path>
            </a:pathLst>
          </a:custGeom>
          <a:solidFill>
            <a:schemeClr val="accent3"/>
          </a:solidFill>
          <a:ln>
            <a:noFill/>
          </a:ln>
          <a:effectLst/>
        </p:spPr>
        <p:txBody>
          <a:bodyPr wrap="none"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2F2F2"/>
              </a:solidFill>
              <a:effectLst/>
              <a:uLnTx/>
              <a:uFillTx/>
              <a:latin typeface="Metropolis"/>
              <a:ea typeface="+mn-ea"/>
              <a:cs typeface="+mn-cs"/>
            </a:endParaRPr>
          </a:p>
        </p:txBody>
      </p:sp>
    </p:spTree>
    <p:extLst>
      <p:ext uri="{BB962C8B-B14F-4D97-AF65-F5344CB8AC3E}">
        <p14:creationId xmlns:p14="http://schemas.microsoft.com/office/powerpoint/2010/main" val="75660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0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891E38-3674-41C6-A341-DF35D7FBC20C}"/>
              </a:ext>
            </a:extLst>
          </p:cNvPr>
          <p:cNvSpPr>
            <a:spLocks noGrp="1"/>
          </p:cNvSpPr>
          <p:nvPr>
            <p:ph type="title"/>
          </p:nvPr>
        </p:nvSpPr>
        <p:spPr>
          <a:xfrm>
            <a:off x="579809" y="532639"/>
            <a:ext cx="6735391" cy="1111249"/>
          </a:xfrm>
        </p:spPr>
        <p:txBody>
          <a:bodyPr wrap="square"/>
          <a:lstStyle/>
          <a:p>
            <a:pPr>
              <a:lnSpc>
                <a:spcPct val="100000"/>
              </a:lnSpc>
            </a:pPr>
            <a:r>
              <a:rPr lang="en-US" sz="3200" dirty="0"/>
              <a:t>International healthcare is evolving and digitally transforming</a:t>
            </a:r>
          </a:p>
        </p:txBody>
      </p:sp>
      <p:sp>
        <p:nvSpPr>
          <p:cNvPr id="5" name="Rectangle 4">
            <a:extLst>
              <a:ext uri="{FF2B5EF4-FFF2-40B4-BE49-F238E27FC236}">
                <a16:creationId xmlns:a16="http://schemas.microsoft.com/office/drawing/2014/main" id="{03317EB8-7895-440E-9B93-AA7ED887F701}"/>
              </a:ext>
            </a:extLst>
          </p:cNvPr>
          <p:cNvSpPr/>
          <p:nvPr/>
        </p:nvSpPr>
        <p:spPr>
          <a:xfrm>
            <a:off x="472854" y="2033893"/>
            <a:ext cx="5726501" cy="643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66688" indent="-166688">
              <a:spcAft>
                <a:spcPts val="600"/>
              </a:spcAft>
              <a:buClr>
                <a:schemeClr val="accent1"/>
              </a:buClr>
              <a:buFont typeface="Arial" panose="020B0604020202020204" pitchFamily="34" charset="0"/>
              <a:buChar char="•"/>
            </a:pPr>
            <a:r>
              <a:rPr lang="en-US" dirty="0">
                <a:solidFill>
                  <a:sysClr val="windowText" lastClr="000000"/>
                </a:solidFill>
              </a:rPr>
              <a:t>US: New Remote Patient Monitoring Codes </a:t>
            </a:r>
          </a:p>
        </p:txBody>
      </p:sp>
      <p:sp>
        <p:nvSpPr>
          <p:cNvPr id="6" name="Rectangle 5">
            <a:extLst>
              <a:ext uri="{FF2B5EF4-FFF2-40B4-BE49-F238E27FC236}">
                <a16:creationId xmlns:a16="http://schemas.microsoft.com/office/drawing/2014/main" id="{E3E3A89B-9FCF-4879-B0D8-7E77DC1C34D4}"/>
              </a:ext>
            </a:extLst>
          </p:cNvPr>
          <p:cNvSpPr/>
          <p:nvPr/>
        </p:nvSpPr>
        <p:spPr>
          <a:xfrm>
            <a:off x="472854" y="2584527"/>
            <a:ext cx="6243677"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66688" indent="-166688">
              <a:spcAft>
                <a:spcPts val="600"/>
              </a:spcAft>
              <a:buClr>
                <a:schemeClr val="accent1"/>
              </a:buClr>
              <a:buFont typeface="Arial" panose="020B0604020202020204" pitchFamily="34" charset="0"/>
              <a:buChar char="•"/>
            </a:pPr>
            <a:r>
              <a:rPr lang="en-US" dirty="0">
                <a:solidFill>
                  <a:sysClr val="windowText" lastClr="000000"/>
                </a:solidFill>
              </a:rPr>
              <a:t>UK: NHS Digital / NHS Transformation Directorate </a:t>
            </a:r>
          </a:p>
        </p:txBody>
      </p:sp>
      <p:sp>
        <p:nvSpPr>
          <p:cNvPr id="7" name="Rectangle 6">
            <a:extLst>
              <a:ext uri="{FF2B5EF4-FFF2-40B4-BE49-F238E27FC236}">
                <a16:creationId xmlns:a16="http://schemas.microsoft.com/office/drawing/2014/main" id="{2B589604-1D2B-4813-88E4-41FD542FE7CA}"/>
              </a:ext>
            </a:extLst>
          </p:cNvPr>
          <p:cNvSpPr/>
          <p:nvPr/>
        </p:nvSpPr>
        <p:spPr>
          <a:xfrm>
            <a:off x="472854" y="3202548"/>
            <a:ext cx="5726501"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66688" indent="-166688">
              <a:spcAft>
                <a:spcPts val="600"/>
              </a:spcAft>
              <a:buClr>
                <a:schemeClr val="accent1"/>
              </a:buClr>
              <a:buFont typeface="Arial" panose="020B0604020202020204" pitchFamily="34" charset="0"/>
              <a:buChar char="•"/>
            </a:pPr>
            <a:r>
              <a:rPr lang="en-US" dirty="0">
                <a:solidFill>
                  <a:sysClr val="windowText" lastClr="000000"/>
                </a:solidFill>
              </a:rPr>
              <a:t>Germany: Digital Healthcare Act - DVG</a:t>
            </a:r>
          </a:p>
        </p:txBody>
      </p:sp>
      <p:sp>
        <p:nvSpPr>
          <p:cNvPr id="8" name="Rectangle 7">
            <a:extLst>
              <a:ext uri="{FF2B5EF4-FFF2-40B4-BE49-F238E27FC236}">
                <a16:creationId xmlns:a16="http://schemas.microsoft.com/office/drawing/2014/main" id="{5337BD58-43B9-4B3E-9791-DBBCFDC1B150}"/>
              </a:ext>
            </a:extLst>
          </p:cNvPr>
          <p:cNvSpPr/>
          <p:nvPr/>
        </p:nvSpPr>
        <p:spPr>
          <a:xfrm>
            <a:off x="472854" y="3820569"/>
            <a:ext cx="4901071"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66688" indent="-166688">
              <a:spcAft>
                <a:spcPts val="600"/>
              </a:spcAft>
              <a:buClr>
                <a:schemeClr val="accent1"/>
              </a:buClr>
              <a:buFont typeface="Arial" panose="020B0604020202020204" pitchFamily="34" charset="0"/>
              <a:buChar char="•"/>
            </a:pPr>
            <a:r>
              <a:rPr lang="en-US" dirty="0">
                <a:solidFill>
                  <a:sysClr val="windowText" lastClr="000000"/>
                </a:solidFill>
              </a:rPr>
              <a:t>Brazil: National Digital Health Strategy</a:t>
            </a:r>
          </a:p>
        </p:txBody>
      </p:sp>
      <p:sp>
        <p:nvSpPr>
          <p:cNvPr id="10" name="Rectangle 9">
            <a:extLst>
              <a:ext uri="{FF2B5EF4-FFF2-40B4-BE49-F238E27FC236}">
                <a16:creationId xmlns:a16="http://schemas.microsoft.com/office/drawing/2014/main" id="{7DA4894B-D9D6-40EE-8708-52150EF8BEE1}"/>
              </a:ext>
            </a:extLst>
          </p:cNvPr>
          <p:cNvSpPr/>
          <p:nvPr/>
        </p:nvSpPr>
        <p:spPr>
          <a:xfrm>
            <a:off x="472854" y="4438591"/>
            <a:ext cx="6698228"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66688" indent="-166688">
              <a:spcAft>
                <a:spcPts val="600"/>
              </a:spcAft>
              <a:buClr>
                <a:schemeClr val="accent1"/>
              </a:buClr>
              <a:buFont typeface="Arial" panose="020B0604020202020204" pitchFamily="34" charset="0"/>
              <a:buChar char="•"/>
            </a:pPr>
            <a:r>
              <a:rPr lang="en-US" dirty="0">
                <a:solidFill>
                  <a:sysClr val="windowText" lastClr="000000"/>
                </a:solidFill>
              </a:rPr>
              <a:t>Australia: “Permanent” telehealth investment</a:t>
            </a:r>
          </a:p>
        </p:txBody>
      </p:sp>
      <p:pic>
        <p:nvPicPr>
          <p:cNvPr id="12" name="Picture 11" descr="Diagram&#10;&#10;Description automatically generated">
            <a:extLst>
              <a:ext uri="{FF2B5EF4-FFF2-40B4-BE49-F238E27FC236}">
                <a16:creationId xmlns:a16="http://schemas.microsoft.com/office/drawing/2014/main" id="{6BEC4E0D-AC55-49A8-A895-E44CF89F9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893" y="174187"/>
            <a:ext cx="6243677" cy="6271062"/>
          </a:xfrm>
          <a:prstGeom prst="rect">
            <a:avLst/>
          </a:prstGeom>
        </p:spPr>
      </p:pic>
    </p:spTree>
    <p:extLst>
      <p:ext uri="{BB962C8B-B14F-4D97-AF65-F5344CB8AC3E}">
        <p14:creationId xmlns:p14="http://schemas.microsoft.com/office/powerpoint/2010/main" val="248993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CD349-E8FA-4C59-823E-07107AE434ED}"/>
              </a:ext>
            </a:extLst>
          </p:cNvPr>
          <p:cNvSpPr>
            <a:spLocks noGrp="1"/>
          </p:cNvSpPr>
          <p:nvPr>
            <p:ph type="title"/>
          </p:nvPr>
        </p:nvSpPr>
        <p:spPr/>
        <p:txBody>
          <a:bodyPr wrap="square"/>
          <a:lstStyle/>
          <a:p>
            <a:r>
              <a:rPr lang="en-US" dirty="0"/>
              <a:t>VMware Healthcare Customers </a:t>
            </a:r>
          </a:p>
        </p:txBody>
      </p:sp>
      <p:grpSp>
        <p:nvGrpSpPr>
          <p:cNvPr id="97" name="Bild 1">
            <a:extLst>
              <a:ext uri="{FF2B5EF4-FFF2-40B4-BE49-F238E27FC236}">
                <a16:creationId xmlns:a16="http://schemas.microsoft.com/office/drawing/2014/main" id="{7B98B05B-2606-4292-AE3F-9D837C07382D}"/>
              </a:ext>
            </a:extLst>
          </p:cNvPr>
          <p:cNvGrpSpPr/>
          <p:nvPr/>
        </p:nvGrpSpPr>
        <p:grpSpPr>
          <a:xfrm>
            <a:off x="6789160" y="8247549"/>
            <a:ext cx="1932809" cy="346125"/>
            <a:chOff x="8245358" y="1521734"/>
            <a:chExt cx="3331365" cy="678590"/>
          </a:xfrm>
          <a:solidFill>
            <a:schemeClr val="bg2">
              <a:lumMod val="90000"/>
            </a:schemeClr>
          </a:solidFill>
        </p:grpSpPr>
        <p:sp>
          <p:nvSpPr>
            <p:cNvPr id="98" name="Freeform 4">
              <a:extLst>
                <a:ext uri="{FF2B5EF4-FFF2-40B4-BE49-F238E27FC236}">
                  <a16:creationId xmlns:a16="http://schemas.microsoft.com/office/drawing/2014/main" id="{DDDAE304-87CF-44B4-8E99-160CBE4DC576}"/>
                </a:ext>
              </a:extLst>
            </p:cNvPr>
            <p:cNvSpPr/>
            <p:nvPr/>
          </p:nvSpPr>
          <p:spPr>
            <a:xfrm>
              <a:off x="8245358" y="1521734"/>
              <a:ext cx="351412" cy="289624"/>
            </a:xfrm>
            <a:custGeom>
              <a:avLst/>
              <a:gdLst>
                <a:gd name="connsiteX0" fmla="*/ 167474 w 351412"/>
                <a:gd name="connsiteY0" fmla="*/ 250873 h 289624"/>
                <a:gd name="connsiteX1" fmla="*/ 349766 w 351412"/>
                <a:gd name="connsiteY1" fmla="*/ 1773 h 289624"/>
                <a:gd name="connsiteX2" fmla="*/ 1773 w 351412"/>
                <a:gd name="connsiteY2" fmla="*/ 1773 h 289624"/>
                <a:gd name="connsiteX3" fmla="*/ 170546 w 351412"/>
                <a:gd name="connsiteY3" fmla="*/ 291050 h 289624"/>
                <a:gd name="connsiteX4" fmla="*/ 167474 w 351412"/>
                <a:gd name="connsiteY4" fmla="*/ 250873 h 28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2" h="289624">
                  <a:moveTo>
                    <a:pt x="167474" y="250873"/>
                  </a:moveTo>
                  <a:cubicBezTo>
                    <a:pt x="167474" y="134122"/>
                    <a:pt x="244077" y="35265"/>
                    <a:pt x="349766" y="1773"/>
                  </a:cubicBezTo>
                  <a:lnTo>
                    <a:pt x="1773" y="1773"/>
                  </a:lnTo>
                  <a:lnTo>
                    <a:pt x="170546" y="291050"/>
                  </a:lnTo>
                  <a:cubicBezTo>
                    <a:pt x="168528" y="277956"/>
                    <a:pt x="167474" y="264538"/>
                    <a:pt x="167474" y="2508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99" name="Freeform 5">
              <a:extLst>
                <a:ext uri="{FF2B5EF4-FFF2-40B4-BE49-F238E27FC236}">
                  <a16:creationId xmlns:a16="http://schemas.microsoft.com/office/drawing/2014/main" id="{95A861AE-432C-49DA-8731-0384374E1ACB}"/>
                </a:ext>
              </a:extLst>
            </p:cNvPr>
            <p:cNvSpPr/>
            <p:nvPr/>
          </p:nvSpPr>
          <p:spPr>
            <a:xfrm>
              <a:off x="8505536" y="1967675"/>
              <a:ext cx="270682" cy="232649"/>
            </a:xfrm>
            <a:custGeom>
              <a:avLst/>
              <a:gdLst>
                <a:gd name="connsiteX0" fmla="*/ 135861 w 270682"/>
                <a:gd name="connsiteY0" fmla="*/ 45971 h 232648"/>
                <a:gd name="connsiteX1" fmla="*/ 1773 w 270682"/>
                <a:gd name="connsiteY1" fmla="*/ 1773 h 232648"/>
                <a:gd name="connsiteX2" fmla="*/ 135861 w 270682"/>
                <a:gd name="connsiteY2" fmla="*/ 231597 h 232648"/>
                <a:gd name="connsiteX3" fmla="*/ 269948 w 270682"/>
                <a:gd name="connsiteY3" fmla="*/ 1773 h 232648"/>
                <a:gd name="connsiteX4" fmla="*/ 135861 w 270682"/>
                <a:gd name="connsiteY4" fmla="*/ 45971 h 23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82" h="232648">
                  <a:moveTo>
                    <a:pt x="135861" y="45971"/>
                  </a:moveTo>
                  <a:cubicBezTo>
                    <a:pt x="85633" y="45971"/>
                    <a:pt x="39251" y="29539"/>
                    <a:pt x="1773" y="1773"/>
                  </a:cubicBezTo>
                  <a:lnTo>
                    <a:pt x="135861" y="231597"/>
                  </a:lnTo>
                  <a:lnTo>
                    <a:pt x="269948" y="1773"/>
                  </a:lnTo>
                  <a:cubicBezTo>
                    <a:pt x="232471" y="29539"/>
                    <a:pt x="186089" y="45971"/>
                    <a:pt x="135861" y="45971"/>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0" name="Freeform 6">
              <a:extLst>
                <a:ext uri="{FF2B5EF4-FFF2-40B4-BE49-F238E27FC236}">
                  <a16:creationId xmlns:a16="http://schemas.microsoft.com/office/drawing/2014/main" id="{E44AA7DE-4000-4D38-970E-F3F856B2E91F}"/>
                </a:ext>
              </a:extLst>
            </p:cNvPr>
            <p:cNvSpPr/>
            <p:nvPr/>
          </p:nvSpPr>
          <p:spPr>
            <a:xfrm>
              <a:off x="8504847" y="1521734"/>
              <a:ext cx="531867" cy="360843"/>
            </a:xfrm>
            <a:custGeom>
              <a:avLst/>
              <a:gdLst>
                <a:gd name="connsiteX0" fmla="*/ 530820 w 531867"/>
                <a:gd name="connsiteY0" fmla="*/ 1773 h 360843"/>
                <a:gd name="connsiteX1" fmla="*/ 220575 w 531867"/>
                <a:gd name="connsiteY1" fmla="*/ 1773 h 360843"/>
                <a:gd name="connsiteX2" fmla="*/ 1773 w 531867"/>
                <a:gd name="connsiteY2" fmla="*/ 203470 h 360843"/>
                <a:gd name="connsiteX3" fmla="*/ 18802 w 531867"/>
                <a:gd name="connsiteY3" fmla="*/ 284641 h 360843"/>
                <a:gd name="connsiteX4" fmla="*/ 23784 w 531867"/>
                <a:gd name="connsiteY4" fmla="*/ 294559 h 360843"/>
                <a:gd name="connsiteX5" fmla="*/ 131188 w 531867"/>
                <a:gd name="connsiteY5" fmla="*/ 361011 h 360843"/>
                <a:gd name="connsiteX6" fmla="*/ 131183 w 531867"/>
                <a:gd name="connsiteY6" fmla="*/ 361002 h 360843"/>
                <a:gd name="connsiteX7" fmla="*/ 131159 w 531867"/>
                <a:gd name="connsiteY7" fmla="*/ 360973 h 360843"/>
                <a:gd name="connsiteX8" fmla="*/ 136554 w 531867"/>
                <a:gd name="connsiteY8" fmla="*/ 361130 h 360843"/>
                <a:gd name="connsiteX9" fmla="*/ 141450 w 531867"/>
                <a:gd name="connsiteY9" fmla="*/ 361011 h 360843"/>
                <a:gd name="connsiteX10" fmla="*/ 231782 w 531867"/>
                <a:gd name="connsiteY10" fmla="*/ 265924 h 360843"/>
                <a:gd name="connsiteX11" fmla="*/ 136711 w 531867"/>
                <a:gd name="connsiteY11" fmla="*/ 170719 h 360843"/>
                <a:gd name="connsiteX12" fmla="*/ 142034 w 531867"/>
                <a:gd name="connsiteY12" fmla="*/ 166080 h 360843"/>
                <a:gd name="connsiteX13" fmla="*/ 229165 w 531867"/>
                <a:gd name="connsiteY13" fmla="*/ 134107 h 360843"/>
                <a:gd name="connsiteX14" fmla="*/ 363975 w 531867"/>
                <a:gd name="connsiteY14" fmla="*/ 268892 h 360843"/>
                <a:gd name="connsiteX15" fmla="*/ 362170 w 531867"/>
                <a:gd name="connsiteY15" fmla="*/ 290832 h 360843"/>
                <a:gd name="connsiteX16" fmla="*/ 530820 w 531867"/>
                <a:gd name="connsiteY16" fmla="*/ 1773 h 3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867" h="360843">
                  <a:moveTo>
                    <a:pt x="530820" y="1773"/>
                  </a:moveTo>
                  <a:cubicBezTo>
                    <a:pt x="530820" y="1773"/>
                    <a:pt x="226862" y="1773"/>
                    <a:pt x="220575" y="1773"/>
                  </a:cubicBezTo>
                  <a:cubicBezTo>
                    <a:pt x="43924" y="1773"/>
                    <a:pt x="1773" y="139017"/>
                    <a:pt x="1773" y="203470"/>
                  </a:cubicBezTo>
                  <a:cubicBezTo>
                    <a:pt x="1773" y="232352"/>
                    <a:pt x="7861" y="259804"/>
                    <a:pt x="18802" y="284641"/>
                  </a:cubicBezTo>
                  <a:cubicBezTo>
                    <a:pt x="20479" y="288016"/>
                    <a:pt x="22150" y="291331"/>
                    <a:pt x="23784" y="294559"/>
                  </a:cubicBezTo>
                  <a:cubicBezTo>
                    <a:pt x="44840" y="332837"/>
                    <a:pt x="84858" y="359183"/>
                    <a:pt x="131188" y="361011"/>
                  </a:cubicBezTo>
                  <a:cubicBezTo>
                    <a:pt x="131188" y="361002"/>
                    <a:pt x="131183" y="361002"/>
                    <a:pt x="131183" y="361002"/>
                  </a:cubicBezTo>
                  <a:cubicBezTo>
                    <a:pt x="131174" y="360992"/>
                    <a:pt x="131169" y="360983"/>
                    <a:pt x="131159" y="360973"/>
                  </a:cubicBezTo>
                  <a:cubicBezTo>
                    <a:pt x="132945" y="361078"/>
                    <a:pt x="134740" y="361130"/>
                    <a:pt x="136554" y="361130"/>
                  </a:cubicBezTo>
                  <a:cubicBezTo>
                    <a:pt x="138197" y="361130"/>
                    <a:pt x="139826" y="361078"/>
                    <a:pt x="141450" y="361011"/>
                  </a:cubicBezTo>
                  <a:cubicBezTo>
                    <a:pt x="191769" y="358462"/>
                    <a:pt x="231782" y="316865"/>
                    <a:pt x="231782" y="265924"/>
                  </a:cubicBezTo>
                  <a:cubicBezTo>
                    <a:pt x="231782" y="213393"/>
                    <a:pt x="189228" y="170804"/>
                    <a:pt x="136711" y="170719"/>
                  </a:cubicBezTo>
                  <a:cubicBezTo>
                    <a:pt x="138439" y="169123"/>
                    <a:pt x="140220" y="167580"/>
                    <a:pt x="142034" y="166080"/>
                  </a:cubicBezTo>
                  <a:cubicBezTo>
                    <a:pt x="165536" y="146153"/>
                    <a:pt x="195938" y="134107"/>
                    <a:pt x="229165" y="134107"/>
                  </a:cubicBezTo>
                  <a:cubicBezTo>
                    <a:pt x="303617" y="134107"/>
                    <a:pt x="363975" y="194454"/>
                    <a:pt x="363975" y="268892"/>
                  </a:cubicBezTo>
                  <a:cubicBezTo>
                    <a:pt x="363975" y="276370"/>
                    <a:pt x="363338" y="283691"/>
                    <a:pt x="362170" y="290832"/>
                  </a:cubicBezTo>
                  <a:lnTo>
                    <a:pt x="530820"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1" name="Freeform 7">
              <a:extLst>
                <a:ext uri="{FF2B5EF4-FFF2-40B4-BE49-F238E27FC236}">
                  <a16:creationId xmlns:a16="http://schemas.microsoft.com/office/drawing/2014/main" id="{CDB36137-8B78-4089-9723-66A817D05604}"/>
                </a:ext>
              </a:extLst>
            </p:cNvPr>
            <p:cNvSpPr/>
            <p:nvPr/>
          </p:nvSpPr>
          <p:spPr>
            <a:xfrm>
              <a:off x="9036914" y="1660246"/>
              <a:ext cx="128218" cy="142438"/>
            </a:xfrm>
            <a:custGeom>
              <a:avLst/>
              <a:gdLst>
                <a:gd name="connsiteX0" fmla="*/ 76434 w 128217"/>
                <a:gd name="connsiteY0" fmla="*/ 97862 h 142438"/>
                <a:gd name="connsiteX1" fmla="*/ 42238 w 128217"/>
                <a:gd name="connsiteY1" fmla="*/ 12897 h 142438"/>
                <a:gd name="connsiteX2" fmla="*/ 46488 w 128217"/>
                <a:gd name="connsiteY2" fmla="*/ 1773 h 142438"/>
                <a:gd name="connsiteX3" fmla="*/ 1773 w 128217"/>
                <a:gd name="connsiteY3" fmla="*/ 1773 h 142438"/>
                <a:gd name="connsiteX4" fmla="*/ 12700 w 128217"/>
                <a:gd name="connsiteY4" fmla="*/ 11482 h 142438"/>
                <a:gd name="connsiteX5" fmla="*/ 69349 w 128217"/>
                <a:gd name="connsiteY5" fmla="*/ 143579 h 142438"/>
                <a:gd name="connsiteX6" fmla="*/ 121553 w 128217"/>
                <a:gd name="connsiteY6" fmla="*/ 11482 h 142438"/>
                <a:gd name="connsiteX7" fmla="*/ 129241 w 128217"/>
                <a:gd name="connsiteY7" fmla="*/ 1773 h 142438"/>
                <a:gd name="connsiteX8" fmla="*/ 104557 w 128217"/>
                <a:gd name="connsiteY8" fmla="*/ 1773 h 142438"/>
                <a:gd name="connsiteX9" fmla="*/ 108807 w 128217"/>
                <a:gd name="connsiteY9" fmla="*/ 11891 h 142438"/>
                <a:gd name="connsiteX10" fmla="*/ 76434 w 128217"/>
                <a:gd name="connsiteY10" fmla="*/ 97862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17" h="142438">
                  <a:moveTo>
                    <a:pt x="76434" y="97862"/>
                  </a:moveTo>
                  <a:cubicBezTo>
                    <a:pt x="76434" y="97862"/>
                    <a:pt x="42646" y="14720"/>
                    <a:pt x="42238" y="12897"/>
                  </a:cubicBezTo>
                  <a:cubicBezTo>
                    <a:pt x="40823" y="8045"/>
                    <a:pt x="41231" y="3795"/>
                    <a:pt x="46488" y="1773"/>
                  </a:cubicBezTo>
                  <a:lnTo>
                    <a:pt x="1773" y="1773"/>
                  </a:lnTo>
                  <a:cubicBezTo>
                    <a:pt x="7842" y="4199"/>
                    <a:pt x="10269" y="7437"/>
                    <a:pt x="12700" y="11482"/>
                  </a:cubicBezTo>
                  <a:cubicBezTo>
                    <a:pt x="16542" y="18970"/>
                    <a:pt x="69349" y="143579"/>
                    <a:pt x="69349" y="143579"/>
                  </a:cubicBezTo>
                  <a:cubicBezTo>
                    <a:pt x="69349" y="143579"/>
                    <a:pt x="118114" y="19373"/>
                    <a:pt x="121553" y="11482"/>
                  </a:cubicBezTo>
                  <a:cubicBezTo>
                    <a:pt x="123576" y="6630"/>
                    <a:pt x="123979" y="5210"/>
                    <a:pt x="129241" y="1773"/>
                  </a:cubicBezTo>
                  <a:lnTo>
                    <a:pt x="104557" y="1773"/>
                  </a:lnTo>
                  <a:cubicBezTo>
                    <a:pt x="109818" y="3795"/>
                    <a:pt x="110626" y="6630"/>
                    <a:pt x="108807" y="11891"/>
                  </a:cubicBezTo>
                  <a:cubicBezTo>
                    <a:pt x="108607" y="13301"/>
                    <a:pt x="76434" y="97862"/>
                    <a:pt x="76434" y="9786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2" name="Freeform 8">
              <a:extLst>
                <a:ext uri="{FF2B5EF4-FFF2-40B4-BE49-F238E27FC236}">
                  <a16:creationId xmlns:a16="http://schemas.microsoft.com/office/drawing/2014/main" id="{68D302FD-E209-496E-B902-CCFD65572719}"/>
                </a:ext>
              </a:extLst>
            </p:cNvPr>
            <p:cNvSpPr/>
            <p:nvPr/>
          </p:nvSpPr>
          <p:spPr>
            <a:xfrm>
              <a:off x="9318466" y="1658019"/>
              <a:ext cx="90227" cy="142438"/>
            </a:xfrm>
            <a:custGeom>
              <a:avLst/>
              <a:gdLst>
                <a:gd name="connsiteX0" fmla="*/ 50335 w 90227"/>
                <a:gd name="connsiteY0" fmla="*/ 57404 h 142438"/>
                <a:gd name="connsiteX1" fmla="*/ 22616 w 90227"/>
                <a:gd name="connsiteY1" fmla="*/ 31713 h 142438"/>
                <a:gd name="connsiteX2" fmla="*/ 44061 w 90227"/>
                <a:gd name="connsiteY2" fmla="*/ 12290 h 142438"/>
                <a:gd name="connsiteX3" fmla="*/ 77849 w 90227"/>
                <a:gd name="connsiteY3" fmla="*/ 39196 h 142438"/>
                <a:gd name="connsiteX4" fmla="*/ 76838 w 90227"/>
                <a:gd name="connsiteY4" fmla="*/ 9256 h 142438"/>
                <a:gd name="connsiteX5" fmla="*/ 46284 w 90227"/>
                <a:gd name="connsiteY5" fmla="*/ 1773 h 142438"/>
                <a:gd name="connsiteX6" fmla="*/ 2177 w 90227"/>
                <a:gd name="connsiteY6" fmla="*/ 40207 h 142438"/>
                <a:gd name="connsiteX7" fmla="*/ 28884 w 90227"/>
                <a:gd name="connsiteY7" fmla="*/ 76823 h 142438"/>
                <a:gd name="connsiteX8" fmla="*/ 64899 w 90227"/>
                <a:gd name="connsiteY8" fmla="*/ 108787 h 142438"/>
                <a:gd name="connsiteX9" fmla="*/ 38800 w 90227"/>
                <a:gd name="connsiteY9" fmla="*/ 133063 h 142438"/>
                <a:gd name="connsiteX10" fmla="*/ 1773 w 90227"/>
                <a:gd name="connsiteY10" fmla="*/ 99685 h 142438"/>
                <a:gd name="connsiteX11" fmla="*/ 2785 w 90227"/>
                <a:gd name="connsiteY11" fmla="*/ 133870 h 142438"/>
                <a:gd name="connsiteX12" fmla="*/ 41630 w 90227"/>
                <a:gd name="connsiteY12" fmla="*/ 143579 h 142438"/>
                <a:gd name="connsiteX13" fmla="*/ 88776 w 90227"/>
                <a:gd name="connsiteY13" fmla="*/ 101100 h 142438"/>
                <a:gd name="connsiteX14" fmla="*/ 50335 w 90227"/>
                <a:gd name="connsiteY14" fmla="*/ 5740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227" h="142438">
                  <a:moveTo>
                    <a:pt x="50335" y="57404"/>
                  </a:moveTo>
                  <a:cubicBezTo>
                    <a:pt x="31316" y="48706"/>
                    <a:pt x="22616" y="44053"/>
                    <a:pt x="22616" y="31713"/>
                  </a:cubicBezTo>
                  <a:cubicBezTo>
                    <a:pt x="22616" y="23015"/>
                    <a:pt x="28680" y="12290"/>
                    <a:pt x="44061" y="12290"/>
                  </a:cubicBezTo>
                  <a:cubicBezTo>
                    <a:pt x="63484" y="12290"/>
                    <a:pt x="75019" y="28475"/>
                    <a:pt x="77849" y="39196"/>
                  </a:cubicBezTo>
                  <a:lnTo>
                    <a:pt x="76838" y="9256"/>
                  </a:lnTo>
                  <a:cubicBezTo>
                    <a:pt x="66519" y="3192"/>
                    <a:pt x="53165" y="1773"/>
                    <a:pt x="46284" y="1773"/>
                  </a:cubicBezTo>
                  <a:cubicBezTo>
                    <a:pt x="27877" y="1773"/>
                    <a:pt x="2177" y="12698"/>
                    <a:pt x="2177" y="40207"/>
                  </a:cubicBezTo>
                  <a:cubicBezTo>
                    <a:pt x="2177" y="55581"/>
                    <a:pt x="10274" y="66506"/>
                    <a:pt x="28884" y="76823"/>
                  </a:cubicBezTo>
                  <a:cubicBezTo>
                    <a:pt x="47295" y="86737"/>
                    <a:pt x="64899" y="89368"/>
                    <a:pt x="64899" y="108787"/>
                  </a:cubicBezTo>
                  <a:cubicBezTo>
                    <a:pt x="64899" y="118700"/>
                    <a:pt x="58830" y="133063"/>
                    <a:pt x="38800" y="133063"/>
                  </a:cubicBezTo>
                  <a:cubicBezTo>
                    <a:pt x="17758" y="133063"/>
                    <a:pt x="5620" y="114047"/>
                    <a:pt x="1773" y="99685"/>
                  </a:cubicBezTo>
                  <a:lnTo>
                    <a:pt x="2785" y="133870"/>
                  </a:lnTo>
                  <a:cubicBezTo>
                    <a:pt x="9870" y="137312"/>
                    <a:pt x="23219" y="143579"/>
                    <a:pt x="41630" y="143579"/>
                  </a:cubicBezTo>
                  <a:cubicBezTo>
                    <a:pt x="66519" y="143579"/>
                    <a:pt x="88776" y="126387"/>
                    <a:pt x="88776" y="101100"/>
                  </a:cubicBezTo>
                  <a:cubicBezTo>
                    <a:pt x="88776" y="72982"/>
                    <a:pt x="69149" y="66307"/>
                    <a:pt x="50335" y="57404"/>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3" name="Freeform 9">
              <a:extLst>
                <a:ext uri="{FF2B5EF4-FFF2-40B4-BE49-F238E27FC236}">
                  <a16:creationId xmlns:a16="http://schemas.microsoft.com/office/drawing/2014/main" id="{95378436-91A8-4D5D-B231-9AAF66AE6763}"/>
                </a:ext>
              </a:extLst>
            </p:cNvPr>
            <p:cNvSpPr/>
            <p:nvPr/>
          </p:nvSpPr>
          <p:spPr>
            <a:xfrm>
              <a:off x="9421630" y="1660246"/>
              <a:ext cx="113972" cy="137690"/>
            </a:xfrm>
            <a:custGeom>
              <a:avLst/>
              <a:gdLst>
                <a:gd name="connsiteX0" fmla="*/ 103141 w 113971"/>
                <a:gd name="connsiteY0" fmla="*/ 13301 h 137690"/>
                <a:gd name="connsiteX1" fmla="*/ 112653 w 113971"/>
                <a:gd name="connsiteY1" fmla="*/ 21396 h 137690"/>
                <a:gd name="connsiteX2" fmla="*/ 112653 w 113971"/>
                <a:gd name="connsiteY2" fmla="*/ 1773 h 137690"/>
                <a:gd name="connsiteX3" fmla="*/ 1773 w 113971"/>
                <a:gd name="connsiteY3" fmla="*/ 1773 h 137690"/>
                <a:gd name="connsiteX4" fmla="*/ 1773 w 113971"/>
                <a:gd name="connsiteY4" fmla="*/ 21396 h 137690"/>
                <a:gd name="connsiteX5" fmla="*/ 11893 w 113971"/>
                <a:gd name="connsiteY5" fmla="*/ 13301 h 137690"/>
                <a:gd name="connsiteX6" fmla="*/ 44266 w 113971"/>
                <a:gd name="connsiteY6" fmla="*/ 11886 h 137690"/>
                <a:gd name="connsiteX7" fmla="*/ 44266 w 113971"/>
                <a:gd name="connsiteY7" fmla="*/ 130228 h 137690"/>
                <a:gd name="connsiteX8" fmla="*/ 39004 w 113971"/>
                <a:gd name="connsiteY8" fmla="*/ 139330 h 137690"/>
                <a:gd name="connsiteX9" fmla="*/ 75223 w 113971"/>
                <a:gd name="connsiteY9" fmla="*/ 139330 h 137690"/>
                <a:gd name="connsiteX10" fmla="*/ 69961 w 113971"/>
                <a:gd name="connsiteY10" fmla="*/ 130228 h 137690"/>
                <a:gd name="connsiteX11" fmla="*/ 69961 w 113971"/>
                <a:gd name="connsiteY11" fmla="*/ 11886 h 137690"/>
                <a:gd name="connsiteX12" fmla="*/ 103141 w 113971"/>
                <a:gd name="connsiteY12" fmla="*/ 13301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71" h="137690">
                  <a:moveTo>
                    <a:pt x="103141" y="13301"/>
                  </a:moveTo>
                  <a:cubicBezTo>
                    <a:pt x="107995" y="13704"/>
                    <a:pt x="110830" y="17954"/>
                    <a:pt x="112653" y="21396"/>
                  </a:cubicBezTo>
                  <a:lnTo>
                    <a:pt x="112653" y="1773"/>
                  </a:lnTo>
                  <a:lnTo>
                    <a:pt x="1773" y="1773"/>
                  </a:lnTo>
                  <a:lnTo>
                    <a:pt x="1773" y="21396"/>
                  </a:lnTo>
                  <a:cubicBezTo>
                    <a:pt x="3597" y="17954"/>
                    <a:pt x="7035" y="13301"/>
                    <a:pt x="11893" y="13301"/>
                  </a:cubicBezTo>
                  <a:cubicBezTo>
                    <a:pt x="11893" y="13301"/>
                    <a:pt x="29293" y="11886"/>
                    <a:pt x="44266" y="11886"/>
                  </a:cubicBezTo>
                  <a:lnTo>
                    <a:pt x="44266" y="130228"/>
                  </a:lnTo>
                  <a:cubicBezTo>
                    <a:pt x="44266" y="134677"/>
                    <a:pt x="42243" y="137507"/>
                    <a:pt x="39004" y="139330"/>
                  </a:cubicBezTo>
                  <a:lnTo>
                    <a:pt x="75223" y="139330"/>
                  </a:lnTo>
                  <a:cubicBezTo>
                    <a:pt x="72189" y="137507"/>
                    <a:pt x="69961" y="134677"/>
                    <a:pt x="69961" y="130228"/>
                  </a:cubicBezTo>
                  <a:lnTo>
                    <a:pt x="69961" y="11886"/>
                  </a:lnTo>
                  <a:cubicBezTo>
                    <a:pt x="84730" y="11886"/>
                    <a:pt x="103141" y="13301"/>
                    <a:pt x="103141" y="13301"/>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4" name="Freeform 10">
              <a:extLst>
                <a:ext uri="{FF2B5EF4-FFF2-40B4-BE49-F238E27FC236}">
                  <a16:creationId xmlns:a16="http://schemas.microsoft.com/office/drawing/2014/main" id="{0FC6A8EF-C41C-47AA-90B5-62FC2BEAB3AD}"/>
                </a:ext>
              </a:extLst>
            </p:cNvPr>
            <p:cNvSpPr/>
            <p:nvPr/>
          </p:nvSpPr>
          <p:spPr>
            <a:xfrm>
              <a:off x="9558875" y="1660246"/>
              <a:ext cx="128218" cy="137690"/>
            </a:xfrm>
            <a:custGeom>
              <a:avLst/>
              <a:gdLst>
                <a:gd name="connsiteX0" fmla="*/ 44465 w 128217"/>
                <a:gd name="connsiteY0" fmla="*/ 11482 h 137690"/>
                <a:gd name="connsiteX1" fmla="*/ 70161 w 128217"/>
                <a:gd name="connsiteY1" fmla="*/ 36969 h 137690"/>
                <a:gd name="connsiteX2" fmla="*/ 41834 w 128217"/>
                <a:gd name="connsiteY2" fmla="*/ 65091 h 137690"/>
                <a:gd name="connsiteX3" fmla="*/ 32731 w 128217"/>
                <a:gd name="connsiteY3" fmla="*/ 64688 h 137690"/>
                <a:gd name="connsiteX4" fmla="*/ 32731 w 128217"/>
                <a:gd name="connsiteY4" fmla="*/ 11891 h 137690"/>
                <a:gd name="connsiteX5" fmla="*/ 44465 w 128217"/>
                <a:gd name="connsiteY5" fmla="*/ 11482 h 137690"/>
                <a:gd name="connsiteX6" fmla="*/ 96868 w 128217"/>
                <a:gd name="connsiteY6" fmla="*/ 35759 h 137690"/>
                <a:gd name="connsiteX7" fmla="*/ 45477 w 128217"/>
                <a:gd name="connsiteY7" fmla="*/ 1773 h 137690"/>
                <a:gd name="connsiteX8" fmla="*/ 1773 w 128217"/>
                <a:gd name="connsiteY8" fmla="*/ 1773 h 137690"/>
                <a:gd name="connsiteX9" fmla="*/ 7035 w 128217"/>
                <a:gd name="connsiteY9" fmla="*/ 10875 h 137690"/>
                <a:gd name="connsiteX10" fmla="*/ 7035 w 128217"/>
                <a:gd name="connsiteY10" fmla="*/ 130228 h 137690"/>
                <a:gd name="connsiteX11" fmla="*/ 1773 w 128217"/>
                <a:gd name="connsiteY11" fmla="*/ 139330 h 137690"/>
                <a:gd name="connsiteX12" fmla="*/ 38396 w 128217"/>
                <a:gd name="connsiteY12" fmla="*/ 139330 h 137690"/>
                <a:gd name="connsiteX13" fmla="*/ 32731 w 128217"/>
                <a:gd name="connsiteY13" fmla="*/ 130228 h 137690"/>
                <a:gd name="connsiteX14" fmla="*/ 32731 w 128217"/>
                <a:gd name="connsiteY14" fmla="*/ 75005 h 137690"/>
                <a:gd name="connsiteX15" fmla="*/ 41630 w 128217"/>
                <a:gd name="connsiteY15" fmla="*/ 74597 h 137690"/>
                <a:gd name="connsiteX16" fmla="*/ 60245 w 128217"/>
                <a:gd name="connsiteY16" fmla="*/ 91390 h 137690"/>
                <a:gd name="connsiteX17" fmla="*/ 85538 w 128217"/>
                <a:gd name="connsiteY17" fmla="*/ 130228 h 137690"/>
                <a:gd name="connsiteX18" fmla="*/ 103545 w 128217"/>
                <a:gd name="connsiteY18" fmla="*/ 139734 h 137690"/>
                <a:gd name="connsiteX19" fmla="*/ 129849 w 128217"/>
                <a:gd name="connsiteY19" fmla="*/ 139330 h 137690"/>
                <a:gd name="connsiteX20" fmla="*/ 116899 w 128217"/>
                <a:gd name="connsiteY20" fmla="*/ 131240 h 137690"/>
                <a:gd name="connsiteX21" fmla="*/ 85538 w 128217"/>
                <a:gd name="connsiteY21" fmla="*/ 84715 h 137690"/>
                <a:gd name="connsiteX22" fmla="*/ 62672 w 128217"/>
                <a:gd name="connsiteY22" fmla="*/ 69540 h 137690"/>
                <a:gd name="connsiteX23" fmla="*/ 96868 w 128217"/>
                <a:gd name="connsiteY23" fmla="*/ 35759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217" h="137690">
                  <a:moveTo>
                    <a:pt x="44465" y="11482"/>
                  </a:moveTo>
                  <a:cubicBezTo>
                    <a:pt x="64496" y="11482"/>
                    <a:pt x="70161" y="27663"/>
                    <a:pt x="70161" y="36969"/>
                  </a:cubicBezTo>
                  <a:cubicBezTo>
                    <a:pt x="70161" y="57404"/>
                    <a:pt x="55592" y="65091"/>
                    <a:pt x="41834" y="65091"/>
                  </a:cubicBezTo>
                  <a:cubicBezTo>
                    <a:pt x="38396" y="65091"/>
                    <a:pt x="32731" y="64688"/>
                    <a:pt x="32731" y="64688"/>
                  </a:cubicBezTo>
                  <a:lnTo>
                    <a:pt x="32731" y="11891"/>
                  </a:lnTo>
                  <a:cubicBezTo>
                    <a:pt x="32731" y="11891"/>
                    <a:pt x="38396" y="11482"/>
                    <a:pt x="44465" y="11482"/>
                  </a:cubicBezTo>
                  <a:moveTo>
                    <a:pt x="96868" y="35759"/>
                  </a:moveTo>
                  <a:cubicBezTo>
                    <a:pt x="96868" y="22208"/>
                    <a:pt x="87361" y="1773"/>
                    <a:pt x="45477" y="1773"/>
                  </a:cubicBezTo>
                  <a:lnTo>
                    <a:pt x="1773" y="1773"/>
                  </a:lnTo>
                  <a:cubicBezTo>
                    <a:pt x="5012" y="3392"/>
                    <a:pt x="7035" y="6222"/>
                    <a:pt x="7035" y="10875"/>
                  </a:cubicBezTo>
                  <a:lnTo>
                    <a:pt x="7035" y="130228"/>
                  </a:lnTo>
                  <a:cubicBezTo>
                    <a:pt x="7035" y="134677"/>
                    <a:pt x="5012" y="137512"/>
                    <a:pt x="1773" y="139330"/>
                  </a:cubicBezTo>
                  <a:lnTo>
                    <a:pt x="38396" y="139330"/>
                  </a:lnTo>
                  <a:cubicBezTo>
                    <a:pt x="34953" y="137512"/>
                    <a:pt x="32731" y="134677"/>
                    <a:pt x="32731" y="130228"/>
                  </a:cubicBezTo>
                  <a:lnTo>
                    <a:pt x="32731" y="75005"/>
                  </a:lnTo>
                  <a:cubicBezTo>
                    <a:pt x="32731" y="75005"/>
                    <a:pt x="39203" y="74597"/>
                    <a:pt x="41630" y="74597"/>
                  </a:cubicBezTo>
                  <a:cubicBezTo>
                    <a:pt x="50335" y="74597"/>
                    <a:pt x="54984" y="83300"/>
                    <a:pt x="60245" y="91390"/>
                  </a:cubicBezTo>
                  <a:cubicBezTo>
                    <a:pt x="67530" y="102719"/>
                    <a:pt x="76434" y="117485"/>
                    <a:pt x="85538" y="130228"/>
                  </a:cubicBezTo>
                  <a:cubicBezTo>
                    <a:pt x="89180" y="135085"/>
                    <a:pt x="95857" y="139734"/>
                    <a:pt x="103545" y="139734"/>
                  </a:cubicBezTo>
                  <a:lnTo>
                    <a:pt x="129849" y="139330"/>
                  </a:lnTo>
                  <a:cubicBezTo>
                    <a:pt x="129849" y="139330"/>
                    <a:pt x="120740" y="136097"/>
                    <a:pt x="116899" y="131240"/>
                  </a:cubicBezTo>
                  <a:cubicBezTo>
                    <a:pt x="109818" y="123149"/>
                    <a:pt x="85538" y="84715"/>
                    <a:pt x="85538" y="84715"/>
                  </a:cubicBezTo>
                  <a:cubicBezTo>
                    <a:pt x="82503" y="80266"/>
                    <a:pt x="76434" y="70960"/>
                    <a:pt x="62672" y="69540"/>
                  </a:cubicBezTo>
                  <a:cubicBezTo>
                    <a:pt x="77042" y="68529"/>
                    <a:pt x="96868" y="57609"/>
                    <a:pt x="96868" y="35759"/>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5" name="Freeform 12">
              <a:extLst>
                <a:ext uri="{FF2B5EF4-FFF2-40B4-BE49-F238E27FC236}">
                  <a16:creationId xmlns:a16="http://schemas.microsoft.com/office/drawing/2014/main" id="{CD64489C-5BB0-41C8-8223-AFBB24BC4991}"/>
                </a:ext>
              </a:extLst>
            </p:cNvPr>
            <p:cNvSpPr/>
            <p:nvPr/>
          </p:nvSpPr>
          <p:spPr>
            <a:xfrm>
              <a:off x="9694549" y="1655996"/>
              <a:ext cx="132967" cy="142438"/>
            </a:xfrm>
            <a:custGeom>
              <a:avLst/>
              <a:gdLst>
                <a:gd name="connsiteX0" fmla="*/ 40414 w 132966"/>
                <a:gd name="connsiteY0" fmla="*/ 95032 h 142438"/>
                <a:gd name="connsiteX1" fmla="*/ 60649 w 132966"/>
                <a:gd name="connsiteY1" fmla="*/ 45468 h 142438"/>
                <a:gd name="connsiteX2" fmla="*/ 81287 w 132966"/>
                <a:gd name="connsiteY2" fmla="*/ 95032 h 142438"/>
                <a:gd name="connsiteX3" fmla="*/ 40414 w 132966"/>
                <a:gd name="connsiteY3" fmla="*/ 95032 h 142438"/>
                <a:gd name="connsiteX4" fmla="*/ 68337 w 132966"/>
                <a:gd name="connsiteY4" fmla="*/ 1773 h 142438"/>
                <a:gd name="connsiteX5" fmla="*/ 11280 w 132966"/>
                <a:gd name="connsiteY5" fmla="*/ 133666 h 142438"/>
                <a:gd name="connsiteX6" fmla="*/ 1773 w 132966"/>
                <a:gd name="connsiteY6" fmla="*/ 143579 h 142438"/>
                <a:gd name="connsiteX7" fmla="*/ 29691 w 132966"/>
                <a:gd name="connsiteY7" fmla="*/ 143579 h 142438"/>
                <a:gd name="connsiteX8" fmla="*/ 25038 w 132966"/>
                <a:gd name="connsiteY8" fmla="*/ 133466 h 142438"/>
                <a:gd name="connsiteX9" fmla="*/ 36368 w 132966"/>
                <a:gd name="connsiteY9" fmla="*/ 105553 h 142438"/>
                <a:gd name="connsiteX10" fmla="*/ 85941 w 132966"/>
                <a:gd name="connsiteY10" fmla="*/ 105553 h 142438"/>
                <a:gd name="connsiteX11" fmla="*/ 97471 w 132966"/>
                <a:gd name="connsiteY11" fmla="*/ 133666 h 142438"/>
                <a:gd name="connsiteX12" fmla="*/ 92618 w 132966"/>
                <a:gd name="connsiteY12" fmla="*/ 143579 h 142438"/>
                <a:gd name="connsiteX13" fmla="*/ 135913 w 132966"/>
                <a:gd name="connsiteY13" fmla="*/ 143579 h 142438"/>
                <a:gd name="connsiteX14" fmla="*/ 125798 w 132966"/>
                <a:gd name="connsiteY14" fmla="*/ 133666 h 142438"/>
                <a:gd name="connsiteX15" fmla="*/ 68337 w 132966"/>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966" h="142438">
                  <a:moveTo>
                    <a:pt x="40414" y="95032"/>
                  </a:moveTo>
                  <a:cubicBezTo>
                    <a:pt x="46887" y="79857"/>
                    <a:pt x="60649" y="45468"/>
                    <a:pt x="60649" y="45468"/>
                  </a:cubicBezTo>
                  <a:cubicBezTo>
                    <a:pt x="60649" y="45468"/>
                    <a:pt x="71775" y="72574"/>
                    <a:pt x="81287" y="95032"/>
                  </a:cubicBezTo>
                  <a:lnTo>
                    <a:pt x="40414" y="95032"/>
                  </a:lnTo>
                  <a:moveTo>
                    <a:pt x="68337" y="1773"/>
                  </a:moveTo>
                  <a:cubicBezTo>
                    <a:pt x="68337" y="1773"/>
                    <a:pt x="15122" y="125984"/>
                    <a:pt x="11280" y="133666"/>
                  </a:cubicBezTo>
                  <a:cubicBezTo>
                    <a:pt x="9257" y="137512"/>
                    <a:pt x="7434" y="139738"/>
                    <a:pt x="1773" y="143579"/>
                  </a:cubicBezTo>
                  <a:lnTo>
                    <a:pt x="29691" y="143579"/>
                  </a:lnTo>
                  <a:cubicBezTo>
                    <a:pt x="24226" y="141153"/>
                    <a:pt x="23219" y="138319"/>
                    <a:pt x="25038" y="133466"/>
                  </a:cubicBezTo>
                  <a:cubicBezTo>
                    <a:pt x="25441" y="131240"/>
                    <a:pt x="30299" y="119303"/>
                    <a:pt x="36368" y="105553"/>
                  </a:cubicBezTo>
                  <a:lnTo>
                    <a:pt x="85941" y="105553"/>
                  </a:lnTo>
                  <a:cubicBezTo>
                    <a:pt x="91602" y="119303"/>
                    <a:pt x="96863" y="131648"/>
                    <a:pt x="97471" y="133666"/>
                  </a:cubicBezTo>
                  <a:cubicBezTo>
                    <a:pt x="98891" y="137915"/>
                    <a:pt x="97875" y="140750"/>
                    <a:pt x="92618" y="143579"/>
                  </a:cubicBezTo>
                  <a:lnTo>
                    <a:pt x="135913" y="143579"/>
                  </a:lnTo>
                  <a:cubicBezTo>
                    <a:pt x="129236" y="140142"/>
                    <a:pt x="127821" y="137915"/>
                    <a:pt x="125798" y="133666"/>
                  </a:cubicBezTo>
                  <a:cubicBezTo>
                    <a:pt x="122156" y="125984"/>
                    <a:pt x="68337" y="1773"/>
                    <a:pt x="68337"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6" name="Freeform 15">
              <a:extLst>
                <a:ext uri="{FF2B5EF4-FFF2-40B4-BE49-F238E27FC236}">
                  <a16:creationId xmlns:a16="http://schemas.microsoft.com/office/drawing/2014/main" id="{F1688628-7C2C-4CF6-8C47-66FB5AAADC47}"/>
                </a:ext>
              </a:extLst>
            </p:cNvPr>
            <p:cNvSpPr/>
            <p:nvPr/>
          </p:nvSpPr>
          <p:spPr>
            <a:xfrm>
              <a:off x="9244375" y="1626450"/>
              <a:ext cx="23744" cy="23740"/>
            </a:xfrm>
            <a:custGeom>
              <a:avLst/>
              <a:gdLst>
                <a:gd name="connsiteX0" fmla="*/ 11874 w 23744"/>
                <a:gd name="connsiteY0" fmla="*/ 22312 h 23739"/>
                <a:gd name="connsiteX1" fmla="*/ 22317 w 23744"/>
                <a:gd name="connsiteY1" fmla="*/ 11872 h 23739"/>
                <a:gd name="connsiteX2" fmla="*/ 11874 w 23744"/>
                <a:gd name="connsiteY2" fmla="*/ 1773 h 23739"/>
                <a:gd name="connsiteX3" fmla="*/ 1773 w 23744"/>
                <a:gd name="connsiteY3" fmla="*/ 11872 h 23739"/>
                <a:gd name="connsiteX4" fmla="*/ 11874 w 23744"/>
                <a:gd name="connsiteY4" fmla="*/ 22312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874" y="22312"/>
                  </a:moveTo>
                  <a:cubicBezTo>
                    <a:pt x="17525" y="22312"/>
                    <a:pt x="22317" y="17859"/>
                    <a:pt x="22317" y="11872"/>
                  </a:cubicBezTo>
                  <a:cubicBezTo>
                    <a:pt x="22317" y="6222"/>
                    <a:pt x="17525" y="1773"/>
                    <a:pt x="11874" y="1773"/>
                  </a:cubicBezTo>
                  <a:cubicBezTo>
                    <a:pt x="6228" y="1773"/>
                    <a:pt x="1773" y="6222"/>
                    <a:pt x="1773" y="11872"/>
                  </a:cubicBezTo>
                  <a:cubicBezTo>
                    <a:pt x="1773" y="17859"/>
                    <a:pt x="6228" y="22312"/>
                    <a:pt x="11874" y="2231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7" name="Freeform 16">
              <a:extLst>
                <a:ext uri="{FF2B5EF4-FFF2-40B4-BE49-F238E27FC236}">
                  <a16:creationId xmlns:a16="http://schemas.microsoft.com/office/drawing/2014/main" id="{7B9F62A2-EC89-4CB1-8C9C-F6F2F9B8D593}"/>
                </a:ext>
              </a:extLst>
            </p:cNvPr>
            <p:cNvSpPr/>
            <p:nvPr/>
          </p:nvSpPr>
          <p:spPr>
            <a:xfrm>
              <a:off x="9166462" y="1655996"/>
              <a:ext cx="132967" cy="142438"/>
            </a:xfrm>
            <a:custGeom>
              <a:avLst/>
              <a:gdLst>
                <a:gd name="connsiteX0" fmla="*/ 40419 w 132966"/>
                <a:gd name="connsiteY0" fmla="*/ 95027 h 142438"/>
                <a:gd name="connsiteX1" fmla="*/ 60649 w 132966"/>
                <a:gd name="connsiteY1" fmla="*/ 45468 h 142438"/>
                <a:gd name="connsiteX2" fmla="*/ 81292 w 132966"/>
                <a:gd name="connsiteY2" fmla="*/ 95027 h 142438"/>
                <a:gd name="connsiteX3" fmla="*/ 40419 w 132966"/>
                <a:gd name="connsiteY3" fmla="*/ 95027 h 142438"/>
                <a:gd name="connsiteX4" fmla="*/ 135918 w 132966"/>
                <a:gd name="connsiteY4" fmla="*/ 143579 h 142438"/>
                <a:gd name="connsiteX5" fmla="*/ 125803 w 132966"/>
                <a:gd name="connsiteY5" fmla="*/ 133666 h 142438"/>
                <a:gd name="connsiteX6" fmla="*/ 68342 w 132966"/>
                <a:gd name="connsiteY6" fmla="*/ 1773 h 142438"/>
                <a:gd name="connsiteX7" fmla="*/ 11285 w 132966"/>
                <a:gd name="connsiteY7" fmla="*/ 133666 h 142438"/>
                <a:gd name="connsiteX8" fmla="*/ 1773 w 132966"/>
                <a:gd name="connsiteY8" fmla="*/ 143579 h 142438"/>
                <a:gd name="connsiteX9" fmla="*/ 29696 w 132966"/>
                <a:gd name="connsiteY9" fmla="*/ 143579 h 142438"/>
                <a:gd name="connsiteX10" fmla="*/ 25042 w 132966"/>
                <a:gd name="connsiteY10" fmla="*/ 133466 h 142438"/>
                <a:gd name="connsiteX11" fmla="*/ 36373 w 132966"/>
                <a:gd name="connsiteY11" fmla="*/ 105549 h 142438"/>
                <a:gd name="connsiteX12" fmla="*/ 85946 w 132966"/>
                <a:gd name="connsiteY12" fmla="*/ 105549 h 142438"/>
                <a:gd name="connsiteX13" fmla="*/ 97476 w 132966"/>
                <a:gd name="connsiteY13" fmla="*/ 133666 h 142438"/>
                <a:gd name="connsiteX14" fmla="*/ 92618 w 132966"/>
                <a:gd name="connsiteY14" fmla="*/ 143579 h 142438"/>
                <a:gd name="connsiteX15" fmla="*/ 135918 w 132966"/>
                <a:gd name="connsiteY15" fmla="*/ 143579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966" h="142438">
                  <a:moveTo>
                    <a:pt x="40419" y="95027"/>
                  </a:moveTo>
                  <a:cubicBezTo>
                    <a:pt x="46892" y="79857"/>
                    <a:pt x="60649" y="45468"/>
                    <a:pt x="60649" y="45468"/>
                  </a:cubicBezTo>
                  <a:cubicBezTo>
                    <a:pt x="60649" y="45468"/>
                    <a:pt x="71780" y="72574"/>
                    <a:pt x="81292" y="95027"/>
                  </a:cubicBezTo>
                  <a:lnTo>
                    <a:pt x="40419" y="95027"/>
                  </a:lnTo>
                  <a:moveTo>
                    <a:pt x="135918" y="143579"/>
                  </a:moveTo>
                  <a:cubicBezTo>
                    <a:pt x="129241" y="140142"/>
                    <a:pt x="127826" y="137915"/>
                    <a:pt x="125803" y="133666"/>
                  </a:cubicBezTo>
                  <a:cubicBezTo>
                    <a:pt x="122160" y="125984"/>
                    <a:pt x="68342" y="1773"/>
                    <a:pt x="68342" y="1773"/>
                  </a:cubicBezTo>
                  <a:cubicBezTo>
                    <a:pt x="68342" y="1773"/>
                    <a:pt x="15127" y="125984"/>
                    <a:pt x="11285" y="133666"/>
                  </a:cubicBezTo>
                  <a:cubicBezTo>
                    <a:pt x="9262" y="137512"/>
                    <a:pt x="7439" y="139734"/>
                    <a:pt x="1773" y="143579"/>
                  </a:cubicBezTo>
                  <a:lnTo>
                    <a:pt x="29696" y="143579"/>
                  </a:lnTo>
                  <a:cubicBezTo>
                    <a:pt x="24230" y="141153"/>
                    <a:pt x="23219" y="138319"/>
                    <a:pt x="25042" y="133466"/>
                  </a:cubicBezTo>
                  <a:cubicBezTo>
                    <a:pt x="25446" y="131240"/>
                    <a:pt x="30304" y="119303"/>
                    <a:pt x="36373" y="105549"/>
                  </a:cubicBezTo>
                  <a:lnTo>
                    <a:pt x="85946" y="105549"/>
                  </a:lnTo>
                  <a:cubicBezTo>
                    <a:pt x="91607" y="119303"/>
                    <a:pt x="96868" y="131643"/>
                    <a:pt x="97476" y="133666"/>
                  </a:cubicBezTo>
                  <a:cubicBezTo>
                    <a:pt x="98891" y="137915"/>
                    <a:pt x="97880" y="140745"/>
                    <a:pt x="92618" y="143579"/>
                  </a:cubicBezTo>
                  <a:lnTo>
                    <a:pt x="135918" y="143579"/>
                  </a:ln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8" name="Freeform 17">
              <a:extLst>
                <a:ext uri="{FF2B5EF4-FFF2-40B4-BE49-F238E27FC236}">
                  <a16:creationId xmlns:a16="http://schemas.microsoft.com/office/drawing/2014/main" id="{944832FE-88B9-4A06-AA7D-7B78CEF7B2FA}"/>
                </a:ext>
              </a:extLst>
            </p:cNvPr>
            <p:cNvSpPr/>
            <p:nvPr/>
          </p:nvSpPr>
          <p:spPr>
            <a:xfrm>
              <a:off x="9199433" y="1626450"/>
              <a:ext cx="23744" cy="23740"/>
            </a:xfrm>
            <a:custGeom>
              <a:avLst/>
              <a:gdLst>
                <a:gd name="connsiteX0" fmla="*/ 11874 w 23744"/>
                <a:gd name="connsiteY0" fmla="*/ 22312 h 23739"/>
                <a:gd name="connsiteX1" fmla="*/ 22317 w 23744"/>
                <a:gd name="connsiteY1" fmla="*/ 11872 h 23739"/>
                <a:gd name="connsiteX2" fmla="*/ 11874 w 23744"/>
                <a:gd name="connsiteY2" fmla="*/ 1773 h 23739"/>
                <a:gd name="connsiteX3" fmla="*/ 1773 w 23744"/>
                <a:gd name="connsiteY3" fmla="*/ 11872 h 23739"/>
                <a:gd name="connsiteX4" fmla="*/ 11874 w 23744"/>
                <a:gd name="connsiteY4" fmla="*/ 22312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874" y="22312"/>
                  </a:moveTo>
                  <a:cubicBezTo>
                    <a:pt x="17525" y="22312"/>
                    <a:pt x="22317" y="17859"/>
                    <a:pt x="22317" y="11872"/>
                  </a:cubicBezTo>
                  <a:cubicBezTo>
                    <a:pt x="22317" y="6222"/>
                    <a:pt x="17525" y="1773"/>
                    <a:pt x="11874" y="1773"/>
                  </a:cubicBezTo>
                  <a:cubicBezTo>
                    <a:pt x="6228" y="1773"/>
                    <a:pt x="1773" y="6222"/>
                    <a:pt x="1773" y="11872"/>
                  </a:cubicBezTo>
                  <a:cubicBezTo>
                    <a:pt x="1773" y="17859"/>
                    <a:pt x="6228" y="22312"/>
                    <a:pt x="11874" y="2231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9" name="Freeform 19">
              <a:extLst>
                <a:ext uri="{FF2B5EF4-FFF2-40B4-BE49-F238E27FC236}">
                  <a16:creationId xmlns:a16="http://schemas.microsoft.com/office/drawing/2014/main" id="{A161D6C0-F056-4D8D-801B-FD333429F51D}"/>
                </a:ext>
              </a:extLst>
            </p:cNvPr>
            <p:cNvSpPr/>
            <p:nvPr/>
          </p:nvSpPr>
          <p:spPr>
            <a:xfrm>
              <a:off x="9048235" y="1866643"/>
              <a:ext cx="142464" cy="142438"/>
            </a:xfrm>
            <a:custGeom>
              <a:avLst/>
              <a:gdLst>
                <a:gd name="connsiteX0" fmla="*/ 80803 w 142464"/>
                <a:gd name="connsiteY0" fmla="*/ 1773 h 142438"/>
                <a:gd name="connsiteX1" fmla="*/ 1773 w 142464"/>
                <a:gd name="connsiteY1" fmla="*/ 73847 h 142438"/>
                <a:gd name="connsiteX2" fmla="*/ 78353 w 142464"/>
                <a:gd name="connsiteY2" fmla="*/ 144899 h 142438"/>
                <a:gd name="connsiteX3" fmla="*/ 140842 w 142464"/>
                <a:gd name="connsiteY3" fmla="*/ 129996 h 142438"/>
                <a:gd name="connsiteX4" fmla="*/ 137575 w 142464"/>
                <a:gd name="connsiteY4" fmla="*/ 121620 h 142438"/>
                <a:gd name="connsiteX5" fmla="*/ 137575 w 142464"/>
                <a:gd name="connsiteY5" fmla="*/ 91409 h 142438"/>
                <a:gd name="connsiteX6" fmla="*/ 142884 w 142464"/>
                <a:gd name="connsiteY6" fmla="*/ 82013 h 142438"/>
                <a:gd name="connsiteX7" fmla="*/ 106333 w 142464"/>
                <a:gd name="connsiteY7" fmla="*/ 82013 h 142438"/>
                <a:gd name="connsiteX8" fmla="*/ 111642 w 142464"/>
                <a:gd name="connsiteY8" fmla="*/ 91409 h 142438"/>
                <a:gd name="connsiteX9" fmla="*/ 111642 w 142464"/>
                <a:gd name="connsiteY9" fmla="*/ 126933 h 142438"/>
                <a:gd name="connsiteX10" fmla="*/ 85704 w 142464"/>
                <a:gd name="connsiteY10" fmla="*/ 133666 h 142438"/>
                <a:gd name="connsiteX11" fmla="*/ 29549 w 142464"/>
                <a:gd name="connsiteY11" fmla="*/ 71192 h 142438"/>
                <a:gd name="connsiteX12" fmla="*/ 84279 w 142464"/>
                <a:gd name="connsiteY12" fmla="*/ 12798 h 142438"/>
                <a:gd name="connsiteX13" fmla="*/ 130224 w 142464"/>
                <a:gd name="connsiteY13" fmla="*/ 44856 h 142438"/>
                <a:gd name="connsiteX14" fmla="*/ 128790 w 142464"/>
                <a:gd name="connsiteY14" fmla="*/ 12389 h 142438"/>
                <a:gd name="connsiteX15" fmla="*/ 80803 w 142464"/>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464" h="142438">
                  <a:moveTo>
                    <a:pt x="80803" y="1773"/>
                  </a:moveTo>
                  <a:cubicBezTo>
                    <a:pt x="28528" y="1773"/>
                    <a:pt x="1773" y="38114"/>
                    <a:pt x="1773" y="73847"/>
                  </a:cubicBezTo>
                  <a:cubicBezTo>
                    <a:pt x="1773" y="117338"/>
                    <a:pt x="37717" y="144899"/>
                    <a:pt x="78353" y="144899"/>
                  </a:cubicBezTo>
                  <a:cubicBezTo>
                    <a:pt x="94688" y="144899"/>
                    <a:pt x="123690" y="139591"/>
                    <a:pt x="140842" y="129996"/>
                  </a:cubicBezTo>
                  <a:cubicBezTo>
                    <a:pt x="139821" y="129383"/>
                    <a:pt x="137575" y="125708"/>
                    <a:pt x="137575" y="121620"/>
                  </a:cubicBezTo>
                  <a:lnTo>
                    <a:pt x="137575" y="91409"/>
                  </a:lnTo>
                  <a:cubicBezTo>
                    <a:pt x="137575" y="86709"/>
                    <a:pt x="139821" y="83850"/>
                    <a:pt x="142884" y="82013"/>
                  </a:cubicBezTo>
                  <a:lnTo>
                    <a:pt x="106333" y="82013"/>
                  </a:lnTo>
                  <a:cubicBezTo>
                    <a:pt x="109600" y="83850"/>
                    <a:pt x="111642" y="86709"/>
                    <a:pt x="111642" y="91409"/>
                  </a:cubicBezTo>
                  <a:lnTo>
                    <a:pt x="111642" y="126933"/>
                  </a:lnTo>
                  <a:cubicBezTo>
                    <a:pt x="102044" y="133257"/>
                    <a:pt x="89992" y="133666"/>
                    <a:pt x="85704" y="133666"/>
                  </a:cubicBezTo>
                  <a:cubicBezTo>
                    <a:pt x="43435" y="133666"/>
                    <a:pt x="29549" y="99163"/>
                    <a:pt x="29549" y="71192"/>
                  </a:cubicBezTo>
                  <a:cubicBezTo>
                    <a:pt x="29549" y="38318"/>
                    <a:pt x="49561" y="12798"/>
                    <a:pt x="84279" y="12798"/>
                  </a:cubicBezTo>
                  <a:cubicBezTo>
                    <a:pt x="93876" y="12798"/>
                    <a:pt x="119810" y="17085"/>
                    <a:pt x="130224" y="44856"/>
                  </a:cubicBezTo>
                  <a:lnTo>
                    <a:pt x="128790" y="12389"/>
                  </a:lnTo>
                  <a:cubicBezTo>
                    <a:pt x="112658" y="5443"/>
                    <a:pt x="97547" y="1773"/>
                    <a:pt x="80803"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0" name="Freeform 20">
              <a:extLst>
                <a:ext uri="{FF2B5EF4-FFF2-40B4-BE49-F238E27FC236}">
                  <a16:creationId xmlns:a16="http://schemas.microsoft.com/office/drawing/2014/main" id="{FA4928F7-3E6A-4F72-B741-C25DB3415468}"/>
                </a:ext>
              </a:extLst>
            </p:cNvPr>
            <p:cNvSpPr/>
            <p:nvPr/>
          </p:nvSpPr>
          <p:spPr>
            <a:xfrm>
              <a:off x="9390382" y="1868889"/>
              <a:ext cx="113972" cy="137690"/>
            </a:xfrm>
            <a:custGeom>
              <a:avLst/>
              <a:gdLst>
                <a:gd name="connsiteX0" fmla="*/ 104082 w 113971"/>
                <a:gd name="connsiteY0" fmla="*/ 13410 h 137690"/>
                <a:gd name="connsiteX1" fmla="*/ 113679 w 113971"/>
                <a:gd name="connsiteY1" fmla="*/ 21581 h 137690"/>
                <a:gd name="connsiteX2" fmla="*/ 113679 w 113971"/>
                <a:gd name="connsiteY2" fmla="*/ 1773 h 137690"/>
                <a:gd name="connsiteX3" fmla="*/ 1773 w 113971"/>
                <a:gd name="connsiteY3" fmla="*/ 1773 h 137690"/>
                <a:gd name="connsiteX4" fmla="*/ 1773 w 113971"/>
                <a:gd name="connsiteY4" fmla="*/ 21581 h 137690"/>
                <a:gd name="connsiteX5" fmla="*/ 11983 w 113971"/>
                <a:gd name="connsiteY5" fmla="*/ 13410 h 137690"/>
                <a:gd name="connsiteX6" fmla="*/ 44655 w 113971"/>
                <a:gd name="connsiteY6" fmla="*/ 11981 h 137690"/>
                <a:gd name="connsiteX7" fmla="*/ 44655 w 113971"/>
                <a:gd name="connsiteY7" fmla="*/ 131420 h 137690"/>
                <a:gd name="connsiteX8" fmla="*/ 39351 w 113971"/>
                <a:gd name="connsiteY8" fmla="*/ 140612 h 137690"/>
                <a:gd name="connsiteX9" fmla="*/ 75902 w 113971"/>
                <a:gd name="connsiteY9" fmla="*/ 140612 h 137690"/>
                <a:gd name="connsiteX10" fmla="*/ 70593 w 113971"/>
                <a:gd name="connsiteY10" fmla="*/ 131420 h 137690"/>
                <a:gd name="connsiteX11" fmla="*/ 70593 w 113971"/>
                <a:gd name="connsiteY11" fmla="*/ 11981 h 137690"/>
                <a:gd name="connsiteX12" fmla="*/ 104082 w 113971"/>
                <a:gd name="connsiteY12" fmla="*/ 13410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71" h="137690">
                  <a:moveTo>
                    <a:pt x="104082" y="13410"/>
                  </a:moveTo>
                  <a:cubicBezTo>
                    <a:pt x="108982" y="13818"/>
                    <a:pt x="111841" y="18111"/>
                    <a:pt x="113679" y="21581"/>
                  </a:cubicBezTo>
                  <a:lnTo>
                    <a:pt x="113679" y="1773"/>
                  </a:lnTo>
                  <a:lnTo>
                    <a:pt x="1773" y="1773"/>
                  </a:lnTo>
                  <a:lnTo>
                    <a:pt x="1773" y="21581"/>
                  </a:lnTo>
                  <a:cubicBezTo>
                    <a:pt x="3611" y="18111"/>
                    <a:pt x="7082" y="13410"/>
                    <a:pt x="11983" y="13410"/>
                  </a:cubicBezTo>
                  <a:cubicBezTo>
                    <a:pt x="11983" y="13410"/>
                    <a:pt x="29544" y="11981"/>
                    <a:pt x="44655" y="11981"/>
                  </a:cubicBezTo>
                  <a:lnTo>
                    <a:pt x="44655" y="131420"/>
                  </a:lnTo>
                  <a:cubicBezTo>
                    <a:pt x="44655" y="135921"/>
                    <a:pt x="42613" y="138775"/>
                    <a:pt x="39351" y="140612"/>
                  </a:cubicBezTo>
                  <a:lnTo>
                    <a:pt x="75902" y="140612"/>
                  </a:lnTo>
                  <a:cubicBezTo>
                    <a:pt x="72839" y="138775"/>
                    <a:pt x="70593" y="135921"/>
                    <a:pt x="70593" y="131420"/>
                  </a:cubicBezTo>
                  <a:lnTo>
                    <a:pt x="70593" y="11981"/>
                  </a:lnTo>
                  <a:cubicBezTo>
                    <a:pt x="85500" y="11981"/>
                    <a:pt x="104082" y="13410"/>
                    <a:pt x="104082" y="13410"/>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1" name="Freeform 21">
              <a:extLst>
                <a:ext uri="{FF2B5EF4-FFF2-40B4-BE49-F238E27FC236}">
                  <a16:creationId xmlns:a16="http://schemas.microsoft.com/office/drawing/2014/main" id="{F3BC04F7-84B7-4011-B604-02A62B857003}"/>
                </a:ext>
              </a:extLst>
            </p:cNvPr>
            <p:cNvSpPr/>
            <p:nvPr/>
          </p:nvSpPr>
          <p:spPr>
            <a:xfrm>
              <a:off x="9507094" y="1864606"/>
              <a:ext cx="137716" cy="142438"/>
            </a:xfrm>
            <a:custGeom>
              <a:avLst/>
              <a:gdLst>
                <a:gd name="connsiteX0" fmla="*/ 40775 w 137715"/>
                <a:gd name="connsiteY0" fmla="*/ 95896 h 142438"/>
                <a:gd name="connsiteX1" fmla="*/ 61195 w 137715"/>
                <a:gd name="connsiteY1" fmla="*/ 45876 h 142438"/>
                <a:gd name="connsiteX2" fmla="*/ 82023 w 137715"/>
                <a:gd name="connsiteY2" fmla="*/ 95896 h 142438"/>
                <a:gd name="connsiteX3" fmla="*/ 40775 w 137715"/>
                <a:gd name="connsiteY3" fmla="*/ 95896 h 142438"/>
                <a:gd name="connsiteX4" fmla="*/ 68955 w 137715"/>
                <a:gd name="connsiteY4" fmla="*/ 1773 h 142438"/>
                <a:gd name="connsiteX5" fmla="*/ 11371 w 137715"/>
                <a:gd name="connsiteY5" fmla="*/ 134891 h 142438"/>
                <a:gd name="connsiteX6" fmla="*/ 1773 w 137715"/>
                <a:gd name="connsiteY6" fmla="*/ 144899 h 142438"/>
                <a:gd name="connsiteX7" fmla="*/ 29953 w 137715"/>
                <a:gd name="connsiteY7" fmla="*/ 144899 h 142438"/>
                <a:gd name="connsiteX8" fmla="*/ 25256 w 137715"/>
                <a:gd name="connsiteY8" fmla="*/ 134687 h 142438"/>
                <a:gd name="connsiteX9" fmla="*/ 36691 w 137715"/>
                <a:gd name="connsiteY9" fmla="*/ 106517 h 142438"/>
                <a:gd name="connsiteX10" fmla="*/ 86725 w 137715"/>
                <a:gd name="connsiteY10" fmla="*/ 106517 h 142438"/>
                <a:gd name="connsiteX11" fmla="*/ 98359 w 137715"/>
                <a:gd name="connsiteY11" fmla="*/ 134891 h 142438"/>
                <a:gd name="connsiteX12" fmla="*/ 93459 w 137715"/>
                <a:gd name="connsiteY12" fmla="*/ 144899 h 142438"/>
                <a:gd name="connsiteX13" fmla="*/ 137162 w 137715"/>
                <a:gd name="connsiteY13" fmla="*/ 144899 h 142438"/>
                <a:gd name="connsiteX14" fmla="*/ 126952 w 137715"/>
                <a:gd name="connsiteY14" fmla="*/ 134891 h 142438"/>
                <a:gd name="connsiteX15" fmla="*/ 68955 w 137715"/>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15" h="142438">
                  <a:moveTo>
                    <a:pt x="40775" y="95896"/>
                  </a:moveTo>
                  <a:cubicBezTo>
                    <a:pt x="47310" y="80579"/>
                    <a:pt x="61195" y="45876"/>
                    <a:pt x="61195" y="45876"/>
                  </a:cubicBezTo>
                  <a:cubicBezTo>
                    <a:pt x="61195" y="45876"/>
                    <a:pt x="72426" y="73234"/>
                    <a:pt x="82023" y="95896"/>
                  </a:cubicBezTo>
                  <a:lnTo>
                    <a:pt x="40775" y="95896"/>
                  </a:lnTo>
                  <a:moveTo>
                    <a:pt x="68955" y="1773"/>
                  </a:moveTo>
                  <a:cubicBezTo>
                    <a:pt x="68955" y="1773"/>
                    <a:pt x="15246" y="127137"/>
                    <a:pt x="11371" y="134891"/>
                  </a:cubicBezTo>
                  <a:cubicBezTo>
                    <a:pt x="9324" y="138770"/>
                    <a:pt x="7486" y="141020"/>
                    <a:pt x="1773" y="144899"/>
                  </a:cubicBezTo>
                  <a:lnTo>
                    <a:pt x="29953" y="144899"/>
                  </a:lnTo>
                  <a:cubicBezTo>
                    <a:pt x="24439" y="142450"/>
                    <a:pt x="23418" y="139582"/>
                    <a:pt x="25256" y="134687"/>
                  </a:cubicBezTo>
                  <a:cubicBezTo>
                    <a:pt x="25664" y="132441"/>
                    <a:pt x="30565" y="120395"/>
                    <a:pt x="36691" y="106517"/>
                  </a:cubicBezTo>
                  <a:lnTo>
                    <a:pt x="86725" y="106517"/>
                  </a:lnTo>
                  <a:cubicBezTo>
                    <a:pt x="92437" y="120395"/>
                    <a:pt x="97751" y="132849"/>
                    <a:pt x="98359" y="134891"/>
                  </a:cubicBezTo>
                  <a:cubicBezTo>
                    <a:pt x="99793" y="139183"/>
                    <a:pt x="98772" y="142041"/>
                    <a:pt x="93459" y="144899"/>
                  </a:cubicBezTo>
                  <a:lnTo>
                    <a:pt x="137162" y="144899"/>
                  </a:lnTo>
                  <a:cubicBezTo>
                    <a:pt x="130423" y="141429"/>
                    <a:pt x="128994" y="139183"/>
                    <a:pt x="126952" y="134891"/>
                  </a:cubicBezTo>
                  <a:cubicBezTo>
                    <a:pt x="123276" y="127137"/>
                    <a:pt x="68955" y="1773"/>
                    <a:pt x="68955"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2" name="Freeform 25">
              <a:extLst>
                <a:ext uri="{FF2B5EF4-FFF2-40B4-BE49-F238E27FC236}">
                  <a16:creationId xmlns:a16="http://schemas.microsoft.com/office/drawing/2014/main" id="{71D75941-2D91-40E3-AC20-29CAA0845DB6}"/>
                </a:ext>
              </a:extLst>
            </p:cNvPr>
            <p:cNvSpPr/>
            <p:nvPr/>
          </p:nvSpPr>
          <p:spPr>
            <a:xfrm>
              <a:off x="9671588" y="1868889"/>
              <a:ext cx="90227" cy="137690"/>
            </a:xfrm>
            <a:custGeom>
              <a:avLst/>
              <a:gdLst>
                <a:gd name="connsiteX0" fmla="*/ 38738 w 90227"/>
                <a:gd name="connsiteY0" fmla="*/ 1773 h 137690"/>
                <a:gd name="connsiteX1" fmla="*/ 1773 w 90227"/>
                <a:gd name="connsiteY1" fmla="*/ 1773 h 137690"/>
                <a:gd name="connsiteX2" fmla="*/ 7491 w 90227"/>
                <a:gd name="connsiteY2" fmla="*/ 10965 h 137690"/>
                <a:gd name="connsiteX3" fmla="*/ 7491 w 90227"/>
                <a:gd name="connsiteY3" fmla="*/ 131425 h 137690"/>
                <a:gd name="connsiteX4" fmla="*/ 1773 w 90227"/>
                <a:gd name="connsiteY4" fmla="*/ 140612 h 137690"/>
                <a:gd name="connsiteX5" fmla="*/ 87746 w 90227"/>
                <a:gd name="connsiteY5" fmla="*/ 140612 h 137690"/>
                <a:gd name="connsiteX6" fmla="*/ 92243 w 90227"/>
                <a:gd name="connsiteY6" fmla="*/ 117133 h 137690"/>
                <a:gd name="connsiteX7" fmla="*/ 56095 w 90227"/>
                <a:gd name="connsiteY7" fmla="*/ 129996 h 137690"/>
                <a:gd name="connsiteX8" fmla="*/ 33429 w 90227"/>
                <a:gd name="connsiteY8" fmla="*/ 128975 h 137690"/>
                <a:gd name="connsiteX9" fmla="*/ 33429 w 90227"/>
                <a:gd name="connsiteY9" fmla="*/ 10965 h 137690"/>
                <a:gd name="connsiteX10" fmla="*/ 38738 w 90227"/>
                <a:gd name="connsiteY10"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7" h="137690">
                  <a:moveTo>
                    <a:pt x="38738" y="1773"/>
                  </a:moveTo>
                  <a:lnTo>
                    <a:pt x="1773" y="1773"/>
                  </a:lnTo>
                  <a:cubicBezTo>
                    <a:pt x="5245" y="3406"/>
                    <a:pt x="7491" y="6269"/>
                    <a:pt x="7491" y="10965"/>
                  </a:cubicBezTo>
                  <a:lnTo>
                    <a:pt x="7491" y="131425"/>
                  </a:lnTo>
                  <a:cubicBezTo>
                    <a:pt x="7491" y="135921"/>
                    <a:pt x="5245" y="138775"/>
                    <a:pt x="1773" y="140612"/>
                  </a:cubicBezTo>
                  <a:lnTo>
                    <a:pt x="87746" y="140612"/>
                  </a:lnTo>
                  <a:lnTo>
                    <a:pt x="92243" y="117133"/>
                  </a:lnTo>
                  <a:cubicBezTo>
                    <a:pt x="85908" y="128975"/>
                    <a:pt x="78761" y="129179"/>
                    <a:pt x="56095" y="129996"/>
                  </a:cubicBezTo>
                  <a:cubicBezTo>
                    <a:pt x="46906" y="129996"/>
                    <a:pt x="37513" y="129179"/>
                    <a:pt x="33429" y="128975"/>
                  </a:cubicBezTo>
                  <a:lnTo>
                    <a:pt x="33429" y="10965"/>
                  </a:lnTo>
                  <a:cubicBezTo>
                    <a:pt x="33429" y="6269"/>
                    <a:pt x="35466" y="3406"/>
                    <a:pt x="38738"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3" name="Freeform 27">
              <a:extLst>
                <a:ext uri="{FF2B5EF4-FFF2-40B4-BE49-F238E27FC236}">
                  <a16:creationId xmlns:a16="http://schemas.microsoft.com/office/drawing/2014/main" id="{CF213707-DE8C-437A-839F-2AC0C1D7FECD}"/>
                </a:ext>
              </a:extLst>
            </p:cNvPr>
            <p:cNvSpPr/>
            <p:nvPr/>
          </p:nvSpPr>
          <p:spPr>
            <a:xfrm>
              <a:off x="9778232" y="1864606"/>
              <a:ext cx="137716" cy="142438"/>
            </a:xfrm>
            <a:custGeom>
              <a:avLst/>
              <a:gdLst>
                <a:gd name="connsiteX0" fmla="*/ 40780 w 137715"/>
                <a:gd name="connsiteY0" fmla="*/ 95896 h 142438"/>
                <a:gd name="connsiteX1" fmla="*/ 61200 w 137715"/>
                <a:gd name="connsiteY1" fmla="*/ 45876 h 142438"/>
                <a:gd name="connsiteX2" fmla="*/ 82028 w 137715"/>
                <a:gd name="connsiteY2" fmla="*/ 95896 h 142438"/>
                <a:gd name="connsiteX3" fmla="*/ 40780 w 137715"/>
                <a:gd name="connsiteY3" fmla="*/ 95896 h 142438"/>
                <a:gd name="connsiteX4" fmla="*/ 68959 w 137715"/>
                <a:gd name="connsiteY4" fmla="*/ 1773 h 142438"/>
                <a:gd name="connsiteX5" fmla="*/ 11371 w 137715"/>
                <a:gd name="connsiteY5" fmla="*/ 134891 h 142438"/>
                <a:gd name="connsiteX6" fmla="*/ 1773 w 137715"/>
                <a:gd name="connsiteY6" fmla="*/ 144899 h 142438"/>
                <a:gd name="connsiteX7" fmla="*/ 29958 w 137715"/>
                <a:gd name="connsiteY7" fmla="*/ 144899 h 142438"/>
                <a:gd name="connsiteX8" fmla="*/ 25256 w 137715"/>
                <a:gd name="connsiteY8" fmla="*/ 134687 h 142438"/>
                <a:gd name="connsiteX9" fmla="*/ 36696 w 137715"/>
                <a:gd name="connsiteY9" fmla="*/ 106517 h 142438"/>
                <a:gd name="connsiteX10" fmla="*/ 86725 w 137715"/>
                <a:gd name="connsiteY10" fmla="*/ 106517 h 142438"/>
                <a:gd name="connsiteX11" fmla="*/ 98364 w 137715"/>
                <a:gd name="connsiteY11" fmla="*/ 134891 h 142438"/>
                <a:gd name="connsiteX12" fmla="*/ 93463 w 137715"/>
                <a:gd name="connsiteY12" fmla="*/ 144899 h 142438"/>
                <a:gd name="connsiteX13" fmla="*/ 137167 w 137715"/>
                <a:gd name="connsiteY13" fmla="*/ 144899 h 142438"/>
                <a:gd name="connsiteX14" fmla="*/ 126957 w 137715"/>
                <a:gd name="connsiteY14" fmla="*/ 134891 h 142438"/>
                <a:gd name="connsiteX15" fmla="*/ 68959 w 137715"/>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15" h="142438">
                  <a:moveTo>
                    <a:pt x="40780" y="95896"/>
                  </a:moveTo>
                  <a:cubicBezTo>
                    <a:pt x="47314" y="80579"/>
                    <a:pt x="61200" y="45876"/>
                    <a:pt x="61200" y="45876"/>
                  </a:cubicBezTo>
                  <a:cubicBezTo>
                    <a:pt x="61200" y="45876"/>
                    <a:pt x="72431" y="73234"/>
                    <a:pt x="82028" y="95896"/>
                  </a:cubicBezTo>
                  <a:lnTo>
                    <a:pt x="40780" y="95896"/>
                  </a:lnTo>
                  <a:moveTo>
                    <a:pt x="68959" y="1773"/>
                  </a:moveTo>
                  <a:cubicBezTo>
                    <a:pt x="68959" y="1773"/>
                    <a:pt x="15250" y="127137"/>
                    <a:pt x="11371" y="134891"/>
                  </a:cubicBezTo>
                  <a:cubicBezTo>
                    <a:pt x="9329" y="138770"/>
                    <a:pt x="7491" y="141020"/>
                    <a:pt x="1773" y="144899"/>
                  </a:cubicBezTo>
                  <a:lnTo>
                    <a:pt x="29958" y="144899"/>
                  </a:lnTo>
                  <a:cubicBezTo>
                    <a:pt x="24439" y="142450"/>
                    <a:pt x="23423" y="139582"/>
                    <a:pt x="25256" y="134687"/>
                  </a:cubicBezTo>
                  <a:cubicBezTo>
                    <a:pt x="25669" y="132441"/>
                    <a:pt x="30565" y="120395"/>
                    <a:pt x="36696" y="106517"/>
                  </a:cubicBezTo>
                  <a:lnTo>
                    <a:pt x="86725" y="106517"/>
                  </a:lnTo>
                  <a:cubicBezTo>
                    <a:pt x="92442" y="120395"/>
                    <a:pt x="97756" y="132849"/>
                    <a:pt x="98364" y="134891"/>
                  </a:cubicBezTo>
                  <a:cubicBezTo>
                    <a:pt x="99798" y="139183"/>
                    <a:pt x="98773" y="142041"/>
                    <a:pt x="93463" y="144899"/>
                  </a:cubicBezTo>
                  <a:lnTo>
                    <a:pt x="137167" y="144899"/>
                  </a:lnTo>
                  <a:cubicBezTo>
                    <a:pt x="130428" y="141429"/>
                    <a:pt x="128999" y="139183"/>
                    <a:pt x="126957" y="134891"/>
                  </a:cubicBezTo>
                  <a:cubicBezTo>
                    <a:pt x="123281" y="127137"/>
                    <a:pt x="68959" y="1773"/>
                    <a:pt x="68959"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4" name="Freeform 34">
              <a:extLst>
                <a:ext uri="{FF2B5EF4-FFF2-40B4-BE49-F238E27FC236}">
                  <a16:creationId xmlns:a16="http://schemas.microsoft.com/office/drawing/2014/main" id="{B367BDA2-9E54-4626-87B0-7C939A0C9A1F}"/>
                </a:ext>
              </a:extLst>
            </p:cNvPr>
            <p:cNvSpPr/>
            <p:nvPr/>
          </p:nvSpPr>
          <p:spPr>
            <a:xfrm>
              <a:off x="9935062" y="1868889"/>
              <a:ext cx="128218" cy="147186"/>
            </a:xfrm>
            <a:custGeom>
              <a:avLst/>
              <a:gdLst>
                <a:gd name="connsiteX0" fmla="*/ 112250 w 128217"/>
                <a:gd name="connsiteY0" fmla="*/ 91613 h 147186"/>
                <a:gd name="connsiteX1" fmla="*/ 36900 w 128217"/>
                <a:gd name="connsiteY1" fmla="*/ 1773 h 147186"/>
                <a:gd name="connsiteX2" fmla="*/ 1773 w 128217"/>
                <a:gd name="connsiteY2" fmla="*/ 1773 h 147186"/>
                <a:gd name="connsiteX3" fmla="*/ 10957 w 128217"/>
                <a:gd name="connsiteY3" fmla="*/ 9536 h 147186"/>
                <a:gd name="connsiteX4" fmla="*/ 14638 w 128217"/>
                <a:gd name="connsiteY4" fmla="*/ 22398 h 147186"/>
                <a:gd name="connsiteX5" fmla="*/ 14638 w 128217"/>
                <a:gd name="connsiteY5" fmla="*/ 131425 h 147186"/>
                <a:gd name="connsiteX6" fmla="*/ 9324 w 128217"/>
                <a:gd name="connsiteY6" fmla="*/ 140612 h 147186"/>
                <a:gd name="connsiteX7" fmla="*/ 31995 w 128217"/>
                <a:gd name="connsiteY7" fmla="*/ 140612 h 147186"/>
                <a:gd name="connsiteX8" fmla="*/ 26277 w 128217"/>
                <a:gd name="connsiteY8" fmla="*/ 131425 h 147186"/>
                <a:gd name="connsiteX9" fmla="*/ 26277 w 128217"/>
                <a:gd name="connsiteY9" fmla="*/ 29130 h 147186"/>
                <a:gd name="connsiteX10" fmla="*/ 124297 w 128217"/>
                <a:gd name="connsiteY10" fmla="*/ 146333 h 147186"/>
                <a:gd name="connsiteX11" fmla="*/ 124297 w 128217"/>
                <a:gd name="connsiteY11" fmla="*/ 10965 h 147186"/>
                <a:gd name="connsiteX12" fmla="*/ 129602 w 128217"/>
                <a:gd name="connsiteY12" fmla="*/ 1773 h 147186"/>
                <a:gd name="connsiteX13" fmla="*/ 106945 w 128217"/>
                <a:gd name="connsiteY13" fmla="*/ 1773 h 147186"/>
                <a:gd name="connsiteX14" fmla="*/ 112250 w 128217"/>
                <a:gd name="connsiteY14" fmla="*/ 10965 h 147186"/>
                <a:gd name="connsiteX15" fmla="*/ 112250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0" y="91613"/>
                  </a:moveTo>
                  <a:lnTo>
                    <a:pt x="36900" y="1773"/>
                  </a:lnTo>
                  <a:lnTo>
                    <a:pt x="1773" y="1773"/>
                  </a:lnTo>
                  <a:cubicBezTo>
                    <a:pt x="6061" y="4223"/>
                    <a:pt x="8915" y="7086"/>
                    <a:pt x="10957" y="9536"/>
                  </a:cubicBezTo>
                  <a:cubicBezTo>
                    <a:pt x="14842" y="14227"/>
                    <a:pt x="14638" y="14431"/>
                    <a:pt x="14638" y="22398"/>
                  </a:cubicBezTo>
                  <a:lnTo>
                    <a:pt x="14638" y="131425"/>
                  </a:lnTo>
                  <a:cubicBezTo>
                    <a:pt x="14638" y="135921"/>
                    <a:pt x="12396" y="138779"/>
                    <a:pt x="9324" y="140612"/>
                  </a:cubicBezTo>
                  <a:lnTo>
                    <a:pt x="31995" y="140612"/>
                  </a:lnTo>
                  <a:cubicBezTo>
                    <a:pt x="28523" y="138779"/>
                    <a:pt x="26277" y="135921"/>
                    <a:pt x="26277" y="131425"/>
                  </a:cubicBezTo>
                  <a:lnTo>
                    <a:pt x="26277" y="29130"/>
                  </a:lnTo>
                  <a:cubicBezTo>
                    <a:pt x="26277" y="30773"/>
                    <a:pt x="124297" y="146333"/>
                    <a:pt x="124297" y="146333"/>
                  </a:cubicBezTo>
                  <a:lnTo>
                    <a:pt x="124297" y="10965"/>
                  </a:lnTo>
                  <a:cubicBezTo>
                    <a:pt x="124297" y="6269"/>
                    <a:pt x="126543" y="3406"/>
                    <a:pt x="129602" y="1773"/>
                  </a:cubicBezTo>
                  <a:lnTo>
                    <a:pt x="106945" y="1773"/>
                  </a:lnTo>
                  <a:cubicBezTo>
                    <a:pt x="110208" y="3406"/>
                    <a:pt x="112250" y="6269"/>
                    <a:pt x="112250" y="10965"/>
                  </a:cubicBezTo>
                  <a:lnTo>
                    <a:pt x="112250"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5" name="Freeform 35">
              <a:extLst>
                <a:ext uri="{FF2B5EF4-FFF2-40B4-BE49-F238E27FC236}">
                  <a16:creationId xmlns:a16="http://schemas.microsoft.com/office/drawing/2014/main" id="{0759E529-3AC2-477D-8A37-2BCE98894911}"/>
                </a:ext>
              </a:extLst>
            </p:cNvPr>
            <p:cNvSpPr/>
            <p:nvPr/>
          </p:nvSpPr>
          <p:spPr>
            <a:xfrm>
              <a:off x="10115113" y="1868889"/>
              <a:ext cx="137716" cy="137690"/>
            </a:xfrm>
            <a:custGeom>
              <a:avLst/>
              <a:gdLst>
                <a:gd name="connsiteX0" fmla="*/ 51802 w 137715"/>
                <a:gd name="connsiteY0" fmla="*/ 11981 h 137690"/>
                <a:gd name="connsiteX1" fmla="*/ 108370 w 137715"/>
                <a:gd name="connsiteY1" fmla="*/ 69151 h 137690"/>
                <a:gd name="connsiteX2" fmla="*/ 49352 w 137715"/>
                <a:gd name="connsiteY2" fmla="*/ 129996 h 137690"/>
                <a:gd name="connsiteX3" fmla="*/ 33016 w 137715"/>
                <a:gd name="connsiteY3" fmla="*/ 129996 h 137690"/>
                <a:gd name="connsiteX4" fmla="*/ 33016 w 137715"/>
                <a:gd name="connsiteY4" fmla="*/ 12389 h 137690"/>
                <a:gd name="connsiteX5" fmla="*/ 51802 w 137715"/>
                <a:gd name="connsiteY5" fmla="*/ 11981 h 137690"/>
                <a:gd name="connsiteX6" fmla="*/ 56085 w 137715"/>
                <a:gd name="connsiteY6" fmla="*/ 1773 h 137690"/>
                <a:gd name="connsiteX7" fmla="*/ 1773 w 137715"/>
                <a:gd name="connsiteY7" fmla="*/ 1773 h 137690"/>
                <a:gd name="connsiteX8" fmla="*/ 7078 w 137715"/>
                <a:gd name="connsiteY8" fmla="*/ 10965 h 137690"/>
                <a:gd name="connsiteX9" fmla="*/ 7078 w 137715"/>
                <a:gd name="connsiteY9" fmla="*/ 131425 h 137690"/>
                <a:gd name="connsiteX10" fmla="*/ 1773 w 137715"/>
                <a:gd name="connsiteY10" fmla="*/ 140612 h 137690"/>
                <a:gd name="connsiteX11" fmla="*/ 54248 w 137715"/>
                <a:gd name="connsiteY11" fmla="*/ 140612 h 137690"/>
                <a:gd name="connsiteX12" fmla="*/ 136749 w 137715"/>
                <a:gd name="connsiteY12" fmla="*/ 69151 h 137690"/>
                <a:gd name="connsiteX13" fmla="*/ 56085 w 137715"/>
                <a:gd name="connsiteY13"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715" h="137690">
                  <a:moveTo>
                    <a:pt x="51802" y="11981"/>
                  </a:moveTo>
                  <a:cubicBezTo>
                    <a:pt x="94076" y="11981"/>
                    <a:pt x="108370" y="44652"/>
                    <a:pt x="108370" y="69151"/>
                  </a:cubicBezTo>
                  <a:cubicBezTo>
                    <a:pt x="108370" y="98958"/>
                    <a:pt x="95505" y="129996"/>
                    <a:pt x="49352" y="129996"/>
                  </a:cubicBezTo>
                  <a:cubicBezTo>
                    <a:pt x="45477" y="129996"/>
                    <a:pt x="37917" y="129996"/>
                    <a:pt x="33016" y="129996"/>
                  </a:cubicBezTo>
                  <a:lnTo>
                    <a:pt x="33016" y="12389"/>
                  </a:lnTo>
                  <a:cubicBezTo>
                    <a:pt x="36079" y="11981"/>
                    <a:pt x="46901" y="11981"/>
                    <a:pt x="51802" y="11981"/>
                  </a:cubicBezTo>
                  <a:moveTo>
                    <a:pt x="56085" y="1773"/>
                  </a:moveTo>
                  <a:lnTo>
                    <a:pt x="1773" y="1773"/>
                  </a:lnTo>
                  <a:cubicBezTo>
                    <a:pt x="4831" y="3406"/>
                    <a:pt x="7078" y="6269"/>
                    <a:pt x="7078" y="10965"/>
                  </a:cubicBezTo>
                  <a:lnTo>
                    <a:pt x="7078" y="131425"/>
                  </a:lnTo>
                  <a:cubicBezTo>
                    <a:pt x="7078" y="135921"/>
                    <a:pt x="4831" y="138775"/>
                    <a:pt x="1773" y="140612"/>
                  </a:cubicBezTo>
                  <a:lnTo>
                    <a:pt x="54248" y="140612"/>
                  </a:lnTo>
                  <a:cubicBezTo>
                    <a:pt x="109391" y="140612"/>
                    <a:pt x="136749" y="104680"/>
                    <a:pt x="136749" y="69151"/>
                  </a:cubicBezTo>
                  <a:cubicBezTo>
                    <a:pt x="136749" y="49347"/>
                    <a:pt x="123272" y="1773"/>
                    <a:pt x="56085"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6" name="Freeform 36">
              <a:extLst>
                <a:ext uri="{FF2B5EF4-FFF2-40B4-BE49-F238E27FC236}">
                  <a16:creationId xmlns:a16="http://schemas.microsoft.com/office/drawing/2014/main" id="{E1D625EB-4E9A-4AC2-8669-AB59349D859A}"/>
                </a:ext>
              </a:extLst>
            </p:cNvPr>
            <p:cNvSpPr/>
            <p:nvPr/>
          </p:nvSpPr>
          <p:spPr>
            <a:xfrm>
              <a:off x="10290743" y="1866648"/>
              <a:ext cx="90227" cy="142438"/>
            </a:xfrm>
            <a:custGeom>
              <a:avLst/>
              <a:gdLst>
                <a:gd name="connsiteX0" fmla="*/ 50781 w 90227"/>
                <a:gd name="connsiteY0" fmla="*/ 57922 h 142438"/>
                <a:gd name="connsiteX1" fmla="*/ 22796 w 90227"/>
                <a:gd name="connsiteY1" fmla="*/ 31994 h 142438"/>
                <a:gd name="connsiteX2" fmla="*/ 44446 w 90227"/>
                <a:gd name="connsiteY2" fmla="*/ 12389 h 142438"/>
                <a:gd name="connsiteX3" fmla="*/ 78552 w 90227"/>
                <a:gd name="connsiteY3" fmla="*/ 39543 h 142438"/>
                <a:gd name="connsiteX4" fmla="*/ 77531 w 90227"/>
                <a:gd name="connsiteY4" fmla="*/ 9332 h 142438"/>
                <a:gd name="connsiteX5" fmla="*/ 46692 w 90227"/>
                <a:gd name="connsiteY5" fmla="*/ 1773 h 142438"/>
                <a:gd name="connsiteX6" fmla="*/ 2182 w 90227"/>
                <a:gd name="connsiteY6" fmla="*/ 40564 h 142438"/>
                <a:gd name="connsiteX7" fmla="*/ 29131 w 90227"/>
                <a:gd name="connsiteY7" fmla="*/ 77517 h 142438"/>
                <a:gd name="connsiteX8" fmla="*/ 65483 w 90227"/>
                <a:gd name="connsiteY8" fmla="*/ 109779 h 142438"/>
                <a:gd name="connsiteX9" fmla="*/ 39142 w 90227"/>
                <a:gd name="connsiteY9" fmla="*/ 134278 h 142438"/>
                <a:gd name="connsiteX10" fmla="*/ 1773 w 90227"/>
                <a:gd name="connsiteY10" fmla="*/ 100587 h 142438"/>
                <a:gd name="connsiteX11" fmla="*/ 2794 w 90227"/>
                <a:gd name="connsiteY11" fmla="*/ 135095 h 142438"/>
                <a:gd name="connsiteX12" fmla="*/ 41996 w 90227"/>
                <a:gd name="connsiteY12" fmla="*/ 144895 h 142438"/>
                <a:gd name="connsiteX13" fmla="*/ 89579 w 90227"/>
                <a:gd name="connsiteY13" fmla="*/ 102016 h 142438"/>
                <a:gd name="connsiteX14" fmla="*/ 50781 w 90227"/>
                <a:gd name="connsiteY14" fmla="*/ 57922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227" h="142438">
                  <a:moveTo>
                    <a:pt x="50781" y="57922"/>
                  </a:moveTo>
                  <a:cubicBezTo>
                    <a:pt x="31582" y="49138"/>
                    <a:pt x="22796" y="44447"/>
                    <a:pt x="22796" y="31994"/>
                  </a:cubicBezTo>
                  <a:cubicBezTo>
                    <a:pt x="22796" y="23210"/>
                    <a:pt x="28927" y="12389"/>
                    <a:pt x="44446" y="12389"/>
                  </a:cubicBezTo>
                  <a:cubicBezTo>
                    <a:pt x="64054" y="12389"/>
                    <a:pt x="75693" y="28722"/>
                    <a:pt x="78552" y="39543"/>
                  </a:cubicBezTo>
                  <a:lnTo>
                    <a:pt x="77531" y="9332"/>
                  </a:lnTo>
                  <a:cubicBezTo>
                    <a:pt x="67112" y="3202"/>
                    <a:pt x="53635" y="1773"/>
                    <a:pt x="46692" y="1773"/>
                  </a:cubicBezTo>
                  <a:cubicBezTo>
                    <a:pt x="28110" y="1773"/>
                    <a:pt x="2182" y="12798"/>
                    <a:pt x="2182" y="40564"/>
                  </a:cubicBezTo>
                  <a:cubicBezTo>
                    <a:pt x="2182" y="56085"/>
                    <a:pt x="10340" y="67104"/>
                    <a:pt x="29131" y="77517"/>
                  </a:cubicBezTo>
                  <a:cubicBezTo>
                    <a:pt x="47713" y="87521"/>
                    <a:pt x="65483" y="90184"/>
                    <a:pt x="65483" y="109779"/>
                  </a:cubicBezTo>
                  <a:cubicBezTo>
                    <a:pt x="65483" y="119783"/>
                    <a:pt x="59353" y="134278"/>
                    <a:pt x="39142" y="134278"/>
                  </a:cubicBezTo>
                  <a:cubicBezTo>
                    <a:pt x="17900" y="134278"/>
                    <a:pt x="5648" y="115092"/>
                    <a:pt x="1773" y="100587"/>
                  </a:cubicBezTo>
                  <a:lnTo>
                    <a:pt x="2794" y="135095"/>
                  </a:lnTo>
                  <a:cubicBezTo>
                    <a:pt x="9932" y="138570"/>
                    <a:pt x="23409" y="144895"/>
                    <a:pt x="41996" y="144895"/>
                  </a:cubicBezTo>
                  <a:cubicBezTo>
                    <a:pt x="67112" y="144895"/>
                    <a:pt x="89579" y="127546"/>
                    <a:pt x="89579" y="102016"/>
                  </a:cubicBezTo>
                  <a:cubicBezTo>
                    <a:pt x="89579" y="73638"/>
                    <a:pt x="69767" y="66900"/>
                    <a:pt x="50781" y="5792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7" name="Freeform 37">
              <a:extLst>
                <a:ext uri="{FF2B5EF4-FFF2-40B4-BE49-F238E27FC236}">
                  <a16:creationId xmlns:a16="http://schemas.microsoft.com/office/drawing/2014/main" id="{2CCE21C2-D770-4FE0-94F9-D75E02C3A2EE}"/>
                </a:ext>
              </a:extLst>
            </p:cNvPr>
            <p:cNvSpPr/>
            <p:nvPr/>
          </p:nvSpPr>
          <p:spPr>
            <a:xfrm>
              <a:off x="10424812" y="1868889"/>
              <a:ext cx="128218" cy="142438"/>
            </a:xfrm>
            <a:custGeom>
              <a:avLst/>
              <a:gdLst>
                <a:gd name="connsiteX0" fmla="*/ 44864 w 128217"/>
                <a:gd name="connsiteY0" fmla="*/ 11577 h 142438"/>
                <a:gd name="connsiteX1" fmla="*/ 70797 w 128217"/>
                <a:gd name="connsiteY1" fmla="*/ 37302 h 142438"/>
                <a:gd name="connsiteX2" fmla="*/ 42214 w 128217"/>
                <a:gd name="connsiteY2" fmla="*/ 65685 h 142438"/>
                <a:gd name="connsiteX3" fmla="*/ 33020 w 128217"/>
                <a:gd name="connsiteY3" fmla="*/ 65277 h 142438"/>
                <a:gd name="connsiteX4" fmla="*/ 33020 w 128217"/>
                <a:gd name="connsiteY4" fmla="*/ 11986 h 142438"/>
                <a:gd name="connsiteX5" fmla="*/ 44864 w 128217"/>
                <a:gd name="connsiteY5" fmla="*/ 11577 h 142438"/>
                <a:gd name="connsiteX6" fmla="*/ 97751 w 128217"/>
                <a:gd name="connsiteY6" fmla="*/ 36077 h 142438"/>
                <a:gd name="connsiteX7" fmla="*/ 45885 w 128217"/>
                <a:gd name="connsiteY7" fmla="*/ 1773 h 142438"/>
                <a:gd name="connsiteX8" fmla="*/ 1773 w 128217"/>
                <a:gd name="connsiteY8" fmla="*/ 1773 h 142438"/>
                <a:gd name="connsiteX9" fmla="*/ 7087 w 128217"/>
                <a:gd name="connsiteY9" fmla="*/ 10965 h 142438"/>
                <a:gd name="connsiteX10" fmla="*/ 7087 w 128217"/>
                <a:gd name="connsiteY10" fmla="*/ 131425 h 142438"/>
                <a:gd name="connsiteX11" fmla="*/ 1773 w 128217"/>
                <a:gd name="connsiteY11" fmla="*/ 140617 h 142438"/>
                <a:gd name="connsiteX12" fmla="*/ 38733 w 128217"/>
                <a:gd name="connsiteY12" fmla="*/ 140617 h 142438"/>
                <a:gd name="connsiteX13" fmla="*/ 33020 w 128217"/>
                <a:gd name="connsiteY13" fmla="*/ 131425 h 142438"/>
                <a:gd name="connsiteX14" fmla="*/ 33020 w 128217"/>
                <a:gd name="connsiteY14" fmla="*/ 75684 h 142438"/>
                <a:gd name="connsiteX15" fmla="*/ 42010 w 128217"/>
                <a:gd name="connsiteY15" fmla="*/ 75276 h 142438"/>
                <a:gd name="connsiteX16" fmla="*/ 60791 w 128217"/>
                <a:gd name="connsiteY16" fmla="*/ 92226 h 142438"/>
                <a:gd name="connsiteX17" fmla="*/ 86316 w 128217"/>
                <a:gd name="connsiteY17" fmla="*/ 131425 h 142438"/>
                <a:gd name="connsiteX18" fmla="*/ 104495 w 128217"/>
                <a:gd name="connsiteY18" fmla="*/ 141025 h 142438"/>
                <a:gd name="connsiteX19" fmla="*/ 131041 w 128217"/>
                <a:gd name="connsiteY19" fmla="*/ 140617 h 142438"/>
                <a:gd name="connsiteX20" fmla="*/ 117972 w 128217"/>
                <a:gd name="connsiteY20" fmla="*/ 132446 h 142438"/>
                <a:gd name="connsiteX21" fmla="*/ 86316 w 128217"/>
                <a:gd name="connsiteY21" fmla="*/ 85484 h 142438"/>
                <a:gd name="connsiteX22" fmla="*/ 63237 w 128217"/>
                <a:gd name="connsiteY22" fmla="*/ 70176 h 142438"/>
                <a:gd name="connsiteX23" fmla="*/ 97751 w 128217"/>
                <a:gd name="connsiteY23" fmla="*/ 36077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217" h="142438">
                  <a:moveTo>
                    <a:pt x="44864" y="11577"/>
                  </a:moveTo>
                  <a:cubicBezTo>
                    <a:pt x="65084" y="11577"/>
                    <a:pt x="70797" y="27906"/>
                    <a:pt x="70797" y="37302"/>
                  </a:cubicBezTo>
                  <a:cubicBezTo>
                    <a:pt x="70797" y="57927"/>
                    <a:pt x="56100" y="65685"/>
                    <a:pt x="42214" y="65685"/>
                  </a:cubicBezTo>
                  <a:cubicBezTo>
                    <a:pt x="38733" y="65685"/>
                    <a:pt x="33020" y="65277"/>
                    <a:pt x="33020" y="65277"/>
                  </a:cubicBezTo>
                  <a:lnTo>
                    <a:pt x="33020" y="11986"/>
                  </a:lnTo>
                  <a:cubicBezTo>
                    <a:pt x="33020" y="11986"/>
                    <a:pt x="38733" y="11577"/>
                    <a:pt x="44864" y="11577"/>
                  </a:cubicBezTo>
                  <a:moveTo>
                    <a:pt x="97751" y="36077"/>
                  </a:moveTo>
                  <a:cubicBezTo>
                    <a:pt x="97751" y="22398"/>
                    <a:pt x="88154" y="1773"/>
                    <a:pt x="45885" y="1773"/>
                  </a:cubicBezTo>
                  <a:lnTo>
                    <a:pt x="1773" y="1773"/>
                  </a:lnTo>
                  <a:cubicBezTo>
                    <a:pt x="5040" y="3406"/>
                    <a:pt x="7087" y="6274"/>
                    <a:pt x="7087" y="10965"/>
                  </a:cubicBezTo>
                  <a:lnTo>
                    <a:pt x="7087" y="131425"/>
                  </a:lnTo>
                  <a:cubicBezTo>
                    <a:pt x="7087" y="135921"/>
                    <a:pt x="5040" y="138779"/>
                    <a:pt x="1773" y="140617"/>
                  </a:cubicBezTo>
                  <a:lnTo>
                    <a:pt x="38733" y="140617"/>
                  </a:lnTo>
                  <a:cubicBezTo>
                    <a:pt x="35267" y="138779"/>
                    <a:pt x="33020" y="135921"/>
                    <a:pt x="33020" y="131425"/>
                  </a:cubicBezTo>
                  <a:lnTo>
                    <a:pt x="33020" y="75684"/>
                  </a:lnTo>
                  <a:cubicBezTo>
                    <a:pt x="33020" y="75684"/>
                    <a:pt x="39550" y="75276"/>
                    <a:pt x="42010" y="75276"/>
                  </a:cubicBezTo>
                  <a:cubicBezTo>
                    <a:pt x="50781" y="75276"/>
                    <a:pt x="55487" y="84055"/>
                    <a:pt x="60791" y="92226"/>
                  </a:cubicBezTo>
                  <a:cubicBezTo>
                    <a:pt x="68147" y="103659"/>
                    <a:pt x="77132" y="118563"/>
                    <a:pt x="86316" y="131425"/>
                  </a:cubicBezTo>
                  <a:cubicBezTo>
                    <a:pt x="89997" y="136329"/>
                    <a:pt x="96730" y="141025"/>
                    <a:pt x="104495" y="141025"/>
                  </a:cubicBezTo>
                  <a:lnTo>
                    <a:pt x="131041" y="140617"/>
                  </a:lnTo>
                  <a:cubicBezTo>
                    <a:pt x="131041" y="140617"/>
                    <a:pt x="121847" y="137350"/>
                    <a:pt x="117972" y="132446"/>
                  </a:cubicBezTo>
                  <a:cubicBezTo>
                    <a:pt x="110820" y="124284"/>
                    <a:pt x="86316" y="85484"/>
                    <a:pt x="86316" y="85484"/>
                  </a:cubicBezTo>
                  <a:cubicBezTo>
                    <a:pt x="83253" y="80997"/>
                    <a:pt x="77132" y="71601"/>
                    <a:pt x="63237" y="70176"/>
                  </a:cubicBezTo>
                  <a:cubicBezTo>
                    <a:pt x="77745" y="69156"/>
                    <a:pt x="97751" y="58126"/>
                    <a:pt x="97751" y="36077"/>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8" name="Freeform 38">
              <a:extLst>
                <a:ext uri="{FF2B5EF4-FFF2-40B4-BE49-F238E27FC236}">
                  <a16:creationId xmlns:a16="http://schemas.microsoft.com/office/drawing/2014/main" id="{657F17CA-251F-4788-BBD1-C3A53D9F74FD}"/>
                </a:ext>
              </a:extLst>
            </p:cNvPr>
            <p:cNvSpPr/>
            <p:nvPr/>
          </p:nvSpPr>
          <p:spPr>
            <a:xfrm>
              <a:off x="10580383" y="1868889"/>
              <a:ext cx="94976" cy="137690"/>
            </a:xfrm>
            <a:custGeom>
              <a:avLst/>
              <a:gdLst>
                <a:gd name="connsiteX0" fmla="*/ 83866 w 94976"/>
                <a:gd name="connsiteY0" fmla="*/ 1773 h 137690"/>
                <a:gd name="connsiteX1" fmla="*/ 1773 w 94976"/>
                <a:gd name="connsiteY1" fmla="*/ 1773 h 137690"/>
                <a:gd name="connsiteX2" fmla="*/ 7904 w 94976"/>
                <a:gd name="connsiteY2" fmla="*/ 10965 h 137690"/>
                <a:gd name="connsiteX3" fmla="*/ 7904 w 94976"/>
                <a:gd name="connsiteY3" fmla="*/ 131425 h 137690"/>
                <a:gd name="connsiteX4" fmla="*/ 1773 w 94976"/>
                <a:gd name="connsiteY4" fmla="*/ 140612 h 137690"/>
                <a:gd name="connsiteX5" fmla="*/ 89588 w 94976"/>
                <a:gd name="connsiteY5" fmla="*/ 140612 h 137690"/>
                <a:gd name="connsiteX6" fmla="*/ 93876 w 94976"/>
                <a:gd name="connsiteY6" fmla="*/ 117133 h 137690"/>
                <a:gd name="connsiteX7" fmla="*/ 60383 w 94976"/>
                <a:gd name="connsiteY7" fmla="*/ 129996 h 137690"/>
                <a:gd name="connsiteX8" fmla="*/ 33837 w 94976"/>
                <a:gd name="connsiteY8" fmla="*/ 128975 h 137690"/>
                <a:gd name="connsiteX9" fmla="*/ 33837 w 94976"/>
                <a:gd name="connsiteY9" fmla="*/ 68947 h 137690"/>
                <a:gd name="connsiteX10" fmla="*/ 64676 w 94976"/>
                <a:gd name="connsiteY10" fmla="*/ 68947 h 137690"/>
                <a:gd name="connsiteX11" fmla="*/ 72022 w 94976"/>
                <a:gd name="connsiteY11" fmla="*/ 74867 h 137690"/>
                <a:gd name="connsiteX12" fmla="*/ 72022 w 94976"/>
                <a:gd name="connsiteY12" fmla="*/ 53231 h 137690"/>
                <a:gd name="connsiteX13" fmla="*/ 64676 w 94976"/>
                <a:gd name="connsiteY13" fmla="*/ 58943 h 137690"/>
                <a:gd name="connsiteX14" fmla="*/ 33837 w 94976"/>
                <a:gd name="connsiteY14" fmla="*/ 58943 h 137690"/>
                <a:gd name="connsiteX15" fmla="*/ 33837 w 94976"/>
                <a:gd name="connsiteY15" fmla="*/ 11981 h 137690"/>
                <a:gd name="connsiteX16" fmla="*/ 68551 w 94976"/>
                <a:gd name="connsiteY16" fmla="*/ 12389 h 137690"/>
                <a:gd name="connsiteX17" fmla="*/ 84478 w 94976"/>
                <a:gd name="connsiteY17" fmla="*/ 19744 h 137690"/>
                <a:gd name="connsiteX18" fmla="*/ 83866 w 94976"/>
                <a:gd name="connsiteY1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76" h="137690">
                  <a:moveTo>
                    <a:pt x="83866" y="1773"/>
                  </a:moveTo>
                  <a:lnTo>
                    <a:pt x="1773" y="1773"/>
                  </a:lnTo>
                  <a:cubicBezTo>
                    <a:pt x="5036" y="3406"/>
                    <a:pt x="7904" y="6269"/>
                    <a:pt x="7904" y="10965"/>
                  </a:cubicBezTo>
                  <a:lnTo>
                    <a:pt x="7904" y="131425"/>
                  </a:lnTo>
                  <a:cubicBezTo>
                    <a:pt x="7904" y="136329"/>
                    <a:pt x="5249" y="138575"/>
                    <a:pt x="1773" y="140612"/>
                  </a:cubicBezTo>
                  <a:lnTo>
                    <a:pt x="89588" y="140612"/>
                  </a:lnTo>
                  <a:lnTo>
                    <a:pt x="93876" y="117133"/>
                  </a:lnTo>
                  <a:cubicBezTo>
                    <a:pt x="86316" y="129996"/>
                    <a:pt x="78153" y="129587"/>
                    <a:pt x="60383" y="129996"/>
                  </a:cubicBezTo>
                  <a:cubicBezTo>
                    <a:pt x="50373" y="130404"/>
                    <a:pt x="37916" y="129587"/>
                    <a:pt x="33837" y="128975"/>
                  </a:cubicBezTo>
                  <a:lnTo>
                    <a:pt x="33837" y="68947"/>
                  </a:lnTo>
                  <a:lnTo>
                    <a:pt x="64676" y="68947"/>
                  </a:lnTo>
                  <a:cubicBezTo>
                    <a:pt x="67535" y="68947"/>
                    <a:pt x="71001" y="72009"/>
                    <a:pt x="72022" y="74867"/>
                  </a:cubicBezTo>
                  <a:lnTo>
                    <a:pt x="72022" y="53231"/>
                  </a:lnTo>
                  <a:cubicBezTo>
                    <a:pt x="71001" y="55681"/>
                    <a:pt x="67535" y="58943"/>
                    <a:pt x="64676" y="58943"/>
                  </a:cubicBezTo>
                  <a:lnTo>
                    <a:pt x="33837" y="58943"/>
                  </a:lnTo>
                  <a:lnTo>
                    <a:pt x="33837" y="11981"/>
                  </a:lnTo>
                  <a:cubicBezTo>
                    <a:pt x="33837" y="11981"/>
                    <a:pt x="62420" y="11981"/>
                    <a:pt x="68551" y="12389"/>
                  </a:cubicBezTo>
                  <a:cubicBezTo>
                    <a:pt x="76306" y="12798"/>
                    <a:pt x="80599" y="14431"/>
                    <a:pt x="84478" y="19744"/>
                  </a:cubicBezTo>
                  <a:lnTo>
                    <a:pt x="83866"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9" name="Freeform 39">
              <a:extLst>
                <a:ext uri="{FF2B5EF4-FFF2-40B4-BE49-F238E27FC236}">
                  <a16:creationId xmlns:a16="http://schemas.microsoft.com/office/drawing/2014/main" id="{B350813C-C5DF-4371-8AA3-47EFB29DE67A}"/>
                </a:ext>
              </a:extLst>
            </p:cNvPr>
            <p:cNvSpPr/>
            <p:nvPr/>
          </p:nvSpPr>
          <p:spPr>
            <a:xfrm>
              <a:off x="10700210" y="1866643"/>
              <a:ext cx="142464" cy="142438"/>
            </a:xfrm>
            <a:custGeom>
              <a:avLst/>
              <a:gdLst>
                <a:gd name="connsiteX0" fmla="*/ 80803 w 142464"/>
                <a:gd name="connsiteY0" fmla="*/ 1773 h 142438"/>
                <a:gd name="connsiteX1" fmla="*/ 1773 w 142464"/>
                <a:gd name="connsiteY1" fmla="*/ 73847 h 142438"/>
                <a:gd name="connsiteX2" fmla="*/ 78348 w 142464"/>
                <a:gd name="connsiteY2" fmla="*/ 144899 h 142438"/>
                <a:gd name="connsiteX3" fmla="*/ 140842 w 142464"/>
                <a:gd name="connsiteY3" fmla="*/ 129996 h 142438"/>
                <a:gd name="connsiteX4" fmla="*/ 137565 w 142464"/>
                <a:gd name="connsiteY4" fmla="*/ 121620 h 142438"/>
                <a:gd name="connsiteX5" fmla="*/ 137565 w 142464"/>
                <a:gd name="connsiteY5" fmla="*/ 91409 h 142438"/>
                <a:gd name="connsiteX6" fmla="*/ 142879 w 142464"/>
                <a:gd name="connsiteY6" fmla="*/ 82013 h 142438"/>
                <a:gd name="connsiteX7" fmla="*/ 106328 w 142464"/>
                <a:gd name="connsiteY7" fmla="*/ 82013 h 142438"/>
                <a:gd name="connsiteX8" fmla="*/ 111632 w 142464"/>
                <a:gd name="connsiteY8" fmla="*/ 91409 h 142438"/>
                <a:gd name="connsiteX9" fmla="*/ 111632 w 142464"/>
                <a:gd name="connsiteY9" fmla="*/ 126933 h 142438"/>
                <a:gd name="connsiteX10" fmla="*/ 85699 w 142464"/>
                <a:gd name="connsiteY10" fmla="*/ 133666 h 142438"/>
                <a:gd name="connsiteX11" fmla="*/ 29539 w 142464"/>
                <a:gd name="connsiteY11" fmla="*/ 71192 h 142438"/>
                <a:gd name="connsiteX12" fmla="*/ 84274 w 142464"/>
                <a:gd name="connsiteY12" fmla="*/ 12798 h 142438"/>
                <a:gd name="connsiteX13" fmla="*/ 130219 w 142464"/>
                <a:gd name="connsiteY13" fmla="*/ 44856 h 142438"/>
                <a:gd name="connsiteX14" fmla="*/ 128794 w 142464"/>
                <a:gd name="connsiteY14" fmla="*/ 12389 h 142438"/>
                <a:gd name="connsiteX15" fmla="*/ 80803 w 142464"/>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464" h="142438">
                  <a:moveTo>
                    <a:pt x="80803" y="1773"/>
                  </a:moveTo>
                  <a:cubicBezTo>
                    <a:pt x="28519" y="1773"/>
                    <a:pt x="1773" y="38114"/>
                    <a:pt x="1773" y="73847"/>
                  </a:cubicBezTo>
                  <a:cubicBezTo>
                    <a:pt x="1773" y="117338"/>
                    <a:pt x="37712" y="144899"/>
                    <a:pt x="78348" y="144899"/>
                  </a:cubicBezTo>
                  <a:cubicBezTo>
                    <a:pt x="94688" y="144899"/>
                    <a:pt x="123680" y="139591"/>
                    <a:pt x="140842" y="129996"/>
                  </a:cubicBezTo>
                  <a:cubicBezTo>
                    <a:pt x="139821" y="129383"/>
                    <a:pt x="137565" y="125708"/>
                    <a:pt x="137565" y="121620"/>
                  </a:cubicBezTo>
                  <a:lnTo>
                    <a:pt x="137565" y="91409"/>
                  </a:lnTo>
                  <a:cubicBezTo>
                    <a:pt x="137565" y="86709"/>
                    <a:pt x="139821" y="83850"/>
                    <a:pt x="142879" y="82013"/>
                  </a:cubicBezTo>
                  <a:lnTo>
                    <a:pt x="106328" y="82013"/>
                  </a:lnTo>
                  <a:cubicBezTo>
                    <a:pt x="109595" y="83850"/>
                    <a:pt x="111632" y="86709"/>
                    <a:pt x="111632" y="91409"/>
                  </a:cubicBezTo>
                  <a:lnTo>
                    <a:pt x="111632" y="126933"/>
                  </a:lnTo>
                  <a:cubicBezTo>
                    <a:pt x="102035" y="133257"/>
                    <a:pt x="89987" y="133666"/>
                    <a:pt x="85699" y="133666"/>
                  </a:cubicBezTo>
                  <a:cubicBezTo>
                    <a:pt x="43425" y="133666"/>
                    <a:pt x="29539" y="99163"/>
                    <a:pt x="29539" y="71192"/>
                  </a:cubicBezTo>
                  <a:cubicBezTo>
                    <a:pt x="29539" y="38318"/>
                    <a:pt x="49556" y="12798"/>
                    <a:pt x="84274" y="12798"/>
                  </a:cubicBezTo>
                  <a:cubicBezTo>
                    <a:pt x="93872" y="12798"/>
                    <a:pt x="119805" y="17085"/>
                    <a:pt x="130219" y="44856"/>
                  </a:cubicBezTo>
                  <a:lnTo>
                    <a:pt x="128794" y="12389"/>
                  </a:lnTo>
                  <a:cubicBezTo>
                    <a:pt x="112653" y="5443"/>
                    <a:pt x="97542" y="1773"/>
                    <a:pt x="80803"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0" name="Freeform 40">
              <a:extLst>
                <a:ext uri="{FF2B5EF4-FFF2-40B4-BE49-F238E27FC236}">
                  <a16:creationId xmlns:a16="http://schemas.microsoft.com/office/drawing/2014/main" id="{FA67AF07-86CB-4BBE-A40C-B986195401A4}"/>
                </a:ext>
              </a:extLst>
            </p:cNvPr>
            <p:cNvSpPr/>
            <p:nvPr/>
          </p:nvSpPr>
          <p:spPr>
            <a:xfrm>
              <a:off x="10887499" y="1868889"/>
              <a:ext cx="37991" cy="137690"/>
            </a:xfrm>
            <a:custGeom>
              <a:avLst/>
              <a:gdLst>
                <a:gd name="connsiteX0" fmla="*/ 1773 w 37990"/>
                <a:gd name="connsiteY0" fmla="*/ 1773 h 137690"/>
                <a:gd name="connsiteX1" fmla="*/ 7087 w 37990"/>
                <a:gd name="connsiteY1" fmla="*/ 10965 h 137690"/>
                <a:gd name="connsiteX2" fmla="*/ 7087 w 37990"/>
                <a:gd name="connsiteY2" fmla="*/ 131425 h 137690"/>
                <a:gd name="connsiteX3" fmla="*/ 1773 w 37990"/>
                <a:gd name="connsiteY3" fmla="*/ 140612 h 137690"/>
                <a:gd name="connsiteX4" fmla="*/ 38733 w 37990"/>
                <a:gd name="connsiteY4" fmla="*/ 140612 h 137690"/>
                <a:gd name="connsiteX5" fmla="*/ 33429 w 37990"/>
                <a:gd name="connsiteY5" fmla="*/ 131425 h 137690"/>
                <a:gd name="connsiteX6" fmla="*/ 33429 w 37990"/>
                <a:gd name="connsiteY6" fmla="*/ 10965 h 137690"/>
                <a:gd name="connsiteX7" fmla="*/ 38733 w 37990"/>
                <a:gd name="connsiteY7" fmla="*/ 1773 h 137690"/>
                <a:gd name="connsiteX8" fmla="*/ 1773 w 37990"/>
                <a:gd name="connsiteY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90" h="137690">
                  <a:moveTo>
                    <a:pt x="1773" y="1773"/>
                  </a:moveTo>
                  <a:cubicBezTo>
                    <a:pt x="5040" y="3406"/>
                    <a:pt x="7087" y="6269"/>
                    <a:pt x="7087" y="10965"/>
                  </a:cubicBezTo>
                  <a:lnTo>
                    <a:pt x="7087" y="131425"/>
                  </a:lnTo>
                  <a:cubicBezTo>
                    <a:pt x="7087" y="135921"/>
                    <a:pt x="5040" y="138775"/>
                    <a:pt x="1773" y="140612"/>
                  </a:cubicBezTo>
                  <a:lnTo>
                    <a:pt x="38733" y="140612"/>
                  </a:lnTo>
                  <a:cubicBezTo>
                    <a:pt x="35266" y="138775"/>
                    <a:pt x="33429" y="135921"/>
                    <a:pt x="33429" y="131425"/>
                  </a:cubicBezTo>
                  <a:lnTo>
                    <a:pt x="33429" y="10965"/>
                  </a:lnTo>
                  <a:cubicBezTo>
                    <a:pt x="33429" y="6269"/>
                    <a:pt x="35266" y="3406"/>
                    <a:pt x="38733" y="1773"/>
                  </a:cubicBezTo>
                  <a:lnTo>
                    <a:pt x="1773"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1" name="Freeform 41">
              <a:extLst>
                <a:ext uri="{FF2B5EF4-FFF2-40B4-BE49-F238E27FC236}">
                  <a16:creationId xmlns:a16="http://schemas.microsoft.com/office/drawing/2014/main" id="{D021EB56-FAE6-40BF-822D-BE41B89B70B2}"/>
                </a:ext>
              </a:extLst>
            </p:cNvPr>
            <p:cNvSpPr/>
            <p:nvPr/>
          </p:nvSpPr>
          <p:spPr>
            <a:xfrm>
              <a:off x="10967065" y="1866635"/>
              <a:ext cx="151962" cy="142438"/>
            </a:xfrm>
            <a:custGeom>
              <a:avLst/>
              <a:gdLst>
                <a:gd name="connsiteX0" fmla="*/ 77759 w 151962"/>
                <a:gd name="connsiteY0" fmla="*/ 12402 h 142438"/>
                <a:gd name="connsiteX1" fmla="*/ 124729 w 151962"/>
                <a:gd name="connsiteY1" fmla="*/ 75079 h 142438"/>
                <a:gd name="connsiteX2" fmla="*/ 78167 w 151962"/>
                <a:gd name="connsiteY2" fmla="*/ 133270 h 142438"/>
                <a:gd name="connsiteX3" fmla="*/ 30176 w 151962"/>
                <a:gd name="connsiteY3" fmla="*/ 69980 h 142438"/>
                <a:gd name="connsiteX4" fmla="*/ 77759 w 151962"/>
                <a:gd name="connsiteY4" fmla="*/ 12402 h 142438"/>
                <a:gd name="connsiteX5" fmla="*/ 153517 w 151962"/>
                <a:gd name="connsiteY5" fmla="*/ 73854 h 142438"/>
                <a:gd name="connsiteX6" fmla="*/ 79597 w 151962"/>
                <a:gd name="connsiteY6" fmla="*/ 1781 h 142438"/>
                <a:gd name="connsiteX7" fmla="*/ 1787 w 151962"/>
                <a:gd name="connsiteY7" fmla="*/ 72221 h 142438"/>
                <a:gd name="connsiteX8" fmla="*/ 76329 w 151962"/>
                <a:gd name="connsiteY8" fmla="*/ 144907 h 142438"/>
                <a:gd name="connsiteX9" fmla="*/ 153517 w 151962"/>
                <a:gd name="connsiteY9" fmla="*/ 7385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62" h="142438">
                  <a:moveTo>
                    <a:pt x="77759" y="12402"/>
                  </a:moveTo>
                  <a:cubicBezTo>
                    <a:pt x="104917" y="12402"/>
                    <a:pt x="125133" y="35676"/>
                    <a:pt x="124729" y="75079"/>
                  </a:cubicBezTo>
                  <a:cubicBezTo>
                    <a:pt x="124729" y="112032"/>
                    <a:pt x="104917" y="133270"/>
                    <a:pt x="78167" y="133270"/>
                  </a:cubicBezTo>
                  <a:cubicBezTo>
                    <a:pt x="54684" y="133270"/>
                    <a:pt x="30176" y="113462"/>
                    <a:pt x="30176" y="69980"/>
                  </a:cubicBezTo>
                  <a:cubicBezTo>
                    <a:pt x="30584" y="33839"/>
                    <a:pt x="50795" y="12402"/>
                    <a:pt x="77759" y="12402"/>
                  </a:cubicBezTo>
                  <a:moveTo>
                    <a:pt x="153517" y="73854"/>
                  </a:moveTo>
                  <a:cubicBezTo>
                    <a:pt x="154129" y="27505"/>
                    <a:pt x="114515" y="2189"/>
                    <a:pt x="79597" y="1781"/>
                  </a:cubicBezTo>
                  <a:cubicBezTo>
                    <a:pt x="30584" y="1168"/>
                    <a:pt x="2400" y="36901"/>
                    <a:pt x="1787" y="72221"/>
                  </a:cubicBezTo>
                  <a:cubicBezTo>
                    <a:pt x="971" y="114074"/>
                    <a:pt x="35281" y="144295"/>
                    <a:pt x="76329" y="144907"/>
                  </a:cubicBezTo>
                  <a:cubicBezTo>
                    <a:pt x="113290" y="145316"/>
                    <a:pt x="152700" y="121633"/>
                    <a:pt x="153517" y="73854"/>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2" name="Freeform 42">
              <a:extLst>
                <a:ext uri="{FF2B5EF4-FFF2-40B4-BE49-F238E27FC236}">
                  <a16:creationId xmlns:a16="http://schemas.microsoft.com/office/drawing/2014/main" id="{BA9A5A8F-3BE0-4C26-83B1-D56C30BD5EC8}"/>
                </a:ext>
              </a:extLst>
            </p:cNvPr>
            <p:cNvSpPr/>
            <p:nvPr/>
          </p:nvSpPr>
          <p:spPr>
            <a:xfrm>
              <a:off x="11149006" y="1868889"/>
              <a:ext cx="128218" cy="147186"/>
            </a:xfrm>
            <a:custGeom>
              <a:avLst/>
              <a:gdLst>
                <a:gd name="connsiteX0" fmla="*/ 112259 w 128217"/>
                <a:gd name="connsiteY0" fmla="*/ 91613 h 147186"/>
                <a:gd name="connsiteX1" fmla="*/ 36900 w 128217"/>
                <a:gd name="connsiteY1" fmla="*/ 1773 h 147186"/>
                <a:gd name="connsiteX2" fmla="*/ 1773 w 128217"/>
                <a:gd name="connsiteY2" fmla="*/ 1773 h 147186"/>
                <a:gd name="connsiteX3" fmla="*/ 10967 w 128217"/>
                <a:gd name="connsiteY3" fmla="*/ 9536 h 147186"/>
                <a:gd name="connsiteX4" fmla="*/ 14638 w 128217"/>
                <a:gd name="connsiteY4" fmla="*/ 22398 h 147186"/>
                <a:gd name="connsiteX5" fmla="*/ 14638 w 128217"/>
                <a:gd name="connsiteY5" fmla="*/ 131425 h 147186"/>
                <a:gd name="connsiteX6" fmla="*/ 9333 w 128217"/>
                <a:gd name="connsiteY6" fmla="*/ 140612 h 147186"/>
                <a:gd name="connsiteX7" fmla="*/ 32004 w 128217"/>
                <a:gd name="connsiteY7" fmla="*/ 140612 h 147186"/>
                <a:gd name="connsiteX8" fmla="*/ 26282 w 128217"/>
                <a:gd name="connsiteY8" fmla="*/ 131425 h 147186"/>
                <a:gd name="connsiteX9" fmla="*/ 26282 w 128217"/>
                <a:gd name="connsiteY9" fmla="*/ 29130 h 147186"/>
                <a:gd name="connsiteX10" fmla="*/ 124307 w 128217"/>
                <a:gd name="connsiteY10" fmla="*/ 146333 h 147186"/>
                <a:gd name="connsiteX11" fmla="*/ 124307 w 128217"/>
                <a:gd name="connsiteY11" fmla="*/ 10965 h 147186"/>
                <a:gd name="connsiteX12" fmla="*/ 129611 w 128217"/>
                <a:gd name="connsiteY12" fmla="*/ 1773 h 147186"/>
                <a:gd name="connsiteX13" fmla="*/ 106945 w 128217"/>
                <a:gd name="connsiteY13" fmla="*/ 1773 h 147186"/>
                <a:gd name="connsiteX14" fmla="*/ 112259 w 128217"/>
                <a:gd name="connsiteY14" fmla="*/ 10965 h 147186"/>
                <a:gd name="connsiteX15" fmla="*/ 112259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9" y="91613"/>
                  </a:moveTo>
                  <a:lnTo>
                    <a:pt x="36900" y="1773"/>
                  </a:lnTo>
                  <a:lnTo>
                    <a:pt x="1773" y="1773"/>
                  </a:lnTo>
                  <a:cubicBezTo>
                    <a:pt x="6071" y="4223"/>
                    <a:pt x="8925" y="7086"/>
                    <a:pt x="10967" y="9536"/>
                  </a:cubicBezTo>
                  <a:cubicBezTo>
                    <a:pt x="14842" y="14227"/>
                    <a:pt x="14638" y="14431"/>
                    <a:pt x="14638" y="22398"/>
                  </a:cubicBezTo>
                  <a:lnTo>
                    <a:pt x="14638" y="131425"/>
                  </a:lnTo>
                  <a:cubicBezTo>
                    <a:pt x="14638" y="135921"/>
                    <a:pt x="12396" y="138779"/>
                    <a:pt x="9333" y="140612"/>
                  </a:cubicBezTo>
                  <a:lnTo>
                    <a:pt x="32004" y="140612"/>
                  </a:lnTo>
                  <a:cubicBezTo>
                    <a:pt x="28533" y="138779"/>
                    <a:pt x="26282" y="135921"/>
                    <a:pt x="26282" y="131425"/>
                  </a:cubicBezTo>
                  <a:lnTo>
                    <a:pt x="26282" y="29130"/>
                  </a:lnTo>
                  <a:cubicBezTo>
                    <a:pt x="26282" y="30773"/>
                    <a:pt x="124307" y="146333"/>
                    <a:pt x="124307" y="146333"/>
                  </a:cubicBezTo>
                  <a:lnTo>
                    <a:pt x="124307" y="10965"/>
                  </a:lnTo>
                  <a:cubicBezTo>
                    <a:pt x="124307" y="6269"/>
                    <a:pt x="126553" y="3406"/>
                    <a:pt x="129611" y="1773"/>
                  </a:cubicBezTo>
                  <a:lnTo>
                    <a:pt x="106945" y="1773"/>
                  </a:lnTo>
                  <a:cubicBezTo>
                    <a:pt x="110208" y="3406"/>
                    <a:pt x="112259" y="6269"/>
                    <a:pt x="112259" y="10965"/>
                  </a:cubicBezTo>
                  <a:lnTo>
                    <a:pt x="112259"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3" name="Freeform 43">
              <a:extLst>
                <a:ext uri="{FF2B5EF4-FFF2-40B4-BE49-F238E27FC236}">
                  <a16:creationId xmlns:a16="http://schemas.microsoft.com/office/drawing/2014/main" id="{6A62817F-A7A8-4880-A4BF-5BAFA17B6FC3}"/>
                </a:ext>
              </a:extLst>
            </p:cNvPr>
            <p:cNvSpPr/>
            <p:nvPr/>
          </p:nvSpPr>
          <p:spPr>
            <a:xfrm>
              <a:off x="11324157" y="1868889"/>
              <a:ext cx="94976" cy="137690"/>
            </a:xfrm>
            <a:custGeom>
              <a:avLst/>
              <a:gdLst>
                <a:gd name="connsiteX0" fmla="*/ 83866 w 94976"/>
                <a:gd name="connsiteY0" fmla="*/ 1773 h 137690"/>
                <a:gd name="connsiteX1" fmla="*/ 1773 w 94976"/>
                <a:gd name="connsiteY1" fmla="*/ 1773 h 137690"/>
                <a:gd name="connsiteX2" fmla="*/ 7894 w 94976"/>
                <a:gd name="connsiteY2" fmla="*/ 10965 h 137690"/>
                <a:gd name="connsiteX3" fmla="*/ 7894 w 94976"/>
                <a:gd name="connsiteY3" fmla="*/ 131425 h 137690"/>
                <a:gd name="connsiteX4" fmla="*/ 1773 w 94976"/>
                <a:gd name="connsiteY4" fmla="*/ 140612 h 137690"/>
                <a:gd name="connsiteX5" fmla="*/ 89579 w 94976"/>
                <a:gd name="connsiteY5" fmla="*/ 140612 h 137690"/>
                <a:gd name="connsiteX6" fmla="*/ 93872 w 94976"/>
                <a:gd name="connsiteY6" fmla="*/ 117133 h 137690"/>
                <a:gd name="connsiteX7" fmla="*/ 60383 w 94976"/>
                <a:gd name="connsiteY7" fmla="*/ 129996 h 137690"/>
                <a:gd name="connsiteX8" fmla="*/ 33837 w 94976"/>
                <a:gd name="connsiteY8" fmla="*/ 128975 h 137690"/>
                <a:gd name="connsiteX9" fmla="*/ 33837 w 94976"/>
                <a:gd name="connsiteY9" fmla="*/ 68947 h 137690"/>
                <a:gd name="connsiteX10" fmla="*/ 64666 w 94976"/>
                <a:gd name="connsiteY10" fmla="*/ 68947 h 137690"/>
                <a:gd name="connsiteX11" fmla="*/ 72022 w 94976"/>
                <a:gd name="connsiteY11" fmla="*/ 74867 h 137690"/>
                <a:gd name="connsiteX12" fmla="*/ 72022 w 94976"/>
                <a:gd name="connsiteY12" fmla="*/ 53231 h 137690"/>
                <a:gd name="connsiteX13" fmla="*/ 64666 w 94976"/>
                <a:gd name="connsiteY13" fmla="*/ 58943 h 137690"/>
                <a:gd name="connsiteX14" fmla="*/ 33837 w 94976"/>
                <a:gd name="connsiteY14" fmla="*/ 58943 h 137690"/>
                <a:gd name="connsiteX15" fmla="*/ 33837 w 94976"/>
                <a:gd name="connsiteY15" fmla="*/ 11981 h 137690"/>
                <a:gd name="connsiteX16" fmla="*/ 68551 w 94976"/>
                <a:gd name="connsiteY16" fmla="*/ 12389 h 137690"/>
                <a:gd name="connsiteX17" fmla="*/ 84478 w 94976"/>
                <a:gd name="connsiteY17" fmla="*/ 19744 h 137690"/>
                <a:gd name="connsiteX18" fmla="*/ 83866 w 94976"/>
                <a:gd name="connsiteY1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76" h="137690">
                  <a:moveTo>
                    <a:pt x="83866" y="1773"/>
                  </a:moveTo>
                  <a:lnTo>
                    <a:pt x="1773" y="1773"/>
                  </a:lnTo>
                  <a:cubicBezTo>
                    <a:pt x="5036" y="3406"/>
                    <a:pt x="7894" y="6269"/>
                    <a:pt x="7894" y="10965"/>
                  </a:cubicBezTo>
                  <a:lnTo>
                    <a:pt x="7894" y="131425"/>
                  </a:lnTo>
                  <a:cubicBezTo>
                    <a:pt x="7894" y="136329"/>
                    <a:pt x="5240" y="138575"/>
                    <a:pt x="1773" y="140612"/>
                  </a:cubicBezTo>
                  <a:lnTo>
                    <a:pt x="89579" y="140612"/>
                  </a:lnTo>
                  <a:lnTo>
                    <a:pt x="93872" y="117133"/>
                  </a:lnTo>
                  <a:cubicBezTo>
                    <a:pt x="86316" y="129996"/>
                    <a:pt x="78143" y="129587"/>
                    <a:pt x="60383" y="129996"/>
                  </a:cubicBezTo>
                  <a:cubicBezTo>
                    <a:pt x="50373" y="130404"/>
                    <a:pt x="37916" y="129587"/>
                    <a:pt x="33837" y="128975"/>
                  </a:cubicBezTo>
                  <a:lnTo>
                    <a:pt x="33837" y="68947"/>
                  </a:lnTo>
                  <a:lnTo>
                    <a:pt x="64666" y="68947"/>
                  </a:lnTo>
                  <a:cubicBezTo>
                    <a:pt x="67535" y="68947"/>
                    <a:pt x="71001" y="72009"/>
                    <a:pt x="72022" y="74867"/>
                  </a:cubicBezTo>
                  <a:lnTo>
                    <a:pt x="72022" y="53231"/>
                  </a:lnTo>
                  <a:cubicBezTo>
                    <a:pt x="71001" y="55681"/>
                    <a:pt x="67535" y="58943"/>
                    <a:pt x="64666" y="58943"/>
                  </a:cubicBezTo>
                  <a:lnTo>
                    <a:pt x="33837" y="58943"/>
                  </a:lnTo>
                  <a:lnTo>
                    <a:pt x="33837" y="11981"/>
                  </a:lnTo>
                  <a:cubicBezTo>
                    <a:pt x="33837" y="11981"/>
                    <a:pt x="62420" y="11981"/>
                    <a:pt x="68551" y="12389"/>
                  </a:cubicBezTo>
                  <a:cubicBezTo>
                    <a:pt x="76306" y="12798"/>
                    <a:pt x="80603" y="14431"/>
                    <a:pt x="84478" y="19744"/>
                  </a:cubicBezTo>
                  <a:lnTo>
                    <a:pt x="83866"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4" name="Freeform 44">
              <a:extLst>
                <a:ext uri="{FF2B5EF4-FFF2-40B4-BE49-F238E27FC236}">
                  <a16:creationId xmlns:a16="http://schemas.microsoft.com/office/drawing/2014/main" id="{FE1913C7-6BD1-4381-BA38-E6AE5E783DC5}"/>
                </a:ext>
              </a:extLst>
            </p:cNvPr>
            <p:cNvSpPr/>
            <p:nvPr/>
          </p:nvSpPr>
          <p:spPr>
            <a:xfrm>
              <a:off x="11448505" y="1868889"/>
              <a:ext cx="128218" cy="147186"/>
            </a:xfrm>
            <a:custGeom>
              <a:avLst/>
              <a:gdLst>
                <a:gd name="connsiteX0" fmla="*/ 112250 w 128217"/>
                <a:gd name="connsiteY0" fmla="*/ 91613 h 147186"/>
                <a:gd name="connsiteX1" fmla="*/ 36900 w 128217"/>
                <a:gd name="connsiteY1" fmla="*/ 1773 h 147186"/>
                <a:gd name="connsiteX2" fmla="*/ 1773 w 128217"/>
                <a:gd name="connsiteY2" fmla="*/ 1773 h 147186"/>
                <a:gd name="connsiteX3" fmla="*/ 10967 w 128217"/>
                <a:gd name="connsiteY3" fmla="*/ 9536 h 147186"/>
                <a:gd name="connsiteX4" fmla="*/ 14638 w 128217"/>
                <a:gd name="connsiteY4" fmla="*/ 22398 h 147186"/>
                <a:gd name="connsiteX5" fmla="*/ 14638 w 128217"/>
                <a:gd name="connsiteY5" fmla="*/ 131425 h 147186"/>
                <a:gd name="connsiteX6" fmla="*/ 9333 w 128217"/>
                <a:gd name="connsiteY6" fmla="*/ 140612 h 147186"/>
                <a:gd name="connsiteX7" fmla="*/ 32004 w 128217"/>
                <a:gd name="connsiteY7" fmla="*/ 140612 h 147186"/>
                <a:gd name="connsiteX8" fmla="*/ 26277 w 128217"/>
                <a:gd name="connsiteY8" fmla="*/ 131425 h 147186"/>
                <a:gd name="connsiteX9" fmla="*/ 26277 w 128217"/>
                <a:gd name="connsiteY9" fmla="*/ 29130 h 147186"/>
                <a:gd name="connsiteX10" fmla="*/ 124297 w 128217"/>
                <a:gd name="connsiteY10" fmla="*/ 146333 h 147186"/>
                <a:gd name="connsiteX11" fmla="*/ 124297 w 128217"/>
                <a:gd name="connsiteY11" fmla="*/ 10965 h 147186"/>
                <a:gd name="connsiteX12" fmla="*/ 129611 w 128217"/>
                <a:gd name="connsiteY12" fmla="*/ 1773 h 147186"/>
                <a:gd name="connsiteX13" fmla="*/ 106945 w 128217"/>
                <a:gd name="connsiteY13" fmla="*/ 1773 h 147186"/>
                <a:gd name="connsiteX14" fmla="*/ 112250 w 128217"/>
                <a:gd name="connsiteY14" fmla="*/ 10965 h 147186"/>
                <a:gd name="connsiteX15" fmla="*/ 112250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0" y="91613"/>
                  </a:moveTo>
                  <a:lnTo>
                    <a:pt x="36900" y="1773"/>
                  </a:lnTo>
                  <a:lnTo>
                    <a:pt x="1773" y="1773"/>
                  </a:lnTo>
                  <a:cubicBezTo>
                    <a:pt x="6061" y="4223"/>
                    <a:pt x="8925" y="7086"/>
                    <a:pt x="10967" y="9536"/>
                  </a:cubicBezTo>
                  <a:cubicBezTo>
                    <a:pt x="14842" y="14227"/>
                    <a:pt x="14638" y="14431"/>
                    <a:pt x="14638" y="22398"/>
                  </a:cubicBezTo>
                  <a:lnTo>
                    <a:pt x="14638" y="131425"/>
                  </a:lnTo>
                  <a:cubicBezTo>
                    <a:pt x="14638" y="135921"/>
                    <a:pt x="12396" y="138779"/>
                    <a:pt x="9333" y="140612"/>
                  </a:cubicBezTo>
                  <a:lnTo>
                    <a:pt x="32004" y="140612"/>
                  </a:lnTo>
                  <a:cubicBezTo>
                    <a:pt x="28523" y="138779"/>
                    <a:pt x="26277" y="135921"/>
                    <a:pt x="26277" y="131425"/>
                  </a:cubicBezTo>
                  <a:lnTo>
                    <a:pt x="26277" y="29130"/>
                  </a:lnTo>
                  <a:cubicBezTo>
                    <a:pt x="26277" y="30773"/>
                    <a:pt x="124297" y="146333"/>
                    <a:pt x="124297" y="146333"/>
                  </a:cubicBezTo>
                  <a:lnTo>
                    <a:pt x="124297" y="10965"/>
                  </a:lnTo>
                  <a:cubicBezTo>
                    <a:pt x="124297" y="6269"/>
                    <a:pt x="126553" y="3406"/>
                    <a:pt x="129611" y="1773"/>
                  </a:cubicBezTo>
                  <a:lnTo>
                    <a:pt x="106945" y="1773"/>
                  </a:lnTo>
                  <a:cubicBezTo>
                    <a:pt x="110208" y="3406"/>
                    <a:pt x="112250" y="6269"/>
                    <a:pt x="112250" y="10965"/>
                  </a:cubicBezTo>
                  <a:lnTo>
                    <a:pt x="112250"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5" name="Freeform 45">
              <a:extLst>
                <a:ext uri="{FF2B5EF4-FFF2-40B4-BE49-F238E27FC236}">
                  <a16:creationId xmlns:a16="http://schemas.microsoft.com/office/drawing/2014/main" id="{BD6BD0A3-770E-48F6-8716-20C6D23653C9}"/>
                </a:ext>
              </a:extLst>
            </p:cNvPr>
            <p:cNvSpPr/>
            <p:nvPr/>
          </p:nvSpPr>
          <p:spPr>
            <a:xfrm>
              <a:off x="9221576" y="1866635"/>
              <a:ext cx="151962" cy="142438"/>
            </a:xfrm>
            <a:custGeom>
              <a:avLst/>
              <a:gdLst>
                <a:gd name="connsiteX0" fmla="*/ 77754 w 151962"/>
                <a:gd name="connsiteY0" fmla="*/ 12402 h 142438"/>
                <a:gd name="connsiteX1" fmla="*/ 124720 w 151962"/>
                <a:gd name="connsiteY1" fmla="*/ 75079 h 142438"/>
                <a:gd name="connsiteX2" fmla="*/ 78163 w 151962"/>
                <a:gd name="connsiteY2" fmla="*/ 133270 h 142438"/>
                <a:gd name="connsiteX3" fmla="*/ 30171 w 151962"/>
                <a:gd name="connsiteY3" fmla="*/ 69980 h 142438"/>
                <a:gd name="connsiteX4" fmla="*/ 77754 w 151962"/>
                <a:gd name="connsiteY4" fmla="*/ 12402 h 142438"/>
                <a:gd name="connsiteX5" fmla="*/ 153517 w 151962"/>
                <a:gd name="connsiteY5" fmla="*/ 73854 h 142438"/>
                <a:gd name="connsiteX6" fmla="*/ 79592 w 151962"/>
                <a:gd name="connsiteY6" fmla="*/ 1781 h 142438"/>
                <a:gd name="connsiteX7" fmla="*/ 1787 w 151962"/>
                <a:gd name="connsiteY7" fmla="*/ 72221 h 142438"/>
                <a:gd name="connsiteX8" fmla="*/ 76325 w 151962"/>
                <a:gd name="connsiteY8" fmla="*/ 144907 h 142438"/>
                <a:gd name="connsiteX9" fmla="*/ 153517 w 151962"/>
                <a:gd name="connsiteY9" fmla="*/ 7385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62" h="142438">
                  <a:moveTo>
                    <a:pt x="77754" y="12402"/>
                  </a:moveTo>
                  <a:cubicBezTo>
                    <a:pt x="104917" y="12402"/>
                    <a:pt x="125128" y="35676"/>
                    <a:pt x="124720" y="75079"/>
                  </a:cubicBezTo>
                  <a:cubicBezTo>
                    <a:pt x="124720" y="112032"/>
                    <a:pt x="104917" y="133270"/>
                    <a:pt x="78163" y="133270"/>
                  </a:cubicBezTo>
                  <a:cubicBezTo>
                    <a:pt x="54675" y="133270"/>
                    <a:pt x="30171" y="113462"/>
                    <a:pt x="30171" y="69980"/>
                  </a:cubicBezTo>
                  <a:cubicBezTo>
                    <a:pt x="30579" y="33839"/>
                    <a:pt x="50800" y="12402"/>
                    <a:pt x="77754" y="12402"/>
                  </a:cubicBezTo>
                  <a:moveTo>
                    <a:pt x="153517" y="73854"/>
                  </a:moveTo>
                  <a:cubicBezTo>
                    <a:pt x="154129" y="27505"/>
                    <a:pt x="114515" y="2189"/>
                    <a:pt x="79592" y="1781"/>
                  </a:cubicBezTo>
                  <a:cubicBezTo>
                    <a:pt x="30579" y="1168"/>
                    <a:pt x="2400" y="36901"/>
                    <a:pt x="1787" y="72221"/>
                  </a:cubicBezTo>
                  <a:cubicBezTo>
                    <a:pt x="971" y="114074"/>
                    <a:pt x="35281" y="144295"/>
                    <a:pt x="76325" y="144907"/>
                  </a:cubicBezTo>
                  <a:cubicBezTo>
                    <a:pt x="113285" y="145316"/>
                    <a:pt x="152700" y="121633"/>
                    <a:pt x="153517" y="73854"/>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6" name="Freeform 46">
              <a:extLst>
                <a:ext uri="{FF2B5EF4-FFF2-40B4-BE49-F238E27FC236}">
                  <a16:creationId xmlns:a16="http://schemas.microsoft.com/office/drawing/2014/main" id="{22D9D300-3E63-42DA-A33A-81B9C817A05A}"/>
                </a:ext>
              </a:extLst>
            </p:cNvPr>
            <p:cNvSpPr/>
            <p:nvPr/>
          </p:nvSpPr>
          <p:spPr>
            <a:xfrm>
              <a:off x="9309743" y="1835924"/>
              <a:ext cx="23744" cy="23740"/>
            </a:xfrm>
            <a:custGeom>
              <a:avLst/>
              <a:gdLst>
                <a:gd name="connsiteX0" fmla="*/ 11969 w 23744"/>
                <a:gd name="connsiteY0" fmla="*/ 22507 h 23739"/>
                <a:gd name="connsiteX1" fmla="*/ 22511 w 23744"/>
                <a:gd name="connsiteY1" fmla="*/ 11967 h 23739"/>
                <a:gd name="connsiteX2" fmla="*/ 11969 w 23744"/>
                <a:gd name="connsiteY2" fmla="*/ 1773 h 23739"/>
                <a:gd name="connsiteX3" fmla="*/ 1773 w 23744"/>
                <a:gd name="connsiteY3" fmla="*/ 11967 h 23739"/>
                <a:gd name="connsiteX4" fmla="*/ 11969 w 23744"/>
                <a:gd name="connsiteY4" fmla="*/ 22507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969" y="22507"/>
                  </a:moveTo>
                  <a:cubicBezTo>
                    <a:pt x="17672" y="22507"/>
                    <a:pt x="22511" y="18016"/>
                    <a:pt x="22511" y="11967"/>
                  </a:cubicBezTo>
                  <a:cubicBezTo>
                    <a:pt x="22511" y="6269"/>
                    <a:pt x="17672" y="1773"/>
                    <a:pt x="11969" y="1773"/>
                  </a:cubicBezTo>
                  <a:cubicBezTo>
                    <a:pt x="6266" y="1773"/>
                    <a:pt x="1773" y="6269"/>
                    <a:pt x="1773" y="11967"/>
                  </a:cubicBezTo>
                  <a:cubicBezTo>
                    <a:pt x="1773" y="18016"/>
                    <a:pt x="6266" y="22507"/>
                    <a:pt x="11969" y="22507"/>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7" name="Freeform 50">
              <a:extLst>
                <a:ext uri="{FF2B5EF4-FFF2-40B4-BE49-F238E27FC236}">
                  <a16:creationId xmlns:a16="http://schemas.microsoft.com/office/drawing/2014/main" id="{5BC50D96-17D7-41EA-81A4-DD64ADE5EFA2}"/>
                </a:ext>
              </a:extLst>
            </p:cNvPr>
            <p:cNvSpPr/>
            <p:nvPr/>
          </p:nvSpPr>
          <p:spPr>
            <a:xfrm>
              <a:off x="9264382" y="1835924"/>
              <a:ext cx="23744" cy="23740"/>
            </a:xfrm>
            <a:custGeom>
              <a:avLst/>
              <a:gdLst>
                <a:gd name="connsiteX0" fmla="*/ 11969 w 23744"/>
                <a:gd name="connsiteY0" fmla="*/ 22507 h 23739"/>
                <a:gd name="connsiteX1" fmla="*/ 22511 w 23744"/>
                <a:gd name="connsiteY1" fmla="*/ 11967 h 23739"/>
                <a:gd name="connsiteX2" fmla="*/ 11969 w 23744"/>
                <a:gd name="connsiteY2" fmla="*/ 1773 h 23739"/>
                <a:gd name="connsiteX3" fmla="*/ 1773 w 23744"/>
                <a:gd name="connsiteY3" fmla="*/ 11967 h 23739"/>
                <a:gd name="connsiteX4" fmla="*/ 11969 w 23744"/>
                <a:gd name="connsiteY4" fmla="*/ 22507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969" y="22507"/>
                  </a:moveTo>
                  <a:cubicBezTo>
                    <a:pt x="17672" y="22507"/>
                    <a:pt x="22511" y="18016"/>
                    <a:pt x="22511" y="11967"/>
                  </a:cubicBezTo>
                  <a:cubicBezTo>
                    <a:pt x="22511" y="6269"/>
                    <a:pt x="17672" y="1773"/>
                    <a:pt x="11969" y="1773"/>
                  </a:cubicBezTo>
                  <a:cubicBezTo>
                    <a:pt x="6266" y="1773"/>
                    <a:pt x="1773" y="6269"/>
                    <a:pt x="1773" y="11967"/>
                  </a:cubicBezTo>
                  <a:cubicBezTo>
                    <a:pt x="1773" y="18016"/>
                    <a:pt x="6266" y="22507"/>
                    <a:pt x="11969" y="22507"/>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grpSp>
      <p:grpSp>
        <p:nvGrpSpPr>
          <p:cNvPr id="20" name="Group 19">
            <a:extLst>
              <a:ext uri="{FF2B5EF4-FFF2-40B4-BE49-F238E27FC236}">
                <a16:creationId xmlns:a16="http://schemas.microsoft.com/office/drawing/2014/main" id="{0B4BAF15-32E8-4010-9413-69274CCB1513}"/>
              </a:ext>
            </a:extLst>
          </p:cNvPr>
          <p:cNvGrpSpPr/>
          <p:nvPr/>
        </p:nvGrpSpPr>
        <p:grpSpPr>
          <a:xfrm>
            <a:off x="610465" y="1257547"/>
            <a:ext cx="10939692" cy="4095099"/>
            <a:chOff x="607728" y="1242245"/>
            <a:chExt cx="12740600" cy="4769240"/>
          </a:xfrm>
        </p:grpSpPr>
        <p:grpSp>
          <p:nvGrpSpPr>
            <p:cNvPr id="18" name="Group 17">
              <a:extLst>
                <a:ext uri="{FF2B5EF4-FFF2-40B4-BE49-F238E27FC236}">
                  <a16:creationId xmlns:a16="http://schemas.microsoft.com/office/drawing/2014/main" id="{693DB7C4-C5D3-4C8E-89F8-EF43C24C5BE5}"/>
                </a:ext>
              </a:extLst>
            </p:cNvPr>
            <p:cNvGrpSpPr/>
            <p:nvPr/>
          </p:nvGrpSpPr>
          <p:grpSpPr>
            <a:xfrm>
              <a:off x="607728" y="4146523"/>
              <a:ext cx="12740600" cy="710728"/>
              <a:chOff x="607728" y="4146523"/>
              <a:chExt cx="12740600" cy="710728"/>
            </a:xfrm>
          </p:grpSpPr>
          <p:pic>
            <p:nvPicPr>
              <p:cNvPr id="78" name="Picture 2" descr="Health New England">
                <a:extLst>
                  <a:ext uri="{FF2B5EF4-FFF2-40B4-BE49-F238E27FC236}">
                    <a16:creationId xmlns:a16="http://schemas.microsoft.com/office/drawing/2014/main" id="{0E938B34-C3A6-40A9-9C02-047CEE2636B5}"/>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877596" y="4345624"/>
                <a:ext cx="1948637" cy="312526"/>
              </a:xfrm>
              <a:prstGeom prst="rect">
                <a:avLst/>
              </a:prstGeom>
              <a:noFill/>
            </p:spPr>
          </p:pic>
          <p:pic>
            <p:nvPicPr>
              <p:cNvPr id="81" name="Grafik 5">
                <a:extLst>
                  <a:ext uri="{FF2B5EF4-FFF2-40B4-BE49-F238E27FC236}">
                    <a16:creationId xmlns:a16="http://schemas.microsoft.com/office/drawing/2014/main" id="{7B460F59-6073-43A5-949A-85717E03A80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009" t="5973" r="2009" b="5973"/>
              <a:stretch/>
            </p:blipFill>
            <p:spPr>
              <a:xfrm>
                <a:off x="607728" y="4241522"/>
                <a:ext cx="1558717" cy="520730"/>
              </a:xfrm>
              <a:prstGeom prst="rect">
                <a:avLst/>
              </a:prstGeom>
              <a:noFill/>
            </p:spPr>
          </p:pic>
          <p:pic>
            <p:nvPicPr>
              <p:cNvPr id="86" name="Picture 85" descr="A close up of a logo&#10;&#10;Description automatically generated">
                <a:extLst>
                  <a:ext uri="{FF2B5EF4-FFF2-40B4-BE49-F238E27FC236}">
                    <a16:creationId xmlns:a16="http://schemas.microsoft.com/office/drawing/2014/main" id="{8E5157E6-20E5-4403-AF59-80731681626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929075" y="4146523"/>
                <a:ext cx="1242038" cy="710728"/>
              </a:xfrm>
              <a:prstGeom prst="rect">
                <a:avLst/>
              </a:prstGeom>
              <a:solidFill>
                <a:schemeClr val="bg2">
                  <a:lumMod val="90000"/>
                </a:schemeClr>
              </a:solidFill>
            </p:spPr>
          </p:pic>
          <p:pic>
            <p:nvPicPr>
              <p:cNvPr id="85" name="Picture 84" descr="A picture containing drawing&#10;&#10;Description automatically generated">
                <a:extLst>
                  <a:ext uri="{FF2B5EF4-FFF2-40B4-BE49-F238E27FC236}">
                    <a16:creationId xmlns:a16="http://schemas.microsoft.com/office/drawing/2014/main" id="{1B65A63F-5291-4E32-84E4-AB4611BAE69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862027" y="4205414"/>
                <a:ext cx="1333476" cy="592947"/>
              </a:xfrm>
              <a:prstGeom prst="rect">
                <a:avLst/>
              </a:prstGeom>
              <a:solidFill>
                <a:schemeClr val="bg2">
                  <a:lumMod val="90000"/>
                </a:schemeClr>
              </a:solidFill>
            </p:spPr>
          </p:pic>
          <p:pic>
            <p:nvPicPr>
              <p:cNvPr id="129" name="Picture 128" descr="A picture containing drawing&#10;&#10;Description automatically generated">
                <a:extLst>
                  <a:ext uri="{FF2B5EF4-FFF2-40B4-BE49-F238E27FC236}">
                    <a16:creationId xmlns:a16="http://schemas.microsoft.com/office/drawing/2014/main" id="{FDF087D5-508F-4881-9492-FA0EC5CEFA9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029322" y="4239080"/>
                <a:ext cx="2319006" cy="525615"/>
              </a:xfrm>
              <a:prstGeom prst="rect">
                <a:avLst/>
              </a:prstGeom>
              <a:noFill/>
            </p:spPr>
          </p:pic>
          <p:pic>
            <p:nvPicPr>
              <p:cNvPr id="83" name="Picture 82" descr="A picture containing drawing&#10;&#10;Description automatically generated">
                <a:extLst>
                  <a:ext uri="{FF2B5EF4-FFF2-40B4-BE49-F238E27FC236}">
                    <a16:creationId xmlns:a16="http://schemas.microsoft.com/office/drawing/2014/main" id="{4E3D9E6A-4C30-4BAE-AD7C-8E3AE18F770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051357" y="4248950"/>
                <a:ext cx="1185573" cy="505875"/>
              </a:xfrm>
              <a:prstGeom prst="rect">
                <a:avLst/>
              </a:prstGeom>
              <a:solidFill>
                <a:schemeClr val="bg2">
                  <a:lumMod val="90000"/>
                </a:schemeClr>
              </a:solidFill>
            </p:spPr>
          </p:pic>
        </p:grpSp>
        <p:grpSp>
          <p:nvGrpSpPr>
            <p:cNvPr id="19" name="Group 18">
              <a:extLst>
                <a:ext uri="{FF2B5EF4-FFF2-40B4-BE49-F238E27FC236}">
                  <a16:creationId xmlns:a16="http://schemas.microsoft.com/office/drawing/2014/main" id="{688651CC-8068-48B4-AD76-E81A4084A42B}"/>
                </a:ext>
              </a:extLst>
            </p:cNvPr>
            <p:cNvGrpSpPr/>
            <p:nvPr/>
          </p:nvGrpSpPr>
          <p:grpSpPr>
            <a:xfrm>
              <a:off x="2120671" y="5350308"/>
              <a:ext cx="9714715" cy="661177"/>
              <a:chOff x="773201" y="5350308"/>
              <a:chExt cx="9714715" cy="661177"/>
            </a:xfrm>
          </p:grpSpPr>
          <p:pic>
            <p:nvPicPr>
              <p:cNvPr id="93" name="Picture 92" descr="A picture containing drawing&#10;&#10;Description automatically generated">
                <a:extLst>
                  <a:ext uri="{FF2B5EF4-FFF2-40B4-BE49-F238E27FC236}">
                    <a16:creationId xmlns:a16="http://schemas.microsoft.com/office/drawing/2014/main" id="{5318CCBB-895F-4708-A558-DA5C8679C0FF}"/>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7540672" y="5350308"/>
                <a:ext cx="901640" cy="661177"/>
              </a:xfrm>
              <a:prstGeom prst="rect">
                <a:avLst/>
              </a:prstGeom>
              <a:solidFill>
                <a:schemeClr val="bg2">
                  <a:lumMod val="90000"/>
                </a:schemeClr>
              </a:solidFill>
            </p:spPr>
          </p:pic>
          <p:pic>
            <p:nvPicPr>
              <p:cNvPr id="84" name="Picture 83" descr="A picture containing drawing&#10;&#10;Description automatically generated">
                <a:extLst>
                  <a:ext uri="{FF2B5EF4-FFF2-40B4-BE49-F238E27FC236}">
                    <a16:creationId xmlns:a16="http://schemas.microsoft.com/office/drawing/2014/main" id="{7D6EAE86-6AFD-4906-A7ED-18F4AB64983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358155" y="5470280"/>
                <a:ext cx="1017373" cy="421233"/>
              </a:xfrm>
              <a:prstGeom prst="rect">
                <a:avLst/>
              </a:prstGeom>
              <a:solidFill>
                <a:schemeClr val="bg2">
                  <a:lumMod val="90000"/>
                </a:schemeClr>
              </a:solidFill>
            </p:spPr>
          </p:pic>
          <p:pic>
            <p:nvPicPr>
              <p:cNvPr id="94" name="Picture 93" descr="A picture containing object, clock, drawing&#10;&#10;Description automatically generated">
                <a:extLst>
                  <a:ext uri="{FF2B5EF4-FFF2-40B4-BE49-F238E27FC236}">
                    <a16:creationId xmlns:a16="http://schemas.microsoft.com/office/drawing/2014/main" id="{E4273615-2C63-4D21-96CE-727B7C213EE5}"/>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021719" y="5398682"/>
                <a:ext cx="1490132" cy="564428"/>
              </a:xfrm>
              <a:prstGeom prst="rect">
                <a:avLst/>
              </a:prstGeom>
              <a:solidFill>
                <a:schemeClr val="bg2">
                  <a:lumMod val="90000"/>
                </a:schemeClr>
              </a:solidFill>
            </p:spPr>
          </p:pic>
          <p:pic>
            <p:nvPicPr>
              <p:cNvPr id="88" name="Picture 87" descr="A picture containing drawing&#10;&#10;Description automatically generated">
                <a:extLst>
                  <a:ext uri="{FF2B5EF4-FFF2-40B4-BE49-F238E27FC236}">
                    <a16:creationId xmlns:a16="http://schemas.microsoft.com/office/drawing/2014/main" id="{588DD8CB-5CCC-4CA6-BE8E-832C6C82CAE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73201" y="5377798"/>
                <a:ext cx="1227770" cy="606197"/>
              </a:xfrm>
              <a:prstGeom prst="rect">
                <a:avLst/>
              </a:prstGeom>
              <a:solidFill>
                <a:schemeClr val="bg2">
                  <a:lumMod val="90000"/>
                </a:schemeClr>
              </a:solidFill>
            </p:spPr>
          </p:pic>
          <p:pic>
            <p:nvPicPr>
              <p:cNvPr id="89" name="Picture 2">
                <a:extLst>
                  <a:ext uri="{FF2B5EF4-FFF2-40B4-BE49-F238E27FC236}">
                    <a16:creationId xmlns:a16="http://schemas.microsoft.com/office/drawing/2014/main" id="{0BD368AF-BE05-4764-9D89-3C6522FCE69B}"/>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tretch>
                <a:fillRect/>
              </a:stretch>
            </p:blipFill>
            <p:spPr bwMode="auto">
              <a:xfrm>
                <a:off x="9207539" y="5398662"/>
                <a:ext cx="1280377" cy="564468"/>
              </a:xfrm>
              <a:prstGeom prst="rect">
                <a:avLst/>
              </a:prstGeom>
              <a:solidFill>
                <a:schemeClr val="bg2">
                  <a:lumMod val="90000"/>
                </a:schemeClr>
              </a:solidFill>
            </p:spPr>
          </p:pic>
        </p:grpSp>
        <p:grpSp>
          <p:nvGrpSpPr>
            <p:cNvPr id="17" name="Group 16">
              <a:extLst>
                <a:ext uri="{FF2B5EF4-FFF2-40B4-BE49-F238E27FC236}">
                  <a16:creationId xmlns:a16="http://schemas.microsoft.com/office/drawing/2014/main" id="{90F859E3-A051-4D6A-8049-DEADE82C93E8}"/>
                </a:ext>
              </a:extLst>
            </p:cNvPr>
            <p:cNvGrpSpPr/>
            <p:nvPr/>
          </p:nvGrpSpPr>
          <p:grpSpPr>
            <a:xfrm>
              <a:off x="1956156" y="3039500"/>
              <a:ext cx="10043745" cy="733455"/>
              <a:chOff x="844742" y="3039500"/>
              <a:chExt cx="10043745" cy="733455"/>
            </a:xfrm>
          </p:grpSpPr>
          <p:pic>
            <p:nvPicPr>
              <p:cNvPr id="80" name="Plassholder for bilde 42">
                <a:extLst>
                  <a:ext uri="{FF2B5EF4-FFF2-40B4-BE49-F238E27FC236}">
                    <a16:creationId xmlns:a16="http://schemas.microsoft.com/office/drawing/2014/main" id="{22D39122-1651-41CB-B161-6F555595D71B}"/>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746325" y="3213731"/>
                <a:ext cx="1503877" cy="384992"/>
              </a:xfrm>
              <a:prstGeom prst="rect">
                <a:avLst/>
              </a:prstGeom>
              <a:noFill/>
              <a:ln>
                <a:noFill/>
              </a:ln>
            </p:spPr>
          </p:pic>
          <p:pic>
            <p:nvPicPr>
              <p:cNvPr id="90" name="Picture 89">
                <a:extLst>
                  <a:ext uri="{FF2B5EF4-FFF2-40B4-BE49-F238E27FC236}">
                    <a16:creationId xmlns:a16="http://schemas.microsoft.com/office/drawing/2014/main" id="{1B0C2445-5B64-488B-A1CB-D1E1FDFB1ADF}"/>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2966747" y="3045070"/>
                <a:ext cx="1063801" cy="722315"/>
              </a:xfrm>
              <a:prstGeom prst="rect">
                <a:avLst/>
              </a:prstGeom>
              <a:solidFill>
                <a:schemeClr val="bg2">
                  <a:lumMod val="90000"/>
                </a:schemeClr>
              </a:solidFill>
            </p:spPr>
          </p:pic>
          <p:pic>
            <p:nvPicPr>
              <p:cNvPr id="79" name="Picture 78" descr="Screen Shot 2017-03-21 at 12.42.48 PM.png">
                <a:extLst>
                  <a:ext uri="{FF2B5EF4-FFF2-40B4-BE49-F238E27FC236}">
                    <a16:creationId xmlns:a16="http://schemas.microsoft.com/office/drawing/2014/main" id="{634A2782-A4EA-4C5C-BADC-7BA505A006FC}"/>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6983834" y="3228453"/>
                <a:ext cx="1217700" cy="355548"/>
              </a:xfrm>
              <a:prstGeom prst="rect">
                <a:avLst/>
              </a:prstGeom>
              <a:noFill/>
            </p:spPr>
          </p:pic>
          <p:pic>
            <p:nvPicPr>
              <p:cNvPr id="77" name="Picture 76" descr="A screenshot of a cell phone&#10;&#10;Description automatically generated">
                <a:extLst>
                  <a:ext uri="{FF2B5EF4-FFF2-40B4-BE49-F238E27FC236}">
                    <a16:creationId xmlns:a16="http://schemas.microsoft.com/office/drawing/2014/main" id="{021D5296-06A5-4701-A063-478A1938759B}"/>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8778715" y="3212164"/>
                <a:ext cx="2109772" cy="388127"/>
              </a:xfrm>
              <a:prstGeom prst="rect">
                <a:avLst/>
              </a:prstGeom>
              <a:noFill/>
            </p:spPr>
          </p:pic>
          <p:pic>
            <p:nvPicPr>
              <p:cNvPr id="133" name="Picture 132" descr="A close up of a logo&#10;&#10;Description automatically generated">
                <a:extLst>
                  <a:ext uri="{FF2B5EF4-FFF2-40B4-BE49-F238E27FC236}">
                    <a16:creationId xmlns:a16="http://schemas.microsoft.com/office/drawing/2014/main" id="{6AE5A0FA-C0A6-4E83-B588-5799C9E05808}"/>
                  </a:ext>
                </a:extLst>
              </p:cNvPr>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844742" y="3039500"/>
                <a:ext cx="839103" cy="733455"/>
              </a:xfrm>
              <a:prstGeom prst="rect">
                <a:avLst/>
              </a:prstGeom>
              <a:noFill/>
            </p:spPr>
          </p:pic>
        </p:grpSp>
        <p:grpSp>
          <p:nvGrpSpPr>
            <p:cNvPr id="16" name="Group 15">
              <a:extLst>
                <a:ext uri="{FF2B5EF4-FFF2-40B4-BE49-F238E27FC236}">
                  <a16:creationId xmlns:a16="http://schemas.microsoft.com/office/drawing/2014/main" id="{A1050119-2807-4E59-B5B0-684A18A9BADD}"/>
                </a:ext>
              </a:extLst>
            </p:cNvPr>
            <p:cNvGrpSpPr/>
            <p:nvPr/>
          </p:nvGrpSpPr>
          <p:grpSpPr>
            <a:xfrm>
              <a:off x="1227146" y="1242245"/>
              <a:ext cx="11501765" cy="1309786"/>
              <a:chOff x="786028" y="1242245"/>
              <a:chExt cx="11501765" cy="1309786"/>
            </a:xfrm>
          </p:grpSpPr>
          <p:pic>
            <p:nvPicPr>
              <p:cNvPr id="92" name="Picture 91" descr="A close up of a logo&#10;&#10;Description automatically generated">
                <a:extLst>
                  <a:ext uri="{FF2B5EF4-FFF2-40B4-BE49-F238E27FC236}">
                    <a16:creationId xmlns:a16="http://schemas.microsoft.com/office/drawing/2014/main" id="{9185589A-8FAC-4FB5-A5F8-05AAE2B45E95}"/>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2647348" y="1633058"/>
                <a:ext cx="1635316" cy="528161"/>
              </a:xfrm>
              <a:prstGeom prst="rect">
                <a:avLst/>
              </a:prstGeom>
              <a:noFill/>
            </p:spPr>
          </p:pic>
          <p:pic>
            <p:nvPicPr>
              <p:cNvPr id="130" name="Picture 129" descr="A picture containing drawing, shirt&#10;&#10;Description automatically generated">
                <a:extLst>
                  <a:ext uri="{FF2B5EF4-FFF2-40B4-BE49-F238E27FC236}">
                    <a16:creationId xmlns:a16="http://schemas.microsoft.com/office/drawing/2014/main" id="{747C51EF-EA95-449C-8B4E-76A47D434B65}"/>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4862027" y="1242245"/>
                <a:ext cx="1568973" cy="1309786"/>
              </a:xfrm>
              <a:prstGeom prst="rect">
                <a:avLst/>
              </a:prstGeom>
              <a:noFill/>
            </p:spPr>
          </p:pic>
          <p:pic>
            <p:nvPicPr>
              <p:cNvPr id="131" name="Picture 130" descr="A close up of a sign&#10;&#10;Description automatically generated">
                <a:extLst>
                  <a:ext uri="{FF2B5EF4-FFF2-40B4-BE49-F238E27FC236}">
                    <a16:creationId xmlns:a16="http://schemas.microsoft.com/office/drawing/2014/main" id="{96E51505-30ED-46E9-AC99-DFA524E6F98D}"/>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256891" y="1447868"/>
                <a:ext cx="997883" cy="898540"/>
              </a:xfrm>
              <a:prstGeom prst="rect">
                <a:avLst/>
              </a:prstGeom>
              <a:noFill/>
            </p:spPr>
          </p:pic>
          <p:pic>
            <p:nvPicPr>
              <p:cNvPr id="95" name="Picture 94" descr="A picture containing drawing&#10;&#10;Description automatically generated">
                <a:extLst>
                  <a:ext uri="{FF2B5EF4-FFF2-40B4-BE49-F238E27FC236}">
                    <a16:creationId xmlns:a16="http://schemas.microsoft.com/office/drawing/2014/main" id="{2A10FC55-0FA7-4A89-8C82-D50981BBE1A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786028" y="1589905"/>
                <a:ext cx="1062875" cy="614467"/>
              </a:xfrm>
              <a:prstGeom prst="rect">
                <a:avLst/>
              </a:prstGeom>
              <a:solidFill>
                <a:schemeClr val="bg2">
                  <a:lumMod val="90000"/>
                </a:schemeClr>
              </a:solidFill>
            </p:spPr>
          </p:pic>
          <p:pic>
            <p:nvPicPr>
              <p:cNvPr id="96" name="Picture 95" descr="A close up of a logo&#10;&#10;Description automatically generated">
                <a:extLst>
                  <a:ext uri="{FF2B5EF4-FFF2-40B4-BE49-F238E27FC236}">
                    <a16:creationId xmlns:a16="http://schemas.microsoft.com/office/drawing/2014/main" id="{35CB2059-619F-424F-80E1-75F3631829D5}"/>
                  </a:ext>
                </a:extLst>
              </p:cNvPr>
              <p:cNvPicPr>
                <a:picLocks noChangeAspect="1"/>
              </p:cNvPicPr>
              <p:nvPr/>
            </p:nvPicPr>
            <p:blipFill rotWithShape="1">
              <a:blip r:embed="rId24" cstate="screen">
                <a:extLst>
                  <a:ext uri="{28A0092B-C50C-407E-A947-70E740481C1C}">
                    <a14:useLocalDpi xmlns:a14="http://schemas.microsoft.com/office/drawing/2010/main" val="0"/>
                  </a:ext>
                </a:extLst>
              </a:blip>
              <a:srcRect/>
              <a:stretch/>
            </p:blipFill>
            <p:spPr>
              <a:xfrm>
                <a:off x="9207539" y="1611829"/>
                <a:ext cx="964589" cy="570619"/>
              </a:xfrm>
              <a:prstGeom prst="rect">
                <a:avLst/>
              </a:prstGeom>
              <a:solidFill>
                <a:schemeClr val="bg2">
                  <a:lumMod val="90000"/>
                </a:schemeClr>
              </a:solidFill>
            </p:spPr>
          </p:pic>
          <p:pic>
            <p:nvPicPr>
              <p:cNvPr id="134" name="Picture 133" descr="A picture containing drawing, light&#10;&#10;Description automatically generated">
                <a:extLst>
                  <a:ext uri="{FF2B5EF4-FFF2-40B4-BE49-F238E27FC236}">
                    <a16:creationId xmlns:a16="http://schemas.microsoft.com/office/drawing/2014/main" id="{4061320E-C466-49C3-BE59-74E9C8BFF972}"/>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10847377" y="1671492"/>
                <a:ext cx="1440416" cy="451292"/>
              </a:xfrm>
              <a:prstGeom prst="rect">
                <a:avLst/>
              </a:prstGeom>
              <a:noFill/>
            </p:spPr>
          </p:pic>
        </p:grpSp>
      </p:grpSp>
    </p:spTree>
    <p:extLst>
      <p:ext uri="{BB962C8B-B14F-4D97-AF65-F5344CB8AC3E}">
        <p14:creationId xmlns:p14="http://schemas.microsoft.com/office/powerpoint/2010/main" val="255178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335D11-7E97-AC47-BEE5-81CB37E8C820}"/>
              </a:ext>
            </a:extLst>
          </p:cNvPr>
          <p:cNvSpPr>
            <a:spLocks noGrp="1"/>
          </p:cNvSpPr>
          <p:nvPr>
            <p:ph type="title"/>
          </p:nvPr>
        </p:nvSpPr>
        <p:spPr/>
        <p:txBody>
          <a:bodyPr/>
          <a:lstStyle/>
          <a:p>
            <a:r>
              <a:rPr lang="en-US"/>
              <a:t>Challenges of Today’s Distributed Work Environment</a:t>
            </a:r>
          </a:p>
        </p:txBody>
      </p:sp>
      <p:sp>
        <p:nvSpPr>
          <p:cNvPr id="8" name="Subtitle 7">
            <a:extLst>
              <a:ext uri="{FF2B5EF4-FFF2-40B4-BE49-F238E27FC236}">
                <a16:creationId xmlns:a16="http://schemas.microsoft.com/office/drawing/2014/main" id="{B15371CB-B382-7D4D-A220-3E0E34FF1B98}"/>
              </a:ext>
            </a:extLst>
          </p:cNvPr>
          <p:cNvSpPr>
            <a:spLocks noGrp="1"/>
          </p:cNvSpPr>
          <p:nvPr>
            <p:ph type="subTitle" idx="10"/>
          </p:nvPr>
        </p:nvSpPr>
        <p:spPr/>
        <p:txBody>
          <a:bodyPr/>
          <a:lstStyle/>
          <a:p>
            <a:r>
              <a:rPr lang="en-US" dirty="0"/>
              <a:t>Hybrid is enabling new hiring and retention opportunities</a:t>
            </a:r>
          </a:p>
        </p:txBody>
      </p:sp>
      <p:grpSp>
        <p:nvGrpSpPr>
          <p:cNvPr id="12" name="Group 11">
            <a:extLst>
              <a:ext uri="{FF2B5EF4-FFF2-40B4-BE49-F238E27FC236}">
                <a16:creationId xmlns:a16="http://schemas.microsoft.com/office/drawing/2014/main" id="{548AF6D0-D6DF-4F51-A1AC-370BA950038C}"/>
              </a:ext>
            </a:extLst>
          </p:cNvPr>
          <p:cNvGrpSpPr/>
          <p:nvPr/>
        </p:nvGrpSpPr>
        <p:grpSpPr>
          <a:xfrm>
            <a:off x="538266" y="1399598"/>
            <a:ext cx="4408721" cy="871934"/>
            <a:chOff x="538266" y="1548926"/>
            <a:chExt cx="4408721" cy="871934"/>
          </a:xfrm>
        </p:grpSpPr>
        <p:sp>
          <p:nvSpPr>
            <p:cNvPr id="24" name="TextBox 23">
              <a:extLst>
                <a:ext uri="{FF2B5EF4-FFF2-40B4-BE49-F238E27FC236}">
                  <a16:creationId xmlns:a16="http://schemas.microsoft.com/office/drawing/2014/main" id="{D608C3F3-DA84-4122-91BE-E9DB9FB5EB5E}"/>
                </a:ext>
              </a:extLst>
            </p:cNvPr>
            <p:cNvSpPr txBox="1"/>
            <p:nvPr/>
          </p:nvSpPr>
          <p:spPr>
            <a:xfrm>
              <a:off x="538266" y="1851473"/>
              <a:ext cx="4408721" cy="569387"/>
            </a:xfrm>
            <a:prstGeom prst="rect">
              <a:avLst/>
            </a:prstGeom>
            <a:noFill/>
          </p:spPr>
          <p:txBody>
            <a:bodyPr wrap="square" lIns="91440">
              <a:spAutoFit/>
            </a:bodyPr>
            <a:lstStyle/>
            <a:p>
              <a:pPr>
                <a:defRPr/>
              </a:pPr>
              <a:r>
                <a:rPr lang="en-US" sz="1500" dirty="0">
                  <a:solidFill>
                    <a:srgbClr val="3F3F3F"/>
                  </a:solidFill>
                  <a:latin typeface="Metropolis Light"/>
                </a:rPr>
                <a:t>of healthcare executives </a:t>
              </a:r>
              <a:br>
                <a:rPr lang="en-US" sz="1500" dirty="0">
                  <a:solidFill>
                    <a:srgbClr val="3F3F3F"/>
                  </a:solidFill>
                  <a:latin typeface="Metropolis Light"/>
                </a:rPr>
              </a:br>
              <a:r>
                <a:rPr lang="en-US" sz="1500" dirty="0">
                  <a:solidFill>
                    <a:srgbClr val="3F3F3F"/>
                  </a:solidFill>
                  <a:latin typeface="Metropolis Light"/>
                </a:rPr>
                <a:t>expect their hybrid workforce to grow in 2022</a:t>
              </a:r>
              <a:r>
                <a:rPr lang="en-US" sz="1500" baseline="30000" dirty="0">
                  <a:solidFill>
                    <a:srgbClr val="3F3F3F"/>
                  </a:solidFill>
                  <a:latin typeface="Metropolis Light"/>
                </a:rPr>
                <a:t>1</a:t>
              </a:r>
              <a:endParaRPr lang="en-US" sz="1500" b="1" dirty="0">
                <a:solidFill>
                  <a:srgbClr val="3F3F3F"/>
                </a:solidFill>
                <a:latin typeface="Metropolis Light"/>
              </a:endParaRPr>
            </a:p>
          </p:txBody>
        </p:sp>
        <p:sp>
          <p:nvSpPr>
            <p:cNvPr id="27" name="TextBox 26">
              <a:extLst>
                <a:ext uri="{FF2B5EF4-FFF2-40B4-BE49-F238E27FC236}">
                  <a16:creationId xmlns:a16="http://schemas.microsoft.com/office/drawing/2014/main" id="{6E8D4DE4-2687-42E1-B319-711A08840C6A}"/>
                </a:ext>
              </a:extLst>
            </p:cNvPr>
            <p:cNvSpPr txBox="1"/>
            <p:nvPr/>
          </p:nvSpPr>
          <p:spPr>
            <a:xfrm>
              <a:off x="538266" y="1548926"/>
              <a:ext cx="679032" cy="369332"/>
            </a:xfrm>
            <a:prstGeom prst="rect">
              <a:avLst/>
            </a:prstGeom>
          </p:spPr>
          <p:txBody>
            <a:bodyPr wrap="none" lIns="91440" tIns="0" rIns="0" bIns="0" rtlCol="0">
              <a:spAutoFit/>
            </a:bodyPr>
            <a:lstStyle/>
            <a:p>
              <a:pPr algn="l">
                <a:spcAft>
                  <a:spcPts val="600"/>
                </a:spcAft>
              </a:pPr>
              <a:r>
                <a:rPr lang="en-US" sz="2400" dirty="0">
                  <a:solidFill>
                    <a:schemeClr val="accent2"/>
                  </a:solidFill>
                  <a:latin typeface="Metropolis Semi Bold" panose="00000700000000000000" pitchFamily="2" charset="0"/>
                </a:rPr>
                <a:t>61%</a:t>
              </a:r>
            </a:p>
          </p:txBody>
        </p:sp>
      </p:grpSp>
      <p:sp>
        <p:nvSpPr>
          <p:cNvPr id="31" name="TextBox 30">
            <a:extLst>
              <a:ext uri="{FF2B5EF4-FFF2-40B4-BE49-F238E27FC236}">
                <a16:creationId xmlns:a16="http://schemas.microsoft.com/office/drawing/2014/main" id="{E91AA548-7FD6-4CE1-B606-9866DE01A54A}"/>
              </a:ext>
            </a:extLst>
          </p:cNvPr>
          <p:cNvSpPr txBox="1"/>
          <p:nvPr/>
        </p:nvSpPr>
        <p:spPr>
          <a:xfrm>
            <a:off x="436284" y="5793436"/>
            <a:ext cx="1914887" cy="505465"/>
          </a:xfrm>
          <a:prstGeom prst="rect">
            <a:avLst/>
          </a:prstGeom>
          <a:noFill/>
        </p:spPr>
        <p:txBody>
          <a:bodyPr wrap="none" lIns="0" tIns="0" rIns="0" bIns="0" rtlCol="0">
            <a:noAutofit/>
          </a:bodyPr>
          <a:lstStyle/>
          <a:p>
            <a:r>
              <a:rPr lang="en-US" sz="800" dirty="0">
                <a:solidFill>
                  <a:schemeClr val="tx2"/>
                </a:solidFill>
              </a:rPr>
              <a:t>1. </a:t>
            </a:r>
            <a:r>
              <a:rPr lang="en-US" sz="700" dirty="0">
                <a:solidFill>
                  <a:schemeClr val="tx2"/>
                </a:solidFill>
              </a:rPr>
              <a:t>1 </a:t>
            </a:r>
            <a:r>
              <a:rPr lang="en-US" sz="700" dirty="0">
                <a:solidFill>
                  <a:srgbClr val="3F3F3F"/>
                </a:solidFill>
                <a:latin typeface="Metropolis Light"/>
              </a:rPr>
              <a:t>VMware FY22 Q4 Executive Pulse </a:t>
            </a:r>
            <a:r>
              <a:rPr lang="en-US" sz="700" dirty="0">
                <a:solidFill>
                  <a:schemeClr val="tx2"/>
                </a:solidFill>
              </a:rPr>
              <a:t>  </a:t>
            </a:r>
          </a:p>
          <a:p>
            <a:r>
              <a:rPr lang="en-US" sz="800" dirty="0">
                <a:solidFill>
                  <a:schemeClr val="tx2"/>
                </a:solidFill>
              </a:rPr>
              <a:t>2. </a:t>
            </a:r>
            <a:r>
              <a:rPr lang="en-US" sz="700" dirty="0">
                <a:solidFill>
                  <a:schemeClr val="tx2"/>
                </a:solidFill>
              </a:rPr>
              <a:t>Forbes CIO Survey</a:t>
            </a:r>
            <a:endParaRPr lang="en-US" sz="800" dirty="0">
              <a:solidFill>
                <a:schemeClr val="tx2"/>
              </a:solidFill>
            </a:endParaRPr>
          </a:p>
          <a:p>
            <a:r>
              <a:rPr lang="en-US" sz="800" dirty="0">
                <a:solidFill>
                  <a:schemeClr val="tx2"/>
                </a:solidFill>
              </a:rPr>
              <a:t>3. Forbes CIO Survey</a:t>
            </a:r>
          </a:p>
          <a:p>
            <a:r>
              <a:rPr lang="en-US" sz="800" dirty="0">
                <a:solidFill>
                  <a:schemeClr val="tx2"/>
                </a:solidFill>
              </a:rPr>
              <a:t>4. McKinsey </a:t>
            </a:r>
            <a:r>
              <a:rPr lang="en-US" sz="800" dirty="0">
                <a:solidFill>
                  <a:schemeClr val="tx2"/>
                </a:solidFill>
                <a:hlinkClick r:id="rId3"/>
              </a:rPr>
              <a:t>July 2021</a:t>
            </a:r>
            <a:endParaRPr lang="en-US" sz="800" dirty="0">
              <a:solidFill>
                <a:schemeClr val="tx2"/>
              </a:solidFill>
            </a:endParaRPr>
          </a:p>
        </p:txBody>
      </p:sp>
      <p:grpSp>
        <p:nvGrpSpPr>
          <p:cNvPr id="11" name="Group 10">
            <a:extLst>
              <a:ext uri="{FF2B5EF4-FFF2-40B4-BE49-F238E27FC236}">
                <a16:creationId xmlns:a16="http://schemas.microsoft.com/office/drawing/2014/main" id="{B247BAB9-AAE3-49AF-9715-BDF5B3930F71}"/>
              </a:ext>
            </a:extLst>
          </p:cNvPr>
          <p:cNvGrpSpPr/>
          <p:nvPr/>
        </p:nvGrpSpPr>
        <p:grpSpPr>
          <a:xfrm>
            <a:off x="6468276" y="1059574"/>
            <a:ext cx="5185309" cy="5125450"/>
            <a:chOff x="6167491" y="847864"/>
            <a:chExt cx="5462240" cy="5399184"/>
          </a:xfrm>
        </p:grpSpPr>
        <p:grpSp>
          <p:nvGrpSpPr>
            <p:cNvPr id="47" name="Group 46">
              <a:extLst>
                <a:ext uri="{FF2B5EF4-FFF2-40B4-BE49-F238E27FC236}">
                  <a16:creationId xmlns:a16="http://schemas.microsoft.com/office/drawing/2014/main" id="{CAD42D15-CA8E-49F1-A38B-587E8B66E14D}"/>
                </a:ext>
              </a:extLst>
            </p:cNvPr>
            <p:cNvGrpSpPr/>
            <p:nvPr/>
          </p:nvGrpSpPr>
          <p:grpSpPr>
            <a:xfrm rot="16200000">
              <a:off x="6210354" y="1507045"/>
              <a:ext cx="5399184" cy="4080822"/>
              <a:chOff x="6230547" y="1569626"/>
              <a:chExt cx="5399184" cy="4080822"/>
            </a:xfrm>
          </p:grpSpPr>
          <p:sp>
            <p:nvSpPr>
              <p:cNvPr id="48" name="Oval 47">
                <a:extLst>
                  <a:ext uri="{FF2B5EF4-FFF2-40B4-BE49-F238E27FC236}">
                    <a16:creationId xmlns:a16="http://schemas.microsoft.com/office/drawing/2014/main" id="{C1C59A36-7911-444D-9F03-019CD8280E12}"/>
                  </a:ext>
                </a:extLst>
              </p:cNvPr>
              <p:cNvSpPr/>
              <p:nvPr/>
            </p:nvSpPr>
            <p:spPr>
              <a:xfrm>
                <a:off x="7589296" y="1569626"/>
                <a:ext cx="4040435" cy="4040435"/>
              </a:xfrm>
              <a:prstGeom prst="ellipse">
                <a:avLst/>
              </a:prstGeom>
              <a:noFill/>
              <a:ln w="158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9" name="Oval 48">
                <a:extLst>
                  <a:ext uri="{FF2B5EF4-FFF2-40B4-BE49-F238E27FC236}">
                    <a16:creationId xmlns:a16="http://schemas.microsoft.com/office/drawing/2014/main" id="{24656E58-51EF-46F2-859E-D3E1E4C00C8B}"/>
                  </a:ext>
                </a:extLst>
              </p:cNvPr>
              <p:cNvSpPr/>
              <p:nvPr/>
            </p:nvSpPr>
            <p:spPr>
              <a:xfrm>
                <a:off x="6230547" y="1610013"/>
                <a:ext cx="4040435" cy="4040435"/>
              </a:xfrm>
              <a:prstGeom prst="ellipse">
                <a:avLst/>
              </a:prstGeom>
              <a:noFill/>
              <a:ln w="158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32" name="Google Shape;408;p44">
              <a:extLst>
                <a:ext uri="{FF2B5EF4-FFF2-40B4-BE49-F238E27FC236}">
                  <a16:creationId xmlns:a16="http://schemas.microsoft.com/office/drawing/2014/main" id="{3B6772F2-4457-431D-8C66-A7CBFCBB8A49}"/>
                </a:ext>
              </a:extLst>
            </p:cNvPr>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7552836" y="2188383"/>
              <a:ext cx="2718146" cy="2718146"/>
            </a:xfrm>
            <a:prstGeom prst="ellipse">
              <a:avLst/>
            </a:prstGeom>
            <a:noFill/>
            <a:ln>
              <a:noFill/>
            </a:ln>
          </p:spPr>
        </p:pic>
        <p:grpSp>
          <p:nvGrpSpPr>
            <p:cNvPr id="10" name="Group 9">
              <a:extLst>
                <a:ext uri="{FF2B5EF4-FFF2-40B4-BE49-F238E27FC236}">
                  <a16:creationId xmlns:a16="http://schemas.microsoft.com/office/drawing/2014/main" id="{81EBBF6B-C51F-4A54-9A5C-96092438500E}"/>
                </a:ext>
              </a:extLst>
            </p:cNvPr>
            <p:cNvGrpSpPr/>
            <p:nvPr/>
          </p:nvGrpSpPr>
          <p:grpSpPr>
            <a:xfrm>
              <a:off x="6230547" y="1569626"/>
              <a:ext cx="5399184" cy="4080822"/>
              <a:chOff x="6230547" y="1569626"/>
              <a:chExt cx="5399184" cy="4080822"/>
            </a:xfrm>
          </p:grpSpPr>
          <p:sp>
            <p:nvSpPr>
              <p:cNvPr id="44" name="Oval 43">
                <a:extLst>
                  <a:ext uri="{FF2B5EF4-FFF2-40B4-BE49-F238E27FC236}">
                    <a16:creationId xmlns:a16="http://schemas.microsoft.com/office/drawing/2014/main" id="{06905D52-B260-4135-878E-C3D17F5B4F66}"/>
                  </a:ext>
                </a:extLst>
              </p:cNvPr>
              <p:cNvSpPr/>
              <p:nvPr/>
            </p:nvSpPr>
            <p:spPr>
              <a:xfrm>
                <a:off x="7589296" y="1569626"/>
                <a:ext cx="4040435" cy="4040435"/>
              </a:xfrm>
              <a:prstGeom prst="ellipse">
                <a:avLst/>
              </a:prstGeom>
              <a:noFill/>
              <a:ln w="158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5" name="Oval 44">
                <a:extLst>
                  <a:ext uri="{FF2B5EF4-FFF2-40B4-BE49-F238E27FC236}">
                    <a16:creationId xmlns:a16="http://schemas.microsoft.com/office/drawing/2014/main" id="{F2A2914E-EF7C-430E-8CBB-BC9DE7F76119}"/>
                  </a:ext>
                </a:extLst>
              </p:cNvPr>
              <p:cNvSpPr/>
              <p:nvPr/>
            </p:nvSpPr>
            <p:spPr>
              <a:xfrm>
                <a:off x="6230547" y="1610013"/>
                <a:ext cx="4040435" cy="4040435"/>
              </a:xfrm>
              <a:prstGeom prst="ellipse">
                <a:avLst/>
              </a:prstGeom>
              <a:noFill/>
              <a:ln w="1587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3" name="Picture 2" descr="Icon&#10;&#10;Description automatically generated">
              <a:extLst>
                <a:ext uri="{FF2B5EF4-FFF2-40B4-BE49-F238E27FC236}">
                  <a16:creationId xmlns:a16="http://schemas.microsoft.com/office/drawing/2014/main" id="{9C5ED752-188E-471E-9356-2B1B38B2A7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67491" y="1267340"/>
              <a:ext cx="1645920" cy="1645920"/>
            </a:xfrm>
            <a:prstGeom prst="ellipse">
              <a:avLst/>
            </a:prstGeom>
            <a:ln>
              <a:solidFill>
                <a:schemeClr val="accent3"/>
              </a:solidFill>
            </a:ln>
          </p:spPr>
        </p:pic>
        <p:pic>
          <p:nvPicPr>
            <p:cNvPr id="35" name="Google Shape;154;p22">
              <a:extLst>
                <a:ext uri="{FF2B5EF4-FFF2-40B4-BE49-F238E27FC236}">
                  <a16:creationId xmlns:a16="http://schemas.microsoft.com/office/drawing/2014/main" id="{13FAA176-A22F-4C32-BD7D-1491F64B4DD0}"/>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val="0"/>
                </a:ext>
              </a:extLst>
            </a:blip>
            <a:srcRect/>
            <a:stretch/>
          </p:blipFill>
          <p:spPr>
            <a:xfrm>
              <a:off x="9934893" y="4307988"/>
              <a:ext cx="1645920" cy="1645920"/>
            </a:xfrm>
            <a:prstGeom prst="ellipse">
              <a:avLst/>
            </a:prstGeom>
            <a:noFill/>
            <a:ln>
              <a:solidFill>
                <a:schemeClr val="accent3"/>
              </a:solidFill>
            </a:ln>
          </p:spPr>
        </p:pic>
        <p:pic>
          <p:nvPicPr>
            <p:cNvPr id="5" name="Picture 4" descr="Icon&#10;&#10;Description automatically generated">
              <a:extLst>
                <a:ext uri="{FF2B5EF4-FFF2-40B4-BE49-F238E27FC236}">
                  <a16:creationId xmlns:a16="http://schemas.microsoft.com/office/drawing/2014/main" id="{2C7F5AB4-5942-419B-ABDA-D315F10C14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167491" y="4307988"/>
              <a:ext cx="1645920" cy="1645920"/>
            </a:xfrm>
            <a:prstGeom prst="ellipse">
              <a:avLst/>
            </a:prstGeom>
            <a:ln>
              <a:solidFill>
                <a:schemeClr val="accent3"/>
              </a:solidFill>
            </a:ln>
          </p:spPr>
        </p:pic>
        <p:pic>
          <p:nvPicPr>
            <p:cNvPr id="40" name="Picture 39">
              <a:extLst>
                <a:ext uri="{FF2B5EF4-FFF2-40B4-BE49-F238E27FC236}">
                  <a16:creationId xmlns:a16="http://schemas.microsoft.com/office/drawing/2014/main" id="{EEB7C102-4D0C-42AF-9EE5-CEE5F2AE7D2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934893" y="1267340"/>
              <a:ext cx="1645920" cy="1645920"/>
            </a:xfrm>
            <a:prstGeom prst="ellipse">
              <a:avLst/>
            </a:prstGeom>
            <a:ln>
              <a:solidFill>
                <a:schemeClr val="accent3"/>
              </a:solidFill>
            </a:ln>
            <a:effectLst/>
          </p:spPr>
        </p:pic>
      </p:grpSp>
      <p:grpSp>
        <p:nvGrpSpPr>
          <p:cNvPr id="58" name="Group 57">
            <a:extLst>
              <a:ext uri="{FF2B5EF4-FFF2-40B4-BE49-F238E27FC236}">
                <a16:creationId xmlns:a16="http://schemas.microsoft.com/office/drawing/2014/main" id="{933F2EF3-A450-4058-B639-3AFD211E36DC}"/>
              </a:ext>
            </a:extLst>
          </p:cNvPr>
          <p:cNvGrpSpPr/>
          <p:nvPr/>
        </p:nvGrpSpPr>
        <p:grpSpPr>
          <a:xfrm>
            <a:off x="502475" y="2417197"/>
            <a:ext cx="5419067" cy="856545"/>
            <a:chOff x="538266" y="1548926"/>
            <a:chExt cx="5419067" cy="856545"/>
          </a:xfrm>
        </p:grpSpPr>
        <p:sp>
          <p:nvSpPr>
            <p:cNvPr id="60" name="TextBox 59">
              <a:extLst>
                <a:ext uri="{FF2B5EF4-FFF2-40B4-BE49-F238E27FC236}">
                  <a16:creationId xmlns:a16="http://schemas.microsoft.com/office/drawing/2014/main" id="{108D75FF-18C9-4959-98D4-412B309E8229}"/>
                </a:ext>
              </a:extLst>
            </p:cNvPr>
            <p:cNvSpPr txBox="1"/>
            <p:nvPr/>
          </p:nvSpPr>
          <p:spPr>
            <a:xfrm>
              <a:off x="538266" y="1851473"/>
              <a:ext cx="5419067" cy="553998"/>
            </a:xfrm>
            <a:prstGeom prst="rect">
              <a:avLst/>
            </a:prstGeom>
            <a:noFill/>
          </p:spPr>
          <p:txBody>
            <a:bodyPr wrap="square" lIns="91440">
              <a:spAutoFit/>
            </a:bodyPr>
            <a:lstStyle/>
            <a:p>
              <a:pPr>
                <a:defRPr/>
              </a:pPr>
              <a:r>
                <a:rPr lang="en-US" sz="1500" dirty="0">
                  <a:solidFill>
                    <a:srgbClr val="3F3F3F"/>
                  </a:solidFill>
                  <a:latin typeface="Metropolis"/>
                  <a:cs typeface="Arial" pitchFamily="34" charset="0"/>
                </a:rPr>
                <a:t>a</a:t>
              </a:r>
              <a:r>
                <a:rPr kumimoji="0" lang="en-US" sz="1500" b="0" i="0" u="none" strike="noStrike" kern="1200" cap="none" spc="0" normalizeH="0" baseline="0" noProof="0" dirty="0" err="1">
                  <a:ln>
                    <a:noFill/>
                  </a:ln>
                  <a:solidFill>
                    <a:srgbClr val="3F3F3F"/>
                  </a:solidFill>
                  <a:effectLst/>
                  <a:uLnTx/>
                  <a:uFillTx/>
                  <a:latin typeface="Metropolis"/>
                  <a:cs typeface="Arial" pitchFamily="34" charset="0"/>
                </a:rPr>
                <a:t>gree</a:t>
              </a:r>
              <a:r>
                <a:rPr kumimoji="0" lang="en-US" sz="1500" b="0" i="0" u="none" strike="noStrike" kern="1200" cap="none" spc="0" normalizeH="0" baseline="0" noProof="0" dirty="0">
                  <a:ln>
                    <a:noFill/>
                  </a:ln>
                  <a:solidFill>
                    <a:srgbClr val="3F3F3F"/>
                  </a:solidFill>
                  <a:effectLst/>
                  <a:uLnTx/>
                  <a:uFillTx/>
                  <a:latin typeface="Metropolis"/>
                  <a:cs typeface="Arial" pitchFamily="34" charset="0"/>
                </a:rPr>
                <a:t> that risks related to security and privacy are challenges in delivering work-from-home capabilities</a:t>
              </a:r>
              <a:r>
                <a:rPr kumimoji="0" lang="en-US" sz="1500" b="0" i="0" u="none" strike="noStrike" kern="1200" cap="none" spc="0" normalizeH="0" baseline="30000" noProof="0" dirty="0">
                  <a:ln>
                    <a:noFill/>
                  </a:ln>
                  <a:solidFill>
                    <a:srgbClr val="3F3F3F"/>
                  </a:solidFill>
                  <a:effectLst/>
                  <a:uLnTx/>
                  <a:uFillTx/>
                  <a:latin typeface="Metropolis"/>
                  <a:cs typeface="Arial" pitchFamily="34" charset="0"/>
                </a:rPr>
                <a:t>2</a:t>
              </a:r>
            </a:p>
          </p:txBody>
        </p:sp>
        <p:sp>
          <p:nvSpPr>
            <p:cNvPr id="63" name="TextBox 62">
              <a:extLst>
                <a:ext uri="{FF2B5EF4-FFF2-40B4-BE49-F238E27FC236}">
                  <a16:creationId xmlns:a16="http://schemas.microsoft.com/office/drawing/2014/main" id="{5B5BF582-B3B3-4F8E-A673-784717FC94ED}"/>
                </a:ext>
              </a:extLst>
            </p:cNvPr>
            <p:cNvSpPr txBox="1"/>
            <p:nvPr/>
          </p:nvSpPr>
          <p:spPr>
            <a:xfrm>
              <a:off x="538266" y="1548926"/>
              <a:ext cx="653384" cy="369332"/>
            </a:xfrm>
            <a:prstGeom prst="rect">
              <a:avLst/>
            </a:prstGeom>
          </p:spPr>
          <p:txBody>
            <a:bodyPr wrap="none" lIns="91440" tIns="0" rIns="0" bIns="0" rtlCol="0">
              <a:spAutoFit/>
            </a:bodyPr>
            <a:lstStyle/>
            <a:p>
              <a:pPr algn="l">
                <a:spcAft>
                  <a:spcPts val="600"/>
                </a:spcAft>
              </a:pPr>
              <a:r>
                <a:rPr lang="en-US" sz="2400" dirty="0">
                  <a:solidFill>
                    <a:schemeClr val="accent2"/>
                  </a:solidFill>
                  <a:latin typeface="Metropolis Semi Bold" panose="00000700000000000000" pitchFamily="2" charset="0"/>
                </a:rPr>
                <a:t>71%</a:t>
              </a:r>
            </a:p>
          </p:txBody>
        </p:sp>
      </p:grpSp>
      <p:grpSp>
        <p:nvGrpSpPr>
          <p:cNvPr id="64" name="Group 63">
            <a:extLst>
              <a:ext uri="{FF2B5EF4-FFF2-40B4-BE49-F238E27FC236}">
                <a16:creationId xmlns:a16="http://schemas.microsoft.com/office/drawing/2014/main" id="{2D05EC7C-CEBC-4705-BA7E-A7C30A3813A3}"/>
              </a:ext>
            </a:extLst>
          </p:cNvPr>
          <p:cNvGrpSpPr/>
          <p:nvPr/>
        </p:nvGrpSpPr>
        <p:grpSpPr>
          <a:xfrm>
            <a:off x="510577" y="3503429"/>
            <a:ext cx="4436411" cy="856545"/>
            <a:chOff x="538266" y="1548926"/>
            <a:chExt cx="4436411" cy="856545"/>
          </a:xfrm>
        </p:grpSpPr>
        <p:sp>
          <p:nvSpPr>
            <p:cNvPr id="66" name="TextBox 65">
              <a:extLst>
                <a:ext uri="{FF2B5EF4-FFF2-40B4-BE49-F238E27FC236}">
                  <a16:creationId xmlns:a16="http://schemas.microsoft.com/office/drawing/2014/main" id="{A40D1831-39CF-42E5-A109-ADB951A9DD18}"/>
                </a:ext>
              </a:extLst>
            </p:cNvPr>
            <p:cNvSpPr txBox="1"/>
            <p:nvPr/>
          </p:nvSpPr>
          <p:spPr>
            <a:xfrm>
              <a:off x="538267" y="1851473"/>
              <a:ext cx="4436410" cy="553998"/>
            </a:xfrm>
            <a:prstGeom prst="rect">
              <a:avLst/>
            </a:prstGeom>
            <a:noFill/>
          </p:spPr>
          <p:txBody>
            <a:bodyPr wrap="square" lIns="91440">
              <a:spAutoFit/>
            </a:bodyPr>
            <a:lstStyle/>
            <a:p>
              <a:pPr>
                <a:defRPr/>
              </a:pPr>
              <a:r>
                <a:rPr kumimoji="0" lang="en-US" sz="1500" b="0" i="0" u="none" strike="noStrike" kern="1200" cap="none" spc="0" normalizeH="0" baseline="0" noProof="0" dirty="0">
                  <a:ln>
                    <a:noFill/>
                  </a:ln>
                  <a:solidFill>
                    <a:srgbClr val="3F3F3F"/>
                  </a:solidFill>
                  <a:effectLst/>
                  <a:uLnTx/>
                  <a:uFillTx/>
                  <a:latin typeface="Metropolis"/>
                  <a:cs typeface="Arial" pitchFamily="34" charset="0"/>
                </a:rPr>
                <a:t>would lose significant employees without hybrid work practices</a:t>
              </a:r>
              <a:r>
                <a:rPr kumimoji="0" lang="en-US" sz="1500" b="0" i="0" u="none" strike="noStrike" kern="1200" cap="none" spc="0" normalizeH="0" baseline="30000" noProof="0" dirty="0">
                  <a:ln>
                    <a:noFill/>
                  </a:ln>
                  <a:solidFill>
                    <a:srgbClr val="3F3F3F"/>
                  </a:solidFill>
                  <a:effectLst/>
                  <a:uLnTx/>
                  <a:uFillTx/>
                  <a:latin typeface="Metropolis"/>
                  <a:cs typeface="Arial" pitchFamily="34" charset="0"/>
                </a:rPr>
                <a:t>3</a:t>
              </a:r>
            </a:p>
          </p:txBody>
        </p:sp>
        <p:sp>
          <p:nvSpPr>
            <p:cNvPr id="67" name="TextBox 66">
              <a:extLst>
                <a:ext uri="{FF2B5EF4-FFF2-40B4-BE49-F238E27FC236}">
                  <a16:creationId xmlns:a16="http://schemas.microsoft.com/office/drawing/2014/main" id="{24FB1312-9B28-4857-B5D7-CD83995B78CE}"/>
                </a:ext>
              </a:extLst>
            </p:cNvPr>
            <p:cNvSpPr txBox="1"/>
            <p:nvPr/>
          </p:nvSpPr>
          <p:spPr>
            <a:xfrm>
              <a:off x="538266" y="1548926"/>
              <a:ext cx="739946" cy="369332"/>
            </a:xfrm>
            <a:prstGeom prst="rect">
              <a:avLst/>
            </a:prstGeom>
          </p:spPr>
          <p:txBody>
            <a:bodyPr wrap="none" lIns="91440" tIns="0" rIns="0" bIns="0" rtlCol="0">
              <a:spAutoFit/>
            </a:bodyPr>
            <a:lstStyle/>
            <a:p>
              <a:pPr algn="l">
                <a:spcAft>
                  <a:spcPts val="600"/>
                </a:spcAft>
              </a:pPr>
              <a:r>
                <a:rPr lang="en-US" sz="2400" dirty="0">
                  <a:solidFill>
                    <a:schemeClr val="accent2"/>
                  </a:solidFill>
                  <a:latin typeface="Metropolis Semi Bold" panose="00000700000000000000" pitchFamily="2" charset="0"/>
                </a:rPr>
                <a:t>63%</a:t>
              </a:r>
            </a:p>
          </p:txBody>
        </p:sp>
      </p:grpSp>
      <p:grpSp>
        <p:nvGrpSpPr>
          <p:cNvPr id="69" name="Group 68">
            <a:extLst>
              <a:ext uri="{FF2B5EF4-FFF2-40B4-BE49-F238E27FC236}">
                <a16:creationId xmlns:a16="http://schemas.microsoft.com/office/drawing/2014/main" id="{68DA3D62-4B10-46FE-AF63-3B8B594F405D}"/>
              </a:ext>
            </a:extLst>
          </p:cNvPr>
          <p:cNvGrpSpPr/>
          <p:nvPr/>
        </p:nvGrpSpPr>
        <p:grpSpPr>
          <a:xfrm>
            <a:off x="499280" y="4568814"/>
            <a:ext cx="4436411" cy="856545"/>
            <a:chOff x="538266" y="1548926"/>
            <a:chExt cx="4436411" cy="856545"/>
          </a:xfrm>
        </p:grpSpPr>
        <p:sp>
          <p:nvSpPr>
            <p:cNvPr id="70" name="TextBox 69">
              <a:extLst>
                <a:ext uri="{FF2B5EF4-FFF2-40B4-BE49-F238E27FC236}">
                  <a16:creationId xmlns:a16="http://schemas.microsoft.com/office/drawing/2014/main" id="{F28C38DA-0457-43FF-87D0-FA0CA3D1C860}"/>
                </a:ext>
              </a:extLst>
            </p:cNvPr>
            <p:cNvSpPr txBox="1"/>
            <p:nvPr/>
          </p:nvSpPr>
          <p:spPr>
            <a:xfrm>
              <a:off x="538267" y="1851473"/>
              <a:ext cx="4436410" cy="553998"/>
            </a:xfrm>
            <a:prstGeom prst="rect">
              <a:avLst/>
            </a:prstGeom>
            <a:noFill/>
          </p:spPr>
          <p:txBody>
            <a:bodyPr wrap="square" lIns="91440">
              <a:sp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lang="en-US" sz="1500" dirty="0" err="1">
                  <a:solidFill>
                    <a:srgbClr val="3F3F3F"/>
                  </a:solidFill>
                  <a:latin typeface="Metropolis"/>
                  <a:cs typeface="Arial" pitchFamily="34" charset="0"/>
                </a:rPr>
                <a:t>i</a:t>
              </a:r>
              <a:r>
                <a:rPr kumimoji="0" lang="en-US" sz="1500" b="0" i="0" u="none" strike="noStrike" kern="1200" cap="none" spc="0" normalizeH="0" baseline="0" noProof="0" dirty="0" err="1">
                  <a:ln>
                    <a:noFill/>
                  </a:ln>
                  <a:solidFill>
                    <a:srgbClr val="3F3F3F"/>
                  </a:solidFill>
                  <a:effectLst/>
                  <a:uLnTx/>
                  <a:uFillTx/>
                  <a:latin typeface="Metropolis"/>
                  <a:cs typeface="Arial" pitchFamily="34" charset="0"/>
                </a:rPr>
                <a:t>ncreased</a:t>
              </a:r>
              <a:r>
                <a:rPr kumimoji="0" lang="en-US" sz="1500" b="0" i="0" u="none" strike="noStrike" kern="1200" cap="none" spc="0" normalizeH="0" baseline="0" noProof="0" dirty="0">
                  <a:ln>
                    <a:noFill/>
                  </a:ln>
                  <a:solidFill>
                    <a:srgbClr val="3F3F3F"/>
                  </a:solidFill>
                  <a:effectLst/>
                  <a:uLnTx/>
                  <a:uFillTx/>
                  <a:latin typeface="Metropolis"/>
                  <a:cs typeface="Arial" pitchFamily="34" charset="0"/>
                </a:rPr>
                <a:t> telehealth vs pre-COVID levels </a:t>
              </a:r>
              <a:br>
                <a:rPr kumimoji="0" lang="en-US" sz="1500" b="0" i="0" u="none" strike="noStrike" kern="1200" cap="none" spc="0" normalizeH="0" baseline="0" noProof="0" dirty="0">
                  <a:ln>
                    <a:noFill/>
                  </a:ln>
                  <a:solidFill>
                    <a:srgbClr val="3F3F3F"/>
                  </a:solidFill>
                  <a:effectLst/>
                  <a:uLnTx/>
                  <a:uFillTx/>
                  <a:latin typeface="Metropolis"/>
                  <a:cs typeface="Arial" pitchFamily="34" charset="0"/>
                </a:rPr>
              </a:br>
              <a:r>
                <a:rPr kumimoji="0" lang="en-US" sz="1500" b="0" i="0" u="none" strike="noStrike" kern="1200" cap="none" spc="0" normalizeH="0" baseline="0" noProof="0" dirty="0">
                  <a:ln>
                    <a:noFill/>
                  </a:ln>
                  <a:solidFill>
                    <a:srgbClr val="3F3F3F"/>
                  </a:solidFill>
                  <a:effectLst/>
                  <a:uLnTx/>
                  <a:uFillTx/>
                  <a:latin typeface="Metropolis"/>
                  <a:cs typeface="Arial" pitchFamily="34" charset="0"/>
                </a:rPr>
                <a:t>(July 2021)</a:t>
              </a:r>
              <a:r>
                <a:rPr lang="en-US" sz="1500" baseline="30000" dirty="0">
                  <a:solidFill>
                    <a:srgbClr val="3F3F3F"/>
                  </a:solidFill>
                  <a:latin typeface="Metropolis"/>
                  <a:cs typeface="Arial" pitchFamily="34" charset="0"/>
                </a:rPr>
                <a:t>4</a:t>
              </a:r>
              <a:endParaRPr kumimoji="0" lang="en-US" sz="1500" b="0" i="0" u="none" strike="noStrike" kern="1200" cap="none" spc="0" normalizeH="0" baseline="30000" noProof="0" dirty="0">
                <a:ln>
                  <a:noFill/>
                </a:ln>
                <a:solidFill>
                  <a:srgbClr val="3F3F3F"/>
                </a:solidFill>
                <a:effectLst/>
                <a:uLnTx/>
                <a:uFillTx/>
                <a:latin typeface="Metropolis"/>
                <a:cs typeface="Arial" pitchFamily="34" charset="0"/>
              </a:endParaRPr>
            </a:p>
          </p:txBody>
        </p:sp>
        <p:sp>
          <p:nvSpPr>
            <p:cNvPr id="71" name="TextBox 70">
              <a:extLst>
                <a:ext uri="{FF2B5EF4-FFF2-40B4-BE49-F238E27FC236}">
                  <a16:creationId xmlns:a16="http://schemas.microsoft.com/office/drawing/2014/main" id="{BC6954B0-A4EC-40FD-8C05-34D82FE5839E}"/>
                </a:ext>
              </a:extLst>
            </p:cNvPr>
            <p:cNvSpPr txBox="1"/>
            <p:nvPr/>
          </p:nvSpPr>
          <p:spPr>
            <a:xfrm>
              <a:off x="538266" y="1548926"/>
              <a:ext cx="693460" cy="369332"/>
            </a:xfrm>
            <a:prstGeom prst="rect">
              <a:avLst/>
            </a:prstGeom>
          </p:spPr>
          <p:txBody>
            <a:bodyPr wrap="none" lIns="91440" tIns="0" rIns="0" bIns="0" rtlCol="0">
              <a:spAutoFit/>
            </a:bodyPr>
            <a:lstStyle/>
            <a:p>
              <a:pPr algn="l">
                <a:spcAft>
                  <a:spcPts val="600"/>
                </a:spcAft>
              </a:pPr>
              <a:r>
                <a:rPr lang="en-US" sz="2400" dirty="0">
                  <a:solidFill>
                    <a:schemeClr val="accent2"/>
                  </a:solidFill>
                  <a:latin typeface="Metropolis Semi Bold" panose="00000700000000000000" pitchFamily="2" charset="0"/>
                </a:rPr>
                <a:t>38X</a:t>
              </a:r>
            </a:p>
          </p:txBody>
        </p:sp>
      </p:grpSp>
    </p:spTree>
    <p:extLst>
      <p:ext uri="{BB962C8B-B14F-4D97-AF65-F5344CB8AC3E}">
        <p14:creationId xmlns:p14="http://schemas.microsoft.com/office/powerpoint/2010/main" val="73198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80555AF-6062-E107-73FF-6E0B1AEA6933}"/>
              </a:ext>
            </a:extLst>
          </p:cNvPr>
          <p:cNvSpPr>
            <a:spLocks noGrp="1"/>
          </p:cNvSpPr>
          <p:nvPr>
            <p:ph type="title"/>
          </p:nvPr>
        </p:nvSpPr>
        <p:spPr/>
        <p:txBody>
          <a:bodyPr/>
          <a:lstStyle/>
          <a:p>
            <a:r>
              <a:rPr lang="en-US"/>
              <a:t>Potential of the Cloud for Healthcare</a:t>
            </a:r>
          </a:p>
        </p:txBody>
      </p:sp>
      <p:sp>
        <p:nvSpPr>
          <p:cNvPr id="15" name="Text Placeholder 14">
            <a:extLst>
              <a:ext uri="{FF2B5EF4-FFF2-40B4-BE49-F238E27FC236}">
                <a16:creationId xmlns:a16="http://schemas.microsoft.com/office/drawing/2014/main" id="{4D01C45E-BB78-4DC0-A9B3-72E2F3395F7F}"/>
              </a:ext>
            </a:extLst>
          </p:cNvPr>
          <p:cNvSpPr>
            <a:spLocks noGrp="1"/>
          </p:cNvSpPr>
          <p:nvPr>
            <p:ph type="body" sz="quarter" idx="20"/>
          </p:nvPr>
        </p:nvSpPr>
        <p:spPr>
          <a:xfrm>
            <a:off x="1" y="1392383"/>
            <a:ext cx="5092860" cy="2774809"/>
          </a:xfrm>
        </p:spPr>
        <p:txBody>
          <a:bodyPr tIns="274320" rIns="274320" bIns="274320"/>
          <a:lstStyle/>
          <a:p>
            <a:r>
              <a:rPr lang="en-US" sz="1800" dirty="0">
                <a:solidFill>
                  <a:schemeClr val="tx2"/>
                </a:solidFill>
              </a:rPr>
              <a:t>In 2021 McKinsey showed that cloud capabilities have the potential to generate value of </a:t>
            </a:r>
            <a:r>
              <a:rPr lang="en-US" sz="1800" dirty="0">
                <a:solidFill>
                  <a:schemeClr val="accent1"/>
                </a:solidFill>
                <a:latin typeface="Metropolis Semi Bold" panose="00000700000000000000" pitchFamily="2" charset="0"/>
              </a:rPr>
              <a:t>$100-$170b</a:t>
            </a:r>
            <a:br>
              <a:rPr lang="en-US" sz="1800" dirty="0">
                <a:solidFill>
                  <a:schemeClr val="accent1"/>
                </a:solidFill>
                <a:latin typeface="Metropolis Semi Bold" panose="00000700000000000000" pitchFamily="2" charset="0"/>
              </a:rPr>
            </a:br>
            <a:r>
              <a:rPr lang="en-US" sz="1800" dirty="0">
                <a:solidFill>
                  <a:schemeClr val="tx2"/>
                </a:solidFill>
              </a:rPr>
              <a:t>for healthcare by 2030.</a:t>
            </a:r>
          </a:p>
          <a:p>
            <a:r>
              <a:rPr lang="en-US" sz="1800" dirty="0">
                <a:solidFill>
                  <a:schemeClr val="accent1"/>
                </a:solidFill>
                <a:latin typeface="Metropolis Semi Bold" panose="00000700000000000000" pitchFamily="2" charset="0"/>
              </a:rPr>
              <a:t>Innovation is the primary driver:</a:t>
            </a:r>
          </a:p>
          <a:p>
            <a:pPr>
              <a:spcBef>
                <a:spcPts val="600"/>
              </a:spcBef>
              <a:buClr>
                <a:schemeClr val="tx2"/>
              </a:buClr>
              <a:buNone/>
            </a:pPr>
            <a:r>
              <a:rPr lang="en-US" sz="1800" dirty="0">
                <a:solidFill>
                  <a:schemeClr val="tx2"/>
                </a:solidFill>
              </a:rPr>
              <a:t>Analytics  |  IoT  |  Automation</a:t>
            </a:r>
          </a:p>
        </p:txBody>
      </p:sp>
      <p:grpSp>
        <p:nvGrpSpPr>
          <p:cNvPr id="11" name="Group 10">
            <a:extLst>
              <a:ext uri="{FF2B5EF4-FFF2-40B4-BE49-F238E27FC236}">
                <a16:creationId xmlns:a16="http://schemas.microsoft.com/office/drawing/2014/main" id="{0F83765F-1CE7-4491-856B-C033232372DC}"/>
              </a:ext>
            </a:extLst>
          </p:cNvPr>
          <p:cNvGrpSpPr/>
          <p:nvPr/>
        </p:nvGrpSpPr>
        <p:grpSpPr>
          <a:xfrm>
            <a:off x="5744645" y="1392383"/>
            <a:ext cx="5697196" cy="4572000"/>
            <a:chOff x="6407505" y="1600201"/>
            <a:chExt cx="5697196" cy="4572000"/>
          </a:xfrm>
        </p:grpSpPr>
        <p:pic>
          <p:nvPicPr>
            <p:cNvPr id="9" name="Picture 8">
              <a:extLst>
                <a:ext uri="{FF2B5EF4-FFF2-40B4-BE49-F238E27FC236}">
                  <a16:creationId xmlns:a16="http://schemas.microsoft.com/office/drawing/2014/main" id="{11B8868E-6BBA-42B6-BC95-1D629734B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05" y="1600201"/>
              <a:ext cx="5697196" cy="4572000"/>
            </a:xfrm>
            <a:prstGeom prst="rect">
              <a:avLst/>
            </a:prstGeom>
            <a:noFill/>
          </p:spPr>
        </p:pic>
        <p:sp>
          <p:nvSpPr>
            <p:cNvPr id="10" name="Rectangle 9">
              <a:extLst>
                <a:ext uri="{FF2B5EF4-FFF2-40B4-BE49-F238E27FC236}">
                  <a16:creationId xmlns:a16="http://schemas.microsoft.com/office/drawing/2014/main" id="{B2F19E70-7A00-4F4E-95D7-38FBC8C0A8E6}"/>
                </a:ext>
              </a:extLst>
            </p:cNvPr>
            <p:cNvSpPr/>
            <p:nvPr/>
          </p:nvSpPr>
          <p:spPr>
            <a:xfrm>
              <a:off x="6473228" y="1837853"/>
              <a:ext cx="1430447" cy="3078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3" name="Rectangle 12">
              <a:extLst>
                <a:ext uri="{FF2B5EF4-FFF2-40B4-BE49-F238E27FC236}">
                  <a16:creationId xmlns:a16="http://schemas.microsoft.com/office/drawing/2014/main" id="{3C18E978-DBF4-4066-8D95-2B6D0FC0061C}"/>
                </a:ext>
              </a:extLst>
            </p:cNvPr>
            <p:cNvSpPr/>
            <p:nvPr/>
          </p:nvSpPr>
          <p:spPr>
            <a:xfrm>
              <a:off x="10674254" y="1829534"/>
              <a:ext cx="1430447" cy="3078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6" name="Text Placeholder 14">
            <a:extLst>
              <a:ext uri="{FF2B5EF4-FFF2-40B4-BE49-F238E27FC236}">
                <a16:creationId xmlns:a16="http://schemas.microsoft.com/office/drawing/2014/main" id="{60173251-30F3-4BF7-AF6E-043EF82E2609}"/>
              </a:ext>
            </a:extLst>
          </p:cNvPr>
          <p:cNvSpPr txBox="1">
            <a:spLocks/>
          </p:cNvSpPr>
          <p:nvPr/>
        </p:nvSpPr>
        <p:spPr>
          <a:xfrm>
            <a:off x="1" y="4420928"/>
            <a:ext cx="5092860" cy="1401138"/>
          </a:xfrm>
          <a:prstGeom prst="rect">
            <a:avLst/>
          </a:prstGeom>
          <a:solidFill>
            <a:schemeClr val="accent1"/>
          </a:solidFill>
        </p:spPr>
        <p:txBody>
          <a:bodyPr vert="horz" lIns="1280160" tIns="274320" rIns="274320" bIns="274320" rtlCol="0">
            <a:noAutofit/>
          </a:bodyPr>
          <a:lst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lang="en-US" sz="1799" kern="1200" dirty="0">
                <a:solidFill>
                  <a:schemeClr val="accent2"/>
                </a:solidFill>
                <a:latin typeface="+mn-lt"/>
                <a:ea typeface="+mn-ea"/>
                <a:cs typeface="+mn-cs"/>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lang="en-US" sz="1600" kern="1200" dirty="0" smtClean="0">
                <a:solidFill>
                  <a:schemeClr val="accent2"/>
                </a:solidFill>
                <a:latin typeface="+mn-lt"/>
                <a:ea typeface="+mn-ea"/>
                <a:cs typeface="+mn-cs"/>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lang="en-US" sz="1400" kern="1200" dirty="0" smtClean="0">
                <a:solidFill>
                  <a:schemeClr val="accent2"/>
                </a:solidFill>
                <a:latin typeface="+mn-lt"/>
                <a:ea typeface="+mn-ea"/>
                <a:cs typeface="+mn-cs"/>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lang="en-US" sz="1200" kern="1200" dirty="0" smtClean="0">
                <a:solidFill>
                  <a:schemeClr val="accent2"/>
                </a:solidFill>
                <a:latin typeface="+mn-lt"/>
                <a:ea typeface="+mn-ea"/>
                <a:cs typeface="+mn-cs"/>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lang="en-US" sz="1200" kern="1200" dirty="0">
                <a:solidFill>
                  <a:schemeClr val="accent2"/>
                </a:solidFill>
                <a:latin typeface="+mn-lt"/>
                <a:ea typeface="+mn-ea"/>
                <a:cs typeface="+mn-cs"/>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buClr>
                <a:schemeClr val="bg1"/>
              </a:buClr>
              <a:buFont typeface="Arial" panose="020B0604020202020204" pitchFamily="34" charset="0"/>
              <a:buNone/>
            </a:pPr>
            <a:r>
              <a:rPr lang="en-US" sz="1800" i="1" dirty="0">
                <a:solidFill>
                  <a:schemeClr val="bg1"/>
                </a:solidFill>
                <a:latin typeface="+mj-lt"/>
              </a:rPr>
              <a:t>In 2019 a leading EHR provider enabled their infrastructure in the public cloud.</a:t>
            </a:r>
          </a:p>
        </p:txBody>
      </p:sp>
      <p:pic>
        <p:nvPicPr>
          <p:cNvPr id="12" name="Picture Placeholder 86">
            <a:extLst>
              <a:ext uri="{FF2B5EF4-FFF2-40B4-BE49-F238E27FC236}">
                <a16:creationId xmlns:a16="http://schemas.microsoft.com/office/drawing/2014/main" id="{5416490E-E94A-4E40-932B-783206EBD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7508" y="4706665"/>
            <a:ext cx="758952" cy="758952"/>
          </a:xfrm>
          <a:prstGeom prst="rect">
            <a:avLst/>
          </a:prstGeom>
        </p:spPr>
      </p:pic>
    </p:spTree>
    <p:extLst>
      <p:ext uri="{BB962C8B-B14F-4D97-AF65-F5344CB8AC3E}">
        <p14:creationId xmlns:p14="http://schemas.microsoft.com/office/powerpoint/2010/main" val="36805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7" name="Group 1296">
            <a:extLst>
              <a:ext uri="{FF2B5EF4-FFF2-40B4-BE49-F238E27FC236}">
                <a16:creationId xmlns:a16="http://schemas.microsoft.com/office/drawing/2014/main" id="{AAF775EA-30EB-59E4-C08C-8E9E079249D2}"/>
              </a:ext>
            </a:extLst>
          </p:cNvPr>
          <p:cNvGrpSpPr/>
          <p:nvPr/>
        </p:nvGrpSpPr>
        <p:grpSpPr>
          <a:xfrm>
            <a:off x="4753212" y="1306279"/>
            <a:ext cx="2668510" cy="2523520"/>
            <a:chOff x="4753212" y="1714841"/>
            <a:chExt cx="2668510" cy="2523520"/>
          </a:xfrm>
        </p:grpSpPr>
        <p:sp>
          <p:nvSpPr>
            <p:cNvPr id="1298" name="Freeform: Shape 1297">
              <a:extLst>
                <a:ext uri="{FF2B5EF4-FFF2-40B4-BE49-F238E27FC236}">
                  <a16:creationId xmlns:a16="http://schemas.microsoft.com/office/drawing/2014/main" id="{A14C14AF-D8C2-D93B-AAF9-2EC1B1DB98C1}"/>
                </a:ext>
              </a:extLst>
            </p:cNvPr>
            <p:cNvSpPr/>
            <p:nvPr/>
          </p:nvSpPr>
          <p:spPr>
            <a:xfrm>
              <a:off x="4753212" y="1743532"/>
              <a:ext cx="2652174" cy="1505386"/>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solidFill>
              <a:schemeClr val="bg1"/>
            </a:solidFill>
            <a:ln w="15875" cap="rnd">
              <a:noFill/>
              <a:prstDash val="solid"/>
              <a:round/>
            </a:ln>
          </p:spPr>
          <p:txBody>
            <a:bodyPr rtlCol="0" anchor="ctr"/>
            <a:lstStyle/>
            <a:p>
              <a:endParaRPr lang="en-US" dirty="0"/>
            </a:p>
          </p:txBody>
        </p:sp>
        <p:grpSp>
          <p:nvGrpSpPr>
            <p:cNvPr id="1299" name="Group 1298">
              <a:extLst>
                <a:ext uri="{FF2B5EF4-FFF2-40B4-BE49-F238E27FC236}">
                  <a16:creationId xmlns:a16="http://schemas.microsoft.com/office/drawing/2014/main" id="{C01EAFE1-AD53-CB5C-35A7-998DE17BD128}"/>
                </a:ext>
              </a:extLst>
            </p:cNvPr>
            <p:cNvGrpSpPr/>
            <p:nvPr/>
          </p:nvGrpSpPr>
          <p:grpSpPr>
            <a:xfrm>
              <a:off x="4767102" y="1714841"/>
              <a:ext cx="2654620" cy="2523520"/>
              <a:chOff x="4992419" y="2174060"/>
              <a:chExt cx="2142463" cy="2036656"/>
            </a:xfrm>
          </p:grpSpPr>
          <p:sp>
            <p:nvSpPr>
              <p:cNvPr id="1300" name="TextBox 1299">
                <a:extLst>
                  <a:ext uri="{FF2B5EF4-FFF2-40B4-BE49-F238E27FC236}">
                    <a16:creationId xmlns:a16="http://schemas.microsoft.com/office/drawing/2014/main" id="{23C0C9DF-96DF-E6D1-7ADB-99CFC4DAA280}"/>
                  </a:ext>
                </a:extLst>
              </p:cNvPr>
              <p:cNvSpPr txBox="1"/>
              <p:nvPr/>
            </p:nvSpPr>
            <p:spPr>
              <a:xfrm>
                <a:off x="5426887" y="2806995"/>
                <a:ext cx="1315841" cy="272382"/>
              </a:xfrm>
              <a:prstGeom prst="rect">
                <a:avLst/>
              </a:prstGeom>
              <a:noFill/>
            </p:spPr>
            <p:txBody>
              <a:bodyPr wrap="square" lIns="0" tIns="0" rIns="0" bIns="0" rtlCol="0">
                <a:spAutoFit/>
              </a:bodyPr>
              <a:lstStyle/>
              <a:p>
                <a:pPr algn="ctr">
                  <a:lnSpc>
                    <a:spcPct val="130000"/>
                  </a:lnSpc>
                </a:pPr>
                <a:r>
                  <a:rPr lang="en-US" sz="1500" dirty="0">
                    <a:solidFill>
                      <a:schemeClr val="tx2"/>
                    </a:solidFill>
                    <a:latin typeface="Metropolis Semi Bold" panose="00000700000000000000" pitchFamily="2" charset="0"/>
                  </a:rPr>
                  <a:t>Private Cloud</a:t>
                </a:r>
              </a:p>
            </p:txBody>
          </p:sp>
          <p:grpSp>
            <p:nvGrpSpPr>
              <p:cNvPr id="1301" name="Group 1300">
                <a:extLst>
                  <a:ext uri="{FF2B5EF4-FFF2-40B4-BE49-F238E27FC236}">
                    <a16:creationId xmlns:a16="http://schemas.microsoft.com/office/drawing/2014/main" id="{E80484F1-98EC-A265-9C0F-0523A368373E}"/>
                  </a:ext>
                </a:extLst>
              </p:cNvPr>
              <p:cNvGrpSpPr/>
              <p:nvPr/>
            </p:nvGrpSpPr>
            <p:grpSpPr>
              <a:xfrm>
                <a:off x="4992419" y="2174060"/>
                <a:ext cx="2142463" cy="2036656"/>
                <a:chOff x="5000612" y="2258261"/>
                <a:chExt cx="2142463" cy="2036656"/>
              </a:xfrm>
            </p:grpSpPr>
            <p:grpSp>
              <p:nvGrpSpPr>
                <p:cNvPr id="1302" name="Group 1301">
                  <a:extLst>
                    <a:ext uri="{FF2B5EF4-FFF2-40B4-BE49-F238E27FC236}">
                      <a16:creationId xmlns:a16="http://schemas.microsoft.com/office/drawing/2014/main" id="{F0A94D5C-158B-04D3-F5C6-D7DF1FCEB2C7}"/>
                    </a:ext>
                  </a:extLst>
                </p:cNvPr>
                <p:cNvGrpSpPr/>
                <p:nvPr/>
              </p:nvGrpSpPr>
              <p:grpSpPr>
                <a:xfrm>
                  <a:off x="6467860" y="3270682"/>
                  <a:ext cx="649595" cy="1024235"/>
                  <a:chOff x="6465516" y="3300462"/>
                  <a:chExt cx="649595" cy="1024235"/>
                </a:xfrm>
              </p:grpSpPr>
              <p:sp>
                <p:nvSpPr>
                  <p:cNvPr id="1323" name="Freeform: Shape 1322">
                    <a:extLst>
                      <a:ext uri="{FF2B5EF4-FFF2-40B4-BE49-F238E27FC236}">
                        <a16:creationId xmlns:a16="http://schemas.microsoft.com/office/drawing/2014/main" id="{135D3F7C-009B-9AC1-A02A-88ECB4183B38}"/>
                      </a:ext>
                    </a:extLst>
                  </p:cNvPr>
                  <p:cNvSpPr/>
                  <p:nvPr/>
                </p:nvSpPr>
                <p:spPr>
                  <a:xfrm>
                    <a:off x="6948167" y="4157753"/>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sp>
                <p:nvSpPr>
                  <p:cNvPr id="1324" name="Freeform: Shape 1323">
                    <a:extLst>
                      <a:ext uri="{FF2B5EF4-FFF2-40B4-BE49-F238E27FC236}">
                        <a16:creationId xmlns:a16="http://schemas.microsoft.com/office/drawing/2014/main" id="{5F8DA918-F59B-77B1-92D3-953979CBA7DD}"/>
                      </a:ext>
                    </a:extLst>
                  </p:cNvPr>
                  <p:cNvSpPr/>
                  <p:nvPr/>
                </p:nvSpPr>
                <p:spPr>
                  <a:xfrm>
                    <a:off x="6465516" y="3300462"/>
                    <a:ext cx="566123" cy="848637"/>
                  </a:xfrm>
                  <a:custGeom>
                    <a:avLst/>
                    <a:gdLst>
                      <a:gd name="connsiteX0" fmla="*/ 0 w 566123"/>
                      <a:gd name="connsiteY0" fmla="*/ 0 h 848637"/>
                      <a:gd name="connsiteX1" fmla="*/ 0 w 566123"/>
                      <a:gd name="connsiteY1" fmla="*/ 288210 h 848637"/>
                      <a:gd name="connsiteX2" fmla="*/ 566123 w 566123"/>
                      <a:gd name="connsiteY2" fmla="*/ 288210 h 848637"/>
                      <a:gd name="connsiteX3" fmla="*/ 566123 w 566123"/>
                      <a:gd name="connsiteY3" fmla="*/ 848637 h 848637"/>
                    </a:gdLst>
                    <a:ahLst/>
                    <a:cxnLst>
                      <a:cxn ang="0">
                        <a:pos x="connsiteX0" y="connsiteY0"/>
                      </a:cxn>
                      <a:cxn ang="0">
                        <a:pos x="connsiteX1" y="connsiteY1"/>
                      </a:cxn>
                      <a:cxn ang="0">
                        <a:pos x="connsiteX2" y="connsiteY2"/>
                      </a:cxn>
                      <a:cxn ang="0">
                        <a:pos x="connsiteX3" y="connsiteY3"/>
                      </a:cxn>
                    </a:cxnLst>
                    <a:rect l="l" t="t" r="r" b="b"/>
                    <a:pathLst>
                      <a:path w="566123" h="848637">
                        <a:moveTo>
                          <a:pt x="0" y="0"/>
                        </a:moveTo>
                        <a:lnTo>
                          <a:pt x="0" y="288210"/>
                        </a:lnTo>
                        <a:lnTo>
                          <a:pt x="566123" y="288210"/>
                        </a:lnTo>
                        <a:lnTo>
                          <a:pt x="566123" y="848637"/>
                        </a:lnTo>
                      </a:path>
                    </a:pathLst>
                  </a:custGeom>
                  <a:noFill/>
                  <a:ln w="12700" cap="rnd">
                    <a:solidFill>
                      <a:schemeClr val="accent1"/>
                    </a:solidFill>
                    <a:prstDash val="solid"/>
                    <a:round/>
                  </a:ln>
                </p:spPr>
                <p:txBody>
                  <a:bodyPr rtlCol="0" anchor="ctr"/>
                  <a:lstStyle/>
                  <a:p>
                    <a:endParaRPr lang="en-US"/>
                  </a:p>
                </p:txBody>
              </p:sp>
            </p:grpSp>
            <p:sp>
              <p:nvSpPr>
                <p:cNvPr id="1303" name="Freeform: Shape 1302">
                  <a:extLst>
                    <a:ext uri="{FF2B5EF4-FFF2-40B4-BE49-F238E27FC236}">
                      <a16:creationId xmlns:a16="http://schemas.microsoft.com/office/drawing/2014/main" id="{CEC87221-E437-E10E-6F49-9F7CF376DB92}"/>
                    </a:ext>
                  </a:extLst>
                </p:cNvPr>
                <p:cNvSpPr/>
                <p:nvPr/>
              </p:nvSpPr>
              <p:spPr>
                <a:xfrm>
                  <a:off x="5000612" y="2258261"/>
                  <a:ext cx="2142463" cy="1214951"/>
                </a:xfrm>
                <a:custGeom>
                  <a:avLst/>
                  <a:gdLst>
                    <a:gd name="connsiteX0" fmla="*/ 564891 w 2142463"/>
                    <a:gd name="connsiteY0" fmla="*/ 1214952 h 1214951"/>
                    <a:gd name="connsiteX1" fmla="*/ 261783 w 2142463"/>
                    <a:gd name="connsiteY1" fmla="*/ 1214952 h 1214951"/>
                    <a:gd name="connsiteX2" fmla="*/ 83 w 2142463"/>
                    <a:gd name="connsiteY2" fmla="*/ 886101 h 1214951"/>
                    <a:gd name="connsiteX3" fmla="*/ 313926 w 2142463"/>
                    <a:gd name="connsiteY3" fmla="*/ 578063 h 1214951"/>
                    <a:gd name="connsiteX4" fmla="*/ 321594 w 2142463"/>
                    <a:gd name="connsiteY4" fmla="*/ 578063 h 1214951"/>
                    <a:gd name="connsiteX5" fmla="*/ 399042 w 2142463"/>
                    <a:gd name="connsiteY5" fmla="*/ 589127 h 1214951"/>
                    <a:gd name="connsiteX6" fmla="*/ 784636 w 2142463"/>
                    <a:gd name="connsiteY6" fmla="*/ 274298 h 1214951"/>
                    <a:gd name="connsiteX7" fmla="*/ 794386 w 2142463"/>
                    <a:gd name="connsiteY7" fmla="*/ 274408 h 1214951"/>
                    <a:gd name="connsiteX8" fmla="*/ 954430 w 2142463"/>
                    <a:gd name="connsiteY8" fmla="*/ 312748 h 1214951"/>
                    <a:gd name="connsiteX9" fmla="*/ 1383075 w 2142463"/>
                    <a:gd name="connsiteY9" fmla="*/ 0 h 1214951"/>
                    <a:gd name="connsiteX10" fmla="*/ 1383075 w 2142463"/>
                    <a:gd name="connsiteY10" fmla="*/ 0 h 1214951"/>
                    <a:gd name="connsiteX11" fmla="*/ 1394577 w 2142463"/>
                    <a:gd name="connsiteY11" fmla="*/ 110 h 1214951"/>
                    <a:gd name="connsiteX12" fmla="*/ 1845351 w 2142463"/>
                    <a:gd name="connsiteY12" fmla="*/ 459099 h 1214951"/>
                    <a:gd name="connsiteX13" fmla="*/ 2142324 w 2142463"/>
                    <a:gd name="connsiteY13" fmla="*/ 847213 h 1214951"/>
                    <a:gd name="connsiteX14" fmla="*/ 1855648 w 2142463"/>
                    <a:gd name="connsiteY14" fmla="*/ 1196439 h 1214951"/>
                    <a:gd name="connsiteX15" fmla="*/ 1309571 w 2142463"/>
                    <a:gd name="connsiteY15" fmla="*/ 1196439 h 12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463" h="1214951">
                      <a:moveTo>
                        <a:pt x="564891" y="1214952"/>
                      </a:moveTo>
                      <a:lnTo>
                        <a:pt x="261783" y="1214952"/>
                      </a:lnTo>
                      <a:cubicBezTo>
                        <a:pt x="112036" y="1214952"/>
                        <a:pt x="-3532" y="1037710"/>
                        <a:pt x="83" y="886101"/>
                      </a:cubicBezTo>
                      <a:cubicBezTo>
                        <a:pt x="4136" y="714555"/>
                        <a:pt x="144023" y="578063"/>
                        <a:pt x="313926" y="578063"/>
                      </a:cubicBezTo>
                      <a:cubicBezTo>
                        <a:pt x="316446" y="578063"/>
                        <a:pt x="319075" y="578063"/>
                        <a:pt x="321594" y="578063"/>
                      </a:cubicBezTo>
                      <a:cubicBezTo>
                        <a:pt x="348213" y="578611"/>
                        <a:pt x="374394" y="582226"/>
                        <a:pt x="399042" y="589127"/>
                      </a:cubicBezTo>
                      <a:cubicBezTo>
                        <a:pt x="437820" y="408161"/>
                        <a:pt x="596111" y="274298"/>
                        <a:pt x="784636" y="274298"/>
                      </a:cubicBezTo>
                      <a:cubicBezTo>
                        <a:pt x="787923" y="274298"/>
                        <a:pt x="791099" y="274298"/>
                        <a:pt x="794386" y="274408"/>
                      </a:cubicBezTo>
                      <a:cubicBezTo>
                        <a:pt x="851787" y="275941"/>
                        <a:pt x="905682" y="289086"/>
                        <a:pt x="954430" y="312748"/>
                      </a:cubicBezTo>
                      <a:cubicBezTo>
                        <a:pt x="1025852" y="128714"/>
                        <a:pt x="1191483" y="0"/>
                        <a:pt x="1383075" y="0"/>
                      </a:cubicBezTo>
                      <a:lnTo>
                        <a:pt x="1383075" y="0"/>
                      </a:lnTo>
                      <a:cubicBezTo>
                        <a:pt x="1386909" y="0"/>
                        <a:pt x="1390743" y="0"/>
                        <a:pt x="1394577" y="110"/>
                      </a:cubicBezTo>
                      <a:cubicBezTo>
                        <a:pt x="1631521" y="5915"/>
                        <a:pt x="1822346" y="205724"/>
                        <a:pt x="1845351" y="459099"/>
                      </a:cubicBezTo>
                      <a:cubicBezTo>
                        <a:pt x="2015582" y="475421"/>
                        <a:pt x="2147363" y="643790"/>
                        <a:pt x="2142324" y="847213"/>
                      </a:cubicBezTo>
                      <a:cubicBezTo>
                        <a:pt x="2138819" y="1007585"/>
                        <a:pt x="2021716" y="1196439"/>
                        <a:pt x="1855648" y="1196439"/>
                      </a:cubicBezTo>
                      <a:lnTo>
                        <a:pt x="1309571" y="1196439"/>
                      </a:lnTo>
                    </a:path>
                  </a:pathLst>
                </a:custGeom>
                <a:noFill/>
                <a:ln w="12700" cap="rnd">
                  <a:solidFill>
                    <a:schemeClr val="accent1"/>
                  </a:solidFill>
                  <a:prstDash val="solid"/>
                  <a:round/>
                </a:ln>
              </p:spPr>
              <p:txBody>
                <a:bodyPr rtlCol="0" anchor="ctr"/>
                <a:lstStyle/>
                <a:p>
                  <a:endParaRPr lang="en-US"/>
                </a:p>
              </p:txBody>
            </p:sp>
            <p:grpSp>
              <p:nvGrpSpPr>
                <p:cNvPr id="1304" name="Graphic 62">
                  <a:extLst>
                    <a:ext uri="{FF2B5EF4-FFF2-40B4-BE49-F238E27FC236}">
                      <a16:creationId xmlns:a16="http://schemas.microsoft.com/office/drawing/2014/main" id="{74325908-01C4-8E6B-BE08-EEDDD6254D99}"/>
                    </a:ext>
                  </a:extLst>
                </p:cNvPr>
                <p:cNvGrpSpPr/>
                <p:nvPr/>
              </p:nvGrpSpPr>
              <p:grpSpPr>
                <a:xfrm>
                  <a:off x="5648537" y="3235393"/>
                  <a:ext cx="618375" cy="659235"/>
                  <a:chOff x="5648537" y="3235393"/>
                  <a:chExt cx="618375" cy="659235"/>
                </a:xfrm>
                <a:noFill/>
              </p:grpSpPr>
              <p:grpSp>
                <p:nvGrpSpPr>
                  <p:cNvPr id="1312" name="Graphic 62">
                    <a:extLst>
                      <a:ext uri="{FF2B5EF4-FFF2-40B4-BE49-F238E27FC236}">
                        <a16:creationId xmlns:a16="http://schemas.microsoft.com/office/drawing/2014/main" id="{0E5DABCD-EB43-4C95-7D21-934137C4F68D}"/>
                      </a:ext>
                    </a:extLst>
                  </p:cNvPr>
                  <p:cNvGrpSpPr/>
                  <p:nvPr/>
                </p:nvGrpSpPr>
                <p:grpSpPr>
                  <a:xfrm>
                    <a:off x="5648537" y="3235393"/>
                    <a:ext cx="618375" cy="239572"/>
                    <a:chOff x="5648537" y="3235393"/>
                    <a:chExt cx="618375" cy="239572"/>
                  </a:xfrm>
                  <a:noFill/>
                </p:grpSpPr>
                <p:sp>
                  <p:nvSpPr>
                    <p:cNvPr id="1319" name="Freeform: Shape 1318">
                      <a:extLst>
                        <a:ext uri="{FF2B5EF4-FFF2-40B4-BE49-F238E27FC236}">
                          <a16:creationId xmlns:a16="http://schemas.microsoft.com/office/drawing/2014/main" id="{161AF46A-74B8-AD06-4BBB-DD91258DD5AC}"/>
                        </a:ext>
                      </a:extLst>
                    </p:cNvPr>
                    <p:cNvSpPr/>
                    <p:nvPr/>
                  </p:nvSpPr>
                  <p:spPr>
                    <a:xfrm>
                      <a:off x="5648537" y="3235393"/>
                      <a:ext cx="618375" cy="183486"/>
                    </a:xfrm>
                    <a:custGeom>
                      <a:avLst/>
                      <a:gdLst>
                        <a:gd name="connsiteX0" fmla="*/ 0 w 618375"/>
                        <a:gd name="connsiteY0" fmla="*/ 0 h 183486"/>
                        <a:gd name="connsiteX1" fmla="*/ 618376 w 618375"/>
                        <a:gd name="connsiteY1" fmla="*/ 0 h 183486"/>
                        <a:gd name="connsiteX2" fmla="*/ 618376 w 618375"/>
                        <a:gd name="connsiteY2" fmla="*/ 183486 h 183486"/>
                        <a:gd name="connsiteX3" fmla="*/ 0 w 618375"/>
                        <a:gd name="connsiteY3" fmla="*/ 183486 h 183486"/>
                      </a:gdLst>
                      <a:ahLst/>
                      <a:cxnLst>
                        <a:cxn ang="0">
                          <a:pos x="connsiteX0" y="connsiteY0"/>
                        </a:cxn>
                        <a:cxn ang="0">
                          <a:pos x="connsiteX1" y="connsiteY1"/>
                        </a:cxn>
                        <a:cxn ang="0">
                          <a:pos x="connsiteX2" y="connsiteY2"/>
                        </a:cxn>
                        <a:cxn ang="0">
                          <a:pos x="connsiteX3" y="connsiteY3"/>
                        </a:cxn>
                      </a:cxnLst>
                      <a:rect l="l" t="t" r="r" b="b"/>
                      <a:pathLst>
                        <a:path w="618375" h="183486">
                          <a:moveTo>
                            <a:pt x="0" y="0"/>
                          </a:moveTo>
                          <a:lnTo>
                            <a:pt x="618376" y="0"/>
                          </a:lnTo>
                          <a:lnTo>
                            <a:pt x="618376" y="183486"/>
                          </a:lnTo>
                          <a:lnTo>
                            <a:pt x="0" y="183486"/>
                          </a:lnTo>
                          <a:close/>
                        </a:path>
                      </a:pathLst>
                    </a:custGeom>
                    <a:noFill/>
                    <a:ln w="12700" cap="rnd">
                      <a:solidFill>
                        <a:schemeClr val="accent1"/>
                      </a:solidFill>
                      <a:prstDash val="solid"/>
                      <a:round/>
                    </a:ln>
                  </p:spPr>
                  <p:txBody>
                    <a:bodyPr rtlCol="0" anchor="ctr"/>
                    <a:lstStyle/>
                    <a:p>
                      <a:endParaRPr lang="en-US"/>
                    </a:p>
                  </p:txBody>
                </p:sp>
                <p:grpSp>
                  <p:nvGrpSpPr>
                    <p:cNvPr id="1320" name="Graphic 62">
                      <a:extLst>
                        <a:ext uri="{FF2B5EF4-FFF2-40B4-BE49-F238E27FC236}">
                          <a16:creationId xmlns:a16="http://schemas.microsoft.com/office/drawing/2014/main" id="{1FFE8A31-037E-B3B9-DFF8-5E6E08B341A6}"/>
                        </a:ext>
                      </a:extLst>
                    </p:cNvPr>
                    <p:cNvGrpSpPr/>
                    <p:nvPr/>
                  </p:nvGrpSpPr>
                  <p:grpSpPr>
                    <a:xfrm>
                      <a:off x="5684796" y="3413840"/>
                      <a:ext cx="545748" cy="61125"/>
                      <a:chOff x="5684796" y="3413840"/>
                      <a:chExt cx="545748" cy="61125"/>
                    </a:xfrm>
                  </p:grpSpPr>
                  <p:sp>
                    <p:nvSpPr>
                      <p:cNvPr id="1321" name="Freeform: Shape 1320">
                        <a:extLst>
                          <a:ext uri="{FF2B5EF4-FFF2-40B4-BE49-F238E27FC236}">
                            <a16:creationId xmlns:a16="http://schemas.microsoft.com/office/drawing/2014/main" id="{9AD3C810-9028-7172-B146-B49298CF41B3}"/>
                          </a:ext>
                        </a:extLst>
                      </p:cNvPr>
                      <p:cNvSpPr/>
                      <p:nvPr/>
                    </p:nvSpPr>
                    <p:spPr>
                      <a:xfrm>
                        <a:off x="5684796" y="3413840"/>
                        <a:ext cx="10954" cy="61125"/>
                      </a:xfrm>
                      <a:custGeom>
                        <a:avLst/>
                        <a:gdLst>
                          <a:gd name="connsiteX0" fmla="*/ 0 w 10954"/>
                          <a:gd name="connsiteY0" fmla="*/ 0 h 61125"/>
                          <a:gd name="connsiteX1" fmla="*/ 0 w 10954"/>
                          <a:gd name="connsiteY1" fmla="*/ 61125 h 61125"/>
                        </a:gdLst>
                        <a:ahLst/>
                        <a:cxnLst>
                          <a:cxn ang="0">
                            <a:pos x="connsiteX0" y="connsiteY0"/>
                          </a:cxn>
                          <a:cxn ang="0">
                            <a:pos x="connsiteX1" y="connsiteY1"/>
                          </a:cxn>
                        </a:cxnLst>
                        <a:rect l="l" t="t" r="r" b="b"/>
                        <a:pathLst>
                          <a:path w="10954" h="61125">
                            <a:moveTo>
                              <a:pt x="0" y="0"/>
                            </a:moveTo>
                            <a:lnTo>
                              <a:pt x="0" y="61125"/>
                            </a:lnTo>
                          </a:path>
                        </a:pathLst>
                      </a:custGeom>
                      <a:ln w="12700" cap="rnd">
                        <a:solidFill>
                          <a:schemeClr val="accent1"/>
                        </a:solidFill>
                        <a:prstDash val="solid"/>
                        <a:round/>
                      </a:ln>
                    </p:spPr>
                    <p:txBody>
                      <a:bodyPr rtlCol="0" anchor="ctr"/>
                      <a:lstStyle/>
                      <a:p>
                        <a:endParaRPr lang="en-US"/>
                      </a:p>
                    </p:txBody>
                  </p:sp>
                  <p:sp>
                    <p:nvSpPr>
                      <p:cNvPr id="1322" name="Freeform: Shape 1321">
                        <a:extLst>
                          <a:ext uri="{FF2B5EF4-FFF2-40B4-BE49-F238E27FC236}">
                            <a16:creationId xmlns:a16="http://schemas.microsoft.com/office/drawing/2014/main" id="{3F0B0CDE-EA39-C2EC-A71B-00D90C3B4047}"/>
                          </a:ext>
                        </a:extLst>
                      </p:cNvPr>
                      <p:cNvSpPr/>
                      <p:nvPr/>
                    </p:nvSpPr>
                    <p:spPr>
                      <a:xfrm>
                        <a:off x="6230544" y="3413840"/>
                        <a:ext cx="10954" cy="61125"/>
                      </a:xfrm>
                      <a:custGeom>
                        <a:avLst/>
                        <a:gdLst>
                          <a:gd name="connsiteX0" fmla="*/ 0 w 10954"/>
                          <a:gd name="connsiteY0" fmla="*/ 0 h 61125"/>
                          <a:gd name="connsiteX1" fmla="*/ 0 w 10954"/>
                          <a:gd name="connsiteY1" fmla="*/ 61125 h 61125"/>
                        </a:gdLst>
                        <a:ahLst/>
                        <a:cxnLst>
                          <a:cxn ang="0">
                            <a:pos x="connsiteX0" y="connsiteY0"/>
                          </a:cxn>
                          <a:cxn ang="0">
                            <a:pos x="connsiteX1" y="connsiteY1"/>
                          </a:cxn>
                        </a:cxnLst>
                        <a:rect l="l" t="t" r="r" b="b"/>
                        <a:pathLst>
                          <a:path w="10954" h="61125">
                            <a:moveTo>
                              <a:pt x="0" y="0"/>
                            </a:moveTo>
                            <a:lnTo>
                              <a:pt x="0" y="61125"/>
                            </a:lnTo>
                          </a:path>
                        </a:pathLst>
                      </a:custGeom>
                      <a:ln w="12700" cap="rnd">
                        <a:solidFill>
                          <a:schemeClr val="accent1"/>
                        </a:solidFill>
                        <a:prstDash val="solid"/>
                        <a:round/>
                      </a:ln>
                    </p:spPr>
                    <p:txBody>
                      <a:bodyPr rtlCol="0" anchor="ctr"/>
                      <a:lstStyle/>
                      <a:p>
                        <a:endParaRPr lang="en-US"/>
                      </a:p>
                    </p:txBody>
                  </p:sp>
                </p:grpSp>
              </p:grpSp>
              <p:grpSp>
                <p:nvGrpSpPr>
                  <p:cNvPr id="1313" name="Graphic 62">
                    <a:extLst>
                      <a:ext uri="{FF2B5EF4-FFF2-40B4-BE49-F238E27FC236}">
                        <a16:creationId xmlns:a16="http://schemas.microsoft.com/office/drawing/2014/main" id="{3C24B417-8501-BBA4-0935-4B8F7BC3864C}"/>
                      </a:ext>
                    </a:extLst>
                  </p:cNvPr>
                  <p:cNvGrpSpPr/>
                  <p:nvPr/>
                </p:nvGrpSpPr>
                <p:grpSpPr>
                  <a:xfrm>
                    <a:off x="5648537" y="3473213"/>
                    <a:ext cx="618375" cy="239572"/>
                    <a:chOff x="5648537" y="3473213"/>
                    <a:chExt cx="618375" cy="239572"/>
                  </a:xfrm>
                  <a:noFill/>
                </p:grpSpPr>
                <p:sp>
                  <p:nvSpPr>
                    <p:cNvPr id="1315" name="Freeform: Shape 1314">
                      <a:extLst>
                        <a:ext uri="{FF2B5EF4-FFF2-40B4-BE49-F238E27FC236}">
                          <a16:creationId xmlns:a16="http://schemas.microsoft.com/office/drawing/2014/main" id="{2F22BF93-AF39-A54B-314C-925DCC2C7E35}"/>
                        </a:ext>
                      </a:extLst>
                    </p:cNvPr>
                    <p:cNvSpPr/>
                    <p:nvPr/>
                  </p:nvSpPr>
                  <p:spPr>
                    <a:xfrm>
                      <a:off x="5648537" y="3473213"/>
                      <a:ext cx="618375" cy="183486"/>
                    </a:xfrm>
                    <a:custGeom>
                      <a:avLst/>
                      <a:gdLst>
                        <a:gd name="connsiteX0" fmla="*/ 0 w 618375"/>
                        <a:gd name="connsiteY0" fmla="*/ 0 h 183486"/>
                        <a:gd name="connsiteX1" fmla="*/ 618376 w 618375"/>
                        <a:gd name="connsiteY1" fmla="*/ 0 h 183486"/>
                        <a:gd name="connsiteX2" fmla="*/ 618376 w 618375"/>
                        <a:gd name="connsiteY2" fmla="*/ 183486 h 183486"/>
                        <a:gd name="connsiteX3" fmla="*/ 0 w 618375"/>
                        <a:gd name="connsiteY3" fmla="*/ 183486 h 183486"/>
                      </a:gdLst>
                      <a:ahLst/>
                      <a:cxnLst>
                        <a:cxn ang="0">
                          <a:pos x="connsiteX0" y="connsiteY0"/>
                        </a:cxn>
                        <a:cxn ang="0">
                          <a:pos x="connsiteX1" y="connsiteY1"/>
                        </a:cxn>
                        <a:cxn ang="0">
                          <a:pos x="connsiteX2" y="connsiteY2"/>
                        </a:cxn>
                        <a:cxn ang="0">
                          <a:pos x="connsiteX3" y="connsiteY3"/>
                        </a:cxn>
                      </a:cxnLst>
                      <a:rect l="l" t="t" r="r" b="b"/>
                      <a:pathLst>
                        <a:path w="618375" h="183486">
                          <a:moveTo>
                            <a:pt x="0" y="0"/>
                          </a:moveTo>
                          <a:lnTo>
                            <a:pt x="618376" y="0"/>
                          </a:lnTo>
                          <a:lnTo>
                            <a:pt x="618376" y="183486"/>
                          </a:lnTo>
                          <a:lnTo>
                            <a:pt x="0" y="183486"/>
                          </a:lnTo>
                          <a:close/>
                        </a:path>
                      </a:pathLst>
                    </a:custGeom>
                    <a:noFill/>
                    <a:ln w="12700" cap="rnd">
                      <a:solidFill>
                        <a:schemeClr val="accent1"/>
                      </a:solidFill>
                      <a:prstDash val="solid"/>
                      <a:round/>
                    </a:ln>
                  </p:spPr>
                  <p:txBody>
                    <a:bodyPr rtlCol="0" anchor="ctr"/>
                    <a:lstStyle/>
                    <a:p>
                      <a:endParaRPr lang="en-US"/>
                    </a:p>
                  </p:txBody>
                </p:sp>
                <p:grpSp>
                  <p:nvGrpSpPr>
                    <p:cNvPr id="1316" name="Graphic 62">
                      <a:extLst>
                        <a:ext uri="{FF2B5EF4-FFF2-40B4-BE49-F238E27FC236}">
                          <a16:creationId xmlns:a16="http://schemas.microsoft.com/office/drawing/2014/main" id="{DE71ACB2-63A8-D63A-1DD5-EDB5A2822596}"/>
                        </a:ext>
                      </a:extLst>
                    </p:cNvPr>
                    <p:cNvGrpSpPr/>
                    <p:nvPr/>
                  </p:nvGrpSpPr>
                  <p:grpSpPr>
                    <a:xfrm>
                      <a:off x="5684796" y="3651660"/>
                      <a:ext cx="545748" cy="61125"/>
                      <a:chOff x="5684796" y="3651660"/>
                      <a:chExt cx="545748" cy="61125"/>
                    </a:xfrm>
                  </p:grpSpPr>
                  <p:sp>
                    <p:nvSpPr>
                      <p:cNvPr id="1317" name="Freeform: Shape 1316">
                        <a:extLst>
                          <a:ext uri="{FF2B5EF4-FFF2-40B4-BE49-F238E27FC236}">
                            <a16:creationId xmlns:a16="http://schemas.microsoft.com/office/drawing/2014/main" id="{8F1CCA1D-4A74-A1AF-8D62-DF0C6CB66462}"/>
                          </a:ext>
                        </a:extLst>
                      </p:cNvPr>
                      <p:cNvSpPr/>
                      <p:nvPr/>
                    </p:nvSpPr>
                    <p:spPr>
                      <a:xfrm>
                        <a:off x="5684796" y="3651660"/>
                        <a:ext cx="10954" cy="61125"/>
                      </a:xfrm>
                      <a:custGeom>
                        <a:avLst/>
                        <a:gdLst>
                          <a:gd name="connsiteX0" fmla="*/ 0 w 10954"/>
                          <a:gd name="connsiteY0" fmla="*/ 0 h 61125"/>
                          <a:gd name="connsiteX1" fmla="*/ 0 w 10954"/>
                          <a:gd name="connsiteY1" fmla="*/ 61126 h 61125"/>
                        </a:gdLst>
                        <a:ahLst/>
                        <a:cxnLst>
                          <a:cxn ang="0">
                            <a:pos x="connsiteX0" y="connsiteY0"/>
                          </a:cxn>
                          <a:cxn ang="0">
                            <a:pos x="connsiteX1" y="connsiteY1"/>
                          </a:cxn>
                        </a:cxnLst>
                        <a:rect l="l" t="t" r="r" b="b"/>
                        <a:pathLst>
                          <a:path w="10954" h="61125">
                            <a:moveTo>
                              <a:pt x="0" y="0"/>
                            </a:moveTo>
                            <a:lnTo>
                              <a:pt x="0" y="61126"/>
                            </a:lnTo>
                          </a:path>
                        </a:pathLst>
                      </a:custGeom>
                      <a:ln w="12700" cap="rnd">
                        <a:solidFill>
                          <a:schemeClr val="accent1"/>
                        </a:solidFill>
                        <a:prstDash val="solid"/>
                        <a:round/>
                      </a:ln>
                    </p:spPr>
                    <p:txBody>
                      <a:bodyPr rtlCol="0" anchor="ctr"/>
                      <a:lstStyle/>
                      <a:p>
                        <a:endParaRPr lang="en-US"/>
                      </a:p>
                    </p:txBody>
                  </p:sp>
                  <p:sp>
                    <p:nvSpPr>
                      <p:cNvPr id="1318" name="Freeform: Shape 1317">
                        <a:extLst>
                          <a:ext uri="{FF2B5EF4-FFF2-40B4-BE49-F238E27FC236}">
                            <a16:creationId xmlns:a16="http://schemas.microsoft.com/office/drawing/2014/main" id="{7AF3F640-5791-51FD-8514-E9DC47A700C1}"/>
                          </a:ext>
                        </a:extLst>
                      </p:cNvPr>
                      <p:cNvSpPr/>
                      <p:nvPr/>
                    </p:nvSpPr>
                    <p:spPr>
                      <a:xfrm>
                        <a:off x="6230544" y="3651660"/>
                        <a:ext cx="10954" cy="61125"/>
                      </a:xfrm>
                      <a:custGeom>
                        <a:avLst/>
                        <a:gdLst>
                          <a:gd name="connsiteX0" fmla="*/ 0 w 10954"/>
                          <a:gd name="connsiteY0" fmla="*/ 0 h 61125"/>
                          <a:gd name="connsiteX1" fmla="*/ 0 w 10954"/>
                          <a:gd name="connsiteY1" fmla="*/ 61126 h 61125"/>
                        </a:gdLst>
                        <a:ahLst/>
                        <a:cxnLst>
                          <a:cxn ang="0">
                            <a:pos x="connsiteX0" y="connsiteY0"/>
                          </a:cxn>
                          <a:cxn ang="0">
                            <a:pos x="connsiteX1" y="connsiteY1"/>
                          </a:cxn>
                        </a:cxnLst>
                        <a:rect l="l" t="t" r="r" b="b"/>
                        <a:pathLst>
                          <a:path w="10954" h="61125">
                            <a:moveTo>
                              <a:pt x="0" y="0"/>
                            </a:moveTo>
                            <a:lnTo>
                              <a:pt x="0" y="61126"/>
                            </a:lnTo>
                          </a:path>
                        </a:pathLst>
                      </a:custGeom>
                      <a:ln w="12700" cap="rnd">
                        <a:solidFill>
                          <a:schemeClr val="accent1"/>
                        </a:solidFill>
                        <a:prstDash val="solid"/>
                        <a:round/>
                      </a:ln>
                    </p:spPr>
                    <p:txBody>
                      <a:bodyPr rtlCol="0" anchor="ctr"/>
                      <a:lstStyle/>
                      <a:p>
                        <a:endParaRPr lang="en-US"/>
                      </a:p>
                    </p:txBody>
                  </p:sp>
                </p:grpSp>
              </p:grpSp>
              <p:sp>
                <p:nvSpPr>
                  <p:cNvPr id="1314" name="Freeform: Shape 1313">
                    <a:extLst>
                      <a:ext uri="{FF2B5EF4-FFF2-40B4-BE49-F238E27FC236}">
                        <a16:creationId xmlns:a16="http://schemas.microsoft.com/office/drawing/2014/main" id="{44EEA06E-A978-E03A-40A7-730C63DC3330}"/>
                      </a:ext>
                    </a:extLst>
                  </p:cNvPr>
                  <p:cNvSpPr/>
                  <p:nvPr/>
                </p:nvSpPr>
                <p:spPr>
                  <a:xfrm>
                    <a:off x="5648537" y="3711142"/>
                    <a:ext cx="618375" cy="183486"/>
                  </a:xfrm>
                  <a:custGeom>
                    <a:avLst/>
                    <a:gdLst>
                      <a:gd name="connsiteX0" fmla="*/ 0 w 618375"/>
                      <a:gd name="connsiteY0" fmla="*/ 0 h 183486"/>
                      <a:gd name="connsiteX1" fmla="*/ 618376 w 618375"/>
                      <a:gd name="connsiteY1" fmla="*/ 0 h 183486"/>
                      <a:gd name="connsiteX2" fmla="*/ 618376 w 618375"/>
                      <a:gd name="connsiteY2" fmla="*/ 183486 h 183486"/>
                      <a:gd name="connsiteX3" fmla="*/ 0 w 618375"/>
                      <a:gd name="connsiteY3" fmla="*/ 183486 h 183486"/>
                    </a:gdLst>
                    <a:ahLst/>
                    <a:cxnLst>
                      <a:cxn ang="0">
                        <a:pos x="connsiteX0" y="connsiteY0"/>
                      </a:cxn>
                      <a:cxn ang="0">
                        <a:pos x="connsiteX1" y="connsiteY1"/>
                      </a:cxn>
                      <a:cxn ang="0">
                        <a:pos x="connsiteX2" y="connsiteY2"/>
                      </a:cxn>
                      <a:cxn ang="0">
                        <a:pos x="connsiteX3" y="connsiteY3"/>
                      </a:cxn>
                    </a:cxnLst>
                    <a:rect l="l" t="t" r="r" b="b"/>
                    <a:pathLst>
                      <a:path w="618375" h="183486">
                        <a:moveTo>
                          <a:pt x="0" y="0"/>
                        </a:moveTo>
                        <a:lnTo>
                          <a:pt x="618376" y="0"/>
                        </a:lnTo>
                        <a:lnTo>
                          <a:pt x="618376" y="183486"/>
                        </a:lnTo>
                        <a:lnTo>
                          <a:pt x="0" y="183486"/>
                        </a:lnTo>
                        <a:close/>
                      </a:path>
                    </a:pathLst>
                  </a:custGeom>
                  <a:noFill/>
                  <a:ln w="12700" cap="rnd">
                    <a:solidFill>
                      <a:schemeClr val="accent1"/>
                    </a:solidFill>
                    <a:prstDash val="solid"/>
                    <a:round/>
                  </a:ln>
                </p:spPr>
                <p:txBody>
                  <a:bodyPr rtlCol="0" anchor="ctr"/>
                  <a:lstStyle/>
                  <a:p>
                    <a:endParaRPr lang="en-US"/>
                  </a:p>
                </p:txBody>
              </p:sp>
            </p:grpSp>
            <p:grpSp>
              <p:nvGrpSpPr>
                <p:cNvPr id="1305" name="Group 1304">
                  <a:extLst>
                    <a:ext uri="{FF2B5EF4-FFF2-40B4-BE49-F238E27FC236}">
                      <a16:creationId xmlns:a16="http://schemas.microsoft.com/office/drawing/2014/main" id="{1493915B-D39F-ADBD-5ED9-122311980402}"/>
                    </a:ext>
                  </a:extLst>
                </p:cNvPr>
                <p:cNvGrpSpPr/>
                <p:nvPr/>
              </p:nvGrpSpPr>
              <p:grpSpPr>
                <a:xfrm>
                  <a:off x="5004169" y="3339413"/>
                  <a:ext cx="357125" cy="390232"/>
                  <a:chOff x="5004169" y="3339413"/>
                  <a:chExt cx="357125" cy="390232"/>
                </a:xfrm>
              </p:grpSpPr>
              <p:sp>
                <p:nvSpPr>
                  <p:cNvPr id="1309" name="Freeform: Shape 1308">
                    <a:extLst>
                      <a:ext uri="{FF2B5EF4-FFF2-40B4-BE49-F238E27FC236}">
                        <a16:creationId xmlns:a16="http://schemas.microsoft.com/office/drawing/2014/main" id="{4307D105-8A3E-9615-1B7B-E368545A8346}"/>
                      </a:ext>
                    </a:extLst>
                  </p:cNvPr>
                  <p:cNvSpPr/>
                  <p:nvPr/>
                </p:nvSpPr>
                <p:spPr>
                  <a:xfrm flipH="1">
                    <a:off x="5004169" y="3562701"/>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cxnSp>
                <p:nvCxnSpPr>
                  <p:cNvPr id="1310" name="Straight Connector 1309">
                    <a:extLst>
                      <a:ext uri="{FF2B5EF4-FFF2-40B4-BE49-F238E27FC236}">
                        <a16:creationId xmlns:a16="http://schemas.microsoft.com/office/drawing/2014/main" id="{2AFF35AE-7499-3876-7791-9364FBD28BAF}"/>
                      </a:ext>
                    </a:extLst>
                  </p:cNvPr>
                  <p:cNvCxnSpPr>
                    <a:cxnSpLocks/>
                  </p:cNvCxnSpPr>
                  <p:nvPr/>
                </p:nvCxnSpPr>
                <p:spPr bwMode="gray">
                  <a:xfrm>
                    <a:off x="5361294" y="3339413"/>
                    <a:ext cx="0" cy="300133"/>
                  </a:xfrm>
                  <a:prstGeom prst="line">
                    <a:avLst/>
                  </a:prstGeom>
                  <a:noFill/>
                  <a:ln w="12700" cap="rnd">
                    <a:solidFill>
                      <a:schemeClr val="accent1"/>
                    </a:solidFill>
                    <a:prstDash val="solid"/>
                    <a:round/>
                  </a:ln>
                </p:spPr>
              </p:cxnSp>
              <p:cxnSp>
                <p:nvCxnSpPr>
                  <p:cNvPr id="1311" name="Straight Connector 1310">
                    <a:extLst>
                      <a:ext uri="{FF2B5EF4-FFF2-40B4-BE49-F238E27FC236}">
                        <a16:creationId xmlns:a16="http://schemas.microsoft.com/office/drawing/2014/main" id="{9B18D352-E514-FEAA-A3B6-873A8024290A}"/>
                      </a:ext>
                    </a:extLst>
                  </p:cNvPr>
                  <p:cNvCxnSpPr>
                    <a:cxnSpLocks/>
                  </p:cNvCxnSpPr>
                  <p:nvPr/>
                </p:nvCxnSpPr>
                <p:spPr bwMode="gray">
                  <a:xfrm>
                    <a:off x="5164651" y="3639546"/>
                    <a:ext cx="185843" cy="0"/>
                  </a:xfrm>
                  <a:prstGeom prst="line">
                    <a:avLst/>
                  </a:prstGeom>
                  <a:noFill/>
                  <a:ln w="12700" cap="rnd">
                    <a:solidFill>
                      <a:schemeClr val="accent1"/>
                    </a:solidFill>
                    <a:prstDash val="solid"/>
                    <a:round/>
                  </a:ln>
                </p:spPr>
              </p:cxnSp>
            </p:grpSp>
            <p:grpSp>
              <p:nvGrpSpPr>
                <p:cNvPr id="1306" name="Group 1305">
                  <a:extLst>
                    <a:ext uri="{FF2B5EF4-FFF2-40B4-BE49-F238E27FC236}">
                      <a16:creationId xmlns:a16="http://schemas.microsoft.com/office/drawing/2014/main" id="{AF428197-8B2D-EC68-81EC-599E5C31B328}"/>
                    </a:ext>
                  </a:extLst>
                </p:cNvPr>
                <p:cNvGrpSpPr/>
                <p:nvPr/>
              </p:nvGrpSpPr>
              <p:grpSpPr>
                <a:xfrm>
                  <a:off x="5406248" y="3270682"/>
                  <a:ext cx="166944" cy="720969"/>
                  <a:chOff x="5406248" y="3270682"/>
                  <a:chExt cx="166944" cy="720969"/>
                </a:xfrm>
              </p:grpSpPr>
              <p:sp>
                <p:nvSpPr>
                  <p:cNvPr id="1307" name="Freeform: Shape 1306">
                    <a:extLst>
                      <a:ext uri="{FF2B5EF4-FFF2-40B4-BE49-F238E27FC236}">
                        <a16:creationId xmlns:a16="http://schemas.microsoft.com/office/drawing/2014/main" id="{93EDBAA5-58C1-D485-1EA3-FD69E6462944}"/>
                      </a:ext>
                    </a:extLst>
                  </p:cNvPr>
                  <p:cNvSpPr/>
                  <p:nvPr/>
                </p:nvSpPr>
                <p:spPr>
                  <a:xfrm flipH="1">
                    <a:off x="5406248" y="3824707"/>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cxnSp>
                <p:nvCxnSpPr>
                  <p:cNvPr id="1308" name="Straight Connector 1307">
                    <a:extLst>
                      <a:ext uri="{FF2B5EF4-FFF2-40B4-BE49-F238E27FC236}">
                        <a16:creationId xmlns:a16="http://schemas.microsoft.com/office/drawing/2014/main" id="{A83D2B5A-1EEC-E1EA-B226-2D97030CABF2}"/>
                      </a:ext>
                    </a:extLst>
                  </p:cNvPr>
                  <p:cNvCxnSpPr>
                    <a:cxnSpLocks/>
                  </p:cNvCxnSpPr>
                  <p:nvPr/>
                </p:nvCxnSpPr>
                <p:spPr bwMode="gray">
                  <a:xfrm>
                    <a:off x="5489720" y="3270682"/>
                    <a:ext cx="0" cy="548467"/>
                  </a:xfrm>
                  <a:prstGeom prst="line">
                    <a:avLst/>
                  </a:prstGeom>
                  <a:noFill/>
                  <a:ln w="12700" cap="rnd">
                    <a:solidFill>
                      <a:schemeClr val="accent1"/>
                    </a:solidFill>
                    <a:prstDash val="solid"/>
                    <a:round/>
                  </a:ln>
                </p:spPr>
              </p:cxnSp>
            </p:grpSp>
          </p:grpSp>
        </p:grpSp>
      </p:grpSp>
      <p:pic>
        <p:nvPicPr>
          <p:cNvPr id="24" name="Picture 23" descr="A picture containing icon&#10;&#10;Description automatically generated">
            <a:extLst>
              <a:ext uri="{FF2B5EF4-FFF2-40B4-BE49-F238E27FC236}">
                <a16:creationId xmlns:a16="http://schemas.microsoft.com/office/drawing/2014/main" id="{256CA48F-1C23-31D5-4F7E-4E26F2CB7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241" y="3207038"/>
            <a:ext cx="4623825" cy="2776734"/>
          </a:xfrm>
          <a:prstGeom prst="rect">
            <a:avLst/>
          </a:prstGeom>
        </p:spPr>
      </p:pic>
      <p:sp>
        <p:nvSpPr>
          <p:cNvPr id="13" name="Title 12">
            <a:extLst>
              <a:ext uri="{FF2B5EF4-FFF2-40B4-BE49-F238E27FC236}">
                <a16:creationId xmlns:a16="http://schemas.microsoft.com/office/drawing/2014/main" id="{AA1703D4-567F-6F48-B127-51E16779B0F6}"/>
              </a:ext>
            </a:extLst>
          </p:cNvPr>
          <p:cNvSpPr>
            <a:spLocks noGrp="1"/>
          </p:cNvSpPr>
          <p:nvPr>
            <p:ph type="title"/>
          </p:nvPr>
        </p:nvSpPr>
        <p:spPr/>
        <p:txBody>
          <a:bodyPr/>
          <a:lstStyle/>
          <a:p>
            <a:r>
              <a:rPr lang="en-US" dirty="0"/>
              <a:t>Path to Cloud Can Be Complex and Costly</a:t>
            </a:r>
          </a:p>
        </p:txBody>
      </p:sp>
      <p:grpSp>
        <p:nvGrpSpPr>
          <p:cNvPr id="937" name="azure">
            <a:extLst>
              <a:ext uri="{FF2B5EF4-FFF2-40B4-BE49-F238E27FC236}">
                <a16:creationId xmlns:a16="http://schemas.microsoft.com/office/drawing/2014/main" id="{0E0C98B9-64E4-52E5-F2AF-336262256215}"/>
              </a:ext>
            </a:extLst>
          </p:cNvPr>
          <p:cNvGrpSpPr/>
          <p:nvPr/>
        </p:nvGrpSpPr>
        <p:grpSpPr>
          <a:xfrm>
            <a:off x="2582955" y="2274836"/>
            <a:ext cx="1604397" cy="910663"/>
            <a:chOff x="755914" y="1001929"/>
            <a:chExt cx="1604397" cy="910663"/>
          </a:xfrm>
        </p:grpSpPr>
        <p:sp>
          <p:nvSpPr>
            <p:cNvPr id="709" name="Freeform: Shape 708">
              <a:extLst>
                <a:ext uri="{FF2B5EF4-FFF2-40B4-BE49-F238E27FC236}">
                  <a16:creationId xmlns:a16="http://schemas.microsoft.com/office/drawing/2014/main" id="{EE966939-DE8B-4736-C8F7-5BCDF6AF5E67}"/>
                </a:ext>
              </a:extLst>
            </p:cNvPr>
            <p:cNvSpPr/>
            <p:nvPr/>
          </p:nvSpPr>
          <p:spPr>
            <a:xfrm>
              <a:off x="755914" y="1001929"/>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pic>
          <p:nvPicPr>
            <p:cNvPr id="871" name="Picture 2" descr="Microsoft Azure - Wikipedia">
              <a:extLst>
                <a:ext uri="{FF2B5EF4-FFF2-40B4-BE49-F238E27FC236}">
                  <a16:creationId xmlns:a16="http://schemas.microsoft.com/office/drawing/2014/main" id="{D5A89089-D299-805F-746A-4DDFCC90A6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468" y="1378493"/>
              <a:ext cx="359812" cy="359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7" name="aws">
            <a:extLst>
              <a:ext uri="{FF2B5EF4-FFF2-40B4-BE49-F238E27FC236}">
                <a16:creationId xmlns:a16="http://schemas.microsoft.com/office/drawing/2014/main" id="{921A8FC7-A45B-BD17-CE89-9EF6ED15E2D7}"/>
              </a:ext>
            </a:extLst>
          </p:cNvPr>
          <p:cNvGrpSpPr/>
          <p:nvPr/>
        </p:nvGrpSpPr>
        <p:grpSpPr>
          <a:xfrm>
            <a:off x="7670810" y="3633205"/>
            <a:ext cx="1604397" cy="910663"/>
            <a:chOff x="9705046" y="3939885"/>
            <a:chExt cx="1604397" cy="910663"/>
          </a:xfrm>
        </p:grpSpPr>
        <p:pic>
          <p:nvPicPr>
            <p:cNvPr id="196" name="Graphic 195">
              <a:extLst>
                <a:ext uri="{FF2B5EF4-FFF2-40B4-BE49-F238E27FC236}">
                  <a16:creationId xmlns:a16="http://schemas.microsoft.com/office/drawing/2014/main" id="{ABFFCD3F-3FC9-250A-873A-986EFE56E0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5437" y="4399500"/>
              <a:ext cx="510253" cy="305135"/>
            </a:xfrm>
            <a:prstGeom prst="rect">
              <a:avLst/>
            </a:prstGeom>
          </p:spPr>
        </p:pic>
        <p:sp>
          <p:nvSpPr>
            <p:cNvPr id="994" name="Freeform: Shape 993">
              <a:extLst>
                <a:ext uri="{FF2B5EF4-FFF2-40B4-BE49-F238E27FC236}">
                  <a16:creationId xmlns:a16="http://schemas.microsoft.com/office/drawing/2014/main" id="{889B46D2-70E2-D03A-28DC-449B430F9743}"/>
                </a:ext>
              </a:extLst>
            </p:cNvPr>
            <p:cNvSpPr/>
            <p:nvPr/>
          </p:nvSpPr>
          <p:spPr>
            <a:xfrm>
              <a:off x="9705046" y="3939885"/>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grpSp>
      <p:grpSp>
        <p:nvGrpSpPr>
          <p:cNvPr id="198" name="alibaba">
            <a:extLst>
              <a:ext uri="{FF2B5EF4-FFF2-40B4-BE49-F238E27FC236}">
                <a16:creationId xmlns:a16="http://schemas.microsoft.com/office/drawing/2014/main" id="{1AAC143D-AA2B-9E58-CC76-41EC49681333}"/>
              </a:ext>
            </a:extLst>
          </p:cNvPr>
          <p:cNvGrpSpPr/>
          <p:nvPr/>
        </p:nvGrpSpPr>
        <p:grpSpPr>
          <a:xfrm>
            <a:off x="2928692" y="3624633"/>
            <a:ext cx="1604397" cy="910663"/>
            <a:chOff x="602386" y="3668075"/>
            <a:chExt cx="1604397" cy="910663"/>
          </a:xfrm>
        </p:grpSpPr>
        <p:pic>
          <p:nvPicPr>
            <p:cNvPr id="1026" name="Picture 2" descr="Alibaba Cloud for Students - Free Cloud Servers and Training Courses">
              <a:extLst>
                <a:ext uri="{FF2B5EF4-FFF2-40B4-BE49-F238E27FC236}">
                  <a16:creationId xmlns:a16="http://schemas.microsoft.com/office/drawing/2014/main" id="{F6CC80CD-C4DC-8849-34ED-036FE562DE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47" t="23312" r="23239" b="25982"/>
            <a:stretch/>
          </p:blipFill>
          <p:spPr bwMode="auto">
            <a:xfrm>
              <a:off x="999947" y="4009460"/>
              <a:ext cx="837517" cy="415848"/>
            </a:xfrm>
            <a:prstGeom prst="rect">
              <a:avLst/>
            </a:prstGeom>
            <a:noFill/>
            <a:extLst>
              <a:ext uri="{909E8E84-426E-40DD-AFC4-6F175D3DCCD1}">
                <a14:hiddenFill xmlns:a14="http://schemas.microsoft.com/office/drawing/2010/main">
                  <a:solidFill>
                    <a:srgbClr val="FFFFFF"/>
                  </a:solidFill>
                </a14:hiddenFill>
              </a:ext>
            </a:extLst>
          </p:spPr>
        </p:pic>
        <p:sp>
          <p:nvSpPr>
            <p:cNvPr id="1003" name="Freeform: Shape 1002">
              <a:extLst>
                <a:ext uri="{FF2B5EF4-FFF2-40B4-BE49-F238E27FC236}">
                  <a16:creationId xmlns:a16="http://schemas.microsoft.com/office/drawing/2014/main" id="{7078FDCB-2E40-3176-ABB6-FD412E407A34}"/>
                </a:ext>
              </a:extLst>
            </p:cNvPr>
            <p:cNvSpPr/>
            <p:nvPr/>
          </p:nvSpPr>
          <p:spPr>
            <a:xfrm>
              <a:off x="602386" y="3668075"/>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grpSp>
      <p:grpSp>
        <p:nvGrpSpPr>
          <p:cNvPr id="199" name="IBM">
            <a:extLst>
              <a:ext uri="{FF2B5EF4-FFF2-40B4-BE49-F238E27FC236}">
                <a16:creationId xmlns:a16="http://schemas.microsoft.com/office/drawing/2014/main" id="{9A663E63-10CD-FA69-8BAD-55679479AD5A}"/>
              </a:ext>
            </a:extLst>
          </p:cNvPr>
          <p:cNvGrpSpPr/>
          <p:nvPr/>
        </p:nvGrpSpPr>
        <p:grpSpPr>
          <a:xfrm>
            <a:off x="3466768" y="1036652"/>
            <a:ext cx="1604397" cy="910663"/>
            <a:chOff x="402997" y="2012797"/>
            <a:chExt cx="1604397" cy="910663"/>
          </a:xfrm>
        </p:grpSpPr>
        <p:pic>
          <p:nvPicPr>
            <p:cNvPr id="1028" name="Picture 4">
              <a:extLst>
                <a:ext uri="{FF2B5EF4-FFF2-40B4-BE49-F238E27FC236}">
                  <a16:creationId xmlns:a16="http://schemas.microsoft.com/office/drawing/2014/main" id="{C9681FC8-6B1E-E2B0-BAAE-9B7623AA674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44768" y="2271259"/>
              <a:ext cx="771610" cy="550930"/>
            </a:xfrm>
            <a:prstGeom prst="rect">
              <a:avLst/>
            </a:prstGeom>
            <a:noFill/>
            <a:extLst>
              <a:ext uri="{909E8E84-426E-40DD-AFC4-6F175D3DCCD1}">
                <a14:hiddenFill xmlns:a14="http://schemas.microsoft.com/office/drawing/2010/main">
                  <a:solidFill>
                    <a:srgbClr val="FFFFFF"/>
                  </a:solidFill>
                </a14:hiddenFill>
              </a:ext>
            </a:extLst>
          </p:spPr>
        </p:pic>
        <p:sp>
          <p:nvSpPr>
            <p:cNvPr id="1275" name="Freeform: Shape 1274">
              <a:extLst>
                <a:ext uri="{FF2B5EF4-FFF2-40B4-BE49-F238E27FC236}">
                  <a16:creationId xmlns:a16="http://schemas.microsoft.com/office/drawing/2014/main" id="{78CAC5FC-824F-BC94-C9E8-0889C3354777}"/>
                </a:ext>
              </a:extLst>
            </p:cNvPr>
            <p:cNvSpPr/>
            <p:nvPr/>
          </p:nvSpPr>
          <p:spPr>
            <a:xfrm>
              <a:off x="402997" y="2012797"/>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grpSp>
      <p:grpSp>
        <p:nvGrpSpPr>
          <p:cNvPr id="200" name="google">
            <a:extLst>
              <a:ext uri="{FF2B5EF4-FFF2-40B4-BE49-F238E27FC236}">
                <a16:creationId xmlns:a16="http://schemas.microsoft.com/office/drawing/2014/main" id="{A80EC163-258D-8AA6-7C1D-C75CE8CADC95}"/>
              </a:ext>
            </a:extLst>
          </p:cNvPr>
          <p:cNvGrpSpPr/>
          <p:nvPr/>
        </p:nvGrpSpPr>
        <p:grpSpPr>
          <a:xfrm>
            <a:off x="7413077" y="983027"/>
            <a:ext cx="1604397" cy="910663"/>
            <a:chOff x="9961438" y="1663526"/>
            <a:chExt cx="1604397" cy="910663"/>
          </a:xfrm>
        </p:grpSpPr>
        <p:pic>
          <p:nvPicPr>
            <p:cNvPr id="964" name="Picture 963">
              <a:extLst>
                <a:ext uri="{FF2B5EF4-FFF2-40B4-BE49-F238E27FC236}">
                  <a16:creationId xmlns:a16="http://schemas.microsoft.com/office/drawing/2014/main" id="{E50D4784-F4B6-324F-1AE8-BA3DFEF987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145"/>
            <a:stretch/>
          </p:blipFill>
          <p:spPr>
            <a:xfrm>
              <a:off x="10522229" y="1943089"/>
              <a:ext cx="675656" cy="542701"/>
            </a:xfrm>
            <a:prstGeom prst="rect">
              <a:avLst/>
            </a:prstGeom>
          </p:spPr>
        </p:pic>
        <p:sp>
          <p:nvSpPr>
            <p:cNvPr id="1281" name="Freeform: Shape 1280">
              <a:extLst>
                <a:ext uri="{FF2B5EF4-FFF2-40B4-BE49-F238E27FC236}">
                  <a16:creationId xmlns:a16="http://schemas.microsoft.com/office/drawing/2014/main" id="{584ECA72-1038-E895-285E-3CA38E93E538}"/>
                </a:ext>
              </a:extLst>
            </p:cNvPr>
            <p:cNvSpPr/>
            <p:nvPr/>
          </p:nvSpPr>
          <p:spPr>
            <a:xfrm>
              <a:off x="9961438" y="1663526"/>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grpSp>
      <p:grpSp>
        <p:nvGrpSpPr>
          <p:cNvPr id="202" name="oracle">
            <a:extLst>
              <a:ext uri="{FF2B5EF4-FFF2-40B4-BE49-F238E27FC236}">
                <a16:creationId xmlns:a16="http://schemas.microsoft.com/office/drawing/2014/main" id="{ABF45B80-9A10-A39A-CF44-4F579DCFAA28}"/>
              </a:ext>
            </a:extLst>
          </p:cNvPr>
          <p:cNvGrpSpPr/>
          <p:nvPr/>
        </p:nvGrpSpPr>
        <p:grpSpPr>
          <a:xfrm>
            <a:off x="7757854" y="2189399"/>
            <a:ext cx="1604397" cy="910663"/>
            <a:chOff x="9629057" y="2717103"/>
            <a:chExt cx="1604397" cy="910663"/>
          </a:xfrm>
        </p:grpSpPr>
        <p:pic>
          <p:nvPicPr>
            <p:cNvPr id="201" name="Picture 6" descr="Oracle Cloud Logo-350 - SkyBridge Global">
              <a:extLst>
                <a:ext uri="{FF2B5EF4-FFF2-40B4-BE49-F238E27FC236}">
                  <a16:creationId xmlns:a16="http://schemas.microsoft.com/office/drawing/2014/main" id="{D2A79EC7-485D-317B-D47C-4EF6567B9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4780" y="3098993"/>
              <a:ext cx="1099164" cy="516607"/>
            </a:xfrm>
            <a:prstGeom prst="rect">
              <a:avLst/>
            </a:prstGeom>
            <a:noFill/>
            <a:extLst>
              <a:ext uri="{909E8E84-426E-40DD-AFC4-6F175D3DCCD1}">
                <a14:hiddenFill xmlns:a14="http://schemas.microsoft.com/office/drawing/2010/main">
                  <a:solidFill>
                    <a:srgbClr val="FFFFFF"/>
                  </a:solidFill>
                </a14:hiddenFill>
              </a:ext>
            </a:extLst>
          </p:spPr>
        </p:pic>
        <p:sp>
          <p:nvSpPr>
            <p:cNvPr id="1287" name="Freeform: Shape 1286">
              <a:extLst>
                <a:ext uri="{FF2B5EF4-FFF2-40B4-BE49-F238E27FC236}">
                  <a16:creationId xmlns:a16="http://schemas.microsoft.com/office/drawing/2014/main" id="{790CAC36-D179-D0DA-18D8-969B0E05851A}"/>
                </a:ext>
              </a:extLst>
            </p:cNvPr>
            <p:cNvSpPr/>
            <p:nvPr/>
          </p:nvSpPr>
          <p:spPr>
            <a:xfrm>
              <a:off x="9629057" y="2717103"/>
              <a:ext cx="1604397" cy="910663"/>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grpSp>
      <p:cxnSp>
        <p:nvCxnSpPr>
          <p:cNvPr id="3" name="Straight Connector 2">
            <a:extLst>
              <a:ext uri="{FF2B5EF4-FFF2-40B4-BE49-F238E27FC236}">
                <a16:creationId xmlns:a16="http://schemas.microsoft.com/office/drawing/2014/main" id="{32990CD4-8CD0-4CCC-986D-32DE33C57716}"/>
              </a:ext>
            </a:extLst>
          </p:cNvPr>
          <p:cNvCxnSpPr>
            <a:stCxn id="1303" idx="12"/>
            <a:endCxn id="1303" idx="12"/>
          </p:cNvCxnSpPr>
          <p:nvPr/>
        </p:nvCxnSpPr>
        <p:spPr bwMode="gray">
          <a:xfrm>
            <a:off x="7053585" y="1875126"/>
            <a:ext cx="0" cy="0"/>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D8185D-7A96-4299-91B2-3BCBB4B779A7}"/>
              </a:ext>
            </a:extLst>
          </p:cNvPr>
          <p:cNvCxnSpPr>
            <a:cxnSpLocks/>
            <a:stCxn id="1303" idx="12"/>
            <a:endCxn id="1281" idx="2"/>
          </p:cNvCxnSpPr>
          <p:nvPr/>
        </p:nvCxnSpPr>
        <p:spPr bwMode="gray">
          <a:xfrm flipV="1">
            <a:off x="7053585" y="1647374"/>
            <a:ext cx="359538" cy="227752"/>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BB38215-03A3-4467-8130-4BF74F81D510}"/>
              </a:ext>
            </a:extLst>
          </p:cNvPr>
          <p:cNvCxnSpPr>
            <a:cxnSpLocks/>
            <a:stCxn id="1303" idx="13"/>
            <a:endCxn id="1287" idx="5"/>
          </p:cNvCxnSpPr>
          <p:nvPr/>
        </p:nvCxnSpPr>
        <p:spPr bwMode="gray">
          <a:xfrm>
            <a:off x="7421550" y="2356019"/>
            <a:ext cx="635318" cy="275087"/>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0AEE13E-AD76-4B64-90DF-FFED11926C4D}"/>
              </a:ext>
            </a:extLst>
          </p:cNvPr>
          <p:cNvCxnSpPr>
            <a:cxnSpLocks/>
            <a:stCxn id="1303" idx="14"/>
          </p:cNvCxnSpPr>
          <p:nvPr/>
        </p:nvCxnSpPr>
        <p:spPr bwMode="gray">
          <a:xfrm>
            <a:off x="7066344" y="2788728"/>
            <a:ext cx="1148931" cy="1012772"/>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C2D488-8281-44A9-9CF4-60BC00D745A8}"/>
              </a:ext>
            </a:extLst>
          </p:cNvPr>
          <p:cNvCxnSpPr>
            <a:cxnSpLocks/>
            <a:stCxn id="1298" idx="1"/>
            <a:endCxn id="1003" idx="11"/>
          </p:cNvCxnSpPr>
          <p:nvPr/>
        </p:nvCxnSpPr>
        <p:spPr bwMode="gray">
          <a:xfrm flipH="1">
            <a:off x="4310608" y="2840358"/>
            <a:ext cx="766763" cy="1128221"/>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F825FD-9C6D-4345-B5C1-8C61CFBDE879}"/>
              </a:ext>
            </a:extLst>
          </p:cNvPr>
          <p:cNvCxnSpPr>
            <a:cxnSpLocks/>
            <a:stCxn id="1303" idx="2"/>
            <a:endCxn id="709" idx="11"/>
          </p:cNvCxnSpPr>
          <p:nvPr/>
        </p:nvCxnSpPr>
        <p:spPr bwMode="gray">
          <a:xfrm flipH="1">
            <a:off x="3964871" y="2404203"/>
            <a:ext cx="802334" cy="214579"/>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4A0E4EB-75B5-463A-92FD-3C9FCF70550E}"/>
              </a:ext>
            </a:extLst>
          </p:cNvPr>
          <p:cNvCxnSpPr>
            <a:cxnSpLocks/>
            <a:stCxn id="1298" idx="7"/>
            <a:endCxn id="1275" idx="12"/>
          </p:cNvCxnSpPr>
          <p:nvPr/>
        </p:nvCxnSpPr>
        <p:spPr bwMode="gray">
          <a:xfrm flipH="1" flipV="1">
            <a:off x="5071058" y="1671630"/>
            <a:ext cx="666067" cy="3605"/>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CD38F87-2440-48FA-AF93-F15C829A87D2}"/>
              </a:ext>
            </a:extLst>
          </p:cNvPr>
          <p:cNvCxnSpPr>
            <a:cxnSpLocks/>
            <a:stCxn id="1281" idx="6"/>
            <a:endCxn id="1275" idx="9"/>
          </p:cNvCxnSpPr>
          <p:nvPr/>
        </p:nvCxnSpPr>
        <p:spPr bwMode="gray">
          <a:xfrm flipH="1" flipV="1">
            <a:off x="4502356" y="1036652"/>
            <a:ext cx="3498651" cy="152214"/>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FCDE7AF-7EB3-4FCF-B3BF-94B579D9E03B}"/>
              </a:ext>
            </a:extLst>
          </p:cNvPr>
          <p:cNvCxnSpPr>
            <a:cxnSpLocks/>
            <a:stCxn id="1287" idx="8"/>
            <a:endCxn id="1275" idx="11"/>
          </p:cNvCxnSpPr>
          <p:nvPr/>
        </p:nvCxnSpPr>
        <p:spPr bwMode="gray">
          <a:xfrm flipH="1" flipV="1">
            <a:off x="4848684" y="1380598"/>
            <a:ext cx="3624360" cy="1043611"/>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641D048-B1C4-4F56-8F4B-5D6A1C39728F}"/>
              </a:ext>
            </a:extLst>
          </p:cNvPr>
          <p:cNvCxnSpPr>
            <a:cxnSpLocks/>
            <a:stCxn id="1287" idx="9"/>
            <a:endCxn id="1003" idx="12"/>
          </p:cNvCxnSpPr>
          <p:nvPr/>
        </p:nvCxnSpPr>
        <p:spPr bwMode="gray">
          <a:xfrm flipH="1">
            <a:off x="4532982" y="2189399"/>
            <a:ext cx="4260460" cy="2070212"/>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14CC77E-A773-4256-A61C-F9A301AEE58E}"/>
              </a:ext>
            </a:extLst>
          </p:cNvPr>
          <p:cNvCxnSpPr>
            <a:cxnSpLocks/>
            <a:endCxn id="1003" idx="10"/>
          </p:cNvCxnSpPr>
          <p:nvPr/>
        </p:nvCxnSpPr>
        <p:spPr bwMode="gray">
          <a:xfrm flipH="1">
            <a:off x="3972880" y="1965052"/>
            <a:ext cx="296086" cy="1659581"/>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3921D42-9FB0-4A0F-B864-E4FE33F7DB91}"/>
              </a:ext>
            </a:extLst>
          </p:cNvPr>
          <p:cNvCxnSpPr>
            <a:cxnSpLocks/>
            <a:stCxn id="1275" idx="0"/>
            <a:endCxn id="709" idx="10"/>
          </p:cNvCxnSpPr>
          <p:nvPr/>
        </p:nvCxnSpPr>
        <p:spPr bwMode="gray">
          <a:xfrm flipH="1">
            <a:off x="3627143" y="1947316"/>
            <a:ext cx="131497" cy="327520"/>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A13A416-F589-406E-A87F-2BD10AD7C93D}"/>
              </a:ext>
            </a:extLst>
          </p:cNvPr>
          <p:cNvCxnSpPr>
            <a:cxnSpLocks/>
            <a:stCxn id="994" idx="4"/>
            <a:endCxn id="709" idx="12"/>
          </p:cNvCxnSpPr>
          <p:nvPr/>
        </p:nvCxnSpPr>
        <p:spPr bwMode="gray">
          <a:xfrm flipH="1" flipV="1">
            <a:off x="4187245" y="2909814"/>
            <a:ext cx="3724506" cy="1156895"/>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2A7B165-3819-43BA-8A91-2031CA0B4589}"/>
              </a:ext>
            </a:extLst>
          </p:cNvPr>
          <p:cNvCxnSpPr>
            <a:cxnSpLocks/>
            <a:stCxn id="994" idx="9"/>
            <a:endCxn id="1275" idx="13"/>
          </p:cNvCxnSpPr>
          <p:nvPr/>
        </p:nvCxnSpPr>
        <p:spPr bwMode="gray">
          <a:xfrm flipH="1" flipV="1">
            <a:off x="4856357" y="1947053"/>
            <a:ext cx="3850041" cy="1686152"/>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707CDE7-88CF-4BA5-B8B3-8FC8452CCF62}"/>
              </a:ext>
            </a:extLst>
          </p:cNvPr>
          <p:cNvCxnSpPr>
            <a:cxnSpLocks/>
            <a:stCxn id="1287" idx="1"/>
          </p:cNvCxnSpPr>
          <p:nvPr/>
        </p:nvCxnSpPr>
        <p:spPr bwMode="gray">
          <a:xfrm flipH="1" flipV="1">
            <a:off x="4417080" y="1934883"/>
            <a:ext cx="3536870" cy="1165180"/>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66028EB-E49F-454E-A40B-97026CB2F493}"/>
              </a:ext>
            </a:extLst>
          </p:cNvPr>
          <p:cNvCxnSpPr>
            <a:cxnSpLocks/>
            <a:stCxn id="1287" idx="2"/>
            <a:endCxn id="1003" idx="8"/>
          </p:cNvCxnSpPr>
          <p:nvPr/>
        </p:nvCxnSpPr>
        <p:spPr bwMode="gray">
          <a:xfrm flipH="1">
            <a:off x="3643882" y="2853746"/>
            <a:ext cx="4114018" cy="1005697"/>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A624847-C522-408D-ACC4-C879FC2ABD81}"/>
              </a:ext>
            </a:extLst>
          </p:cNvPr>
          <p:cNvCxnSpPr>
            <a:cxnSpLocks/>
          </p:cNvCxnSpPr>
          <p:nvPr/>
        </p:nvCxnSpPr>
        <p:spPr bwMode="gray">
          <a:xfrm flipH="1">
            <a:off x="4317082" y="4555320"/>
            <a:ext cx="3594669" cy="10087"/>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86B2F56-E77B-48A5-A709-86C38B661B63}"/>
              </a:ext>
            </a:extLst>
          </p:cNvPr>
          <p:cNvCxnSpPr>
            <a:cxnSpLocks/>
            <a:stCxn id="994" idx="11"/>
            <a:endCxn id="1287" idx="13"/>
          </p:cNvCxnSpPr>
          <p:nvPr/>
        </p:nvCxnSpPr>
        <p:spPr bwMode="gray">
          <a:xfrm flipV="1">
            <a:off x="9052726" y="3099800"/>
            <a:ext cx="94717" cy="877351"/>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A14F20A-02C0-435F-A96A-CA5FF0B06581}"/>
              </a:ext>
            </a:extLst>
          </p:cNvPr>
          <p:cNvCxnSpPr>
            <a:cxnSpLocks/>
            <a:stCxn id="709" idx="12"/>
            <a:endCxn id="1287" idx="2"/>
          </p:cNvCxnSpPr>
          <p:nvPr/>
        </p:nvCxnSpPr>
        <p:spPr bwMode="gray">
          <a:xfrm flipV="1">
            <a:off x="4187245" y="2853746"/>
            <a:ext cx="3570655" cy="56068"/>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855A396-72B9-48D4-86CF-095B30717F26}"/>
              </a:ext>
            </a:extLst>
          </p:cNvPr>
          <p:cNvCxnSpPr>
            <a:cxnSpLocks/>
            <a:stCxn id="709" idx="13"/>
            <a:endCxn id="1281" idx="1"/>
          </p:cNvCxnSpPr>
          <p:nvPr/>
        </p:nvCxnSpPr>
        <p:spPr bwMode="gray">
          <a:xfrm flipV="1">
            <a:off x="3972544" y="1893691"/>
            <a:ext cx="3636629" cy="1291546"/>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6B08413-8D44-4585-BA08-9819DDBE57EA}"/>
              </a:ext>
            </a:extLst>
          </p:cNvPr>
          <p:cNvCxnSpPr>
            <a:cxnSpLocks/>
            <a:stCxn id="1003" idx="11"/>
          </p:cNvCxnSpPr>
          <p:nvPr/>
        </p:nvCxnSpPr>
        <p:spPr bwMode="gray">
          <a:xfrm flipV="1">
            <a:off x="4310608" y="1902112"/>
            <a:ext cx="3743101" cy="2066467"/>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AF3EF6A-177E-46E8-8EAD-16E9DDD015C8}"/>
              </a:ext>
            </a:extLst>
          </p:cNvPr>
          <p:cNvCxnSpPr>
            <a:cxnSpLocks/>
            <a:stCxn id="1003" idx="13"/>
            <a:endCxn id="1287" idx="0"/>
          </p:cNvCxnSpPr>
          <p:nvPr/>
        </p:nvCxnSpPr>
        <p:spPr bwMode="gray">
          <a:xfrm flipV="1">
            <a:off x="4318281" y="3100063"/>
            <a:ext cx="3731445" cy="1434971"/>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D5D1345-2E44-46B9-9017-464606085406}"/>
              </a:ext>
            </a:extLst>
          </p:cNvPr>
          <p:cNvCxnSpPr>
            <a:cxnSpLocks/>
            <a:stCxn id="1275" idx="12"/>
            <a:endCxn id="1287" idx="3"/>
          </p:cNvCxnSpPr>
          <p:nvPr/>
        </p:nvCxnSpPr>
        <p:spPr bwMode="gray">
          <a:xfrm>
            <a:off x="5071058" y="1671630"/>
            <a:ext cx="2922049" cy="951273"/>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C49B27-5A6B-408B-8733-72EA58ECA10D}"/>
              </a:ext>
            </a:extLst>
          </p:cNvPr>
          <p:cNvCxnSpPr>
            <a:cxnSpLocks/>
            <a:stCxn id="1275" idx="0"/>
            <a:endCxn id="1003" idx="8"/>
          </p:cNvCxnSpPr>
          <p:nvPr/>
        </p:nvCxnSpPr>
        <p:spPr bwMode="gray">
          <a:xfrm flipH="1">
            <a:off x="3643882" y="1947316"/>
            <a:ext cx="114758" cy="1912127"/>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FC5500C-9331-428E-B036-9997618C6F10}"/>
              </a:ext>
            </a:extLst>
          </p:cNvPr>
          <p:cNvCxnSpPr>
            <a:cxnSpLocks/>
            <a:stCxn id="994" idx="2"/>
            <a:endCxn id="1003" idx="11"/>
          </p:cNvCxnSpPr>
          <p:nvPr/>
        </p:nvCxnSpPr>
        <p:spPr bwMode="gray">
          <a:xfrm flipH="1" flipV="1">
            <a:off x="4310608" y="3968579"/>
            <a:ext cx="3360248" cy="328973"/>
          </a:xfrm>
          <a:prstGeom prst="line">
            <a:avLst/>
          </a:prstGeom>
          <a:ln w="63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9948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97"/>
                                        </p:tgtEl>
                                        <p:attrNameLst>
                                          <p:attrName>style.visibility</p:attrName>
                                        </p:attrNameLst>
                                      </p:cBhvr>
                                      <p:to>
                                        <p:strVal val="visible"/>
                                      </p:to>
                                    </p:set>
                                    <p:animEffect transition="in" filter="fade">
                                      <p:cBhvr>
                                        <p:cTn id="7" dur="1000"/>
                                        <p:tgtEl>
                                          <p:spTgt spid="1297"/>
                                        </p:tgtEl>
                                      </p:cBhvr>
                                    </p:animEffect>
                                    <p:anim calcmode="lin" valueType="num">
                                      <p:cBhvr>
                                        <p:cTn id="8" dur="1000" fill="hold"/>
                                        <p:tgtEl>
                                          <p:spTgt spid="1297"/>
                                        </p:tgtEl>
                                        <p:attrNameLst>
                                          <p:attrName>ppt_x</p:attrName>
                                        </p:attrNameLst>
                                      </p:cBhvr>
                                      <p:tavLst>
                                        <p:tav tm="0">
                                          <p:val>
                                            <p:strVal val="#ppt_x"/>
                                          </p:val>
                                        </p:tav>
                                        <p:tav tm="100000">
                                          <p:val>
                                            <p:strVal val="#ppt_x"/>
                                          </p:val>
                                        </p:tav>
                                      </p:tavLst>
                                    </p:anim>
                                    <p:anim calcmode="lin" valueType="num">
                                      <p:cBhvr>
                                        <p:cTn id="9" dur="1000" fill="hold"/>
                                        <p:tgtEl>
                                          <p:spTgt spid="12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p:cTn id="13" dur="500" fill="hold"/>
                                        <p:tgtEl>
                                          <p:spTgt spid="200"/>
                                        </p:tgtEl>
                                        <p:attrNameLst>
                                          <p:attrName>ppt_w</p:attrName>
                                        </p:attrNameLst>
                                      </p:cBhvr>
                                      <p:tavLst>
                                        <p:tav tm="0">
                                          <p:val>
                                            <p:fltVal val="0"/>
                                          </p:val>
                                        </p:tav>
                                        <p:tav tm="100000">
                                          <p:val>
                                            <p:strVal val="#ppt_w"/>
                                          </p:val>
                                        </p:tav>
                                      </p:tavLst>
                                    </p:anim>
                                    <p:anim calcmode="lin" valueType="num">
                                      <p:cBhvr>
                                        <p:cTn id="14" dur="500" fill="hold"/>
                                        <p:tgtEl>
                                          <p:spTgt spid="200"/>
                                        </p:tgtEl>
                                        <p:attrNameLst>
                                          <p:attrName>ppt_h</p:attrName>
                                        </p:attrNameLst>
                                      </p:cBhvr>
                                      <p:tavLst>
                                        <p:tav tm="0">
                                          <p:val>
                                            <p:fltVal val="0"/>
                                          </p:val>
                                        </p:tav>
                                        <p:tav tm="100000">
                                          <p:val>
                                            <p:strVal val="#ppt_h"/>
                                          </p:val>
                                        </p:tav>
                                      </p:tavLst>
                                    </p:anim>
                                    <p:animEffect transition="in" filter="fade">
                                      <p:cBhvr>
                                        <p:cTn id="15" dur="500"/>
                                        <p:tgtEl>
                                          <p:spTgt spid="20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37"/>
                                        </p:tgtEl>
                                        <p:attrNameLst>
                                          <p:attrName>style.visibility</p:attrName>
                                        </p:attrNameLst>
                                      </p:cBhvr>
                                      <p:to>
                                        <p:strVal val="visible"/>
                                      </p:to>
                                    </p:set>
                                    <p:anim calcmode="lin" valueType="num">
                                      <p:cBhvr>
                                        <p:cTn id="19" dur="500" fill="hold"/>
                                        <p:tgtEl>
                                          <p:spTgt spid="937"/>
                                        </p:tgtEl>
                                        <p:attrNameLst>
                                          <p:attrName>ppt_w</p:attrName>
                                        </p:attrNameLst>
                                      </p:cBhvr>
                                      <p:tavLst>
                                        <p:tav tm="0">
                                          <p:val>
                                            <p:fltVal val="0"/>
                                          </p:val>
                                        </p:tav>
                                        <p:tav tm="100000">
                                          <p:val>
                                            <p:strVal val="#ppt_w"/>
                                          </p:val>
                                        </p:tav>
                                      </p:tavLst>
                                    </p:anim>
                                    <p:anim calcmode="lin" valueType="num">
                                      <p:cBhvr>
                                        <p:cTn id="20" dur="500" fill="hold"/>
                                        <p:tgtEl>
                                          <p:spTgt spid="937"/>
                                        </p:tgtEl>
                                        <p:attrNameLst>
                                          <p:attrName>ppt_h</p:attrName>
                                        </p:attrNameLst>
                                      </p:cBhvr>
                                      <p:tavLst>
                                        <p:tav tm="0">
                                          <p:val>
                                            <p:fltVal val="0"/>
                                          </p:val>
                                        </p:tav>
                                        <p:tav tm="100000">
                                          <p:val>
                                            <p:strVal val="#ppt_h"/>
                                          </p:val>
                                        </p:tav>
                                      </p:tavLst>
                                    </p:anim>
                                    <p:animEffect transition="in" filter="fade">
                                      <p:cBhvr>
                                        <p:cTn id="21" dur="500"/>
                                        <p:tgtEl>
                                          <p:spTgt spid="93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97"/>
                                        </p:tgtEl>
                                        <p:attrNameLst>
                                          <p:attrName>style.visibility</p:attrName>
                                        </p:attrNameLst>
                                      </p:cBhvr>
                                      <p:to>
                                        <p:strVal val="visible"/>
                                      </p:to>
                                    </p:set>
                                    <p:anim calcmode="lin" valueType="num">
                                      <p:cBhvr>
                                        <p:cTn id="25" dur="500" fill="hold"/>
                                        <p:tgtEl>
                                          <p:spTgt spid="197"/>
                                        </p:tgtEl>
                                        <p:attrNameLst>
                                          <p:attrName>ppt_w</p:attrName>
                                        </p:attrNameLst>
                                      </p:cBhvr>
                                      <p:tavLst>
                                        <p:tav tm="0">
                                          <p:val>
                                            <p:fltVal val="0"/>
                                          </p:val>
                                        </p:tav>
                                        <p:tav tm="100000">
                                          <p:val>
                                            <p:strVal val="#ppt_w"/>
                                          </p:val>
                                        </p:tav>
                                      </p:tavLst>
                                    </p:anim>
                                    <p:anim calcmode="lin" valueType="num">
                                      <p:cBhvr>
                                        <p:cTn id="26" dur="500" fill="hold"/>
                                        <p:tgtEl>
                                          <p:spTgt spid="197"/>
                                        </p:tgtEl>
                                        <p:attrNameLst>
                                          <p:attrName>ppt_h</p:attrName>
                                        </p:attrNameLst>
                                      </p:cBhvr>
                                      <p:tavLst>
                                        <p:tav tm="0">
                                          <p:val>
                                            <p:fltVal val="0"/>
                                          </p:val>
                                        </p:tav>
                                        <p:tav tm="100000">
                                          <p:val>
                                            <p:strVal val="#ppt_h"/>
                                          </p:val>
                                        </p:tav>
                                      </p:tavLst>
                                    </p:anim>
                                    <p:animEffect transition="in" filter="fade">
                                      <p:cBhvr>
                                        <p:cTn id="27" dur="500"/>
                                        <p:tgtEl>
                                          <p:spTgt spid="197"/>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99"/>
                                        </p:tgtEl>
                                        <p:attrNameLst>
                                          <p:attrName>style.visibility</p:attrName>
                                        </p:attrNameLst>
                                      </p:cBhvr>
                                      <p:to>
                                        <p:strVal val="visible"/>
                                      </p:to>
                                    </p:set>
                                    <p:anim calcmode="lin" valueType="num">
                                      <p:cBhvr>
                                        <p:cTn id="31" dur="500" fill="hold"/>
                                        <p:tgtEl>
                                          <p:spTgt spid="199"/>
                                        </p:tgtEl>
                                        <p:attrNameLst>
                                          <p:attrName>ppt_w</p:attrName>
                                        </p:attrNameLst>
                                      </p:cBhvr>
                                      <p:tavLst>
                                        <p:tav tm="0">
                                          <p:val>
                                            <p:fltVal val="0"/>
                                          </p:val>
                                        </p:tav>
                                        <p:tav tm="100000">
                                          <p:val>
                                            <p:strVal val="#ppt_w"/>
                                          </p:val>
                                        </p:tav>
                                      </p:tavLst>
                                    </p:anim>
                                    <p:anim calcmode="lin" valueType="num">
                                      <p:cBhvr>
                                        <p:cTn id="32" dur="500" fill="hold"/>
                                        <p:tgtEl>
                                          <p:spTgt spid="199"/>
                                        </p:tgtEl>
                                        <p:attrNameLst>
                                          <p:attrName>ppt_h</p:attrName>
                                        </p:attrNameLst>
                                      </p:cBhvr>
                                      <p:tavLst>
                                        <p:tav tm="0">
                                          <p:val>
                                            <p:fltVal val="0"/>
                                          </p:val>
                                        </p:tav>
                                        <p:tav tm="100000">
                                          <p:val>
                                            <p:strVal val="#ppt_h"/>
                                          </p:val>
                                        </p:tav>
                                      </p:tavLst>
                                    </p:anim>
                                    <p:animEffect transition="in" filter="fade">
                                      <p:cBhvr>
                                        <p:cTn id="33" dur="500"/>
                                        <p:tgtEl>
                                          <p:spTgt spid="19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98"/>
                                        </p:tgtEl>
                                        <p:attrNameLst>
                                          <p:attrName>style.visibility</p:attrName>
                                        </p:attrNameLst>
                                      </p:cBhvr>
                                      <p:to>
                                        <p:strVal val="visible"/>
                                      </p:to>
                                    </p:set>
                                    <p:anim calcmode="lin" valueType="num">
                                      <p:cBhvr>
                                        <p:cTn id="37" dur="500" fill="hold"/>
                                        <p:tgtEl>
                                          <p:spTgt spid="198"/>
                                        </p:tgtEl>
                                        <p:attrNameLst>
                                          <p:attrName>ppt_w</p:attrName>
                                        </p:attrNameLst>
                                      </p:cBhvr>
                                      <p:tavLst>
                                        <p:tav tm="0">
                                          <p:val>
                                            <p:fltVal val="0"/>
                                          </p:val>
                                        </p:tav>
                                        <p:tav tm="100000">
                                          <p:val>
                                            <p:strVal val="#ppt_w"/>
                                          </p:val>
                                        </p:tav>
                                      </p:tavLst>
                                    </p:anim>
                                    <p:anim calcmode="lin" valueType="num">
                                      <p:cBhvr>
                                        <p:cTn id="38" dur="500" fill="hold"/>
                                        <p:tgtEl>
                                          <p:spTgt spid="198"/>
                                        </p:tgtEl>
                                        <p:attrNameLst>
                                          <p:attrName>ppt_h</p:attrName>
                                        </p:attrNameLst>
                                      </p:cBhvr>
                                      <p:tavLst>
                                        <p:tav tm="0">
                                          <p:val>
                                            <p:fltVal val="0"/>
                                          </p:val>
                                        </p:tav>
                                        <p:tav tm="100000">
                                          <p:val>
                                            <p:strVal val="#ppt_h"/>
                                          </p:val>
                                        </p:tav>
                                      </p:tavLst>
                                    </p:anim>
                                    <p:animEffect transition="in" filter="fade">
                                      <p:cBhvr>
                                        <p:cTn id="39" dur="500"/>
                                        <p:tgtEl>
                                          <p:spTgt spid="198"/>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cBhvr>
                                        <p:cTn id="43" dur="500" fill="hold"/>
                                        <p:tgtEl>
                                          <p:spTgt spid="202"/>
                                        </p:tgtEl>
                                        <p:attrNameLst>
                                          <p:attrName>ppt_w</p:attrName>
                                        </p:attrNameLst>
                                      </p:cBhvr>
                                      <p:tavLst>
                                        <p:tav tm="0">
                                          <p:val>
                                            <p:fltVal val="0"/>
                                          </p:val>
                                        </p:tav>
                                        <p:tav tm="100000">
                                          <p:val>
                                            <p:strVal val="#ppt_w"/>
                                          </p:val>
                                        </p:tav>
                                      </p:tavLst>
                                    </p:anim>
                                    <p:anim calcmode="lin" valueType="num">
                                      <p:cBhvr>
                                        <p:cTn id="44" dur="500" fill="hold"/>
                                        <p:tgtEl>
                                          <p:spTgt spid="202"/>
                                        </p:tgtEl>
                                        <p:attrNameLst>
                                          <p:attrName>ppt_h</p:attrName>
                                        </p:attrNameLst>
                                      </p:cBhvr>
                                      <p:tavLst>
                                        <p:tav tm="0">
                                          <p:val>
                                            <p:fltVal val="0"/>
                                          </p:val>
                                        </p:tav>
                                        <p:tav tm="100000">
                                          <p:val>
                                            <p:strVal val="#ppt_h"/>
                                          </p:val>
                                        </p:tav>
                                      </p:tavLst>
                                    </p:anim>
                                    <p:animEffect transition="in" filter="fade">
                                      <p:cBhvr>
                                        <p:cTn id="45" dur="500"/>
                                        <p:tgtEl>
                                          <p:spTgt spid="202"/>
                                        </p:tgtEl>
                                      </p:cBhvr>
                                    </p:animEffect>
                                  </p:childTnLst>
                                </p:cTn>
                              </p:par>
                            </p:childTnLst>
                          </p:cTn>
                        </p:par>
                        <p:par>
                          <p:cTn id="46" fill="hold">
                            <p:stCondLst>
                              <p:cond delay="4000"/>
                            </p:stCondLst>
                            <p:childTnLst>
                              <p:par>
                                <p:cTn id="47" presetID="1" presetClass="entr" presetSubtype="0" fill="hold" nodeType="afterEffect">
                                  <p:stCondLst>
                                    <p:cond delay="0"/>
                                  </p:stCondLst>
                                  <p:childTnLst>
                                    <p:set>
                                      <p:cBhvr>
                                        <p:cTn id="48" dur="1" fill="hold">
                                          <p:stCondLst>
                                            <p:cond delay="249"/>
                                          </p:stCondLst>
                                        </p:cTn>
                                        <p:tgtEl>
                                          <p:spTgt spid="3"/>
                                        </p:tgtEl>
                                        <p:attrNameLst>
                                          <p:attrName>style.visibility</p:attrName>
                                        </p:attrNameLst>
                                      </p:cBhvr>
                                      <p:to>
                                        <p:strVal val="visible"/>
                                      </p:to>
                                    </p:set>
                                  </p:childTnLst>
                                </p:cTn>
                              </p:par>
                            </p:childTnLst>
                          </p:cTn>
                        </p:par>
                        <p:par>
                          <p:cTn id="49" fill="hold">
                            <p:stCondLst>
                              <p:cond delay="4250"/>
                            </p:stCondLst>
                            <p:childTnLst>
                              <p:par>
                                <p:cTn id="50" presetID="1" presetClass="entr" presetSubtype="0" fill="hold" nodeType="afterEffect">
                                  <p:stCondLst>
                                    <p:cond delay="0"/>
                                  </p:stCondLst>
                                  <p:childTnLst>
                                    <p:set>
                                      <p:cBhvr>
                                        <p:cTn id="51" dur="1" fill="hold">
                                          <p:stCondLst>
                                            <p:cond delay="249"/>
                                          </p:stCondLst>
                                        </p:cTn>
                                        <p:tgtEl>
                                          <p:spTgt spid="5"/>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nodeType="afterEffect">
                                  <p:stCondLst>
                                    <p:cond delay="0"/>
                                  </p:stCondLst>
                                  <p:childTnLst>
                                    <p:set>
                                      <p:cBhvr>
                                        <p:cTn id="54" dur="1" fill="hold">
                                          <p:stCondLst>
                                            <p:cond delay="249"/>
                                          </p:stCondLst>
                                        </p:cTn>
                                        <p:tgtEl>
                                          <p:spTgt spid="73"/>
                                        </p:tgtEl>
                                        <p:attrNameLst>
                                          <p:attrName>style.visibility</p:attrName>
                                        </p:attrNameLst>
                                      </p:cBhvr>
                                      <p:to>
                                        <p:strVal val="visible"/>
                                      </p:to>
                                    </p:set>
                                  </p:childTnLst>
                                </p:cTn>
                              </p:par>
                            </p:childTnLst>
                          </p:cTn>
                        </p:par>
                        <p:par>
                          <p:cTn id="55" fill="hold">
                            <p:stCondLst>
                              <p:cond delay="4750"/>
                            </p:stCondLst>
                            <p:childTnLst>
                              <p:par>
                                <p:cTn id="56" presetID="1" presetClass="entr" presetSubtype="0" fill="hold" nodeType="afterEffect">
                                  <p:stCondLst>
                                    <p:cond delay="0"/>
                                  </p:stCondLst>
                                  <p:childTnLst>
                                    <p:set>
                                      <p:cBhvr>
                                        <p:cTn id="57" dur="1" fill="hold">
                                          <p:stCondLst>
                                            <p:cond delay="249"/>
                                          </p:stCondLst>
                                        </p:cTn>
                                        <p:tgtEl>
                                          <p:spTgt spid="76"/>
                                        </p:tgtEl>
                                        <p:attrNameLst>
                                          <p:attrName>style.visibility</p:attrName>
                                        </p:attrNameLst>
                                      </p:cBhvr>
                                      <p:to>
                                        <p:strVal val="visible"/>
                                      </p:to>
                                    </p:set>
                                  </p:childTnLst>
                                </p:cTn>
                              </p:par>
                            </p:childTnLst>
                          </p:cTn>
                        </p:par>
                        <p:par>
                          <p:cTn id="58" fill="hold">
                            <p:stCondLst>
                              <p:cond delay="5000"/>
                            </p:stCondLst>
                            <p:childTnLst>
                              <p:par>
                                <p:cTn id="59" presetID="1" presetClass="entr" presetSubtype="0" fill="hold" nodeType="afterEffect">
                                  <p:stCondLst>
                                    <p:cond delay="0"/>
                                  </p:stCondLst>
                                  <p:childTnLst>
                                    <p:set>
                                      <p:cBhvr>
                                        <p:cTn id="60" dur="1" fill="hold">
                                          <p:stCondLst>
                                            <p:cond delay="249"/>
                                          </p:stCondLst>
                                        </p:cTn>
                                        <p:tgtEl>
                                          <p:spTgt spid="79"/>
                                        </p:tgtEl>
                                        <p:attrNameLst>
                                          <p:attrName>style.visibility</p:attrName>
                                        </p:attrNameLst>
                                      </p:cBhvr>
                                      <p:to>
                                        <p:strVal val="visible"/>
                                      </p:to>
                                    </p:set>
                                  </p:childTnLst>
                                </p:cTn>
                              </p:par>
                            </p:childTnLst>
                          </p:cTn>
                        </p:par>
                        <p:par>
                          <p:cTn id="61" fill="hold">
                            <p:stCondLst>
                              <p:cond delay="5250"/>
                            </p:stCondLst>
                            <p:childTnLst>
                              <p:par>
                                <p:cTn id="62" presetID="1" presetClass="entr" presetSubtype="0" fill="hold" nodeType="afterEffect">
                                  <p:stCondLst>
                                    <p:cond delay="0"/>
                                  </p:stCondLst>
                                  <p:childTnLst>
                                    <p:set>
                                      <p:cBhvr>
                                        <p:cTn id="63" dur="1" fill="hold">
                                          <p:stCondLst>
                                            <p:cond delay="249"/>
                                          </p:stCondLst>
                                        </p:cTn>
                                        <p:tgtEl>
                                          <p:spTgt spid="82"/>
                                        </p:tgtEl>
                                        <p:attrNameLst>
                                          <p:attrName>style.visibility</p:attrName>
                                        </p:attrNameLst>
                                      </p:cBhvr>
                                      <p:to>
                                        <p:strVal val="visible"/>
                                      </p:to>
                                    </p:set>
                                  </p:childTnLst>
                                </p:cTn>
                              </p:par>
                            </p:childTnLst>
                          </p:cTn>
                        </p:par>
                        <p:par>
                          <p:cTn id="64" fill="hold">
                            <p:stCondLst>
                              <p:cond delay="5500"/>
                            </p:stCondLst>
                            <p:childTnLst>
                              <p:par>
                                <p:cTn id="65" presetID="1" presetClass="entr" presetSubtype="0" fill="hold" nodeType="afterEffect">
                                  <p:stCondLst>
                                    <p:cond delay="0"/>
                                  </p:stCondLst>
                                  <p:childTnLst>
                                    <p:set>
                                      <p:cBhvr>
                                        <p:cTn id="66" dur="1" fill="hold">
                                          <p:stCondLst>
                                            <p:cond delay="249"/>
                                          </p:stCondLst>
                                        </p:cTn>
                                        <p:tgtEl>
                                          <p:spTgt spid="85"/>
                                        </p:tgtEl>
                                        <p:attrNameLst>
                                          <p:attrName>style.visibility</p:attrName>
                                        </p:attrNameLst>
                                      </p:cBhvr>
                                      <p:to>
                                        <p:strVal val="visible"/>
                                      </p:to>
                                    </p:set>
                                  </p:childTnLst>
                                </p:cTn>
                              </p:par>
                            </p:childTnLst>
                          </p:cTn>
                        </p:par>
                        <p:par>
                          <p:cTn id="67" fill="hold">
                            <p:stCondLst>
                              <p:cond delay="5750"/>
                            </p:stCondLst>
                            <p:childTnLst>
                              <p:par>
                                <p:cTn id="68" presetID="1" presetClass="entr" presetSubtype="0" fill="hold" nodeType="afterEffect">
                                  <p:stCondLst>
                                    <p:cond delay="0"/>
                                  </p:stCondLst>
                                  <p:childTnLst>
                                    <p:set>
                                      <p:cBhvr>
                                        <p:cTn id="69" dur="1" fill="hold">
                                          <p:stCondLst>
                                            <p:cond delay="249"/>
                                          </p:stCondLst>
                                        </p:cTn>
                                        <p:tgtEl>
                                          <p:spTgt spid="89"/>
                                        </p:tgtEl>
                                        <p:attrNameLst>
                                          <p:attrName>style.visibility</p:attrName>
                                        </p:attrNameLst>
                                      </p:cBhvr>
                                      <p:to>
                                        <p:strVal val="visible"/>
                                      </p:to>
                                    </p:set>
                                  </p:childTnLst>
                                </p:cTn>
                              </p:par>
                            </p:childTnLst>
                          </p:cTn>
                        </p:par>
                        <p:par>
                          <p:cTn id="70" fill="hold">
                            <p:stCondLst>
                              <p:cond delay="6000"/>
                            </p:stCondLst>
                            <p:childTnLst>
                              <p:par>
                                <p:cTn id="71" presetID="1" presetClass="entr" presetSubtype="0" fill="hold" nodeType="afterEffect">
                                  <p:stCondLst>
                                    <p:cond delay="0"/>
                                  </p:stCondLst>
                                  <p:childTnLst>
                                    <p:set>
                                      <p:cBhvr>
                                        <p:cTn id="72" dur="1" fill="hold">
                                          <p:stCondLst>
                                            <p:cond delay="249"/>
                                          </p:stCondLst>
                                        </p:cTn>
                                        <p:tgtEl>
                                          <p:spTgt spid="92"/>
                                        </p:tgtEl>
                                        <p:attrNameLst>
                                          <p:attrName>style.visibility</p:attrName>
                                        </p:attrNameLst>
                                      </p:cBhvr>
                                      <p:to>
                                        <p:strVal val="visible"/>
                                      </p:to>
                                    </p:set>
                                  </p:childTnLst>
                                </p:cTn>
                              </p:par>
                            </p:childTnLst>
                          </p:cTn>
                        </p:par>
                        <p:par>
                          <p:cTn id="73" fill="hold">
                            <p:stCondLst>
                              <p:cond delay="6250"/>
                            </p:stCondLst>
                            <p:childTnLst>
                              <p:par>
                                <p:cTn id="74" presetID="1" presetClass="entr" presetSubtype="0" fill="hold" nodeType="afterEffect">
                                  <p:stCondLst>
                                    <p:cond delay="0"/>
                                  </p:stCondLst>
                                  <p:childTnLst>
                                    <p:set>
                                      <p:cBhvr>
                                        <p:cTn id="75" dur="1" fill="hold">
                                          <p:stCondLst>
                                            <p:cond delay="249"/>
                                          </p:stCondLst>
                                        </p:cTn>
                                        <p:tgtEl>
                                          <p:spTgt spid="95"/>
                                        </p:tgtEl>
                                        <p:attrNameLst>
                                          <p:attrName>style.visibility</p:attrName>
                                        </p:attrNameLst>
                                      </p:cBhvr>
                                      <p:to>
                                        <p:strVal val="visible"/>
                                      </p:to>
                                    </p:set>
                                  </p:childTnLst>
                                </p:cTn>
                              </p:par>
                            </p:childTnLst>
                          </p:cTn>
                        </p:par>
                        <p:par>
                          <p:cTn id="76" fill="hold">
                            <p:stCondLst>
                              <p:cond delay="6500"/>
                            </p:stCondLst>
                            <p:childTnLst>
                              <p:par>
                                <p:cTn id="77" presetID="1" presetClass="entr" presetSubtype="0" fill="hold" nodeType="afterEffect">
                                  <p:stCondLst>
                                    <p:cond delay="0"/>
                                  </p:stCondLst>
                                  <p:childTnLst>
                                    <p:set>
                                      <p:cBhvr>
                                        <p:cTn id="78" dur="1" fill="hold">
                                          <p:stCondLst>
                                            <p:cond delay="249"/>
                                          </p:stCondLst>
                                        </p:cTn>
                                        <p:tgtEl>
                                          <p:spTgt spid="98"/>
                                        </p:tgtEl>
                                        <p:attrNameLst>
                                          <p:attrName>style.visibility</p:attrName>
                                        </p:attrNameLst>
                                      </p:cBhvr>
                                      <p:to>
                                        <p:strVal val="visible"/>
                                      </p:to>
                                    </p:set>
                                  </p:childTnLst>
                                </p:cTn>
                              </p:par>
                            </p:childTnLst>
                          </p:cTn>
                        </p:par>
                        <p:par>
                          <p:cTn id="79" fill="hold">
                            <p:stCondLst>
                              <p:cond delay="6750"/>
                            </p:stCondLst>
                            <p:childTnLst>
                              <p:par>
                                <p:cTn id="80" presetID="1" presetClass="entr" presetSubtype="0" fill="hold" nodeType="afterEffect">
                                  <p:stCondLst>
                                    <p:cond delay="0"/>
                                  </p:stCondLst>
                                  <p:childTnLst>
                                    <p:set>
                                      <p:cBhvr>
                                        <p:cTn id="81" dur="1" fill="hold">
                                          <p:stCondLst>
                                            <p:cond delay="249"/>
                                          </p:stCondLst>
                                        </p:cTn>
                                        <p:tgtEl>
                                          <p:spTgt spid="101"/>
                                        </p:tgtEl>
                                        <p:attrNameLst>
                                          <p:attrName>style.visibility</p:attrName>
                                        </p:attrNameLst>
                                      </p:cBhvr>
                                      <p:to>
                                        <p:strVal val="visible"/>
                                      </p:to>
                                    </p:set>
                                  </p:childTnLst>
                                </p:cTn>
                              </p:par>
                            </p:childTnLst>
                          </p:cTn>
                        </p:par>
                        <p:par>
                          <p:cTn id="82" fill="hold">
                            <p:stCondLst>
                              <p:cond delay="7000"/>
                            </p:stCondLst>
                            <p:childTnLst>
                              <p:par>
                                <p:cTn id="83" presetID="1" presetClass="entr" presetSubtype="0" fill="hold" nodeType="afterEffect">
                                  <p:stCondLst>
                                    <p:cond delay="0"/>
                                  </p:stCondLst>
                                  <p:childTnLst>
                                    <p:set>
                                      <p:cBhvr>
                                        <p:cTn id="84" dur="1" fill="hold">
                                          <p:stCondLst>
                                            <p:cond delay="249"/>
                                          </p:stCondLst>
                                        </p:cTn>
                                        <p:tgtEl>
                                          <p:spTgt spid="104"/>
                                        </p:tgtEl>
                                        <p:attrNameLst>
                                          <p:attrName>style.visibility</p:attrName>
                                        </p:attrNameLst>
                                      </p:cBhvr>
                                      <p:to>
                                        <p:strVal val="visible"/>
                                      </p:to>
                                    </p:set>
                                  </p:childTnLst>
                                </p:cTn>
                              </p:par>
                            </p:childTnLst>
                          </p:cTn>
                        </p:par>
                        <p:par>
                          <p:cTn id="85" fill="hold">
                            <p:stCondLst>
                              <p:cond delay="7250"/>
                            </p:stCondLst>
                            <p:childTnLst>
                              <p:par>
                                <p:cTn id="86" presetID="1" presetClass="entr" presetSubtype="0" fill="hold" nodeType="afterEffect">
                                  <p:stCondLst>
                                    <p:cond delay="0"/>
                                  </p:stCondLst>
                                  <p:childTnLst>
                                    <p:set>
                                      <p:cBhvr>
                                        <p:cTn id="87" dur="1" fill="hold">
                                          <p:stCondLst>
                                            <p:cond delay="249"/>
                                          </p:stCondLst>
                                        </p:cTn>
                                        <p:tgtEl>
                                          <p:spTgt spid="107"/>
                                        </p:tgtEl>
                                        <p:attrNameLst>
                                          <p:attrName>style.visibility</p:attrName>
                                        </p:attrNameLst>
                                      </p:cBhvr>
                                      <p:to>
                                        <p:strVal val="visible"/>
                                      </p:to>
                                    </p:set>
                                  </p:childTnLst>
                                </p:cTn>
                              </p:par>
                            </p:childTnLst>
                          </p:cTn>
                        </p:par>
                        <p:par>
                          <p:cTn id="88" fill="hold">
                            <p:stCondLst>
                              <p:cond delay="7500"/>
                            </p:stCondLst>
                            <p:childTnLst>
                              <p:par>
                                <p:cTn id="89" presetID="1" presetClass="entr" presetSubtype="0" fill="hold" nodeType="afterEffect">
                                  <p:stCondLst>
                                    <p:cond delay="0"/>
                                  </p:stCondLst>
                                  <p:childTnLst>
                                    <p:set>
                                      <p:cBhvr>
                                        <p:cTn id="90" dur="1" fill="hold">
                                          <p:stCondLst>
                                            <p:cond delay="249"/>
                                          </p:stCondLst>
                                        </p:cTn>
                                        <p:tgtEl>
                                          <p:spTgt spid="110"/>
                                        </p:tgtEl>
                                        <p:attrNameLst>
                                          <p:attrName>style.visibility</p:attrName>
                                        </p:attrNameLst>
                                      </p:cBhvr>
                                      <p:to>
                                        <p:strVal val="visible"/>
                                      </p:to>
                                    </p:set>
                                  </p:childTnLst>
                                </p:cTn>
                              </p:par>
                            </p:childTnLst>
                          </p:cTn>
                        </p:par>
                        <p:par>
                          <p:cTn id="91" fill="hold">
                            <p:stCondLst>
                              <p:cond delay="7750"/>
                            </p:stCondLst>
                            <p:childTnLst>
                              <p:par>
                                <p:cTn id="92" presetID="1" presetClass="entr" presetSubtype="0" fill="hold" nodeType="afterEffect">
                                  <p:stCondLst>
                                    <p:cond delay="0"/>
                                  </p:stCondLst>
                                  <p:childTnLst>
                                    <p:set>
                                      <p:cBhvr>
                                        <p:cTn id="93" dur="1" fill="hold">
                                          <p:stCondLst>
                                            <p:cond delay="249"/>
                                          </p:stCondLst>
                                        </p:cTn>
                                        <p:tgtEl>
                                          <p:spTgt spid="113"/>
                                        </p:tgtEl>
                                        <p:attrNameLst>
                                          <p:attrName>style.visibility</p:attrName>
                                        </p:attrNameLst>
                                      </p:cBhvr>
                                      <p:to>
                                        <p:strVal val="visible"/>
                                      </p:to>
                                    </p:set>
                                  </p:childTnLst>
                                </p:cTn>
                              </p:par>
                            </p:childTnLst>
                          </p:cTn>
                        </p:par>
                        <p:par>
                          <p:cTn id="94" fill="hold">
                            <p:stCondLst>
                              <p:cond delay="8000"/>
                            </p:stCondLst>
                            <p:childTnLst>
                              <p:par>
                                <p:cTn id="95" presetID="1" presetClass="entr" presetSubtype="0" fill="hold" nodeType="afterEffect">
                                  <p:stCondLst>
                                    <p:cond delay="0"/>
                                  </p:stCondLst>
                                  <p:childTnLst>
                                    <p:set>
                                      <p:cBhvr>
                                        <p:cTn id="96" dur="1" fill="hold">
                                          <p:stCondLst>
                                            <p:cond delay="249"/>
                                          </p:stCondLst>
                                        </p:cTn>
                                        <p:tgtEl>
                                          <p:spTgt spid="116"/>
                                        </p:tgtEl>
                                        <p:attrNameLst>
                                          <p:attrName>style.visibility</p:attrName>
                                        </p:attrNameLst>
                                      </p:cBhvr>
                                      <p:to>
                                        <p:strVal val="visible"/>
                                      </p:to>
                                    </p:set>
                                  </p:childTnLst>
                                </p:cTn>
                              </p:par>
                            </p:childTnLst>
                          </p:cTn>
                        </p:par>
                        <p:par>
                          <p:cTn id="97" fill="hold">
                            <p:stCondLst>
                              <p:cond delay="8250"/>
                            </p:stCondLst>
                            <p:childTnLst>
                              <p:par>
                                <p:cTn id="98" presetID="1" presetClass="entr" presetSubtype="0" fill="hold" nodeType="afterEffect">
                                  <p:stCondLst>
                                    <p:cond delay="0"/>
                                  </p:stCondLst>
                                  <p:childTnLst>
                                    <p:set>
                                      <p:cBhvr>
                                        <p:cTn id="99" dur="1" fill="hold">
                                          <p:stCondLst>
                                            <p:cond delay="119"/>
                                          </p:stCondLst>
                                        </p:cTn>
                                        <p:tgtEl>
                                          <p:spTgt spid="120"/>
                                        </p:tgtEl>
                                        <p:attrNameLst>
                                          <p:attrName>style.visibility</p:attrName>
                                        </p:attrNameLst>
                                      </p:cBhvr>
                                      <p:to>
                                        <p:strVal val="visible"/>
                                      </p:to>
                                    </p:set>
                                  </p:childTnLst>
                                </p:cTn>
                              </p:par>
                            </p:childTnLst>
                          </p:cTn>
                        </p:par>
                        <p:par>
                          <p:cTn id="100" fill="hold">
                            <p:stCondLst>
                              <p:cond delay="8370"/>
                            </p:stCondLst>
                            <p:childTnLst>
                              <p:par>
                                <p:cTn id="101" presetID="1" presetClass="entr" presetSubtype="0" fill="hold" nodeType="afterEffect">
                                  <p:stCondLst>
                                    <p:cond delay="0"/>
                                  </p:stCondLst>
                                  <p:childTnLst>
                                    <p:set>
                                      <p:cBhvr>
                                        <p:cTn id="102" dur="1" fill="hold">
                                          <p:stCondLst>
                                            <p:cond delay="119"/>
                                          </p:stCondLst>
                                        </p:cTn>
                                        <p:tgtEl>
                                          <p:spTgt spid="123"/>
                                        </p:tgtEl>
                                        <p:attrNameLst>
                                          <p:attrName>style.visibility</p:attrName>
                                        </p:attrNameLst>
                                      </p:cBhvr>
                                      <p:to>
                                        <p:strVal val="visible"/>
                                      </p:to>
                                    </p:set>
                                  </p:childTnLst>
                                </p:cTn>
                              </p:par>
                            </p:childTnLst>
                          </p:cTn>
                        </p:par>
                        <p:par>
                          <p:cTn id="103" fill="hold">
                            <p:stCondLst>
                              <p:cond delay="8490"/>
                            </p:stCondLst>
                            <p:childTnLst>
                              <p:par>
                                <p:cTn id="104" presetID="1" presetClass="entr" presetSubtype="0" fill="hold" nodeType="afterEffect">
                                  <p:stCondLst>
                                    <p:cond delay="0"/>
                                  </p:stCondLst>
                                  <p:childTnLst>
                                    <p:set>
                                      <p:cBhvr>
                                        <p:cTn id="105" dur="1" fill="hold">
                                          <p:stCondLst>
                                            <p:cond delay="119"/>
                                          </p:stCondLst>
                                        </p:cTn>
                                        <p:tgtEl>
                                          <p:spTgt spid="126"/>
                                        </p:tgtEl>
                                        <p:attrNameLst>
                                          <p:attrName>style.visibility</p:attrName>
                                        </p:attrNameLst>
                                      </p:cBhvr>
                                      <p:to>
                                        <p:strVal val="visible"/>
                                      </p:to>
                                    </p:set>
                                  </p:childTnLst>
                                </p:cTn>
                              </p:par>
                            </p:childTnLst>
                          </p:cTn>
                        </p:par>
                        <p:par>
                          <p:cTn id="106" fill="hold">
                            <p:stCondLst>
                              <p:cond delay="8610"/>
                            </p:stCondLst>
                            <p:childTnLst>
                              <p:par>
                                <p:cTn id="107" presetID="1" presetClass="entr" presetSubtype="0" fill="hold" nodeType="afterEffect">
                                  <p:stCondLst>
                                    <p:cond delay="0"/>
                                  </p:stCondLst>
                                  <p:childTnLst>
                                    <p:set>
                                      <p:cBhvr>
                                        <p:cTn id="108" dur="1" fill="hold">
                                          <p:stCondLst>
                                            <p:cond delay="119"/>
                                          </p:stCondLst>
                                        </p:cTn>
                                        <p:tgtEl>
                                          <p:spTgt spid="129"/>
                                        </p:tgtEl>
                                        <p:attrNameLst>
                                          <p:attrName>style.visibility</p:attrName>
                                        </p:attrNameLst>
                                      </p:cBhvr>
                                      <p:to>
                                        <p:strVal val="visible"/>
                                      </p:to>
                                    </p:set>
                                  </p:childTnLst>
                                </p:cTn>
                              </p:par>
                            </p:childTnLst>
                          </p:cTn>
                        </p:par>
                        <p:par>
                          <p:cTn id="109" fill="hold">
                            <p:stCondLst>
                              <p:cond delay="8730"/>
                            </p:stCondLst>
                            <p:childTnLst>
                              <p:par>
                                <p:cTn id="110" presetID="1" presetClass="entr" presetSubtype="0" fill="hold" nodeType="afterEffect">
                                  <p:stCondLst>
                                    <p:cond delay="0"/>
                                  </p:stCondLst>
                                  <p:childTnLst>
                                    <p:set>
                                      <p:cBhvr>
                                        <p:cTn id="111" dur="1" fill="hold">
                                          <p:stCondLst>
                                            <p:cond delay="119"/>
                                          </p:stCondLst>
                                        </p:cTn>
                                        <p:tgtEl>
                                          <p:spTgt spid="132"/>
                                        </p:tgtEl>
                                        <p:attrNameLst>
                                          <p:attrName>style.visibility</p:attrName>
                                        </p:attrNameLst>
                                      </p:cBhvr>
                                      <p:to>
                                        <p:strVal val="visible"/>
                                      </p:to>
                                    </p:set>
                                  </p:childTnLst>
                                </p:cTn>
                              </p:par>
                            </p:childTnLst>
                          </p:cTn>
                        </p:par>
                        <p:par>
                          <p:cTn id="112" fill="hold">
                            <p:stCondLst>
                              <p:cond delay="8850"/>
                            </p:stCondLst>
                            <p:childTnLst>
                              <p:par>
                                <p:cTn id="113" presetID="1" presetClass="entr" presetSubtype="0" fill="hold" nodeType="afterEffect">
                                  <p:stCondLst>
                                    <p:cond delay="0"/>
                                  </p:stCondLst>
                                  <p:childTnLst>
                                    <p:set>
                                      <p:cBhvr>
                                        <p:cTn id="114" dur="1" fill="hold">
                                          <p:stCondLst>
                                            <p:cond delay="119"/>
                                          </p:stCondLst>
                                        </p:cTn>
                                        <p:tgtEl>
                                          <p:spTgt spid="135"/>
                                        </p:tgtEl>
                                        <p:attrNameLst>
                                          <p:attrName>style.visibility</p:attrName>
                                        </p:attrNameLst>
                                      </p:cBhvr>
                                      <p:to>
                                        <p:strVal val="visible"/>
                                      </p:to>
                                    </p:set>
                                  </p:childTnLst>
                                </p:cTn>
                              </p:par>
                            </p:childTnLst>
                          </p:cTn>
                        </p:par>
                        <p:par>
                          <p:cTn id="115" fill="hold">
                            <p:stCondLst>
                              <p:cond delay="8970"/>
                            </p:stCondLst>
                            <p:childTnLst>
                              <p:par>
                                <p:cTn id="116" presetID="1" presetClass="entr" presetSubtype="0" fill="hold" nodeType="afterEffect">
                                  <p:stCondLst>
                                    <p:cond delay="0"/>
                                  </p:stCondLst>
                                  <p:childTnLst>
                                    <p:set>
                                      <p:cBhvr>
                                        <p:cTn id="117" dur="1" fill="hold">
                                          <p:stCondLst>
                                            <p:cond delay="119"/>
                                          </p:stCondLst>
                                        </p:cTn>
                                        <p:tgtEl>
                                          <p:spTgt spid="138"/>
                                        </p:tgtEl>
                                        <p:attrNameLst>
                                          <p:attrName>style.visibility</p:attrName>
                                        </p:attrNameLst>
                                      </p:cBhvr>
                                      <p:to>
                                        <p:strVal val="visible"/>
                                      </p:to>
                                    </p:set>
                                  </p:childTnLst>
                                </p:cTn>
                              </p:par>
                            </p:childTnLst>
                          </p:cTn>
                        </p:par>
                        <p:par>
                          <p:cTn id="118" fill="hold">
                            <p:stCondLst>
                              <p:cond delay="9090"/>
                            </p:stCondLst>
                            <p:childTnLst>
                              <p:par>
                                <p:cTn id="119" presetID="1" presetClass="entr" presetSubtype="0" fill="hold" nodeType="afterEffect">
                                  <p:stCondLst>
                                    <p:cond delay="0"/>
                                  </p:stCondLst>
                                  <p:childTnLst>
                                    <p:set>
                                      <p:cBhvr>
                                        <p:cTn id="120" dur="1" fill="hold">
                                          <p:stCondLst>
                                            <p:cond delay="119"/>
                                          </p:stCondLst>
                                        </p:cTn>
                                        <p:tgtEl>
                                          <p:spTgt spid="1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3"/>
                                        </p:tgtEl>
                                      </p:cBhvr>
                                    </p:animEffect>
                                    <p:set>
                                      <p:cBhvr>
                                        <p:cTn id="125" dur="1" fill="hold">
                                          <p:stCondLst>
                                            <p:cond delay="499"/>
                                          </p:stCondLst>
                                        </p:cTn>
                                        <p:tgtEl>
                                          <p:spTgt spid="3"/>
                                        </p:tgtEl>
                                        <p:attrNameLst>
                                          <p:attrName>style.visibility</p:attrName>
                                        </p:attrNameLst>
                                      </p:cBhvr>
                                      <p:to>
                                        <p:strVal val="hidden"/>
                                      </p:to>
                                    </p:se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5"/>
                                        </p:tgtEl>
                                      </p:cBhvr>
                                    </p:animEffect>
                                    <p:set>
                                      <p:cBhvr>
                                        <p:cTn id="129" dur="1" fill="hold">
                                          <p:stCondLst>
                                            <p:cond delay="499"/>
                                          </p:stCondLst>
                                        </p:cTn>
                                        <p:tgtEl>
                                          <p:spTgt spid="5"/>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73"/>
                                        </p:tgtEl>
                                      </p:cBhvr>
                                    </p:animEffect>
                                    <p:set>
                                      <p:cBhvr>
                                        <p:cTn id="132" dur="1" fill="hold">
                                          <p:stCondLst>
                                            <p:cond delay="499"/>
                                          </p:stCondLst>
                                        </p:cTn>
                                        <p:tgtEl>
                                          <p:spTgt spid="73"/>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76"/>
                                        </p:tgtEl>
                                      </p:cBhvr>
                                    </p:animEffect>
                                    <p:set>
                                      <p:cBhvr>
                                        <p:cTn id="135" dur="1" fill="hold">
                                          <p:stCondLst>
                                            <p:cond delay="499"/>
                                          </p:stCondLst>
                                        </p:cTn>
                                        <p:tgtEl>
                                          <p:spTgt spid="76"/>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79"/>
                                        </p:tgtEl>
                                      </p:cBhvr>
                                    </p:animEffect>
                                    <p:set>
                                      <p:cBhvr>
                                        <p:cTn id="138" dur="1" fill="hold">
                                          <p:stCondLst>
                                            <p:cond delay="499"/>
                                          </p:stCondLst>
                                        </p:cTn>
                                        <p:tgtEl>
                                          <p:spTgt spid="79"/>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82"/>
                                        </p:tgtEl>
                                      </p:cBhvr>
                                    </p:animEffect>
                                    <p:set>
                                      <p:cBhvr>
                                        <p:cTn id="141" dur="1" fill="hold">
                                          <p:stCondLst>
                                            <p:cond delay="499"/>
                                          </p:stCondLst>
                                        </p:cTn>
                                        <p:tgtEl>
                                          <p:spTgt spid="82"/>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5"/>
                                        </p:tgtEl>
                                      </p:cBhvr>
                                    </p:animEffect>
                                    <p:set>
                                      <p:cBhvr>
                                        <p:cTn id="144" dur="1" fill="hold">
                                          <p:stCondLst>
                                            <p:cond delay="499"/>
                                          </p:stCondLst>
                                        </p:cTn>
                                        <p:tgtEl>
                                          <p:spTgt spid="85"/>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89"/>
                                        </p:tgtEl>
                                      </p:cBhvr>
                                    </p:animEffect>
                                    <p:set>
                                      <p:cBhvr>
                                        <p:cTn id="147" dur="1" fill="hold">
                                          <p:stCondLst>
                                            <p:cond delay="499"/>
                                          </p:stCondLst>
                                        </p:cTn>
                                        <p:tgtEl>
                                          <p:spTgt spid="89"/>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92"/>
                                        </p:tgtEl>
                                      </p:cBhvr>
                                    </p:animEffect>
                                    <p:set>
                                      <p:cBhvr>
                                        <p:cTn id="150" dur="1" fill="hold">
                                          <p:stCondLst>
                                            <p:cond delay="499"/>
                                          </p:stCondLst>
                                        </p:cTn>
                                        <p:tgtEl>
                                          <p:spTgt spid="9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95"/>
                                        </p:tgtEl>
                                      </p:cBhvr>
                                    </p:animEffect>
                                    <p:set>
                                      <p:cBhvr>
                                        <p:cTn id="153" dur="1" fill="hold">
                                          <p:stCondLst>
                                            <p:cond delay="499"/>
                                          </p:stCondLst>
                                        </p:cTn>
                                        <p:tgtEl>
                                          <p:spTgt spid="95"/>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98"/>
                                        </p:tgtEl>
                                      </p:cBhvr>
                                    </p:animEffect>
                                    <p:set>
                                      <p:cBhvr>
                                        <p:cTn id="156" dur="1" fill="hold">
                                          <p:stCondLst>
                                            <p:cond delay="499"/>
                                          </p:stCondLst>
                                        </p:cTn>
                                        <p:tgtEl>
                                          <p:spTgt spid="9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01"/>
                                        </p:tgtEl>
                                      </p:cBhvr>
                                    </p:animEffect>
                                    <p:set>
                                      <p:cBhvr>
                                        <p:cTn id="159" dur="1" fill="hold">
                                          <p:stCondLst>
                                            <p:cond delay="499"/>
                                          </p:stCondLst>
                                        </p:cTn>
                                        <p:tgtEl>
                                          <p:spTgt spid="101"/>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04"/>
                                        </p:tgtEl>
                                      </p:cBhvr>
                                    </p:animEffect>
                                    <p:set>
                                      <p:cBhvr>
                                        <p:cTn id="162" dur="1" fill="hold">
                                          <p:stCondLst>
                                            <p:cond delay="499"/>
                                          </p:stCondLst>
                                        </p:cTn>
                                        <p:tgtEl>
                                          <p:spTgt spid="104"/>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07"/>
                                        </p:tgtEl>
                                      </p:cBhvr>
                                    </p:animEffect>
                                    <p:set>
                                      <p:cBhvr>
                                        <p:cTn id="165" dur="1" fill="hold">
                                          <p:stCondLst>
                                            <p:cond delay="499"/>
                                          </p:stCondLst>
                                        </p:cTn>
                                        <p:tgtEl>
                                          <p:spTgt spid="107"/>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10"/>
                                        </p:tgtEl>
                                      </p:cBhvr>
                                    </p:animEffect>
                                    <p:set>
                                      <p:cBhvr>
                                        <p:cTn id="168" dur="1" fill="hold">
                                          <p:stCondLst>
                                            <p:cond delay="499"/>
                                          </p:stCondLst>
                                        </p:cTn>
                                        <p:tgtEl>
                                          <p:spTgt spid="110"/>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13"/>
                                        </p:tgtEl>
                                      </p:cBhvr>
                                    </p:animEffect>
                                    <p:set>
                                      <p:cBhvr>
                                        <p:cTn id="171" dur="1" fill="hold">
                                          <p:stCondLst>
                                            <p:cond delay="499"/>
                                          </p:stCondLst>
                                        </p:cTn>
                                        <p:tgtEl>
                                          <p:spTgt spid="113"/>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16"/>
                                        </p:tgtEl>
                                      </p:cBhvr>
                                    </p:animEffect>
                                    <p:set>
                                      <p:cBhvr>
                                        <p:cTn id="174" dur="1" fill="hold">
                                          <p:stCondLst>
                                            <p:cond delay="499"/>
                                          </p:stCondLst>
                                        </p:cTn>
                                        <p:tgtEl>
                                          <p:spTgt spid="116"/>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20"/>
                                        </p:tgtEl>
                                      </p:cBhvr>
                                    </p:animEffect>
                                    <p:set>
                                      <p:cBhvr>
                                        <p:cTn id="177" dur="1" fill="hold">
                                          <p:stCondLst>
                                            <p:cond delay="499"/>
                                          </p:stCondLst>
                                        </p:cTn>
                                        <p:tgtEl>
                                          <p:spTgt spid="120"/>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123"/>
                                        </p:tgtEl>
                                      </p:cBhvr>
                                    </p:animEffect>
                                    <p:set>
                                      <p:cBhvr>
                                        <p:cTn id="180" dur="1" fill="hold">
                                          <p:stCondLst>
                                            <p:cond delay="499"/>
                                          </p:stCondLst>
                                        </p:cTn>
                                        <p:tgtEl>
                                          <p:spTgt spid="123"/>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26"/>
                                        </p:tgtEl>
                                      </p:cBhvr>
                                    </p:animEffect>
                                    <p:set>
                                      <p:cBhvr>
                                        <p:cTn id="183" dur="1" fill="hold">
                                          <p:stCondLst>
                                            <p:cond delay="499"/>
                                          </p:stCondLst>
                                        </p:cTn>
                                        <p:tgtEl>
                                          <p:spTgt spid="126"/>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29"/>
                                        </p:tgtEl>
                                      </p:cBhvr>
                                    </p:animEffect>
                                    <p:set>
                                      <p:cBhvr>
                                        <p:cTn id="186" dur="1" fill="hold">
                                          <p:stCondLst>
                                            <p:cond delay="499"/>
                                          </p:stCondLst>
                                        </p:cTn>
                                        <p:tgtEl>
                                          <p:spTgt spid="129"/>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32"/>
                                        </p:tgtEl>
                                      </p:cBhvr>
                                    </p:animEffect>
                                    <p:set>
                                      <p:cBhvr>
                                        <p:cTn id="189" dur="1" fill="hold">
                                          <p:stCondLst>
                                            <p:cond delay="499"/>
                                          </p:stCondLst>
                                        </p:cTn>
                                        <p:tgtEl>
                                          <p:spTgt spid="132"/>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135"/>
                                        </p:tgtEl>
                                      </p:cBhvr>
                                    </p:animEffect>
                                    <p:set>
                                      <p:cBhvr>
                                        <p:cTn id="192" dur="1" fill="hold">
                                          <p:stCondLst>
                                            <p:cond delay="499"/>
                                          </p:stCondLst>
                                        </p:cTn>
                                        <p:tgtEl>
                                          <p:spTgt spid="135"/>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138"/>
                                        </p:tgtEl>
                                      </p:cBhvr>
                                    </p:animEffect>
                                    <p:set>
                                      <p:cBhvr>
                                        <p:cTn id="195" dur="1" fill="hold">
                                          <p:stCondLst>
                                            <p:cond delay="499"/>
                                          </p:stCondLst>
                                        </p:cTn>
                                        <p:tgtEl>
                                          <p:spTgt spid="138"/>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141"/>
                                        </p:tgtEl>
                                      </p:cBhvr>
                                    </p:animEffect>
                                    <p:set>
                                      <p:cBhvr>
                                        <p:cTn id="198" dur="1" fill="hold">
                                          <p:stCondLst>
                                            <p:cond delay="499"/>
                                          </p:stCondLst>
                                        </p:cTn>
                                        <p:tgtEl>
                                          <p:spTgt spid="141"/>
                                        </p:tgtEl>
                                        <p:attrNameLst>
                                          <p:attrName>style.visibility</p:attrName>
                                        </p:attrNameLst>
                                      </p:cBhvr>
                                      <p:to>
                                        <p:strVal val="hidden"/>
                                      </p:to>
                                    </p:set>
                                  </p:childTnLst>
                                </p:cTn>
                              </p:par>
                            </p:childTnLst>
                          </p:cTn>
                        </p:par>
                        <p:par>
                          <p:cTn id="199" fill="hold">
                            <p:stCondLst>
                              <p:cond delay="1000"/>
                            </p:stCondLst>
                            <p:childTnLst>
                              <p:par>
                                <p:cTn id="200" presetID="42" presetClass="path" presetSubtype="0" accel="50000" decel="50000" fill="hold" nodeType="afterEffect">
                                  <p:stCondLst>
                                    <p:cond delay="0"/>
                                  </p:stCondLst>
                                  <p:childTnLst>
                                    <p:animMotion origin="layout" path="M -3.64678E-6 -2.22222E-6 L -0.16436 0.10162 " pathEditMode="relative" rAng="0" ptsTypes="AA">
                                      <p:cBhvr>
                                        <p:cTn id="201" dur="2000" fill="hold"/>
                                        <p:tgtEl>
                                          <p:spTgt spid="200"/>
                                        </p:tgtEl>
                                        <p:attrNameLst>
                                          <p:attrName>ppt_x</p:attrName>
                                          <p:attrName>ppt_y</p:attrName>
                                        </p:attrNameLst>
                                      </p:cBhvr>
                                      <p:rCtr x="-8218" y="5069"/>
                                    </p:animMotion>
                                  </p:childTnLst>
                                </p:cTn>
                              </p:par>
                              <p:par>
                                <p:cTn id="202" presetID="42" presetClass="path" presetSubtype="0" accel="50000" decel="50000" fill="hold" nodeType="withEffect">
                                  <p:stCondLst>
                                    <p:cond delay="0"/>
                                  </p:stCondLst>
                                  <p:childTnLst>
                                    <p:animMotion origin="layout" path="M 3.78484E-6 1.85185E-6 L -0.18612 -0.07199 " pathEditMode="relative" rAng="0" ptsTypes="AA">
                                      <p:cBhvr>
                                        <p:cTn id="203" dur="2000" fill="hold"/>
                                        <p:tgtEl>
                                          <p:spTgt spid="202"/>
                                        </p:tgtEl>
                                        <p:attrNameLst>
                                          <p:attrName>ppt_x</p:attrName>
                                          <p:attrName>ppt_y</p:attrName>
                                        </p:attrNameLst>
                                      </p:cBhvr>
                                      <p:rCtr x="-9312" y="-3611"/>
                                    </p:animMotion>
                                  </p:childTnLst>
                                </p:cTn>
                              </p:par>
                              <p:par>
                                <p:cTn id="204" presetID="42" presetClass="path" presetSubtype="0" accel="50000" decel="50000" fill="hold" nodeType="withEffect">
                                  <p:stCondLst>
                                    <p:cond delay="0"/>
                                  </p:stCondLst>
                                  <p:childTnLst>
                                    <p:animMotion origin="layout" path="M -2.89138E-6 -4.81481E-6 L -0.17895 -0.28819 " pathEditMode="relative" rAng="0" ptsTypes="AA">
                                      <p:cBhvr>
                                        <p:cTn id="205" dur="2000" fill="hold"/>
                                        <p:tgtEl>
                                          <p:spTgt spid="197"/>
                                        </p:tgtEl>
                                        <p:attrNameLst>
                                          <p:attrName>ppt_x</p:attrName>
                                          <p:attrName>ppt_y</p:attrName>
                                        </p:attrNameLst>
                                      </p:cBhvr>
                                      <p:rCtr x="-8948" y="-14421"/>
                                    </p:animMotion>
                                  </p:childTnLst>
                                </p:cTn>
                              </p:par>
                              <p:par>
                                <p:cTn id="206" presetID="42" presetClass="path" presetSubtype="0" accel="50000" decel="50000" fill="hold" nodeType="withEffect">
                                  <p:stCondLst>
                                    <p:cond delay="0"/>
                                  </p:stCondLst>
                                  <p:childTnLst>
                                    <p:animMotion origin="layout" path="M 7.11123E-7 2.59259E-6 L 0.20656 -0.29051 " pathEditMode="relative" rAng="0" ptsTypes="AA">
                                      <p:cBhvr>
                                        <p:cTn id="207" dur="2000" fill="hold"/>
                                        <p:tgtEl>
                                          <p:spTgt spid="198"/>
                                        </p:tgtEl>
                                        <p:attrNameLst>
                                          <p:attrName>ppt_x</p:attrName>
                                          <p:attrName>ppt_y</p:attrName>
                                        </p:attrNameLst>
                                      </p:cBhvr>
                                      <p:rCtr x="10328" y="-14537"/>
                                    </p:animMotion>
                                  </p:childTnLst>
                                </p:cTn>
                              </p:par>
                              <p:par>
                                <p:cTn id="208" presetID="42" presetClass="path" presetSubtype="0" accel="50000" decel="50000" fill="hold" nodeType="withEffect">
                                  <p:stCondLst>
                                    <p:cond delay="0"/>
                                  </p:stCondLst>
                                  <p:childTnLst>
                                    <p:animMotion origin="layout" path="M 3.52175E-6 1.85185E-6 L 0.2343 -0.09028 " pathEditMode="relative" rAng="0" ptsTypes="AA">
                                      <p:cBhvr>
                                        <p:cTn id="209" dur="2000" fill="hold"/>
                                        <p:tgtEl>
                                          <p:spTgt spid="937"/>
                                        </p:tgtEl>
                                        <p:attrNameLst>
                                          <p:attrName>ppt_x</p:attrName>
                                          <p:attrName>ppt_y</p:attrName>
                                        </p:attrNameLst>
                                      </p:cBhvr>
                                      <p:rCtr x="11709" y="-4514"/>
                                    </p:animMotion>
                                  </p:childTnLst>
                                </p:cTn>
                              </p:par>
                              <p:par>
                                <p:cTn id="210" presetID="42" presetClass="path" presetSubtype="0" accel="50000" decel="50000" fill="hold" nodeType="withEffect">
                                  <p:stCondLst>
                                    <p:cond delay="0"/>
                                  </p:stCondLst>
                                  <p:childTnLst>
                                    <p:animMotion origin="layout" path="M -1.41183E-6 -2.59259E-6 L 0.16267 0.08866 " pathEditMode="relative" rAng="0" ptsTypes="AA">
                                      <p:cBhvr>
                                        <p:cTn id="211" dur="2000" fill="hold"/>
                                        <p:tgtEl>
                                          <p:spTgt spid="199"/>
                                        </p:tgtEl>
                                        <p:attrNameLst>
                                          <p:attrName>ppt_x</p:attrName>
                                          <p:attrName>ppt_y</p:attrName>
                                        </p:attrNameLst>
                                      </p:cBhvr>
                                      <p:rCtr x="8127" y="4421"/>
                                    </p:animMotion>
                                  </p:childTnLst>
                                </p:cTn>
                              </p:par>
                            </p:childTnLst>
                          </p:cTn>
                        </p:par>
                        <p:par>
                          <p:cTn id="212" fill="hold">
                            <p:stCondLst>
                              <p:cond delay="3000"/>
                            </p:stCondLst>
                            <p:childTnLst>
                              <p:par>
                                <p:cTn id="213" presetID="10" presetClass="exit" presetSubtype="0" fill="hold" nodeType="afterEffect">
                                  <p:stCondLst>
                                    <p:cond delay="0"/>
                                  </p:stCondLst>
                                  <p:childTnLst>
                                    <p:animEffect transition="out" filter="fade">
                                      <p:cBhvr>
                                        <p:cTn id="214" dur="500"/>
                                        <p:tgtEl>
                                          <p:spTgt spid="200"/>
                                        </p:tgtEl>
                                      </p:cBhvr>
                                    </p:animEffect>
                                    <p:set>
                                      <p:cBhvr>
                                        <p:cTn id="215" dur="1" fill="hold">
                                          <p:stCondLst>
                                            <p:cond delay="499"/>
                                          </p:stCondLst>
                                        </p:cTn>
                                        <p:tgtEl>
                                          <p:spTgt spid="200"/>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937"/>
                                        </p:tgtEl>
                                      </p:cBhvr>
                                    </p:animEffect>
                                    <p:set>
                                      <p:cBhvr>
                                        <p:cTn id="218" dur="1" fill="hold">
                                          <p:stCondLst>
                                            <p:cond delay="499"/>
                                          </p:stCondLst>
                                        </p:cTn>
                                        <p:tgtEl>
                                          <p:spTgt spid="937"/>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500"/>
                                        <p:tgtEl>
                                          <p:spTgt spid="197"/>
                                        </p:tgtEl>
                                      </p:cBhvr>
                                    </p:animEffect>
                                    <p:set>
                                      <p:cBhvr>
                                        <p:cTn id="221" dur="1" fill="hold">
                                          <p:stCondLst>
                                            <p:cond delay="499"/>
                                          </p:stCondLst>
                                        </p:cTn>
                                        <p:tgtEl>
                                          <p:spTgt spid="197"/>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199"/>
                                        </p:tgtEl>
                                      </p:cBhvr>
                                    </p:animEffect>
                                    <p:set>
                                      <p:cBhvr>
                                        <p:cTn id="224" dur="1" fill="hold">
                                          <p:stCondLst>
                                            <p:cond delay="499"/>
                                          </p:stCondLst>
                                        </p:cTn>
                                        <p:tgtEl>
                                          <p:spTgt spid="199"/>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198"/>
                                        </p:tgtEl>
                                      </p:cBhvr>
                                    </p:animEffect>
                                    <p:set>
                                      <p:cBhvr>
                                        <p:cTn id="227" dur="1" fill="hold">
                                          <p:stCondLst>
                                            <p:cond delay="499"/>
                                          </p:stCondLst>
                                        </p:cTn>
                                        <p:tgtEl>
                                          <p:spTgt spid="198"/>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202"/>
                                        </p:tgtEl>
                                      </p:cBhvr>
                                    </p:animEffect>
                                    <p:set>
                                      <p:cBhvr>
                                        <p:cTn id="230" dur="1" fill="hold">
                                          <p:stCondLst>
                                            <p:cond delay="499"/>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A1703D4-567F-6F48-B127-51E16779B0F6}"/>
              </a:ext>
            </a:extLst>
          </p:cNvPr>
          <p:cNvSpPr>
            <a:spLocks noGrp="1"/>
          </p:cNvSpPr>
          <p:nvPr>
            <p:ph type="title"/>
          </p:nvPr>
        </p:nvSpPr>
        <p:spPr/>
        <p:txBody>
          <a:bodyPr/>
          <a:lstStyle/>
          <a:p>
            <a:r>
              <a:rPr lang="en-US" sz="2799" dirty="0">
                <a:latin typeface="Metropolis Light"/>
              </a:rPr>
              <a:t>VMware Simplifies the Path to Cloud Innovation</a:t>
            </a:r>
            <a:endParaRPr lang="en-US" dirty="0"/>
          </a:p>
        </p:txBody>
      </p:sp>
      <p:grpSp>
        <p:nvGrpSpPr>
          <p:cNvPr id="937" name="azure">
            <a:extLst>
              <a:ext uri="{FF2B5EF4-FFF2-40B4-BE49-F238E27FC236}">
                <a16:creationId xmlns:a16="http://schemas.microsoft.com/office/drawing/2014/main" id="{0E0C98B9-64E4-52E5-F2AF-336262256215}"/>
              </a:ext>
            </a:extLst>
          </p:cNvPr>
          <p:cNvGrpSpPr/>
          <p:nvPr/>
        </p:nvGrpSpPr>
        <p:grpSpPr>
          <a:xfrm>
            <a:off x="5482481" y="1839168"/>
            <a:ext cx="1523486" cy="784884"/>
            <a:chOff x="755915" y="1001929"/>
            <a:chExt cx="1767627" cy="910663"/>
          </a:xfrm>
        </p:grpSpPr>
        <p:grpSp>
          <p:nvGrpSpPr>
            <p:cNvPr id="578" name="Group 577">
              <a:extLst>
                <a:ext uri="{FF2B5EF4-FFF2-40B4-BE49-F238E27FC236}">
                  <a16:creationId xmlns:a16="http://schemas.microsoft.com/office/drawing/2014/main" id="{FC64E137-96A0-90AC-CE88-1456AB1C6B18}"/>
                </a:ext>
              </a:extLst>
            </p:cNvPr>
            <p:cNvGrpSpPr/>
            <p:nvPr/>
          </p:nvGrpSpPr>
          <p:grpSpPr>
            <a:xfrm>
              <a:off x="755915" y="1001929"/>
              <a:ext cx="1767627" cy="910663"/>
              <a:chOff x="9951668" y="4723127"/>
              <a:chExt cx="1675774" cy="863341"/>
            </a:xfrm>
          </p:grpSpPr>
          <p:sp>
            <p:nvSpPr>
              <p:cNvPr id="709" name="Freeform: Shape 708">
                <a:extLst>
                  <a:ext uri="{FF2B5EF4-FFF2-40B4-BE49-F238E27FC236}">
                    <a16:creationId xmlns:a16="http://schemas.microsoft.com/office/drawing/2014/main" id="{EE966939-DE8B-4736-C8F7-5BCDF6AF5E67}"/>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710" name="Rectangle 709">
                <a:extLst>
                  <a:ext uri="{FF2B5EF4-FFF2-40B4-BE49-F238E27FC236}">
                    <a16:creationId xmlns:a16="http://schemas.microsoft.com/office/drawing/2014/main" id="{8D9F1147-79D5-9197-D456-7931B8F5C749}"/>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711" name="Picture Placeholder 78">
                <a:extLst>
                  <a:ext uri="{FF2B5EF4-FFF2-40B4-BE49-F238E27FC236}">
                    <a16:creationId xmlns:a16="http://schemas.microsoft.com/office/drawing/2014/main" id="{CC67827A-CDD6-171C-0ECF-422D3B26D34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pic>
          <p:nvPicPr>
            <p:cNvPr id="871" name="Picture 2" descr="Microsoft Azure - Wikipedia">
              <a:extLst>
                <a:ext uri="{FF2B5EF4-FFF2-40B4-BE49-F238E27FC236}">
                  <a16:creationId xmlns:a16="http://schemas.microsoft.com/office/drawing/2014/main" id="{D5A89089-D299-805F-746A-4DDFCC90A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1468" y="1378493"/>
              <a:ext cx="359812" cy="359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7" name="aws">
            <a:extLst>
              <a:ext uri="{FF2B5EF4-FFF2-40B4-BE49-F238E27FC236}">
                <a16:creationId xmlns:a16="http://schemas.microsoft.com/office/drawing/2014/main" id="{921A8FC7-A45B-BD17-CE89-9EF6ED15E2D7}"/>
              </a:ext>
            </a:extLst>
          </p:cNvPr>
          <p:cNvGrpSpPr/>
          <p:nvPr/>
        </p:nvGrpSpPr>
        <p:grpSpPr>
          <a:xfrm>
            <a:off x="5280886" y="1703911"/>
            <a:ext cx="1767627" cy="910663"/>
            <a:chOff x="9705047" y="3939885"/>
            <a:chExt cx="1767627" cy="910663"/>
          </a:xfrm>
        </p:grpSpPr>
        <p:pic>
          <p:nvPicPr>
            <p:cNvPr id="196" name="Graphic 195">
              <a:extLst>
                <a:ext uri="{FF2B5EF4-FFF2-40B4-BE49-F238E27FC236}">
                  <a16:creationId xmlns:a16="http://schemas.microsoft.com/office/drawing/2014/main" id="{ABFFCD3F-3FC9-250A-873A-986EFE56E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75437" y="4399500"/>
              <a:ext cx="510253" cy="305135"/>
            </a:xfrm>
            <a:prstGeom prst="rect">
              <a:avLst/>
            </a:prstGeom>
          </p:spPr>
        </p:pic>
        <p:grpSp>
          <p:nvGrpSpPr>
            <p:cNvPr id="993" name="Group 992">
              <a:extLst>
                <a:ext uri="{FF2B5EF4-FFF2-40B4-BE49-F238E27FC236}">
                  <a16:creationId xmlns:a16="http://schemas.microsoft.com/office/drawing/2014/main" id="{71C29D5C-35EA-EE1F-C8A5-F817451FA7EA}"/>
                </a:ext>
              </a:extLst>
            </p:cNvPr>
            <p:cNvGrpSpPr/>
            <p:nvPr/>
          </p:nvGrpSpPr>
          <p:grpSpPr>
            <a:xfrm>
              <a:off x="9705047" y="3939885"/>
              <a:ext cx="1767627" cy="910663"/>
              <a:chOff x="9951668" y="4723127"/>
              <a:chExt cx="1675774" cy="863341"/>
            </a:xfrm>
          </p:grpSpPr>
          <p:sp>
            <p:nvSpPr>
              <p:cNvPr id="994" name="Freeform: Shape 993">
                <a:extLst>
                  <a:ext uri="{FF2B5EF4-FFF2-40B4-BE49-F238E27FC236}">
                    <a16:creationId xmlns:a16="http://schemas.microsoft.com/office/drawing/2014/main" id="{889B46D2-70E2-D03A-28DC-449B430F9743}"/>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995" name="Rectangle 994">
                <a:extLst>
                  <a:ext uri="{FF2B5EF4-FFF2-40B4-BE49-F238E27FC236}">
                    <a16:creationId xmlns:a16="http://schemas.microsoft.com/office/drawing/2014/main" id="{5426FF3E-6F10-5CCE-3AC1-43C70BBCB841}"/>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996" name="Picture Placeholder 78">
                <a:extLst>
                  <a:ext uri="{FF2B5EF4-FFF2-40B4-BE49-F238E27FC236}">
                    <a16:creationId xmlns:a16="http://schemas.microsoft.com/office/drawing/2014/main" id="{09C5463D-14FD-0B74-622D-C03FD0FB37D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grpSp>
      <p:grpSp>
        <p:nvGrpSpPr>
          <p:cNvPr id="198" name="alibaba">
            <a:extLst>
              <a:ext uri="{FF2B5EF4-FFF2-40B4-BE49-F238E27FC236}">
                <a16:creationId xmlns:a16="http://schemas.microsoft.com/office/drawing/2014/main" id="{1AAC143D-AA2B-9E58-CC76-41EC49681333}"/>
              </a:ext>
            </a:extLst>
          </p:cNvPr>
          <p:cNvGrpSpPr/>
          <p:nvPr/>
        </p:nvGrpSpPr>
        <p:grpSpPr>
          <a:xfrm>
            <a:off x="5286575" y="1728675"/>
            <a:ext cx="1647232" cy="848637"/>
            <a:chOff x="602387" y="3668075"/>
            <a:chExt cx="1767627" cy="910663"/>
          </a:xfrm>
        </p:grpSpPr>
        <p:pic>
          <p:nvPicPr>
            <p:cNvPr id="1026" name="Picture 2" descr="Alibaba Cloud for Students - Free Cloud Servers and Training Courses">
              <a:extLst>
                <a:ext uri="{FF2B5EF4-FFF2-40B4-BE49-F238E27FC236}">
                  <a16:creationId xmlns:a16="http://schemas.microsoft.com/office/drawing/2014/main" id="{F6CC80CD-C4DC-8849-34ED-036FE562DE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7" t="23312" r="23239" b="25982"/>
            <a:stretch/>
          </p:blipFill>
          <p:spPr bwMode="auto">
            <a:xfrm>
              <a:off x="999947" y="4009460"/>
              <a:ext cx="837517" cy="415848"/>
            </a:xfrm>
            <a:prstGeom prst="rect">
              <a:avLst/>
            </a:prstGeom>
            <a:noFill/>
            <a:extLst>
              <a:ext uri="{909E8E84-426E-40DD-AFC4-6F175D3DCCD1}">
                <a14:hiddenFill xmlns:a14="http://schemas.microsoft.com/office/drawing/2010/main">
                  <a:solidFill>
                    <a:srgbClr val="FFFFFF"/>
                  </a:solidFill>
                </a14:hiddenFill>
              </a:ext>
            </a:extLst>
          </p:spPr>
        </p:pic>
        <p:grpSp>
          <p:nvGrpSpPr>
            <p:cNvPr id="1001" name="Group 1000">
              <a:extLst>
                <a:ext uri="{FF2B5EF4-FFF2-40B4-BE49-F238E27FC236}">
                  <a16:creationId xmlns:a16="http://schemas.microsoft.com/office/drawing/2014/main" id="{8DB3C88C-F9CE-DE30-4B0B-4DED9EA75D76}"/>
                </a:ext>
              </a:extLst>
            </p:cNvPr>
            <p:cNvGrpSpPr/>
            <p:nvPr/>
          </p:nvGrpSpPr>
          <p:grpSpPr>
            <a:xfrm>
              <a:off x="602387" y="3668075"/>
              <a:ext cx="1767627" cy="910663"/>
              <a:chOff x="9951668" y="4723127"/>
              <a:chExt cx="1675774" cy="863341"/>
            </a:xfrm>
          </p:grpSpPr>
          <p:sp>
            <p:nvSpPr>
              <p:cNvPr id="1003" name="Freeform: Shape 1002">
                <a:extLst>
                  <a:ext uri="{FF2B5EF4-FFF2-40B4-BE49-F238E27FC236}">
                    <a16:creationId xmlns:a16="http://schemas.microsoft.com/office/drawing/2014/main" id="{7078FDCB-2E40-3176-ABB6-FD412E407A34}"/>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1004" name="Rectangle 1003">
                <a:extLst>
                  <a:ext uri="{FF2B5EF4-FFF2-40B4-BE49-F238E27FC236}">
                    <a16:creationId xmlns:a16="http://schemas.microsoft.com/office/drawing/2014/main" id="{D6758481-16FA-2C16-3FDC-7B781B6059F6}"/>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005" name="Picture Placeholder 78">
                <a:extLst>
                  <a:ext uri="{FF2B5EF4-FFF2-40B4-BE49-F238E27FC236}">
                    <a16:creationId xmlns:a16="http://schemas.microsoft.com/office/drawing/2014/main" id="{34F42754-66CA-ADD7-9B18-5AC87034B09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grpSp>
      <p:grpSp>
        <p:nvGrpSpPr>
          <p:cNvPr id="199" name="IBM">
            <a:extLst>
              <a:ext uri="{FF2B5EF4-FFF2-40B4-BE49-F238E27FC236}">
                <a16:creationId xmlns:a16="http://schemas.microsoft.com/office/drawing/2014/main" id="{9A663E63-10CD-FA69-8BAD-55679479AD5A}"/>
              </a:ext>
            </a:extLst>
          </p:cNvPr>
          <p:cNvGrpSpPr/>
          <p:nvPr/>
        </p:nvGrpSpPr>
        <p:grpSpPr>
          <a:xfrm>
            <a:off x="5269706" y="1707375"/>
            <a:ext cx="1700207" cy="875929"/>
            <a:chOff x="402998" y="2012797"/>
            <a:chExt cx="1767627" cy="910663"/>
          </a:xfrm>
        </p:grpSpPr>
        <p:pic>
          <p:nvPicPr>
            <p:cNvPr id="1028" name="Picture 4">
              <a:extLst>
                <a:ext uri="{FF2B5EF4-FFF2-40B4-BE49-F238E27FC236}">
                  <a16:creationId xmlns:a16="http://schemas.microsoft.com/office/drawing/2014/main" id="{C9681FC8-6B1E-E2B0-BAAE-9B7623AA674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44768" y="2271259"/>
              <a:ext cx="771610" cy="550930"/>
            </a:xfrm>
            <a:prstGeom prst="rect">
              <a:avLst/>
            </a:prstGeom>
            <a:noFill/>
            <a:extLst>
              <a:ext uri="{909E8E84-426E-40DD-AFC4-6F175D3DCCD1}">
                <a14:hiddenFill xmlns:a14="http://schemas.microsoft.com/office/drawing/2010/main">
                  <a:solidFill>
                    <a:srgbClr val="FFFFFF"/>
                  </a:solidFill>
                </a14:hiddenFill>
              </a:ext>
            </a:extLst>
          </p:spPr>
        </p:pic>
        <p:grpSp>
          <p:nvGrpSpPr>
            <p:cNvPr id="1144" name="Group 1143">
              <a:extLst>
                <a:ext uri="{FF2B5EF4-FFF2-40B4-BE49-F238E27FC236}">
                  <a16:creationId xmlns:a16="http://schemas.microsoft.com/office/drawing/2014/main" id="{7C23E3FD-BE11-B24B-E046-30F95C5FD6BA}"/>
                </a:ext>
              </a:extLst>
            </p:cNvPr>
            <p:cNvGrpSpPr/>
            <p:nvPr/>
          </p:nvGrpSpPr>
          <p:grpSpPr>
            <a:xfrm>
              <a:off x="402998" y="2012797"/>
              <a:ext cx="1767627" cy="910663"/>
              <a:chOff x="9951668" y="4723127"/>
              <a:chExt cx="1675774" cy="863341"/>
            </a:xfrm>
          </p:grpSpPr>
          <p:sp>
            <p:nvSpPr>
              <p:cNvPr id="1275" name="Freeform: Shape 1274">
                <a:extLst>
                  <a:ext uri="{FF2B5EF4-FFF2-40B4-BE49-F238E27FC236}">
                    <a16:creationId xmlns:a16="http://schemas.microsoft.com/office/drawing/2014/main" id="{78CAC5FC-824F-BC94-C9E8-0889C3354777}"/>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1276" name="Rectangle 1275">
                <a:extLst>
                  <a:ext uri="{FF2B5EF4-FFF2-40B4-BE49-F238E27FC236}">
                    <a16:creationId xmlns:a16="http://schemas.microsoft.com/office/drawing/2014/main" id="{367D6EA5-7039-923F-BCA3-90148D2821FA}"/>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277" name="Picture Placeholder 78">
                <a:extLst>
                  <a:ext uri="{FF2B5EF4-FFF2-40B4-BE49-F238E27FC236}">
                    <a16:creationId xmlns:a16="http://schemas.microsoft.com/office/drawing/2014/main" id="{5DFE87E7-F246-FA8F-FCC6-8DB397FBA8C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grpSp>
      <p:grpSp>
        <p:nvGrpSpPr>
          <p:cNvPr id="200" name="google">
            <a:extLst>
              <a:ext uri="{FF2B5EF4-FFF2-40B4-BE49-F238E27FC236}">
                <a16:creationId xmlns:a16="http://schemas.microsoft.com/office/drawing/2014/main" id="{A80EC163-258D-8AA6-7C1D-C75CE8CADC95}"/>
              </a:ext>
            </a:extLst>
          </p:cNvPr>
          <p:cNvGrpSpPr/>
          <p:nvPr/>
        </p:nvGrpSpPr>
        <p:grpSpPr>
          <a:xfrm>
            <a:off x="5347407" y="1832281"/>
            <a:ext cx="1565140" cy="806344"/>
            <a:chOff x="9961439" y="1663526"/>
            <a:chExt cx="1767627" cy="910663"/>
          </a:xfrm>
        </p:grpSpPr>
        <p:pic>
          <p:nvPicPr>
            <p:cNvPr id="964" name="Picture 963">
              <a:extLst>
                <a:ext uri="{FF2B5EF4-FFF2-40B4-BE49-F238E27FC236}">
                  <a16:creationId xmlns:a16="http://schemas.microsoft.com/office/drawing/2014/main" id="{E50D4784-F4B6-324F-1AE8-BA3DFEF987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145"/>
            <a:stretch/>
          </p:blipFill>
          <p:spPr>
            <a:xfrm>
              <a:off x="10522229" y="1943089"/>
              <a:ext cx="675656" cy="542701"/>
            </a:xfrm>
            <a:prstGeom prst="rect">
              <a:avLst/>
            </a:prstGeom>
          </p:spPr>
        </p:pic>
        <p:grpSp>
          <p:nvGrpSpPr>
            <p:cNvPr id="1279" name="Group 1278">
              <a:extLst>
                <a:ext uri="{FF2B5EF4-FFF2-40B4-BE49-F238E27FC236}">
                  <a16:creationId xmlns:a16="http://schemas.microsoft.com/office/drawing/2014/main" id="{A10B0883-24EA-464E-5CB0-0617975C7987}"/>
                </a:ext>
              </a:extLst>
            </p:cNvPr>
            <p:cNvGrpSpPr/>
            <p:nvPr/>
          </p:nvGrpSpPr>
          <p:grpSpPr>
            <a:xfrm>
              <a:off x="9961439" y="1663526"/>
              <a:ext cx="1767627" cy="910663"/>
              <a:chOff x="9951668" y="4723127"/>
              <a:chExt cx="1675774" cy="863341"/>
            </a:xfrm>
          </p:grpSpPr>
          <p:sp>
            <p:nvSpPr>
              <p:cNvPr id="1281" name="Freeform: Shape 1280">
                <a:extLst>
                  <a:ext uri="{FF2B5EF4-FFF2-40B4-BE49-F238E27FC236}">
                    <a16:creationId xmlns:a16="http://schemas.microsoft.com/office/drawing/2014/main" id="{584ECA72-1038-E895-285E-3CA38E93E538}"/>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1282" name="Rectangle 1281">
                <a:extLst>
                  <a:ext uri="{FF2B5EF4-FFF2-40B4-BE49-F238E27FC236}">
                    <a16:creationId xmlns:a16="http://schemas.microsoft.com/office/drawing/2014/main" id="{3DA6242D-9EAB-ED6A-428D-3FB0BBD3A1EB}"/>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283" name="Picture Placeholder 78">
                <a:extLst>
                  <a:ext uri="{FF2B5EF4-FFF2-40B4-BE49-F238E27FC236}">
                    <a16:creationId xmlns:a16="http://schemas.microsoft.com/office/drawing/2014/main" id="{EB9F615D-7419-8DDD-8215-F00B2D6E434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grpSp>
      <p:grpSp>
        <p:nvGrpSpPr>
          <p:cNvPr id="202" name="oracle">
            <a:extLst>
              <a:ext uri="{FF2B5EF4-FFF2-40B4-BE49-F238E27FC236}">
                <a16:creationId xmlns:a16="http://schemas.microsoft.com/office/drawing/2014/main" id="{ABF45B80-9A10-A39A-CF44-4F579DCFAA28}"/>
              </a:ext>
            </a:extLst>
          </p:cNvPr>
          <p:cNvGrpSpPr/>
          <p:nvPr/>
        </p:nvGrpSpPr>
        <p:grpSpPr>
          <a:xfrm>
            <a:off x="5162384" y="1766433"/>
            <a:ext cx="1808563" cy="931753"/>
            <a:chOff x="9629058" y="2717103"/>
            <a:chExt cx="1767627" cy="910663"/>
          </a:xfrm>
        </p:grpSpPr>
        <p:pic>
          <p:nvPicPr>
            <p:cNvPr id="201" name="Picture 6" descr="Oracle Cloud Logo-350 - SkyBridge Global">
              <a:extLst>
                <a:ext uri="{FF2B5EF4-FFF2-40B4-BE49-F238E27FC236}">
                  <a16:creationId xmlns:a16="http://schemas.microsoft.com/office/drawing/2014/main" id="{D2A79EC7-485D-317B-D47C-4EF6567B91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4780" y="3098993"/>
              <a:ext cx="1099164" cy="516607"/>
            </a:xfrm>
            <a:prstGeom prst="rect">
              <a:avLst/>
            </a:prstGeom>
            <a:noFill/>
            <a:extLst>
              <a:ext uri="{909E8E84-426E-40DD-AFC4-6F175D3DCCD1}">
                <a14:hiddenFill xmlns:a14="http://schemas.microsoft.com/office/drawing/2010/main">
                  <a:solidFill>
                    <a:srgbClr val="FFFFFF"/>
                  </a:solidFill>
                </a14:hiddenFill>
              </a:ext>
            </a:extLst>
          </p:spPr>
        </p:pic>
        <p:grpSp>
          <p:nvGrpSpPr>
            <p:cNvPr id="1286" name="Group 1285">
              <a:extLst>
                <a:ext uri="{FF2B5EF4-FFF2-40B4-BE49-F238E27FC236}">
                  <a16:creationId xmlns:a16="http://schemas.microsoft.com/office/drawing/2014/main" id="{DCEC9746-3250-B21E-85EF-333C090B0221}"/>
                </a:ext>
              </a:extLst>
            </p:cNvPr>
            <p:cNvGrpSpPr/>
            <p:nvPr/>
          </p:nvGrpSpPr>
          <p:grpSpPr>
            <a:xfrm>
              <a:off x="9629058" y="2717103"/>
              <a:ext cx="1767627" cy="910663"/>
              <a:chOff x="9951668" y="4723127"/>
              <a:chExt cx="1675774" cy="863341"/>
            </a:xfrm>
          </p:grpSpPr>
          <p:sp>
            <p:nvSpPr>
              <p:cNvPr id="1287" name="Freeform: Shape 1286">
                <a:extLst>
                  <a:ext uri="{FF2B5EF4-FFF2-40B4-BE49-F238E27FC236}">
                    <a16:creationId xmlns:a16="http://schemas.microsoft.com/office/drawing/2014/main" id="{790CAC36-D179-D0DA-18D8-969B0E05851A}"/>
                  </a:ext>
                </a:extLst>
              </p:cNvPr>
              <p:cNvSpPr/>
              <p:nvPr/>
            </p:nvSpPr>
            <p:spPr>
              <a:xfrm>
                <a:off x="9951668" y="4723127"/>
                <a:ext cx="1521026" cy="863341"/>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noFill/>
              <a:ln w="15875" cap="rnd">
                <a:solidFill>
                  <a:schemeClr val="tx1"/>
                </a:solidFill>
                <a:prstDash val="solid"/>
                <a:round/>
              </a:ln>
            </p:spPr>
            <p:txBody>
              <a:bodyPr rtlCol="0" anchor="ctr"/>
              <a:lstStyle/>
              <a:p>
                <a:endParaRPr lang="en-US" dirty="0"/>
              </a:p>
            </p:txBody>
          </p:sp>
          <p:sp>
            <p:nvSpPr>
              <p:cNvPr id="1288" name="Rectangle 1287">
                <a:extLst>
                  <a:ext uri="{FF2B5EF4-FFF2-40B4-BE49-F238E27FC236}">
                    <a16:creationId xmlns:a16="http://schemas.microsoft.com/office/drawing/2014/main" id="{7B137D89-E897-7D51-93FA-698764432511}"/>
                  </a:ext>
                </a:extLst>
              </p:cNvPr>
              <p:cNvSpPr/>
              <p:nvPr/>
            </p:nvSpPr>
            <p:spPr>
              <a:xfrm>
                <a:off x="11130904" y="4808711"/>
                <a:ext cx="449909" cy="476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289" name="Picture Placeholder 78">
                <a:extLst>
                  <a:ext uri="{FF2B5EF4-FFF2-40B4-BE49-F238E27FC236}">
                    <a16:creationId xmlns:a16="http://schemas.microsoft.com/office/drawing/2014/main" id="{8AF4F371-03B0-F5FA-CCF7-1FC53B78C37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17327" y="4761025"/>
                <a:ext cx="510115" cy="510115"/>
              </a:xfrm>
              <a:prstGeom prst="rect">
                <a:avLst/>
              </a:prstGeom>
            </p:spPr>
          </p:pic>
        </p:grpSp>
      </p:grpSp>
      <p:sp>
        <p:nvSpPr>
          <p:cNvPr id="76" name="Rectangle 75">
            <a:extLst>
              <a:ext uri="{FF2B5EF4-FFF2-40B4-BE49-F238E27FC236}">
                <a16:creationId xmlns:a16="http://schemas.microsoft.com/office/drawing/2014/main" id="{3D99309F-40DE-B1E7-0204-AB6485609AF8}"/>
              </a:ext>
            </a:extLst>
          </p:cNvPr>
          <p:cNvSpPr/>
          <p:nvPr/>
        </p:nvSpPr>
        <p:spPr>
          <a:xfrm>
            <a:off x="2501018" y="1107650"/>
            <a:ext cx="7778099" cy="4395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63" name="Picture 62">
            <a:extLst>
              <a:ext uri="{FF2B5EF4-FFF2-40B4-BE49-F238E27FC236}">
                <a16:creationId xmlns:a16="http://schemas.microsoft.com/office/drawing/2014/main" id="{424927EE-F4BF-6C86-1A97-D37A8348C97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53212" y="2819983"/>
            <a:ext cx="2986428" cy="3545292"/>
          </a:xfrm>
          <a:prstGeom prst="rect">
            <a:avLst/>
          </a:prstGeom>
        </p:spPr>
      </p:pic>
      <p:sp>
        <p:nvSpPr>
          <p:cNvPr id="65" name="Freeform: Shape 64">
            <a:extLst>
              <a:ext uri="{FF2B5EF4-FFF2-40B4-BE49-F238E27FC236}">
                <a16:creationId xmlns:a16="http://schemas.microsoft.com/office/drawing/2014/main" id="{E1951001-41B7-88C9-DA6F-C904D9394C84}"/>
              </a:ext>
            </a:extLst>
          </p:cNvPr>
          <p:cNvSpPr>
            <a:spLocks/>
          </p:cNvSpPr>
          <p:nvPr/>
        </p:nvSpPr>
        <p:spPr>
          <a:xfrm>
            <a:off x="4753212" y="1334970"/>
            <a:ext cx="2652174" cy="1505386"/>
          </a:xfrm>
          <a:custGeom>
            <a:avLst/>
            <a:gdLst>
              <a:gd name="connsiteX0" fmla="*/ 210155 w 1155207"/>
              <a:gd name="connsiteY0" fmla="*/ 655701 h 655700"/>
              <a:gd name="connsiteX1" fmla="*/ 141194 w 1155207"/>
              <a:gd name="connsiteY1" fmla="*/ 655701 h 655700"/>
              <a:gd name="connsiteX2" fmla="*/ 33 w 1155207"/>
              <a:gd name="connsiteY2" fmla="*/ 478346 h 655700"/>
              <a:gd name="connsiteX3" fmla="*/ 169388 w 1155207"/>
              <a:gd name="connsiteY3" fmla="*/ 312134 h 655700"/>
              <a:gd name="connsiteX4" fmla="*/ 173484 w 1155207"/>
              <a:gd name="connsiteY4" fmla="*/ 312134 h 655700"/>
              <a:gd name="connsiteX5" fmla="*/ 215298 w 1155207"/>
              <a:gd name="connsiteY5" fmla="*/ 318040 h 655700"/>
              <a:gd name="connsiteX6" fmla="*/ 423325 w 1155207"/>
              <a:gd name="connsiteY6" fmla="*/ 148209 h 655700"/>
              <a:gd name="connsiteX7" fmla="*/ 428563 w 1155207"/>
              <a:gd name="connsiteY7" fmla="*/ 148209 h 655700"/>
              <a:gd name="connsiteX8" fmla="*/ 514955 w 1155207"/>
              <a:gd name="connsiteY8" fmla="*/ 169069 h 655700"/>
              <a:gd name="connsiteX9" fmla="*/ 745650 w 1155207"/>
              <a:gd name="connsiteY9" fmla="*/ 0 h 655700"/>
              <a:gd name="connsiteX10" fmla="*/ 751842 w 1155207"/>
              <a:gd name="connsiteY10" fmla="*/ 0 h 655700"/>
              <a:gd name="connsiteX11" fmla="*/ 995015 w 1155207"/>
              <a:gd name="connsiteY11" fmla="*/ 247650 h 655700"/>
              <a:gd name="connsiteX12" fmla="*/ 1155130 w 1155207"/>
              <a:gd name="connsiteY12" fmla="*/ 457200 h 655700"/>
              <a:gd name="connsiteX13" fmla="*/ 1000540 w 1155207"/>
              <a:gd name="connsiteY13" fmla="*/ 655511 h 655700"/>
              <a:gd name="connsiteX14" fmla="*/ 210155 w 1155207"/>
              <a:gd name="connsiteY14" fmla="*/ 655511 h 6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5207" h="655700">
                <a:moveTo>
                  <a:pt x="210155" y="655701"/>
                </a:moveTo>
                <a:lnTo>
                  <a:pt x="141194" y="655701"/>
                </a:lnTo>
                <a:cubicBezTo>
                  <a:pt x="62708" y="635794"/>
                  <a:pt x="-1681" y="560451"/>
                  <a:pt x="33" y="478346"/>
                </a:cubicBezTo>
                <a:cubicBezTo>
                  <a:pt x="2053" y="386172"/>
                  <a:pt x="77195" y="312422"/>
                  <a:pt x="169388" y="312134"/>
                </a:cubicBezTo>
                <a:lnTo>
                  <a:pt x="173484" y="312134"/>
                </a:lnTo>
                <a:cubicBezTo>
                  <a:pt x="187609" y="312389"/>
                  <a:pt x="201649" y="314372"/>
                  <a:pt x="215298" y="318040"/>
                </a:cubicBezTo>
                <a:cubicBezTo>
                  <a:pt x="235882" y="219437"/>
                  <a:pt x="322598" y="148645"/>
                  <a:pt x="423325" y="148209"/>
                </a:cubicBezTo>
                <a:lnTo>
                  <a:pt x="428563" y="148209"/>
                </a:lnTo>
                <a:cubicBezTo>
                  <a:pt x="458519" y="148905"/>
                  <a:pt x="487980" y="156019"/>
                  <a:pt x="514955" y="169069"/>
                </a:cubicBezTo>
                <a:cubicBezTo>
                  <a:pt x="553055" y="69723"/>
                  <a:pt x="642304" y="0"/>
                  <a:pt x="745650" y="0"/>
                </a:cubicBezTo>
                <a:lnTo>
                  <a:pt x="751842" y="0"/>
                </a:lnTo>
                <a:cubicBezTo>
                  <a:pt x="879667" y="3143"/>
                  <a:pt x="982537" y="110966"/>
                  <a:pt x="995015" y="247650"/>
                </a:cubicBezTo>
                <a:cubicBezTo>
                  <a:pt x="1086836" y="256413"/>
                  <a:pt x="1157893" y="347186"/>
                  <a:pt x="1155130" y="457200"/>
                </a:cubicBezTo>
                <a:cubicBezTo>
                  <a:pt x="1153225" y="543687"/>
                  <a:pt x="1087789" y="655511"/>
                  <a:pt x="1000540" y="655511"/>
                </a:cubicBezTo>
                <a:lnTo>
                  <a:pt x="210155" y="655511"/>
                </a:lnTo>
                <a:close/>
              </a:path>
            </a:pathLst>
          </a:custGeom>
          <a:solidFill>
            <a:schemeClr val="bg1"/>
          </a:solidFill>
          <a:ln w="15875" cap="rnd">
            <a:noFill/>
            <a:prstDash val="solid"/>
            <a:round/>
          </a:ln>
        </p:spPr>
        <p:txBody>
          <a:bodyPr rtlCol="0" anchor="ctr"/>
          <a:lstStyle/>
          <a:p>
            <a:endParaRPr lang="en-US" dirty="0"/>
          </a:p>
        </p:txBody>
      </p:sp>
      <p:sp>
        <p:nvSpPr>
          <p:cNvPr id="67" name="TextBox 66">
            <a:extLst>
              <a:ext uri="{FF2B5EF4-FFF2-40B4-BE49-F238E27FC236}">
                <a16:creationId xmlns:a16="http://schemas.microsoft.com/office/drawing/2014/main" id="{CC5165B2-EE84-6EDE-8123-7E322F45D9D0}"/>
              </a:ext>
            </a:extLst>
          </p:cNvPr>
          <p:cNvSpPr txBox="1"/>
          <p:nvPr/>
        </p:nvSpPr>
        <p:spPr>
          <a:xfrm>
            <a:off x="5305430" y="2090518"/>
            <a:ext cx="1630394" cy="272382"/>
          </a:xfrm>
          <a:prstGeom prst="rect">
            <a:avLst/>
          </a:prstGeom>
          <a:noFill/>
        </p:spPr>
        <p:txBody>
          <a:bodyPr wrap="square" lIns="0" tIns="0" rIns="0" bIns="0" rtlCol="0">
            <a:spAutoFit/>
          </a:bodyPr>
          <a:lstStyle/>
          <a:p>
            <a:pPr algn="ctr">
              <a:lnSpc>
                <a:spcPct val="130000"/>
              </a:lnSpc>
            </a:pPr>
            <a:r>
              <a:rPr lang="en-US" sz="1500" dirty="0">
                <a:solidFill>
                  <a:schemeClr val="tx2"/>
                </a:solidFill>
                <a:latin typeface="Metropolis Semi Bold" panose="00000700000000000000" pitchFamily="2" charset="0"/>
              </a:rPr>
              <a:t>Hybrid Cloud</a:t>
            </a:r>
          </a:p>
        </p:txBody>
      </p:sp>
      <p:grpSp>
        <p:nvGrpSpPr>
          <p:cNvPr id="69" name="Group 68">
            <a:extLst>
              <a:ext uri="{FF2B5EF4-FFF2-40B4-BE49-F238E27FC236}">
                <a16:creationId xmlns:a16="http://schemas.microsoft.com/office/drawing/2014/main" id="{EB412AF5-A738-A00C-861F-5B87B6E7D16E}"/>
              </a:ext>
            </a:extLst>
          </p:cNvPr>
          <p:cNvGrpSpPr/>
          <p:nvPr/>
        </p:nvGrpSpPr>
        <p:grpSpPr>
          <a:xfrm>
            <a:off x="6585096" y="2560720"/>
            <a:ext cx="804881" cy="1269079"/>
            <a:chOff x="6465516" y="3300462"/>
            <a:chExt cx="649595" cy="1024235"/>
          </a:xfrm>
        </p:grpSpPr>
        <p:sp>
          <p:nvSpPr>
            <p:cNvPr id="109" name="Freeform: Shape 108">
              <a:extLst>
                <a:ext uri="{FF2B5EF4-FFF2-40B4-BE49-F238E27FC236}">
                  <a16:creationId xmlns:a16="http://schemas.microsoft.com/office/drawing/2014/main" id="{30A58D85-A27D-1FA5-2763-7286D29A3BFE}"/>
                </a:ext>
              </a:extLst>
            </p:cNvPr>
            <p:cNvSpPr/>
            <p:nvPr/>
          </p:nvSpPr>
          <p:spPr>
            <a:xfrm>
              <a:off x="6948167" y="4157753"/>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sp>
          <p:nvSpPr>
            <p:cNvPr id="110" name="Freeform: Shape 109">
              <a:extLst>
                <a:ext uri="{FF2B5EF4-FFF2-40B4-BE49-F238E27FC236}">
                  <a16:creationId xmlns:a16="http://schemas.microsoft.com/office/drawing/2014/main" id="{7ABA8A82-1827-9FCC-5337-F72BA375FB95}"/>
                </a:ext>
              </a:extLst>
            </p:cNvPr>
            <p:cNvSpPr/>
            <p:nvPr/>
          </p:nvSpPr>
          <p:spPr>
            <a:xfrm>
              <a:off x="6465516" y="3300462"/>
              <a:ext cx="566123" cy="848637"/>
            </a:xfrm>
            <a:custGeom>
              <a:avLst/>
              <a:gdLst>
                <a:gd name="connsiteX0" fmla="*/ 0 w 566123"/>
                <a:gd name="connsiteY0" fmla="*/ 0 h 848637"/>
                <a:gd name="connsiteX1" fmla="*/ 0 w 566123"/>
                <a:gd name="connsiteY1" fmla="*/ 288210 h 848637"/>
                <a:gd name="connsiteX2" fmla="*/ 566123 w 566123"/>
                <a:gd name="connsiteY2" fmla="*/ 288210 h 848637"/>
                <a:gd name="connsiteX3" fmla="*/ 566123 w 566123"/>
                <a:gd name="connsiteY3" fmla="*/ 848637 h 848637"/>
              </a:gdLst>
              <a:ahLst/>
              <a:cxnLst>
                <a:cxn ang="0">
                  <a:pos x="connsiteX0" y="connsiteY0"/>
                </a:cxn>
                <a:cxn ang="0">
                  <a:pos x="connsiteX1" y="connsiteY1"/>
                </a:cxn>
                <a:cxn ang="0">
                  <a:pos x="connsiteX2" y="connsiteY2"/>
                </a:cxn>
                <a:cxn ang="0">
                  <a:pos x="connsiteX3" y="connsiteY3"/>
                </a:cxn>
              </a:cxnLst>
              <a:rect l="l" t="t" r="r" b="b"/>
              <a:pathLst>
                <a:path w="566123" h="848637">
                  <a:moveTo>
                    <a:pt x="0" y="0"/>
                  </a:moveTo>
                  <a:lnTo>
                    <a:pt x="0" y="288210"/>
                  </a:lnTo>
                  <a:lnTo>
                    <a:pt x="566123" y="288210"/>
                  </a:lnTo>
                  <a:lnTo>
                    <a:pt x="566123" y="848637"/>
                  </a:lnTo>
                </a:path>
              </a:pathLst>
            </a:custGeom>
            <a:noFill/>
            <a:ln w="12700" cap="rnd">
              <a:solidFill>
                <a:schemeClr val="accent1"/>
              </a:solidFill>
              <a:prstDash val="solid"/>
              <a:round/>
            </a:ln>
          </p:spPr>
          <p:txBody>
            <a:bodyPr rtlCol="0" anchor="ctr"/>
            <a:lstStyle/>
            <a:p>
              <a:endParaRPr lang="en-US"/>
            </a:p>
          </p:txBody>
        </p:sp>
      </p:grpSp>
      <p:sp>
        <p:nvSpPr>
          <p:cNvPr id="70" name="Freeform: Shape 69">
            <a:extLst>
              <a:ext uri="{FF2B5EF4-FFF2-40B4-BE49-F238E27FC236}">
                <a16:creationId xmlns:a16="http://schemas.microsoft.com/office/drawing/2014/main" id="{30B07BFF-6F5D-D056-FDDF-2E05A6E26638}"/>
              </a:ext>
            </a:extLst>
          </p:cNvPr>
          <p:cNvSpPr/>
          <p:nvPr/>
        </p:nvSpPr>
        <p:spPr>
          <a:xfrm>
            <a:off x="4767102" y="1306279"/>
            <a:ext cx="2654620" cy="1505386"/>
          </a:xfrm>
          <a:custGeom>
            <a:avLst/>
            <a:gdLst>
              <a:gd name="connsiteX0" fmla="*/ 564891 w 2142463"/>
              <a:gd name="connsiteY0" fmla="*/ 1214952 h 1214951"/>
              <a:gd name="connsiteX1" fmla="*/ 261783 w 2142463"/>
              <a:gd name="connsiteY1" fmla="*/ 1214952 h 1214951"/>
              <a:gd name="connsiteX2" fmla="*/ 83 w 2142463"/>
              <a:gd name="connsiteY2" fmla="*/ 886101 h 1214951"/>
              <a:gd name="connsiteX3" fmla="*/ 313926 w 2142463"/>
              <a:gd name="connsiteY3" fmla="*/ 578063 h 1214951"/>
              <a:gd name="connsiteX4" fmla="*/ 321594 w 2142463"/>
              <a:gd name="connsiteY4" fmla="*/ 578063 h 1214951"/>
              <a:gd name="connsiteX5" fmla="*/ 399042 w 2142463"/>
              <a:gd name="connsiteY5" fmla="*/ 589127 h 1214951"/>
              <a:gd name="connsiteX6" fmla="*/ 784636 w 2142463"/>
              <a:gd name="connsiteY6" fmla="*/ 274298 h 1214951"/>
              <a:gd name="connsiteX7" fmla="*/ 794386 w 2142463"/>
              <a:gd name="connsiteY7" fmla="*/ 274408 h 1214951"/>
              <a:gd name="connsiteX8" fmla="*/ 954430 w 2142463"/>
              <a:gd name="connsiteY8" fmla="*/ 312748 h 1214951"/>
              <a:gd name="connsiteX9" fmla="*/ 1383075 w 2142463"/>
              <a:gd name="connsiteY9" fmla="*/ 0 h 1214951"/>
              <a:gd name="connsiteX10" fmla="*/ 1383075 w 2142463"/>
              <a:gd name="connsiteY10" fmla="*/ 0 h 1214951"/>
              <a:gd name="connsiteX11" fmla="*/ 1394577 w 2142463"/>
              <a:gd name="connsiteY11" fmla="*/ 110 h 1214951"/>
              <a:gd name="connsiteX12" fmla="*/ 1845351 w 2142463"/>
              <a:gd name="connsiteY12" fmla="*/ 459099 h 1214951"/>
              <a:gd name="connsiteX13" fmla="*/ 2142324 w 2142463"/>
              <a:gd name="connsiteY13" fmla="*/ 847213 h 1214951"/>
              <a:gd name="connsiteX14" fmla="*/ 1855648 w 2142463"/>
              <a:gd name="connsiteY14" fmla="*/ 1196439 h 1214951"/>
              <a:gd name="connsiteX15" fmla="*/ 1309571 w 2142463"/>
              <a:gd name="connsiteY15" fmla="*/ 1196439 h 12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2463" h="1214951">
                <a:moveTo>
                  <a:pt x="564891" y="1214952"/>
                </a:moveTo>
                <a:lnTo>
                  <a:pt x="261783" y="1214952"/>
                </a:lnTo>
                <a:cubicBezTo>
                  <a:pt x="112036" y="1214952"/>
                  <a:pt x="-3532" y="1037710"/>
                  <a:pt x="83" y="886101"/>
                </a:cubicBezTo>
                <a:cubicBezTo>
                  <a:pt x="4136" y="714555"/>
                  <a:pt x="144023" y="578063"/>
                  <a:pt x="313926" y="578063"/>
                </a:cubicBezTo>
                <a:cubicBezTo>
                  <a:pt x="316446" y="578063"/>
                  <a:pt x="319075" y="578063"/>
                  <a:pt x="321594" y="578063"/>
                </a:cubicBezTo>
                <a:cubicBezTo>
                  <a:pt x="348213" y="578611"/>
                  <a:pt x="374394" y="582226"/>
                  <a:pt x="399042" y="589127"/>
                </a:cubicBezTo>
                <a:cubicBezTo>
                  <a:pt x="437820" y="408161"/>
                  <a:pt x="596111" y="274298"/>
                  <a:pt x="784636" y="274298"/>
                </a:cubicBezTo>
                <a:cubicBezTo>
                  <a:pt x="787923" y="274298"/>
                  <a:pt x="791099" y="274298"/>
                  <a:pt x="794386" y="274408"/>
                </a:cubicBezTo>
                <a:cubicBezTo>
                  <a:pt x="851787" y="275941"/>
                  <a:pt x="905682" y="289086"/>
                  <a:pt x="954430" y="312748"/>
                </a:cubicBezTo>
                <a:cubicBezTo>
                  <a:pt x="1025852" y="128714"/>
                  <a:pt x="1191483" y="0"/>
                  <a:pt x="1383075" y="0"/>
                </a:cubicBezTo>
                <a:lnTo>
                  <a:pt x="1383075" y="0"/>
                </a:lnTo>
                <a:cubicBezTo>
                  <a:pt x="1386909" y="0"/>
                  <a:pt x="1390743" y="0"/>
                  <a:pt x="1394577" y="110"/>
                </a:cubicBezTo>
                <a:cubicBezTo>
                  <a:pt x="1631521" y="5915"/>
                  <a:pt x="1822346" y="205724"/>
                  <a:pt x="1845351" y="459099"/>
                </a:cubicBezTo>
                <a:cubicBezTo>
                  <a:pt x="2015582" y="475421"/>
                  <a:pt x="2147363" y="643790"/>
                  <a:pt x="2142324" y="847213"/>
                </a:cubicBezTo>
                <a:cubicBezTo>
                  <a:pt x="2138819" y="1007585"/>
                  <a:pt x="2021716" y="1196439"/>
                  <a:pt x="1855648" y="1196439"/>
                </a:cubicBezTo>
                <a:lnTo>
                  <a:pt x="1309571" y="1196439"/>
                </a:lnTo>
              </a:path>
            </a:pathLst>
          </a:custGeom>
          <a:noFill/>
          <a:ln w="12700" cap="rnd">
            <a:solidFill>
              <a:schemeClr val="accent1"/>
            </a:solidFill>
            <a:prstDash val="solid"/>
            <a:round/>
          </a:ln>
        </p:spPr>
        <p:txBody>
          <a:bodyPr rtlCol="0" anchor="ctr"/>
          <a:lstStyle/>
          <a:p>
            <a:endParaRPr lang="en-US"/>
          </a:p>
        </p:txBody>
      </p:sp>
      <p:grpSp>
        <p:nvGrpSpPr>
          <p:cNvPr id="79" name="Group 78">
            <a:extLst>
              <a:ext uri="{FF2B5EF4-FFF2-40B4-BE49-F238E27FC236}">
                <a16:creationId xmlns:a16="http://schemas.microsoft.com/office/drawing/2014/main" id="{DBFF3CFA-5D14-706C-BDB4-7349ACA64BD8}"/>
              </a:ext>
            </a:extLst>
          </p:cNvPr>
          <p:cNvGrpSpPr/>
          <p:nvPr/>
        </p:nvGrpSpPr>
        <p:grpSpPr>
          <a:xfrm>
            <a:off x="4771509" y="2645881"/>
            <a:ext cx="442496" cy="483517"/>
            <a:chOff x="5004169" y="3339413"/>
            <a:chExt cx="357125" cy="390232"/>
          </a:xfrm>
        </p:grpSpPr>
        <p:sp>
          <p:nvSpPr>
            <p:cNvPr id="92" name="Freeform: Shape 91">
              <a:extLst>
                <a:ext uri="{FF2B5EF4-FFF2-40B4-BE49-F238E27FC236}">
                  <a16:creationId xmlns:a16="http://schemas.microsoft.com/office/drawing/2014/main" id="{8E87B016-08AC-52E3-B2EE-42C913C7FF6F}"/>
                </a:ext>
              </a:extLst>
            </p:cNvPr>
            <p:cNvSpPr/>
            <p:nvPr/>
          </p:nvSpPr>
          <p:spPr>
            <a:xfrm flipH="1">
              <a:off x="5004169" y="3562701"/>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cxnSp>
          <p:nvCxnSpPr>
            <p:cNvPr id="93" name="Straight Connector 92">
              <a:extLst>
                <a:ext uri="{FF2B5EF4-FFF2-40B4-BE49-F238E27FC236}">
                  <a16:creationId xmlns:a16="http://schemas.microsoft.com/office/drawing/2014/main" id="{FA2688E8-1B0B-9340-36EC-2F869C0E99CE}"/>
                </a:ext>
              </a:extLst>
            </p:cNvPr>
            <p:cNvCxnSpPr>
              <a:cxnSpLocks/>
            </p:cNvCxnSpPr>
            <p:nvPr/>
          </p:nvCxnSpPr>
          <p:spPr bwMode="gray">
            <a:xfrm>
              <a:off x="5361294" y="3339413"/>
              <a:ext cx="0" cy="300133"/>
            </a:xfrm>
            <a:prstGeom prst="line">
              <a:avLst/>
            </a:prstGeom>
            <a:noFill/>
            <a:ln w="12700" cap="rnd">
              <a:solidFill>
                <a:schemeClr val="accent1"/>
              </a:solidFill>
              <a:prstDash val="solid"/>
              <a:round/>
            </a:ln>
          </p:spPr>
        </p:cxnSp>
        <p:cxnSp>
          <p:nvCxnSpPr>
            <p:cNvPr id="94" name="Straight Connector 93">
              <a:extLst>
                <a:ext uri="{FF2B5EF4-FFF2-40B4-BE49-F238E27FC236}">
                  <a16:creationId xmlns:a16="http://schemas.microsoft.com/office/drawing/2014/main" id="{38B615B2-34B1-E083-58E2-2E815787FEED}"/>
                </a:ext>
              </a:extLst>
            </p:cNvPr>
            <p:cNvCxnSpPr>
              <a:cxnSpLocks/>
            </p:cNvCxnSpPr>
            <p:nvPr/>
          </p:nvCxnSpPr>
          <p:spPr bwMode="gray">
            <a:xfrm>
              <a:off x="5164651" y="3639546"/>
              <a:ext cx="185843" cy="0"/>
            </a:xfrm>
            <a:prstGeom prst="line">
              <a:avLst/>
            </a:prstGeom>
            <a:noFill/>
            <a:ln w="12700" cap="rnd">
              <a:solidFill>
                <a:schemeClr val="accent1"/>
              </a:solidFill>
              <a:prstDash val="solid"/>
              <a:round/>
            </a:ln>
          </p:spPr>
        </p:cxnSp>
      </p:grpSp>
      <p:grpSp>
        <p:nvGrpSpPr>
          <p:cNvPr id="5" name="Group 4">
            <a:extLst>
              <a:ext uri="{FF2B5EF4-FFF2-40B4-BE49-F238E27FC236}">
                <a16:creationId xmlns:a16="http://schemas.microsoft.com/office/drawing/2014/main" id="{899BF995-7147-BF47-FBDF-49C6534B954A}"/>
              </a:ext>
            </a:extLst>
          </p:cNvPr>
          <p:cNvGrpSpPr/>
          <p:nvPr/>
        </p:nvGrpSpPr>
        <p:grpSpPr>
          <a:xfrm>
            <a:off x="4897603" y="1531651"/>
            <a:ext cx="2417598" cy="1171551"/>
            <a:chOff x="4883076" y="1909071"/>
            <a:chExt cx="2417598" cy="1171551"/>
          </a:xfrm>
        </p:grpSpPr>
        <p:pic>
          <p:nvPicPr>
            <p:cNvPr id="71" name="Picture 70">
              <a:extLst>
                <a:ext uri="{FF2B5EF4-FFF2-40B4-BE49-F238E27FC236}">
                  <a16:creationId xmlns:a16="http://schemas.microsoft.com/office/drawing/2014/main" id="{836A6D89-A318-6DF0-EE8C-719E0F978F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2643" y="1909071"/>
              <a:ext cx="379105" cy="226831"/>
            </a:xfrm>
            <a:prstGeom prst="rect">
              <a:avLst/>
            </a:prstGeom>
          </p:spPr>
        </p:pic>
        <p:pic>
          <p:nvPicPr>
            <p:cNvPr id="72" name="Picture 71">
              <a:extLst>
                <a:ext uri="{FF2B5EF4-FFF2-40B4-BE49-F238E27FC236}">
                  <a16:creationId xmlns:a16="http://schemas.microsoft.com/office/drawing/2014/main" id="{BAC11E27-4592-AABF-D262-8ACFD5DE6C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40971" y="2193844"/>
              <a:ext cx="664658" cy="373870"/>
            </a:xfrm>
            <a:prstGeom prst="rect">
              <a:avLst/>
            </a:prstGeom>
          </p:spPr>
        </p:pic>
        <p:pic>
          <p:nvPicPr>
            <p:cNvPr id="75" name="Picture 4" descr="Alibaba Cloud (@alibaba_cloud) / Twitter">
              <a:extLst>
                <a:ext uri="{FF2B5EF4-FFF2-40B4-BE49-F238E27FC236}">
                  <a16:creationId xmlns:a16="http://schemas.microsoft.com/office/drawing/2014/main" id="{B049B475-D40B-DFDA-9EA0-C07413A9641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800" t="20000" r="13357" b="21662"/>
            <a:stretch/>
          </p:blipFill>
          <p:spPr bwMode="auto">
            <a:xfrm>
              <a:off x="5893290" y="2201383"/>
              <a:ext cx="305913" cy="2416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Microsoft Azure - Wikipedia">
              <a:extLst>
                <a:ext uri="{FF2B5EF4-FFF2-40B4-BE49-F238E27FC236}">
                  <a16:creationId xmlns:a16="http://schemas.microsoft.com/office/drawing/2014/main" id="{0722FF3C-32CC-D111-6E2B-0615AEA89CA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79947" y="2185048"/>
              <a:ext cx="283359" cy="28335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FCA1901B-7780-AA5A-B4D3-112D60D8C6D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a:stretch/>
          </p:blipFill>
          <p:spPr>
            <a:xfrm>
              <a:off x="4883076" y="2490520"/>
              <a:ext cx="458592" cy="590102"/>
            </a:xfrm>
            <a:prstGeom prst="rect">
              <a:avLst/>
            </a:prstGeom>
          </p:spPr>
        </p:pic>
        <p:pic>
          <p:nvPicPr>
            <p:cNvPr id="112" name="Picture 111">
              <a:extLst>
                <a:ext uri="{FF2B5EF4-FFF2-40B4-BE49-F238E27FC236}">
                  <a16:creationId xmlns:a16="http://schemas.microsoft.com/office/drawing/2014/main" id="{80609FBF-7236-80BB-77B1-E95E40BF94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145"/>
            <a:stretch/>
          </p:blipFill>
          <p:spPr>
            <a:xfrm>
              <a:off x="6826334" y="2608462"/>
              <a:ext cx="474340" cy="381000"/>
            </a:xfrm>
            <a:prstGeom prst="rect">
              <a:avLst/>
            </a:prstGeom>
          </p:spPr>
        </p:pic>
      </p:grpSp>
      <p:grpSp>
        <p:nvGrpSpPr>
          <p:cNvPr id="82" name="Group 81">
            <a:extLst>
              <a:ext uri="{FF2B5EF4-FFF2-40B4-BE49-F238E27FC236}">
                <a16:creationId xmlns:a16="http://schemas.microsoft.com/office/drawing/2014/main" id="{15FE617C-8C4A-F1FD-030D-4D3E8AE95475}"/>
              </a:ext>
            </a:extLst>
          </p:cNvPr>
          <p:cNvGrpSpPr/>
          <p:nvPr/>
        </p:nvGrpSpPr>
        <p:grpSpPr>
          <a:xfrm>
            <a:off x="5269706" y="2560720"/>
            <a:ext cx="206852" cy="893317"/>
            <a:chOff x="5406248" y="3270682"/>
            <a:chExt cx="166944" cy="720969"/>
          </a:xfrm>
        </p:grpSpPr>
        <p:sp>
          <p:nvSpPr>
            <p:cNvPr id="90" name="Freeform: Shape 89">
              <a:extLst>
                <a:ext uri="{FF2B5EF4-FFF2-40B4-BE49-F238E27FC236}">
                  <a16:creationId xmlns:a16="http://schemas.microsoft.com/office/drawing/2014/main" id="{53A6044B-4BFE-0929-6871-5001417409C6}"/>
                </a:ext>
              </a:extLst>
            </p:cNvPr>
            <p:cNvSpPr/>
            <p:nvPr/>
          </p:nvSpPr>
          <p:spPr>
            <a:xfrm flipH="1">
              <a:off x="5406248" y="3824707"/>
              <a:ext cx="166944" cy="166944"/>
            </a:xfrm>
            <a:custGeom>
              <a:avLst/>
              <a:gdLst>
                <a:gd name="connsiteX0" fmla="*/ 166945 w 166944"/>
                <a:gd name="connsiteY0" fmla="*/ 83472 h 166944"/>
                <a:gd name="connsiteX1" fmla="*/ 83473 w 166944"/>
                <a:gd name="connsiteY1" fmla="*/ 166945 h 166944"/>
                <a:gd name="connsiteX2" fmla="*/ 0 w 166944"/>
                <a:gd name="connsiteY2" fmla="*/ 83472 h 166944"/>
                <a:gd name="connsiteX3" fmla="*/ 83473 w 166944"/>
                <a:gd name="connsiteY3" fmla="*/ 0 h 166944"/>
                <a:gd name="connsiteX4" fmla="*/ 166945 w 166944"/>
                <a:gd name="connsiteY4" fmla="*/ 83472 h 1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44" h="166944">
                  <a:moveTo>
                    <a:pt x="166945" y="83472"/>
                  </a:moveTo>
                  <a:cubicBezTo>
                    <a:pt x="166945" y="129573"/>
                    <a:pt x="129573" y="166945"/>
                    <a:pt x="83473" y="166945"/>
                  </a:cubicBezTo>
                  <a:cubicBezTo>
                    <a:pt x="37372" y="166945"/>
                    <a:pt x="0" y="129573"/>
                    <a:pt x="0" y="83472"/>
                  </a:cubicBezTo>
                  <a:cubicBezTo>
                    <a:pt x="0" y="37372"/>
                    <a:pt x="37372" y="0"/>
                    <a:pt x="83473" y="0"/>
                  </a:cubicBezTo>
                  <a:cubicBezTo>
                    <a:pt x="129573" y="0"/>
                    <a:pt x="166945" y="37372"/>
                    <a:pt x="166945" y="83472"/>
                  </a:cubicBezTo>
                  <a:close/>
                </a:path>
              </a:pathLst>
            </a:custGeom>
            <a:noFill/>
            <a:ln w="12700" cap="rnd">
              <a:solidFill>
                <a:schemeClr val="accent1"/>
              </a:solidFill>
              <a:prstDash val="solid"/>
              <a:round/>
            </a:ln>
          </p:spPr>
          <p:txBody>
            <a:bodyPr rtlCol="0" anchor="ctr"/>
            <a:lstStyle/>
            <a:p>
              <a:endParaRPr lang="en-US"/>
            </a:p>
          </p:txBody>
        </p:sp>
        <p:cxnSp>
          <p:nvCxnSpPr>
            <p:cNvPr id="91" name="Straight Connector 90">
              <a:extLst>
                <a:ext uri="{FF2B5EF4-FFF2-40B4-BE49-F238E27FC236}">
                  <a16:creationId xmlns:a16="http://schemas.microsoft.com/office/drawing/2014/main" id="{0784535C-9CD0-6D87-A150-C09F5648D5CC}"/>
                </a:ext>
              </a:extLst>
            </p:cNvPr>
            <p:cNvCxnSpPr>
              <a:cxnSpLocks/>
            </p:cNvCxnSpPr>
            <p:nvPr/>
          </p:nvCxnSpPr>
          <p:spPr bwMode="gray">
            <a:xfrm>
              <a:off x="5489720" y="3270682"/>
              <a:ext cx="0" cy="548467"/>
            </a:xfrm>
            <a:prstGeom prst="line">
              <a:avLst/>
            </a:prstGeom>
            <a:noFill/>
            <a:ln w="12700" cap="rnd">
              <a:solidFill>
                <a:schemeClr val="accent1"/>
              </a:solidFill>
              <a:prstDash val="solid"/>
              <a:round/>
            </a:ln>
          </p:spPr>
        </p:cxnSp>
      </p:grpSp>
      <p:pic>
        <p:nvPicPr>
          <p:cNvPr id="118" name="Graphic 117">
            <a:extLst>
              <a:ext uri="{FF2B5EF4-FFF2-40B4-BE49-F238E27FC236}">
                <a16:creationId xmlns:a16="http://schemas.microsoft.com/office/drawing/2014/main" id="{A3F28230-8171-FB24-35C6-9A93E3B6DF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87101" y="2476417"/>
            <a:ext cx="742412" cy="742412"/>
          </a:xfrm>
          <a:prstGeom prst="rect">
            <a:avLst/>
          </a:prstGeom>
        </p:spPr>
      </p:pic>
    </p:spTree>
    <p:extLst>
      <p:ext uri="{BB962C8B-B14F-4D97-AF65-F5344CB8AC3E}">
        <p14:creationId xmlns:p14="http://schemas.microsoft.com/office/powerpoint/2010/main" val="18633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50"/>
                            </p:stCondLst>
                            <p:childTnLst>
                              <p:par>
                                <p:cTn id="13" presetID="8" presetClass="emph" presetSubtype="0" fill="hold" nodeType="afterEffect">
                                  <p:stCondLst>
                                    <p:cond delay="0"/>
                                  </p:stCondLst>
                                  <p:childTnLst>
                                    <p:animRot by="-21600000">
                                      <p:cBhvr>
                                        <p:cTn id="14" dur="2750" fill="hold"/>
                                        <p:tgtEl>
                                          <p:spTgt spid="1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445285-BD62-FE2B-6ECF-2301C3797BF9}"/>
              </a:ext>
            </a:extLst>
          </p:cNvPr>
          <p:cNvSpPr/>
          <p:nvPr/>
        </p:nvSpPr>
        <p:spPr>
          <a:xfrm>
            <a:off x="0" y="4821142"/>
            <a:ext cx="12188825" cy="13520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2" name="Title 1">
            <a:extLst>
              <a:ext uri="{FF2B5EF4-FFF2-40B4-BE49-F238E27FC236}">
                <a16:creationId xmlns:a16="http://schemas.microsoft.com/office/drawing/2014/main" id="{0A0D8E82-15F9-9F4D-A524-E793129A437F}"/>
              </a:ext>
            </a:extLst>
          </p:cNvPr>
          <p:cNvSpPr txBox="1">
            <a:spLocks/>
          </p:cNvSpPr>
          <p:nvPr/>
        </p:nvSpPr>
        <p:spPr>
          <a:xfrm>
            <a:off x="579809" y="409193"/>
            <a:ext cx="11001004" cy="380901"/>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a:lstStyle>
          <a:p>
            <a:pPr algn="ctr" defTabSz="914126">
              <a:defRPr/>
            </a:pPr>
            <a:r>
              <a:rPr lang="en-US" sz="1999">
                <a:solidFill>
                  <a:srgbClr val="FFFFFF"/>
                </a:solidFill>
                <a:latin typeface="Metropolis Light"/>
              </a:rPr>
              <a:t>VMware Cross-Cloud Services</a:t>
            </a:r>
          </a:p>
        </p:txBody>
      </p:sp>
      <p:sp>
        <p:nvSpPr>
          <p:cNvPr id="2" name="Title 1">
            <a:extLst>
              <a:ext uri="{FF2B5EF4-FFF2-40B4-BE49-F238E27FC236}">
                <a16:creationId xmlns:a16="http://schemas.microsoft.com/office/drawing/2014/main" id="{44C67508-C367-436D-B3AE-DDAFE273368B}"/>
              </a:ext>
            </a:extLst>
          </p:cNvPr>
          <p:cNvSpPr>
            <a:spLocks noGrp="1"/>
          </p:cNvSpPr>
          <p:nvPr>
            <p:ph type="title"/>
          </p:nvPr>
        </p:nvSpPr>
        <p:spPr/>
        <p:txBody>
          <a:bodyPr/>
          <a:lstStyle/>
          <a:p>
            <a:r>
              <a:rPr lang="en-US" dirty="0"/>
              <a:t>VMware’s multi-cloud platform solves key healthcare requirements</a:t>
            </a:r>
          </a:p>
        </p:txBody>
      </p:sp>
      <p:grpSp>
        <p:nvGrpSpPr>
          <p:cNvPr id="6" name="Group 5">
            <a:extLst>
              <a:ext uri="{FF2B5EF4-FFF2-40B4-BE49-F238E27FC236}">
                <a16:creationId xmlns:a16="http://schemas.microsoft.com/office/drawing/2014/main" id="{4A13640E-48FF-A53B-2C78-04339E0B4B97}"/>
              </a:ext>
            </a:extLst>
          </p:cNvPr>
          <p:cNvGrpSpPr/>
          <p:nvPr/>
        </p:nvGrpSpPr>
        <p:grpSpPr>
          <a:xfrm>
            <a:off x="592867" y="4413391"/>
            <a:ext cx="10647031" cy="1492815"/>
            <a:chOff x="592867" y="4553354"/>
            <a:chExt cx="10647031" cy="1492815"/>
          </a:xfrm>
        </p:grpSpPr>
        <p:sp>
          <p:nvSpPr>
            <p:cNvPr id="5" name="Oval 4">
              <a:extLst>
                <a:ext uri="{FF2B5EF4-FFF2-40B4-BE49-F238E27FC236}">
                  <a16:creationId xmlns:a16="http://schemas.microsoft.com/office/drawing/2014/main" id="{1C32C8DF-0B5A-313A-3973-CF90BC12522F}"/>
                </a:ext>
              </a:extLst>
            </p:cNvPr>
            <p:cNvSpPr/>
            <p:nvPr/>
          </p:nvSpPr>
          <p:spPr>
            <a:xfrm>
              <a:off x="1220938"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Oval 27">
              <a:extLst>
                <a:ext uri="{FF2B5EF4-FFF2-40B4-BE49-F238E27FC236}">
                  <a16:creationId xmlns:a16="http://schemas.microsoft.com/office/drawing/2014/main" id="{CDB49F62-A2C8-09BF-35E5-2B563A643D3A}"/>
                </a:ext>
              </a:extLst>
            </p:cNvPr>
            <p:cNvSpPr/>
            <p:nvPr/>
          </p:nvSpPr>
          <p:spPr>
            <a:xfrm>
              <a:off x="3396665"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Oval 28">
              <a:extLst>
                <a:ext uri="{FF2B5EF4-FFF2-40B4-BE49-F238E27FC236}">
                  <a16:creationId xmlns:a16="http://schemas.microsoft.com/office/drawing/2014/main" id="{28311132-AE5E-41D7-9956-75EBE40815EE}"/>
                </a:ext>
              </a:extLst>
            </p:cNvPr>
            <p:cNvSpPr/>
            <p:nvPr/>
          </p:nvSpPr>
          <p:spPr>
            <a:xfrm>
              <a:off x="5572392"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Oval 29">
              <a:extLst>
                <a:ext uri="{FF2B5EF4-FFF2-40B4-BE49-F238E27FC236}">
                  <a16:creationId xmlns:a16="http://schemas.microsoft.com/office/drawing/2014/main" id="{BD521B0C-48E6-6290-53A8-CA2A121F131E}"/>
                </a:ext>
              </a:extLst>
            </p:cNvPr>
            <p:cNvSpPr/>
            <p:nvPr/>
          </p:nvSpPr>
          <p:spPr>
            <a:xfrm>
              <a:off x="7748119"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1" name="Oval 30">
              <a:extLst>
                <a:ext uri="{FF2B5EF4-FFF2-40B4-BE49-F238E27FC236}">
                  <a16:creationId xmlns:a16="http://schemas.microsoft.com/office/drawing/2014/main" id="{EAF55210-81ED-B9C1-8859-EB2C971E76BA}"/>
                </a:ext>
              </a:extLst>
            </p:cNvPr>
            <p:cNvSpPr/>
            <p:nvPr/>
          </p:nvSpPr>
          <p:spPr>
            <a:xfrm>
              <a:off x="9923846" y="4553354"/>
              <a:ext cx="835205" cy="835205"/>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TextBox 73">
              <a:extLst>
                <a:ext uri="{FF2B5EF4-FFF2-40B4-BE49-F238E27FC236}">
                  <a16:creationId xmlns:a16="http://schemas.microsoft.com/office/drawing/2014/main" id="{B7DF7E55-EDB2-3241-B346-687BFCDCC267}"/>
                </a:ext>
              </a:extLst>
            </p:cNvPr>
            <p:cNvSpPr txBox="1"/>
            <p:nvPr/>
          </p:nvSpPr>
          <p:spPr>
            <a:xfrm>
              <a:off x="592867" y="5444466"/>
              <a:ext cx="2091349" cy="564770"/>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Cloud Infrastructure</a:t>
              </a:r>
            </a:p>
            <a:p>
              <a:pPr algn="ctr" defTabSz="914126">
                <a:lnSpc>
                  <a:spcPct val="90000"/>
                </a:lnSpc>
                <a:spcAft>
                  <a:spcPts val="300"/>
                </a:spcAft>
                <a:defRPr/>
              </a:pPr>
              <a:r>
                <a:rPr lang="en-US" sz="1200" dirty="0">
                  <a:solidFill>
                    <a:schemeClr val="tx2"/>
                  </a:solidFill>
                  <a:latin typeface="Metropolis"/>
                </a:rPr>
                <a:t>Run enterprise </a:t>
              </a:r>
              <a:br>
                <a:rPr lang="en-US" sz="1200" dirty="0">
                  <a:solidFill>
                    <a:schemeClr val="tx2"/>
                  </a:solidFill>
                  <a:latin typeface="Metropolis"/>
                </a:rPr>
              </a:br>
              <a:r>
                <a:rPr lang="en-US" sz="1200" dirty="0">
                  <a:solidFill>
                    <a:schemeClr val="tx2"/>
                  </a:solidFill>
                  <a:latin typeface="Metropolis"/>
                </a:rPr>
                <a:t>workloads anywhere</a:t>
              </a:r>
              <a:endParaRPr lang="en-US" sz="1200" b="1" dirty="0">
                <a:solidFill>
                  <a:schemeClr val="accent2"/>
                </a:solidFill>
                <a:latin typeface="Metropolis"/>
              </a:endParaRPr>
            </a:p>
          </p:txBody>
        </p:sp>
        <p:pic>
          <p:nvPicPr>
            <p:cNvPr id="52" name="Picture Placeholder 81">
              <a:extLst>
                <a:ext uri="{FF2B5EF4-FFF2-40B4-BE49-F238E27FC236}">
                  <a16:creationId xmlns:a16="http://schemas.microsoft.com/office/drawing/2014/main" id="{A7D4417F-E28C-46ED-81F4-3A03F5CA9B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66" y="4591481"/>
              <a:ext cx="758952" cy="758952"/>
            </a:xfrm>
            <a:prstGeom prst="rect">
              <a:avLst/>
            </a:prstGeom>
          </p:spPr>
        </p:pic>
        <p:sp>
          <p:nvSpPr>
            <p:cNvPr id="53" name="TextBox 52">
              <a:extLst>
                <a:ext uri="{FF2B5EF4-FFF2-40B4-BE49-F238E27FC236}">
                  <a16:creationId xmlns:a16="http://schemas.microsoft.com/office/drawing/2014/main" id="{10E0680C-D7D6-44F4-9D13-F6474B1AC691}"/>
                </a:ext>
              </a:extLst>
            </p:cNvPr>
            <p:cNvSpPr txBox="1"/>
            <p:nvPr/>
          </p:nvSpPr>
          <p:spPr>
            <a:xfrm>
              <a:off x="2783788" y="5444466"/>
              <a:ext cx="2056098"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Cloud Management</a:t>
              </a:r>
            </a:p>
            <a:p>
              <a:pPr algn="ctr" defTabSz="914126">
                <a:defRPr/>
              </a:pPr>
              <a:r>
                <a:rPr lang="en-US" sz="1200" dirty="0">
                  <a:solidFill>
                    <a:schemeClr val="tx2"/>
                  </a:solidFill>
                </a:rPr>
                <a:t>Automate and optimize apps and clouds</a:t>
              </a:r>
            </a:p>
          </p:txBody>
        </p:sp>
        <p:pic>
          <p:nvPicPr>
            <p:cNvPr id="58" name="Picture Placeholder 89">
              <a:extLst>
                <a:ext uri="{FF2B5EF4-FFF2-40B4-BE49-F238E27FC236}">
                  <a16:creationId xmlns:a16="http://schemas.microsoft.com/office/drawing/2014/main" id="{50F6B3DD-C4F1-4ECB-A94E-FD0379C688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0817" y="4591481"/>
              <a:ext cx="758952" cy="758952"/>
            </a:xfrm>
            <a:prstGeom prst="rect">
              <a:avLst/>
            </a:prstGeom>
          </p:spPr>
        </p:pic>
        <p:sp>
          <p:nvSpPr>
            <p:cNvPr id="59" name="TextBox 58">
              <a:extLst>
                <a:ext uri="{FF2B5EF4-FFF2-40B4-BE49-F238E27FC236}">
                  <a16:creationId xmlns:a16="http://schemas.microsoft.com/office/drawing/2014/main" id="{F7A88A4C-B7AE-4537-A58C-F7AAA55F7B31}"/>
                </a:ext>
              </a:extLst>
            </p:cNvPr>
            <p:cNvSpPr txBox="1"/>
            <p:nvPr/>
          </p:nvSpPr>
          <p:spPr>
            <a:xfrm>
              <a:off x="5133546" y="5444466"/>
              <a:ext cx="1714022"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Digital Workplace</a:t>
              </a:r>
            </a:p>
            <a:p>
              <a:pPr algn="ctr" defTabSz="914126">
                <a:defRPr/>
              </a:pPr>
              <a:r>
                <a:rPr lang="en-US" sz="1200" dirty="0">
                  <a:solidFill>
                    <a:schemeClr val="tx2"/>
                  </a:solidFill>
                </a:rPr>
                <a:t>Secure access to any app on any device</a:t>
              </a:r>
            </a:p>
          </p:txBody>
        </p:sp>
        <p:sp>
          <p:nvSpPr>
            <p:cNvPr id="60" name="TextBox 59">
              <a:extLst>
                <a:ext uri="{FF2B5EF4-FFF2-40B4-BE49-F238E27FC236}">
                  <a16:creationId xmlns:a16="http://schemas.microsoft.com/office/drawing/2014/main" id="{98A890EF-6CB6-43F1-BB6F-A6447A7A3EC9}"/>
                </a:ext>
              </a:extLst>
            </p:cNvPr>
            <p:cNvSpPr txBox="1"/>
            <p:nvPr/>
          </p:nvSpPr>
          <p:spPr>
            <a:xfrm>
              <a:off x="7249364" y="5444466"/>
              <a:ext cx="1948379"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Security &amp; Networking</a:t>
              </a:r>
            </a:p>
            <a:p>
              <a:pPr algn="ctr" defTabSz="914126"/>
              <a:r>
                <a:rPr lang="en-US" sz="1200" dirty="0">
                  <a:solidFill>
                    <a:schemeClr val="tx2"/>
                  </a:solidFill>
                </a:rPr>
                <a:t>Connect and secure apps and clouds</a:t>
              </a:r>
            </a:p>
          </p:txBody>
        </p:sp>
        <p:sp>
          <p:nvSpPr>
            <p:cNvPr id="61" name="TextBox 60">
              <a:extLst>
                <a:ext uri="{FF2B5EF4-FFF2-40B4-BE49-F238E27FC236}">
                  <a16:creationId xmlns:a16="http://schemas.microsoft.com/office/drawing/2014/main" id="{4BD5F3E0-D0B1-4D41-ACB8-79D3B6BAF2D9}"/>
                </a:ext>
              </a:extLst>
            </p:cNvPr>
            <p:cNvSpPr txBox="1"/>
            <p:nvPr/>
          </p:nvSpPr>
          <p:spPr>
            <a:xfrm>
              <a:off x="9552184" y="5444466"/>
              <a:ext cx="1687714" cy="601703"/>
            </a:xfrm>
            <a:prstGeom prst="rect">
              <a:avLst/>
            </a:prstGeom>
          </p:spPr>
          <p:txBody>
            <a:bodyPr wrap="square" lIns="0" tIns="0" rIns="0" bIns="0" rtlCol="0" anchor="ctr" anchorCtr="0">
              <a:spAutoFit/>
            </a:bodyPr>
            <a:lstStyle/>
            <a:p>
              <a:pPr algn="ctr" defTabSz="914126">
                <a:lnSpc>
                  <a:spcPct val="90000"/>
                </a:lnSpc>
                <a:spcAft>
                  <a:spcPts val="300"/>
                </a:spcAft>
                <a:defRPr/>
              </a:pPr>
              <a:r>
                <a:rPr lang="en-US" sz="1400" b="1" dirty="0">
                  <a:solidFill>
                    <a:schemeClr val="accent2"/>
                  </a:solidFill>
                  <a:latin typeface="Metropolis"/>
                </a:rPr>
                <a:t>App Platform</a:t>
              </a:r>
            </a:p>
            <a:p>
              <a:pPr algn="ctr" defTabSz="914126"/>
              <a:r>
                <a:rPr lang="en-US" sz="1200" dirty="0">
                  <a:solidFill>
                    <a:schemeClr val="tx2"/>
                  </a:solidFill>
                </a:rPr>
                <a:t>Build and operate native apps</a:t>
              </a:r>
            </a:p>
          </p:txBody>
        </p:sp>
        <p:pic>
          <p:nvPicPr>
            <p:cNvPr id="78" name="Picture Placeholder 86">
              <a:extLst>
                <a:ext uri="{FF2B5EF4-FFF2-40B4-BE49-F238E27FC236}">
                  <a16:creationId xmlns:a16="http://schemas.microsoft.com/office/drawing/2014/main" id="{52F1AB22-1D98-4AEC-BB41-284346EA4A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64700" y="4675689"/>
              <a:ext cx="606648" cy="606648"/>
            </a:xfrm>
            <a:prstGeom prst="rect">
              <a:avLst/>
            </a:prstGeom>
          </p:spPr>
        </p:pic>
        <p:pic>
          <p:nvPicPr>
            <p:cNvPr id="79" name="Picture Placeholder 99">
              <a:extLst>
                <a:ext uri="{FF2B5EF4-FFF2-40B4-BE49-F238E27FC236}">
                  <a16:creationId xmlns:a16="http://schemas.microsoft.com/office/drawing/2014/main" id="{30A2DE34-517B-4A83-BED2-90ADA3C0C8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28680" y="4633257"/>
              <a:ext cx="639352" cy="639352"/>
            </a:xfrm>
            <a:prstGeom prst="rect">
              <a:avLst/>
            </a:prstGeom>
          </p:spPr>
        </p:pic>
        <p:pic>
          <p:nvPicPr>
            <p:cNvPr id="85" name="Picture Placeholder 81">
              <a:extLst>
                <a:ext uri="{FF2B5EF4-FFF2-40B4-BE49-F238E27FC236}">
                  <a16:creationId xmlns:a16="http://schemas.microsoft.com/office/drawing/2014/main" id="{7FCA4B35-DD3E-41A4-AFF9-C49BD54C016C}"/>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006837" y="4675689"/>
              <a:ext cx="679006" cy="679006"/>
            </a:xfrm>
            <a:prstGeom prst="rect">
              <a:avLst/>
            </a:prstGeom>
          </p:spPr>
        </p:pic>
      </p:grpSp>
      <p:grpSp>
        <p:nvGrpSpPr>
          <p:cNvPr id="9" name="Group 8">
            <a:extLst>
              <a:ext uri="{FF2B5EF4-FFF2-40B4-BE49-F238E27FC236}">
                <a16:creationId xmlns:a16="http://schemas.microsoft.com/office/drawing/2014/main" id="{6A54344E-28D2-3B35-7F70-44CCFAE8C10B}"/>
              </a:ext>
            </a:extLst>
          </p:cNvPr>
          <p:cNvGrpSpPr/>
          <p:nvPr/>
        </p:nvGrpSpPr>
        <p:grpSpPr>
          <a:xfrm>
            <a:off x="4650261" y="1265428"/>
            <a:ext cx="2754970" cy="2753939"/>
            <a:chOff x="4650261" y="1496757"/>
            <a:chExt cx="2754970" cy="2753939"/>
          </a:xfrm>
        </p:grpSpPr>
        <p:sp>
          <p:nvSpPr>
            <p:cNvPr id="89" name="TextBox 88">
              <a:extLst>
                <a:ext uri="{FF2B5EF4-FFF2-40B4-BE49-F238E27FC236}">
                  <a16:creationId xmlns:a16="http://schemas.microsoft.com/office/drawing/2014/main" id="{3B268A26-934B-E248-A52E-555D84324BE7}"/>
                </a:ext>
              </a:extLst>
            </p:cNvPr>
            <p:cNvSpPr txBox="1"/>
            <p:nvPr/>
          </p:nvSpPr>
          <p:spPr>
            <a:xfrm>
              <a:off x="4650261" y="3758253"/>
              <a:ext cx="2754970" cy="492443"/>
            </a:xfrm>
            <a:prstGeom prst="rect">
              <a:avLst/>
            </a:prstGeom>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F2F2F2"/>
                  </a:solidFill>
                  <a:effectLst/>
                  <a:uLnTx/>
                  <a:uFillTx/>
                  <a:latin typeface="Metropolis Semi Bold" panose="00000700000000000000" pitchFamily="2" charset="0"/>
                </a:defRPr>
              </a:lvl1pPr>
            </a:lstStyle>
            <a:p>
              <a:r>
                <a:rPr lang="en-US" dirty="0">
                  <a:solidFill>
                    <a:schemeClr val="tx2"/>
                  </a:solidFill>
                </a:rPr>
                <a:t>Empower Connected Care and the Hybrid Workforce</a:t>
              </a:r>
            </a:p>
          </p:txBody>
        </p:sp>
        <p:pic>
          <p:nvPicPr>
            <p:cNvPr id="86" name="Picture 85">
              <a:extLst>
                <a:ext uri="{FF2B5EF4-FFF2-40B4-BE49-F238E27FC236}">
                  <a16:creationId xmlns:a16="http://schemas.microsoft.com/office/drawing/2014/main" id="{3036225A-6A66-4FDC-B6BE-C8B91100989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095466" y="1496757"/>
              <a:ext cx="2233829" cy="2290993"/>
            </a:xfrm>
            <a:prstGeom prst="rect">
              <a:avLst/>
            </a:prstGeom>
          </p:spPr>
        </p:pic>
      </p:grpSp>
      <p:grpSp>
        <p:nvGrpSpPr>
          <p:cNvPr id="10" name="Group 9">
            <a:extLst>
              <a:ext uri="{FF2B5EF4-FFF2-40B4-BE49-F238E27FC236}">
                <a16:creationId xmlns:a16="http://schemas.microsoft.com/office/drawing/2014/main" id="{6513AF92-FA18-856D-F099-CF2E7926A00A}"/>
              </a:ext>
            </a:extLst>
          </p:cNvPr>
          <p:cNvGrpSpPr/>
          <p:nvPr/>
        </p:nvGrpSpPr>
        <p:grpSpPr>
          <a:xfrm>
            <a:off x="8056734" y="1030769"/>
            <a:ext cx="3082345" cy="2988598"/>
            <a:chOff x="8056734" y="1262098"/>
            <a:chExt cx="3082345" cy="2988598"/>
          </a:xfrm>
        </p:grpSpPr>
        <p:sp>
          <p:nvSpPr>
            <p:cNvPr id="90" name="TextBox 89">
              <a:extLst>
                <a:ext uri="{FF2B5EF4-FFF2-40B4-BE49-F238E27FC236}">
                  <a16:creationId xmlns:a16="http://schemas.microsoft.com/office/drawing/2014/main" id="{0E144687-ED7C-3C41-AD81-33623311281A}"/>
                </a:ext>
              </a:extLst>
            </p:cNvPr>
            <p:cNvSpPr txBox="1"/>
            <p:nvPr/>
          </p:nvSpPr>
          <p:spPr>
            <a:xfrm>
              <a:off x="8056734" y="3758253"/>
              <a:ext cx="3082345" cy="492443"/>
            </a:xfrm>
            <a:prstGeom prst="rect">
              <a:avLst/>
            </a:prstGeom>
          </p:spPr>
          <p:txBody>
            <a:bodyPr wrap="square" lIns="0" tIns="0" rIns="0" bIns="0" rtlCol="0">
              <a:spAutoFit/>
            </a:bodyPr>
            <a:lstStyle/>
            <a:p>
              <a:pPr algn="ctr" defTabSz="914126">
                <a:defRPr/>
              </a:pPr>
              <a:r>
                <a:rPr lang="en-US" sz="1600" b="1" dirty="0">
                  <a:solidFill>
                    <a:schemeClr val="tx2"/>
                  </a:solidFill>
                  <a:latin typeface="Metropolis Semi Bold" panose="00000700000000000000" pitchFamily="2" charset="0"/>
                </a:rPr>
                <a:t>Accelerate Cloud Native Digital Patient Experiences</a:t>
              </a:r>
            </a:p>
          </p:txBody>
        </p:sp>
        <p:pic>
          <p:nvPicPr>
            <p:cNvPr id="91" name="Picture 90" descr="A picture containing text, seat, vector graphics&#10;&#10;Description automatically generated">
              <a:extLst>
                <a:ext uri="{FF2B5EF4-FFF2-40B4-BE49-F238E27FC236}">
                  <a16:creationId xmlns:a16="http://schemas.microsoft.com/office/drawing/2014/main" id="{783EC1F2-D605-4EB9-916F-048F2BE99F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73291" y="1262098"/>
              <a:ext cx="2731270" cy="2833423"/>
            </a:xfrm>
            <a:prstGeom prst="rect">
              <a:avLst/>
            </a:prstGeom>
          </p:spPr>
        </p:pic>
      </p:grpSp>
      <p:grpSp>
        <p:nvGrpSpPr>
          <p:cNvPr id="7" name="Group 6">
            <a:extLst>
              <a:ext uri="{FF2B5EF4-FFF2-40B4-BE49-F238E27FC236}">
                <a16:creationId xmlns:a16="http://schemas.microsoft.com/office/drawing/2014/main" id="{D461F23F-178B-BE53-7E9E-01D798780B23}"/>
              </a:ext>
            </a:extLst>
          </p:cNvPr>
          <p:cNvGrpSpPr/>
          <p:nvPr/>
        </p:nvGrpSpPr>
        <p:grpSpPr>
          <a:xfrm>
            <a:off x="1107966" y="1184243"/>
            <a:ext cx="2698299" cy="2835124"/>
            <a:chOff x="1107966" y="1415572"/>
            <a:chExt cx="2698299" cy="2835124"/>
          </a:xfrm>
        </p:grpSpPr>
        <p:sp>
          <p:nvSpPr>
            <p:cNvPr id="88" name="TextBox 87">
              <a:extLst>
                <a:ext uri="{FF2B5EF4-FFF2-40B4-BE49-F238E27FC236}">
                  <a16:creationId xmlns:a16="http://schemas.microsoft.com/office/drawing/2014/main" id="{2A7D415A-773F-6841-8582-6950E728B127}"/>
                </a:ext>
              </a:extLst>
            </p:cNvPr>
            <p:cNvSpPr txBox="1"/>
            <p:nvPr/>
          </p:nvSpPr>
          <p:spPr>
            <a:xfrm>
              <a:off x="1107966" y="3758253"/>
              <a:ext cx="2698299" cy="492443"/>
            </a:xfrm>
            <a:prstGeom prst="rect">
              <a:avLst/>
            </a:prstGeom>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F2F2F2"/>
                  </a:solidFill>
                  <a:effectLst/>
                  <a:uLnTx/>
                  <a:uFillTx/>
                  <a:latin typeface="Metropolis Semi Bold" panose="00000700000000000000" pitchFamily="2" charset="0"/>
                </a:defRPr>
              </a:lvl1pPr>
            </a:lstStyle>
            <a:p>
              <a:r>
                <a:rPr lang="en-US" dirty="0">
                  <a:solidFill>
                    <a:schemeClr val="tx2"/>
                  </a:solidFill>
                </a:rPr>
                <a:t>Modernize HIT through Cloud Transformation </a:t>
              </a:r>
            </a:p>
          </p:txBody>
        </p:sp>
        <p:pic>
          <p:nvPicPr>
            <p:cNvPr id="93" name="Picture 92">
              <a:extLst>
                <a:ext uri="{FF2B5EF4-FFF2-40B4-BE49-F238E27FC236}">
                  <a16:creationId xmlns:a16="http://schemas.microsoft.com/office/drawing/2014/main" id="{A3685DE7-3CC4-4230-986C-0C05A4564DE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6167" y="1415572"/>
              <a:ext cx="2387689" cy="2448792"/>
            </a:xfrm>
            <a:prstGeom prst="rect">
              <a:avLst/>
            </a:prstGeom>
          </p:spPr>
        </p:pic>
      </p:grpSp>
    </p:spTree>
    <p:extLst>
      <p:ext uri="{BB962C8B-B14F-4D97-AF65-F5344CB8AC3E}">
        <p14:creationId xmlns:p14="http://schemas.microsoft.com/office/powerpoint/2010/main" val="45481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1DCDC1A-E12E-496E-A723-DCB1D75AC9D5}"/>
              </a:ext>
            </a:extLst>
          </p:cNvPr>
          <p:cNvGrpSpPr/>
          <p:nvPr/>
        </p:nvGrpSpPr>
        <p:grpSpPr>
          <a:xfrm>
            <a:off x="6797125" y="1285119"/>
            <a:ext cx="3325952" cy="1533613"/>
            <a:chOff x="6960098" y="1043227"/>
            <a:chExt cx="3325952" cy="1533613"/>
          </a:xfrm>
        </p:grpSpPr>
        <p:pic>
          <p:nvPicPr>
            <p:cNvPr id="26" name="Picture 25" descr="Diagram&#10;&#10;Description automatically generated">
              <a:extLst>
                <a:ext uri="{FF2B5EF4-FFF2-40B4-BE49-F238E27FC236}">
                  <a16:creationId xmlns:a16="http://schemas.microsoft.com/office/drawing/2014/main" id="{402BD038-AAED-C682-5370-F32E2DFAB1D1}"/>
                </a:ext>
              </a:extLst>
            </p:cNvPr>
            <p:cNvPicPr>
              <a:picLocks noChangeAspect="1"/>
            </p:cNvPicPr>
            <p:nvPr/>
          </p:nvPicPr>
          <p:blipFill rotWithShape="1">
            <a:blip r:embed="rId3"/>
            <a:srcRect l="7926" t="27957" r="13925"/>
            <a:stretch/>
          </p:blipFill>
          <p:spPr>
            <a:xfrm>
              <a:off x="6960098" y="1043227"/>
              <a:ext cx="3325952" cy="1533613"/>
            </a:xfrm>
            <a:prstGeom prst="rect">
              <a:avLst/>
            </a:prstGeom>
          </p:spPr>
        </p:pic>
        <p:sp>
          <p:nvSpPr>
            <p:cNvPr id="2" name="Rectangle 1">
              <a:extLst>
                <a:ext uri="{FF2B5EF4-FFF2-40B4-BE49-F238E27FC236}">
                  <a16:creationId xmlns:a16="http://schemas.microsoft.com/office/drawing/2014/main" id="{CF01CEC7-04A9-43FE-BABB-6C58BA7C2BDF}"/>
                </a:ext>
              </a:extLst>
            </p:cNvPr>
            <p:cNvSpPr/>
            <p:nvPr/>
          </p:nvSpPr>
          <p:spPr>
            <a:xfrm>
              <a:off x="6986587" y="2303759"/>
              <a:ext cx="1849401" cy="131087"/>
            </a:xfrm>
            <a:custGeom>
              <a:avLst/>
              <a:gdLst>
                <a:gd name="connsiteX0" fmla="*/ 0 w 1692239"/>
                <a:gd name="connsiteY0" fmla="*/ 0 h 166806"/>
                <a:gd name="connsiteX1" fmla="*/ 1692239 w 1692239"/>
                <a:gd name="connsiteY1" fmla="*/ 0 h 166806"/>
                <a:gd name="connsiteX2" fmla="*/ 1692239 w 1692239"/>
                <a:gd name="connsiteY2" fmla="*/ 166806 h 166806"/>
                <a:gd name="connsiteX3" fmla="*/ 0 w 1692239"/>
                <a:gd name="connsiteY3" fmla="*/ 166806 h 166806"/>
                <a:gd name="connsiteX4" fmla="*/ 0 w 1692239"/>
                <a:gd name="connsiteY4" fmla="*/ 0 h 166806"/>
                <a:gd name="connsiteX0" fmla="*/ 130969 w 1823208"/>
                <a:gd name="connsiteY0" fmla="*/ 0 h 166806"/>
                <a:gd name="connsiteX1" fmla="*/ 1823208 w 1823208"/>
                <a:gd name="connsiteY1" fmla="*/ 0 h 166806"/>
                <a:gd name="connsiteX2" fmla="*/ 1823208 w 1823208"/>
                <a:gd name="connsiteY2" fmla="*/ 166806 h 166806"/>
                <a:gd name="connsiteX3" fmla="*/ 0 w 1823208"/>
                <a:gd name="connsiteY3" fmla="*/ 131087 h 166806"/>
                <a:gd name="connsiteX4" fmla="*/ 130969 w 1823208"/>
                <a:gd name="connsiteY4" fmla="*/ 0 h 166806"/>
                <a:gd name="connsiteX0" fmla="*/ 130969 w 1823208"/>
                <a:gd name="connsiteY0" fmla="*/ 0 h 131087"/>
                <a:gd name="connsiteX1" fmla="*/ 1823208 w 1823208"/>
                <a:gd name="connsiteY1" fmla="*/ 0 h 131087"/>
                <a:gd name="connsiteX2" fmla="*/ 1735102 w 1823208"/>
                <a:gd name="connsiteY2" fmla="*/ 131087 h 131087"/>
                <a:gd name="connsiteX3" fmla="*/ 0 w 1823208"/>
                <a:gd name="connsiteY3" fmla="*/ 131087 h 131087"/>
                <a:gd name="connsiteX4" fmla="*/ 130969 w 1823208"/>
                <a:gd name="connsiteY4" fmla="*/ 0 h 131087"/>
                <a:gd name="connsiteX0" fmla="*/ 130969 w 1839877"/>
                <a:gd name="connsiteY0" fmla="*/ 0 h 131087"/>
                <a:gd name="connsiteX1" fmla="*/ 1839877 w 1839877"/>
                <a:gd name="connsiteY1" fmla="*/ 0 h 131087"/>
                <a:gd name="connsiteX2" fmla="*/ 1735102 w 1839877"/>
                <a:gd name="connsiteY2" fmla="*/ 131087 h 131087"/>
                <a:gd name="connsiteX3" fmla="*/ 0 w 1839877"/>
                <a:gd name="connsiteY3" fmla="*/ 131087 h 131087"/>
                <a:gd name="connsiteX4" fmla="*/ 130969 w 1839877"/>
                <a:gd name="connsiteY4" fmla="*/ 0 h 131087"/>
                <a:gd name="connsiteX0" fmla="*/ 130969 w 1839877"/>
                <a:gd name="connsiteY0" fmla="*/ 0 h 131087"/>
                <a:gd name="connsiteX1" fmla="*/ 1839877 w 1839877"/>
                <a:gd name="connsiteY1" fmla="*/ 0 h 131087"/>
                <a:gd name="connsiteX2" fmla="*/ 1727959 w 1839877"/>
                <a:gd name="connsiteY2" fmla="*/ 131087 h 131087"/>
                <a:gd name="connsiteX3" fmla="*/ 0 w 1839877"/>
                <a:gd name="connsiteY3" fmla="*/ 131087 h 131087"/>
                <a:gd name="connsiteX4" fmla="*/ 130969 w 1839877"/>
                <a:gd name="connsiteY4" fmla="*/ 0 h 131087"/>
                <a:gd name="connsiteX0" fmla="*/ 135731 w 1844639"/>
                <a:gd name="connsiteY0" fmla="*/ 0 h 131087"/>
                <a:gd name="connsiteX1" fmla="*/ 1844639 w 1844639"/>
                <a:gd name="connsiteY1" fmla="*/ 0 h 131087"/>
                <a:gd name="connsiteX2" fmla="*/ 1732721 w 1844639"/>
                <a:gd name="connsiteY2" fmla="*/ 131087 h 131087"/>
                <a:gd name="connsiteX3" fmla="*/ 0 w 1844639"/>
                <a:gd name="connsiteY3" fmla="*/ 131087 h 131087"/>
                <a:gd name="connsiteX4" fmla="*/ 135731 w 1844639"/>
                <a:gd name="connsiteY4" fmla="*/ 0 h 131087"/>
                <a:gd name="connsiteX0" fmla="*/ 128587 w 1844639"/>
                <a:gd name="connsiteY0" fmla="*/ 0 h 131087"/>
                <a:gd name="connsiteX1" fmla="*/ 1844639 w 1844639"/>
                <a:gd name="connsiteY1" fmla="*/ 0 h 131087"/>
                <a:gd name="connsiteX2" fmla="*/ 1732721 w 1844639"/>
                <a:gd name="connsiteY2" fmla="*/ 131087 h 131087"/>
                <a:gd name="connsiteX3" fmla="*/ 0 w 1844639"/>
                <a:gd name="connsiteY3" fmla="*/ 131087 h 131087"/>
                <a:gd name="connsiteX4" fmla="*/ 128587 w 1844639"/>
                <a:gd name="connsiteY4" fmla="*/ 0 h 131087"/>
                <a:gd name="connsiteX0" fmla="*/ 130969 w 1844639"/>
                <a:gd name="connsiteY0" fmla="*/ 2381 h 131087"/>
                <a:gd name="connsiteX1" fmla="*/ 1844639 w 1844639"/>
                <a:gd name="connsiteY1" fmla="*/ 0 h 131087"/>
                <a:gd name="connsiteX2" fmla="*/ 1732721 w 1844639"/>
                <a:gd name="connsiteY2" fmla="*/ 131087 h 131087"/>
                <a:gd name="connsiteX3" fmla="*/ 0 w 1844639"/>
                <a:gd name="connsiteY3" fmla="*/ 131087 h 131087"/>
                <a:gd name="connsiteX4" fmla="*/ 130969 w 1844639"/>
                <a:gd name="connsiteY4" fmla="*/ 2381 h 131087"/>
                <a:gd name="connsiteX0" fmla="*/ 135731 w 1849401"/>
                <a:gd name="connsiteY0" fmla="*/ 2381 h 131087"/>
                <a:gd name="connsiteX1" fmla="*/ 1849401 w 1849401"/>
                <a:gd name="connsiteY1" fmla="*/ 0 h 131087"/>
                <a:gd name="connsiteX2" fmla="*/ 1737483 w 1849401"/>
                <a:gd name="connsiteY2" fmla="*/ 131087 h 131087"/>
                <a:gd name="connsiteX3" fmla="*/ 0 w 1849401"/>
                <a:gd name="connsiteY3" fmla="*/ 131087 h 131087"/>
                <a:gd name="connsiteX4" fmla="*/ 135731 w 1849401"/>
                <a:gd name="connsiteY4" fmla="*/ 2381 h 13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401" h="131087">
                  <a:moveTo>
                    <a:pt x="135731" y="2381"/>
                  </a:moveTo>
                  <a:lnTo>
                    <a:pt x="1849401" y="0"/>
                  </a:lnTo>
                  <a:lnTo>
                    <a:pt x="1737483" y="131087"/>
                  </a:lnTo>
                  <a:lnTo>
                    <a:pt x="0" y="131087"/>
                  </a:lnTo>
                  <a:lnTo>
                    <a:pt x="135731" y="2381"/>
                  </a:lnTo>
                  <a:close/>
                </a:path>
              </a:pathLst>
            </a:custGeom>
            <a:gradFill flip="none" rotWithShape="1">
              <a:gsLst>
                <a:gs pos="0">
                  <a:schemeClr val="accent5"/>
                </a:gs>
                <a:gs pos="49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9" name="Group 28">
            <a:extLst>
              <a:ext uri="{FF2B5EF4-FFF2-40B4-BE49-F238E27FC236}">
                <a16:creationId xmlns:a16="http://schemas.microsoft.com/office/drawing/2014/main" id="{D23A9BEC-5B7B-817E-0806-E07275CEC954}"/>
              </a:ext>
            </a:extLst>
          </p:cNvPr>
          <p:cNvGrpSpPr/>
          <p:nvPr/>
        </p:nvGrpSpPr>
        <p:grpSpPr>
          <a:xfrm>
            <a:off x="3719409" y="3923019"/>
            <a:ext cx="3192000" cy="1714986"/>
            <a:chOff x="5269844" y="1845456"/>
            <a:chExt cx="3378514" cy="1815196"/>
          </a:xfrm>
        </p:grpSpPr>
        <p:pic>
          <p:nvPicPr>
            <p:cNvPr id="4" name="Picture 3" descr="A picture containing funnel chart&#10;&#10;Description automatically generated">
              <a:extLst>
                <a:ext uri="{FF2B5EF4-FFF2-40B4-BE49-F238E27FC236}">
                  <a16:creationId xmlns:a16="http://schemas.microsoft.com/office/drawing/2014/main" id="{E072E68E-971B-EFB0-E080-93CC1A3B730B}"/>
                </a:ext>
              </a:extLst>
            </p:cNvPr>
            <p:cNvPicPr>
              <a:picLocks noChangeAspect="1"/>
            </p:cNvPicPr>
            <p:nvPr/>
          </p:nvPicPr>
          <p:blipFill rotWithShape="1">
            <a:blip r:embed="rId4"/>
            <a:srcRect l="7561"/>
            <a:stretch/>
          </p:blipFill>
          <p:spPr>
            <a:xfrm>
              <a:off x="5435871" y="1922700"/>
              <a:ext cx="3212487" cy="1737952"/>
            </a:xfrm>
            <a:prstGeom prst="rect">
              <a:avLst/>
            </a:prstGeom>
          </p:spPr>
        </p:pic>
        <p:pic>
          <p:nvPicPr>
            <p:cNvPr id="28" name="Graphic 27">
              <a:extLst>
                <a:ext uri="{FF2B5EF4-FFF2-40B4-BE49-F238E27FC236}">
                  <a16:creationId xmlns:a16="http://schemas.microsoft.com/office/drawing/2014/main" id="{19312E66-F93E-7409-B910-F56C8A5C22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844" y="1845456"/>
              <a:ext cx="733425" cy="657225"/>
            </a:xfrm>
            <a:prstGeom prst="rect">
              <a:avLst/>
            </a:prstGeom>
          </p:spPr>
        </p:pic>
      </p:grpSp>
      <p:grpSp>
        <p:nvGrpSpPr>
          <p:cNvPr id="46" name="Group 45">
            <a:extLst>
              <a:ext uri="{FF2B5EF4-FFF2-40B4-BE49-F238E27FC236}">
                <a16:creationId xmlns:a16="http://schemas.microsoft.com/office/drawing/2014/main" id="{DC20E03C-29D5-9B13-6AB6-8A9CF1A07761}"/>
              </a:ext>
            </a:extLst>
          </p:cNvPr>
          <p:cNvGrpSpPr/>
          <p:nvPr/>
        </p:nvGrpSpPr>
        <p:grpSpPr>
          <a:xfrm>
            <a:off x="2500849" y="2631109"/>
            <a:ext cx="7680096" cy="748318"/>
            <a:chOff x="2237419" y="2887670"/>
            <a:chExt cx="8086725" cy="960530"/>
          </a:xfrm>
        </p:grpSpPr>
        <p:pic>
          <p:nvPicPr>
            <p:cNvPr id="45" name="Graphic 44">
              <a:extLst>
                <a:ext uri="{FF2B5EF4-FFF2-40B4-BE49-F238E27FC236}">
                  <a16:creationId xmlns:a16="http://schemas.microsoft.com/office/drawing/2014/main" id="{1F183F0D-78ED-02F7-AECC-B33E1CD264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7419" y="2887670"/>
              <a:ext cx="8086725" cy="952500"/>
            </a:xfrm>
            <a:prstGeom prst="rect">
              <a:avLst/>
            </a:prstGeom>
          </p:spPr>
        </p:pic>
        <p:pic>
          <p:nvPicPr>
            <p:cNvPr id="50" name="Graphic 49">
              <a:extLst>
                <a:ext uri="{FF2B5EF4-FFF2-40B4-BE49-F238E27FC236}">
                  <a16:creationId xmlns:a16="http://schemas.microsoft.com/office/drawing/2014/main" id="{A3F29059-4C9E-229D-516D-566B455B78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237419" y="2895700"/>
              <a:ext cx="8086725" cy="952500"/>
            </a:xfrm>
            <a:prstGeom prst="rect">
              <a:avLst/>
            </a:prstGeom>
          </p:spPr>
        </p:pic>
      </p:grpSp>
      <p:sp>
        <p:nvSpPr>
          <p:cNvPr id="38" name="TextBox 37">
            <a:extLst>
              <a:ext uri="{FF2B5EF4-FFF2-40B4-BE49-F238E27FC236}">
                <a16:creationId xmlns:a16="http://schemas.microsoft.com/office/drawing/2014/main" id="{90ED0718-9C73-43B3-8E36-F47A5751F75E}"/>
              </a:ext>
            </a:extLst>
          </p:cNvPr>
          <p:cNvSpPr txBox="1"/>
          <p:nvPr/>
        </p:nvSpPr>
        <p:spPr>
          <a:xfrm flipH="1">
            <a:off x="557095" y="4437676"/>
            <a:ext cx="2460282" cy="1200329"/>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algn="ctr" defTabSz="914126">
              <a:spcAft>
                <a:spcPts val="600"/>
              </a:spcAft>
              <a:defRPr sz="1400">
                <a:solidFill>
                  <a:srgbClr val="F2F2F2">
                    <a:lumMod val="10000"/>
                  </a:srgbClr>
                </a:solidFill>
                <a:latin typeface="Metropolis"/>
              </a:defRPr>
            </a:lvl1pPr>
          </a:lstStyle>
          <a:p>
            <a:r>
              <a:rPr lang="en-US" dirty="0"/>
              <a:t>Remote Patient Monitoring</a:t>
            </a:r>
          </a:p>
          <a:p>
            <a:r>
              <a:rPr lang="en-US" dirty="0"/>
              <a:t>Patient engagement</a:t>
            </a:r>
          </a:p>
          <a:p>
            <a:r>
              <a:rPr lang="en-US" dirty="0"/>
              <a:t>DTX apps</a:t>
            </a:r>
          </a:p>
        </p:txBody>
      </p:sp>
      <p:sp>
        <p:nvSpPr>
          <p:cNvPr id="3" name="Title 2">
            <a:extLst>
              <a:ext uri="{FF2B5EF4-FFF2-40B4-BE49-F238E27FC236}">
                <a16:creationId xmlns:a16="http://schemas.microsoft.com/office/drawing/2014/main" id="{9666F48B-B99B-4A6E-9455-907E5822C7E4}"/>
              </a:ext>
            </a:extLst>
          </p:cNvPr>
          <p:cNvSpPr>
            <a:spLocks noGrp="1"/>
          </p:cNvSpPr>
          <p:nvPr>
            <p:ph type="title"/>
          </p:nvPr>
        </p:nvSpPr>
        <p:spPr/>
        <p:txBody>
          <a:bodyPr/>
          <a:lstStyle/>
          <a:p>
            <a:r>
              <a:rPr lang="en-US" dirty="0"/>
              <a:t>VMware Provides an End-to-End Healthcare Platform</a:t>
            </a:r>
          </a:p>
        </p:txBody>
      </p:sp>
      <p:sp>
        <p:nvSpPr>
          <p:cNvPr id="66" name="TextBox 65">
            <a:extLst>
              <a:ext uri="{FF2B5EF4-FFF2-40B4-BE49-F238E27FC236}">
                <a16:creationId xmlns:a16="http://schemas.microsoft.com/office/drawing/2014/main" id="{9880FE37-03A7-4320-AFE0-7B15FBDA8ED1}"/>
              </a:ext>
            </a:extLst>
          </p:cNvPr>
          <p:cNvSpPr txBox="1"/>
          <p:nvPr/>
        </p:nvSpPr>
        <p:spPr>
          <a:xfrm flipH="1">
            <a:off x="9727495" y="5455732"/>
            <a:ext cx="1887591" cy="615553"/>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algn="ctr" defTabSz="914126">
              <a:spcAft>
                <a:spcPts val="600"/>
              </a:spcAft>
              <a:defRPr sz="1400">
                <a:solidFill>
                  <a:srgbClr val="F2F2F2">
                    <a:lumMod val="10000"/>
                  </a:srgbClr>
                </a:solidFill>
                <a:latin typeface="Metropolis"/>
              </a:defRPr>
            </a:lvl1pPr>
          </a:lstStyle>
          <a:p>
            <a:r>
              <a:rPr lang="en-US" dirty="0"/>
              <a:t>Provider access and analysis</a:t>
            </a:r>
          </a:p>
        </p:txBody>
      </p:sp>
      <p:grpSp>
        <p:nvGrpSpPr>
          <p:cNvPr id="18" name="Group 17">
            <a:extLst>
              <a:ext uri="{FF2B5EF4-FFF2-40B4-BE49-F238E27FC236}">
                <a16:creationId xmlns:a16="http://schemas.microsoft.com/office/drawing/2014/main" id="{6D99554B-EBC0-CCB6-1E61-A6C063E72144}"/>
              </a:ext>
            </a:extLst>
          </p:cNvPr>
          <p:cNvGrpSpPr/>
          <p:nvPr/>
        </p:nvGrpSpPr>
        <p:grpSpPr>
          <a:xfrm>
            <a:off x="522926" y="1589176"/>
            <a:ext cx="2746485" cy="2686343"/>
            <a:chOff x="-1736685" y="4241037"/>
            <a:chExt cx="2702783" cy="2643598"/>
          </a:xfrm>
        </p:grpSpPr>
        <p:pic>
          <p:nvPicPr>
            <p:cNvPr id="15" name="Picture 14" descr="Icon&#10;&#10;Description automatically generated">
              <a:extLst>
                <a:ext uri="{FF2B5EF4-FFF2-40B4-BE49-F238E27FC236}">
                  <a16:creationId xmlns:a16="http://schemas.microsoft.com/office/drawing/2014/main" id="{164D2541-0D54-08CA-61AE-B34432F095FE}"/>
                </a:ext>
              </a:extLst>
            </p:cNvPr>
            <p:cNvPicPr>
              <a:picLocks noChangeAspect="1"/>
            </p:cNvPicPr>
            <p:nvPr/>
          </p:nvPicPr>
          <p:blipFill>
            <a:blip r:embed="rId9"/>
            <a:stretch>
              <a:fillRect/>
            </a:stretch>
          </p:blipFill>
          <p:spPr>
            <a:xfrm flipH="1">
              <a:off x="-1736685" y="4241037"/>
              <a:ext cx="2702783" cy="2643598"/>
            </a:xfrm>
            <a:prstGeom prst="rect">
              <a:avLst/>
            </a:prstGeom>
          </p:spPr>
        </p:pic>
        <p:pic>
          <p:nvPicPr>
            <p:cNvPr id="17" name="Graphic 16">
              <a:extLst>
                <a:ext uri="{FF2B5EF4-FFF2-40B4-BE49-F238E27FC236}">
                  <a16:creationId xmlns:a16="http://schemas.microsoft.com/office/drawing/2014/main" id="{06F7AC38-B1DC-9B6C-7AEF-96991EF539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47" y="4428931"/>
              <a:ext cx="639687" cy="780418"/>
            </a:xfrm>
            <a:prstGeom prst="rect">
              <a:avLst/>
            </a:prstGeom>
          </p:spPr>
        </p:pic>
      </p:grpSp>
      <p:sp>
        <p:nvSpPr>
          <p:cNvPr id="64" name="TextBox 63">
            <a:extLst>
              <a:ext uri="{FF2B5EF4-FFF2-40B4-BE49-F238E27FC236}">
                <a16:creationId xmlns:a16="http://schemas.microsoft.com/office/drawing/2014/main" id="{F6A2FE98-0248-41E3-8675-D7D7804E1057}"/>
              </a:ext>
            </a:extLst>
          </p:cNvPr>
          <p:cNvSpPr txBox="1"/>
          <p:nvPr/>
        </p:nvSpPr>
        <p:spPr>
          <a:xfrm flipH="1">
            <a:off x="5729447" y="1391474"/>
            <a:ext cx="1678113" cy="400110"/>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algn="ctr" defTabSz="914126">
              <a:spcAft>
                <a:spcPts val="600"/>
              </a:spcAft>
              <a:defRPr sz="1400">
                <a:solidFill>
                  <a:srgbClr val="F2F2F2">
                    <a:lumMod val="10000"/>
                  </a:srgbClr>
                </a:solidFill>
                <a:latin typeface="Metropolis"/>
              </a:defRPr>
            </a:lvl1pPr>
          </a:lstStyle>
          <a:p>
            <a:r>
              <a:rPr lang="en-US" dirty="0"/>
              <a:t>EHR / storage</a:t>
            </a:r>
          </a:p>
        </p:txBody>
      </p:sp>
      <p:pic>
        <p:nvPicPr>
          <p:cNvPr id="40" name="Graphic 39">
            <a:extLst>
              <a:ext uri="{FF2B5EF4-FFF2-40B4-BE49-F238E27FC236}">
                <a16:creationId xmlns:a16="http://schemas.microsoft.com/office/drawing/2014/main" id="{8D296C6A-A875-B512-08F7-EA2C9B4AAA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79760" y="2244006"/>
            <a:ext cx="1480338" cy="1667507"/>
          </a:xfrm>
          <a:prstGeom prst="rect">
            <a:avLst/>
          </a:prstGeom>
        </p:spPr>
      </p:pic>
      <p:grpSp>
        <p:nvGrpSpPr>
          <p:cNvPr id="49" name="Group 48">
            <a:extLst>
              <a:ext uri="{FF2B5EF4-FFF2-40B4-BE49-F238E27FC236}">
                <a16:creationId xmlns:a16="http://schemas.microsoft.com/office/drawing/2014/main" id="{0B0634FA-D079-D393-2972-601AA51874C7}"/>
              </a:ext>
            </a:extLst>
          </p:cNvPr>
          <p:cNvGrpSpPr/>
          <p:nvPr/>
        </p:nvGrpSpPr>
        <p:grpSpPr>
          <a:xfrm>
            <a:off x="9733293" y="1894409"/>
            <a:ext cx="1875997" cy="3420331"/>
            <a:chOff x="9733293" y="1894409"/>
            <a:chExt cx="1875997" cy="3420331"/>
          </a:xfrm>
        </p:grpSpPr>
        <p:sp>
          <p:nvSpPr>
            <p:cNvPr id="47" name="Rectangle 46">
              <a:extLst>
                <a:ext uri="{FF2B5EF4-FFF2-40B4-BE49-F238E27FC236}">
                  <a16:creationId xmlns:a16="http://schemas.microsoft.com/office/drawing/2014/main" id="{62D10851-58F2-3501-4543-8D8FA59812A0}"/>
                </a:ext>
              </a:extLst>
            </p:cNvPr>
            <p:cNvSpPr/>
            <p:nvPr/>
          </p:nvSpPr>
          <p:spPr>
            <a:xfrm>
              <a:off x="9733293" y="3000246"/>
              <a:ext cx="789179" cy="1010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24" name="Group 23">
              <a:extLst>
                <a:ext uri="{FF2B5EF4-FFF2-40B4-BE49-F238E27FC236}">
                  <a16:creationId xmlns:a16="http://schemas.microsoft.com/office/drawing/2014/main" id="{F8D19D4D-9E0B-00ED-C177-23F182FAB96A}"/>
                </a:ext>
              </a:extLst>
            </p:cNvPr>
            <p:cNvGrpSpPr/>
            <p:nvPr/>
          </p:nvGrpSpPr>
          <p:grpSpPr>
            <a:xfrm>
              <a:off x="9733293" y="1894409"/>
              <a:ext cx="1875997" cy="3420331"/>
              <a:chOff x="-1585143" y="498476"/>
              <a:chExt cx="1743460" cy="3178689"/>
            </a:xfrm>
          </p:grpSpPr>
          <p:pic>
            <p:nvPicPr>
              <p:cNvPr id="21" name="Picture 20" descr="A picture containing graphical user interface&#10;&#10;Description automatically generated">
                <a:extLst>
                  <a:ext uri="{FF2B5EF4-FFF2-40B4-BE49-F238E27FC236}">
                    <a16:creationId xmlns:a16="http://schemas.microsoft.com/office/drawing/2014/main" id="{02E8C25F-A0A2-E49D-FF07-B7160C55C4C2}"/>
                  </a:ext>
                </a:extLst>
              </p:cNvPr>
              <p:cNvPicPr>
                <a:picLocks noChangeAspect="1"/>
              </p:cNvPicPr>
              <p:nvPr/>
            </p:nvPicPr>
            <p:blipFill>
              <a:blip r:embed="rId14"/>
              <a:stretch>
                <a:fillRect/>
              </a:stretch>
            </p:blipFill>
            <p:spPr>
              <a:xfrm>
                <a:off x="-1585143" y="793751"/>
                <a:ext cx="1743460" cy="2883414"/>
              </a:xfrm>
              <a:prstGeom prst="rect">
                <a:avLst/>
              </a:prstGeom>
            </p:spPr>
          </p:pic>
          <p:pic>
            <p:nvPicPr>
              <p:cNvPr id="23" name="Graphic 22">
                <a:extLst>
                  <a:ext uri="{FF2B5EF4-FFF2-40B4-BE49-F238E27FC236}">
                    <a16:creationId xmlns:a16="http://schemas.microsoft.com/office/drawing/2014/main" id="{615A228B-0A8F-796B-5E1B-832A0C17DB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22897" y="498476"/>
                <a:ext cx="733425" cy="590550"/>
              </a:xfrm>
              <a:prstGeom prst="rect">
                <a:avLst/>
              </a:prstGeom>
            </p:spPr>
          </p:pic>
        </p:grpSp>
      </p:grpSp>
      <p:sp>
        <p:nvSpPr>
          <p:cNvPr id="54" name="TextBox 53">
            <a:extLst>
              <a:ext uri="{FF2B5EF4-FFF2-40B4-BE49-F238E27FC236}">
                <a16:creationId xmlns:a16="http://schemas.microsoft.com/office/drawing/2014/main" id="{F2A82B7F-5915-C1D3-D378-04605B18D1A9}"/>
              </a:ext>
            </a:extLst>
          </p:cNvPr>
          <p:cNvSpPr txBox="1"/>
          <p:nvPr/>
        </p:nvSpPr>
        <p:spPr>
          <a:xfrm flipH="1">
            <a:off x="3579152" y="2715475"/>
            <a:ext cx="1454116" cy="615553"/>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defTabSz="914126">
              <a:spcAft>
                <a:spcPts val="600"/>
              </a:spcAft>
              <a:defRPr sz="1600">
                <a:solidFill>
                  <a:srgbClr val="F2F2F2">
                    <a:lumMod val="10000"/>
                  </a:srgbClr>
                </a:solidFill>
                <a:latin typeface="Metropolis"/>
              </a:defRPr>
            </a:lvl1pPr>
          </a:lstStyle>
          <a:p>
            <a:pPr algn="ctr"/>
            <a:r>
              <a:rPr lang="en-US" sz="1400" dirty="0"/>
              <a:t>SASE secure transport</a:t>
            </a:r>
          </a:p>
        </p:txBody>
      </p:sp>
      <p:sp>
        <p:nvSpPr>
          <p:cNvPr id="27" name="TextBox 26">
            <a:extLst>
              <a:ext uri="{FF2B5EF4-FFF2-40B4-BE49-F238E27FC236}">
                <a16:creationId xmlns:a16="http://schemas.microsoft.com/office/drawing/2014/main" id="{B8C36E0D-5946-410C-AA82-93C9A57D8CFC}"/>
              </a:ext>
            </a:extLst>
          </p:cNvPr>
          <p:cNvSpPr txBox="1"/>
          <p:nvPr/>
        </p:nvSpPr>
        <p:spPr>
          <a:xfrm flipH="1">
            <a:off x="8184548" y="2694547"/>
            <a:ext cx="1454116" cy="615553"/>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defTabSz="914126">
              <a:spcAft>
                <a:spcPts val="600"/>
              </a:spcAft>
              <a:defRPr sz="1600">
                <a:solidFill>
                  <a:srgbClr val="F2F2F2">
                    <a:lumMod val="10000"/>
                  </a:srgbClr>
                </a:solidFill>
                <a:latin typeface="Metropolis"/>
              </a:defRPr>
            </a:lvl1pPr>
          </a:lstStyle>
          <a:p>
            <a:pPr algn="ctr"/>
            <a:r>
              <a:rPr lang="en-US" sz="1400" dirty="0"/>
              <a:t>SASE secure transport</a:t>
            </a:r>
          </a:p>
        </p:txBody>
      </p:sp>
      <p:sp>
        <p:nvSpPr>
          <p:cNvPr id="63" name="TextBox 62">
            <a:extLst>
              <a:ext uri="{FF2B5EF4-FFF2-40B4-BE49-F238E27FC236}">
                <a16:creationId xmlns:a16="http://schemas.microsoft.com/office/drawing/2014/main" id="{AC3E11FF-7BF7-4E34-9648-74F0C3866353}"/>
              </a:ext>
            </a:extLst>
          </p:cNvPr>
          <p:cNvSpPr txBox="1"/>
          <p:nvPr/>
        </p:nvSpPr>
        <p:spPr>
          <a:xfrm flipH="1">
            <a:off x="6090107" y="4514096"/>
            <a:ext cx="1686834" cy="615553"/>
          </a:xfrm>
          <a:prstGeom prst="rect">
            <a:avLst/>
          </a:prstGeom>
          <a:gradFill>
            <a:gsLst>
              <a:gs pos="0">
                <a:schemeClr val="accent3">
                  <a:lumMod val="5000"/>
                  <a:lumOff val="95000"/>
                  <a:alpha val="52000"/>
                </a:schemeClr>
              </a:gs>
              <a:gs pos="54000">
                <a:schemeClr val="accent3">
                  <a:lumMod val="45000"/>
                  <a:lumOff val="55000"/>
                </a:schemeClr>
              </a:gs>
              <a:gs pos="65000">
                <a:schemeClr val="accent3">
                  <a:lumMod val="45000"/>
                  <a:lumOff val="55000"/>
                  <a:alpha val="50000"/>
                </a:schemeClr>
              </a:gs>
              <a:gs pos="100000">
                <a:schemeClr val="bg1"/>
              </a:gs>
            </a:gsLst>
            <a:lin ang="5400000" scaled="1"/>
          </a:gradFill>
          <a:effectLst>
            <a:softEdge rad="127000"/>
          </a:effectLst>
        </p:spPr>
        <p:txBody>
          <a:bodyPr wrap="square" lIns="91440" tIns="91440" rIns="91440" bIns="91440" rtlCol="0">
            <a:spAutoFit/>
          </a:bodyPr>
          <a:lstStyle>
            <a:defPPr>
              <a:defRPr lang="en-US"/>
            </a:defPPr>
            <a:lvl1pPr algn="ctr" defTabSz="914126">
              <a:spcAft>
                <a:spcPts val="600"/>
              </a:spcAft>
              <a:defRPr sz="1400">
                <a:solidFill>
                  <a:srgbClr val="F2F2F2">
                    <a:lumMod val="10000"/>
                  </a:srgbClr>
                </a:solidFill>
                <a:latin typeface="Metropolis"/>
              </a:defRPr>
            </a:lvl1pPr>
          </a:lstStyle>
          <a:p>
            <a:r>
              <a:rPr lang="en-US" dirty="0"/>
              <a:t>AI / Analytics  processing</a:t>
            </a:r>
          </a:p>
        </p:txBody>
      </p:sp>
    </p:spTree>
    <p:extLst>
      <p:ext uri="{BB962C8B-B14F-4D97-AF65-F5344CB8AC3E}">
        <p14:creationId xmlns:p14="http://schemas.microsoft.com/office/powerpoint/2010/main" val="17966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3_VMware_white_16x9">
  <a:themeElements>
    <a:clrScheme name="Custom 6">
      <a:dk1>
        <a:srgbClr val="717074"/>
      </a:dk1>
      <a:lt1>
        <a:srgbClr val="FFFFFF"/>
      </a:lt1>
      <a:dk2>
        <a:srgbClr val="3F3F3F"/>
      </a:dk2>
      <a:lt2>
        <a:srgbClr val="F2F2F2"/>
      </a:lt2>
      <a:accent1>
        <a:srgbClr val="0091DA"/>
      </a:accent1>
      <a:accent2>
        <a:srgbClr val="1D428A"/>
      </a:accent2>
      <a:accent3>
        <a:srgbClr val="00C1D5"/>
      </a:accent3>
      <a:accent4>
        <a:srgbClr val="78BE20"/>
      </a:accent4>
      <a:accent5>
        <a:srgbClr val="7F35B2"/>
      </a:accent5>
      <a:accent6>
        <a:srgbClr val="459B36"/>
      </a:accent6>
      <a:hlink>
        <a:srgbClr val="1A418A"/>
      </a:hlink>
      <a:folHlink>
        <a:srgbClr val="3F3F3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Tangerine">
      <a:srgbClr val="EC7700"/>
    </a:custClr>
    <a:custClr name="Crimson">
      <a:srgbClr val="9F2842"/>
    </a:custClr>
    <a:custClr name="Pale Blue">
      <a:srgbClr val="F4F8FA"/>
    </a:custClr>
  </a:custClrLst>
  <a:extLst>
    <a:ext uri="{05A4C25C-085E-4340-85A3-A5531E510DB2}">
      <thm15:themeFamily xmlns:thm15="http://schemas.microsoft.com/office/thememl/2012/main" name="vmw-ppt-guidelines-light" id="{CC450268-8812-4A4E-9C85-32E30EBD889C}" vid="{A7D9D2B1-64D9-8240-B876-3A94BC7BC11D}"/>
    </a:ext>
  </a:ext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9FF436750CE64A97E73FC4C6780D24" ma:contentTypeVersion="12" ma:contentTypeDescription="Create a new document." ma:contentTypeScope="" ma:versionID="ebc7e0e2eef7190606eb693945a24233">
  <xsd:schema xmlns:xsd="http://www.w3.org/2001/XMLSchema" xmlns:xs="http://www.w3.org/2001/XMLSchema" xmlns:p="http://schemas.microsoft.com/office/2006/metadata/properties" xmlns:ns2="1574f60c-ac38-4194-a250-8dc4c26ab34d" xmlns:ns3="ba966a1a-8c54-4d4f-9a8d-f868fb5024f4" targetNamespace="http://schemas.microsoft.com/office/2006/metadata/properties" ma:root="true" ma:fieldsID="c8a1612eacc8c6e908117715732481e2" ns2:_="" ns3:_="">
    <xsd:import namespace="1574f60c-ac38-4194-a250-8dc4c26ab34d"/>
    <xsd:import namespace="ba966a1a-8c54-4d4f-9a8d-f868fb5024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4f60c-ac38-4194-a250-8dc4c26ab3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966a1a-8c54-4d4f-9a8d-f868fb5024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a966a1a-8c54-4d4f-9a8d-f868fb5024f4">
      <UserInfo>
        <DisplayName>Paige Handza</DisplayName>
        <AccountId>15</AccountId>
        <AccountType/>
      </UserInfo>
      <UserInfo>
        <DisplayName>Kate Healy (c)</DisplayName>
        <AccountId>500</AccountId>
        <AccountType/>
      </UserInfo>
      <UserInfo>
        <DisplayName>Carol Carpenter</DisplayName>
        <AccountId>1088</AccountId>
        <AccountType/>
      </UserInfo>
      <UserInfo>
        <DisplayName>Joe Samagond</DisplayName>
        <AccountId>187</AccountId>
        <AccountType/>
      </UserInfo>
    </SharedWithUsers>
  </documentManagement>
</p:properties>
</file>

<file path=customXml/itemProps1.xml><?xml version="1.0" encoding="utf-8"?>
<ds:datastoreItem xmlns:ds="http://schemas.openxmlformats.org/officeDocument/2006/customXml" ds:itemID="{69D6E8A7-6B34-482E-8BD5-64AF400DD6E8}">
  <ds:schemaRefs>
    <ds:schemaRef ds:uri="http://schemas.microsoft.com/sharepoint/v3/contenttype/forms"/>
  </ds:schemaRefs>
</ds:datastoreItem>
</file>

<file path=customXml/itemProps2.xml><?xml version="1.0" encoding="utf-8"?>
<ds:datastoreItem xmlns:ds="http://schemas.openxmlformats.org/officeDocument/2006/customXml" ds:itemID="{40873512-C95B-4297-964E-65C5B1314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4f60c-ac38-4194-a250-8dc4c26ab34d"/>
    <ds:schemaRef ds:uri="ba966a1a-8c54-4d4f-9a8d-f868fb5024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47B241-0E81-4A38-968D-F7BF94C054DE}">
  <ds:schemaRef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1574f60c-ac38-4194-a250-8dc4c26ab34d"/>
    <ds:schemaRef ds:uri="http://schemas.openxmlformats.org/package/2006/metadata/core-properties"/>
    <ds:schemaRef ds:uri="ba966a1a-8c54-4d4f-9a8d-f868fb5024f4"/>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6398</Words>
  <Application>Microsoft Macintosh PowerPoint</Application>
  <PresentationFormat>Benutzerdefiniert</PresentationFormat>
  <Paragraphs>527</Paragraphs>
  <Slides>41</Slides>
  <Notes>37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41</vt:i4>
      </vt:variant>
    </vt:vector>
  </HeadingPairs>
  <TitlesOfParts>
    <vt:vector size="52" baseType="lpstr">
      <vt:lpstr>Arial</vt:lpstr>
      <vt:lpstr>Arial,Sans-Serif</vt:lpstr>
      <vt:lpstr>Calibri</vt:lpstr>
      <vt:lpstr>Camphor Std</vt:lpstr>
      <vt:lpstr>Metropolis</vt:lpstr>
      <vt:lpstr>Metropolis Light</vt:lpstr>
      <vt:lpstr>Metropolis Semi Bold</vt:lpstr>
      <vt:lpstr>metropolislight</vt:lpstr>
      <vt:lpstr>Open Sans</vt:lpstr>
      <vt:lpstr>System Font Regular</vt:lpstr>
      <vt:lpstr>3_VMware_white_16x9</vt:lpstr>
      <vt:lpstr>Delivering a Digital Foundation for Healthcare</vt:lpstr>
      <vt:lpstr>PowerPoint-Präsentation</vt:lpstr>
      <vt:lpstr>Every Aspect of Healthcare Has Changed</vt:lpstr>
      <vt:lpstr>International healthcare is evolving and digitally transforming</vt:lpstr>
      <vt:lpstr>Potential of the Cloud for Healthcare</vt:lpstr>
      <vt:lpstr>Path to Cloud Can Be Complex and Costly</vt:lpstr>
      <vt:lpstr>VMware Simplifies the Path to Cloud Innovation</vt:lpstr>
      <vt:lpstr>VMware’s multi-cloud platform solves key healthcare requirements</vt:lpstr>
      <vt:lpstr>VMware Provides an End-to-End Healthcare Platform</vt:lpstr>
      <vt:lpstr>Modernize HIT Through Cloud Transformation</vt:lpstr>
      <vt:lpstr>The State of Healthcare Cloud Transformation</vt:lpstr>
      <vt:lpstr>HIT Modernization Challenges</vt:lpstr>
      <vt:lpstr>Unique Value of Cloud Transformation with VMware</vt:lpstr>
      <vt:lpstr>4 Steps to Lead Digital HIT Transformation</vt:lpstr>
      <vt:lpstr>Sentara successfully scaled Epic capacity up to 18,000 concurrent sessions utilizing VMware Cloud with close to 100% uptime, saving $1 million from reduced support and operations costs.</vt:lpstr>
      <vt:lpstr>We’re building the foundation with the idea that we can shift workloads to whatever cloud provider is most appropriate for each workload.”</vt:lpstr>
      <vt:lpstr>Empower Connected Care and the Hybrid Workforce</vt:lpstr>
      <vt:lpstr>Challenges of Today’s Distributed Work Environment</vt:lpstr>
      <vt:lpstr>Connected Care &amp; Hybrid Workforce Goals</vt:lpstr>
      <vt:lpstr>VMware Anywhere Care Workspace</vt:lpstr>
      <vt:lpstr>Enabling Modern Healthcare Delivery</vt:lpstr>
      <vt:lpstr>PowerPoint-Präsentation</vt:lpstr>
      <vt:lpstr>PowerPoint-Präsentation</vt:lpstr>
      <vt:lpstr>Deliver Cloud Native  Digital Patient Engagement </vt:lpstr>
      <vt:lpstr>The Changing Landscape of Digital Healthcare</vt:lpstr>
      <vt:lpstr>Digital Engagement Challenges</vt:lpstr>
      <vt:lpstr>VMware Solutions</vt:lpstr>
      <vt:lpstr>Lead New Digital Patient Initiatives</vt:lpstr>
      <vt:lpstr>PowerPoint-Präsentation</vt:lpstr>
      <vt:lpstr>VMware in Healthcare</vt:lpstr>
      <vt:lpstr>VMware accelerates innovation and makes modernization goals a reality</vt:lpstr>
      <vt:lpstr>VMware Simplifies the Path to Cloud Innovation</vt:lpstr>
      <vt:lpstr>PowerPoint-Präsentation</vt:lpstr>
      <vt:lpstr>PowerPoint-Präsentation</vt:lpstr>
      <vt:lpstr>PowerPoint-Präsentation</vt:lpstr>
      <vt:lpstr>PowerPoint-Präsentation</vt:lpstr>
      <vt:lpstr>PowerPoint-Präsentation</vt:lpstr>
      <vt:lpstr>VMware’s Award-Winning Ecosystem</vt:lpstr>
      <vt:lpstr>PowerPoint-Präsentation</vt:lpstr>
      <vt:lpstr>VMware Healthcare Customers </vt:lpstr>
      <vt:lpstr>Challenges of Today’s Distributed Work Environment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 Real-Time Connected Healthcare for Improved Patient Outcomes</dc:title>
  <dc:creator>James Millington</dc:creator>
  <cp:lastModifiedBy>Jens Koegler</cp:lastModifiedBy>
  <cp:revision>117</cp:revision>
  <dcterms:created xsi:type="dcterms:W3CDTF">2020-08-02T07:11:20Z</dcterms:created>
  <dcterms:modified xsi:type="dcterms:W3CDTF">2022-08-01T12:00:06Z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0x010100C19FF436750CE64A97E73FC4C6780D24</vt:lpwstr>
  </property>
</Properties>
</file>