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5" r:id="rId2"/>
  </p:sldMasterIdLst>
  <p:notesMasterIdLst>
    <p:notesMasterId r:id="rId15"/>
  </p:notesMasterIdLst>
  <p:handoutMasterIdLst>
    <p:handoutMasterId r:id="rId16"/>
  </p:handoutMasterIdLst>
  <p:sldIdLst>
    <p:sldId id="9895" r:id="rId3"/>
    <p:sldId id="9902" r:id="rId4"/>
    <p:sldId id="9905" r:id="rId5"/>
    <p:sldId id="9899" r:id="rId6"/>
    <p:sldId id="9903" r:id="rId7"/>
    <p:sldId id="9901" r:id="rId8"/>
    <p:sldId id="9904" r:id="rId9"/>
    <p:sldId id="686" r:id="rId10"/>
    <p:sldId id="676" r:id="rId11"/>
    <p:sldId id="669" r:id="rId12"/>
    <p:sldId id="679" r:id="rId13"/>
    <p:sldId id="684" r:id="rId14"/>
  </p:sldIdLst>
  <p:sldSz cx="12188825" cy="6858000"/>
  <p:notesSz cx="6724650" cy="987425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3792">
          <p15:clr>
            <a:srgbClr val="A4A3A4"/>
          </p15:clr>
        </p15:guide>
        <p15:guide id="4" pos="3839">
          <p15:clr>
            <a:srgbClr val="A4A3A4"/>
          </p15:clr>
        </p15:guide>
        <p15:guide id="5" pos="384">
          <p15:clr>
            <a:srgbClr val="A4A3A4"/>
          </p15:clr>
        </p15:guide>
        <p15:guide id="6" pos="729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CE5"/>
    <a:srgbClr val="F38117"/>
    <a:srgbClr val="0095D3"/>
    <a:srgbClr val="E2DD4A"/>
    <a:srgbClr val="006990"/>
    <a:srgbClr val="F2F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9631B5-78F2-41C9-869B-9F39066F8104}">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8806" autoAdjust="0"/>
  </p:normalViewPr>
  <p:slideViewPr>
    <p:cSldViewPr>
      <p:cViewPr varScale="1">
        <p:scale>
          <a:sx n="125" d="100"/>
          <a:sy n="125" d="100"/>
        </p:scale>
        <p:origin x="320" y="176"/>
      </p:cViewPr>
      <p:guideLst>
        <p:guide orient="horz" pos="2160"/>
        <p:guide orient="horz" pos="864"/>
        <p:guide orient="horz" pos="3792"/>
        <p:guide pos="3839"/>
        <p:guide pos="384"/>
        <p:guide pos="7294"/>
      </p:guideLst>
    </p:cSldViewPr>
  </p:slideViewPr>
  <p:notesTextViewPr>
    <p:cViewPr>
      <p:scale>
        <a:sx n="300" d="100"/>
        <a:sy n="300" d="100"/>
      </p:scale>
      <p:origin x="0" y="0"/>
    </p:cViewPr>
  </p:notesTextViewPr>
  <p:sorterViewPr>
    <p:cViewPr>
      <p:scale>
        <a:sx n="200" d="100"/>
        <a:sy n="200" d="100"/>
      </p:scale>
      <p:origin x="0" y="0"/>
    </p:cViewPr>
  </p:sorterViewPr>
  <p:notesViewPr>
    <p:cSldViewPr showGuides="1">
      <p:cViewPr varScale="1">
        <p:scale>
          <a:sx n="81" d="100"/>
          <a:sy n="81" d="100"/>
        </p:scale>
        <p:origin x="-948" y="-102"/>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900" dirty="0"/>
              <a:t>2016 Military Expenditure Share by Country</a:t>
            </a:r>
          </a:p>
          <a:p>
            <a:pPr>
              <a:defRPr sz="900"/>
            </a:pPr>
            <a:r>
              <a:rPr lang="en-US" sz="800" i="1" dirty="0"/>
              <a:t>Source: SIPRI Military</a:t>
            </a:r>
            <a:r>
              <a:rPr lang="en-US" sz="800" i="1" baseline="0" dirty="0"/>
              <a:t> Expenditure Database (April 2017)</a:t>
            </a:r>
            <a:endParaRPr lang="en-US" sz="800" i="1"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2016 Military Expenditure Share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B4B-4DA5-80D0-E4D6358C57F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B4B-4DA5-80D0-E4D6358C57F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B4B-4DA5-80D0-E4D6358C57F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AB4B-4DA5-80D0-E4D6358C57F7}"/>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AB4B-4DA5-80D0-E4D6358C57F7}"/>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AB4B-4DA5-80D0-E4D6358C57F7}"/>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AB4B-4DA5-80D0-E4D6358C57F7}"/>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AB4B-4DA5-80D0-E4D6358C57F7}"/>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1-AB4B-4DA5-80D0-E4D6358C57F7}"/>
              </c:ext>
            </c:extLst>
          </c:dPt>
          <c:dPt>
            <c:idx val="9"/>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13-AB4B-4DA5-80D0-E4D6358C57F7}"/>
              </c:ext>
            </c:extLst>
          </c:dPt>
          <c:dPt>
            <c:idx val="10"/>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15-AB4B-4DA5-80D0-E4D6358C57F7}"/>
              </c:ext>
            </c:extLst>
          </c:dPt>
          <c:dPt>
            <c:idx val="1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17-AB4B-4DA5-80D0-E4D6358C57F7}"/>
              </c:ext>
            </c:extLst>
          </c:dPt>
          <c:dPt>
            <c:idx val="1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9-AB4B-4DA5-80D0-E4D6358C57F7}"/>
              </c:ext>
            </c:extLst>
          </c:dPt>
          <c:dPt>
            <c:idx val="1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B-AB4B-4DA5-80D0-E4D6358C57F7}"/>
              </c:ext>
            </c:extLst>
          </c:dPt>
          <c:dPt>
            <c:idx val="1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D-AB4B-4DA5-80D0-E4D6358C57F7}"/>
              </c:ext>
            </c:extLst>
          </c:dPt>
          <c:dPt>
            <c:idx val="1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1F-AB4B-4DA5-80D0-E4D6358C57F7}"/>
              </c:ext>
            </c:extLst>
          </c:dPt>
          <c:dLbls>
            <c:dLbl>
              <c:idx val="0"/>
              <c:layout>
                <c:manualLayout>
                  <c:x val="-0.16766602472617401"/>
                  <c:y val="5.5205439801995701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sz="800" dirty="0">
                        <a:solidFill>
                          <a:schemeClr val="bg1"/>
                        </a:solidFill>
                      </a:rPr>
                      <a:t>USA 36%</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B4B-4DA5-80D0-E4D6358C57F7}"/>
                </c:ext>
              </c:extLst>
            </c:dLbl>
            <c:dLbl>
              <c:idx val="15"/>
              <c:layout>
                <c:manualLayout>
                  <c:x val="0.104525440496744"/>
                  <c:y val="0.15241387890843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B4B-4DA5-80D0-E4D6358C57F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Sheet1!$A$2:$A$17</c:f>
              <c:strCache>
                <c:ptCount val="16"/>
                <c:pt idx="0">
                  <c:v>USA</c:v>
                </c:pt>
                <c:pt idx="1">
                  <c:v>China</c:v>
                </c:pt>
                <c:pt idx="2">
                  <c:v>Russia</c:v>
                </c:pt>
                <c:pt idx="3">
                  <c:v>Saudi Arabia</c:v>
                </c:pt>
                <c:pt idx="4">
                  <c:v>India</c:v>
                </c:pt>
                <c:pt idx="5">
                  <c:v>France</c:v>
                </c:pt>
                <c:pt idx="6">
                  <c:v>UK</c:v>
                </c:pt>
                <c:pt idx="7">
                  <c:v>Japan</c:v>
                </c:pt>
                <c:pt idx="8">
                  <c:v>Germany</c:v>
                </c:pt>
                <c:pt idx="9">
                  <c:v>South Korea</c:v>
                </c:pt>
                <c:pt idx="10">
                  <c:v>Italy</c:v>
                </c:pt>
                <c:pt idx="11">
                  <c:v>Australia</c:v>
                </c:pt>
                <c:pt idx="12">
                  <c:v>Brazil </c:v>
                </c:pt>
                <c:pt idx="13">
                  <c:v>UAE</c:v>
                </c:pt>
                <c:pt idx="14">
                  <c:v>Israel </c:v>
                </c:pt>
                <c:pt idx="15">
                  <c:v>Others </c:v>
                </c:pt>
              </c:strCache>
            </c:strRef>
          </c:cat>
          <c:val>
            <c:numRef>
              <c:f>Sheet1!$B$2:$B$17</c:f>
              <c:numCache>
                <c:formatCode>0%</c:formatCode>
                <c:ptCount val="16"/>
                <c:pt idx="0">
                  <c:v>0.36</c:v>
                </c:pt>
                <c:pt idx="1">
                  <c:v>0.13</c:v>
                </c:pt>
                <c:pt idx="2" formatCode="0.00%">
                  <c:v>4.1000000000000002E-2</c:v>
                </c:pt>
                <c:pt idx="3" formatCode="0.00%">
                  <c:v>3.7999999999999999E-2</c:v>
                </c:pt>
                <c:pt idx="4" formatCode="0.00%">
                  <c:v>3.3000000000000002E-2</c:v>
                </c:pt>
                <c:pt idx="5" formatCode="0.00%">
                  <c:v>3.3000000000000002E-2</c:v>
                </c:pt>
                <c:pt idx="6" formatCode="0.00%">
                  <c:v>2.9000000000000001E-2</c:v>
                </c:pt>
                <c:pt idx="7" formatCode="0.00%">
                  <c:v>2.7E-2</c:v>
                </c:pt>
                <c:pt idx="8" formatCode="0.00%">
                  <c:v>2.4E-2</c:v>
                </c:pt>
                <c:pt idx="9" formatCode="0.00%">
                  <c:v>2.1999999999999999E-2</c:v>
                </c:pt>
                <c:pt idx="10" formatCode="0.00%">
                  <c:v>1.7000000000000001E-2</c:v>
                </c:pt>
                <c:pt idx="11" formatCode="0.00%">
                  <c:v>1.4999999999999999E-2</c:v>
                </c:pt>
                <c:pt idx="12" formatCode="0.00%">
                  <c:v>1.4E-2</c:v>
                </c:pt>
                <c:pt idx="13" formatCode="0.00%">
                  <c:v>1.2999999999999999E-2</c:v>
                </c:pt>
                <c:pt idx="14" formatCode="0.00%">
                  <c:v>1.0999999999999999E-2</c:v>
                </c:pt>
                <c:pt idx="15">
                  <c:v>0.19</c:v>
                </c:pt>
              </c:numCache>
            </c:numRef>
          </c:val>
          <c:extLst>
            <c:ext xmlns:c16="http://schemas.microsoft.com/office/drawing/2014/chart" uri="{C3380CC4-5D6E-409C-BE32-E72D297353CC}">
              <c16:uniqueId val="{00000020-AB4B-4DA5-80D0-E4D6358C57F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015" cy="493712"/>
          </a:xfrm>
          <a:prstGeom prst="rect">
            <a:avLst/>
          </a:prstGeom>
        </p:spPr>
        <p:txBody>
          <a:bodyPr vert="horz" lIns="90745" tIns="45373" rIns="90745" bIns="45373" rtlCol="0"/>
          <a:lstStyle>
            <a:lvl1pPr algn="l">
              <a:defRPr sz="1200"/>
            </a:lvl1pPr>
          </a:lstStyle>
          <a:p>
            <a:endParaRPr lang="en-US" dirty="0"/>
          </a:p>
        </p:txBody>
      </p:sp>
      <p:sp>
        <p:nvSpPr>
          <p:cNvPr id="3" name="Date Placeholder 2"/>
          <p:cNvSpPr>
            <a:spLocks noGrp="1"/>
          </p:cNvSpPr>
          <p:nvPr>
            <p:ph type="dt" sz="quarter" idx="1"/>
          </p:nvPr>
        </p:nvSpPr>
        <p:spPr>
          <a:xfrm>
            <a:off x="3809079" y="1"/>
            <a:ext cx="2914015" cy="493712"/>
          </a:xfrm>
          <a:prstGeom prst="rect">
            <a:avLst/>
          </a:prstGeom>
        </p:spPr>
        <p:txBody>
          <a:bodyPr vert="horz" lIns="90745" tIns="45373" rIns="90745" bIns="45373" rtlCol="0"/>
          <a:lstStyle>
            <a:lvl1pPr algn="r">
              <a:defRPr sz="1200"/>
            </a:lvl1pPr>
          </a:lstStyle>
          <a:p>
            <a:fld id="{FB004553-04C5-4BB3-AD4E-8B2EF3CDDAF9}" type="datetimeFigureOut">
              <a:rPr lang="en-US" smtClean="0"/>
              <a:t>1/5/23</a:t>
            </a:fld>
            <a:endParaRPr lang="en-US" dirty="0"/>
          </a:p>
        </p:txBody>
      </p:sp>
      <p:sp>
        <p:nvSpPr>
          <p:cNvPr id="4" name="Footer Placeholder 3"/>
          <p:cNvSpPr>
            <a:spLocks noGrp="1"/>
          </p:cNvSpPr>
          <p:nvPr>
            <p:ph type="ftr" sz="quarter" idx="2"/>
          </p:nvPr>
        </p:nvSpPr>
        <p:spPr>
          <a:xfrm>
            <a:off x="0" y="9378825"/>
            <a:ext cx="2914015" cy="493712"/>
          </a:xfrm>
          <a:prstGeom prst="rect">
            <a:avLst/>
          </a:prstGeom>
        </p:spPr>
        <p:txBody>
          <a:bodyPr vert="horz" lIns="90745" tIns="45373" rIns="90745" bIns="453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09079" y="9378825"/>
            <a:ext cx="2914015" cy="493712"/>
          </a:xfrm>
          <a:prstGeom prst="rect">
            <a:avLst/>
          </a:prstGeom>
        </p:spPr>
        <p:txBody>
          <a:bodyPr vert="horz" lIns="90745" tIns="45373" rIns="90745" bIns="45373" rtlCol="0" anchor="b"/>
          <a:lstStyle>
            <a:lvl1pPr algn="r">
              <a:defRPr sz="1200"/>
            </a:lvl1pPr>
          </a:lstStyle>
          <a:p>
            <a:fld id="{2E6A881F-0910-47D3-BD01-4F68834EC353}" type="slidenum">
              <a:rPr lang="en-US" smtClean="0"/>
              <a:t>‹#›</a:t>
            </a:fld>
            <a:endParaRPr lang="en-US" dirty="0"/>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015" cy="493712"/>
          </a:xfrm>
          <a:prstGeom prst="rect">
            <a:avLst/>
          </a:prstGeom>
        </p:spPr>
        <p:txBody>
          <a:bodyPr vert="horz" lIns="90745" tIns="45373" rIns="90745" bIns="45373" rtlCol="0"/>
          <a:lstStyle>
            <a:lvl1pPr algn="l">
              <a:defRPr sz="1200"/>
            </a:lvl1pPr>
          </a:lstStyle>
          <a:p>
            <a:endParaRPr lang="en-US" dirty="0"/>
          </a:p>
        </p:txBody>
      </p:sp>
      <p:sp>
        <p:nvSpPr>
          <p:cNvPr id="3" name="Date Placeholder 2"/>
          <p:cNvSpPr>
            <a:spLocks noGrp="1"/>
          </p:cNvSpPr>
          <p:nvPr>
            <p:ph type="dt" idx="1"/>
          </p:nvPr>
        </p:nvSpPr>
        <p:spPr>
          <a:xfrm>
            <a:off x="3809079" y="1"/>
            <a:ext cx="2914015" cy="493712"/>
          </a:xfrm>
          <a:prstGeom prst="rect">
            <a:avLst/>
          </a:prstGeom>
        </p:spPr>
        <p:txBody>
          <a:bodyPr vert="horz" lIns="90745" tIns="45373" rIns="90745" bIns="45373" rtlCol="0"/>
          <a:lstStyle>
            <a:lvl1pPr algn="r">
              <a:defRPr sz="1200"/>
            </a:lvl1pPr>
          </a:lstStyle>
          <a:p>
            <a:fld id="{3CB6F0DB-E055-41D0-9102-627A646E4242}" type="datetimeFigureOut">
              <a:rPr lang="en-US" smtClean="0"/>
              <a:t>1/5/23</a:t>
            </a:fld>
            <a:endParaRPr lang="en-US" dirty="0"/>
          </a:p>
        </p:txBody>
      </p:sp>
      <p:sp>
        <p:nvSpPr>
          <p:cNvPr id="4" name="Slide Image Placeholder 3"/>
          <p:cNvSpPr>
            <a:spLocks noGrp="1" noRot="1" noChangeAspect="1"/>
          </p:cNvSpPr>
          <p:nvPr>
            <p:ph type="sldImg" idx="2"/>
          </p:nvPr>
        </p:nvSpPr>
        <p:spPr>
          <a:xfrm>
            <a:off x="512763" y="658813"/>
            <a:ext cx="5699125" cy="3208337"/>
          </a:xfrm>
          <a:prstGeom prst="rect">
            <a:avLst/>
          </a:prstGeom>
          <a:noFill/>
          <a:ln w="12700">
            <a:solidFill>
              <a:prstClr val="black"/>
            </a:solidFill>
          </a:ln>
        </p:spPr>
        <p:txBody>
          <a:bodyPr vert="horz" lIns="90745" tIns="45373" rIns="90745" bIns="45373" rtlCol="0" anchor="ctr"/>
          <a:lstStyle/>
          <a:p>
            <a:endParaRPr lang="en-US" dirty="0"/>
          </a:p>
        </p:txBody>
      </p:sp>
      <p:sp>
        <p:nvSpPr>
          <p:cNvPr id="5" name="Notes Placeholder 4"/>
          <p:cNvSpPr>
            <a:spLocks noGrp="1"/>
          </p:cNvSpPr>
          <p:nvPr>
            <p:ph type="body" sz="quarter" idx="3"/>
          </p:nvPr>
        </p:nvSpPr>
        <p:spPr>
          <a:xfrm>
            <a:off x="448310" y="4114272"/>
            <a:ext cx="5828030" cy="526626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8825"/>
            <a:ext cx="2914015" cy="493712"/>
          </a:xfrm>
          <a:prstGeom prst="rect">
            <a:avLst/>
          </a:prstGeom>
        </p:spPr>
        <p:txBody>
          <a:bodyPr vert="horz" lIns="90745" tIns="45373" rIns="90745" bIns="453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79" y="9378825"/>
            <a:ext cx="2914015" cy="493712"/>
          </a:xfrm>
          <a:prstGeom prst="rect">
            <a:avLst/>
          </a:prstGeom>
        </p:spPr>
        <p:txBody>
          <a:bodyPr vert="horz" lIns="90745" tIns="45373" rIns="90745" bIns="45373" rtlCol="0" anchor="b"/>
          <a:lstStyle>
            <a:lvl1pPr algn="r">
              <a:defRPr sz="1200"/>
            </a:lvl1pPr>
          </a:lstStyle>
          <a:p>
            <a:fld id="{9F4FBC3A-A12C-40F9-BB8D-BC30C7901396}" type="slidenum">
              <a:rPr lang="en-US" smtClean="0"/>
              <a:t>‹#›</a:t>
            </a:fld>
            <a:endParaRPr lang="en-US" dirty="0"/>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a:t>
            </a:fld>
            <a:endParaRPr lang="en-US" dirty="0"/>
          </a:p>
        </p:txBody>
      </p:sp>
    </p:spTree>
    <p:extLst>
      <p:ext uri="{BB962C8B-B14F-4D97-AF65-F5344CB8AC3E}">
        <p14:creationId xmlns:p14="http://schemas.microsoft.com/office/powerpoint/2010/main" val="401390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t>2</a:t>
            </a:fld>
            <a:endParaRPr lang="en-US" dirty="0"/>
          </a:p>
        </p:txBody>
      </p:sp>
    </p:spTree>
    <p:extLst>
      <p:ext uri="{BB962C8B-B14F-4D97-AF65-F5344CB8AC3E}">
        <p14:creationId xmlns:p14="http://schemas.microsoft.com/office/powerpoint/2010/main" val="262417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012" y="4300538"/>
            <a:ext cx="5540376" cy="4995862"/>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mn-lt"/>
                <a:ea typeface="+mn-ea"/>
                <a:cs typeface="+mn-cs"/>
              </a:rPr>
              <a:t>The 15 largest spenders on military account for $1,360 billion, or 81%, of total global military spending.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a:p>
        </p:txBody>
      </p:sp>
      <p:sp>
        <p:nvSpPr>
          <p:cNvPr id="4" name="Slide Number Placeholder 3"/>
          <p:cNvSpPr>
            <a:spLocks noGrp="1"/>
          </p:cNvSpPr>
          <p:nvPr>
            <p:ph type="sldNum" sz="quarter" idx="10"/>
          </p:nvPr>
        </p:nvSpPr>
        <p:spPr>
          <a:xfrm>
            <a:off x="6623050" y="8829968"/>
            <a:ext cx="233364" cy="466434"/>
          </a:xfrm>
        </p:spPr>
        <p:txBody>
          <a:bodyPr/>
          <a:lstStyle/>
          <a:p>
            <a:endParaRPr lang="en-US" dirty="0"/>
          </a:p>
          <a:p>
            <a:fld id="{57A8023F-67CB-564F-B599-DB2911DB6BAB}" type="slidenum">
              <a:rPr lang="en-US" smtClean="0"/>
              <a:t>9</a:t>
            </a:fld>
            <a:endParaRPr lang="en-US" dirty="0"/>
          </a:p>
        </p:txBody>
      </p:sp>
    </p:spTree>
    <p:extLst>
      <p:ext uri="{BB962C8B-B14F-4D97-AF65-F5344CB8AC3E}">
        <p14:creationId xmlns:p14="http://schemas.microsoft.com/office/powerpoint/2010/main" val="110014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u="none" dirty="0"/>
              <a:t>MC: ** This slide is issued from NATO unclassified deck. Our vision and solution portfolio is fully aligned with</a:t>
            </a:r>
            <a:r>
              <a:rPr lang="en-US" i="1" u="none" baseline="0" dirty="0"/>
              <a:t> NATO</a:t>
            </a:r>
            <a:r>
              <a:rPr lang="en-US" i="1" u="none" dirty="0"/>
              <a:t>. Please note a NATO representative will be attending. **</a:t>
            </a:r>
          </a:p>
          <a:p>
            <a:endParaRPr lang="en-US" u="sng" dirty="0"/>
          </a:p>
          <a:p>
            <a:r>
              <a:rPr lang="en-US" u="none" dirty="0"/>
              <a:t>The slide illustrates the process of collecting information from any source, from HQ intelligence systems to sensors in the field delivering a situational picture for decisions and operational orders in the field. The Cloud enables this process as a streamlined communication connecting  real time all stakeholders.</a:t>
            </a:r>
          </a:p>
          <a:p>
            <a:r>
              <a:rPr lang="en-US" u="none" dirty="0"/>
              <a:t>To illustrated a few use cases; Please note as of today no Defense organization has delivered the full functional architecture.</a:t>
            </a:r>
          </a:p>
          <a:p>
            <a:endParaRPr lang="en-US" b="1" u="sng" dirty="0"/>
          </a:p>
          <a:p>
            <a:r>
              <a:rPr lang="en-US" b="1" u="sng" dirty="0"/>
              <a:t>Swedish Defense</a:t>
            </a:r>
            <a:r>
              <a:rPr lang="en-US" u="sng" dirty="0"/>
              <a:t>; </a:t>
            </a:r>
          </a:p>
          <a:p>
            <a:r>
              <a:rPr lang="en-US" u="sng" dirty="0"/>
              <a:t>secured deployment of Control, Command and Communication systems (C3) – </a:t>
            </a:r>
            <a:r>
              <a:rPr lang="en-US" u="sng" dirty="0" err="1"/>
              <a:t>vSAN</a:t>
            </a:r>
            <a:r>
              <a:rPr lang="en-US" u="sng" dirty="0"/>
              <a:t>, NSX</a:t>
            </a:r>
          </a:p>
          <a:p>
            <a:endParaRPr lang="en-US" b="1" u="sng" dirty="0"/>
          </a:p>
          <a:p>
            <a:r>
              <a:rPr lang="en-US" b="1" u="sng" dirty="0"/>
              <a:t>UK Mod</a:t>
            </a:r>
            <a:r>
              <a:rPr lang="en-US" u="sng" dirty="0"/>
              <a:t>; </a:t>
            </a:r>
          </a:p>
          <a:p>
            <a:r>
              <a:rPr lang="en-US" u="sng" dirty="0"/>
              <a:t>BAE will speak to that – deployment of secured C3 systems, with built-in redundancy for battleships.</a:t>
            </a:r>
            <a:r>
              <a:rPr lang="en-US" sz="1200" b="1" kern="1200" dirty="0">
                <a:solidFill>
                  <a:schemeClr val="tx1"/>
                </a:solidFill>
                <a:effectLst/>
                <a:latin typeface="+mn-lt"/>
                <a:ea typeface="+mn-ea"/>
                <a:cs typeface="+mn-cs"/>
              </a:rPr>
              <a:t> </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US DISA Multi-national Information Sharing (MNIS) Program:</a:t>
            </a:r>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VMW stack formed the basis of the Virtual Data Center (VDC) deployed  to support service capabilities that allow the facilitation of information sharing among DOD components and eligible foreign nations in support of planning and execution of military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US TDC-Theatre Deployable Communications</a:t>
            </a:r>
            <a:r>
              <a:rPr lang="en-US"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VMware is providing a portable SDDC which is comprised of </a:t>
            </a:r>
            <a:r>
              <a:rPr lang="en-US" sz="1200" u="none" kern="1200" dirty="0" err="1">
                <a:solidFill>
                  <a:schemeClr val="tx1"/>
                </a:solidFill>
                <a:effectLst/>
                <a:latin typeface="+mn-lt"/>
                <a:ea typeface="+mn-ea"/>
                <a:cs typeface="+mn-cs"/>
              </a:rPr>
              <a:t>vSAN</a:t>
            </a:r>
            <a:r>
              <a:rPr lang="en-US" sz="1200" u="none" kern="1200" dirty="0">
                <a:solidFill>
                  <a:schemeClr val="tx1"/>
                </a:solidFill>
                <a:effectLst/>
                <a:latin typeface="+mn-lt"/>
                <a:ea typeface="+mn-ea"/>
                <a:cs typeface="+mn-cs"/>
              </a:rPr>
              <a:t> (virtual storage) and vSphere (virtual compute). Lightweight and compact kits for the warfighter who is  forward deployed on the ground.</a:t>
            </a:r>
          </a:p>
          <a:p>
            <a:endParaRPr lang="en-US" sz="1200" u="sng" kern="1200" dirty="0">
              <a:solidFill>
                <a:schemeClr val="tx1"/>
              </a:solidFill>
              <a:effectLst/>
              <a:latin typeface="+mn-lt"/>
              <a:ea typeface="+mn-ea"/>
              <a:cs typeface="+mn-cs"/>
            </a:endParaRPr>
          </a:p>
          <a:p>
            <a:endParaRPr lang="en-US" u="sng" dirty="0"/>
          </a:p>
          <a:p>
            <a:endParaRPr lang="en-US" u="sng" dirty="0"/>
          </a:p>
          <a:p>
            <a:endParaRPr lang="en-US" dirty="0"/>
          </a:p>
        </p:txBody>
      </p:sp>
      <p:sp>
        <p:nvSpPr>
          <p:cNvPr id="4" name="Slide Number Placeholder 3"/>
          <p:cNvSpPr>
            <a:spLocks noGrp="1"/>
          </p:cNvSpPr>
          <p:nvPr>
            <p:ph type="sldNum" sz="quarter" idx="10"/>
          </p:nvPr>
        </p:nvSpPr>
        <p:spPr/>
        <p:txBody>
          <a:bodyPr/>
          <a:lstStyle/>
          <a:p>
            <a:pPr>
              <a:defRPr/>
            </a:pPr>
            <a:fld id="{9C64ECCD-8CB4-4951-BF90-FD5B381D4E59}" type="slidenum">
              <a:rPr lang="de-DE" smtClean="0"/>
              <a:pPr>
                <a:defRPr/>
              </a:pPr>
              <a:t>10</a:t>
            </a:fld>
            <a:endParaRPr lang="de-DE"/>
          </a:p>
        </p:txBody>
      </p:sp>
    </p:spTree>
    <p:extLst>
      <p:ext uri="{BB962C8B-B14F-4D97-AF65-F5344CB8AC3E}">
        <p14:creationId xmlns:p14="http://schemas.microsoft.com/office/powerpoint/2010/main" val="109925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Driving Alignment: Customer Strategic Priorities and VMW Vision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Always start with the customer</a:t>
            </a:r>
            <a:r>
              <a:rPr lang="en-US" sz="1200" b="0" kern="1200" baseline="0" dirty="0">
                <a:solidFill>
                  <a:schemeClr val="tx1"/>
                </a:solidFill>
                <a:effectLst/>
                <a:latin typeface="+mn-lt"/>
                <a:ea typeface="+mn-ea"/>
                <a:cs typeface="+mn-cs"/>
              </a:rPr>
              <a:t> strategic IT priorities – 4 areas of priority for the IT teams we serve</a:t>
            </a:r>
            <a:r>
              <a:rPr lang="is-IS" sz="1200" b="0" kern="1200" baseline="0" dirty="0">
                <a:solidFill>
                  <a:schemeClr val="tx1"/>
                </a:solidFill>
                <a:effectLst/>
                <a:latin typeface="+mn-lt"/>
                <a:ea typeface="+mn-ea"/>
                <a:cs typeface="+mn-cs"/>
              </a:rPr>
              <a:t>...</a:t>
            </a:r>
          </a:p>
          <a:p>
            <a:r>
              <a:rPr lang="is-IS" sz="1200" b="0" kern="1200" baseline="0" dirty="0">
                <a:solidFill>
                  <a:schemeClr val="tx1"/>
                </a:solidFill>
                <a:effectLst/>
                <a:latin typeface="+mn-lt"/>
                <a:ea typeface="+mn-ea"/>
                <a:cs typeface="+mn-cs"/>
              </a:rPr>
              <a:t>--Tight alignment between customer priorities and VMW vision</a:t>
            </a:r>
          </a:p>
        </p:txBody>
      </p:sp>
      <p:sp>
        <p:nvSpPr>
          <p:cNvPr id="4" name="Slide Number Placeholder 3"/>
          <p:cNvSpPr>
            <a:spLocks noGrp="1"/>
          </p:cNvSpPr>
          <p:nvPr>
            <p:ph type="sldNum" sz="quarter" idx="10"/>
          </p:nvPr>
        </p:nvSpPr>
        <p:spPr/>
        <p:txBody>
          <a:bodyPr/>
          <a:lstStyle/>
          <a:p>
            <a:pPr>
              <a:defRPr/>
            </a:pPr>
            <a:fld id="{E39AA553-1E1E-9C4C-9129-5A5A504DFC71}" type="slidenum">
              <a:rPr lang="en-US" smtClean="0">
                <a:solidFill>
                  <a:srgbClr val="717074"/>
                </a:solidFill>
              </a:rPr>
              <a:pPr>
                <a:defRPr/>
              </a:pPr>
              <a:t>11</a:t>
            </a:fld>
            <a:endParaRPr lang="en-US" dirty="0">
              <a:solidFill>
                <a:srgbClr val="717074"/>
              </a:solidFill>
            </a:endParaRPr>
          </a:p>
        </p:txBody>
      </p:sp>
    </p:spTree>
    <p:extLst>
      <p:ext uri="{BB962C8B-B14F-4D97-AF65-F5344CB8AC3E}">
        <p14:creationId xmlns:p14="http://schemas.microsoft.com/office/powerpoint/2010/main" val="365260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7380" name="Rectangle 4"/>
          <p:cNvSpPr>
            <a:spLocks noGrp="1" noChangeArrowheads="1"/>
          </p:cNvSpPr>
          <p:nvPr>
            <p:ph type="ctrTitle"/>
          </p:nvPr>
        </p:nvSpPr>
        <p:spPr>
          <a:xfrm>
            <a:off x="914162" y="2130426"/>
            <a:ext cx="10360501" cy="1470025"/>
          </a:xfrm>
        </p:spPr>
        <p:txBody>
          <a:bodyPr/>
          <a:lstStyle>
            <a:lvl1pPr>
              <a:defRPr/>
            </a:lvl1pPr>
          </a:lstStyle>
          <a:p>
            <a:r>
              <a:rPr lang="en-US"/>
              <a:t>Click to edit Master title style</a:t>
            </a:r>
          </a:p>
        </p:txBody>
      </p:sp>
      <p:sp>
        <p:nvSpPr>
          <p:cNvPr id="1637382" name="Rectangle 6"/>
          <p:cNvSpPr>
            <a:spLocks noGrp="1" noChangeArrowheads="1"/>
          </p:cNvSpPr>
          <p:nvPr>
            <p:ph type="subTitle" idx="1"/>
          </p:nvPr>
        </p:nvSpPr>
        <p:spPr>
          <a:xfrm>
            <a:off x="1828324" y="3886200"/>
            <a:ext cx="8532178"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5521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49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33400"/>
            <a:ext cx="2742486"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533400"/>
            <a:ext cx="802431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5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0" y="0"/>
            <a:ext cx="12188825" cy="6858246"/>
          </a:xfrm>
          <a:prstGeom prst="rect">
            <a:avLst/>
          </a:prstGeom>
        </p:spPr>
      </p:pic>
      <p:sp>
        <p:nvSpPr>
          <p:cNvPr id="2" name="Title 1"/>
          <p:cNvSpPr>
            <a:spLocks noGrp="1"/>
          </p:cNvSpPr>
          <p:nvPr>
            <p:ph type="ctrTitle"/>
          </p:nvPr>
        </p:nvSpPr>
        <p:spPr>
          <a:xfrm>
            <a:off x="609441" y="426720"/>
            <a:ext cx="9141619" cy="1097280"/>
          </a:xfrm>
        </p:spPr>
        <p:txBody>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09441" y="1600200"/>
            <a:ext cx="9141619" cy="685800"/>
          </a:xfrm>
        </p:spPr>
        <p:txBody>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8" name="Group 17"/>
          <p:cNvGrpSpPr/>
          <p:nvPr/>
        </p:nvGrpSpPr>
        <p:grpSpPr>
          <a:xfrm>
            <a:off x="10206138" y="6074829"/>
            <a:ext cx="1373087" cy="216433"/>
            <a:chOff x="-84138" y="5622925"/>
            <a:chExt cx="4330701" cy="682626"/>
          </a:xfrm>
          <a:solidFill>
            <a:srgbClr val="FFFFFF"/>
          </a:solidFill>
        </p:grpSpPr>
        <p:sp>
          <p:nvSpPr>
            <p:cNvPr id="19"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0"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1"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2"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3"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4"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5"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13" name="TextBox 12"/>
          <p:cNvSpPr txBox="1"/>
          <p:nvPr userDrawn="1"/>
        </p:nvSpPr>
        <p:spPr>
          <a:xfrm>
            <a:off x="9827519" y="6505956"/>
            <a:ext cx="1751706" cy="199644"/>
          </a:xfrm>
          <a:prstGeom prst="rect">
            <a:avLst/>
          </a:prstGeom>
          <a:noFill/>
        </p:spPr>
        <p:txBody>
          <a:bodyPr wrap="square" lIns="0" tIns="0" rIns="0" bIns="0" rtlCol="0">
            <a:noAutofit/>
          </a:bodyPr>
          <a:lstStyle/>
          <a:p>
            <a:pPr algn="r">
              <a:lnSpc>
                <a:spcPct val="90000"/>
              </a:lnSpc>
            </a:pPr>
            <a:r>
              <a:rPr lang="en-US" sz="700" dirty="0">
                <a:solidFill>
                  <a:prstClr val="white"/>
                </a:solidFill>
              </a:rPr>
              <a:t>© 2014 VMware Inc. All rights reserved.</a:t>
            </a:r>
          </a:p>
        </p:txBody>
      </p:sp>
    </p:spTree>
    <p:extLst>
      <p:ext uri="{BB962C8B-B14F-4D97-AF65-F5344CB8AC3E}">
        <p14:creationId xmlns:p14="http://schemas.microsoft.com/office/powerpoint/2010/main" val="100358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with Presenter Name">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0" y="0"/>
            <a:ext cx="12188825" cy="6858246"/>
          </a:xfrm>
          <a:prstGeom prst="rect">
            <a:avLst/>
          </a:prstGeom>
        </p:spPr>
      </p:pic>
      <p:sp>
        <p:nvSpPr>
          <p:cNvPr id="2" name="Title 1"/>
          <p:cNvSpPr>
            <a:spLocks noGrp="1"/>
          </p:cNvSpPr>
          <p:nvPr>
            <p:ph type="ctrTitle"/>
          </p:nvPr>
        </p:nvSpPr>
        <p:spPr>
          <a:xfrm>
            <a:off x="609441" y="426720"/>
            <a:ext cx="9141619" cy="1097280"/>
          </a:xfrm>
        </p:spPr>
        <p:txBody>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09441" y="1600200"/>
            <a:ext cx="9141619" cy="685800"/>
          </a:xfrm>
        </p:spPr>
        <p:txBody>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609441" y="5791200"/>
            <a:ext cx="3656648" cy="228600"/>
          </a:xfrm>
        </p:spPr>
        <p:txBody>
          <a:bodyPr/>
          <a:lstStyle>
            <a:lvl1pPr marL="0" indent="0">
              <a:lnSpc>
                <a:spcPct val="90000"/>
              </a:lnSpc>
              <a:spcBef>
                <a:spcPts val="0"/>
              </a:spcBef>
              <a:buNone/>
              <a:defRPr sz="1600">
                <a:solidFill>
                  <a:schemeClr val="bg1"/>
                </a:solidFill>
              </a:defRPr>
            </a:lvl1pPr>
            <a:lvl2pPr marL="0" indent="0">
              <a:lnSpc>
                <a:spcPct val="90000"/>
              </a:lnSpc>
              <a:spcBef>
                <a:spcPts val="600"/>
              </a:spcBef>
              <a:buNone/>
              <a:defRPr sz="1600">
                <a:solidFill>
                  <a:schemeClr val="bg1"/>
                </a:solidFill>
              </a:defRPr>
            </a:lvl2pPr>
            <a:lvl3pPr marL="0" indent="0">
              <a:lnSpc>
                <a:spcPct val="90000"/>
              </a:lnSpc>
              <a:spcBef>
                <a:spcPts val="600"/>
              </a:spcBef>
              <a:buNone/>
              <a:defRPr sz="1600">
                <a:solidFill>
                  <a:schemeClr val="bg1"/>
                </a:solidFill>
              </a:defRPr>
            </a:lvl3pPr>
            <a:lvl4pPr marL="0" indent="0">
              <a:lnSpc>
                <a:spcPct val="90000"/>
              </a:lnSpc>
              <a:spcBef>
                <a:spcPts val="600"/>
              </a:spcBef>
              <a:buNone/>
              <a:defRPr sz="1600">
                <a:solidFill>
                  <a:schemeClr val="bg1"/>
                </a:solidFill>
              </a:defRPr>
            </a:lvl4pPr>
            <a:lvl5pPr marL="0" indent="0">
              <a:lnSpc>
                <a:spcPct val="90000"/>
              </a:lnSpc>
              <a:spcBef>
                <a:spcPts val="600"/>
              </a:spcBef>
              <a:buNone/>
              <a:defRPr sz="1600">
                <a:solidFill>
                  <a:schemeClr val="bg1"/>
                </a:solidFill>
              </a:defRPr>
            </a:lvl5pPr>
            <a:lvl6pPr marL="0" indent="0">
              <a:lnSpc>
                <a:spcPct val="90000"/>
              </a:lnSpc>
              <a:spcBef>
                <a:spcPts val="600"/>
              </a:spcBef>
              <a:buNone/>
              <a:defRPr sz="1600">
                <a:solidFill>
                  <a:schemeClr val="bg1"/>
                </a:solidFill>
              </a:defRPr>
            </a:lvl6pPr>
            <a:lvl7pPr marL="0" indent="0">
              <a:lnSpc>
                <a:spcPct val="90000"/>
              </a:lnSpc>
              <a:spcBef>
                <a:spcPts val="600"/>
              </a:spcBef>
              <a:buNone/>
              <a:defRPr sz="1600">
                <a:solidFill>
                  <a:schemeClr val="bg1"/>
                </a:solidFill>
              </a:defRPr>
            </a:lvl7pPr>
            <a:lvl8pPr marL="0" indent="0">
              <a:lnSpc>
                <a:spcPct val="90000"/>
              </a:lnSpc>
              <a:spcBef>
                <a:spcPts val="600"/>
              </a:spcBef>
              <a:buNone/>
              <a:defRPr sz="1600">
                <a:solidFill>
                  <a:schemeClr val="bg1"/>
                </a:solidFill>
              </a:defRPr>
            </a:lvl8pPr>
          </a:lstStyle>
          <a:p>
            <a:pPr lvl="0"/>
            <a:r>
              <a:rPr lang="en-US" dirty="0"/>
              <a:t>Click to add presenter’s name </a:t>
            </a:r>
          </a:p>
        </p:txBody>
      </p:sp>
      <p:sp>
        <p:nvSpPr>
          <p:cNvPr id="9" name="Text Placeholder 4"/>
          <p:cNvSpPr>
            <a:spLocks noGrp="1"/>
          </p:cNvSpPr>
          <p:nvPr>
            <p:ph type="body" sz="quarter" idx="11" hasCustomPrompt="1"/>
          </p:nvPr>
        </p:nvSpPr>
        <p:spPr>
          <a:xfrm>
            <a:off x="609441" y="6081068"/>
            <a:ext cx="3656648" cy="228600"/>
          </a:xfrm>
        </p:spPr>
        <p:txBody>
          <a:bodyPr/>
          <a:lstStyle>
            <a:lvl1pPr marL="0" indent="0">
              <a:lnSpc>
                <a:spcPct val="90000"/>
              </a:lnSpc>
              <a:spcBef>
                <a:spcPts val="0"/>
              </a:spcBef>
              <a:buNone/>
              <a:defRPr sz="1600">
                <a:solidFill>
                  <a:schemeClr val="bg1"/>
                </a:solidFill>
              </a:defRPr>
            </a:lvl1pPr>
            <a:lvl2pPr marL="0" indent="0">
              <a:lnSpc>
                <a:spcPct val="90000"/>
              </a:lnSpc>
              <a:spcBef>
                <a:spcPts val="600"/>
              </a:spcBef>
              <a:buNone/>
              <a:defRPr sz="1600">
                <a:solidFill>
                  <a:schemeClr val="bg1"/>
                </a:solidFill>
              </a:defRPr>
            </a:lvl2pPr>
            <a:lvl3pPr marL="0" indent="0">
              <a:lnSpc>
                <a:spcPct val="90000"/>
              </a:lnSpc>
              <a:spcBef>
                <a:spcPts val="600"/>
              </a:spcBef>
              <a:buNone/>
              <a:defRPr sz="1600">
                <a:solidFill>
                  <a:schemeClr val="bg1"/>
                </a:solidFill>
              </a:defRPr>
            </a:lvl3pPr>
            <a:lvl4pPr marL="0" indent="0">
              <a:lnSpc>
                <a:spcPct val="90000"/>
              </a:lnSpc>
              <a:spcBef>
                <a:spcPts val="600"/>
              </a:spcBef>
              <a:buNone/>
              <a:defRPr sz="1600">
                <a:solidFill>
                  <a:schemeClr val="bg1"/>
                </a:solidFill>
              </a:defRPr>
            </a:lvl4pPr>
            <a:lvl5pPr marL="0" indent="0">
              <a:lnSpc>
                <a:spcPct val="90000"/>
              </a:lnSpc>
              <a:spcBef>
                <a:spcPts val="600"/>
              </a:spcBef>
              <a:buNone/>
              <a:defRPr sz="1600">
                <a:solidFill>
                  <a:schemeClr val="bg1"/>
                </a:solidFill>
              </a:defRPr>
            </a:lvl5pPr>
            <a:lvl6pPr marL="0" indent="0">
              <a:lnSpc>
                <a:spcPct val="90000"/>
              </a:lnSpc>
              <a:spcBef>
                <a:spcPts val="600"/>
              </a:spcBef>
              <a:buNone/>
              <a:defRPr sz="1600">
                <a:solidFill>
                  <a:schemeClr val="bg1"/>
                </a:solidFill>
              </a:defRPr>
            </a:lvl6pPr>
            <a:lvl7pPr marL="0" indent="0">
              <a:lnSpc>
                <a:spcPct val="90000"/>
              </a:lnSpc>
              <a:spcBef>
                <a:spcPts val="600"/>
              </a:spcBef>
              <a:buNone/>
              <a:defRPr sz="1600">
                <a:solidFill>
                  <a:schemeClr val="bg1"/>
                </a:solidFill>
              </a:defRPr>
            </a:lvl7pPr>
            <a:lvl8pPr marL="0" indent="0">
              <a:lnSpc>
                <a:spcPct val="90000"/>
              </a:lnSpc>
              <a:spcBef>
                <a:spcPts val="600"/>
              </a:spcBef>
              <a:buNone/>
              <a:defRPr sz="1600">
                <a:solidFill>
                  <a:schemeClr val="bg1"/>
                </a:solidFill>
              </a:defRPr>
            </a:lvl8pPr>
          </a:lstStyle>
          <a:p>
            <a:pPr lvl="0"/>
            <a:r>
              <a:rPr lang="en-US" dirty="0"/>
              <a:t>Click to add date</a:t>
            </a:r>
          </a:p>
        </p:txBody>
      </p:sp>
      <p:grpSp>
        <p:nvGrpSpPr>
          <p:cNvPr id="21" name="Group 20"/>
          <p:cNvGrpSpPr/>
          <p:nvPr/>
        </p:nvGrpSpPr>
        <p:grpSpPr>
          <a:xfrm>
            <a:off x="10206138" y="6074829"/>
            <a:ext cx="1373087" cy="216433"/>
            <a:chOff x="-84138" y="5622925"/>
            <a:chExt cx="4330701" cy="682626"/>
          </a:xfrm>
          <a:solidFill>
            <a:srgbClr val="FFFFFF"/>
          </a:solidFill>
        </p:grpSpPr>
        <p:sp>
          <p:nvSpPr>
            <p:cNvPr id="22"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3"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4"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5"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6"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7"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8"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15" name="TextBox 14"/>
          <p:cNvSpPr txBox="1"/>
          <p:nvPr userDrawn="1"/>
        </p:nvSpPr>
        <p:spPr>
          <a:xfrm>
            <a:off x="9827519" y="6505956"/>
            <a:ext cx="1751706" cy="199644"/>
          </a:xfrm>
          <a:prstGeom prst="rect">
            <a:avLst/>
          </a:prstGeom>
          <a:noFill/>
        </p:spPr>
        <p:txBody>
          <a:bodyPr wrap="square" lIns="0" tIns="0" rIns="0" bIns="0" rtlCol="0">
            <a:noAutofit/>
          </a:bodyPr>
          <a:lstStyle/>
          <a:p>
            <a:pPr algn="r">
              <a:lnSpc>
                <a:spcPct val="90000"/>
              </a:lnSpc>
            </a:pPr>
            <a:r>
              <a:rPr lang="en-US" sz="700" dirty="0">
                <a:solidFill>
                  <a:prstClr val="white"/>
                </a:solidFill>
              </a:rPr>
              <a:t>© 2016 VMware Inc. All rights reserved.</a:t>
            </a:r>
          </a:p>
        </p:txBody>
      </p:sp>
    </p:spTree>
    <p:extLst>
      <p:ext uri="{BB962C8B-B14F-4D97-AF65-F5344CB8AC3E}">
        <p14:creationId xmlns:p14="http://schemas.microsoft.com/office/powerpoint/2010/main" val="212098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30200"/>
            <a:ext cx="10969943" cy="812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717074">
                  <a:tint val="75000"/>
                </a:srgbClr>
              </a:solidFill>
            </a:endParaRPr>
          </a:p>
        </p:txBody>
      </p:sp>
      <p:sp>
        <p:nvSpPr>
          <p:cNvPr id="5" name="Footer Placeholder 4"/>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3656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441" y="1676400"/>
            <a:ext cx="10969943"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717074">
                  <a:tint val="75000"/>
                </a:srgbClr>
              </a:solidFill>
            </a:endParaRPr>
          </a:p>
        </p:txBody>
      </p:sp>
      <p:sp>
        <p:nvSpPr>
          <p:cNvPr id="5" name="Footer Placeholder 4"/>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
        <p:nvSpPr>
          <p:cNvPr id="9" name="Text Placeholder 8"/>
          <p:cNvSpPr>
            <a:spLocks noGrp="1"/>
          </p:cNvSpPr>
          <p:nvPr>
            <p:ph type="body" sz="quarter" idx="13" hasCustomPrompt="1"/>
          </p:nvPr>
        </p:nvSpPr>
        <p:spPr>
          <a:xfrm>
            <a:off x="609441" y="1206500"/>
            <a:ext cx="10969943" cy="3048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Tree>
    <p:extLst>
      <p:ext uri="{BB962C8B-B14F-4D97-AF65-F5344CB8AC3E}">
        <p14:creationId xmlns:p14="http://schemas.microsoft.com/office/powerpoint/2010/main" val="63124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6490762" y="0"/>
            <a:ext cx="5698063" cy="6858000"/>
          </a:xfrm>
          <a:prstGeom prst="rect">
            <a:avLst/>
          </a:prstGeom>
        </p:spPr>
      </p:pic>
      <p:grpSp>
        <p:nvGrpSpPr>
          <p:cNvPr id="17" name="Group 16"/>
          <p:cNvGrpSpPr/>
          <p:nvPr/>
        </p:nvGrpSpPr>
        <p:grpSpPr>
          <a:xfrm>
            <a:off x="617878" y="6446044"/>
            <a:ext cx="1099793" cy="173355"/>
            <a:chOff x="-84138" y="5622925"/>
            <a:chExt cx="4330701" cy="682626"/>
          </a:xfrm>
        </p:grpSpPr>
        <p:sp>
          <p:nvSpPr>
            <p:cNvPr id="18"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9"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0"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1"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2"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3"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4"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2" name="Title 1"/>
          <p:cNvSpPr>
            <a:spLocks noGrp="1"/>
          </p:cNvSpPr>
          <p:nvPr>
            <p:ph type="title"/>
          </p:nvPr>
        </p:nvSpPr>
        <p:spPr>
          <a:xfrm>
            <a:off x="614729" y="1676400"/>
            <a:ext cx="7313295" cy="1524000"/>
          </a:xfrm>
        </p:spPr>
        <p:txBody>
          <a:bodyPr anchor="b"/>
          <a:lstStyle>
            <a:lvl1pPr algn="l">
              <a:defRPr sz="3600" b="1" cap="none" baseline="0"/>
            </a:lvl1pPr>
          </a:lstStyle>
          <a:p>
            <a:r>
              <a:rPr lang="en-US"/>
              <a:t>Click to edit Master title style</a:t>
            </a:r>
          </a:p>
        </p:txBody>
      </p:sp>
      <p:sp>
        <p:nvSpPr>
          <p:cNvPr id="3" name="Text Placeholder 2"/>
          <p:cNvSpPr>
            <a:spLocks noGrp="1"/>
          </p:cNvSpPr>
          <p:nvPr>
            <p:ph type="body" idx="1"/>
          </p:nvPr>
        </p:nvSpPr>
        <p:spPr>
          <a:xfrm>
            <a:off x="609439" y="3276600"/>
            <a:ext cx="7313295"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2462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617878" y="6446044"/>
            <a:ext cx="1099793" cy="173355"/>
            <a:chOff x="-84138" y="5622925"/>
            <a:chExt cx="4330701" cy="682626"/>
          </a:xfrm>
        </p:grpSpPr>
        <p:sp>
          <p:nvSpPr>
            <p:cNvPr id="1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2" name="Title 1"/>
          <p:cNvSpPr>
            <a:spLocks noGrp="1"/>
          </p:cNvSpPr>
          <p:nvPr>
            <p:ph type="title"/>
          </p:nvPr>
        </p:nvSpPr>
        <p:spPr>
          <a:xfrm>
            <a:off x="609441" y="1676400"/>
            <a:ext cx="6094413" cy="1524000"/>
          </a:xfrm>
        </p:spPr>
        <p:txBody>
          <a:bodyPr anchor="b"/>
          <a:lstStyle>
            <a:lvl1pPr algn="l">
              <a:defRPr sz="3600" b="1" cap="none" baseline="0"/>
            </a:lvl1pPr>
          </a:lstStyle>
          <a:p>
            <a:r>
              <a:rPr lang="en-US"/>
              <a:t>Click to edit Master title style</a:t>
            </a:r>
          </a:p>
        </p:txBody>
      </p:sp>
      <p:sp>
        <p:nvSpPr>
          <p:cNvPr id="3" name="Text Placeholder 2"/>
          <p:cNvSpPr>
            <a:spLocks noGrp="1"/>
          </p:cNvSpPr>
          <p:nvPr>
            <p:ph type="body" idx="1"/>
          </p:nvPr>
        </p:nvSpPr>
        <p:spPr>
          <a:xfrm>
            <a:off x="609441" y="3276600"/>
            <a:ext cx="6094413"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15952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617878" y="6446044"/>
            <a:ext cx="1099793" cy="173355"/>
            <a:chOff x="-84138" y="5622925"/>
            <a:chExt cx="4330701" cy="682626"/>
          </a:xfrm>
          <a:solidFill>
            <a:srgbClr val="FFFFFF"/>
          </a:solidFill>
        </p:grpSpPr>
        <p:sp>
          <p:nvSpPr>
            <p:cNvPr id="2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12" name="Text Placeholder 2"/>
          <p:cNvSpPr>
            <a:spLocks noGrp="1"/>
          </p:cNvSpPr>
          <p:nvPr>
            <p:ph type="body" idx="10" hasCustomPrompt="1"/>
          </p:nvPr>
        </p:nvSpPr>
        <p:spPr>
          <a:xfrm>
            <a:off x="914160" y="2593231"/>
            <a:ext cx="4812049" cy="533400"/>
          </a:xfrm>
        </p:spPr>
        <p:txBody>
          <a:bodyPr anchor="t"/>
          <a:lstStyle>
            <a:lvl1pPr marL="0" indent="0">
              <a:spcBef>
                <a:spcPts val="0"/>
              </a:spcBef>
              <a:buNone/>
              <a:defRPr sz="1600">
                <a:solidFill>
                  <a:schemeClr val="accent1"/>
                </a:solidFill>
              </a:defRPr>
            </a:lvl1pPr>
            <a:lvl2pPr marL="0" indent="0">
              <a:spcBef>
                <a:spcPts val="0"/>
              </a:spcBef>
              <a:buNone/>
              <a:defRPr sz="1600">
                <a:solidFill>
                  <a:schemeClr val="accent1"/>
                </a:solidFill>
              </a:defRPr>
            </a:lvl2pPr>
            <a:lvl3pPr marL="0" indent="0">
              <a:spcBef>
                <a:spcPts val="0"/>
              </a:spcBef>
              <a:buNone/>
              <a:defRPr sz="1600">
                <a:solidFill>
                  <a:schemeClr val="accent1"/>
                </a:solidFill>
              </a:defRPr>
            </a:lvl3pPr>
            <a:lvl4pPr marL="0" indent="0">
              <a:spcBef>
                <a:spcPts val="0"/>
              </a:spcBef>
              <a:buNone/>
              <a:defRPr sz="1600">
                <a:solidFill>
                  <a:schemeClr val="accent1"/>
                </a:solidFill>
              </a:defRPr>
            </a:lvl4pPr>
            <a:lvl5pPr marL="0" indent="0">
              <a:spcBef>
                <a:spcPts val="0"/>
              </a:spcBef>
              <a:buNone/>
              <a:defRPr sz="1600">
                <a:solidFill>
                  <a:schemeClr val="accent1"/>
                </a:solidFill>
              </a:defRPr>
            </a:lvl5pPr>
            <a:lvl6pPr marL="0" indent="0">
              <a:spcBef>
                <a:spcPts val="0"/>
              </a:spcBef>
              <a:buNone/>
              <a:defRPr sz="1600">
                <a:solidFill>
                  <a:schemeClr val="accent1"/>
                </a:solidFill>
              </a:defRPr>
            </a:lvl6pPr>
            <a:lvl7pPr marL="0" indent="0">
              <a:spcBef>
                <a:spcPts val="0"/>
              </a:spcBef>
              <a:buNone/>
              <a:defRPr sz="1600">
                <a:solidFill>
                  <a:schemeClr val="accent1"/>
                </a:solidFill>
              </a:defRPr>
            </a:lvl7pPr>
            <a:lvl8pPr marL="0" indent="0">
              <a:spcBef>
                <a:spcPts val="0"/>
              </a:spcBef>
              <a:buNone/>
              <a:defRPr sz="1600">
                <a:solidFill>
                  <a:schemeClr val="accent1"/>
                </a:solidFill>
              </a:defRPr>
            </a:lvl8pPr>
            <a:lvl9pPr marL="0" indent="0">
              <a:spcBef>
                <a:spcPts val="0"/>
              </a:spcBef>
              <a:buNone/>
              <a:defRPr sz="1600">
                <a:solidFill>
                  <a:schemeClr val="accent1"/>
                </a:solidFill>
              </a:defRPr>
            </a:lvl9pPr>
          </a:lstStyle>
          <a:p>
            <a:pPr lvl="0"/>
            <a:r>
              <a:rPr lang="en-US" dirty="0"/>
              <a:t>Click to add Name, Title, Company</a:t>
            </a:r>
          </a:p>
        </p:txBody>
      </p:sp>
      <p:sp>
        <p:nvSpPr>
          <p:cNvPr id="5" name="Text Placeholder 4"/>
          <p:cNvSpPr>
            <a:spLocks noGrp="1"/>
          </p:cNvSpPr>
          <p:nvPr>
            <p:ph type="body" sz="quarter" idx="11"/>
          </p:nvPr>
        </p:nvSpPr>
        <p:spPr>
          <a:xfrm>
            <a:off x="843060" y="457200"/>
            <a:ext cx="4875530" cy="2011680"/>
          </a:xfrm>
        </p:spPr>
        <p:txBody>
          <a:bodyPr/>
          <a:lstStyle>
            <a:lvl1pPr marL="58738" indent="-55563">
              <a:lnSpc>
                <a:spcPct val="100000"/>
              </a:lnSpc>
              <a:spcBef>
                <a:spcPts val="0"/>
              </a:spcBef>
              <a:buNone/>
              <a:defRPr sz="2200">
                <a:solidFill>
                  <a:schemeClr val="accent3">
                    <a:lumMod val="50000"/>
                  </a:schemeClr>
                </a:solidFill>
              </a:defRPr>
            </a:lvl1pPr>
            <a:lvl2pPr marL="3175" indent="0">
              <a:lnSpc>
                <a:spcPct val="100000"/>
              </a:lnSpc>
              <a:spcBef>
                <a:spcPts val="0"/>
              </a:spcBef>
              <a:buNone/>
              <a:defRPr sz="2200">
                <a:solidFill>
                  <a:schemeClr val="accent1">
                    <a:lumMod val="50000"/>
                  </a:schemeClr>
                </a:solidFill>
              </a:defRPr>
            </a:lvl2pPr>
            <a:lvl3pPr marL="3175" indent="0">
              <a:lnSpc>
                <a:spcPct val="100000"/>
              </a:lnSpc>
              <a:spcBef>
                <a:spcPts val="0"/>
              </a:spcBef>
              <a:buNone/>
              <a:defRPr sz="2200">
                <a:solidFill>
                  <a:schemeClr val="accent1">
                    <a:lumMod val="50000"/>
                  </a:schemeClr>
                </a:solidFill>
              </a:defRPr>
            </a:lvl3pPr>
            <a:lvl4pPr marL="3175" indent="0">
              <a:lnSpc>
                <a:spcPct val="100000"/>
              </a:lnSpc>
              <a:spcBef>
                <a:spcPts val="0"/>
              </a:spcBef>
              <a:buNone/>
              <a:defRPr sz="2200">
                <a:solidFill>
                  <a:schemeClr val="accent1">
                    <a:lumMod val="50000"/>
                  </a:schemeClr>
                </a:solidFill>
              </a:defRPr>
            </a:lvl4pPr>
            <a:lvl5pPr marL="3175" indent="0">
              <a:lnSpc>
                <a:spcPct val="100000"/>
              </a:lnSpc>
              <a:spcBef>
                <a:spcPts val="0"/>
              </a:spcBef>
              <a:buNone/>
              <a:defRPr sz="2200">
                <a:solidFill>
                  <a:schemeClr val="accent1">
                    <a:lumMod val="50000"/>
                  </a:schemeClr>
                </a:solidFill>
              </a:defRPr>
            </a:lvl5pPr>
            <a:lvl6pPr marL="3175" indent="0">
              <a:lnSpc>
                <a:spcPct val="100000"/>
              </a:lnSpc>
              <a:spcBef>
                <a:spcPts val="0"/>
              </a:spcBef>
              <a:buNone/>
              <a:defRPr sz="2200">
                <a:solidFill>
                  <a:schemeClr val="accent1">
                    <a:lumMod val="50000"/>
                  </a:schemeClr>
                </a:solidFill>
              </a:defRPr>
            </a:lvl6pPr>
            <a:lvl7pPr marL="3175" indent="0">
              <a:lnSpc>
                <a:spcPct val="100000"/>
              </a:lnSpc>
              <a:spcBef>
                <a:spcPts val="0"/>
              </a:spcBef>
              <a:buNone/>
              <a:defRPr sz="2200">
                <a:solidFill>
                  <a:schemeClr val="accent1">
                    <a:lumMod val="50000"/>
                  </a:schemeClr>
                </a:solidFill>
              </a:defRPr>
            </a:lvl7pPr>
            <a:lvl8pPr marL="3175" indent="0">
              <a:lnSpc>
                <a:spcPct val="100000"/>
              </a:lnSpc>
              <a:spcBef>
                <a:spcPts val="0"/>
              </a:spcBef>
              <a:buNone/>
              <a:defRPr sz="2200">
                <a:solidFill>
                  <a:schemeClr val="accent1">
                    <a:lumMod val="50000"/>
                  </a:schemeClr>
                </a:solidFill>
              </a:defRPr>
            </a:lvl8pPr>
            <a:lvl9pPr marL="3175" indent="0">
              <a:lnSpc>
                <a:spcPct val="100000"/>
              </a:lnSpc>
              <a:spcBef>
                <a:spcPts val="0"/>
              </a:spcBef>
              <a:buNone/>
              <a:defRPr sz="2200">
                <a:solidFill>
                  <a:schemeClr val="accent1">
                    <a:lumMod val="50000"/>
                  </a:schemeClr>
                </a:solidFill>
              </a:defRPr>
            </a:lvl9pPr>
          </a:lstStyle>
          <a:p>
            <a:pPr lvl="0"/>
            <a:r>
              <a:rPr lang="en-US"/>
              <a:t>Click to edit Master text styles</a:t>
            </a:r>
          </a:p>
        </p:txBody>
      </p:sp>
    </p:spTree>
    <p:extLst>
      <p:ext uri="{BB962C8B-B14F-4D97-AF65-F5344CB8AC3E}">
        <p14:creationId xmlns:p14="http://schemas.microsoft.com/office/powerpoint/2010/main" val="6200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Metric 1">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2412" y="685800"/>
            <a:ext cx="4387977" cy="1676400"/>
          </a:xfrm>
        </p:spPr>
        <p:txBody>
          <a:bodyPr anchor="b"/>
          <a:lstStyle>
            <a:lvl1pPr marL="3175" indent="0">
              <a:spcBef>
                <a:spcPts val="0"/>
              </a:spcBef>
              <a:buNone/>
              <a:defRPr sz="11000">
                <a:solidFill>
                  <a:schemeClr val="accent3"/>
                </a:solidFill>
              </a:defRPr>
            </a:lvl1pPr>
            <a:lvl2pPr marL="3175" indent="0">
              <a:spcBef>
                <a:spcPts val="0"/>
              </a:spcBef>
              <a:buNone/>
              <a:defRPr sz="11000">
                <a:solidFill>
                  <a:schemeClr val="accent3"/>
                </a:solidFill>
              </a:defRPr>
            </a:lvl2pPr>
            <a:lvl3pPr marL="3175" indent="0">
              <a:spcBef>
                <a:spcPts val="0"/>
              </a:spcBef>
              <a:buNone/>
              <a:defRPr sz="11000">
                <a:solidFill>
                  <a:schemeClr val="accent3"/>
                </a:solidFill>
              </a:defRPr>
            </a:lvl3pPr>
            <a:lvl4pPr marL="3175" indent="0">
              <a:spcBef>
                <a:spcPts val="0"/>
              </a:spcBef>
              <a:buNone/>
              <a:defRPr sz="11000">
                <a:solidFill>
                  <a:schemeClr val="accent3"/>
                </a:solidFill>
              </a:defRPr>
            </a:lvl4pPr>
            <a:lvl5pPr marL="3175" indent="0">
              <a:spcBef>
                <a:spcPts val="0"/>
              </a:spcBef>
              <a:buNone/>
              <a:defRPr sz="11000">
                <a:solidFill>
                  <a:schemeClr val="accent3"/>
                </a:solidFill>
              </a:defRPr>
            </a:lvl5pPr>
            <a:lvl6pPr marL="3175" indent="0">
              <a:spcBef>
                <a:spcPts val="0"/>
              </a:spcBef>
              <a:buNone/>
              <a:defRPr sz="11000">
                <a:solidFill>
                  <a:schemeClr val="accent3"/>
                </a:solidFill>
              </a:defRPr>
            </a:lvl6pPr>
            <a:lvl7pPr marL="3175" indent="0">
              <a:spcBef>
                <a:spcPts val="0"/>
              </a:spcBef>
              <a:buNone/>
              <a:defRPr sz="11000">
                <a:solidFill>
                  <a:schemeClr val="accent3"/>
                </a:solidFill>
              </a:defRPr>
            </a:lvl7pPr>
            <a:lvl8pPr marL="3175" indent="0">
              <a:spcBef>
                <a:spcPts val="0"/>
              </a:spcBef>
              <a:buNone/>
              <a:defRPr sz="11000">
                <a:solidFill>
                  <a:schemeClr val="accent3"/>
                </a:solidFill>
              </a:defRPr>
            </a:lvl8pPr>
            <a:lvl9pPr marL="3175" indent="0">
              <a:spcBef>
                <a:spcPts val="0"/>
              </a:spcBef>
              <a:buNone/>
              <a:defRPr sz="11000">
                <a:solidFill>
                  <a:schemeClr val="accent3"/>
                </a:solidFill>
              </a:defRPr>
            </a:lvl9pPr>
          </a:lstStyle>
          <a:p>
            <a:pPr lvl="0"/>
            <a:r>
              <a:rPr lang="en-US" dirty="0"/>
              <a:t>XX</a:t>
            </a:r>
          </a:p>
        </p:txBody>
      </p:sp>
      <p:sp>
        <p:nvSpPr>
          <p:cNvPr id="14" name="Text Placeholder 3"/>
          <p:cNvSpPr>
            <a:spLocks noGrp="1"/>
          </p:cNvSpPr>
          <p:nvPr>
            <p:ph type="body" sz="quarter" idx="11"/>
          </p:nvPr>
        </p:nvSpPr>
        <p:spPr>
          <a:xfrm>
            <a:off x="1322412" y="2362200"/>
            <a:ext cx="4387977" cy="1066800"/>
          </a:xfrm>
        </p:spPr>
        <p:txBody>
          <a:bodyPr/>
          <a:lstStyle>
            <a:lvl1pPr marL="3175" indent="0">
              <a:spcBef>
                <a:spcPts val="0"/>
              </a:spcBef>
              <a:buNone/>
              <a:defRPr sz="2400" cap="none" baseline="0">
                <a:solidFill>
                  <a:schemeClr val="accent3"/>
                </a:solidFill>
              </a:defRPr>
            </a:lvl1pPr>
            <a:lvl2pPr marL="3175" indent="0">
              <a:spcBef>
                <a:spcPts val="0"/>
              </a:spcBef>
              <a:buNone/>
              <a:defRPr sz="2000" cap="all" baseline="0">
                <a:solidFill>
                  <a:schemeClr val="accent3"/>
                </a:solidFill>
              </a:defRPr>
            </a:lvl2pPr>
            <a:lvl3pPr marL="3175" indent="0">
              <a:spcBef>
                <a:spcPts val="0"/>
              </a:spcBef>
              <a:buNone/>
              <a:defRPr sz="2000" cap="all" baseline="0">
                <a:solidFill>
                  <a:schemeClr val="accent3"/>
                </a:solidFill>
              </a:defRPr>
            </a:lvl3pPr>
            <a:lvl4pPr marL="3175" indent="0">
              <a:spcBef>
                <a:spcPts val="0"/>
              </a:spcBef>
              <a:buNone/>
              <a:defRPr sz="2000" cap="all" baseline="0">
                <a:solidFill>
                  <a:schemeClr val="accent3"/>
                </a:solidFill>
              </a:defRPr>
            </a:lvl4pPr>
            <a:lvl5pPr marL="3175" indent="0">
              <a:spcBef>
                <a:spcPts val="0"/>
              </a:spcBef>
              <a:buNone/>
              <a:defRPr sz="2000" cap="all" baseline="0">
                <a:solidFill>
                  <a:schemeClr val="accent3"/>
                </a:solidFill>
              </a:defRPr>
            </a:lvl5pPr>
            <a:lvl6pPr marL="3175" indent="0">
              <a:spcBef>
                <a:spcPts val="0"/>
              </a:spcBef>
              <a:buNone/>
              <a:defRPr sz="2000" cap="all" baseline="0">
                <a:solidFill>
                  <a:schemeClr val="accent3"/>
                </a:solidFill>
              </a:defRPr>
            </a:lvl6pPr>
            <a:lvl7pPr marL="3175" indent="0">
              <a:spcBef>
                <a:spcPts val="0"/>
              </a:spcBef>
              <a:buNone/>
              <a:defRPr sz="2000" cap="all" baseline="0">
                <a:solidFill>
                  <a:schemeClr val="accent3"/>
                </a:solidFill>
              </a:defRPr>
            </a:lvl7pPr>
            <a:lvl8pPr marL="3175" indent="0">
              <a:spcBef>
                <a:spcPts val="0"/>
              </a:spcBef>
              <a:buNone/>
              <a:defRPr sz="2000" cap="all" baseline="0">
                <a:solidFill>
                  <a:schemeClr val="accent3"/>
                </a:solidFill>
              </a:defRPr>
            </a:lvl8pPr>
            <a:lvl9pPr marL="3175" indent="0">
              <a:spcBef>
                <a:spcPts val="0"/>
              </a:spcBef>
              <a:buNone/>
              <a:defRPr sz="2000" cap="all" baseline="0">
                <a:solidFill>
                  <a:schemeClr val="accent3"/>
                </a:solidFill>
              </a:defRPr>
            </a:lvl9pPr>
          </a:lstStyle>
          <a:p>
            <a:pPr lvl="0"/>
            <a:r>
              <a:rPr lang="en-US"/>
              <a:t>Click to edit Master text styles</a:t>
            </a:r>
          </a:p>
        </p:txBody>
      </p:sp>
      <p:grpSp>
        <p:nvGrpSpPr>
          <p:cNvPr id="15" name="Group 14"/>
          <p:cNvGrpSpPr/>
          <p:nvPr/>
        </p:nvGrpSpPr>
        <p:grpSpPr>
          <a:xfrm>
            <a:off x="617878" y="6446044"/>
            <a:ext cx="1099793" cy="173355"/>
            <a:chOff x="-84138" y="5622925"/>
            <a:chExt cx="4330701" cy="682626"/>
          </a:xfrm>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Tree>
    <p:extLst>
      <p:ext uri="{BB962C8B-B14F-4D97-AF65-F5344CB8AC3E}">
        <p14:creationId xmlns:p14="http://schemas.microsoft.com/office/powerpoint/2010/main" val="125984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4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Metric 2">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617878" y="6446044"/>
            <a:ext cx="1099793" cy="173355"/>
            <a:chOff x="-84138" y="5622925"/>
            <a:chExt cx="4330701" cy="682626"/>
          </a:xfrm>
          <a:solidFill>
            <a:srgbClr val="FFFFFF"/>
          </a:solidFill>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4" name="Text Placeholder 3"/>
          <p:cNvSpPr>
            <a:spLocks noGrp="1"/>
          </p:cNvSpPr>
          <p:nvPr>
            <p:ph type="body" sz="quarter" idx="10" hasCustomPrompt="1"/>
          </p:nvPr>
        </p:nvSpPr>
        <p:spPr>
          <a:xfrm>
            <a:off x="6703854" y="2209800"/>
            <a:ext cx="4387977" cy="1676400"/>
          </a:xfrm>
        </p:spPr>
        <p:txBody>
          <a:bodyPr anchor="b"/>
          <a:lstStyle>
            <a:lvl1pPr marL="3175" indent="0">
              <a:spcBef>
                <a:spcPts val="0"/>
              </a:spcBef>
              <a:buNone/>
              <a:defRPr sz="11000">
                <a:solidFill>
                  <a:schemeClr val="bg1"/>
                </a:solidFill>
              </a:defRPr>
            </a:lvl1pPr>
            <a:lvl2pPr marL="3175" indent="0">
              <a:spcBef>
                <a:spcPts val="0"/>
              </a:spcBef>
              <a:buNone/>
              <a:defRPr sz="11000">
                <a:solidFill>
                  <a:schemeClr val="bg1"/>
                </a:solidFill>
              </a:defRPr>
            </a:lvl2pPr>
            <a:lvl3pPr marL="3175" indent="0">
              <a:spcBef>
                <a:spcPts val="0"/>
              </a:spcBef>
              <a:buNone/>
              <a:defRPr sz="11000">
                <a:solidFill>
                  <a:schemeClr val="bg1"/>
                </a:solidFill>
              </a:defRPr>
            </a:lvl3pPr>
            <a:lvl4pPr marL="3175" indent="0">
              <a:spcBef>
                <a:spcPts val="0"/>
              </a:spcBef>
              <a:buNone/>
              <a:defRPr sz="11000">
                <a:solidFill>
                  <a:schemeClr val="bg1"/>
                </a:solidFill>
              </a:defRPr>
            </a:lvl4pPr>
            <a:lvl5pPr marL="3175" indent="0">
              <a:spcBef>
                <a:spcPts val="0"/>
              </a:spcBef>
              <a:buNone/>
              <a:defRPr sz="11000">
                <a:solidFill>
                  <a:schemeClr val="bg1"/>
                </a:solidFill>
              </a:defRPr>
            </a:lvl5pPr>
            <a:lvl6pPr marL="3175" indent="0">
              <a:spcBef>
                <a:spcPts val="0"/>
              </a:spcBef>
              <a:buNone/>
              <a:defRPr sz="11000">
                <a:solidFill>
                  <a:schemeClr val="bg1"/>
                </a:solidFill>
              </a:defRPr>
            </a:lvl6pPr>
            <a:lvl7pPr marL="3175" indent="0">
              <a:spcBef>
                <a:spcPts val="0"/>
              </a:spcBef>
              <a:buNone/>
              <a:defRPr sz="11000">
                <a:solidFill>
                  <a:schemeClr val="bg1"/>
                </a:solidFill>
              </a:defRPr>
            </a:lvl7pPr>
            <a:lvl8pPr marL="3175" indent="0">
              <a:spcBef>
                <a:spcPts val="0"/>
              </a:spcBef>
              <a:buNone/>
              <a:defRPr sz="11000">
                <a:solidFill>
                  <a:schemeClr val="bg1"/>
                </a:solidFill>
              </a:defRPr>
            </a:lvl8pPr>
            <a:lvl9pPr marL="3175" indent="0">
              <a:spcBef>
                <a:spcPts val="0"/>
              </a:spcBef>
              <a:buNone/>
              <a:defRPr sz="11000">
                <a:solidFill>
                  <a:schemeClr val="bg1"/>
                </a:solidFill>
              </a:defRPr>
            </a:lvl9pPr>
          </a:lstStyle>
          <a:p>
            <a:pPr lvl="0"/>
            <a:r>
              <a:rPr lang="en-US" dirty="0"/>
              <a:t>XX</a:t>
            </a:r>
          </a:p>
        </p:txBody>
      </p:sp>
      <p:sp>
        <p:nvSpPr>
          <p:cNvPr id="14" name="Text Placeholder 3"/>
          <p:cNvSpPr>
            <a:spLocks noGrp="1"/>
          </p:cNvSpPr>
          <p:nvPr>
            <p:ph type="body" sz="quarter" idx="11"/>
          </p:nvPr>
        </p:nvSpPr>
        <p:spPr>
          <a:xfrm>
            <a:off x="6703854" y="3886200"/>
            <a:ext cx="4387977" cy="1066800"/>
          </a:xfrm>
        </p:spPr>
        <p:txBody>
          <a:bodyPr/>
          <a:lstStyle>
            <a:lvl1pPr marL="3175" indent="0">
              <a:spcBef>
                <a:spcPts val="0"/>
              </a:spcBef>
              <a:buNone/>
              <a:defRPr sz="2400" cap="none" baseline="0">
                <a:solidFill>
                  <a:schemeClr val="bg1"/>
                </a:solidFill>
              </a:defRPr>
            </a:lvl1pPr>
            <a:lvl2pPr marL="3175" indent="0">
              <a:spcBef>
                <a:spcPts val="0"/>
              </a:spcBef>
              <a:buNone/>
              <a:defRPr sz="2400" cap="none" baseline="0">
                <a:solidFill>
                  <a:schemeClr val="bg1"/>
                </a:solidFill>
              </a:defRPr>
            </a:lvl2pPr>
            <a:lvl3pPr marL="3175" indent="0">
              <a:spcBef>
                <a:spcPts val="0"/>
              </a:spcBef>
              <a:buNone/>
              <a:defRPr sz="2000" cap="all" baseline="0">
                <a:solidFill>
                  <a:schemeClr val="bg1"/>
                </a:solidFill>
              </a:defRPr>
            </a:lvl3pPr>
            <a:lvl4pPr marL="3175" indent="0">
              <a:spcBef>
                <a:spcPts val="0"/>
              </a:spcBef>
              <a:buNone/>
              <a:defRPr sz="2000" cap="all" baseline="0">
                <a:solidFill>
                  <a:schemeClr val="bg1"/>
                </a:solidFill>
              </a:defRPr>
            </a:lvl4pPr>
            <a:lvl5pPr marL="3175" indent="0">
              <a:spcBef>
                <a:spcPts val="0"/>
              </a:spcBef>
              <a:buNone/>
              <a:defRPr sz="2000" cap="all" baseline="0">
                <a:solidFill>
                  <a:schemeClr val="bg1"/>
                </a:solidFill>
              </a:defRPr>
            </a:lvl5pPr>
            <a:lvl6pPr marL="3175" indent="0">
              <a:spcBef>
                <a:spcPts val="0"/>
              </a:spcBef>
              <a:buNone/>
              <a:defRPr sz="2000" cap="all" baseline="0">
                <a:solidFill>
                  <a:schemeClr val="bg1"/>
                </a:solidFill>
              </a:defRPr>
            </a:lvl6pPr>
            <a:lvl7pPr marL="3175" indent="0">
              <a:spcBef>
                <a:spcPts val="0"/>
              </a:spcBef>
              <a:buNone/>
              <a:defRPr sz="2000" cap="all" baseline="0">
                <a:solidFill>
                  <a:schemeClr val="bg1"/>
                </a:solidFill>
              </a:defRPr>
            </a:lvl7pPr>
            <a:lvl8pPr marL="3175" indent="0">
              <a:spcBef>
                <a:spcPts val="0"/>
              </a:spcBef>
              <a:buNone/>
              <a:defRPr sz="2000" cap="all" baseline="0">
                <a:solidFill>
                  <a:schemeClr val="bg1"/>
                </a:solidFill>
              </a:defRPr>
            </a:lvl8pPr>
            <a:lvl9pPr marL="3175" indent="0">
              <a:spcBef>
                <a:spcPts val="0"/>
              </a:spcBef>
              <a:buNone/>
              <a:defRPr sz="2000" cap="all" baseline="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720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etric 3">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055811" y="5213798"/>
            <a:ext cx="3733881" cy="1415602"/>
          </a:xfrm>
        </p:spPr>
        <p:txBody>
          <a:bodyPr anchor="ctr"/>
          <a:lstStyle>
            <a:lvl1pPr marL="3175" indent="0" algn="r">
              <a:spcBef>
                <a:spcPts val="0"/>
              </a:spcBef>
              <a:buNone/>
              <a:defRPr sz="8800">
                <a:solidFill>
                  <a:schemeClr val="accent3">
                    <a:lumMod val="50000"/>
                  </a:schemeClr>
                </a:solidFill>
              </a:defRPr>
            </a:lvl1pPr>
            <a:lvl2pPr marL="3175" indent="0">
              <a:spcBef>
                <a:spcPts val="0"/>
              </a:spcBef>
              <a:buNone/>
              <a:defRPr sz="8800">
                <a:solidFill>
                  <a:schemeClr val="accent1">
                    <a:lumMod val="50000"/>
                  </a:schemeClr>
                </a:solidFill>
              </a:defRPr>
            </a:lvl2pPr>
            <a:lvl3pPr marL="3175" indent="0">
              <a:spcBef>
                <a:spcPts val="0"/>
              </a:spcBef>
              <a:buNone/>
              <a:defRPr sz="8800">
                <a:solidFill>
                  <a:schemeClr val="accent1">
                    <a:lumMod val="50000"/>
                  </a:schemeClr>
                </a:solidFill>
              </a:defRPr>
            </a:lvl3pPr>
            <a:lvl4pPr marL="3175" indent="0">
              <a:spcBef>
                <a:spcPts val="0"/>
              </a:spcBef>
              <a:buNone/>
              <a:defRPr sz="8800">
                <a:solidFill>
                  <a:schemeClr val="accent1">
                    <a:lumMod val="50000"/>
                  </a:schemeClr>
                </a:solidFill>
              </a:defRPr>
            </a:lvl4pPr>
            <a:lvl5pPr marL="3175" indent="0">
              <a:spcBef>
                <a:spcPts val="0"/>
              </a:spcBef>
              <a:buNone/>
              <a:defRPr sz="8800">
                <a:solidFill>
                  <a:schemeClr val="accent1">
                    <a:lumMod val="50000"/>
                  </a:schemeClr>
                </a:solidFill>
              </a:defRPr>
            </a:lvl5pPr>
            <a:lvl6pPr marL="3175" indent="0">
              <a:spcBef>
                <a:spcPts val="0"/>
              </a:spcBef>
              <a:buNone/>
              <a:defRPr sz="8800">
                <a:solidFill>
                  <a:schemeClr val="accent1">
                    <a:lumMod val="50000"/>
                  </a:schemeClr>
                </a:solidFill>
              </a:defRPr>
            </a:lvl6pPr>
            <a:lvl7pPr marL="3175" indent="0">
              <a:spcBef>
                <a:spcPts val="0"/>
              </a:spcBef>
              <a:buNone/>
              <a:defRPr sz="8800">
                <a:solidFill>
                  <a:schemeClr val="accent1">
                    <a:lumMod val="50000"/>
                  </a:schemeClr>
                </a:solidFill>
              </a:defRPr>
            </a:lvl7pPr>
            <a:lvl8pPr marL="3175" indent="0">
              <a:spcBef>
                <a:spcPts val="0"/>
              </a:spcBef>
              <a:buNone/>
              <a:defRPr sz="8800">
                <a:solidFill>
                  <a:schemeClr val="accent1">
                    <a:lumMod val="50000"/>
                  </a:schemeClr>
                </a:solidFill>
              </a:defRPr>
            </a:lvl8pPr>
            <a:lvl9pPr marL="3175" indent="0">
              <a:spcBef>
                <a:spcPts val="0"/>
              </a:spcBef>
              <a:buNone/>
              <a:defRPr sz="8800">
                <a:solidFill>
                  <a:schemeClr val="accent1">
                    <a:lumMod val="50000"/>
                  </a:schemeClr>
                </a:solidFill>
              </a:defRPr>
            </a:lvl9pPr>
          </a:lstStyle>
          <a:p>
            <a:pPr lvl="0"/>
            <a:r>
              <a:rPr lang="en-US" dirty="0"/>
              <a:t>XX</a:t>
            </a:r>
          </a:p>
        </p:txBody>
      </p:sp>
      <p:sp>
        <p:nvSpPr>
          <p:cNvPr id="9" name="Text Placeholder 2"/>
          <p:cNvSpPr>
            <a:spLocks noGrp="1"/>
          </p:cNvSpPr>
          <p:nvPr>
            <p:ph type="body" sz="quarter" idx="13"/>
          </p:nvPr>
        </p:nvSpPr>
        <p:spPr>
          <a:xfrm>
            <a:off x="6094413" y="5213798"/>
            <a:ext cx="4509865" cy="1415602"/>
          </a:xfrm>
        </p:spPr>
        <p:txBody>
          <a:bodyPr anchor="ctr"/>
          <a:lstStyle>
            <a:lvl1pPr marL="3175" indent="0">
              <a:spcBef>
                <a:spcPts val="0"/>
              </a:spcBef>
              <a:buNone/>
              <a:defRPr sz="2400">
                <a:solidFill>
                  <a:schemeClr val="accent3">
                    <a:lumMod val="50000"/>
                  </a:schemeClr>
                </a:solidFill>
              </a:defRPr>
            </a:lvl1pPr>
            <a:lvl2pPr marL="3175" indent="0">
              <a:spcBef>
                <a:spcPts val="0"/>
              </a:spcBef>
              <a:buNone/>
              <a:defRPr sz="2000">
                <a:solidFill>
                  <a:schemeClr val="accent1">
                    <a:lumMod val="50000"/>
                  </a:schemeClr>
                </a:solidFill>
              </a:defRPr>
            </a:lvl2pPr>
            <a:lvl3pPr marL="3175" indent="0">
              <a:spcBef>
                <a:spcPts val="0"/>
              </a:spcBef>
              <a:buNone/>
              <a:defRPr sz="2000">
                <a:solidFill>
                  <a:schemeClr val="accent1">
                    <a:lumMod val="50000"/>
                  </a:schemeClr>
                </a:solidFill>
              </a:defRPr>
            </a:lvl3pPr>
            <a:lvl4pPr marL="3175" indent="0">
              <a:spcBef>
                <a:spcPts val="0"/>
              </a:spcBef>
              <a:buNone/>
              <a:defRPr sz="2000">
                <a:solidFill>
                  <a:schemeClr val="accent1">
                    <a:lumMod val="50000"/>
                  </a:schemeClr>
                </a:solidFill>
              </a:defRPr>
            </a:lvl4pPr>
            <a:lvl5pPr marL="3175" indent="0">
              <a:spcBef>
                <a:spcPts val="0"/>
              </a:spcBef>
              <a:buNone/>
              <a:defRPr sz="2000">
                <a:solidFill>
                  <a:schemeClr val="accent1">
                    <a:lumMod val="50000"/>
                  </a:schemeClr>
                </a:solidFill>
              </a:defRPr>
            </a:lvl5pPr>
            <a:lvl6pPr marL="3175" indent="0">
              <a:spcBef>
                <a:spcPts val="0"/>
              </a:spcBef>
              <a:buNone/>
              <a:defRPr sz="2000">
                <a:solidFill>
                  <a:schemeClr val="accent1">
                    <a:lumMod val="50000"/>
                  </a:schemeClr>
                </a:solidFill>
              </a:defRPr>
            </a:lvl6pPr>
            <a:lvl7pPr marL="3175" indent="0">
              <a:spcBef>
                <a:spcPts val="0"/>
              </a:spcBef>
              <a:buNone/>
              <a:defRPr sz="2000">
                <a:solidFill>
                  <a:schemeClr val="accent1">
                    <a:lumMod val="50000"/>
                  </a:schemeClr>
                </a:solidFill>
              </a:defRPr>
            </a:lvl7pPr>
            <a:lvl8pPr marL="3175" indent="0">
              <a:spcBef>
                <a:spcPts val="0"/>
              </a:spcBef>
              <a:buNone/>
              <a:defRPr sz="2000">
                <a:solidFill>
                  <a:schemeClr val="accent1">
                    <a:lumMod val="50000"/>
                  </a:schemeClr>
                </a:solidFill>
              </a:defRPr>
            </a:lvl8pPr>
            <a:lvl9pPr marL="3175" indent="0">
              <a:spcBef>
                <a:spcPts val="0"/>
              </a:spcBef>
              <a:buNone/>
              <a:defRPr sz="2000">
                <a:solidFill>
                  <a:schemeClr val="accent1">
                    <a:lumMod val="50000"/>
                  </a:schemeClr>
                </a:solidFill>
              </a:defRPr>
            </a:lvl9pPr>
          </a:lstStyle>
          <a:p>
            <a:pPr lvl="0"/>
            <a:r>
              <a:rPr lang="en-US"/>
              <a:t>Click to edit Master text styles</a:t>
            </a:r>
          </a:p>
        </p:txBody>
      </p:sp>
      <p:grpSp>
        <p:nvGrpSpPr>
          <p:cNvPr id="15" name="Group 14"/>
          <p:cNvGrpSpPr/>
          <p:nvPr/>
        </p:nvGrpSpPr>
        <p:grpSpPr>
          <a:xfrm>
            <a:off x="617878" y="6446044"/>
            <a:ext cx="1099793" cy="173355"/>
            <a:chOff x="-84138" y="5622925"/>
            <a:chExt cx="4330701" cy="682626"/>
          </a:xfrm>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Tree>
    <p:extLst>
      <p:ext uri="{BB962C8B-B14F-4D97-AF65-F5344CB8AC3E}">
        <p14:creationId xmlns:p14="http://schemas.microsoft.com/office/powerpoint/2010/main" val="132895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371600"/>
            <a:ext cx="5241195"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189" y="1371600"/>
            <a:ext cx="5241195"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96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371600"/>
            <a:ext cx="5241195" cy="639762"/>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057400"/>
            <a:ext cx="5241195"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8189" y="1371600"/>
            <a:ext cx="5241195" cy="639762"/>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057400"/>
            <a:ext cx="5241195"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717074">
                  <a:tint val="75000"/>
                </a:srgbClr>
              </a:solidFill>
            </a:endParaRPr>
          </a:p>
        </p:txBody>
      </p:sp>
      <p:sp>
        <p:nvSpPr>
          <p:cNvPr id="8" name="Footer Placeholder 7"/>
          <p:cNvSpPr>
            <a:spLocks noGrp="1"/>
          </p:cNvSpPr>
          <p:nvPr>
            <p:ph type="ftr" sz="quarter" idx="11"/>
          </p:nvPr>
        </p:nvSpPr>
        <p:spPr/>
        <p:txBody>
          <a:bodyPr/>
          <a:lstStyle/>
          <a:p>
            <a:r>
              <a:rPr lang="en-US">
                <a:solidFill>
                  <a:srgbClr val="717074">
                    <a:tint val="75000"/>
                  </a:srgbClr>
                </a:solidFill>
              </a:rPr>
              <a:t>CONFIDENTIAL</a:t>
            </a:r>
          </a:p>
        </p:txBody>
      </p:sp>
      <p:sp>
        <p:nvSpPr>
          <p:cNvPr id="9" name="Slide Number Placeholder 8"/>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620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717074">
                  <a:tint val="75000"/>
                </a:srgbClr>
              </a:solidFill>
            </a:endParaRPr>
          </a:p>
        </p:txBody>
      </p:sp>
      <p:sp>
        <p:nvSpPr>
          <p:cNvPr id="4" name="Footer Placeholder 3"/>
          <p:cNvSpPr>
            <a:spLocks noGrp="1"/>
          </p:cNvSpPr>
          <p:nvPr>
            <p:ph type="ftr" sz="quarter" idx="11"/>
          </p:nvPr>
        </p:nvSpPr>
        <p:spPr/>
        <p:txBody>
          <a:bodyPr/>
          <a:lstStyle/>
          <a:p>
            <a:r>
              <a:rPr lang="en-US">
                <a:solidFill>
                  <a:srgbClr val="717074">
                    <a:tint val="75000"/>
                  </a:srgbClr>
                </a:solidFill>
              </a:rPr>
              <a:t>CONFIDENTIAL</a:t>
            </a:r>
          </a:p>
        </p:txBody>
      </p:sp>
      <p:sp>
        <p:nvSpPr>
          <p:cNvPr id="5" name="Slide Number Placeholder 4"/>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0833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717074">
                  <a:tint val="75000"/>
                </a:srgbClr>
              </a:solidFill>
            </a:endParaRPr>
          </a:p>
        </p:txBody>
      </p:sp>
      <p:sp>
        <p:nvSpPr>
          <p:cNvPr id="4" name="Footer Placeholder 3"/>
          <p:cNvSpPr>
            <a:spLocks noGrp="1"/>
          </p:cNvSpPr>
          <p:nvPr>
            <p:ph type="ftr" sz="quarter" idx="11"/>
          </p:nvPr>
        </p:nvSpPr>
        <p:spPr/>
        <p:txBody>
          <a:bodyPr/>
          <a:lstStyle/>
          <a:p>
            <a:r>
              <a:rPr lang="en-US">
                <a:solidFill>
                  <a:srgbClr val="717074">
                    <a:tint val="75000"/>
                  </a:srgbClr>
                </a:solidFill>
              </a:rPr>
              <a:t>CONFIDENTIAL</a:t>
            </a:r>
          </a:p>
        </p:txBody>
      </p:sp>
      <p:sp>
        <p:nvSpPr>
          <p:cNvPr id="5" name="Slide Number Placeholder 4"/>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
        <p:nvSpPr>
          <p:cNvPr id="6" name="Text Placeholder 8"/>
          <p:cNvSpPr>
            <a:spLocks noGrp="1"/>
          </p:cNvSpPr>
          <p:nvPr>
            <p:ph type="body" sz="quarter" idx="13" hasCustomPrompt="1"/>
          </p:nvPr>
        </p:nvSpPr>
        <p:spPr>
          <a:xfrm>
            <a:off x="609441" y="1219200"/>
            <a:ext cx="10969943" cy="3048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Tree>
    <p:extLst>
      <p:ext uri="{BB962C8B-B14F-4D97-AF65-F5344CB8AC3E}">
        <p14:creationId xmlns:p14="http://schemas.microsoft.com/office/powerpoint/2010/main" val="267814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717074">
                  <a:tint val="75000"/>
                </a:srgbClr>
              </a:solidFill>
            </a:endParaRPr>
          </a:p>
        </p:txBody>
      </p:sp>
      <p:sp>
        <p:nvSpPr>
          <p:cNvPr id="3" name="Footer Placeholder 2"/>
          <p:cNvSpPr>
            <a:spLocks noGrp="1"/>
          </p:cNvSpPr>
          <p:nvPr>
            <p:ph type="ftr" sz="quarter" idx="11"/>
          </p:nvPr>
        </p:nvSpPr>
        <p:spPr/>
        <p:txBody>
          <a:bodyPr/>
          <a:lstStyle/>
          <a:p>
            <a:r>
              <a:rPr lang="en-US">
                <a:solidFill>
                  <a:srgbClr val="717074">
                    <a:tint val="75000"/>
                  </a:srgbClr>
                </a:solidFill>
              </a:rPr>
              <a:t>CONFIDENTIAL</a:t>
            </a:r>
          </a:p>
        </p:txBody>
      </p:sp>
      <p:sp>
        <p:nvSpPr>
          <p:cNvPr id="4" name="Slide Number Placeholder 3"/>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90053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609441" y="1371601"/>
            <a:ext cx="7922736" cy="464819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35325" y="1371600"/>
            <a:ext cx="2844059" cy="4648199"/>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7422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0" y="1371600"/>
            <a:ext cx="12188825"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09441" y="4953000"/>
            <a:ext cx="10969943"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254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0" y="1371600"/>
            <a:ext cx="6004932"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15488" y="4953000"/>
            <a:ext cx="477395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3"/>
          </p:nvPr>
        </p:nvSpPr>
        <p:spPr>
          <a:xfrm>
            <a:off x="6183893" y="1371600"/>
            <a:ext cx="6004932"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9" name="Text Placeholder 3"/>
          <p:cNvSpPr>
            <a:spLocks noGrp="1"/>
          </p:cNvSpPr>
          <p:nvPr>
            <p:ph type="body" sz="half" idx="14"/>
          </p:nvPr>
        </p:nvSpPr>
        <p:spPr>
          <a:xfrm>
            <a:off x="6805428" y="4953000"/>
            <a:ext cx="477395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11589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lvl1pPr>
            <a:lvl2pPr marL="609493" indent="0">
              <a:buNone/>
              <a:defRPr sz="2400"/>
            </a:lvl2pPr>
            <a:lvl3pPr marL="1218987" indent="0">
              <a:buNone/>
              <a:defRPr sz="2100"/>
            </a:lvl3pPr>
            <a:lvl4pPr marL="1828480" indent="0">
              <a:buNone/>
              <a:defRPr sz="1900"/>
            </a:lvl4pPr>
            <a:lvl5pPr marL="2437973" indent="0">
              <a:buNone/>
              <a:defRPr sz="1900"/>
            </a:lvl5pPr>
            <a:lvl6pPr marL="3047467" indent="0">
              <a:buNone/>
              <a:defRPr sz="1900"/>
            </a:lvl6pPr>
            <a:lvl7pPr marL="3656960" indent="0">
              <a:buNone/>
              <a:defRPr sz="1900"/>
            </a:lvl7pPr>
            <a:lvl8pPr marL="4266453" indent="0">
              <a:buNone/>
              <a:defRPr sz="1900"/>
            </a:lvl8pPr>
            <a:lvl9pPr marL="4875947" indent="0">
              <a:buNone/>
              <a:defRPr sz="1900"/>
            </a:lvl9pPr>
          </a:lstStyle>
          <a:p>
            <a:pPr lvl="0"/>
            <a:r>
              <a:rPr lang="en-US"/>
              <a:t>Click to edit Master text styles</a:t>
            </a:r>
          </a:p>
        </p:txBody>
      </p:sp>
    </p:spTree>
    <p:extLst>
      <p:ext uri="{BB962C8B-B14F-4D97-AF65-F5344CB8AC3E}">
        <p14:creationId xmlns:p14="http://schemas.microsoft.com/office/powerpoint/2010/main" val="8379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0" y="1371600"/>
            <a:ext cx="3961368"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09441" y="4953000"/>
            <a:ext cx="274248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3"/>
          </p:nvPr>
        </p:nvSpPr>
        <p:spPr>
          <a:xfrm>
            <a:off x="4113729" y="1371600"/>
            <a:ext cx="3961368"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9" name="Text Placeholder 3"/>
          <p:cNvSpPr>
            <a:spLocks noGrp="1"/>
          </p:cNvSpPr>
          <p:nvPr>
            <p:ph type="body" sz="half" idx="14"/>
          </p:nvPr>
        </p:nvSpPr>
        <p:spPr>
          <a:xfrm>
            <a:off x="4723170" y="4953000"/>
            <a:ext cx="274248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10" name="Picture Placeholder 2"/>
          <p:cNvSpPr>
            <a:spLocks noGrp="1"/>
          </p:cNvSpPr>
          <p:nvPr>
            <p:ph type="pic" idx="15"/>
          </p:nvPr>
        </p:nvSpPr>
        <p:spPr>
          <a:xfrm>
            <a:off x="8227457" y="1371600"/>
            <a:ext cx="3961368"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1" name="Text Placeholder 3"/>
          <p:cNvSpPr>
            <a:spLocks noGrp="1"/>
          </p:cNvSpPr>
          <p:nvPr>
            <p:ph type="body" sz="half" idx="16"/>
          </p:nvPr>
        </p:nvSpPr>
        <p:spPr>
          <a:xfrm>
            <a:off x="8836898" y="4953000"/>
            <a:ext cx="274248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788718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Custom Section Header">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7" name="Group 16"/>
          <p:cNvGrpSpPr/>
          <p:nvPr/>
        </p:nvGrpSpPr>
        <p:grpSpPr bwMode="ltGray">
          <a:xfrm>
            <a:off x="3786" y="-1"/>
            <a:ext cx="12208523" cy="6858001"/>
            <a:chOff x="3786" y="-1"/>
            <a:chExt cx="9156393" cy="5143501"/>
          </a:xfrm>
        </p:grpSpPr>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3786" y="0"/>
              <a:ext cx="6983947" cy="5143500"/>
            </a:xfrm>
            <a:prstGeom prst="rect">
              <a:avLst/>
            </a:prstGeom>
          </p:spPr>
        </p:pic>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4534899" y="-1"/>
              <a:ext cx="4625280" cy="3872754"/>
            </a:xfrm>
            <a:prstGeom prst="rect">
              <a:avLst/>
            </a:prstGeom>
          </p:spPr>
        </p:pic>
      </p:grpSp>
      <p:sp>
        <p:nvSpPr>
          <p:cNvPr id="2" name="Title 1"/>
          <p:cNvSpPr>
            <a:spLocks noGrp="1"/>
          </p:cNvSpPr>
          <p:nvPr>
            <p:ph type="title"/>
          </p:nvPr>
        </p:nvSpPr>
        <p:spPr>
          <a:xfrm>
            <a:off x="609441" y="1676400"/>
            <a:ext cx="6094413" cy="1524000"/>
          </a:xfrm>
        </p:spPr>
        <p:txBody>
          <a:bodyPr anchor="b"/>
          <a:lstStyle>
            <a:lvl1pPr algn="l">
              <a:defRPr sz="3600" b="1" cap="none" baseline="0"/>
            </a:lvl1pPr>
          </a:lstStyle>
          <a:p>
            <a:r>
              <a:rPr lang="en-US"/>
              <a:t>Click to edit Master title style</a:t>
            </a:r>
          </a:p>
        </p:txBody>
      </p:sp>
      <p:sp>
        <p:nvSpPr>
          <p:cNvPr id="3" name="Text Placeholder 2"/>
          <p:cNvSpPr>
            <a:spLocks noGrp="1"/>
          </p:cNvSpPr>
          <p:nvPr>
            <p:ph type="body" idx="1"/>
          </p:nvPr>
        </p:nvSpPr>
        <p:spPr>
          <a:xfrm>
            <a:off x="609441" y="3276600"/>
            <a:ext cx="6094413"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grpSp>
        <p:nvGrpSpPr>
          <p:cNvPr id="20" name="Group 19"/>
          <p:cNvGrpSpPr/>
          <p:nvPr/>
        </p:nvGrpSpPr>
        <p:grpSpPr>
          <a:xfrm>
            <a:off x="617878" y="6446044"/>
            <a:ext cx="1099793" cy="173355"/>
            <a:chOff x="-84138" y="5622925"/>
            <a:chExt cx="4330701" cy="682626"/>
          </a:xfrm>
        </p:grpSpPr>
        <p:sp>
          <p:nvSpPr>
            <p:cNvPr id="21"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2"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3"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4"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5"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6"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7"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Tree>
    <p:extLst>
      <p:ext uri="{BB962C8B-B14F-4D97-AF65-F5344CB8AC3E}">
        <p14:creationId xmlns:p14="http://schemas.microsoft.com/office/powerpoint/2010/main" val="783973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ustom Quote">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14067" y="2702442"/>
            <a:ext cx="5346479" cy="4155557"/>
          </a:xfrm>
          <a:prstGeom prst="rect">
            <a:avLst/>
          </a:prstGeom>
        </p:spPr>
      </p:pic>
      <p:grpSp>
        <p:nvGrpSpPr>
          <p:cNvPr id="15" name="Group 14"/>
          <p:cNvGrpSpPr/>
          <p:nvPr/>
        </p:nvGrpSpPr>
        <p:grpSpPr>
          <a:xfrm>
            <a:off x="617878" y="6446044"/>
            <a:ext cx="1099793" cy="173355"/>
            <a:chOff x="-84138" y="5622925"/>
            <a:chExt cx="4330701" cy="682626"/>
          </a:xfrm>
          <a:solidFill>
            <a:srgbClr val="FFFFFF"/>
          </a:solidFill>
        </p:grpSpPr>
        <p:sp>
          <p:nvSpPr>
            <p:cNvPr id="2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12" name="Text Placeholder 2"/>
          <p:cNvSpPr>
            <a:spLocks noGrp="1"/>
          </p:cNvSpPr>
          <p:nvPr>
            <p:ph type="body" idx="10" hasCustomPrompt="1"/>
          </p:nvPr>
        </p:nvSpPr>
        <p:spPr>
          <a:xfrm>
            <a:off x="914160" y="2593231"/>
            <a:ext cx="4812049" cy="533400"/>
          </a:xfrm>
        </p:spPr>
        <p:txBody>
          <a:bodyPr anchor="t"/>
          <a:lstStyle>
            <a:lvl1pPr marL="0" indent="0">
              <a:spcBef>
                <a:spcPts val="0"/>
              </a:spcBef>
              <a:buNone/>
              <a:defRPr sz="1600">
                <a:solidFill>
                  <a:schemeClr val="accent1"/>
                </a:solidFill>
              </a:defRPr>
            </a:lvl1pPr>
            <a:lvl2pPr marL="0" indent="0">
              <a:spcBef>
                <a:spcPts val="0"/>
              </a:spcBef>
              <a:buNone/>
              <a:defRPr sz="1600">
                <a:solidFill>
                  <a:schemeClr val="accent1"/>
                </a:solidFill>
              </a:defRPr>
            </a:lvl2pPr>
            <a:lvl3pPr marL="0" indent="0">
              <a:spcBef>
                <a:spcPts val="0"/>
              </a:spcBef>
              <a:buNone/>
              <a:defRPr sz="1600">
                <a:solidFill>
                  <a:schemeClr val="accent1"/>
                </a:solidFill>
              </a:defRPr>
            </a:lvl3pPr>
            <a:lvl4pPr marL="0" indent="0">
              <a:spcBef>
                <a:spcPts val="0"/>
              </a:spcBef>
              <a:buNone/>
              <a:defRPr sz="1600">
                <a:solidFill>
                  <a:schemeClr val="accent1"/>
                </a:solidFill>
              </a:defRPr>
            </a:lvl4pPr>
            <a:lvl5pPr marL="0" indent="0">
              <a:spcBef>
                <a:spcPts val="0"/>
              </a:spcBef>
              <a:buNone/>
              <a:defRPr sz="1600">
                <a:solidFill>
                  <a:schemeClr val="accent1"/>
                </a:solidFill>
              </a:defRPr>
            </a:lvl5pPr>
            <a:lvl6pPr marL="0" indent="0">
              <a:spcBef>
                <a:spcPts val="0"/>
              </a:spcBef>
              <a:buNone/>
              <a:defRPr sz="1600">
                <a:solidFill>
                  <a:schemeClr val="accent1"/>
                </a:solidFill>
              </a:defRPr>
            </a:lvl6pPr>
            <a:lvl7pPr marL="0" indent="0">
              <a:spcBef>
                <a:spcPts val="0"/>
              </a:spcBef>
              <a:buNone/>
              <a:defRPr sz="1600">
                <a:solidFill>
                  <a:schemeClr val="accent1"/>
                </a:solidFill>
              </a:defRPr>
            </a:lvl7pPr>
            <a:lvl8pPr marL="0" indent="0">
              <a:spcBef>
                <a:spcPts val="0"/>
              </a:spcBef>
              <a:buNone/>
              <a:defRPr sz="1600">
                <a:solidFill>
                  <a:schemeClr val="accent1"/>
                </a:solidFill>
              </a:defRPr>
            </a:lvl8pPr>
            <a:lvl9pPr marL="0" indent="0">
              <a:spcBef>
                <a:spcPts val="0"/>
              </a:spcBef>
              <a:buNone/>
              <a:defRPr sz="1600">
                <a:solidFill>
                  <a:schemeClr val="accent1"/>
                </a:solidFill>
              </a:defRPr>
            </a:lvl9pPr>
          </a:lstStyle>
          <a:p>
            <a:pPr lvl="0"/>
            <a:r>
              <a:rPr lang="en-US" dirty="0"/>
              <a:t>Click to add Name, Title, Company</a:t>
            </a:r>
          </a:p>
        </p:txBody>
      </p:sp>
      <p:sp>
        <p:nvSpPr>
          <p:cNvPr id="5" name="Text Placeholder 4"/>
          <p:cNvSpPr>
            <a:spLocks noGrp="1"/>
          </p:cNvSpPr>
          <p:nvPr>
            <p:ph type="body" sz="quarter" idx="11"/>
          </p:nvPr>
        </p:nvSpPr>
        <p:spPr>
          <a:xfrm>
            <a:off x="843060" y="457200"/>
            <a:ext cx="4875530" cy="2011680"/>
          </a:xfrm>
        </p:spPr>
        <p:txBody>
          <a:bodyPr/>
          <a:lstStyle>
            <a:lvl1pPr marL="58738" indent="-55563">
              <a:lnSpc>
                <a:spcPct val="100000"/>
              </a:lnSpc>
              <a:spcBef>
                <a:spcPts val="0"/>
              </a:spcBef>
              <a:buNone/>
              <a:defRPr sz="2200">
                <a:solidFill>
                  <a:schemeClr val="accent3">
                    <a:lumMod val="50000"/>
                  </a:schemeClr>
                </a:solidFill>
              </a:defRPr>
            </a:lvl1pPr>
            <a:lvl2pPr marL="3175" indent="0">
              <a:lnSpc>
                <a:spcPct val="100000"/>
              </a:lnSpc>
              <a:spcBef>
                <a:spcPts val="0"/>
              </a:spcBef>
              <a:buNone/>
              <a:defRPr sz="2200">
                <a:solidFill>
                  <a:schemeClr val="accent1">
                    <a:lumMod val="50000"/>
                  </a:schemeClr>
                </a:solidFill>
              </a:defRPr>
            </a:lvl2pPr>
            <a:lvl3pPr marL="3175" indent="0">
              <a:lnSpc>
                <a:spcPct val="100000"/>
              </a:lnSpc>
              <a:spcBef>
                <a:spcPts val="0"/>
              </a:spcBef>
              <a:buNone/>
              <a:defRPr sz="2200">
                <a:solidFill>
                  <a:schemeClr val="accent1">
                    <a:lumMod val="50000"/>
                  </a:schemeClr>
                </a:solidFill>
              </a:defRPr>
            </a:lvl3pPr>
            <a:lvl4pPr marL="3175" indent="0">
              <a:lnSpc>
                <a:spcPct val="100000"/>
              </a:lnSpc>
              <a:spcBef>
                <a:spcPts val="0"/>
              </a:spcBef>
              <a:buNone/>
              <a:defRPr sz="2200">
                <a:solidFill>
                  <a:schemeClr val="accent1">
                    <a:lumMod val="50000"/>
                  </a:schemeClr>
                </a:solidFill>
              </a:defRPr>
            </a:lvl4pPr>
            <a:lvl5pPr marL="3175" indent="0">
              <a:lnSpc>
                <a:spcPct val="100000"/>
              </a:lnSpc>
              <a:spcBef>
                <a:spcPts val="0"/>
              </a:spcBef>
              <a:buNone/>
              <a:defRPr sz="2200">
                <a:solidFill>
                  <a:schemeClr val="accent1">
                    <a:lumMod val="50000"/>
                  </a:schemeClr>
                </a:solidFill>
              </a:defRPr>
            </a:lvl5pPr>
            <a:lvl6pPr marL="3175" indent="0">
              <a:lnSpc>
                <a:spcPct val="100000"/>
              </a:lnSpc>
              <a:spcBef>
                <a:spcPts val="0"/>
              </a:spcBef>
              <a:buNone/>
              <a:defRPr sz="2200">
                <a:solidFill>
                  <a:schemeClr val="accent1">
                    <a:lumMod val="50000"/>
                  </a:schemeClr>
                </a:solidFill>
              </a:defRPr>
            </a:lvl6pPr>
            <a:lvl7pPr marL="3175" indent="0">
              <a:lnSpc>
                <a:spcPct val="100000"/>
              </a:lnSpc>
              <a:spcBef>
                <a:spcPts val="0"/>
              </a:spcBef>
              <a:buNone/>
              <a:defRPr sz="2200">
                <a:solidFill>
                  <a:schemeClr val="accent1">
                    <a:lumMod val="50000"/>
                  </a:schemeClr>
                </a:solidFill>
              </a:defRPr>
            </a:lvl7pPr>
            <a:lvl8pPr marL="3175" indent="0">
              <a:lnSpc>
                <a:spcPct val="100000"/>
              </a:lnSpc>
              <a:spcBef>
                <a:spcPts val="0"/>
              </a:spcBef>
              <a:buNone/>
              <a:defRPr sz="2200">
                <a:solidFill>
                  <a:schemeClr val="accent1">
                    <a:lumMod val="50000"/>
                  </a:schemeClr>
                </a:solidFill>
              </a:defRPr>
            </a:lvl8pPr>
            <a:lvl9pPr marL="3175" indent="0">
              <a:lnSpc>
                <a:spcPct val="100000"/>
              </a:lnSpc>
              <a:spcBef>
                <a:spcPts val="0"/>
              </a:spcBef>
              <a:buNone/>
              <a:defRPr sz="2200">
                <a:solidFill>
                  <a:schemeClr val="accent1">
                    <a:lumMod val="50000"/>
                  </a:schemeClr>
                </a:solidFill>
              </a:defRPr>
            </a:lvl9pPr>
          </a:lstStyle>
          <a:p>
            <a:pPr lvl="0"/>
            <a:r>
              <a:rPr lang="en-US"/>
              <a:t>Click to edit Master text styles</a:t>
            </a:r>
          </a:p>
        </p:txBody>
      </p:sp>
    </p:spTree>
    <p:extLst>
      <p:ext uri="{BB962C8B-B14F-4D97-AF65-F5344CB8AC3E}">
        <p14:creationId xmlns:p14="http://schemas.microsoft.com/office/powerpoint/2010/main" val="92343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ustom Metric 1">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6490762" y="0"/>
            <a:ext cx="5698063" cy="6858000"/>
          </a:xfrm>
          <a:prstGeom prst="rect">
            <a:avLst/>
          </a:prstGeom>
        </p:spPr>
      </p:pic>
      <p:grpSp>
        <p:nvGrpSpPr>
          <p:cNvPr id="25" name="Group 24"/>
          <p:cNvGrpSpPr/>
          <p:nvPr/>
        </p:nvGrpSpPr>
        <p:grpSpPr>
          <a:xfrm>
            <a:off x="617878" y="6446044"/>
            <a:ext cx="1099793" cy="173355"/>
            <a:chOff x="-84138" y="5622925"/>
            <a:chExt cx="4330701" cy="682626"/>
          </a:xfrm>
        </p:grpSpPr>
        <p:sp>
          <p:nvSpPr>
            <p:cNvPr id="2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4" name="Text Placeholder 3"/>
          <p:cNvSpPr>
            <a:spLocks noGrp="1"/>
          </p:cNvSpPr>
          <p:nvPr>
            <p:ph type="body" sz="quarter" idx="10" hasCustomPrompt="1"/>
          </p:nvPr>
        </p:nvSpPr>
        <p:spPr>
          <a:xfrm>
            <a:off x="1322412" y="685800"/>
            <a:ext cx="4387977" cy="1676400"/>
          </a:xfrm>
        </p:spPr>
        <p:txBody>
          <a:bodyPr anchor="b"/>
          <a:lstStyle>
            <a:lvl1pPr marL="3175" indent="0">
              <a:spcBef>
                <a:spcPts val="0"/>
              </a:spcBef>
              <a:buNone/>
              <a:defRPr sz="11000">
                <a:solidFill>
                  <a:schemeClr val="accent3"/>
                </a:solidFill>
              </a:defRPr>
            </a:lvl1pPr>
            <a:lvl2pPr marL="3175" indent="0">
              <a:spcBef>
                <a:spcPts val="0"/>
              </a:spcBef>
              <a:buNone/>
              <a:defRPr sz="11000">
                <a:solidFill>
                  <a:schemeClr val="accent3"/>
                </a:solidFill>
              </a:defRPr>
            </a:lvl2pPr>
            <a:lvl3pPr marL="3175" indent="0">
              <a:spcBef>
                <a:spcPts val="0"/>
              </a:spcBef>
              <a:buNone/>
              <a:defRPr sz="11000">
                <a:solidFill>
                  <a:schemeClr val="accent3"/>
                </a:solidFill>
              </a:defRPr>
            </a:lvl3pPr>
            <a:lvl4pPr marL="3175" indent="0">
              <a:spcBef>
                <a:spcPts val="0"/>
              </a:spcBef>
              <a:buNone/>
              <a:defRPr sz="11000">
                <a:solidFill>
                  <a:schemeClr val="accent3"/>
                </a:solidFill>
              </a:defRPr>
            </a:lvl4pPr>
            <a:lvl5pPr marL="3175" indent="0">
              <a:spcBef>
                <a:spcPts val="0"/>
              </a:spcBef>
              <a:buNone/>
              <a:defRPr sz="11000">
                <a:solidFill>
                  <a:schemeClr val="accent3"/>
                </a:solidFill>
              </a:defRPr>
            </a:lvl5pPr>
            <a:lvl6pPr marL="3175" indent="0">
              <a:spcBef>
                <a:spcPts val="0"/>
              </a:spcBef>
              <a:buNone/>
              <a:defRPr sz="11000">
                <a:solidFill>
                  <a:schemeClr val="accent3"/>
                </a:solidFill>
              </a:defRPr>
            </a:lvl6pPr>
            <a:lvl7pPr marL="3175" indent="0">
              <a:spcBef>
                <a:spcPts val="0"/>
              </a:spcBef>
              <a:buNone/>
              <a:defRPr sz="11000">
                <a:solidFill>
                  <a:schemeClr val="accent3"/>
                </a:solidFill>
              </a:defRPr>
            </a:lvl7pPr>
            <a:lvl8pPr marL="3175" indent="0">
              <a:spcBef>
                <a:spcPts val="0"/>
              </a:spcBef>
              <a:buNone/>
              <a:defRPr sz="11000">
                <a:solidFill>
                  <a:schemeClr val="accent3"/>
                </a:solidFill>
              </a:defRPr>
            </a:lvl8pPr>
            <a:lvl9pPr marL="3175" indent="0">
              <a:spcBef>
                <a:spcPts val="0"/>
              </a:spcBef>
              <a:buNone/>
              <a:defRPr sz="11000">
                <a:solidFill>
                  <a:schemeClr val="accent3"/>
                </a:solidFill>
              </a:defRPr>
            </a:lvl9pPr>
          </a:lstStyle>
          <a:p>
            <a:pPr lvl="0"/>
            <a:r>
              <a:rPr lang="en-US" dirty="0"/>
              <a:t>XX</a:t>
            </a:r>
          </a:p>
        </p:txBody>
      </p:sp>
      <p:sp>
        <p:nvSpPr>
          <p:cNvPr id="14" name="Text Placeholder 3"/>
          <p:cNvSpPr>
            <a:spLocks noGrp="1"/>
          </p:cNvSpPr>
          <p:nvPr>
            <p:ph type="body" sz="quarter" idx="11"/>
          </p:nvPr>
        </p:nvSpPr>
        <p:spPr>
          <a:xfrm>
            <a:off x="1322412" y="2362200"/>
            <a:ext cx="4387977" cy="1066800"/>
          </a:xfrm>
        </p:spPr>
        <p:txBody>
          <a:bodyPr/>
          <a:lstStyle>
            <a:lvl1pPr marL="3175" indent="0">
              <a:spcBef>
                <a:spcPts val="0"/>
              </a:spcBef>
              <a:buNone/>
              <a:defRPr sz="2400" cap="none" baseline="0">
                <a:solidFill>
                  <a:schemeClr val="accent3"/>
                </a:solidFill>
              </a:defRPr>
            </a:lvl1pPr>
            <a:lvl2pPr marL="3175" indent="0">
              <a:spcBef>
                <a:spcPts val="0"/>
              </a:spcBef>
              <a:buNone/>
              <a:defRPr sz="2000" cap="all" baseline="0">
                <a:solidFill>
                  <a:schemeClr val="accent3"/>
                </a:solidFill>
              </a:defRPr>
            </a:lvl2pPr>
            <a:lvl3pPr marL="3175" indent="0">
              <a:spcBef>
                <a:spcPts val="0"/>
              </a:spcBef>
              <a:buNone/>
              <a:defRPr sz="2000" cap="all" baseline="0">
                <a:solidFill>
                  <a:schemeClr val="accent3"/>
                </a:solidFill>
              </a:defRPr>
            </a:lvl3pPr>
            <a:lvl4pPr marL="3175" indent="0">
              <a:spcBef>
                <a:spcPts val="0"/>
              </a:spcBef>
              <a:buNone/>
              <a:defRPr sz="2000" cap="all" baseline="0">
                <a:solidFill>
                  <a:schemeClr val="accent3"/>
                </a:solidFill>
              </a:defRPr>
            </a:lvl4pPr>
            <a:lvl5pPr marL="3175" indent="0">
              <a:spcBef>
                <a:spcPts val="0"/>
              </a:spcBef>
              <a:buNone/>
              <a:defRPr sz="2000" cap="all" baseline="0">
                <a:solidFill>
                  <a:schemeClr val="accent3"/>
                </a:solidFill>
              </a:defRPr>
            </a:lvl5pPr>
            <a:lvl6pPr marL="3175" indent="0">
              <a:spcBef>
                <a:spcPts val="0"/>
              </a:spcBef>
              <a:buNone/>
              <a:defRPr sz="2000" cap="all" baseline="0">
                <a:solidFill>
                  <a:schemeClr val="accent3"/>
                </a:solidFill>
              </a:defRPr>
            </a:lvl6pPr>
            <a:lvl7pPr marL="3175" indent="0">
              <a:spcBef>
                <a:spcPts val="0"/>
              </a:spcBef>
              <a:buNone/>
              <a:defRPr sz="2000" cap="all" baseline="0">
                <a:solidFill>
                  <a:schemeClr val="accent3"/>
                </a:solidFill>
              </a:defRPr>
            </a:lvl7pPr>
            <a:lvl8pPr marL="3175" indent="0">
              <a:spcBef>
                <a:spcPts val="0"/>
              </a:spcBef>
              <a:buNone/>
              <a:defRPr sz="2000" cap="all" baseline="0">
                <a:solidFill>
                  <a:schemeClr val="accent3"/>
                </a:solidFill>
              </a:defRPr>
            </a:lvl8pPr>
            <a:lvl9pPr marL="3175" indent="0">
              <a:spcBef>
                <a:spcPts val="0"/>
              </a:spcBef>
              <a:buNone/>
              <a:defRPr sz="2000" cap="all" baseline="0">
                <a:solidFill>
                  <a:schemeClr val="accent3"/>
                </a:solidFill>
              </a:defRPr>
            </a:lvl9pPr>
          </a:lstStyle>
          <a:p>
            <a:pPr lvl="0"/>
            <a:r>
              <a:rPr lang="en-US"/>
              <a:t>Click to edit Master text styles</a:t>
            </a:r>
          </a:p>
        </p:txBody>
      </p:sp>
    </p:spTree>
    <p:extLst>
      <p:ext uri="{BB962C8B-B14F-4D97-AF65-F5344CB8AC3E}">
        <p14:creationId xmlns:p14="http://schemas.microsoft.com/office/powerpoint/2010/main" val="555003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ustom Metric 2">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0762" y="0"/>
            <a:ext cx="5698063" cy="6858000"/>
          </a:xfrm>
          <a:prstGeom prst="rect">
            <a:avLst/>
          </a:prstGeom>
        </p:spPr>
      </p:pic>
      <p:grpSp>
        <p:nvGrpSpPr>
          <p:cNvPr id="26" name="Group 25"/>
          <p:cNvGrpSpPr/>
          <p:nvPr/>
        </p:nvGrpSpPr>
        <p:grpSpPr>
          <a:xfrm>
            <a:off x="617878" y="6446044"/>
            <a:ext cx="1099793" cy="173355"/>
            <a:chOff x="-84138" y="5622925"/>
            <a:chExt cx="4330701" cy="682626"/>
          </a:xfrm>
          <a:solidFill>
            <a:srgbClr val="FFFFFF"/>
          </a:solidFill>
        </p:grpSpPr>
        <p:sp>
          <p:nvSpPr>
            <p:cNvPr id="27"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4" name="Text Placeholder 3"/>
          <p:cNvSpPr>
            <a:spLocks noGrp="1"/>
          </p:cNvSpPr>
          <p:nvPr>
            <p:ph type="body" sz="quarter" idx="10" hasCustomPrompt="1"/>
          </p:nvPr>
        </p:nvSpPr>
        <p:spPr>
          <a:xfrm>
            <a:off x="6703854" y="2209800"/>
            <a:ext cx="4387977" cy="1676400"/>
          </a:xfrm>
        </p:spPr>
        <p:txBody>
          <a:bodyPr anchor="b"/>
          <a:lstStyle>
            <a:lvl1pPr marL="3175" indent="0">
              <a:spcBef>
                <a:spcPts val="0"/>
              </a:spcBef>
              <a:buNone/>
              <a:defRPr sz="11000">
                <a:solidFill>
                  <a:schemeClr val="bg1"/>
                </a:solidFill>
              </a:defRPr>
            </a:lvl1pPr>
            <a:lvl2pPr marL="3175" indent="0">
              <a:spcBef>
                <a:spcPts val="0"/>
              </a:spcBef>
              <a:buNone/>
              <a:defRPr sz="11000">
                <a:solidFill>
                  <a:schemeClr val="bg1"/>
                </a:solidFill>
              </a:defRPr>
            </a:lvl2pPr>
            <a:lvl3pPr marL="3175" indent="0">
              <a:spcBef>
                <a:spcPts val="0"/>
              </a:spcBef>
              <a:buNone/>
              <a:defRPr sz="11000">
                <a:solidFill>
                  <a:schemeClr val="bg1"/>
                </a:solidFill>
              </a:defRPr>
            </a:lvl3pPr>
            <a:lvl4pPr marL="3175" indent="0">
              <a:spcBef>
                <a:spcPts val="0"/>
              </a:spcBef>
              <a:buNone/>
              <a:defRPr sz="11000">
                <a:solidFill>
                  <a:schemeClr val="bg1"/>
                </a:solidFill>
              </a:defRPr>
            </a:lvl4pPr>
            <a:lvl5pPr marL="3175" indent="0">
              <a:spcBef>
                <a:spcPts val="0"/>
              </a:spcBef>
              <a:buNone/>
              <a:defRPr sz="11000">
                <a:solidFill>
                  <a:schemeClr val="bg1"/>
                </a:solidFill>
              </a:defRPr>
            </a:lvl5pPr>
            <a:lvl6pPr marL="3175" indent="0">
              <a:spcBef>
                <a:spcPts val="0"/>
              </a:spcBef>
              <a:buNone/>
              <a:defRPr sz="11000">
                <a:solidFill>
                  <a:schemeClr val="bg1"/>
                </a:solidFill>
              </a:defRPr>
            </a:lvl6pPr>
            <a:lvl7pPr marL="3175" indent="0">
              <a:spcBef>
                <a:spcPts val="0"/>
              </a:spcBef>
              <a:buNone/>
              <a:defRPr sz="11000">
                <a:solidFill>
                  <a:schemeClr val="bg1"/>
                </a:solidFill>
              </a:defRPr>
            </a:lvl7pPr>
            <a:lvl8pPr marL="3175" indent="0">
              <a:spcBef>
                <a:spcPts val="0"/>
              </a:spcBef>
              <a:buNone/>
              <a:defRPr sz="11000">
                <a:solidFill>
                  <a:schemeClr val="bg1"/>
                </a:solidFill>
              </a:defRPr>
            </a:lvl8pPr>
            <a:lvl9pPr marL="3175" indent="0">
              <a:spcBef>
                <a:spcPts val="0"/>
              </a:spcBef>
              <a:buNone/>
              <a:defRPr sz="11000">
                <a:solidFill>
                  <a:schemeClr val="bg1"/>
                </a:solidFill>
              </a:defRPr>
            </a:lvl9pPr>
          </a:lstStyle>
          <a:p>
            <a:pPr lvl="0"/>
            <a:r>
              <a:rPr lang="en-US" dirty="0"/>
              <a:t>XX</a:t>
            </a:r>
          </a:p>
        </p:txBody>
      </p:sp>
      <p:sp>
        <p:nvSpPr>
          <p:cNvPr id="14" name="Text Placeholder 3"/>
          <p:cNvSpPr>
            <a:spLocks noGrp="1"/>
          </p:cNvSpPr>
          <p:nvPr>
            <p:ph type="body" sz="quarter" idx="11"/>
          </p:nvPr>
        </p:nvSpPr>
        <p:spPr>
          <a:xfrm>
            <a:off x="6703854" y="3886200"/>
            <a:ext cx="4387977" cy="1066800"/>
          </a:xfrm>
        </p:spPr>
        <p:txBody>
          <a:bodyPr/>
          <a:lstStyle>
            <a:lvl1pPr marL="3175" indent="0">
              <a:spcBef>
                <a:spcPts val="0"/>
              </a:spcBef>
              <a:buNone/>
              <a:defRPr sz="2400" cap="none" baseline="0">
                <a:solidFill>
                  <a:schemeClr val="bg1"/>
                </a:solidFill>
              </a:defRPr>
            </a:lvl1pPr>
            <a:lvl2pPr marL="3175" indent="0">
              <a:spcBef>
                <a:spcPts val="0"/>
              </a:spcBef>
              <a:buNone/>
              <a:defRPr sz="2400" cap="none" baseline="0">
                <a:solidFill>
                  <a:schemeClr val="bg1"/>
                </a:solidFill>
              </a:defRPr>
            </a:lvl2pPr>
            <a:lvl3pPr marL="3175" indent="0">
              <a:spcBef>
                <a:spcPts val="0"/>
              </a:spcBef>
              <a:buNone/>
              <a:defRPr sz="2000" cap="all" baseline="0">
                <a:solidFill>
                  <a:schemeClr val="bg1"/>
                </a:solidFill>
              </a:defRPr>
            </a:lvl3pPr>
            <a:lvl4pPr marL="3175" indent="0">
              <a:spcBef>
                <a:spcPts val="0"/>
              </a:spcBef>
              <a:buNone/>
              <a:defRPr sz="2000" cap="all" baseline="0">
                <a:solidFill>
                  <a:schemeClr val="bg1"/>
                </a:solidFill>
              </a:defRPr>
            </a:lvl4pPr>
            <a:lvl5pPr marL="3175" indent="0">
              <a:spcBef>
                <a:spcPts val="0"/>
              </a:spcBef>
              <a:buNone/>
              <a:defRPr sz="2000" cap="all" baseline="0">
                <a:solidFill>
                  <a:schemeClr val="bg1"/>
                </a:solidFill>
              </a:defRPr>
            </a:lvl5pPr>
            <a:lvl6pPr marL="3175" indent="0">
              <a:spcBef>
                <a:spcPts val="0"/>
              </a:spcBef>
              <a:buNone/>
              <a:defRPr sz="2000" cap="all" baseline="0">
                <a:solidFill>
                  <a:schemeClr val="bg1"/>
                </a:solidFill>
              </a:defRPr>
            </a:lvl6pPr>
            <a:lvl7pPr marL="3175" indent="0">
              <a:spcBef>
                <a:spcPts val="0"/>
              </a:spcBef>
              <a:buNone/>
              <a:defRPr sz="2000" cap="all" baseline="0">
                <a:solidFill>
                  <a:schemeClr val="bg1"/>
                </a:solidFill>
              </a:defRPr>
            </a:lvl7pPr>
            <a:lvl8pPr marL="3175" indent="0">
              <a:spcBef>
                <a:spcPts val="0"/>
              </a:spcBef>
              <a:buNone/>
              <a:defRPr sz="2000" cap="all" baseline="0">
                <a:solidFill>
                  <a:schemeClr val="bg1"/>
                </a:solidFill>
              </a:defRPr>
            </a:lvl8pPr>
            <a:lvl9pPr marL="3175" indent="0">
              <a:spcBef>
                <a:spcPts val="0"/>
              </a:spcBef>
              <a:buNone/>
              <a:defRPr sz="2000" cap="all" baseline="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65277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ustom Metric 3">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8501"/>
            <a:ext cx="12188952" cy="6289499"/>
          </a:xfrm>
          <a:prstGeom prst="rect">
            <a:avLst/>
          </a:prstGeom>
        </p:spPr>
      </p:pic>
      <p:grpSp>
        <p:nvGrpSpPr>
          <p:cNvPr id="24" name="Group 23"/>
          <p:cNvGrpSpPr/>
          <p:nvPr/>
        </p:nvGrpSpPr>
        <p:grpSpPr>
          <a:xfrm>
            <a:off x="617878" y="6446044"/>
            <a:ext cx="1099793" cy="173355"/>
            <a:chOff x="-84138" y="5622925"/>
            <a:chExt cx="4330701" cy="682626"/>
          </a:xfrm>
        </p:grpSpPr>
        <p:sp>
          <p:nvSpPr>
            <p:cNvPr id="2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3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3" name="Text Placeholder 2"/>
          <p:cNvSpPr>
            <a:spLocks noGrp="1"/>
          </p:cNvSpPr>
          <p:nvPr>
            <p:ph type="body" sz="quarter" idx="12" hasCustomPrompt="1"/>
          </p:nvPr>
        </p:nvSpPr>
        <p:spPr>
          <a:xfrm>
            <a:off x="1726751" y="4740499"/>
            <a:ext cx="4062942" cy="1415602"/>
          </a:xfrm>
        </p:spPr>
        <p:txBody>
          <a:bodyPr anchor="ctr"/>
          <a:lstStyle>
            <a:lvl1pPr marL="3175" indent="0" algn="r">
              <a:spcBef>
                <a:spcPts val="0"/>
              </a:spcBef>
              <a:buNone/>
              <a:defRPr sz="8800">
                <a:solidFill>
                  <a:schemeClr val="accent3">
                    <a:lumMod val="50000"/>
                  </a:schemeClr>
                </a:solidFill>
              </a:defRPr>
            </a:lvl1pPr>
            <a:lvl2pPr marL="3175" indent="0">
              <a:spcBef>
                <a:spcPts val="0"/>
              </a:spcBef>
              <a:buNone/>
              <a:defRPr sz="8800">
                <a:solidFill>
                  <a:schemeClr val="accent1">
                    <a:lumMod val="50000"/>
                  </a:schemeClr>
                </a:solidFill>
              </a:defRPr>
            </a:lvl2pPr>
            <a:lvl3pPr marL="3175" indent="0">
              <a:spcBef>
                <a:spcPts val="0"/>
              </a:spcBef>
              <a:buNone/>
              <a:defRPr sz="8800">
                <a:solidFill>
                  <a:schemeClr val="accent1">
                    <a:lumMod val="50000"/>
                  </a:schemeClr>
                </a:solidFill>
              </a:defRPr>
            </a:lvl3pPr>
            <a:lvl4pPr marL="3175" indent="0">
              <a:spcBef>
                <a:spcPts val="0"/>
              </a:spcBef>
              <a:buNone/>
              <a:defRPr sz="8800">
                <a:solidFill>
                  <a:schemeClr val="accent1">
                    <a:lumMod val="50000"/>
                  </a:schemeClr>
                </a:solidFill>
              </a:defRPr>
            </a:lvl4pPr>
            <a:lvl5pPr marL="3175" indent="0">
              <a:spcBef>
                <a:spcPts val="0"/>
              </a:spcBef>
              <a:buNone/>
              <a:defRPr sz="8800">
                <a:solidFill>
                  <a:schemeClr val="accent1">
                    <a:lumMod val="50000"/>
                  </a:schemeClr>
                </a:solidFill>
              </a:defRPr>
            </a:lvl5pPr>
            <a:lvl6pPr marL="3175" indent="0">
              <a:spcBef>
                <a:spcPts val="0"/>
              </a:spcBef>
              <a:buNone/>
              <a:defRPr sz="8800">
                <a:solidFill>
                  <a:schemeClr val="accent1">
                    <a:lumMod val="50000"/>
                  </a:schemeClr>
                </a:solidFill>
              </a:defRPr>
            </a:lvl6pPr>
            <a:lvl7pPr marL="3175" indent="0">
              <a:spcBef>
                <a:spcPts val="0"/>
              </a:spcBef>
              <a:buNone/>
              <a:defRPr sz="8800">
                <a:solidFill>
                  <a:schemeClr val="accent1">
                    <a:lumMod val="50000"/>
                  </a:schemeClr>
                </a:solidFill>
              </a:defRPr>
            </a:lvl7pPr>
            <a:lvl8pPr marL="3175" indent="0">
              <a:spcBef>
                <a:spcPts val="0"/>
              </a:spcBef>
              <a:buNone/>
              <a:defRPr sz="8800">
                <a:solidFill>
                  <a:schemeClr val="accent1">
                    <a:lumMod val="50000"/>
                  </a:schemeClr>
                </a:solidFill>
              </a:defRPr>
            </a:lvl8pPr>
            <a:lvl9pPr marL="3175" indent="0">
              <a:spcBef>
                <a:spcPts val="0"/>
              </a:spcBef>
              <a:buNone/>
              <a:defRPr sz="8800">
                <a:solidFill>
                  <a:schemeClr val="accent1">
                    <a:lumMod val="50000"/>
                  </a:schemeClr>
                </a:solidFill>
              </a:defRPr>
            </a:lvl9pPr>
          </a:lstStyle>
          <a:p>
            <a:pPr lvl="0"/>
            <a:r>
              <a:rPr lang="en-US" dirty="0"/>
              <a:t>XX</a:t>
            </a:r>
          </a:p>
        </p:txBody>
      </p:sp>
      <p:sp>
        <p:nvSpPr>
          <p:cNvPr id="9" name="Text Placeholder 2"/>
          <p:cNvSpPr>
            <a:spLocks noGrp="1"/>
          </p:cNvSpPr>
          <p:nvPr>
            <p:ph type="body" sz="quarter" idx="13"/>
          </p:nvPr>
        </p:nvSpPr>
        <p:spPr>
          <a:xfrm>
            <a:off x="6094413" y="4740499"/>
            <a:ext cx="4509865" cy="1415602"/>
          </a:xfrm>
        </p:spPr>
        <p:txBody>
          <a:bodyPr anchor="ctr"/>
          <a:lstStyle>
            <a:lvl1pPr marL="3175" indent="0">
              <a:spcBef>
                <a:spcPts val="0"/>
              </a:spcBef>
              <a:buNone/>
              <a:defRPr sz="2400">
                <a:solidFill>
                  <a:schemeClr val="accent3">
                    <a:lumMod val="50000"/>
                  </a:schemeClr>
                </a:solidFill>
              </a:defRPr>
            </a:lvl1pPr>
            <a:lvl2pPr marL="3175" indent="0">
              <a:spcBef>
                <a:spcPts val="0"/>
              </a:spcBef>
              <a:buNone/>
              <a:defRPr sz="2000">
                <a:solidFill>
                  <a:schemeClr val="accent1">
                    <a:lumMod val="50000"/>
                  </a:schemeClr>
                </a:solidFill>
              </a:defRPr>
            </a:lvl2pPr>
            <a:lvl3pPr marL="3175" indent="0">
              <a:spcBef>
                <a:spcPts val="0"/>
              </a:spcBef>
              <a:buNone/>
              <a:defRPr sz="2000">
                <a:solidFill>
                  <a:schemeClr val="accent1">
                    <a:lumMod val="50000"/>
                  </a:schemeClr>
                </a:solidFill>
              </a:defRPr>
            </a:lvl3pPr>
            <a:lvl4pPr marL="3175" indent="0">
              <a:spcBef>
                <a:spcPts val="0"/>
              </a:spcBef>
              <a:buNone/>
              <a:defRPr sz="2000">
                <a:solidFill>
                  <a:schemeClr val="accent1">
                    <a:lumMod val="50000"/>
                  </a:schemeClr>
                </a:solidFill>
              </a:defRPr>
            </a:lvl4pPr>
            <a:lvl5pPr marL="3175" indent="0">
              <a:spcBef>
                <a:spcPts val="0"/>
              </a:spcBef>
              <a:buNone/>
              <a:defRPr sz="2000">
                <a:solidFill>
                  <a:schemeClr val="accent1">
                    <a:lumMod val="50000"/>
                  </a:schemeClr>
                </a:solidFill>
              </a:defRPr>
            </a:lvl5pPr>
            <a:lvl6pPr marL="3175" indent="0">
              <a:spcBef>
                <a:spcPts val="0"/>
              </a:spcBef>
              <a:buNone/>
              <a:defRPr sz="2000">
                <a:solidFill>
                  <a:schemeClr val="accent1">
                    <a:lumMod val="50000"/>
                  </a:schemeClr>
                </a:solidFill>
              </a:defRPr>
            </a:lvl6pPr>
            <a:lvl7pPr marL="3175" indent="0">
              <a:spcBef>
                <a:spcPts val="0"/>
              </a:spcBef>
              <a:buNone/>
              <a:defRPr sz="2000">
                <a:solidFill>
                  <a:schemeClr val="accent1">
                    <a:lumMod val="50000"/>
                  </a:schemeClr>
                </a:solidFill>
              </a:defRPr>
            </a:lvl7pPr>
            <a:lvl8pPr marL="3175" indent="0">
              <a:spcBef>
                <a:spcPts val="0"/>
              </a:spcBef>
              <a:buNone/>
              <a:defRPr sz="2000">
                <a:solidFill>
                  <a:schemeClr val="accent1">
                    <a:lumMod val="50000"/>
                  </a:schemeClr>
                </a:solidFill>
              </a:defRPr>
            </a:lvl8pPr>
            <a:lvl9pPr marL="3175" indent="0">
              <a:spcBef>
                <a:spcPts val="0"/>
              </a:spcBef>
              <a:buNone/>
              <a:defRPr sz="2000">
                <a:solidFill>
                  <a:schemeClr val="accent1">
                    <a:lumMod val="50000"/>
                  </a:schemeClr>
                </a:solidFill>
              </a:defRPr>
            </a:lvl9pPr>
          </a:lstStyle>
          <a:p>
            <a:pPr lvl="0"/>
            <a:r>
              <a:rPr lang="en-US"/>
              <a:t>Click to edit Master text styles</a:t>
            </a:r>
          </a:p>
        </p:txBody>
      </p:sp>
    </p:spTree>
    <p:extLst>
      <p:ext uri="{BB962C8B-B14F-4D97-AF65-F5344CB8AC3E}">
        <p14:creationId xmlns:p14="http://schemas.microsoft.com/office/powerpoint/2010/main" val="635142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717074">
                  <a:tint val="75000"/>
                </a:srgbClr>
              </a:solidFill>
            </a:endParaRPr>
          </a:p>
        </p:txBody>
      </p:sp>
      <p:sp>
        <p:nvSpPr>
          <p:cNvPr id="5" name="Footer Placeholder 4"/>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8950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2390" y="342901"/>
            <a:ext cx="1096994"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42901"/>
            <a:ext cx="9547913"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717074">
                  <a:tint val="75000"/>
                </a:srgbClr>
              </a:solidFill>
            </a:endParaRPr>
          </a:p>
        </p:txBody>
      </p:sp>
      <p:sp>
        <p:nvSpPr>
          <p:cNvPr id="5" name="Footer Placeholder 4"/>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15153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 Column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alphaModFix amt="12000"/>
          </a:blip>
          <a:stretch>
            <a:fillRect/>
          </a:stretch>
        </p:blipFill>
        <p:spPr>
          <a:xfrm>
            <a:off x="3620277" y="0"/>
            <a:ext cx="8567099" cy="6858000"/>
          </a:xfrm>
          <a:prstGeom prst="rect">
            <a:avLst/>
          </a:prstGeom>
        </p:spPr>
      </p:pic>
      <p:sp>
        <p:nvSpPr>
          <p:cNvPr id="4" name="Content Placeholder 3"/>
          <p:cNvSpPr>
            <a:spLocks noGrp="1"/>
          </p:cNvSpPr>
          <p:nvPr>
            <p:ph sz="half" idx="2"/>
          </p:nvPr>
        </p:nvSpPr>
        <p:spPr>
          <a:xfrm>
            <a:off x="1059243" y="2993573"/>
            <a:ext cx="3169153" cy="3121764"/>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idx="1"/>
          </p:nvPr>
        </p:nvSpPr>
        <p:spPr>
          <a:xfrm>
            <a:off x="1059244" y="2242332"/>
            <a:ext cx="3169153" cy="639763"/>
          </a:xfrm>
        </p:spPr>
        <p:txBody>
          <a:bodyPr anchor="b">
            <a:norm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28" name="Content Placeholder 3"/>
          <p:cNvSpPr>
            <a:spLocks noGrp="1"/>
          </p:cNvSpPr>
          <p:nvPr>
            <p:ph sz="half" idx="14"/>
          </p:nvPr>
        </p:nvSpPr>
        <p:spPr>
          <a:xfrm>
            <a:off x="4636082" y="2993573"/>
            <a:ext cx="3169153" cy="3121764"/>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p:cNvSpPr>
            <a:spLocks noGrp="1"/>
          </p:cNvSpPr>
          <p:nvPr>
            <p:ph type="body" idx="15"/>
          </p:nvPr>
        </p:nvSpPr>
        <p:spPr>
          <a:xfrm>
            <a:off x="4636083" y="2242332"/>
            <a:ext cx="3169153" cy="639763"/>
          </a:xfrm>
        </p:spPr>
        <p:txBody>
          <a:bodyPr anchor="b">
            <a:no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30" name="Content Placeholder 3"/>
          <p:cNvSpPr>
            <a:spLocks noGrp="1"/>
          </p:cNvSpPr>
          <p:nvPr>
            <p:ph sz="half" idx="16"/>
          </p:nvPr>
        </p:nvSpPr>
        <p:spPr>
          <a:xfrm>
            <a:off x="8262845" y="3007122"/>
            <a:ext cx="3169153" cy="3121764"/>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
          <p:cNvSpPr>
            <a:spLocks noGrp="1"/>
          </p:cNvSpPr>
          <p:nvPr>
            <p:ph type="body" idx="17"/>
          </p:nvPr>
        </p:nvSpPr>
        <p:spPr>
          <a:xfrm>
            <a:off x="8262846" y="2255881"/>
            <a:ext cx="3169153" cy="639763"/>
          </a:xfrm>
        </p:spPr>
        <p:txBody>
          <a:bodyPr anchor="b">
            <a:no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32" name="Title 1"/>
          <p:cNvSpPr>
            <a:spLocks noGrp="1"/>
          </p:cNvSpPr>
          <p:nvPr>
            <p:ph type="title"/>
          </p:nvPr>
        </p:nvSpPr>
        <p:spPr>
          <a:xfrm>
            <a:off x="1033293" y="360934"/>
            <a:ext cx="10407381" cy="1045836"/>
          </a:xfrm>
        </p:spPr>
        <p:txBody>
          <a:bodyPr bIns="0" anchor="b">
            <a:normAutofit/>
          </a:bodyPr>
          <a:lstStyle>
            <a:lvl1pPr algn="l">
              <a:defRPr sz="2800"/>
            </a:lvl1pPr>
          </a:lstStyle>
          <a:p>
            <a:r>
              <a:rPr lang="en-US" dirty="0"/>
              <a:t>Click to edit Master title style</a:t>
            </a:r>
          </a:p>
        </p:txBody>
      </p:sp>
      <p:sp>
        <p:nvSpPr>
          <p:cNvPr id="33" name="Text Placeholder 2"/>
          <p:cNvSpPr>
            <a:spLocks noGrp="1"/>
          </p:cNvSpPr>
          <p:nvPr>
            <p:ph type="body" idx="13"/>
          </p:nvPr>
        </p:nvSpPr>
        <p:spPr>
          <a:xfrm>
            <a:off x="1033290" y="1428541"/>
            <a:ext cx="10407381" cy="360933"/>
          </a:xfrm>
        </p:spPr>
        <p:txBody>
          <a:bodyPr anchor="b">
            <a:normAutofit/>
          </a:bodyPr>
          <a:lstStyle>
            <a:lvl1pPr marL="0" indent="0">
              <a:buNone/>
              <a:defRPr lang="en-US" sz="2000" b="0" kern="1200" dirty="0" smtClean="0">
                <a:solidFill>
                  <a:schemeClr val="accent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Tree>
    <p:extLst>
      <p:ext uri="{BB962C8B-B14F-4D97-AF65-F5344CB8AC3E}">
        <p14:creationId xmlns:p14="http://schemas.microsoft.com/office/powerpoint/2010/main" val="117060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0"/>
            <a:ext cx="5383398" cy="39624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0"/>
            <a:ext cx="5383398" cy="39624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63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54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838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00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230105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endParaRPr lang="en-US" noProof="0"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335607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09441" y="533401"/>
            <a:ext cx="10969943" cy="884239"/>
          </a:xfrm>
          <a:prstGeom prst="rect">
            <a:avLst/>
          </a:prstGeom>
          <a:noFill/>
          <a:ln w="9525">
            <a:noFill/>
            <a:miter lim="800000"/>
            <a:headEnd/>
            <a:tailEnd/>
          </a:ln>
        </p:spPr>
        <p:txBody>
          <a:bodyPr vert="horz" wrap="square" lIns="121899" tIns="60949" rIns="121899" bIns="60949"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609441" y="1600200"/>
            <a:ext cx="1096994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2012TopBar_128.gif"/>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12188825" cy="685800"/>
          </a:xfrm>
          <a:prstGeom prst="rect">
            <a:avLst/>
          </a:prstGeom>
        </p:spPr>
      </p:pic>
    </p:spTree>
    <p:extLst>
      <p:ext uri="{BB962C8B-B14F-4D97-AF65-F5344CB8AC3E}">
        <p14:creationId xmlns:p14="http://schemas.microsoft.com/office/powerpoint/2010/main" val="117973539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rtl="0" eaLnBrk="0" fontAlgn="base" hangingPunct="0">
        <a:spcBef>
          <a:spcPct val="0"/>
        </a:spcBef>
        <a:spcAft>
          <a:spcPct val="0"/>
        </a:spcAft>
        <a:defRPr sz="5900" spc="-200">
          <a:solidFill>
            <a:schemeClr val="bg1"/>
          </a:solidFill>
          <a:latin typeface="Arial Narrow"/>
          <a:ea typeface="ヒラギノ角ゴ Pro W3" pitchFamily="80" charset="-128"/>
          <a:cs typeface="Arial Narrow"/>
        </a:defRPr>
      </a:lvl1pPr>
      <a:lvl2pPr algn="ctr" rtl="0" eaLnBrk="0" fontAlgn="base" hangingPunct="0">
        <a:spcBef>
          <a:spcPct val="0"/>
        </a:spcBef>
        <a:spcAft>
          <a:spcPct val="0"/>
        </a:spcAft>
        <a:defRPr sz="5900">
          <a:solidFill>
            <a:schemeClr val="bg1"/>
          </a:solidFill>
          <a:latin typeface="Arial Narrow" pitchFamily="80" charset="0"/>
          <a:ea typeface="ヒラギノ角ゴ Pro W3" pitchFamily="80" charset="-128"/>
          <a:cs typeface="Arial Narrow" pitchFamily="34" charset="0"/>
        </a:defRPr>
      </a:lvl2pPr>
      <a:lvl3pPr algn="ctr" rtl="0" eaLnBrk="0" fontAlgn="base" hangingPunct="0">
        <a:spcBef>
          <a:spcPct val="0"/>
        </a:spcBef>
        <a:spcAft>
          <a:spcPct val="0"/>
        </a:spcAft>
        <a:defRPr sz="5900">
          <a:solidFill>
            <a:schemeClr val="bg1"/>
          </a:solidFill>
          <a:latin typeface="Arial Narrow" pitchFamily="80" charset="0"/>
          <a:ea typeface="ヒラギノ角ゴ Pro W3" pitchFamily="80" charset="-128"/>
          <a:cs typeface="Arial Narrow" pitchFamily="34" charset="0"/>
        </a:defRPr>
      </a:lvl3pPr>
      <a:lvl4pPr algn="ctr" rtl="0" eaLnBrk="0" fontAlgn="base" hangingPunct="0">
        <a:spcBef>
          <a:spcPct val="0"/>
        </a:spcBef>
        <a:spcAft>
          <a:spcPct val="0"/>
        </a:spcAft>
        <a:defRPr sz="5900">
          <a:solidFill>
            <a:schemeClr val="bg1"/>
          </a:solidFill>
          <a:latin typeface="Arial Narrow" pitchFamily="80" charset="0"/>
          <a:ea typeface="ヒラギノ角ゴ Pro W3" pitchFamily="80" charset="-128"/>
          <a:cs typeface="Arial Narrow" pitchFamily="34" charset="0"/>
        </a:defRPr>
      </a:lvl4pPr>
      <a:lvl5pPr algn="ctr" rtl="0" eaLnBrk="0" fontAlgn="base" hangingPunct="0">
        <a:spcBef>
          <a:spcPct val="0"/>
        </a:spcBef>
        <a:spcAft>
          <a:spcPct val="0"/>
        </a:spcAft>
        <a:defRPr sz="5900">
          <a:solidFill>
            <a:schemeClr val="bg1"/>
          </a:solidFill>
          <a:latin typeface="Arial Narrow" pitchFamily="80" charset="0"/>
          <a:ea typeface="ヒラギノ角ゴ Pro W3" pitchFamily="80" charset="-128"/>
          <a:cs typeface="Arial Narrow" pitchFamily="34" charset="0"/>
        </a:defRPr>
      </a:lvl5pPr>
      <a:lvl6pPr marL="609493" algn="ctr" rtl="0" fontAlgn="base">
        <a:spcBef>
          <a:spcPct val="0"/>
        </a:spcBef>
        <a:spcAft>
          <a:spcPct val="0"/>
        </a:spcAft>
        <a:defRPr sz="5900" b="1">
          <a:solidFill>
            <a:srgbClr val="32FF00"/>
          </a:solidFill>
          <a:latin typeface="Serpentine ICG" pitchFamily="2" charset="0"/>
        </a:defRPr>
      </a:lvl6pPr>
      <a:lvl7pPr marL="1218987" algn="ctr" rtl="0" fontAlgn="base">
        <a:spcBef>
          <a:spcPct val="0"/>
        </a:spcBef>
        <a:spcAft>
          <a:spcPct val="0"/>
        </a:spcAft>
        <a:defRPr sz="5900" b="1">
          <a:solidFill>
            <a:srgbClr val="32FF00"/>
          </a:solidFill>
          <a:latin typeface="Serpentine ICG" pitchFamily="2" charset="0"/>
        </a:defRPr>
      </a:lvl7pPr>
      <a:lvl8pPr marL="1828480" algn="ctr" rtl="0" fontAlgn="base">
        <a:spcBef>
          <a:spcPct val="0"/>
        </a:spcBef>
        <a:spcAft>
          <a:spcPct val="0"/>
        </a:spcAft>
        <a:defRPr sz="5900" b="1">
          <a:solidFill>
            <a:srgbClr val="32FF00"/>
          </a:solidFill>
          <a:latin typeface="Serpentine ICG" pitchFamily="2" charset="0"/>
        </a:defRPr>
      </a:lvl8pPr>
      <a:lvl9pPr marL="2437973" algn="ctr" rtl="0" fontAlgn="base">
        <a:spcBef>
          <a:spcPct val="0"/>
        </a:spcBef>
        <a:spcAft>
          <a:spcPct val="0"/>
        </a:spcAft>
        <a:defRPr sz="5900" b="1">
          <a:solidFill>
            <a:srgbClr val="32FF00"/>
          </a:solidFill>
          <a:latin typeface="Serpentine ICG" pitchFamily="2" charset="0"/>
        </a:defRPr>
      </a:lvl9pPr>
    </p:titleStyle>
    <p:bodyStyle>
      <a:lvl1pPr marL="457120" indent="-457120" algn="l" rtl="0" eaLnBrk="0" fontAlgn="base" hangingPunct="0">
        <a:spcBef>
          <a:spcPct val="20000"/>
        </a:spcBef>
        <a:spcAft>
          <a:spcPct val="0"/>
        </a:spcAft>
        <a:buChar char="•"/>
        <a:defRPr sz="4300" b="1">
          <a:solidFill>
            <a:schemeClr val="bg1"/>
          </a:solidFill>
          <a:latin typeface="Arial"/>
          <a:ea typeface="ヒラギノ角ゴ Pro W3" pitchFamily="80" charset="-128"/>
          <a:cs typeface="Arial"/>
        </a:defRPr>
      </a:lvl1pPr>
      <a:lvl2pPr marL="990427" indent="-380933" algn="l" rtl="0" eaLnBrk="0" fontAlgn="base" hangingPunct="0">
        <a:spcBef>
          <a:spcPct val="20000"/>
        </a:spcBef>
        <a:spcAft>
          <a:spcPct val="0"/>
        </a:spcAft>
        <a:buChar char="–"/>
        <a:defRPr sz="3700" b="1">
          <a:solidFill>
            <a:schemeClr val="bg1"/>
          </a:solidFill>
          <a:latin typeface="Arial"/>
          <a:ea typeface="ヒラギノ角ゴ Pro W3" pitchFamily="72" charset="-128"/>
          <a:cs typeface="Arial"/>
        </a:defRPr>
      </a:lvl2pPr>
      <a:lvl3pPr marL="1523733" indent="-304747" algn="l" rtl="0" eaLnBrk="0" fontAlgn="base" hangingPunct="0">
        <a:spcBef>
          <a:spcPct val="20000"/>
        </a:spcBef>
        <a:spcAft>
          <a:spcPct val="0"/>
        </a:spcAft>
        <a:buChar char="•"/>
        <a:defRPr sz="3200" b="1">
          <a:solidFill>
            <a:schemeClr val="bg1"/>
          </a:solidFill>
          <a:latin typeface="Arial"/>
          <a:ea typeface="ヒラギノ角ゴ Pro W3" pitchFamily="72" charset="-128"/>
          <a:cs typeface="Arial"/>
        </a:defRPr>
      </a:lvl3pPr>
      <a:lvl4pPr marL="2133227" indent="-304747" algn="l" rtl="0" eaLnBrk="0" fontAlgn="base" hangingPunct="0">
        <a:spcBef>
          <a:spcPct val="20000"/>
        </a:spcBef>
        <a:spcAft>
          <a:spcPct val="0"/>
        </a:spcAft>
        <a:buChar char="–"/>
        <a:defRPr sz="2700" b="1">
          <a:solidFill>
            <a:schemeClr val="bg1"/>
          </a:solidFill>
          <a:latin typeface="Arial"/>
          <a:ea typeface="ヒラギノ角ゴ Pro W3" pitchFamily="72" charset="-128"/>
          <a:cs typeface="Arial"/>
        </a:defRPr>
      </a:lvl4pPr>
      <a:lvl5pPr marL="2742720" indent="-304747" algn="l" rtl="0" eaLnBrk="0" fontAlgn="base" hangingPunct="0">
        <a:spcBef>
          <a:spcPct val="20000"/>
        </a:spcBef>
        <a:spcAft>
          <a:spcPct val="0"/>
        </a:spcAft>
        <a:buChar char="»"/>
        <a:defRPr sz="2700" b="1">
          <a:solidFill>
            <a:schemeClr val="bg1"/>
          </a:solidFill>
          <a:latin typeface="Arial"/>
          <a:ea typeface="ヒラギノ角ゴ Pro W3" pitchFamily="72" charset="-128"/>
          <a:cs typeface="Arial"/>
        </a:defRPr>
      </a:lvl5pPr>
      <a:lvl6pPr marL="3352213" indent="-304747" algn="l" rtl="0" fontAlgn="base">
        <a:spcBef>
          <a:spcPct val="20000"/>
        </a:spcBef>
        <a:spcAft>
          <a:spcPct val="0"/>
        </a:spcAft>
        <a:buChar char="»"/>
        <a:defRPr sz="2700" b="1">
          <a:solidFill>
            <a:srgbClr val="32FF00"/>
          </a:solidFill>
          <a:latin typeface="+mn-lt"/>
        </a:defRPr>
      </a:lvl6pPr>
      <a:lvl7pPr marL="3961707" indent="-304747" algn="l" rtl="0" fontAlgn="base">
        <a:spcBef>
          <a:spcPct val="20000"/>
        </a:spcBef>
        <a:spcAft>
          <a:spcPct val="0"/>
        </a:spcAft>
        <a:buChar char="»"/>
        <a:defRPr sz="2700" b="1">
          <a:solidFill>
            <a:srgbClr val="32FF00"/>
          </a:solidFill>
          <a:latin typeface="+mn-lt"/>
        </a:defRPr>
      </a:lvl7pPr>
      <a:lvl8pPr marL="4571200" indent="-304747" algn="l" rtl="0" fontAlgn="base">
        <a:spcBef>
          <a:spcPct val="20000"/>
        </a:spcBef>
        <a:spcAft>
          <a:spcPct val="0"/>
        </a:spcAft>
        <a:buChar char="»"/>
        <a:defRPr sz="2700" b="1">
          <a:solidFill>
            <a:srgbClr val="32FF00"/>
          </a:solidFill>
          <a:latin typeface="+mn-lt"/>
        </a:defRPr>
      </a:lvl8pPr>
      <a:lvl9pPr marL="5180693" indent="-304747" algn="l" rtl="0" fontAlgn="base">
        <a:spcBef>
          <a:spcPct val="20000"/>
        </a:spcBef>
        <a:spcAft>
          <a:spcPct val="0"/>
        </a:spcAft>
        <a:buChar char="»"/>
        <a:defRPr sz="2700" b="1">
          <a:solidFill>
            <a:srgbClr val="32FF00"/>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0209212" y="5408767"/>
            <a:ext cx="1979613" cy="1454097"/>
          </a:xfrm>
          <a:prstGeom prst="rect">
            <a:avLst/>
          </a:prstGeom>
        </p:spPr>
      </p:pic>
      <p:grpSp>
        <p:nvGrpSpPr>
          <p:cNvPr id="21" name="Group 20"/>
          <p:cNvGrpSpPr/>
          <p:nvPr/>
        </p:nvGrpSpPr>
        <p:grpSpPr>
          <a:xfrm>
            <a:off x="617878" y="6446044"/>
            <a:ext cx="1099793" cy="173355"/>
            <a:chOff x="-84138" y="5622925"/>
            <a:chExt cx="4330701" cy="682626"/>
          </a:xfrm>
        </p:grpSpPr>
        <p:sp>
          <p:nvSpPr>
            <p:cNvPr id="22"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3"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4"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5"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6"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7"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sp>
          <p:nvSpPr>
            <p:cNvPr id="28"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endParaRPr>
            </a:p>
          </p:txBody>
        </p:sp>
      </p:grpSp>
      <p:sp>
        <p:nvSpPr>
          <p:cNvPr id="2" name="Title Placeholder 1"/>
          <p:cNvSpPr>
            <a:spLocks noGrp="1"/>
          </p:cNvSpPr>
          <p:nvPr>
            <p:ph type="title"/>
          </p:nvPr>
        </p:nvSpPr>
        <p:spPr>
          <a:xfrm>
            <a:off x="609441" y="330200"/>
            <a:ext cx="10969943" cy="81280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441" y="1371600"/>
            <a:ext cx="10969943"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071516" y="6883401"/>
            <a:ext cx="1117309" cy="133350"/>
          </a:xfrm>
          <a:prstGeom prst="rect">
            <a:avLst/>
          </a:prstGeom>
        </p:spPr>
        <p:txBody>
          <a:bodyPr vert="horz" lIns="0" tIns="0" rIns="0" bIns="0" rtlCol="0" anchor="ctr"/>
          <a:lstStyle>
            <a:lvl1pPr algn="r">
              <a:defRPr sz="800">
                <a:solidFill>
                  <a:schemeClr val="tx1">
                    <a:tint val="75000"/>
                  </a:schemeClr>
                </a:solidFill>
              </a:defRPr>
            </a:lvl1pPr>
          </a:lstStyle>
          <a:p>
            <a:endParaRPr lang="en-US" dirty="0">
              <a:solidFill>
                <a:srgbClr val="717074">
                  <a:tint val="75000"/>
                </a:srgbClr>
              </a:solidFill>
            </a:endParaRPr>
          </a:p>
        </p:txBody>
      </p:sp>
      <p:sp>
        <p:nvSpPr>
          <p:cNvPr id="5" name="Footer Placeholder 4"/>
          <p:cNvSpPr>
            <a:spLocks noGrp="1"/>
          </p:cNvSpPr>
          <p:nvPr>
            <p:ph type="ftr" sz="quarter" idx="3"/>
          </p:nvPr>
        </p:nvSpPr>
        <p:spPr>
          <a:xfrm>
            <a:off x="5105161" y="6464301"/>
            <a:ext cx="5180251" cy="149224"/>
          </a:xfrm>
          <a:prstGeom prst="rect">
            <a:avLst/>
          </a:prstGeom>
        </p:spPr>
        <p:txBody>
          <a:bodyPr vert="horz" lIns="0" tIns="0" rIns="0" bIns="0" rtlCol="0" anchor="ctr"/>
          <a:lstStyle>
            <a:lvl1pPr algn="r">
              <a:defRPr sz="1000">
                <a:solidFill>
                  <a:schemeClr val="tx1">
                    <a:tint val="75000"/>
                  </a:schemeClr>
                </a:solidFill>
              </a:defRPr>
            </a:lvl1pPr>
          </a:lstStyle>
          <a:p>
            <a:r>
              <a:rPr lang="en-US">
                <a:solidFill>
                  <a:srgbClr val="717074">
                    <a:tint val="75000"/>
                  </a:srgbClr>
                </a:solidFill>
              </a:rPr>
              <a:t>CONFIDENTIAL</a:t>
            </a:r>
            <a:endParaRPr lang="en-US" dirty="0">
              <a:solidFill>
                <a:srgbClr val="717074">
                  <a:tint val="75000"/>
                </a:srgbClr>
              </a:solidFill>
            </a:endParaRPr>
          </a:p>
        </p:txBody>
      </p:sp>
      <p:sp>
        <p:nvSpPr>
          <p:cNvPr id="6" name="Slide Number Placeholder 5"/>
          <p:cNvSpPr>
            <a:spLocks noGrp="1"/>
          </p:cNvSpPr>
          <p:nvPr>
            <p:ph type="sldNum" sz="quarter" idx="4"/>
          </p:nvPr>
        </p:nvSpPr>
        <p:spPr>
          <a:xfrm>
            <a:off x="11597326" y="6464301"/>
            <a:ext cx="450733" cy="149224"/>
          </a:xfrm>
          <a:prstGeom prst="rect">
            <a:avLst/>
          </a:prstGeom>
        </p:spPr>
        <p:txBody>
          <a:bodyPr vert="horz" lIns="0" tIns="0" rIns="0" bIns="0" rtlCol="0" anchor="ctr"/>
          <a:lstStyle>
            <a:lvl1pPr algn="ctr">
              <a:defRPr sz="1000">
                <a:solidFill>
                  <a:schemeClr val="bg1"/>
                </a:solidFill>
              </a:defRPr>
            </a:lvl1pPr>
          </a:lstStyle>
          <a:p>
            <a:fld id="{6EA6D8CF-3CDE-4807-BCD2-C9F2B831AAA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336378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3" r:id="rId27"/>
  </p:sldLayoutIdLst>
  <p:hf hdr="0" dt="0"/>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rowley@vmware.com"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5.xml"/><Relationship Id="rId4"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7.tiff"/><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11737975" y="6464300"/>
            <a:ext cx="450850" cy="149225"/>
          </a:xfrm>
        </p:spPr>
        <p:txBody>
          <a:bodyPr/>
          <a:lstStyle/>
          <a:p>
            <a:fld id="{6EA6D8CF-3CDE-4807-BCD2-C9F2B831AAA5}" type="slidenum">
              <a:rPr lang="en-US" smtClean="0">
                <a:solidFill>
                  <a:prstClr val="white"/>
                </a:solidFill>
              </a:rPr>
              <a:pPr/>
              <a:t>1</a:t>
            </a:fld>
            <a:endParaRPr lang="en-US" dirty="0">
              <a:solidFill>
                <a:prstClr val="white"/>
              </a:solidFill>
            </a:endParaRPr>
          </a:p>
        </p:txBody>
      </p:sp>
      <p:sp>
        <p:nvSpPr>
          <p:cNvPr id="2" name="Text Placeholder 1"/>
          <p:cNvSpPr>
            <a:spLocks noGrp="1"/>
          </p:cNvSpPr>
          <p:nvPr>
            <p:ph type="body" idx="1"/>
          </p:nvPr>
        </p:nvSpPr>
        <p:spPr>
          <a:xfrm>
            <a:off x="654475" y="3124200"/>
            <a:ext cx="7313295" cy="609600"/>
          </a:xfrm>
        </p:spPr>
        <p:txBody>
          <a:bodyPr/>
          <a:lstStyle/>
          <a:p>
            <a:r>
              <a:rPr lang="en-GB" dirty="0"/>
              <a:t>Michael Crowley </a:t>
            </a:r>
          </a:p>
          <a:p>
            <a:r>
              <a:rPr lang="en-GB" dirty="0"/>
              <a:t>EMEA Director Public Sector</a:t>
            </a:r>
          </a:p>
          <a:p>
            <a:endParaRPr lang="en-GB" dirty="0"/>
          </a:p>
          <a:p>
            <a:r>
              <a:rPr lang="en-GB" dirty="0"/>
              <a:t>June 2019</a:t>
            </a:r>
          </a:p>
          <a:p>
            <a:endParaRPr lang="en-GB" dirty="0"/>
          </a:p>
          <a:p>
            <a:r>
              <a:rPr lang="en-GB" dirty="0">
                <a:hlinkClick r:id="rId3"/>
              </a:rPr>
              <a:t>mcrowley@vmware.com</a:t>
            </a:r>
            <a:endParaRPr lang="en-GB" dirty="0"/>
          </a:p>
          <a:p>
            <a:endParaRPr lang="en-GB" dirty="0"/>
          </a:p>
          <a:p>
            <a:r>
              <a:rPr lang="en-GB" dirty="0"/>
              <a:t>Mob : +33 6 7993 1962</a:t>
            </a:r>
          </a:p>
        </p:txBody>
      </p:sp>
      <p:sp>
        <p:nvSpPr>
          <p:cNvPr id="4" name="Title 3">
            <a:extLst>
              <a:ext uri="{FF2B5EF4-FFF2-40B4-BE49-F238E27FC236}">
                <a16:creationId xmlns:a16="http://schemas.microsoft.com/office/drawing/2014/main" id="{012D0E24-6A59-48F2-B29D-E96B94F8A122}"/>
              </a:ext>
            </a:extLst>
          </p:cNvPr>
          <p:cNvSpPr>
            <a:spLocks noGrp="1"/>
          </p:cNvSpPr>
          <p:nvPr>
            <p:ph type="title"/>
          </p:nvPr>
        </p:nvSpPr>
        <p:spPr>
          <a:xfrm>
            <a:off x="634754" y="908720"/>
            <a:ext cx="7711931" cy="2100064"/>
          </a:xfrm>
        </p:spPr>
        <p:txBody>
          <a:bodyPr/>
          <a:lstStyle/>
          <a:p>
            <a:br>
              <a:rPr lang="en-US" dirty="0"/>
            </a:br>
            <a:br>
              <a:rPr lang="en-US" dirty="0"/>
            </a:br>
            <a:r>
              <a:rPr lang="en-US" dirty="0"/>
              <a:t>Defense Application Framework</a:t>
            </a:r>
            <a:br>
              <a:rPr lang="en-US" dirty="0"/>
            </a:br>
            <a:br>
              <a:rPr lang="en-US" dirty="0"/>
            </a:br>
            <a:r>
              <a:rPr lang="en-US" dirty="0"/>
              <a:t>Delivering Digital Sovereignty</a:t>
            </a:r>
            <a:br>
              <a:rPr lang="en-US" dirty="0"/>
            </a:br>
            <a:endParaRPr lang="en-US" dirty="0"/>
          </a:p>
        </p:txBody>
      </p:sp>
    </p:spTree>
    <p:extLst>
      <p:ext uri="{BB962C8B-B14F-4D97-AF65-F5344CB8AC3E}">
        <p14:creationId xmlns:p14="http://schemas.microsoft.com/office/powerpoint/2010/main" val="314521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49" y="36258"/>
            <a:ext cx="12200773" cy="7050295"/>
          </a:xfrm>
          <a:prstGeom prst="rect">
            <a:avLst/>
          </a:prstGeom>
          <a:gradFill>
            <a:gsLst>
              <a:gs pos="100000">
                <a:srgbClr val="000000"/>
              </a:gs>
              <a:gs pos="0">
                <a:schemeClr val="bg1">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20" name="Freeform 5">
            <a:extLst>
              <a:ext uri="{FF2B5EF4-FFF2-40B4-BE49-F238E27FC236}">
                <a16:creationId xmlns:a16="http://schemas.microsoft.com/office/drawing/2014/main" id="{2DB71FFA-A355-4A3A-BE48-21E148850D0A}"/>
              </a:ext>
            </a:extLst>
          </p:cNvPr>
          <p:cNvSpPr>
            <a:spLocks/>
          </p:cNvSpPr>
          <p:nvPr/>
        </p:nvSpPr>
        <p:spPr bwMode="auto">
          <a:xfrm>
            <a:off x="-10361" y="5453061"/>
            <a:ext cx="12199186" cy="1623647"/>
          </a:xfrm>
          <a:custGeom>
            <a:avLst/>
            <a:gdLst>
              <a:gd name="T0" fmla="*/ 0 w 7666"/>
              <a:gd name="T1" fmla="*/ 0 h 1060"/>
              <a:gd name="T2" fmla="*/ 0 w 7666"/>
              <a:gd name="T3" fmla="*/ 1060 h 1060"/>
              <a:gd name="T4" fmla="*/ 7666 w 7666"/>
              <a:gd name="T5" fmla="*/ 1060 h 1060"/>
              <a:gd name="T6" fmla="*/ 7666 w 7666"/>
              <a:gd name="T7" fmla="*/ 101 h 1060"/>
              <a:gd name="T8" fmla="*/ 0 w 7666"/>
              <a:gd name="T9" fmla="*/ 0 h 1060"/>
            </a:gdLst>
            <a:ahLst/>
            <a:cxnLst>
              <a:cxn ang="0">
                <a:pos x="T0" y="T1"/>
              </a:cxn>
              <a:cxn ang="0">
                <a:pos x="T2" y="T3"/>
              </a:cxn>
              <a:cxn ang="0">
                <a:pos x="T4" y="T5"/>
              </a:cxn>
              <a:cxn ang="0">
                <a:pos x="T6" y="T7"/>
              </a:cxn>
              <a:cxn ang="0">
                <a:pos x="T8" y="T9"/>
              </a:cxn>
            </a:cxnLst>
            <a:rect l="0" t="0" r="r" b="b"/>
            <a:pathLst>
              <a:path w="7666" h="1060">
                <a:moveTo>
                  <a:pt x="0" y="0"/>
                </a:moveTo>
                <a:lnTo>
                  <a:pt x="0" y="1060"/>
                </a:lnTo>
                <a:lnTo>
                  <a:pt x="7666" y="1060"/>
                </a:lnTo>
                <a:lnTo>
                  <a:pt x="7666" y="101"/>
                </a:lnTo>
                <a:lnTo>
                  <a:pt x="0" y="0"/>
                </a:lnTo>
                <a:close/>
              </a:path>
            </a:pathLst>
          </a:custGeom>
          <a:gradFill>
            <a:gsLst>
              <a:gs pos="100000">
                <a:schemeClr val="accent4">
                  <a:lumMod val="50000"/>
                </a:schemeClr>
              </a:gs>
              <a:gs pos="0">
                <a:schemeClr val="accent2"/>
              </a:gs>
            </a:gsLst>
            <a:lin ang="5400000" scaled="1"/>
          </a:gradFill>
          <a:ln w="17463">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14A0BA8-FBDA-46A2-82F2-A865040F74C5}"/>
              </a:ext>
            </a:extLst>
          </p:cNvPr>
          <p:cNvSpPr>
            <a:spLocks/>
          </p:cNvSpPr>
          <p:nvPr/>
        </p:nvSpPr>
        <p:spPr bwMode="auto">
          <a:xfrm>
            <a:off x="-11948" y="5105400"/>
            <a:ext cx="12200774" cy="1495110"/>
          </a:xfrm>
          <a:custGeom>
            <a:avLst/>
            <a:gdLst>
              <a:gd name="T0" fmla="*/ 7091 w 7666"/>
              <a:gd name="T1" fmla="*/ 47 h 941"/>
              <a:gd name="T2" fmla="*/ 5751 w 7666"/>
              <a:gd name="T3" fmla="*/ 26 h 941"/>
              <a:gd name="T4" fmla="*/ 4589 w 7666"/>
              <a:gd name="T5" fmla="*/ 16 h 941"/>
              <a:gd name="T6" fmla="*/ 3818 w 7666"/>
              <a:gd name="T7" fmla="*/ 40 h 941"/>
              <a:gd name="T8" fmla="*/ 2128 w 7666"/>
              <a:gd name="T9" fmla="*/ 0 h 941"/>
              <a:gd name="T10" fmla="*/ 0 w 7666"/>
              <a:gd name="T11" fmla="*/ 413 h 941"/>
              <a:gd name="T12" fmla="*/ 870 w 7666"/>
              <a:gd name="T13" fmla="*/ 389 h 941"/>
              <a:gd name="T14" fmla="*/ 1807 w 7666"/>
              <a:gd name="T15" fmla="*/ 403 h 941"/>
              <a:gd name="T16" fmla="*/ 2395 w 7666"/>
              <a:gd name="T17" fmla="*/ 364 h 941"/>
              <a:gd name="T18" fmla="*/ 2945 w 7666"/>
              <a:gd name="T19" fmla="*/ 432 h 941"/>
              <a:gd name="T20" fmla="*/ 3115 w 7666"/>
              <a:gd name="T21" fmla="*/ 507 h 941"/>
              <a:gd name="T22" fmla="*/ 3046 w 7666"/>
              <a:gd name="T23" fmla="*/ 539 h 941"/>
              <a:gd name="T24" fmla="*/ 2796 w 7666"/>
              <a:gd name="T25" fmla="*/ 570 h 941"/>
              <a:gd name="T26" fmla="*/ 2852 w 7666"/>
              <a:gd name="T27" fmla="*/ 595 h 941"/>
              <a:gd name="T28" fmla="*/ 2849 w 7666"/>
              <a:gd name="T29" fmla="*/ 624 h 941"/>
              <a:gd name="T30" fmla="*/ 2854 w 7666"/>
              <a:gd name="T31" fmla="*/ 652 h 941"/>
              <a:gd name="T32" fmla="*/ 2808 w 7666"/>
              <a:gd name="T33" fmla="*/ 680 h 941"/>
              <a:gd name="T34" fmla="*/ 2765 w 7666"/>
              <a:gd name="T35" fmla="*/ 713 h 941"/>
              <a:gd name="T36" fmla="*/ 2675 w 7666"/>
              <a:gd name="T37" fmla="*/ 724 h 941"/>
              <a:gd name="T38" fmla="*/ 2297 w 7666"/>
              <a:gd name="T39" fmla="*/ 713 h 941"/>
              <a:gd name="T40" fmla="*/ 2048 w 7666"/>
              <a:gd name="T41" fmla="*/ 746 h 941"/>
              <a:gd name="T42" fmla="*/ 2082 w 7666"/>
              <a:gd name="T43" fmla="*/ 770 h 941"/>
              <a:gd name="T44" fmla="*/ 2367 w 7666"/>
              <a:gd name="T45" fmla="*/ 780 h 941"/>
              <a:gd name="T46" fmla="*/ 2369 w 7666"/>
              <a:gd name="T47" fmla="*/ 793 h 941"/>
              <a:gd name="T48" fmla="*/ 2552 w 7666"/>
              <a:gd name="T49" fmla="*/ 818 h 941"/>
              <a:gd name="T50" fmla="*/ 2639 w 7666"/>
              <a:gd name="T51" fmla="*/ 828 h 941"/>
              <a:gd name="T52" fmla="*/ 2765 w 7666"/>
              <a:gd name="T53" fmla="*/ 816 h 941"/>
              <a:gd name="T54" fmla="*/ 2924 w 7666"/>
              <a:gd name="T55" fmla="*/ 850 h 941"/>
              <a:gd name="T56" fmla="*/ 2917 w 7666"/>
              <a:gd name="T57" fmla="*/ 808 h 941"/>
              <a:gd name="T58" fmla="*/ 2971 w 7666"/>
              <a:gd name="T59" fmla="*/ 801 h 941"/>
              <a:gd name="T60" fmla="*/ 3074 w 7666"/>
              <a:gd name="T61" fmla="*/ 853 h 941"/>
              <a:gd name="T62" fmla="*/ 3444 w 7666"/>
              <a:gd name="T63" fmla="*/ 875 h 941"/>
              <a:gd name="T64" fmla="*/ 3666 w 7666"/>
              <a:gd name="T65" fmla="*/ 865 h 941"/>
              <a:gd name="T66" fmla="*/ 3787 w 7666"/>
              <a:gd name="T67" fmla="*/ 896 h 941"/>
              <a:gd name="T68" fmla="*/ 3872 w 7666"/>
              <a:gd name="T69" fmla="*/ 870 h 941"/>
              <a:gd name="T70" fmla="*/ 3986 w 7666"/>
              <a:gd name="T71" fmla="*/ 857 h 941"/>
              <a:gd name="T72" fmla="*/ 4305 w 7666"/>
              <a:gd name="T73" fmla="*/ 861 h 941"/>
              <a:gd name="T74" fmla="*/ 4476 w 7666"/>
              <a:gd name="T75" fmla="*/ 875 h 941"/>
              <a:gd name="T76" fmla="*/ 4561 w 7666"/>
              <a:gd name="T77" fmla="*/ 907 h 941"/>
              <a:gd name="T78" fmla="*/ 4803 w 7666"/>
              <a:gd name="T79" fmla="*/ 913 h 941"/>
              <a:gd name="T80" fmla="*/ 4919 w 7666"/>
              <a:gd name="T81" fmla="*/ 941 h 941"/>
              <a:gd name="T82" fmla="*/ 4943 w 7666"/>
              <a:gd name="T83" fmla="*/ 924 h 941"/>
              <a:gd name="T84" fmla="*/ 4876 w 7666"/>
              <a:gd name="T85" fmla="*/ 900 h 941"/>
              <a:gd name="T86" fmla="*/ 4921 w 7666"/>
              <a:gd name="T87" fmla="*/ 886 h 941"/>
              <a:gd name="T88" fmla="*/ 5082 w 7666"/>
              <a:gd name="T89" fmla="*/ 891 h 941"/>
              <a:gd name="T90" fmla="*/ 5054 w 7666"/>
              <a:gd name="T91" fmla="*/ 864 h 941"/>
              <a:gd name="T92" fmla="*/ 5029 w 7666"/>
              <a:gd name="T93" fmla="*/ 842 h 941"/>
              <a:gd name="T94" fmla="*/ 5142 w 7666"/>
              <a:gd name="T95" fmla="*/ 843 h 941"/>
              <a:gd name="T96" fmla="*/ 5114 w 7666"/>
              <a:gd name="T97" fmla="*/ 807 h 941"/>
              <a:gd name="T98" fmla="*/ 4977 w 7666"/>
              <a:gd name="T99" fmla="*/ 777 h 941"/>
              <a:gd name="T100" fmla="*/ 4984 w 7666"/>
              <a:gd name="T101" fmla="*/ 745 h 941"/>
              <a:gd name="T102" fmla="*/ 5477 w 7666"/>
              <a:gd name="T103" fmla="*/ 739 h 941"/>
              <a:gd name="T104" fmla="*/ 5870 w 7666"/>
              <a:gd name="T105" fmla="*/ 668 h 941"/>
              <a:gd name="T106" fmla="*/ 6174 w 7666"/>
              <a:gd name="T107" fmla="*/ 665 h 941"/>
              <a:gd name="T108" fmla="*/ 6411 w 7666"/>
              <a:gd name="T109" fmla="*/ 704 h 941"/>
              <a:gd name="T110" fmla="*/ 6664 w 7666"/>
              <a:gd name="T111" fmla="*/ 657 h 941"/>
              <a:gd name="T112" fmla="*/ 7087 w 7666"/>
              <a:gd name="T113" fmla="*/ 476 h 941"/>
              <a:gd name="T114" fmla="*/ 7400 w 7666"/>
              <a:gd name="T115" fmla="*/ 448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66" h="941">
                <a:moveTo>
                  <a:pt x="7666" y="169"/>
                </a:moveTo>
                <a:lnTo>
                  <a:pt x="7666" y="40"/>
                </a:lnTo>
                <a:lnTo>
                  <a:pt x="7666" y="40"/>
                </a:lnTo>
                <a:lnTo>
                  <a:pt x="7605" y="39"/>
                </a:lnTo>
                <a:lnTo>
                  <a:pt x="7456" y="39"/>
                </a:lnTo>
                <a:lnTo>
                  <a:pt x="7267" y="42"/>
                </a:lnTo>
                <a:lnTo>
                  <a:pt x="7175" y="43"/>
                </a:lnTo>
                <a:lnTo>
                  <a:pt x="7091" y="47"/>
                </a:lnTo>
                <a:lnTo>
                  <a:pt x="7091" y="47"/>
                </a:lnTo>
                <a:lnTo>
                  <a:pt x="7042" y="49"/>
                </a:lnTo>
                <a:lnTo>
                  <a:pt x="6973" y="50"/>
                </a:lnTo>
                <a:lnTo>
                  <a:pt x="6786" y="49"/>
                </a:lnTo>
                <a:lnTo>
                  <a:pt x="6549" y="46"/>
                </a:lnTo>
                <a:lnTo>
                  <a:pt x="6285" y="40"/>
                </a:lnTo>
                <a:lnTo>
                  <a:pt x="6012" y="33"/>
                </a:lnTo>
                <a:lnTo>
                  <a:pt x="5751" y="26"/>
                </a:lnTo>
                <a:lnTo>
                  <a:pt x="5521" y="19"/>
                </a:lnTo>
                <a:lnTo>
                  <a:pt x="5344" y="14"/>
                </a:lnTo>
                <a:lnTo>
                  <a:pt x="5344" y="14"/>
                </a:lnTo>
                <a:lnTo>
                  <a:pt x="5197" y="9"/>
                </a:lnTo>
                <a:lnTo>
                  <a:pt x="5045" y="8"/>
                </a:lnTo>
                <a:lnTo>
                  <a:pt x="4891" y="9"/>
                </a:lnTo>
                <a:lnTo>
                  <a:pt x="4739" y="12"/>
                </a:lnTo>
                <a:lnTo>
                  <a:pt x="4589" y="16"/>
                </a:lnTo>
                <a:lnTo>
                  <a:pt x="4445" y="22"/>
                </a:lnTo>
                <a:lnTo>
                  <a:pt x="4308" y="29"/>
                </a:lnTo>
                <a:lnTo>
                  <a:pt x="4183" y="36"/>
                </a:lnTo>
                <a:lnTo>
                  <a:pt x="4183" y="36"/>
                </a:lnTo>
                <a:lnTo>
                  <a:pt x="4114" y="39"/>
                </a:lnTo>
                <a:lnTo>
                  <a:pt x="4029" y="40"/>
                </a:lnTo>
                <a:lnTo>
                  <a:pt x="3930" y="40"/>
                </a:lnTo>
                <a:lnTo>
                  <a:pt x="3818" y="40"/>
                </a:lnTo>
                <a:lnTo>
                  <a:pt x="3567" y="36"/>
                </a:lnTo>
                <a:lnTo>
                  <a:pt x="3295" y="30"/>
                </a:lnTo>
                <a:lnTo>
                  <a:pt x="3018" y="23"/>
                </a:lnTo>
                <a:lnTo>
                  <a:pt x="2755" y="15"/>
                </a:lnTo>
                <a:lnTo>
                  <a:pt x="2342" y="2"/>
                </a:lnTo>
                <a:lnTo>
                  <a:pt x="2342" y="2"/>
                </a:lnTo>
                <a:lnTo>
                  <a:pt x="2251" y="1"/>
                </a:lnTo>
                <a:lnTo>
                  <a:pt x="2128" y="0"/>
                </a:lnTo>
                <a:lnTo>
                  <a:pt x="1814" y="0"/>
                </a:lnTo>
                <a:lnTo>
                  <a:pt x="1439" y="1"/>
                </a:lnTo>
                <a:lnTo>
                  <a:pt x="1041" y="4"/>
                </a:lnTo>
                <a:lnTo>
                  <a:pt x="333" y="11"/>
                </a:lnTo>
                <a:lnTo>
                  <a:pt x="0" y="14"/>
                </a:lnTo>
                <a:lnTo>
                  <a:pt x="0" y="110"/>
                </a:lnTo>
                <a:lnTo>
                  <a:pt x="0" y="413"/>
                </a:lnTo>
                <a:lnTo>
                  <a:pt x="0" y="413"/>
                </a:lnTo>
                <a:lnTo>
                  <a:pt x="37" y="410"/>
                </a:lnTo>
                <a:lnTo>
                  <a:pt x="116" y="404"/>
                </a:lnTo>
                <a:lnTo>
                  <a:pt x="229" y="399"/>
                </a:lnTo>
                <a:lnTo>
                  <a:pt x="368" y="393"/>
                </a:lnTo>
                <a:lnTo>
                  <a:pt x="526" y="389"/>
                </a:lnTo>
                <a:lnTo>
                  <a:pt x="697" y="388"/>
                </a:lnTo>
                <a:lnTo>
                  <a:pt x="784" y="388"/>
                </a:lnTo>
                <a:lnTo>
                  <a:pt x="870" y="389"/>
                </a:lnTo>
                <a:lnTo>
                  <a:pt x="956" y="390"/>
                </a:lnTo>
                <a:lnTo>
                  <a:pt x="1040" y="395"/>
                </a:lnTo>
                <a:lnTo>
                  <a:pt x="1040" y="395"/>
                </a:lnTo>
                <a:lnTo>
                  <a:pt x="1202" y="402"/>
                </a:lnTo>
                <a:lnTo>
                  <a:pt x="1359" y="406"/>
                </a:lnTo>
                <a:lnTo>
                  <a:pt x="1512" y="409"/>
                </a:lnTo>
                <a:lnTo>
                  <a:pt x="1660" y="407"/>
                </a:lnTo>
                <a:lnTo>
                  <a:pt x="1807" y="403"/>
                </a:lnTo>
                <a:lnTo>
                  <a:pt x="1954" y="396"/>
                </a:lnTo>
                <a:lnTo>
                  <a:pt x="2100" y="386"/>
                </a:lnTo>
                <a:lnTo>
                  <a:pt x="2245" y="372"/>
                </a:lnTo>
                <a:lnTo>
                  <a:pt x="2245" y="372"/>
                </a:lnTo>
                <a:lnTo>
                  <a:pt x="2282" y="369"/>
                </a:lnTo>
                <a:lnTo>
                  <a:pt x="2320" y="367"/>
                </a:lnTo>
                <a:lnTo>
                  <a:pt x="2357" y="365"/>
                </a:lnTo>
                <a:lnTo>
                  <a:pt x="2395" y="364"/>
                </a:lnTo>
                <a:lnTo>
                  <a:pt x="2472" y="365"/>
                </a:lnTo>
                <a:lnTo>
                  <a:pt x="2548" y="369"/>
                </a:lnTo>
                <a:lnTo>
                  <a:pt x="2622" y="375"/>
                </a:lnTo>
                <a:lnTo>
                  <a:pt x="2693" y="383"/>
                </a:lnTo>
                <a:lnTo>
                  <a:pt x="2763" y="395"/>
                </a:lnTo>
                <a:lnTo>
                  <a:pt x="2829" y="406"/>
                </a:lnTo>
                <a:lnTo>
                  <a:pt x="2889" y="418"/>
                </a:lnTo>
                <a:lnTo>
                  <a:pt x="2945" y="432"/>
                </a:lnTo>
                <a:lnTo>
                  <a:pt x="2994" y="445"/>
                </a:lnTo>
                <a:lnTo>
                  <a:pt x="3036" y="459"/>
                </a:lnTo>
                <a:lnTo>
                  <a:pt x="3070" y="473"/>
                </a:lnTo>
                <a:lnTo>
                  <a:pt x="3095" y="486"/>
                </a:lnTo>
                <a:lnTo>
                  <a:pt x="3104" y="491"/>
                </a:lnTo>
                <a:lnTo>
                  <a:pt x="3111" y="497"/>
                </a:lnTo>
                <a:lnTo>
                  <a:pt x="3115" y="503"/>
                </a:lnTo>
                <a:lnTo>
                  <a:pt x="3115" y="507"/>
                </a:lnTo>
                <a:lnTo>
                  <a:pt x="3115" y="507"/>
                </a:lnTo>
                <a:lnTo>
                  <a:pt x="3115" y="511"/>
                </a:lnTo>
                <a:lnTo>
                  <a:pt x="3112" y="515"/>
                </a:lnTo>
                <a:lnTo>
                  <a:pt x="3108" y="519"/>
                </a:lnTo>
                <a:lnTo>
                  <a:pt x="3102" y="522"/>
                </a:lnTo>
                <a:lnTo>
                  <a:pt x="3087" y="529"/>
                </a:lnTo>
                <a:lnTo>
                  <a:pt x="3069" y="533"/>
                </a:lnTo>
                <a:lnTo>
                  <a:pt x="3046" y="539"/>
                </a:lnTo>
                <a:lnTo>
                  <a:pt x="3021" y="542"/>
                </a:lnTo>
                <a:lnTo>
                  <a:pt x="2966" y="549"/>
                </a:lnTo>
                <a:lnTo>
                  <a:pt x="2860" y="557"/>
                </a:lnTo>
                <a:lnTo>
                  <a:pt x="2838" y="560"/>
                </a:lnTo>
                <a:lnTo>
                  <a:pt x="2819" y="563"/>
                </a:lnTo>
                <a:lnTo>
                  <a:pt x="2805" y="567"/>
                </a:lnTo>
                <a:lnTo>
                  <a:pt x="2796" y="570"/>
                </a:lnTo>
                <a:lnTo>
                  <a:pt x="2796" y="570"/>
                </a:lnTo>
                <a:lnTo>
                  <a:pt x="2791" y="574"/>
                </a:lnTo>
                <a:lnTo>
                  <a:pt x="2790" y="577"/>
                </a:lnTo>
                <a:lnTo>
                  <a:pt x="2790" y="580"/>
                </a:lnTo>
                <a:lnTo>
                  <a:pt x="2793" y="582"/>
                </a:lnTo>
                <a:lnTo>
                  <a:pt x="2804" y="587"/>
                </a:lnTo>
                <a:lnTo>
                  <a:pt x="2819" y="589"/>
                </a:lnTo>
                <a:lnTo>
                  <a:pt x="2836" y="592"/>
                </a:lnTo>
                <a:lnTo>
                  <a:pt x="2852" y="595"/>
                </a:lnTo>
                <a:lnTo>
                  <a:pt x="2863" y="599"/>
                </a:lnTo>
                <a:lnTo>
                  <a:pt x="2866" y="601"/>
                </a:lnTo>
                <a:lnTo>
                  <a:pt x="2867" y="603"/>
                </a:lnTo>
                <a:lnTo>
                  <a:pt x="2867" y="603"/>
                </a:lnTo>
                <a:lnTo>
                  <a:pt x="2867" y="606"/>
                </a:lnTo>
                <a:lnTo>
                  <a:pt x="2866" y="609"/>
                </a:lnTo>
                <a:lnTo>
                  <a:pt x="2861" y="615"/>
                </a:lnTo>
                <a:lnTo>
                  <a:pt x="2849" y="624"/>
                </a:lnTo>
                <a:lnTo>
                  <a:pt x="2845" y="629"/>
                </a:lnTo>
                <a:lnTo>
                  <a:pt x="2843" y="633"/>
                </a:lnTo>
                <a:lnTo>
                  <a:pt x="2843" y="636"/>
                </a:lnTo>
                <a:lnTo>
                  <a:pt x="2845" y="638"/>
                </a:lnTo>
                <a:lnTo>
                  <a:pt x="2846" y="643"/>
                </a:lnTo>
                <a:lnTo>
                  <a:pt x="2849" y="647"/>
                </a:lnTo>
                <a:lnTo>
                  <a:pt x="2854" y="652"/>
                </a:lnTo>
                <a:lnTo>
                  <a:pt x="2854" y="652"/>
                </a:lnTo>
                <a:lnTo>
                  <a:pt x="2859" y="657"/>
                </a:lnTo>
                <a:lnTo>
                  <a:pt x="2860" y="661"/>
                </a:lnTo>
                <a:lnTo>
                  <a:pt x="2861" y="665"/>
                </a:lnTo>
                <a:lnTo>
                  <a:pt x="2859" y="668"/>
                </a:lnTo>
                <a:lnTo>
                  <a:pt x="2856" y="671"/>
                </a:lnTo>
                <a:lnTo>
                  <a:pt x="2852" y="672"/>
                </a:lnTo>
                <a:lnTo>
                  <a:pt x="2839" y="676"/>
                </a:lnTo>
                <a:lnTo>
                  <a:pt x="2808" y="680"/>
                </a:lnTo>
                <a:lnTo>
                  <a:pt x="2794" y="683"/>
                </a:lnTo>
                <a:lnTo>
                  <a:pt x="2782" y="687"/>
                </a:lnTo>
                <a:lnTo>
                  <a:pt x="2782" y="687"/>
                </a:lnTo>
                <a:lnTo>
                  <a:pt x="2776" y="690"/>
                </a:lnTo>
                <a:lnTo>
                  <a:pt x="2773" y="694"/>
                </a:lnTo>
                <a:lnTo>
                  <a:pt x="2770" y="702"/>
                </a:lnTo>
                <a:lnTo>
                  <a:pt x="2768" y="709"/>
                </a:lnTo>
                <a:lnTo>
                  <a:pt x="2765" y="713"/>
                </a:lnTo>
                <a:lnTo>
                  <a:pt x="2763" y="717"/>
                </a:lnTo>
                <a:lnTo>
                  <a:pt x="2759" y="720"/>
                </a:lnTo>
                <a:lnTo>
                  <a:pt x="2755" y="723"/>
                </a:lnTo>
                <a:lnTo>
                  <a:pt x="2748" y="724"/>
                </a:lnTo>
                <a:lnTo>
                  <a:pt x="2738" y="727"/>
                </a:lnTo>
                <a:lnTo>
                  <a:pt x="2727" y="727"/>
                </a:lnTo>
                <a:lnTo>
                  <a:pt x="2713" y="727"/>
                </a:lnTo>
                <a:lnTo>
                  <a:pt x="2675" y="724"/>
                </a:lnTo>
                <a:lnTo>
                  <a:pt x="2675" y="724"/>
                </a:lnTo>
                <a:lnTo>
                  <a:pt x="2584" y="713"/>
                </a:lnTo>
                <a:lnTo>
                  <a:pt x="2539" y="709"/>
                </a:lnTo>
                <a:lnTo>
                  <a:pt x="2495" y="706"/>
                </a:lnTo>
                <a:lnTo>
                  <a:pt x="2448" y="704"/>
                </a:lnTo>
                <a:lnTo>
                  <a:pt x="2401" y="704"/>
                </a:lnTo>
                <a:lnTo>
                  <a:pt x="2350" y="707"/>
                </a:lnTo>
                <a:lnTo>
                  <a:pt x="2297" y="713"/>
                </a:lnTo>
                <a:lnTo>
                  <a:pt x="2297" y="713"/>
                </a:lnTo>
                <a:lnTo>
                  <a:pt x="2195" y="723"/>
                </a:lnTo>
                <a:lnTo>
                  <a:pt x="2150" y="727"/>
                </a:lnTo>
                <a:lnTo>
                  <a:pt x="2111" y="731"/>
                </a:lnTo>
                <a:lnTo>
                  <a:pt x="2079" y="737"/>
                </a:lnTo>
                <a:lnTo>
                  <a:pt x="2066" y="739"/>
                </a:lnTo>
                <a:lnTo>
                  <a:pt x="2056" y="742"/>
                </a:lnTo>
                <a:lnTo>
                  <a:pt x="2048" y="746"/>
                </a:lnTo>
                <a:lnTo>
                  <a:pt x="2044" y="749"/>
                </a:lnTo>
                <a:lnTo>
                  <a:pt x="2042" y="753"/>
                </a:lnTo>
                <a:lnTo>
                  <a:pt x="2044" y="759"/>
                </a:lnTo>
                <a:lnTo>
                  <a:pt x="2044" y="759"/>
                </a:lnTo>
                <a:lnTo>
                  <a:pt x="2047" y="762"/>
                </a:lnTo>
                <a:lnTo>
                  <a:pt x="2051" y="763"/>
                </a:lnTo>
                <a:lnTo>
                  <a:pt x="2063" y="767"/>
                </a:lnTo>
                <a:lnTo>
                  <a:pt x="2082" y="770"/>
                </a:lnTo>
                <a:lnTo>
                  <a:pt x="2105" y="772"/>
                </a:lnTo>
                <a:lnTo>
                  <a:pt x="2161" y="773"/>
                </a:lnTo>
                <a:lnTo>
                  <a:pt x="2223" y="774"/>
                </a:lnTo>
                <a:lnTo>
                  <a:pt x="2282" y="774"/>
                </a:lnTo>
                <a:lnTo>
                  <a:pt x="2331" y="776"/>
                </a:lnTo>
                <a:lnTo>
                  <a:pt x="2350" y="777"/>
                </a:lnTo>
                <a:lnTo>
                  <a:pt x="2363" y="779"/>
                </a:lnTo>
                <a:lnTo>
                  <a:pt x="2367" y="780"/>
                </a:lnTo>
                <a:lnTo>
                  <a:pt x="2370" y="781"/>
                </a:lnTo>
                <a:lnTo>
                  <a:pt x="2370" y="783"/>
                </a:lnTo>
                <a:lnTo>
                  <a:pt x="2369" y="786"/>
                </a:lnTo>
                <a:lnTo>
                  <a:pt x="2369" y="786"/>
                </a:lnTo>
                <a:lnTo>
                  <a:pt x="2367" y="787"/>
                </a:lnTo>
                <a:lnTo>
                  <a:pt x="2366" y="788"/>
                </a:lnTo>
                <a:lnTo>
                  <a:pt x="2367" y="791"/>
                </a:lnTo>
                <a:lnTo>
                  <a:pt x="2369" y="793"/>
                </a:lnTo>
                <a:lnTo>
                  <a:pt x="2376" y="795"/>
                </a:lnTo>
                <a:lnTo>
                  <a:pt x="2385" y="798"/>
                </a:lnTo>
                <a:lnTo>
                  <a:pt x="2413" y="801"/>
                </a:lnTo>
                <a:lnTo>
                  <a:pt x="2448" y="805"/>
                </a:lnTo>
                <a:lnTo>
                  <a:pt x="2486" y="808"/>
                </a:lnTo>
                <a:lnTo>
                  <a:pt x="2523" y="812"/>
                </a:lnTo>
                <a:lnTo>
                  <a:pt x="2538" y="815"/>
                </a:lnTo>
                <a:lnTo>
                  <a:pt x="2552" y="818"/>
                </a:lnTo>
                <a:lnTo>
                  <a:pt x="2563" y="822"/>
                </a:lnTo>
                <a:lnTo>
                  <a:pt x="2570" y="826"/>
                </a:lnTo>
                <a:lnTo>
                  <a:pt x="2570" y="826"/>
                </a:lnTo>
                <a:lnTo>
                  <a:pt x="2577" y="830"/>
                </a:lnTo>
                <a:lnTo>
                  <a:pt x="2586" y="832"/>
                </a:lnTo>
                <a:lnTo>
                  <a:pt x="2597" y="832"/>
                </a:lnTo>
                <a:lnTo>
                  <a:pt x="2611" y="832"/>
                </a:lnTo>
                <a:lnTo>
                  <a:pt x="2639" y="828"/>
                </a:lnTo>
                <a:lnTo>
                  <a:pt x="2671" y="822"/>
                </a:lnTo>
                <a:lnTo>
                  <a:pt x="2702" y="816"/>
                </a:lnTo>
                <a:lnTo>
                  <a:pt x="2730" y="812"/>
                </a:lnTo>
                <a:lnTo>
                  <a:pt x="2741" y="811"/>
                </a:lnTo>
                <a:lnTo>
                  <a:pt x="2751" y="812"/>
                </a:lnTo>
                <a:lnTo>
                  <a:pt x="2759" y="814"/>
                </a:lnTo>
                <a:lnTo>
                  <a:pt x="2765" y="816"/>
                </a:lnTo>
                <a:lnTo>
                  <a:pt x="2765" y="816"/>
                </a:lnTo>
                <a:lnTo>
                  <a:pt x="2770" y="821"/>
                </a:lnTo>
                <a:lnTo>
                  <a:pt x="2777" y="825"/>
                </a:lnTo>
                <a:lnTo>
                  <a:pt x="2801" y="833"/>
                </a:lnTo>
                <a:lnTo>
                  <a:pt x="2831" y="840"/>
                </a:lnTo>
                <a:lnTo>
                  <a:pt x="2861" y="847"/>
                </a:lnTo>
                <a:lnTo>
                  <a:pt x="2891" y="850"/>
                </a:lnTo>
                <a:lnTo>
                  <a:pt x="2915" y="851"/>
                </a:lnTo>
                <a:lnTo>
                  <a:pt x="2924" y="850"/>
                </a:lnTo>
                <a:lnTo>
                  <a:pt x="2930" y="849"/>
                </a:lnTo>
                <a:lnTo>
                  <a:pt x="2933" y="846"/>
                </a:lnTo>
                <a:lnTo>
                  <a:pt x="2933" y="843"/>
                </a:lnTo>
                <a:lnTo>
                  <a:pt x="2933" y="842"/>
                </a:lnTo>
                <a:lnTo>
                  <a:pt x="2933" y="842"/>
                </a:lnTo>
                <a:lnTo>
                  <a:pt x="2922" y="823"/>
                </a:lnTo>
                <a:lnTo>
                  <a:pt x="2919" y="815"/>
                </a:lnTo>
                <a:lnTo>
                  <a:pt x="2917" y="808"/>
                </a:lnTo>
                <a:lnTo>
                  <a:pt x="2917" y="805"/>
                </a:lnTo>
                <a:lnTo>
                  <a:pt x="2919" y="802"/>
                </a:lnTo>
                <a:lnTo>
                  <a:pt x="2922" y="801"/>
                </a:lnTo>
                <a:lnTo>
                  <a:pt x="2926" y="800"/>
                </a:lnTo>
                <a:lnTo>
                  <a:pt x="2937" y="797"/>
                </a:lnTo>
                <a:lnTo>
                  <a:pt x="2952" y="798"/>
                </a:lnTo>
                <a:lnTo>
                  <a:pt x="2952" y="798"/>
                </a:lnTo>
                <a:lnTo>
                  <a:pt x="2971" y="801"/>
                </a:lnTo>
                <a:lnTo>
                  <a:pt x="2985" y="807"/>
                </a:lnTo>
                <a:lnTo>
                  <a:pt x="2997" y="814"/>
                </a:lnTo>
                <a:lnTo>
                  <a:pt x="3008" y="822"/>
                </a:lnTo>
                <a:lnTo>
                  <a:pt x="3021" y="830"/>
                </a:lnTo>
                <a:lnTo>
                  <a:pt x="3035" y="839"/>
                </a:lnTo>
                <a:lnTo>
                  <a:pt x="3052" y="846"/>
                </a:lnTo>
                <a:lnTo>
                  <a:pt x="3074" y="853"/>
                </a:lnTo>
                <a:lnTo>
                  <a:pt x="3074" y="853"/>
                </a:lnTo>
                <a:lnTo>
                  <a:pt x="3104" y="858"/>
                </a:lnTo>
                <a:lnTo>
                  <a:pt x="3141" y="864"/>
                </a:lnTo>
                <a:lnTo>
                  <a:pt x="3188" y="871"/>
                </a:lnTo>
                <a:lnTo>
                  <a:pt x="3242" y="875"/>
                </a:lnTo>
                <a:lnTo>
                  <a:pt x="3302" y="878"/>
                </a:lnTo>
                <a:lnTo>
                  <a:pt x="3370" y="878"/>
                </a:lnTo>
                <a:lnTo>
                  <a:pt x="3406" y="877"/>
                </a:lnTo>
                <a:lnTo>
                  <a:pt x="3444" y="875"/>
                </a:lnTo>
                <a:lnTo>
                  <a:pt x="3482" y="871"/>
                </a:lnTo>
                <a:lnTo>
                  <a:pt x="3522" y="867"/>
                </a:lnTo>
                <a:lnTo>
                  <a:pt x="3522" y="867"/>
                </a:lnTo>
                <a:lnTo>
                  <a:pt x="3560" y="864"/>
                </a:lnTo>
                <a:lnTo>
                  <a:pt x="3594" y="861"/>
                </a:lnTo>
                <a:lnTo>
                  <a:pt x="3622" y="861"/>
                </a:lnTo>
                <a:lnTo>
                  <a:pt x="3645" y="863"/>
                </a:lnTo>
                <a:lnTo>
                  <a:pt x="3666" y="865"/>
                </a:lnTo>
                <a:lnTo>
                  <a:pt x="3685" y="868"/>
                </a:lnTo>
                <a:lnTo>
                  <a:pt x="3700" y="872"/>
                </a:lnTo>
                <a:lnTo>
                  <a:pt x="3714" y="877"/>
                </a:lnTo>
                <a:lnTo>
                  <a:pt x="3738" y="885"/>
                </a:lnTo>
                <a:lnTo>
                  <a:pt x="3749" y="889"/>
                </a:lnTo>
                <a:lnTo>
                  <a:pt x="3760" y="893"/>
                </a:lnTo>
                <a:lnTo>
                  <a:pt x="3773" y="895"/>
                </a:lnTo>
                <a:lnTo>
                  <a:pt x="3787" y="896"/>
                </a:lnTo>
                <a:lnTo>
                  <a:pt x="3801" y="896"/>
                </a:lnTo>
                <a:lnTo>
                  <a:pt x="3819" y="893"/>
                </a:lnTo>
                <a:lnTo>
                  <a:pt x="3819" y="893"/>
                </a:lnTo>
                <a:lnTo>
                  <a:pt x="3836" y="891"/>
                </a:lnTo>
                <a:lnTo>
                  <a:pt x="3847" y="886"/>
                </a:lnTo>
                <a:lnTo>
                  <a:pt x="3857" y="882"/>
                </a:lnTo>
                <a:lnTo>
                  <a:pt x="3862" y="878"/>
                </a:lnTo>
                <a:lnTo>
                  <a:pt x="3872" y="870"/>
                </a:lnTo>
                <a:lnTo>
                  <a:pt x="3876" y="865"/>
                </a:lnTo>
                <a:lnTo>
                  <a:pt x="3881" y="863"/>
                </a:lnTo>
                <a:lnTo>
                  <a:pt x="3889" y="860"/>
                </a:lnTo>
                <a:lnTo>
                  <a:pt x="3899" y="857"/>
                </a:lnTo>
                <a:lnTo>
                  <a:pt x="3913" y="856"/>
                </a:lnTo>
                <a:lnTo>
                  <a:pt x="3931" y="854"/>
                </a:lnTo>
                <a:lnTo>
                  <a:pt x="3955" y="856"/>
                </a:lnTo>
                <a:lnTo>
                  <a:pt x="3986" y="857"/>
                </a:lnTo>
                <a:lnTo>
                  <a:pt x="4070" y="864"/>
                </a:lnTo>
                <a:lnTo>
                  <a:pt x="4070" y="864"/>
                </a:lnTo>
                <a:lnTo>
                  <a:pt x="4117" y="867"/>
                </a:lnTo>
                <a:lnTo>
                  <a:pt x="4162" y="868"/>
                </a:lnTo>
                <a:lnTo>
                  <a:pt x="4203" y="868"/>
                </a:lnTo>
                <a:lnTo>
                  <a:pt x="4240" y="867"/>
                </a:lnTo>
                <a:lnTo>
                  <a:pt x="4274" y="864"/>
                </a:lnTo>
                <a:lnTo>
                  <a:pt x="4305" y="861"/>
                </a:lnTo>
                <a:lnTo>
                  <a:pt x="4358" y="854"/>
                </a:lnTo>
                <a:lnTo>
                  <a:pt x="4400" y="849"/>
                </a:lnTo>
                <a:lnTo>
                  <a:pt x="4417" y="847"/>
                </a:lnTo>
                <a:lnTo>
                  <a:pt x="4432" y="849"/>
                </a:lnTo>
                <a:lnTo>
                  <a:pt x="4446" y="851"/>
                </a:lnTo>
                <a:lnTo>
                  <a:pt x="4457" y="856"/>
                </a:lnTo>
                <a:lnTo>
                  <a:pt x="4467" y="864"/>
                </a:lnTo>
                <a:lnTo>
                  <a:pt x="4476" y="875"/>
                </a:lnTo>
                <a:lnTo>
                  <a:pt x="4476" y="875"/>
                </a:lnTo>
                <a:lnTo>
                  <a:pt x="4481" y="881"/>
                </a:lnTo>
                <a:lnTo>
                  <a:pt x="4487" y="886"/>
                </a:lnTo>
                <a:lnTo>
                  <a:pt x="4492" y="891"/>
                </a:lnTo>
                <a:lnTo>
                  <a:pt x="4501" y="895"/>
                </a:lnTo>
                <a:lnTo>
                  <a:pt x="4518" y="900"/>
                </a:lnTo>
                <a:lnTo>
                  <a:pt x="4539" y="905"/>
                </a:lnTo>
                <a:lnTo>
                  <a:pt x="4561" y="907"/>
                </a:lnTo>
                <a:lnTo>
                  <a:pt x="4585" y="909"/>
                </a:lnTo>
                <a:lnTo>
                  <a:pt x="4638" y="907"/>
                </a:lnTo>
                <a:lnTo>
                  <a:pt x="4690" y="906"/>
                </a:lnTo>
                <a:lnTo>
                  <a:pt x="4739" y="905"/>
                </a:lnTo>
                <a:lnTo>
                  <a:pt x="4761" y="905"/>
                </a:lnTo>
                <a:lnTo>
                  <a:pt x="4779" y="907"/>
                </a:lnTo>
                <a:lnTo>
                  <a:pt x="4796" y="910"/>
                </a:lnTo>
                <a:lnTo>
                  <a:pt x="4803" y="913"/>
                </a:lnTo>
                <a:lnTo>
                  <a:pt x="4809" y="916"/>
                </a:lnTo>
                <a:lnTo>
                  <a:pt x="4809" y="916"/>
                </a:lnTo>
                <a:lnTo>
                  <a:pt x="4819" y="921"/>
                </a:lnTo>
                <a:lnTo>
                  <a:pt x="4830" y="927"/>
                </a:lnTo>
                <a:lnTo>
                  <a:pt x="4854" y="934"/>
                </a:lnTo>
                <a:lnTo>
                  <a:pt x="4877" y="940"/>
                </a:lnTo>
                <a:lnTo>
                  <a:pt x="4900" y="941"/>
                </a:lnTo>
                <a:lnTo>
                  <a:pt x="4919" y="941"/>
                </a:lnTo>
                <a:lnTo>
                  <a:pt x="4935" y="940"/>
                </a:lnTo>
                <a:lnTo>
                  <a:pt x="4946" y="935"/>
                </a:lnTo>
                <a:lnTo>
                  <a:pt x="4950" y="934"/>
                </a:lnTo>
                <a:lnTo>
                  <a:pt x="4952" y="931"/>
                </a:lnTo>
                <a:lnTo>
                  <a:pt x="4952" y="931"/>
                </a:lnTo>
                <a:lnTo>
                  <a:pt x="4952" y="928"/>
                </a:lnTo>
                <a:lnTo>
                  <a:pt x="4950" y="927"/>
                </a:lnTo>
                <a:lnTo>
                  <a:pt x="4943" y="924"/>
                </a:lnTo>
                <a:lnTo>
                  <a:pt x="4933" y="921"/>
                </a:lnTo>
                <a:lnTo>
                  <a:pt x="4919" y="919"/>
                </a:lnTo>
                <a:lnTo>
                  <a:pt x="4905" y="916"/>
                </a:lnTo>
                <a:lnTo>
                  <a:pt x="4893" y="912"/>
                </a:lnTo>
                <a:lnTo>
                  <a:pt x="4882" y="907"/>
                </a:lnTo>
                <a:lnTo>
                  <a:pt x="4879" y="905"/>
                </a:lnTo>
                <a:lnTo>
                  <a:pt x="4876" y="900"/>
                </a:lnTo>
                <a:lnTo>
                  <a:pt x="4876" y="900"/>
                </a:lnTo>
                <a:lnTo>
                  <a:pt x="4873" y="893"/>
                </a:lnTo>
                <a:lnTo>
                  <a:pt x="4873" y="892"/>
                </a:lnTo>
                <a:lnTo>
                  <a:pt x="4873" y="889"/>
                </a:lnTo>
                <a:lnTo>
                  <a:pt x="4877" y="886"/>
                </a:lnTo>
                <a:lnTo>
                  <a:pt x="4883" y="885"/>
                </a:lnTo>
                <a:lnTo>
                  <a:pt x="4900" y="885"/>
                </a:lnTo>
                <a:lnTo>
                  <a:pt x="4921" y="886"/>
                </a:lnTo>
                <a:lnTo>
                  <a:pt x="4921" y="886"/>
                </a:lnTo>
                <a:lnTo>
                  <a:pt x="4936" y="886"/>
                </a:lnTo>
                <a:lnTo>
                  <a:pt x="4959" y="889"/>
                </a:lnTo>
                <a:lnTo>
                  <a:pt x="5012" y="896"/>
                </a:lnTo>
                <a:lnTo>
                  <a:pt x="5038" y="898"/>
                </a:lnTo>
                <a:lnTo>
                  <a:pt x="5061" y="898"/>
                </a:lnTo>
                <a:lnTo>
                  <a:pt x="5071" y="896"/>
                </a:lnTo>
                <a:lnTo>
                  <a:pt x="5078" y="893"/>
                </a:lnTo>
                <a:lnTo>
                  <a:pt x="5082" y="891"/>
                </a:lnTo>
                <a:lnTo>
                  <a:pt x="5083" y="886"/>
                </a:lnTo>
                <a:lnTo>
                  <a:pt x="5083" y="886"/>
                </a:lnTo>
                <a:lnTo>
                  <a:pt x="5083" y="882"/>
                </a:lnTo>
                <a:lnTo>
                  <a:pt x="5082" y="879"/>
                </a:lnTo>
                <a:lnTo>
                  <a:pt x="5079" y="875"/>
                </a:lnTo>
                <a:lnTo>
                  <a:pt x="5075" y="872"/>
                </a:lnTo>
                <a:lnTo>
                  <a:pt x="5065" y="868"/>
                </a:lnTo>
                <a:lnTo>
                  <a:pt x="5054" y="864"/>
                </a:lnTo>
                <a:lnTo>
                  <a:pt x="5043" y="860"/>
                </a:lnTo>
                <a:lnTo>
                  <a:pt x="5033" y="856"/>
                </a:lnTo>
                <a:lnTo>
                  <a:pt x="5029" y="853"/>
                </a:lnTo>
                <a:lnTo>
                  <a:pt x="5027" y="850"/>
                </a:lnTo>
                <a:lnTo>
                  <a:pt x="5026" y="847"/>
                </a:lnTo>
                <a:lnTo>
                  <a:pt x="5026" y="844"/>
                </a:lnTo>
                <a:lnTo>
                  <a:pt x="5026" y="844"/>
                </a:lnTo>
                <a:lnTo>
                  <a:pt x="5029" y="842"/>
                </a:lnTo>
                <a:lnTo>
                  <a:pt x="5033" y="840"/>
                </a:lnTo>
                <a:lnTo>
                  <a:pt x="5047" y="839"/>
                </a:lnTo>
                <a:lnTo>
                  <a:pt x="5066" y="842"/>
                </a:lnTo>
                <a:lnTo>
                  <a:pt x="5089" y="844"/>
                </a:lnTo>
                <a:lnTo>
                  <a:pt x="5110" y="846"/>
                </a:lnTo>
                <a:lnTo>
                  <a:pt x="5129" y="846"/>
                </a:lnTo>
                <a:lnTo>
                  <a:pt x="5136" y="846"/>
                </a:lnTo>
                <a:lnTo>
                  <a:pt x="5142" y="843"/>
                </a:lnTo>
                <a:lnTo>
                  <a:pt x="5145" y="840"/>
                </a:lnTo>
                <a:lnTo>
                  <a:pt x="5146" y="836"/>
                </a:lnTo>
                <a:lnTo>
                  <a:pt x="5146" y="836"/>
                </a:lnTo>
                <a:lnTo>
                  <a:pt x="5145" y="828"/>
                </a:lnTo>
                <a:lnTo>
                  <a:pt x="5139" y="821"/>
                </a:lnTo>
                <a:lnTo>
                  <a:pt x="5132" y="815"/>
                </a:lnTo>
                <a:lnTo>
                  <a:pt x="5124" y="811"/>
                </a:lnTo>
                <a:lnTo>
                  <a:pt x="5114" y="807"/>
                </a:lnTo>
                <a:lnTo>
                  <a:pt x="5101" y="804"/>
                </a:lnTo>
                <a:lnTo>
                  <a:pt x="5076" y="800"/>
                </a:lnTo>
                <a:lnTo>
                  <a:pt x="5023" y="794"/>
                </a:lnTo>
                <a:lnTo>
                  <a:pt x="5001" y="790"/>
                </a:lnTo>
                <a:lnTo>
                  <a:pt x="4992" y="787"/>
                </a:lnTo>
                <a:lnTo>
                  <a:pt x="4987" y="784"/>
                </a:lnTo>
                <a:lnTo>
                  <a:pt x="4987" y="784"/>
                </a:lnTo>
                <a:lnTo>
                  <a:pt x="4977" y="777"/>
                </a:lnTo>
                <a:lnTo>
                  <a:pt x="4971" y="769"/>
                </a:lnTo>
                <a:lnTo>
                  <a:pt x="4970" y="765"/>
                </a:lnTo>
                <a:lnTo>
                  <a:pt x="4968" y="762"/>
                </a:lnTo>
                <a:lnTo>
                  <a:pt x="4968" y="758"/>
                </a:lnTo>
                <a:lnTo>
                  <a:pt x="4971" y="755"/>
                </a:lnTo>
                <a:lnTo>
                  <a:pt x="4974" y="751"/>
                </a:lnTo>
                <a:lnTo>
                  <a:pt x="4978" y="748"/>
                </a:lnTo>
                <a:lnTo>
                  <a:pt x="4984" y="745"/>
                </a:lnTo>
                <a:lnTo>
                  <a:pt x="4991" y="744"/>
                </a:lnTo>
                <a:lnTo>
                  <a:pt x="5009" y="741"/>
                </a:lnTo>
                <a:lnTo>
                  <a:pt x="5033" y="741"/>
                </a:lnTo>
                <a:lnTo>
                  <a:pt x="5033" y="741"/>
                </a:lnTo>
                <a:lnTo>
                  <a:pt x="5134" y="741"/>
                </a:lnTo>
                <a:lnTo>
                  <a:pt x="5282" y="741"/>
                </a:lnTo>
                <a:lnTo>
                  <a:pt x="5477" y="739"/>
                </a:lnTo>
                <a:lnTo>
                  <a:pt x="5477" y="739"/>
                </a:lnTo>
                <a:lnTo>
                  <a:pt x="5520" y="738"/>
                </a:lnTo>
                <a:lnTo>
                  <a:pt x="5562" y="734"/>
                </a:lnTo>
                <a:lnTo>
                  <a:pt x="5604" y="727"/>
                </a:lnTo>
                <a:lnTo>
                  <a:pt x="5647" y="718"/>
                </a:lnTo>
                <a:lnTo>
                  <a:pt x="5733" y="697"/>
                </a:lnTo>
                <a:lnTo>
                  <a:pt x="5778" y="687"/>
                </a:lnTo>
                <a:lnTo>
                  <a:pt x="5824" y="678"/>
                </a:lnTo>
                <a:lnTo>
                  <a:pt x="5870" y="668"/>
                </a:lnTo>
                <a:lnTo>
                  <a:pt x="5921" y="661"/>
                </a:lnTo>
                <a:lnTo>
                  <a:pt x="5971" y="657"/>
                </a:lnTo>
                <a:lnTo>
                  <a:pt x="6026" y="654"/>
                </a:lnTo>
                <a:lnTo>
                  <a:pt x="6054" y="654"/>
                </a:lnTo>
                <a:lnTo>
                  <a:pt x="6083" y="655"/>
                </a:lnTo>
                <a:lnTo>
                  <a:pt x="6112" y="658"/>
                </a:lnTo>
                <a:lnTo>
                  <a:pt x="6143" y="661"/>
                </a:lnTo>
                <a:lnTo>
                  <a:pt x="6174" y="665"/>
                </a:lnTo>
                <a:lnTo>
                  <a:pt x="6208" y="671"/>
                </a:lnTo>
                <a:lnTo>
                  <a:pt x="6240" y="678"/>
                </a:lnTo>
                <a:lnTo>
                  <a:pt x="6275" y="686"/>
                </a:lnTo>
                <a:lnTo>
                  <a:pt x="6275" y="686"/>
                </a:lnTo>
                <a:lnTo>
                  <a:pt x="6310" y="694"/>
                </a:lnTo>
                <a:lnTo>
                  <a:pt x="6343" y="699"/>
                </a:lnTo>
                <a:lnTo>
                  <a:pt x="6377" y="703"/>
                </a:lnTo>
                <a:lnTo>
                  <a:pt x="6411" y="704"/>
                </a:lnTo>
                <a:lnTo>
                  <a:pt x="6444" y="703"/>
                </a:lnTo>
                <a:lnTo>
                  <a:pt x="6476" y="700"/>
                </a:lnTo>
                <a:lnTo>
                  <a:pt x="6509" y="697"/>
                </a:lnTo>
                <a:lnTo>
                  <a:pt x="6541" y="692"/>
                </a:lnTo>
                <a:lnTo>
                  <a:pt x="6572" y="685"/>
                </a:lnTo>
                <a:lnTo>
                  <a:pt x="6604" y="676"/>
                </a:lnTo>
                <a:lnTo>
                  <a:pt x="6635" y="666"/>
                </a:lnTo>
                <a:lnTo>
                  <a:pt x="6664" y="657"/>
                </a:lnTo>
                <a:lnTo>
                  <a:pt x="6724" y="633"/>
                </a:lnTo>
                <a:lnTo>
                  <a:pt x="6783" y="609"/>
                </a:lnTo>
                <a:lnTo>
                  <a:pt x="6840" y="582"/>
                </a:lnTo>
                <a:lnTo>
                  <a:pt x="6896" y="556"/>
                </a:lnTo>
                <a:lnTo>
                  <a:pt x="6952" y="529"/>
                </a:lnTo>
                <a:lnTo>
                  <a:pt x="7007" y="505"/>
                </a:lnTo>
                <a:lnTo>
                  <a:pt x="7060" y="484"/>
                </a:lnTo>
                <a:lnTo>
                  <a:pt x="7087" y="476"/>
                </a:lnTo>
                <a:lnTo>
                  <a:pt x="7112" y="468"/>
                </a:lnTo>
                <a:lnTo>
                  <a:pt x="7139" y="462"/>
                </a:lnTo>
                <a:lnTo>
                  <a:pt x="7164" y="456"/>
                </a:lnTo>
                <a:lnTo>
                  <a:pt x="7190" y="452"/>
                </a:lnTo>
                <a:lnTo>
                  <a:pt x="7216" y="451"/>
                </a:lnTo>
                <a:lnTo>
                  <a:pt x="7216" y="451"/>
                </a:lnTo>
                <a:lnTo>
                  <a:pt x="7312" y="448"/>
                </a:lnTo>
                <a:lnTo>
                  <a:pt x="7400" y="448"/>
                </a:lnTo>
                <a:lnTo>
                  <a:pt x="7476" y="449"/>
                </a:lnTo>
                <a:lnTo>
                  <a:pt x="7540" y="452"/>
                </a:lnTo>
                <a:lnTo>
                  <a:pt x="7592" y="455"/>
                </a:lnTo>
                <a:lnTo>
                  <a:pt x="7630" y="459"/>
                </a:lnTo>
                <a:lnTo>
                  <a:pt x="7661" y="462"/>
                </a:lnTo>
                <a:lnTo>
                  <a:pt x="7666" y="169"/>
                </a:lnTo>
                <a:close/>
              </a:path>
            </a:pathLst>
          </a:custGeom>
          <a:gradFill>
            <a:gsLst>
              <a:gs pos="100000">
                <a:schemeClr val="accent6"/>
              </a:gs>
              <a:gs pos="0">
                <a:schemeClr val="accent6">
                  <a:lumMod val="75000"/>
                </a:schemeClr>
              </a:gs>
            </a:gsLst>
            <a:lin ang="5400000" scaled="1"/>
          </a:gradFill>
          <a:ln w="19050">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378B01C0-1F9E-44DF-B82F-64E51EA3499A}"/>
              </a:ext>
            </a:extLst>
          </p:cNvPr>
          <p:cNvSpPr>
            <a:spLocks/>
          </p:cNvSpPr>
          <p:nvPr/>
        </p:nvSpPr>
        <p:spPr bwMode="auto">
          <a:xfrm>
            <a:off x="255587" y="6025694"/>
            <a:ext cx="2513013" cy="250825"/>
          </a:xfrm>
          <a:custGeom>
            <a:avLst/>
            <a:gdLst>
              <a:gd name="T0" fmla="*/ 1280 w 1583"/>
              <a:gd name="T1" fmla="*/ 0 h 158"/>
              <a:gd name="T2" fmla="*/ 1113 w 1583"/>
              <a:gd name="T3" fmla="*/ 11 h 158"/>
              <a:gd name="T4" fmla="*/ 998 w 1583"/>
              <a:gd name="T5" fmla="*/ 27 h 158"/>
              <a:gd name="T6" fmla="*/ 855 w 1583"/>
              <a:gd name="T7" fmla="*/ 52 h 158"/>
              <a:gd name="T8" fmla="*/ 715 w 1583"/>
              <a:gd name="T9" fmla="*/ 67 h 158"/>
              <a:gd name="T10" fmla="*/ 574 w 1583"/>
              <a:gd name="T11" fmla="*/ 66 h 158"/>
              <a:gd name="T12" fmla="*/ 365 w 1583"/>
              <a:gd name="T13" fmla="*/ 66 h 158"/>
              <a:gd name="T14" fmla="*/ 230 w 1583"/>
              <a:gd name="T15" fmla="*/ 80 h 158"/>
              <a:gd name="T16" fmla="*/ 108 w 1583"/>
              <a:gd name="T17" fmla="*/ 101 h 158"/>
              <a:gd name="T18" fmla="*/ 18 w 1583"/>
              <a:gd name="T19" fmla="*/ 116 h 158"/>
              <a:gd name="T20" fmla="*/ 10 w 1583"/>
              <a:gd name="T21" fmla="*/ 119 h 158"/>
              <a:gd name="T22" fmla="*/ 0 w 1583"/>
              <a:gd name="T23" fmla="*/ 135 h 158"/>
              <a:gd name="T24" fmla="*/ 4 w 1583"/>
              <a:gd name="T25" fmla="*/ 146 h 158"/>
              <a:gd name="T26" fmla="*/ 20 w 1583"/>
              <a:gd name="T27" fmla="*/ 154 h 158"/>
              <a:gd name="T28" fmla="*/ 48 w 1583"/>
              <a:gd name="T29" fmla="*/ 158 h 158"/>
              <a:gd name="T30" fmla="*/ 115 w 1583"/>
              <a:gd name="T31" fmla="*/ 151 h 158"/>
              <a:gd name="T32" fmla="*/ 309 w 1583"/>
              <a:gd name="T33" fmla="*/ 126 h 158"/>
              <a:gd name="T34" fmla="*/ 377 w 1583"/>
              <a:gd name="T35" fmla="*/ 126 h 158"/>
              <a:gd name="T36" fmla="*/ 417 w 1583"/>
              <a:gd name="T37" fmla="*/ 132 h 158"/>
              <a:gd name="T38" fmla="*/ 497 w 1583"/>
              <a:gd name="T39" fmla="*/ 133 h 158"/>
              <a:gd name="T40" fmla="*/ 682 w 1583"/>
              <a:gd name="T41" fmla="*/ 121 h 158"/>
              <a:gd name="T42" fmla="*/ 760 w 1583"/>
              <a:gd name="T43" fmla="*/ 118 h 158"/>
              <a:gd name="T44" fmla="*/ 767 w 1583"/>
              <a:gd name="T45" fmla="*/ 123 h 158"/>
              <a:gd name="T46" fmla="*/ 764 w 1583"/>
              <a:gd name="T47" fmla="*/ 130 h 158"/>
              <a:gd name="T48" fmla="*/ 770 w 1583"/>
              <a:gd name="T49" fmla="*/ 140 h 158"/>
              <a:gd name="T50" fmla="*/ 798 w 1583"/>
              <a:gd name="T51" fmla="*/ 144 h 158"/>
              <a:gd name="T52" fmla="*/ 818 w 1583"/>
              <a:gd name="T53" fmla="*/ 139 h 158"/>
              <a:gd name="T54" fmla="*/ 899 w 1583"/>
              <a:gd name="T55" fmla="*/ 121 h 158"/>
              <a:gd name="T56" fmla="*/ 1047 w 1583"/>
              <a:gd name="T57" fmla="*/ 107 h 158"/>
              <a:gd name="T58" fmla="*/ 1152 w 1583"/>
              <a:gd name="T59" fmla="*/ 109 h 158"/>
              <a:gd name="T60" fmla="*/ 1210 w 1583"/>
              <a:gd name="T61" fmla="*/ 112 h 158"/>
              <a:gd name="T62" fmla="*/ 1418 w 1583"/>
              <a:gd name="T63" fmla="*/ 105 h 158"/>
              <a:gd name="T64" fmla="*/ 1555 w 1583"/>
              <a:gd name="T65" fmla="*/ 88 h 158"/>
              <a:gd name="T66" fmla="*/ 1583 w 1583"/>
              <a:gd name="T67" fmla="*/ 80 h 158"/>
              <a:gd name="T68" fmla="*/ 1581 w 1583"/>
              <a:gd name="T69" fmla="*/ 76 h 158"/>
              <a:gd name="T70" fmla="*/ 1554 w 1583"/>
              <a:gd name="T71" fmla="*/ 69 h 158"/>
              <a:gd name="T72" fmla="*/ 1393 w 1583"/>
              <a:gd name="T73" fmla="*/ 63 h 158"/>
              <a:gd name="T74" fmla="*/ 1225 w 1583"/>
              <a:gd name="T75" fmla="*/ 63 h 158"/>
              <a:gd name="T76" fmla="*/ 1141 w 1583"/>
              <a:gd name="T77" fmla="*/ 60 h 158"/>
              <a:gd name="T78" fmla="*/ 1130 w 1583"/>
              <a:gd name="T79" fmla="*/ 55 h 158"/>
              <a:gd name="T80" fmla="*/ 1142 w 1583"/>
              <a:gd name="T81" fmla="*/ 50 h 158"/>
              <a:gd name="T82" fmla="*/ 1338 w 1583"/>
              <a:gd name="T83" fmla="*/ 34 h 158"/>
              <a:gd name="T84" fmla="*/ 1431 w 1583"/>
              <a:gd name="T85" fmla="*/ 20 h 158"/>
              <a:gd name="T86" fmla="*/ 1434 w 1583"/>
              <a:gd name="T87" fmla="*/ 17 h 158"/>
              <a:gd name="T88" fmla="*/ 1413 w 1583"/>
              <a:gd name="T89" fmla="*/ 7 h 158"/>
              <a:gd name="T90" fmla="*/ 1324 w 1583"/>
              <a:gd name="T9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3" h="158">
                <a:moveTo>
                  <a:pt x="1305" y="0"/>
                </a:moveTo>
                <a:lnTo>
                  <a:pt x="1305" y="0"/>
                </a:lnTo>
                <a:lnTo>
                  <a:pt x="1280" y="0"/>
                </a:lnTo>
                <a:lnTo>
                  <a:pt x="1211" y="4"/>
                </a:lnTo>
                <a:lnTo>
                  <a:pt x="1165" y="7"/>
                </a:lnTo>
                <a:lnTo>
                  <a:pt x="1113" y="11"/>
                </a:lnTo>
                <a:lnTo>
                  <a:pt x="1057" y="18"/>
                </a:lnTo>
                <a:lnTo>
                  <a:pt x="998" y="27"/>
                </a:lnTo>
                <a:lnTo>
                  <a:pt x="998" y="27"/>
                </a:lnTo>
                <a:lnTo>
                  <a:pt x="944" y="36"/>
                </a:lnTo>
                <a:lnTo>
                  <a:pt x="897" y="45"/>
                </a:lnTo>
                <a:lnTo>
                  <a:pt x="855" y="52"/>
                </a:lnTo>
                <a:lnTo>
                  <a:pt x="813" y="59"/>
                </a:lnTo>
                <a:lnTo>
                  <a:pt x="767" y="64"/>
                </a:lnTo>
                <a:lnTo>
                  <a:pt x="715" y="67"/>
                </a:lnTo>
                <a:lnTo>
                  <a:pt x="651" y="67"/>
                </a:lnTo>
                <a:lnTo>
                  <a:pt x="574" y="66"/>
                </a:lnTo>
                <a:lnTo>
                  <a:pt x="574" y="66"/>
                </a:lnTo>
                <a:lnTo>
                  <a:pt x="494" y="64"/>
                </a:lnTo>
                <a:lnTo>
                  <a:pt x="424" y="64"/>
                </a:lnTo>
                <a:lnTo>
                  <a:pt x="365" y="66"/>
                </a:lnTo>
                <a:lnTo>
                  <a:pt x="314" y="70"/>
                </a:lnTo>
                <a:lnTo>
                  <a:pt x="269" y="74"/>
                </a:lnTo>
                <a:lnTo>
                  <a:pt x="230" y="80"/>
                </a:lnTo>
                <a:lnTo>
                  <a:pt x="162" y="91"/>
                </a:lnTo>
                <a:lnTo>
                  <a:pt x="162" y="91"/>
                </a:lnTo>
                <a:lnTo>
                  <a:pt x="108" y="101"/>
                </a:lnTo>
                <a:lnTo>
                  <a:pt x="67" y="108"/>
                </a:lnTo>
                <a:lnTo>
                  <a:pt x="39" y="114"/>
                </a:lnTo>
                <a:lnTo>
                  <a:pt x="18" y="116"/>
                </a:lnTo>
                <a:lnTo>
                  <a:pt x="18" y="116"/>
                </a:lnTo>
                <a:lnTo>
                  <a:pt x="14" y="118"/>
                </a:lnTo>
                <a:lnTo>
                  <a:pt x="10" y="119"/>
                </a:lnTo>
                <a:lnTo>
                  <a:pt x="4" y="123"/>
                </a:lnTo>
                <a:lnTo>
                  <a:pt x="0" y="130"/>
                </a:lnTo>
                <a:lnTo>
                  <a:pt x="0" y="135"/>
                </a:lnTo>
                <a:lnTo>
                  <a:pt x="0" y="137"/>
                </a:lnTo>
                <a:lnTo>
                  <a:pt x="1" y="142"/>
                </a:lnTo>
                <a:lnTo>
                  <a:pt x="4" y="146"/>
                </a:lnTo>
                <a:lnTo>
                  <a:pt x="8" y="149"/>
                </a:lnTo>
                <a:lnTo>
                  <a:pt x="13" y="151"/>
                </a:lnTo>
                <a:lnTo>
                  <a:pt x="20" y="154"/>
                </a:lnTo>
                <a:lnTo>
                  <a:pt x="27" y="157"/>
                </a:lnTo>
                <a:lnTo>
                  <a:pt x="36" y="158"/>
                </a:lnTo>
                <a:lnTo>
                  <a:pt x="48" y="158"/>
                </a:lnTo>
                <a:lnTo>
                  <a:pt x="48" y="158"/>
                </a:lnTo>
                <a:lnTo>
                  <a:pt x="77" y="157"/>
                </a:lnTo>
                <a:lnTo>
                  <a:pt x="115" y="151"/>
                </a:lnTo>
                <a:lnTo>
                  <a:pt x="209" y="137"/>
                </a:lnTo>
                <a:lnTo>
                  <a:pt x="259" y="130"/>
                </a:lnTo>
                <a:lnTo>
                  <a:pt x="309" y="126"/>
                </a:lnTo>
                <a:lnTo>
                  <a:pt x="333" y="125"/>
                </a:lnTo>
                <a:lnTo>
                  <a:pt x="356" y="125"/>
                </a:lnTo>
                <a:lnTo>
                  <a:pt x="377" y="126"/>
                </a:lnTo>
                <a:lnTo>
                  <a:pt x="396" y="129"/>
                </a:lnTo>
                <a:lnTo>
                  <a:pt x="396" y="129"/>
                </a:lnTo>
                <a:lnTo>
                  <a:pt x="417" y="132"/>
                </a:lnTo>
                <a:lnTo>
                  <a:pt x="441" y="133"/>
                </a:lnTo>
                <a:lnTo>
                  <a:pt x="468" y="133"/>
                </a:lnTo>
                <a:lnTo>
                  <a:pt x="497" y="133"/>
                </a:lnTo>
                <a:lnTo>
                  <a:pt x="561" y="129"/>
                </a:lnTo>
                <a:lnTo>
                  <a:pt x="624" y="125"/>
                </a:lnTo>
                <a:lnTo>
                  <a:pt x="682" y="121"/>
                </a:lnTo>
                <a:lnTo>
                  <a:pt x="729" y="118"/>
                </a:lnTo>
                <a:lnTo>
                  <a:pt x="748" y="118"/>
                </a:lnTo>
                <a:lnTo>
                  <a:pt x="760" y="118"/>
                </a:lnTo>
                <a:lnTo>
                  <a:pt x="767" y="121"/>
                </a:lnTo>
                <a:lnTo>
                  <a:pt x="767" y="122"/>
                </a:lnTo>
                <a:lnTo>
                  <a:pt x="767" y="123"/>
                </a:lnTo>
                <a:lnTo>
                  <a:pt x="767" y="123"/>
                </a:lnTo>
                <a:lnTo>
                  <a:pt x="764" y="128"/>
                </a:lnTo>
                <a:lnTo>
                  <a:pt x="764" y="130"/>
                </a:lnTo>
                <a:lnTo>
                  <a:pt x="764" y="133"/>
                </a:lnTo>
                <a:lnTo>
                  <a:pt x="766" y="136"/>
                </a:lnTo>
                <a:lnTo>
                  <a:pt x="770" y="140"/>
                </a:lnTo>
                <a:lnTo>
                  <a:pt x="778" y="144"/>
                </a:lnTo>
                <a:lnTo>
                  <a:pt x="787" y="144"/>
                </a:lnTo>
                <a:lnTo>
                  <a:pt x="798" y="144"/>
                </a:lnTo>
                <a:lnTo>
                  <a:pt x="808" y="143"/>
                </a:lnTo>
                <a:lnTo>
                  <a:pt x="818" y="139"/>
                </a:lnTo>
                <a:lnTo>
                  <a:pt x="818" y="139"/>
                </a:lnTo>
                <a:lnTo>
                  <a:pt x="833" y="133"/>
                </a:lnTo>
                <a:lnTo>
                  <a:pt x="861" y="128"/>
                </a:lnTo>
                <a:lnTo>
                  <a:pt x="899" y="121"/>
                </a:lnTo>
                <a:lnTo>
                  <a:pt x="944" y="114"/>
                </a:lnTo>
                <a:lnTo>
                  <a:pt x="994" y="109"/>
                </a:lnTo>
                <a:lnTo>
                  <a:pt x="1047" y="107"/>
                </a:lnTo>
                <a:lnTo>
                  <a:pt x="1100" y="107"/>
                </a:lnTo>
                <a:lnTo>
                  <a:pt x="1127" y="107"/>
                </a:lnTo>
                <a:lnTo>
                  <a:pt x="1152" y="109"/>
                </a:lnTo>
                <a:lnTo>
                  <a:pt x="1152" y="109"/>
                </a:lnTo>
                <a:lnTo>
                  <a:pt x="1179" y="112"/>
                </a:lnTo>
                <a:lnTo>
                  <a:pt x="1210" y="112"/>
                </a:lnTo>
                <a:lnTo>
                  <a:pt x="1275" y="112"/>
                </a:lnTo>
                <a:lnTo>
                  <a:pt x="1348" y="111"/>
                </a:lnTo>
                <a:lnTo>
                  <a:pt x="1418" y="105"/>
                </a:lnTo>
                <a:lnTo>
                  <a:pt x="1483" y="99"/>
                </a:lnTo>
                <a:lnTo>
                  <a:pt x="1536" y="92"/>
                </a:lnTo>
                <a:lnTo>
                  <a:pt x="1555" y="88"/>
                </a:lnTo>
                <a:lnTo>
                  <a:pt x="1571" y="85"/>
                </a:lnTo>
                <a:lnTo>
                  <a:pt x="1581" y="81"/>
                </a:lnTo>
                <a:lnTo>
                  <a:pt x="1583" y="80"/>
                </a:lnTo>
                <a:lnTo>
                  <a:pt x="1583" y="78"/>
                </a:lnTo>
                <a:lnTo>
                  <a:pt x="1583" y="78"/>
                </a:lnTo>
                <a:lnTo>
                  <a:pt x="1581" y="76"/>
                </a:lnTo>
                <a:lnTo>
                  <a:pt x="1575" y="73"/>
                </a:lnTo>
                <a:lnTo>
                  <a:pt x="1567" y="71"/>
                </a:lnTo>
                <a:lnTo>
                  <a:pt x="1554" y="69"/>
                </a:lnTo>
                <a:lnTo>
                  <a:pt x="1523" y="66"/>
                </a:lnTo>
                <a:lnTo>
                  <a:pt x="1484" y="64"/>
                </a:lnTo>
                <a:lnTo>
                  <a:pt x="1393" y="63"/>
                </a:lnTo>
                <a:lnTo>
                  <a:pt x="1301" y="63"/>
                </a:lnTo>
                <a:lnTo>
                  <a:pt x="1301" y="63"/>
                </a:lnTo>
                <a:lnTo>
                  <a:pt x="1225" y="63"/>
                </a:lnTo>
                <a:lnTo>
                  <a:pt x="1172" y="63"/>
                </a:lnTo>
                <a:lnTo>
                  <a:pt x="1154" y="62"/>
                </a:lnTo>
                <a:lnTo>
                  <a:pt x="1141" y="60"/>
                </a:lnTo>
                <a:lnTo>
                  <a:pt x="1133" y="57"/>
                </a:lnTo>
                <a:lnTo>
                  <a:pt x="1130" y="56"/>
                </a:lnTo>
                <a:lnTo>
                  <a:pt x="1130" y="55"/>
                </a:lnTo>
                <a:lnTo>
                  <a:pt x="1130" y="55"/>
                </a:lnTo>
                <a:lnTo>
                  <a:pt x="1133" y="53"/>
                </a:lnTo>
                <a:lnTo>
                  <a:pt x="1142" y="50"/>
                </a:lnTo>
                <a:lnTo>
                  <a:pt x="1177" y="46"/>
                </a:lnTo>
                <a:lnTo>
                  <a:pt x="1282" y="38"/>
                </a:lnTo>
                <a:lnTo>
                  <a:pt x="1338" y="34"/>
                </a:lnTo>
                <a:lnTo>
                  <a:pt x="1387" y="28"/>
                </a:lnTo>
                <a:lnTo>
                  <a:pt x="1421" y="22"/>
                </a:lnTo>
                <a:lnTo>
                  <a:pt x="1431" y="20"/>
                </a:lnTo>
                <a:lnTo>
                  <a:pt x="1432" y="18"/>
                </a:lnTo>
                <a:lnTo>
                  <a:pt x="1434" y="17"/>
                </a:lnTo>
                <a:lnTo>
                  <a:pt x="1434" y="17"/>
                </a:lnTo>
                <a:lnTo>
                  <a:pt x="1432" y="14"/>
                </a:lnTo>
                <a:lnTo>
                  <a:pt x="1428" y="11"/>
                </a:lnTo>
                <a:lnTo>
                  <a:pt x="1413" y="7"/>
                </a:lnTo>
                <a:lnTo>
                  <a:pt x="1392" y="4"/>
                </a:lnTo>
                <a:lnTo>
                  <a:pt x="1369" y="3"/>
                </a:lnTo>
                <a:lnTo>
                  <a:pt x="1324" y="0"/>
                </a:lnTo>
                <a:lnTo>
                  <a:pt x="1305" y="0"/>
                </a:lnTo>
                <a:lnTo>
                  <a:pt x="1305" y="0"/>
                </a:lnTo>
                <a:close/>
              </a:path>
            </a:pathLst>
          </a:custGeom>
          <a:gradFill>
            <a:gsLst>
              <a:gs pos="100000">
                <a:schemeClr val="accent6"/>
              </a:gs>
              <a:gs pos="0">
                <a:schemeClr val="accent6">
                  <a:lumMod val="75000"/>
                </a:schemeClr>
              </a:gs>
            </a:gsLst>
            <a:lin ang="5400000" scaled="1"/>
          </a:gradFill>
          <a:ln w="19050">
            <a:solidFill>
              <a:schemeClr val="accent6">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rot="16200000">
            <a:off x="3874109" y="3212194"/>
            <a:ext cx="1040478" cy="461665"/>
          </a:xfrm>
          <a:prstGeom prst="rect">
            <a:avLst/>
          </a:prstGeom>
          <a:noFill/>
        </p:spPr>
        <p:txBody>
          <a:bodyPr wrap="none" rtlCol="0">
            <a:spAutoFit/>
          </a:bodyPr>
          <a:lstStyle/>
          <a:p>
            <a:r>
              <a:rPr lang="en-US" sz="1200" dirty="0">
                <a:solidFill>
                  <a:schemeClr val="tx2"/>
                </a:solidFill>
                <a:latin typeface="+mj-lt"/>
              </a:rPr>
              <a:t>Value-added</a:t>
            </a:r>
          </a:p>
          <a:p>
            <a:r>
              <a:rPr lang="en-US" sz="1200" dirty="0">
                <a:solidFill>
                  <a:schemeClr val="tx2"/>
                </a:solidFill>
                <a:latin typeface="+mj-lt"/>
              </a:rPr>
              <a:t>Information</a:t>
            </a:r>
            <a:endParaRPr lang="en-GB" sz="1200" dirty="0">
              <a:solidFill>
                <a:schemeClr val="tx2"/>
              </a:solidFill>
              <a:latin typeface="+mj-lt"/>
            </a:endParaRPr>
          </a:p>
        </p:txBody>
      </p:sp>
      <p:sp>
        <p:nvSpPr>
          <p:cNvPr id="86" name="Rectangle 85"/>
          <p:cNvSpPr/>
          <p:nvPr/>
        </p:nvSpPr>
        <p:spPr>
          <a:xfrm rot="16200000">
            <a:off x="3042312" y="3195791"/>
            <a:ext cx="1320567" cy="335156"/>
          </a:xfrm>
          <a:prstGeom prst="rect">
            <a:avLst/>
          </a:prstGeom>
        </p:spPr>
        <p:txBody>
          <a:bodyPr wrap="square">
            <a:spAutoFit/>
          </a:bodyPr>
          <a:lstStyle/>
          <a:p>
            <a:pPr>
              <a:lnSpc>
                <a:spcPct val="150000"/>
              </a:lnSpc>
            </a:pPr>
            <a:r>
              <a:rPr lang="en-US" sz="1200" dirty="0">
                <a:solidFill>
                  <a:schemeClr val="tx2"/>
                </a:solidFill>
                <a:latin typeface="+mj-lt"/>
              </a:rPr>
              <a:t>Data Elements</a:t>
            </a:r>
            <a:endParaRPr lang="en-GB" sz="1200" dirty="0">
              <a:solidFill>
                <a:schemeClr val="tx2"/>
              </a:solidFill>
              <a:latin typeface="+mj-lt"/>
            </a:endParaRPr>
          </a:p>
        </p:txBody>
      </p:sp>
      <p:sp>
        <p:nvSpPr>
          <p:cNvPr id="87" name="TextBox 86"/>
          <p:cNvSpPr txBox="1"/>
          <p:nvPr/>
        </p:nvSpPr>
        <p:spPr>
          <a:xfrm rot="16200000">
            <a:off x="5321780" y="3226416"/>
            <a:ext cx="940129" cy="461665"/>
          </a:xfrm>
          <a:prstGeom prst="rect">
            <a:avLst/>
          </a:prstGeom>
          <a:noFill/>
        </p:spPr>
        <p:txBody>
          <a:bodyPr wrap="none" rtlCol="0">
            <a:spAutoFit/>
          </a:bodyPr>
          <a:lstStyle/>
          <a:p>
            <a:r>
              <a:rPr lang="en-US" sz="1200" dirty="0">
                <a:solidFill>
                  <a:schemeClr val="tx2"/>
                </a:solidFill>
                <a:latin typeface="+mj-lt"/>
              </a:rPr>
              <a:t>Situational</a:t>
            </a:r>
            <a:br>
              <a:rPr lang="en-US" sz="1200" dirty="0">
                <a:solidFill>
                  <a:schemeClr val="tx2"/>
                </a:solidFill>
                <a:latin typeface="+mj-lt"/>
              </a:rPr>
            </a:br>
            <a:r>
              <a:rPr lang="en-US" sz="1200" dirty="0">
                <a:solidFill>
                  <a:schemeClr val="tx2"/>
                </a:solidFill>
                <a:latin typeface="+mj-lt"/>
              </a:rPr>
              <a:t>Awareness</a:t>
            </a:r>
          </a:p>
        </p:txBody>
      </p:sp>
      <p:sp>
        <p:nvSpPr>
          <p:cNvPr id="88" name="TextBox 87"/>
          <p:cNvSpPr txBox="1"/>
          <p:nvPr/>
        </p:nvSpPr>
        <p:spPr>
          <a:xfrm rot="16200000">
            <a:off x="8752029" y="2766551"/>
            <a:ext cx="1471157" cy="646331"/>
          </a:xfrm>
          <a:prstGeom prst="rect">
            <a:avLst/>
          </a:prstGeom>
          <a:noFill/>
        </p:spPr>
        <p:txBody>
          <a:bodyPr wrap="square" rtlCol="0">
            <a:spAutoFit/>
          </a:bodyPr>
          <a:lstStyle/>
          <a:p>
            <a:r>
              <a:rPr lang="en-US" sz="1200" dirty="0">
                <a:solidFill>
                  <a:schemeClr val="tx2"/>
                </a:solidFill>
                <a:latin typeface="+mj-lt"/>
              </a:rPr>
              <a:t>Orders</a:t>
            </a:r>
            <a:br>
              <a:rPr lang="en-US" sz="1200" dirty="0">
                <a:solidFill>
                  <a:schemeClr val="tx2"/>
                </a:solidFill>
                <a:latin typeface="+mj-lt"/>
              </a:rPr>
            </a:br>
            <a:r>
              <a:rPr lang="en-US" sz="1200" dirty="0">
                <a:solidFill>
                  <a:schemeClr val="tx2"/>
                </a:solidFill>
                <a:latin typeface="+mj-lt"/>
              </a:rPr>
              <a:t>Situational</a:t>
            </a:r>
            <a:br>
              <a:rPr lang="en-US" sz="1200" dirty="0">
                <a:solidFill>
                  <a:schemeClr val="tx2"/>
                </a:solidFill>
                <a:latin typeface="+mj-lt"/>
              </a:rPr>
            </a:br>
            <a:r>
              <a:rPr lang="en-US" sz="1200" dirty="0">
                <a:solidFill>
                  <a:schemeClr val="tx2"/>
                </a:solidFill>
                <a:latin typeface="+mj-lt"/>
              </a:rPr>
              <a:t>Awareness</a:t>
            </a:r>
          </a:p>
        </p:txBody>
      </p:sp>
      <p:cxnSp>
        <p:nvCxnSpPr>
          <p:cNvPr id="89" name="Straight Arrow Connector 88"/>
          <p:cNvCxnSpPr/>
          <p:nvPr/>
        </p:nvCxnSpPr>
        <p:spPr>
          <a:xfrm>
            <a:off x="9848501" y="2809597"/>
            <a:ext cx="0" cy="1214056"/>
          </a:xfrm>
          <a:prstGeom prst="straightConnector1">
            <a:avLst/>
          </a:prstGeom>
          <a:ln w="15875">
            <a:solidFill>
              <a:schemeClr val="tx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V="1">
            <a:off x="4648389" y="2821298"/>
            <a:ext cx="0" cy="1143000"/>
          </a:xfrm>
          <a:prstGeom prst="straightConnector1">
            <a:avLst/>
          </a:prstGeom>
          <a:ln w="15875">
            <a:solidFill>
              <a:schemeClr val="tx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3924343" y="2829311"/>
            <a:ext cx="0" cy="1143000"/>
          </a:xfrm>
          <a:prstGeom prst="straightConnector1">
            <a:avLst/>
          </a:prstGeom>
          <a:ln w="15875">
            <a:solidFill>
              <a:schemeClr val="tx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V="1">
            <a:off x="8041714" y="2829203"/>
            <a:ext cx="0" cy="1204253"/>
          </a:xfrm>
          <a:prstGeom prst="straightConnector1">
            <a:avLst/>
          </a:prstGeom>
          <a:ln w="15875">
            <a:solidFill>
              <a:schemeClr val="tx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6056594" y="2819400"/>
            <a:ext cx="0" cy="1193105"/>
          </a:xfrm>
          <a:prstGeom prst="straightConnector1">
            <a:avLst/>
          </a:prstGeom>
          <a:ln w="15875">
            <a:solidFill>
              <a:schemeClr val="tx2"/>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94" name="Rectangle 93"/>
          <p:cNvSpPr/>
          <p:nvPr/>
        </p:nvSpPr>
        <p:spPr>
          <a:xfrm rot="16200000">
            <a:off x="7155010" y="3258721"/>
            <a:ext cx="1124026" cy="461665"/>
          </a:xfrm>
          <a:prstGeom prst="rect">
            <a:avLst/>
          </a:prstGeom>
        </p:spPr>
        <p:txBody>
          <a:bodyPr wrap="none">
            <a:spAutoFit/>
          </a:bodyPr>
          <a:lstStyle/>
          <a:p>
            <a:r>
              <a:rPr lang="en-US" sz="1200" dirty="0">
                <a:solidFill>
                  <a:schemeClr val="tx2"/>
                </a:solidFill>
                <a:latin typeface="+mj-lt"/>
              </a:rPr>
              <a:t>Decisions</a:t>
            </a:r>
          </a:p>
          <a:p>
            <a:r>
              <a:rPr lang="en-US" sz="1200" dirty="0">
                <a:solidFill>
                  <a:schemeClr val="tx2"/>
                </a:solidFill>
                <a:latin typeface="+mj-lt"/>
              </a:rPr>
              <a:t>Plans, Orders</a:t>
            </a:r>
            <a:endParaRPr lang="en-GB" sz="1200" dirty="0">
              <a:solidFill>
                <a:schemeClr val="tx2"/>
              </a:solidFill>
              <a:latin typeface="+mj-lt"/>
            </a:endParaRPr>
          </a:p>
        </p:txBody>
      </p:sp>
      <p:sp>
        <p:nvSpPr>
          <p:cNvPr id="95" name="Rectangle 94"/>
          <p:cNvSpPr/>
          <p:nvPr/>
        </p:nvSpPr>
        <p:spPr>
          <a:xfrm rot="16200000">
            <a:off x="1384102" y="3251925"/>
            <a:ext cx="1088760" cy="335156"/>
          </a:xfrm>
          <a:prstGeom prst="rect">
            <a:avLst/>
          </a:prstGeom>
        </p:spPr>
        <p:txBody>
          <a:bodyPr wrap="none">
            <a:spAutoFit/>
          </a:bodyPr>
          <a:lstStyle/>
          <a:p>
            <a:pPr>
              <a:lnSpc>
                <a:spcPct val="150000"/>
              </a:lnSpc>
            </a:pPr>
            <a:r>
              <a:rPr lang="en-US" sz="1200" dirty="0">
                <a:solidFill>
                  <a:schemeClr val="tx2"/>
                </a:solidFill>
                <a:latin typeface="+mj-lt"/>
              </a:rPr>
              <a:t>Observations</a:t>
            </a:r>
            <a:endParaRPr lang="en-GB" sz="1200" dirty="0">
              <a:solidFill>
                <a:schemeClr val="tx2"/>
              </a:solidFill>
              <a:latin typeface="+mj-lt"/>
            </a:endParaRPr>
          </a:p>
        </p:txBody>
      </p:sp>
      <p:cxnSp>
        <p:nvCxnSpPr>
          <p:cNvPr id="96" name="Straight Arrow Connector 95"/>
          <p:cNvCxnSpPr/>
          <p:nvPr/>
        </p:nvCxnSpPr>
        <p:spPr>
          <a:xfrm flipH="1" flipV="1">
            <a:off x="2163302" y="2799552"/>
            <a:ext cx="0" cy="1188720"/>
          </a:xfrm>
          <a:prstGeom prst="straightConnector1">
            <a:avLst/>
          </a:prstGeom>
          <a:ln w="15875">
            <a:solidFill>
              <a:schemeClr val="tx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126AD50-D094-4418-8EC3-7CAAC88188EE}"/>
              </a:ext>
            </a:extLst>
          </p:cNvPr>
          <p:cNvCxnSpPr>
            <a:cxnSpLocks/>
          </p:cNvCxnSpPr>
          <p:nvPr/>
        </p:nvCxnSpPr>
        <p:spPr>
          <a:xfrm>
            <a:off x="453401" y="4266935"/>
            <a:ext cx="11127411" cy="0"/>
          </a:xfrm>
          <a:prstGeom prst="straightConnector1">
            <a:avLst/>
          </a:prstGeom>
          <a:ln w="25400">
            <a:solidFill>
              <a:schemeClr val="tx2"/>
            </a:solidFill>
            <a:miter lim="800000"/>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4" name="Rectangle 2"/>
          <p:cNvSpPr>
            <a:spLocks noChangeArrowheads="1"/>
          </p:cNvSpPr>
          <p:nvPr/>
        </p:nvSpPr>
        <p:spPr bwMode="auto">
          <a:xfrm flipV="1">
            <a:off x="2111136" y="3919581"/>
            <a:ext cx="85552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prstClr val="black"/>
              </a:solidFill>
              <a:latin typeface="Calibri" panose="020F0502020204030204"/>
            </a:endParaRPr>
          </a:p>
        </p:txBody>
      </p:sp>
      <p:sp>
        <p:nvSpPr>
          <p:cNvPr id="9" name="Rectangle 8">
            <a:extLst>
              <a:ext uri="{FF2B5EF4-FFF2-40B4-BE49-F238E27FC236}">
                <a16:creationId xmlns:a16="http://schemas.microsoft.com/office/drawing/2014/main" id="{E0A206CA-7840-4566-91EB-6A161CF21047}"/>
              </a:ext>
            </a:extLst>
          </p:cNvPr>
          <p:cNvSpPr/>
          <p:nvPr/>
        </p:nvSpPr>
        <p:spPr>
          <a:xfrm>
            <a:off x="1214754" y="4078897"/>
            <a:ext cx="1767424" cy="430556"/>
          </a:xfrm>
          <a:prstGeom prst="rect">
            <a:avLst/>
          </a:prstGeom>
          <a:solidFill>
            <a:srgbClr val="E2DD4A"/>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solidFill>
              </a:rPr>
              <a:t>Sensing</a:t>
            </a:r>
          </a:p>
        </p:txBody>
      </p:sp>
      <p:sp>
        <p:nvSpPr>
          <p:cNvPr id="28" name="Freeform 8">
            <a:extLst>
              <a:ext uri="{FF2B5EF4-FFF2-40B4-BE49-F238E27FC236}">
                <a16:creationId xmlns:a16="http://schemas.microsoft.com/office/drawing/2014/main" id="{6D1BD5D7-DEA1-4AA5-9C24-2845266E768D}"/>
              </a:ext>
            </a:extLst>
          </p:cNvPr>
          <p:cNvSpPr>
            <a:spLocks/>
          </p:cNvSpPr>
          <p:nvPr/>
        </p:nvSpPr>
        <p:spPr bwMode="auto">
          <a:xfrm>
            <a:off x="1267122" y="283634"/>
            <a:ext cx="9285992" cy="2295792"/>
          </a:xfrm>
          <a:custGeom>
            <a:avLst/>
            <a:gdLst>
              <a:gd name="T0" fmla="*/ 4085 w 4967"/>
              <a:gd name="T1" fmla="*/ 809 h 1228"/>
              <a:gd name="T2" fmla="*/ 3968 w 4967"/>
              <a:gd name="T3" fmla="*/ 802 h 1228"/>
              <a:gd name="T4" fmla="*/ 3910 w 4967"/>
              <a:gd name="T5" fmla="*/ 711 h 1228"/>
              <a:gd name="T6" fmla="*/ 3837 w 4967"/>
              <a:gd name="T7" fmla="*/ 630 h 1228"/>
              <a:gd name="T8" fmla="*/ 3752 w 4967"/>
              <a:gd name="T9" fmla="*/ 557 h 1228"/>
              <a:gd name="T10" fmla="*/ 3655 w 4967"/>
              <a:gd name="T11" fmla="*/ 497 h 1228"/>
              <a:gd name="T12" fmla="*/ 3548 w 4967"/>
              <a:gd name="T13" fmla="*/ 448 h 1228"/>
              <a:gd name="T14" fmla="*/ 3431 w 4967"/>
              <a:gd name="T15" fmla="*/ 413 h 1228"/>
              <a:gd name="T16" fmla="*/ 3307 w 4967"/>
              <a:gd name="T17" fmla="*/ 392 h 1228"/>
              <a:gd name="T18" fmla="*/ 3210 w 4967"/>
              <a:gd name="T19" fmla="*/ 388 h 1228"/>
              <a:gd name="T20" fmla="*/ 3081 w 4967"/>
              <a:gd name="T21" fmla="*/ 396 h 1228"/>
              <a:gd name="T22" fmla="*/ 2960 w 4967"/>
              <a:gd name="T23" fmla="*/ 420 h 1228"/>
              <a:gd name="T24" fmla="*/ 2909 w 4967"/>
              <a:gd name="T25" fmla="*/ 353 h 1228"/>
              <a:gd name="T26" fmla="*/ 2828 w 4967"/>
              <a:gd name="T27" fmla="*/ 269 h 1228"/>
              <a:gd name="T28" fmla="*/ 2734 w 4967"/>
              <a:gd name="T29" fmla="*/ 194 h 1228"/>
              <a:gd name="T30" fmla="*/ 2629 w 4967"/>
              <a:gd name="T31" fmla="*/ 130 h 1228"/>
              <a:gd name="T32" fmla="*/ 2512 w 4967"/>
              <a:gd name="T33" fmla="*/ 78 h 1228"/>
              <a:gd name="T34" fmla="*/ 2387 w 4967"/>
              <a:gd name="T35" fmla="*/ 37 h 1228"/>
              <a:gd name="T36" fmla="*/ 2254 w 4967"/>
              <a:gd name="T37" fmla="*/ 12 h 1228"/>
              <a:gd name="T38" fmla="*/ 2114 w 4967"/>
              <a:gd name="T39" fmla="*/ 0 h 1228"/>
              <a:gd name="T40" fmla="*/ 1991 w 4967"/>
              <a:gd name="T41" fmla="*/ 2 h 1228"/>
              <a:gd name="T42" fmla="*/ 1821 w 4967"/>
              <a:gd name="T43" fmla="*/ 26 h 1228"/>
              <a:gd name="T44" fmla="*/ 1663 w 4967"/>
              <a:gd name="T45" fmla="*/ 71 h 1228"/>
              <a:gd name="T46" fmla="*/ 1519 w 4967"/>
              <a:gd name="T47" fmla="*/ 136 h 1228"/>
              <a:gd name="T48" fmla="*/ 1392 w 4967"/>
              <a:gd name="T49" fmla="*/ 217 h 1228"/>
              <a:gd name="T50" fmla="*/ 1282 w 4967"/>
              <a:gd name="T51" fmla="*/ 313 h 1228"/>
              <a:gd name="T52" fmla="*/ 1194 w 4967"/>
              <a:gd name="T53" fmla="*/ 424 h 1228"/>
              <a:gd name="T54" fmla="*/ 1131 w 4967"/>
              <a:gd name="T55" fmla="*/ 546 h 1228"/>
              <a:gd name="T56" fmla="*/ 1070 w 4967"/>
              <a:gd name="T57" fmla="*/ 601 h 1228"/>
              <a:gd name="T58" fmla="*/ 946 w 4967"/>
              <a:gd name="T59" fmla="*/ 588 h 1228"/>
              <a:gd name="T60" fmla="*/ 846 w 4967"/>
              <a:gd name="T61" fmla="*/ 597 h 1228"/>
              <a:gd name="T62" fmla="*/ 752 w 4967"/>
              <a:gd name="T63" fmla="*/ 619 h 1228"/>
              <a:gd name="T64" fmla="*/ 666 w 4967"/>
              <a:gd name="T65" fmla="*/ 657 h 1228"/>
              <a:gd name="T66" fmla="*/ 592 w 4967"/>
              <a:gd name="T67" fmla="*/ 704 h 1228"/>
              <a:gd name="T68" fmla="*/ 530 w 4967"/>
              <a:gd name="T69" fmla="*/ 763 h 1228"/>
              <a:gd name="T70" fmla="*/ 484 w 4967"/>
              <a:gd name="T71" fmla="*/ 830 h 1228"/>
              <a:gd name="T72" fmla="*/ 453 w 4967"/>
              <a:gd name="T73" fmla="*/ 906 h 1228"/>
              <a:gd name="T74" fmla="*/ 442 w 4967"/>
              <a:gd name="T75" fmla="*/ 986 h 1228"/>
              <a:gd name="T76" fmla="*/ 353 w 4967"/>
              <a:gd name="T77" fmla="*/ 966 h 1228"/>
              <a:gd name="T78" fmla="*/ 259 w 4967"/>
              <a:gd name="T79" fmla="*/ 971 h 1228"/>
              <a:gd name="T80" fmla="*/ 148 w 4967"/>
              <a:gd name="T81" fmla="*/ 1010 h 1228"/>
              <a:gd name="T82" fmla="*/ 63 w 4967"/>
              <a:gd name="T83" fmla="*/ 1080 h 1228"/>
              <a:gd name="T84" fmla="*/ 11 w 4967"/>
              <a:gd name="T85" fmla="*/ 1175 h 1228"/>
              <a:gd name="T86" fmla="*/ 4967 w 4967"/>
              <a:gd name="T87" fmla="*/ 1228 h 1228"/>
              <a:gd name="T88" fmla="*/ 4914 w 4967"/>
              <a:gd name="T89" fmla="*/ 1139 h 1228"/>
              <a:gd name="T90" fmla="*/ 4846 w 4967"/>
              <a:gd name="T91" fmla="*/ 1057 h 1228"/>
              <a:gd name="T92" fmla="*/ 4763 w 4967"/>
              <a:gd name="T93" fmla="*/ 985 h 1228"/>
              <a:gd name="T94" fmla="*/ 4669 w 4967"/>
              <a:gd name="T95" fmla="*/ 923 h 1228"/>
              <a:gd name="T96" fmla="*/ 4563 w 4967"/>
              <a:gd name="T97" fmla="*/ 873 h 1228"/>
              <a:gd name="T98" fmla="*/ 4448 w 4967"/>
              <a:gd name="T99" fmla="*/ 835 h 1228"/>
              <a:gd name="T100" fmla="*/ 4325 w 4967"/>
              <a:gd name="T101" fmla="*/ 811 h 1228"/>
              <a:gd name="T102" fmla="*/ 4196 w 4967"/>
              <a:gd name="T103" fmla="*/ 80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67" h="1228">
                <a:moveTo>
                  <a:pt x="4196" y="802"/>
                </a:moveTo>
                <a:lnTo>
                  <a:pt x="4196" y="802"/>
                </a:lnTo>
                <a:lnTo>
                  <a:pt x="4140" y="804"/>
                </a:lnTo>
                <a:lnTo>
                  <a:pt x="4085" y="809"/>
                </a:lnTo>
                <a:lnTo>
                  <a:pt x="4032" y="816"/>
                </a:lnTo>
                <a:lnTo>
                  <a:pt x="3979" y="826"/>
                </a:lnTo>
                <a:lnTo>
                  <a:pt x="3979" y="826"/>
                </a:lnTo>
                <a:lnTo>
                  <a:pt x="3968" y="802"/>
                </a:lnTo>
                <a:lnTo>
                  <a:pt x="3955" y="779"/>
                </a:lnTo>
                <a:lnTo>
                  <a:pt x="3941" y="756"/>
                </a:lnTo>
                <a:lnTo>
                  <a:pt x="3926" y="734"/>
                </a:lnTo>
                <a:lnTo>
                  <a:pt x="3910" y="711"/>
                </a:lnTo>
                <a:lnTo>
                  <a:pt x="3893" y="690"/>
                </a:lnTo>
                <a:lnTo>
                  <a:pt x="3875" y="669"/>
                </a:lnTo>
                <a:lnTo>
                  <a:pt x="3857" y="650"/>
                </a:lnTo>
                <a:lnTo>
                  <a:pt x="3837" y="630"/>
                </a:lnTo>
                <a:lnTo>
                  <a:pt x="3818" y="611"/>
                </a:lnTo>
                <a:lnTo>
                  <a:pt x="3797" y="592"/>
                </a:lnTo>
                <a:lnTo>
                  <a:pt x="3774" y="574"/>
                </a:lnTo>
                <a:lnTo>
                  <a:pt x="3752" y="557"/>
                </a:lnTo>
                <a:lnTo>
                  <a:pt x="3728" y="540"/>
                </a:lnTo>
                <a:lnTo>
                  <a:pt x="3704" y="525"/>
                </a:lnTo>
                <a:lnTo>
                  <a:pt x="3681" y="511"/>
                </a:lnTo>
                <a:lnTo>
                  <a:pt x="3655" y="497"/>
                </a:lnTo>
                <a:lnTo>
                  <a:pt x="3629" y="483"/>
                </a:lnTo>
                <a:lnTo>
                  <a:pt x="3602" y="470"/>
                </a:lnTo>
                <a:lnTo>
                  <a:pt x="3576" y="459"/>
                </a:lnTo>
                <a:lnTo>
                  <a:pt x="3548" y="448"/>
                </a:lnTo>
                <a:lnTo>
                  <a:pt x="3520" y="438"/>
                </a:lnTo>
                <a:lnTo>
                  <a:pt x="3490" y="428"/>
                </a:lnTo>
                <a:lnTo>
                  <a:pt x="3461" y="420"/>
                </a:lnTo>
                <a:lnTo>
                  <a:pt x="3431" y="413"/>
                </a:lnTo>
                <a:lnTo>
                  <a:pt x="3401" y="406"/>
                </a:lnTo>
                <a:lnTo>
                  <a:pt x="3370" y="400"/>
                </a:lnTo>
                <a:lnTo>
                  <a:pt x="3339" y="396"/>
                </a:lnTo>
                <a:lnTo>
                  <a:pt x="3307" y="392"/>
                </a:lnTo>
                <a:lnTo>
                  <a:pt x="3276" y="389"/>
                </a:lnTo>
                <a:lnTo>
                  <a:pt x="3242" y="388"/>
                </a:lnTo>
                <a:lnTo>
                  <a:pt x="3210" y="388"/>
                </a:lnTo>
                <a:lnTo>
                  <a:pt x="3210" y="388"/>
                </a:lnTo>
                <a:lnTo>
                  <a:pt x="3178" y="388"/>
                </a:lnTo>
                <a:lnTo>
                  <a:pt x="3146" y="389"/>
                </a:lnTo>
                <a:lnTo>
                  <a:pt x="3114" y="392"/>
                </a:lnTo>
                <a:lnTo>
                  <a:pt x="3081" y="396"/>
                </a:lnTo>
                <a:lnTo>
                  <a:pt x="3051" y="400"/>
                </a:lnTo>
                <a:lnTo>
                  <a:pt x="3020" y="406"/>
                </a:lnTo>
                <a:lnTo>
                  <a:pt x="2989" y="413"/>
                </a:lnTo>
                <a:lnTo>
                  <a:pt x="2960" y="420"/>
                </a:lnTo>
                <a:lnTo>
                  <a:pt x="2960" y="420"/>
                </a:lnTo>
                <a:lnTo>
                  <a:pt x="2944" y="398"/>
                </a:lnTo>
                <a:lnTo>
                  <a:pt x="2926" y="374"/>
                </a:lnTo>
                <a:lnTo>
                  <a:pt x="2909" y="353"/>
                </a:lnTo>
                <a:lnTo>
                  <a:pt x="2890" y="330"/>
                </a:lnTo>
                <a:lnTo>
                  <a:pt x="2870" y="309"/>
                </a:lnTo>
                <a:lnTo>
                  <a:pt x="2849" y="288"/>
                </a:lnTo>
                <a:lnTo>
                  <a:pt x="2828" y="269"/>
                </a:lnTo>
                <a:lnTo>
                  <a:pt x="2806" y="249"/>
                </a:lnTo>
                <a:lnTo>
                  <a:pt x="2783" y="231"/>
                </a:lnTo>
                <a:lnTo>
                  <a:pt x="2759" y="213"/>
                </a:lnTo>
                <a:lnTo>
                  <a:pt x="2734" y="194"/>
                </a:lnTo>
                <a:lnTo>
                  <a:pt x="2709" y="178"/>
                </a:lnTo>
                <a:lnTo>
                  <a:pt x="2682" y="161"/>
                </a:lnTo>
                <a:lnTo>
                  <a:pt x="2656" y="145"/>
                </a:lnTo>
                <a:lnTo>
                  <a:pt x="2629" y="130"/>
                </a:lnTo>
                <a:lnTo>
                  <a:pt x="2600" y="116"/>
                </a:lnTo>
                <a:lnTo>
                  <a:pt x="2572" y="103"/>
                </a:lnTo>
                <a:lnTo>
                  <a:pt x="2542" y="89"/>
                </a:lnTo>
                <a:lnTo>
                  <a:pt x="2512" y="78"/>
                </a:lnTo>
                <a:lnTo>
                  <a:pt x="2482" y="67"/>
                </a:lnTo>
                <a:lnTo>
                  <a:pt x="2450" y="57"/>
                </a:lnTo>
                <a:lnTo>
                  <a:pt x="2419" y="47"/>
                </a:lnTo>
                <a:lnTo>
                  <a:pt x="2387" y="37"/>
                </a:lnTo>
                <a:lnTo>
                  <a:pt x="2355" y="30"/>
                </a:lnTo>
                <a:lnTo>
                  <a:pt x="2321" y="23"/>
                </a:lnTo>
                <a:lnTo>
                  <a:pt x="2288" y="16"/>
                </a:lnTo>
                <a:lnTo>
                  <a:pt x="2254" y="12"/>
                </a:lnTo>
                <a:lnTo>
                  <a:pt x="2219" y="8"/>
                </a:lnTo>
                <a:lnTo>
                  <a:pt x="2184" y="4"/>
                </a:lnTo>
                <a:lnTo>
                  <a:pt x="2149" y="1"/>
                </a:lnTo>
                <a:lnTo>
                  <a:pt x="2114" y="0"/>
                </a:lnTo>
                <a:lnTo>
                  <a:pt x="2079" y="0"/>
                </a:lnTo>
                <a:lnTo>
                  <a:pt x="2079" y="0"/>
                </a:lnTo>
                <a:lnTo>
                  <a:pt x="2034" y="1"/>
                </a:lnTo>
                <a:lnTo>
                  <a:pt x="1991" y="2"/>
                </a:lnTo>
                <a:lnTo>
                  <a:pt x="1947" y="7"/>
                </a:lnTo>
                <a:lnTo>
                  <a:pt x="1905" y="12"/>
                </a:lnTo>
                <a:lnTo>
                  <a:pt x="1863" y="18"/>
                </a:lnTo>
                <a:lnTo>
                  <a:pt x="1821" y="26"/>
                </a:lnTo>
                <a:lnTo>
                  <a:pt x="1781" y="35"/>
                </a:lnTo>
                <a:lnTo>
                  <a:pt x="1742" y="46"/>
                </a:lnTo>
                <a:lnTo>
                  <a:pt x="1702" y="58"/>
                </a:lnTo>
                <a:lnTo>
                  <a:pt x="1663" y="71"/>
                </a:lnTo>
                <a:lnTo>
                  <a:pt x="1627" y="85"/>
                </a:lnTo>
                <a:lnTo>
                  <a:pt x="1589" y="100"/>
                </a:lnTo>
                <a:lnTo>
                  <a:pt x="1554" y="117"/>
                </a:lnTo>
                <a:lnTo>
                  <a:pt x="1519" y="136"/>
                </a:lnTo>
                <a:lnTo>
                  <a:pt x="1485" y="154"/>
                </a:lnTo>
                <a:lnTo>
                  <a:pt x="1453" y="173"/>
                </a:lnTo>
                <a:lnTo>
                  <a:pt x="1422" y="194"/>
                </a:lnTo>
                <a:lnTo>
                  <a:pt x="1392" y="217"/>
                </a:lnTo>
                <a:lnTo>
                  <a:pt x="1362" y="239"/>
                </a:lnTo>
                <a:lnTo>
                  <a:pt x="1334" y="263"/>
                </a:lnTo>
                <a:lnTo>
                  <a:pt x="1308" y="288"/>
                </a:lnTo>
                <a:lnTo>
                  <a:pt x="1282" y="313"/>
                </a:lnTo>
                <a:lnTo>
                  <a:pt x="1259" y="340"/>
                </a:lnTo>
                <a:lnTo>
                  <a:pt x="1236" y="367"/>
                </a:lnTo>
                <a:lnTo>
                  <a:pt x="1214" y="395"/>
                </a:lnTo>
                <a:lnTo>
                  <a:pt x="1194" y="424"/>
                </a:lnTo>
                <a:lnTo>
                  <a:pt x="1176" y="454"/>
                </a:lnTo>
                <a:lnTo>
                  <a:pt x="1159" y="483"/>
                </a:lnTo>
                <a:lnTo>
                  <a:pt x="1144" y="514"/>
                </a:lnTo>
                <a:lnTo>
                  <a:pt x="1131" y="546"/>
                </a:lnTo>
                <a:lnTo>
                  <a:pt x="1119" y="578"/>
                </a:lnTo>
                <a:lnTo>
                  <a:pt x="1109" y="611"/>
                </a:lnTo>
                <a:lnTo>
                  <a:pt x="1109" y="611"/>
                </a:lnTo>
                <a:lnTo>
                  <a:pt x="1070" y="601"/>
                </a:lnTo>
                <a:lnTo>
                  <a:pt x="1029" y="594"/>
                </a:lnTo>
                <a:lnTo>
                  <a:pt x="988" y="589"/>
                </a:lnTo>
                <a:lnTo>
                  <a:pt x="946" y="588"/>
                </a:lnTo>
                <a:lnTo>
                  <a:pt x="946" y="588"/>
                </a:lnTo>
                <a:lnTo>
                  <a:pt x="920" y="589"/>
                </a:lnTo>
                <a:lnTo>
                  <a:pt x="895" y="591"/>
                </a:lnTo>
                <a:lnTo>
                  <a:pt x="869" y="594"/>
                </a:lnTo>
                <a:lnTo>
                  <a:pt x="846" y="597"/>
                </a:lnTo>
                <a:lnTo>
                  <a:pt x="822" y="601"/>
                </a:lnTo>
                <a:lnTo>
                  <a:pt x="798" y="606"/>
                </a:lnTo>
                <a:lnTo>
                  <a:pt x="774" y="612"/>
                </a:lnTo>
                <a:lnTo>
                  <a:pt x="752" y="619"/>
                </a:lnTo>
                <a:lnTo>
                  <a:pt x="729" y="627"/>
                </a:lnTo>
                <a:lnTo>
                  <a:pt x="708" y="636"/>
                </a:lnTo>
                <a:lnTo>
                  <a:pt x="687" y="646"/>
                </a:lnTo>
                <a:lnTo>
                  <a:pt x="666" y="657"/>
                </a:lnTo>
                <a:lnTo>
                  <a:pt x="647" y="667"/>
                </a:lnTo>
                <a:lnTo>
                  <a:pt x="629" y="679"/>
                </a:lnTo>
                <a:lnTo>
                  <a:pt x="610" y="692"/>
                </a:lnTo>
                <a:lnTo>
                  <a:pt x="592" y="704"/>
                </a:lnTo>
                <a:lnTo>
                  <a:pt x="575" y="718"/>
                </a:lnTo>
                <a:lnTo>
                  <a:pt x="560" y="732"/>
                </a:lnTo>
                <a:lnTo>
                  <a:pt x="544" y="748"/>
                </a:lnTo>
                <a:lnTo>
                  <a:pt x="530" y="763"/>
                </a:lnTo>
                <a:lnTo>
                  <a:pt x="518" y="780"/>
                </a:lnTo>
                <a:lnTo>
                  <a:pt x="505" y="795"/>
                </a:lnTo>
                <a:lnTo>
                  <a:pt x="494" y="814"/>
                </a:lnTo>
                <a:lnTo>
                  <a:pt x="484" y="830"/>
                </a:lnTo>
                <a:lnTo>
                  <a:pt x="474" y="849"/>
                </a:lnTo>
                <a:lnTo>
                  <a:pt x="467" y="867"/>
                </a:lnTo>
                <a:lnTo>
                  <a:pt x="460" y="887"/>
                </a:lnTo>
                <a:lnTo>
                  <a:pt x="453" y="906"/>
                </a:lnTo>
                <a:lnTo>
                  <a:pt x="449" y="926"/>
                </a:lnTo>
                <a:lnTo>
                  <a:pt x="445" y="945"/>
                </a:lnTo>
                <a:lnTo>
                  <a:pt x="444" y="965"/>
                </a:lnTo>
                <a:lnTo>
                  <a:pt x="442" y="986"/>
                </a:lnTo>
                <a:lnTo>
                  <a:pt x="442" y="986"/>
                </a:lnTo>
                <a:lnTo>
                  <a:pt x="414" y="976"/>
                </a:lnTo>
                <a:lnTo>
                  <a:pt x="383" y="971"/>
                </a:lnTo>
                <a:lnTo>
                  <a:pt x="353" y="966"/>
                </a:lnTo>
                <a:lnTo>
                  <a:pt x="322" y="965"/>
                </a:lnTo>
                <a:lnTo>
                  <a:pt x="322" y="965"/>
                </a:lnTo>
                <a:lnTo>
                  <a:pt x="290" y="966"/>
                </a:lnTo>
                <a:lnTo>
                  <a:pt x="259" y="971"/>
                </a:lnTo>
                <a:lnTo>
                  <a:pt x="229" y="976"/>
                </a:lnTo>
                <a:lnTo>
                  <a:pt x="201" y="986"/>
                </a:lnTo>
                <a:lnTo>
                  <a:pt x="175" y="996"/>
                </a:lnTo>
                <a:lnTo>
                  <a:pt x="148" y="1010"/>
                </a:lnTo>
                <a:lnTo>
                  <a:pt x="124" y="1025"/>
                </a:lnTo>
                <a:lnTo>
                  <a:pt x="102" y="1042"/>
                </a:lnTo>
                <a:lnTo>
                  <a:pt x="81" y="1060"/>
                </a:lnTo>
                <a:lnTo>
                  <a:pt x="63" y="1080"/>
                </a:lnTo>
                <a:lnTo>
                  <a:pt x="46" y="1102"/>
                </a:lnTo>
                <a:lnTo>
                  <a:pt x="32" y="1126"/>
                </a:lnTo>
                <a:lnTo>
                  <a:pt x="19" y="1150"/>
                </a:lnTo>
                <a:lnTo>
                  <a:pt x="11" y="1175"/>
                </a:lnTo>
                <a:lnTo>
                  <a:pt x="4" y="1202"/>
                </a:lnTo>
                <a:lnTo>
                  <a:pt x="0" y="1228"/>
                </a:lnTo>
                <a:lnTo>
                  <a:pt x="4967" y="1228"/>
                </a:lnTo>
                <a:lnTo>
                  <a:pt x="4967" y="1228"/>
                </a:lnTo>
                <a:lnTo>
                  <a:pt x="4956" y="1206"/>
                </a:lnTo>
                <a:lnTo>
                  <a:pt x="4944" y="1184"/>
                </a:lnTo>
                <a:lnTo>
                  <a:pt x="4930" y="1161"/>
                </a:lnTo>
                <a:lnTo>
                  <a:pt x="4914" y="1139"/>
                </a:lnTo>
                <a:lnTo>
                  <a:pt x="4899" y="1118"/>
                </a:lnTo>
                <a:lnTo>
                  <a:pt x="4882" y="1097"/>
                </a:lnTo>
                <a:lnTo>
                  <a:pt x="4865" y="1077"/>
                </a:lnTo>
                <a:lnTo>
                  <a:pt x="4846" y="1057"/>
                </a:lnTo>
                <a:lnTo>
                  <a:pt x="4827" y="1038"/>
                </a:lnTo>
                <a:lnTo>
                  <a:pt x="4806" y="1020"/>
                </a:lnTo>
                <a:lnTo>
                  <a:pt x="4785" y="1001"/>
                </a:lnTo>
                <a:lnTo>
                  <a:pt x="4763" y="985"/>
                </a:lnTo>
                <a:lnTo>
                  <a:pt x="4741" y="968"/>
                </a:lnTo>
                <a:lnTo>
                  <a:pt x="4718" y="952"/>
                </a:lnTo>
                <a:lnTo>
                  <a:pt x="4693" y="937"/>
                </a:lnTo>
                <a:lnTo>
                  <a:pt x="4669" y="923"/>
                </a:lnTo>
                <a:lnTo>
                  <a:pt x="4644" y="909"/>
                </a:lnTo>
                <a:lnTo>
                  <a:pt x="4617" y="896"/>
                </a:lnTo>
                <a:lnTo>
                  <a:pt x="4591" y="884"/>
                </a:lnTo>
                <a:lnTo>
                  <a:pt x="4563" y="873"/>
                </a:lnTo>
                <a:lnTo>
                  <a:pt x="4535" y="861"/>
                </a:lnTo>
                <a:lnTo>
                  <a:pt x="4507" y="852"/>
                </a:lnTo>
                <a:lnTo>
                  <a:pt x="4477" y="843"/>
                </a:lnTo>
                <a:lnTo>
                  <a:pt x="4448" y="835"/>
                </a:lnTo>
                <a:lnTo>
                  <a:pt x="4418" y="828"/>
                </a:lnTo>
                <a:lnTo>
                  <a:pt x="4388" y="821"/>
                </a:lnTo>
                <a:lnTo>
                  <a:pt x="4357" y="815"/>
                </a:lnTo>
                <a:lnTo>
                  <a:pt x="4325" y="811"/>
                </a:lnTo>
                <a:lnTo>
                  <a:pt x="4294" y="808"/>
                </a:lnTo>
                <a:lnTo>
                  <a:pt x="4262" y="805"/>
                </a:lnTo>
                <a:lnTo>
                  <a:pt x="4229" y="804"/>
                </a:lnTo>
                <a:lnTo>
                  <a:pt x="4196" y="802"/>
                </a:lnTo>
                <a:lnTo>
                  <a:pt x="4196" y="802"/>
                </a:lnTo>
                <a:close/>
              </a:path>
            </a:pathLst>
          </a:custGeom>
          <a:solidFill>
            <a:schemeClr val="accent1">
              <a:lumMod val="40000"/>
              <a:lumOff val="60000"/>
              <a:alpha val="44000"/>
            </a:schemeClr>
          </a:solidFill>
          <a:ln w="19050">
            <a:solidFill>
              <a:schemeClr val="tx2">
                <a:alpha val="82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74">
            <a:extLst>
              <a:ext uri="{FF2B5EF4-FFF2-40B4-BE49-F238E27FC236}">
                <a16:creationId xmlns:a16="http://schemas.microsoft.com/office/drawing/2014/main" id="{E846825D-F8DD-488B-ACEF-C9BE5033C5AD}"/>
              </a:ext>
            </a:extLst>
          </p:cNvPr>
          <p:cNvSpPr/>
          <p:nvPr/>
        </p:nvSpPr>
        <p:spPr>
          <a:xfrm>
            <a:off x="2186812" y="1265596"/>
            <a:ext cx="1283863" cy="814329"/>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20000"/>
              <a:lumOff val="80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69" name="Freeform 274">
            <a:extLst>
              <a:ext uri="{FF2B5EF4-FFF2-40B4-BE49-F238E27FC236}">
                <a16:creationId xmlns:a16="http://schemas.microsoft.com/office/drawing/2014/main" id="{4E4A10AB-7114-4D8D-8731-FA2D11D713B7}"/>
              </a:ext>
            </a:extLst>
          </p:cNvPr>
          <p:cNvSpPr/>
          <p:nvPr/>
        </p:nvSpPr>
        <p:spPr>
          <a:xfrm>
            <a:off x="3208613" y="1613710"/>
            <a:ext cx="848874" cy="538424"/>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75000"/>
              <a:alpha val="54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71" name="Freeform 274">
            <a:extLst>
              <a:ext uri="{FF2B5EF4-FFF2-40B4-BE49-F238E27FC236}">
                <a16:creationId xmlns:a16="http://schemas.microsoft.com/office/drawing/2014/main" id="{BB59157A-DA55-464A-B808-369CE39CDD0A}"/>
              </a:ext>
            </a:extLst>
          </p:cNvPr>
          <p:cNvSpPr/>
          <p:nvPr/>
        </p:nvSpPr>
        <p:spPr>
          <a:xfrm>
            <a:off x="3675645" y="245855"/>
            <a:ext cx="1458772" cy="925270"/>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60000"/>
              <a:lumOff val="40000"/>
              <a:alpha val="92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72" name="Freeform 274">
            <a:extLst>
              <a:ext uri="{FF2B5EF4-FFF2-40B4-BE49-F238E27FC236}">
                <a16:creationId xmlns:a16="http://schemas.microsoft.com/office/drawing/2014/main" id="{C6AFE0AC-500D-4704-BF3E-E38498569994}"/>
              </a:ext>
            </a:extLst>
          </p:cNvPr>
          <p:cNvSpPr/>
          <p:nvPr/>
        </p:nvSpPr>
        <p:spPr>
          <a:xfrm>
            <a:off x="4430772" y="2021730"/>
            <a:ext cx="1141137" cy="723801"/>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2">
              <a:lumMod val="75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75" name="Freeform 274">
            <a:extLst>
              <a:ext uri="{FF2B5EF4-FFF2-40B4-BE49-F238E27FC236}">
                <a16:creationId xmlns:a16="http://schemas.microsoft.com/office/drawing/2014/main" id="{2EE434AA-58CE-4560-930D-DF31C1062E90}"/>
              </a:ext>
            </a:extLst>
          </p:cNvPr>
          <p:cNvSpPr/>
          <p:nvPr/>
        </p:nvSpPr>
        <p:spPr>
          <a:xfrm>
            <a:off x="7836606" y="1702653"/>
            <a:ext cx="781327" cy="495581"/>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2">
              <a:lumMod val="75000"/>
              <a:alpha val="75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76" name="Freeform 274">
            <a:extLst>
              <a:ext uri="{FF2B5EF4-FFF2-40B4-BE49-F238E27FC236}">
                <a16:creationId xmlns:a16="http://schemas.microsoft.com/office/drawing/2014/main" id="{32812DAB-7CCF-4809-8582-B077D6480FA7}"/>
              </a:ext>
            </a:extLst>
          </p:cNvPr>
          <p:cNvSpPr/>
          <p:nvPr/>
        </p:nvSpPr>
        <p:spPr>
          <a:xfrm>
            <a:off x="5248516" y="698649"/>
            <a:ext cx="1095824" cy="695060"/>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20000"/>
              <a:lumOff val="80000"/>
              <a:alpha val="74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77" name="Freeform 274">
            <a:extLst>
              <a:ext uri="{FF2B5EF4-FFF2-40B4-BE49-F238E27FC236}">
                <a16:creationId xmlns:a16="http://schemas.microsoft.com/office/drawing/2014/main" id="{30E8F7BE-973F-463A-B534-3430B5C6E8ED}"/>
              </a:ext>
            </a:extLst>
          </p:cNvPr>
          <p:cNvSpPr/>
          <p:nvPr/>
        </p:nvSpPr>
        <p:spPr>
          <a:xfrm>
            <a:off x="7687599" y="1006894"/>
            <a:ext cx="964734" cy="611912"/>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20000"/>
              <a:lumOff val="80000"/>
              <a:alpha val="94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78" name="Freeform 274">
            <a:extLst>
              <a:ext uri="{FF2B5EF4-FFF2-40B4-BE49-F238E27FC236}">
                <a16:creationId xmlns:a16="http://schemas.microsoft.com/office/drawing/2014/main" id="{C3CA32D8-2D25-443B-A70C-88FAF3376483}"/>
              </a:ext>
            </a:extLst>
          </p:cNvPr>
          <p:cNvSpPr/>
          <p:nvPr/>
        </p:nvSpPr>
        <p:spPr>
          <a:xfrm>
            <a:off x="6622900" y="1433742"/>
            <a:ext cx="964734" cy="611912"/>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75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79" name="Freeform 274">
            <a:extLst>
              <a:ext uri="{FF2B5EF4-FFF2-40B4-BE49-F238E27FC236}">
                <a16:creationId xmlns:a16="http://schemas.microsoft.com/office/drawing/2014/main" id="{810DB1CF-E359-4B84-AF43-922D31C6B973}"/>
              </a:ext>
            </a:extLst>
          </p:cNvPr>
          <p:cNvSpPr/>
          <p:nvPr/>
        </p:nvSpPr>
        <p:spPr>
          <a:xfrm>
            <a:off x="9186471" y="1969036"/>
            <a:ext cx="853113" cy="485678"/>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40000"/>
              <a:lumOff val="60000"/>
              <a:alpha val="64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62" name="TextBox 61"/>
          <p:cNvSpPr txBox="1"/>
          <p:nvPr/>
        </p:nvSpPr>
        <p:spPr>
          <a:xfrm>
            <a:off x="6291397" y="351636"/>
            <a:ext cx="1241045" cy="323165"/>
          </a:xfrm>
          <a:prstGeom prst="rect">
            <a:avLst/>
          </a:prstGeom>
          <a:noFill/>
        </p:spPr>
        <p:txBody>
          <a:bodyPr wrap="none" rtlCol="0">
            <a:spAutoFit/>
          </a:bodyPr>
          <a:lstStyle/>
          <a:p>
            <a:r>
              <a:rPr lang="en-US" sz="1500" b="1" dirty="0">
                <a:solidFill>
                  <a:schemeClr val="tx2"/>
                </a:solidFill>
              </a:rPr>
              <a:t>Connecting</a:t>
            </a:r>
            <a:endParaRPr lang="en-GB" sz="1500" b="1" dirty="0">
              <a:solidFill>
                <a:schemeClr val="tx2"/>
              </a:solidFill>
            </a:endParaRPr>
          </a:p>
        </p:txBody>
      </p:sp>
      <p:grpSp>
        <p:nvGrpSpPr>
          <p:cNvPr id="53" name="Group 16">
            <a:extLst>
              <a:ext uri="{FF2B5EF4-FFF2-40B4-BE49-F238E27FC236}">
                <a16:creationId xmlns:a16="http://schemas.microsoft.com/office/drawing/2014/main" id="{8EACC9B5-CD9E-4AAB-B6B2-3731086BC620}"/>
              </a:ext>
            </a:extLst>
          </p:cNvPr>
          <p:cNvGrpSpPr>
            <a:grpSpLocks noChangeAspect="1"/>
          </p:cNvGrpSpPr>
          <p:nvPr/>
        </p:nvGrpSpPr>
        <p:grpSpPr bwMode="auto">
          <a:xfrm rot="20649491">
            <a:off x="2699693" y="3886802"/>
            <a:ext cx="833717" cy="856538"/>
            <a:chOff x="8020" y="1693"/>
            <a:chExt cx="548" cy="563"/>
          </a:xfrm>
        </p:grpSpPr>
        <p:sp>
          <p:nvSpPr>
            <p:cNvPr id="55" name="Freeform 17">
              <a:extLst>
                <a:ext uri="{FF2B5EF4-FFF2-40B4-BE49-F238E27FC236}">
                  <a16:creationId xmlns:a16="http://schemas.microsoft.com/office/drawing/2014/main" id="{DAC98275-95FD-4491-B7C4-3A29C7B207F1}"/>
                </a:ext>
              </a:extLst>
            </p:cNvPr>
            <p:cNvSpPr>
              <a:spLocks/>
            </p:cNvSpPr>
            <p:nvPr/>
          </p:nvSpPr>
          <p:spPr bwMode="auto">
            <a:xfrm>
              <a:off x="8035" y="1693"/>
              <a:ext cx="533" cy="563"/>
            </a:xfrm>
            <a:custGeom>
              <a:avLst/>
              <a:gdLst>
                <a:gd name="T0" fmla="*/ 169 w 533"/>
                <a:gd name="T1" fmla="*/ 15 h 563"/>
                <a:gd name="T2" fmla="*/ 169 w 533"/>
                <a:gd name="T3" fmla="*/ 15 h 563"/>
                <a:gd name="T4" fmla="*/ 209 w 533"/>
                <a:gd name="T5" fmla="*/ 4 h 563"/>
                <a:gd name="T6" fmla="*/ 252 w 533"/>
                <a:gd name="T7" fmla="*/ 0 h 563"/>
                <a:gd name="T8" fmla="*/ 252 w 533"/>
                <a:gd name="T9" fmla="*/ 0 h 563"/>
                <a:gd name="T10" fmla="*/ 281 w 533"/>
                <a:gd name="T11" fmla="*/ 4 h 563"/>
                <a:gd name="T12" fmla="*/ 309 w 533"/>
                <a:gd name="T13" fmla="*/ 7 h 563"/>
                <a:gd name="T14" fmla="*/ 335 w 533"/>
                <a:gd name="T15" fmla="*/ 15 h 563"/>
                <a:gd name="T16" fmla="*/ 363 w 533"/>
                <a:gd name="T17" fmla="*/ 22 h 563"/>
                <a:gd name="T18" fmla="*/ 385 w 533"/>
                <a:gd name="T19" fmla="*/ 36 h 563"/>
                <a:gd name="T20" fmla="*/ 410 w 533"/>
                <a:gd name="T21" fmla="*/ 47 h 563"/>
                <a:gd name="T22" fmla="*/ 432 w 533"/>
                <a:gd name="T23" fmla="*/ 65 h 563"/>
                <a:gd name="T24" fmla="*/ 450 w 533"/>
                <a:gd name="T25" fmla="*/ 83 h 563"/>
                <a:gd name="T26" fmla="*/ 468 w 533"/>
                <a:gd name="T27" fmla="*/ 101 h 563"/>
                <a:gd name="T28" fmla="*/ 486 w 533"/>
                <a:gd name="T29" fmla="*/ 123 h 563"/>
                <a:gd name="T30" fmla="*/ 500 w 533"/>
                <a:gd name="T31" fmla="*/ 148 h 563"/>
                <a:gd name="T32" fmla="*/ 511 w 533"/>
                <a:gd name="T33" fmla="*/ 173 h 563"/>
                <a:gd name="T34" fmla="*/ 522 w 533"/>
                <a:gd name="T35" fmla="*/ 199 h 563"/>
                <a:gd name="T36" fmla="*/ 526 w 533"/>
                <a:gd name="T37" fmla="*/ 224 h 563"/>
                <a:gd name="T38" fmla="*/ 533 w 533"/>
                <a:gd name="T39" fmla="*/ 253 h 563"/>
                <a:gd name="T40" fmla="*/ 533 w 533"/>
                <a:gd name="T41" fmla="*/ 282 h 563"/>
                <a:gd name="T42" fmla="*/ 533 w 533"/>
                <a:gd name="T43" fmla="*/ 282 h 563"/>
                <a:gd name="T44" fmla="*/ 533 w 533"/>
                <a:gd name="T45" fmla="*/ 310 h 563"/>
                <a:gd name="T46" fmla="*/ 526 w 533"/>
                <a:gd name="T47" fmla="*/ 339 h 563"/>
                <a:gd name="T48" fmla="*/ 522 w 533"/>
                <a:gd name="T49" fmla="*/ 364 h 563"/>
                <a:gd name="T50" fmla="*/ 511 w 533"/>
                <a:gd name="T51" fmla="*/ 390 h 563"/>
                <a:gd name="T52" fmla="*/ 500 w 533"/>
                <a:gd name="T53" fmla="*/ 415 h 563"/>
                <a:gd name="T54" fmla="*/ 486 w 533"/>
                <a:gd name="T55" fmla="*/ 437 h 563"/>
                <a:gd name="T56" fmla="*/ 468 w 533"/>
                <a:gd name="T57" fmla="*/ 458 h 563"/>
                <a:gd name="T58" fmla="*/ 450 w 533"/>
                <a:gd name="T59" fmla="*/ 480 h 563"/>
                <a:gd name="T60" fmla="*/ 432 w 533"/>
                <a:gd name="T61" fmla="*/ 498 h 563"/>
                <a:gd name="T62" fmla="*/ 410 w 533"/>
                <a:gd name="T63" fmla="*/ 512 h 563"/>
                <a:gd name="T64" fmla="*/ 385 w 533"/>
                <a:gd name="T65" fmla="*/ 527 h 563"/>
                <a:gd name="T66" fmla="*/ 363 w 533"/>
                <a:gd name="T67" fmla="*/ 541 h 563"/>
                <a:gd name="T68" fmla="*/ 335 w 533"/>
                <a:gd name="T69" fmla="*/ 548 h 563"/>
                <a:gd name="T70" fmla="*/ 309 w 533"/>
                <a:gd name="T71" fmla="*/ 556 h 563"/>
                <a:gd name="T72" fmla="*/ 281 w 533"/>
                <a:gd name="T73" fmla="*/ 559 h 563"/>
                <a:gd name="T74" fmla="*/ 252 w 533"/>
                <a:gd name="T75" fmla="*/ 563 h 563"/>
                <a:gd name="T76" fmla="*/ 252 w 533"/>
                <a:gd name="T77" fmla="*/ 563 h 563"/>
                <a:gd name="T78" fmla="*/ 212 w 533"/>
                <a:gd name="T79" fmla="*/ 559 h 563"/>
                <a:gd name="T80" fmla="*/ 173 w 533"/>
                <a:gd name="T81" fmla="*/ 552 h 563"/>
                <a:gd name="T82" fmla="*/ 137 w 533"/>
                <a:gd name="T83" fmla="*/ 538 h 563"/>
                <a:gd name="T84" fmla="*/ 104 w 533"/>
                <a:gd name="T85" fmla="*/ 520 h 563"/>
                <a:gd name="T86" fmla="*/ 72 w 533"/>
                <a:gd name="T87" fmla="*/ 494 h 563"/>
                <a:gd name="T88" fmla="*/ 43 w 533"/>
                <a:gd name="T89" fmla="*/ 469 h 563"/>
                <a:gd name="T90" fmla="*/ 21 w 533"/>
                <a:gd name="T91" fmla="*/ 437 h 563"/>
                <a:gd name="T92" fmla="*/ 0 w 533"/>
                <a:gd name="T93" fmla="*/ 40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563">
                  <a:moveTo>
                    <a:pt x="169" y="15"/>
                  </a:moveTo>
                  <a:lnTo>
                    <a:pt x="169" y="15"/>
                  </a:lnTo>
                  <a:lnTo>
                    <a:pt x="209" y="4"/>
                  </a:lnTo>
                  <a:lnTo>
                    <a:pt x="252" y="0"/>
                  </a:lnTo>
                  <a:lnTo>
                    <a:pt x="252" y="0"/>
                  </a:lnTo>
                  <a:lnTo>
                    <a:pt x="281" y="4"/>
                  </a:lnTo>
                  <a:lnTo>
                    <a:pt x="309" y="7"/>
                  </a:lnTo>
                  <a:lnTo>
                    <a:pt x="335" y="15"/>
                  </a:lnTo>
                  <a:lnTo>
                    <a:pt x="363" y="22"/>
                  </a:lnTo>
                  <a:lnTo>
                    <a:pt x="385" y="36"/>
                  </a:lnTo>
                  <a:lnTo>
                    <a:pt x="410" y="47"/>
                  </a:lnTo>
                  <a:lnTo>
                    <a:pt x="432" y="65"/>
                  </a:lnTo>
                  <a:lnTo>
                    <a:pt x="450" y="83"/>
                  </a:lnTo>
                  <a:lnTo>
                    <a:pt x="468" y="101"/>
                  </a:lnTo>
                  <a:lnTo>
                    <a:pt x="486" y="123"/>
                  </a:lnTo>
                  <a:lnTo>
                    <a:pt x="500" y="148"/>
                  </a:lnTo>
                  <a:lnTo>
                    <a:pt x="511" y="173"/>
                  </a:lnTo>
                  <a:lnTo>
                    <a:pt x="522" y="199"/>
                  </a:lnTo>
                  <a:lnTo>
                    <a:pt x="526" y="224"/>
                  </a:lnTo>
                  <a:lnTo>
                    <a:pt x="533" y="253"/>
                  </a:lnTo>
                  <a:lnTo>
                    <a:pt x="533" y="282"/>
                  </a:lnTo>
                  <a:lnTo>
                    <a:pt x="533" y="282"/>
                  </a:lnTo>
                  <a:lnTo>
                    <a:pt x="533" y="310"/>
                  </a:lnTo>
                  <a:lnTo>
                    <a:pt x="526" y="339"/>
                  </a:lnTo>
                  <a:lnTo>
                    <a:pt x="522" y="364"/>
                  </a:lnTo>
                  <a:lnTo>
                    <a:pt x="511" y="390"/>
                  </a:lnTo>
                  <a:lnTo>
                    <a:pt x="500" y="415"/>
                  </a:lnTo>
                  <a:lnTo>
                    <a:pt x="486" y="437"/>
                  </a:lnTo>
                  <a:lnTo>
                    <a:pt x="468" y="458"/>
                  </a:lnTo>
                  <a:lnTo>
                    <a:pt x="450" y="480"/>
                  </a:lnTo>
                  <a:lnTo>
                    <a:pt x="432" y="498"/>
                  </a:lnTo>
                  <a:lnTo>
                    <a:pt x="410" y="512"/>
                  </a:lnTo>
                  <a:lnTo>
                    <a:pt x="385" y="527"/>
                  </a:lnTo>
                  <a:lnTo>
                    <a:pt x="363" y="541"/>
                  </a:lnTo>
                  <a:lnTo>
                    <a:pt x="335" y="548"/>
                  </a:lnTo>
                  <a:lnTo>
                    <a:pt x="309" y="556"/>
                  </a:lnTo>
                  <a:lnTo>
                    <a:pt x="281" y="559"/>
                  </a:lnTo>
                  <a:lnTo>
                    <a:pt x="252" y="563"/>
                  </a:lnTo>
                  <a:lnTo>
                    <a:pt x="252" y="563"/>
                  </a:lnTo>
                  <a:lnTo>
                    <a:pt x="212" y="559"/>
                  </a:lnTo>
                  <a:lnTo>
                    <a:pt x="173" y="552"/>
                  </a:lnTo>
                  <a:lnTo>
                    <a:pt x="137" y="538"/>
                  </a:lnTo>
                  <a:lnTo>
                    <a:pt x="104" y="520"/>
                  </a:lnTo>
                  <a:lnTo>
                    <a:pt x="72" y="494"/>
                  </a:lnTo>
                  <a:lnTo>
                    <a:pt x="43" y="469"/>
                  </a:lnTo>
                  <a:lnTo>
                    <a:pt x="21" y="437"/>
                  </a:lnTo>
                  <a:lnTo>
                    <a:pt x="0" y="404"/>
                  </a:lnTo>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5440B6BD-4F80-4345-B384-38B8AA268724}"/>
                </a:ext>
              </a:extLst>
            </p:cNvPr>
            <p:cNvSpPr>
              <a:spLocks/>
            </p:cNvSpPr>
            <p:nvPr/>
          </p:nvSpPr>
          <p:spPr bwMode="auto">
            <a:xfrm>
              <a:off x="8020" y="2094"/>
              <a:ext cx="65" cy="57"/>
            </a:xfrm>
            <a:custGeom>
              <a:avLst/>
              <a:gdLst>
                <a:gd name="T0" fmla="*/ 0 w 65"/>
                <a:gd name="T1" fmla="*/ 57 h 57"/>
                <a:gd name="T2" fmla="*/ 15 w 65"/>
                <a:gd name="T3" fmla="*/ 0 h 57"/>
                <a:gd name="T4" fmla="*/ 65 w 65"/>
                <a:gd name="T5" fmla="*/ 25 h 57"/>
              </a:gdLst>
              <a:ahLst/>
              <a:cxnLst>
                <a:cxn ang="0">
                  <a:pos x="T0" y="T1"/>
                </a:cxn>
                <a:cxn ang="0">
                  <a:pos x="T2" y="T3"/>
                </a:cxn>
                <a:cxn ang="0">
                  <a:pos x="T4" y="T5"/>
                </a:cxn>
              </a:cxnLst>
              <a:rect l="0" t="0" r="r" b="b"/>
              <a:pathLst>
                <a:path w="65" h="57">
                  <a:moveTo>
                    <a:pt x="0" y="57"/>
                  </a:moveTo>
                  <a:lnTo>
                    <a:pt x="15" y="0"/>
                  </a:lnTo>
                  <a:lnTo>
                    <a:pt x="65" y="25"/>
                  </a:lnTo>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16">
            <a:extLst>
              <a:ext uri="{FF2B5EF4-FFF2-40B4-BE49-F238E27FC236}">
                <a16:creationId xmlns:a16="http://schemas.microsoft.com/office/drawing/2014/main" id="{57012F76-9025-41DD-81B5-4CBF5FF6790F}"/>
              </a:ext>
            </a:extLst>
          </p:cNvPr>
          <p:cNvGrpSpPr>
            <a:grpSpLocks noChangeAspect="1"/>
          </p:cNvGrpSpPr>
          <p:nvPr/>
        </p:nvGrpSpPr>
        <p:grpSpPr bwMode="auto">
          <a:xfrm rot="20649491">
            <a:off x="4811560" y="3891111"/>
            <a:ext cx="869950" cy="893763"/>
            <a:chOff x="8020" y="1693"/>
            <a:chExt cx="548" cy="563"/>
          </a:xfrm>
        </p:grpSpPr>
        <p:sp>
          <p:nvSpPr>
            <p:cNvPr id="114" name="Freeform 17">
              <a:extLst>
                <a:ext uri="{FF2B5EF4-FFF2-40B4-BE49-F238E27FC236}">
                  <a16:creationId xmlns:a16="http://schemas.microsoft.com/office/drawing/2014/main" id="{77D7123D-237D-44D6-8886-3C4E4B8DB4F0}"/>
                </a:ext>
              </a:extLst>
            </p:cNvPr>
            <p:cNvSpPr>
              <a:spLocks/>
            </p:cNvSpPr>
            <p:nvPr/>
          </p:nvSpPr>
          <p:spPr bwMode="auto">
            <a:xfrm>
              <a:off x="8035" y="1693"/>
              <a:ext cx="533" cy="563"/>
            </a:xfrm>
            <a:custGeom>
              <a:avLst/>
              <a:gdLst>
                <a:gd name="T0" fmla="*/ 169 w 533"/>
                <a:gd name="T1" fmla="*/ 15 h 563"/>
                <a:gd name="T2" fmla="*/ 169 w 533"/>
                <a:gd name="T3" fmla="*/ 15 h 563"/>
                <a:gd name="T4" fmla="*/ 209 w 533"/>
                <a:gd name="T5" fmla="*/ 4 h 563"/>
                <a:gd name="T6" fmla="*/ 252 w 533"/>
                <a:gd name="T7" fmla="*/ 0 h 563"/>
                <a:gd name="T8" fmla="*/ 252 w 533"/>
                <a:gd name="T9" fmla="*/ 0 h 563"/>
                <a:gd name="T10" fmla="*/ 281 w 533"/>
                <a:gd name="T11" fmla="*/ 4 h 563"/>
                <a:gd name="T12" fmla="*/ 309 w 533"/>
                <a:gd name="T13" fmla="*/ 7 h 563"/>
                <a:gd name="T14" fmla="*/ 335 w 533"/>
                <a:gd name="T15" fmla="*/ 15 h 563"/>
                <a:gd name="T16" fmla="*/ 363 w 533"/>
                <a:gd name="T17" fmla="*/ 22 h 563"/>
                <a:gd name="T18" fmla="*/ 385 w 533"/>
                <a:gd name="T19" fmla="*/ 36 h 563"/>
                <a:gd name="T20" fmla="*/ 410 w 533"/>
                <a:gd name="T21" fmla="*/ 47 h 563"/>
                <a:gd name="T22" fmla="*/ 432 w 533"/>
                <a:gd name="T23" fmla="*/ 65 h 563"/>
                <a:gd name="T24" fmla="*/ 450 w 533"/>
                <a:gd name="T25" fmla="*/ 83 h 563"/>
                <a:gd name="T26" fmla="*/ 468 w 533"/>
                <a:gd name="T27" fmla="*/ 101 h 563"/>
                <a:gd name="T28" fmla="*/ 486 w 533"/>
                <a:gd name="T29" fmla="*/ 123 h 563"/>
                <a:gd name="T30" fmla="*/ 500 w 533"/>
                <a:gd name="T31" fmla="*/ 148 h 563"/>
                <a:gd name="T32" fmla="*/ 511 w 533"/>
                <a:gd name="T33" fmla="*/ 173 h 563"/>
                <a:gd name="T34" fmla="*/ 522 w 533"/>
                <a:gd name="T35" fmla="*/ 199 h 563"/>
                <a:gd name="T36" fmla="*/ 526 w 533"/>
                <a:gd name="T37" fmla="*/ 224 h 563"/>
                <a:gd name="T38" fmla="*/ 533 w 533"/>
                <a:gd name="T39" fmla="*/ 253 h 563"/>
                <a:gd name="T40" fmla="*/ 533 w 533"/>
                <a:gd name="T41" fmla="*/ 282 h 563"/>
                <a:gd name="T42" fmla="*/ 533 w 533"/>
                <a:gd name="T43" fmla="*/ 282 h 563"/>
                <a:gd name="T44" fmla="*/ 533 w 533"/>
                <a:gd name="T45" fmla="*/ 310 h 563"/>
                <a:gd name="T46" fmla="*/ 526 w 533"/>
                <a:gd name="T47" fmla="*/ 339 h 563"/>
                <a:gd name="T48" fmla="*/ 522 w 533"/>
                <a:gd name="T49" fmla="*/ 364 h 563"/>
                <a:gd name="T50" fmla="*/ 511 w 533"/>
                <a:gd name="T51" fmla="*/ 390 h 563"/>
                <a:gd name="T52" fmla="*/ 500 w 533"/>
                <a:gd name="T53" fmla="*/ 415 h 563"/>
                <a:gd name="T54" fmla="*/ 486 w 533"/>
                <a:gd name="T55" fmla="*/ 437 h 563"/>
                <a:gd name="T56" fmla="*/ 468 w 533"/>
                <a:gd name="T57" fmla="*/ 458 h 563"/>
                <a:gd name="T58" fmla="*/ 450 w 533"/>
                <a:gd name="T59" fmla="*/ 480 h 563"/>
                <a:gd name="T60" fmla="*/ 432 w 533"/>
                <a:gd name="T61" fmla="*/ 498 h 563"/>
                <a:gd name="T62" fmla="*/ 410 w 533"/>
                <a:gd name="T63" fmla="*/ 512 h 563"/>
                <a:gd name="T64" fmla="*/ 385 w 533"/>
                <a:gd name="T65" fmla="*/ 527 h 563"/>
                <a:gd name="T66" fmla="*/ 363 w 533"/>
                <a:gd name="T67" fmla="*/ 541 h 563"/>
                <a:gd name="T68" fmla="*/ 335 w 533"/>
                <a:gd name="T69" fmla="*/ 548 h 563"/>
                <a:gd name="T70" fmla="*/ 309 w 533"/>
                <a:gd name="T71" fmla="*/ 556 h 563"/>
                <a:gd name="T72" fmla="*/ 281 w 533"/>
                <a:gd name="T73" fmla="*/ 559 h 563"/>
                <a:gd name="T74" fmla="*/ 252 w 533"/>
                <a:gd name="T75" fmla="*/ 563 h 563"/>
                <a:gd name="T76" fmla="*/ 252 w 533"/>
                <a:gd name="T77" fmla="*/ 563 h 563"/>
                <a:gd name="T78" fmla="*/ 212 w 533"/>
                <a:gd name="T79" fmla="*/ 559 h 563"/>
                <a:gd name="T80" fmla="*/ 173 w 533"/>
                <a:gd name="T81" fmla="*/ 552 h 563"/>
                <a:gd name="T82" fmla="*/ 137 w 533"/>
                <a:gd name="T83" fmla="*/ 538 h 563"/>
                <a:gd name="T84" fmla="*/ 104 w 533"/>
                <a:gd name="T85" fmla="*/ 520 h 563"/>
                <a:gd name="T86" fmla="*/ 72 w 533"/>
                <a:gd name="T87" fmla="*/ 494 h 563"/>
                <a:gd name="T88" fmla="*/ 43 w 533"/>
                <a:gd name="T89" fmla="*/ 469 h 563"/>
                <a:gd name="T90" fmla="*/ 21 w 533"/>
                <a:gd name="T91" fmla="*/ 437 h 563"/>
                <a:gd name="T92" fmla="*/ 0 w 533"/>
                <a:gd name="T93" fmla="*/ 40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563">
                  <a:moveTo>
                    <a:pt x="169" y="15"/>
                  </a:moveTo>
                  <a:lnTo>
                    <a:pt x="169" y="15"/>
                  </a:lnTo>
                  <a:lnTo>
                    <a:pt x="209" y="4"/>
                  </a:lnTo>
                  <a:lnTo>
                    <a:pt x="252" y="0"/>
                  </a:lnTo>
                  <a:lnTo>
                    <a:pt x="252" y="0"/>
                  </a:lnTo>
                  <a:lnTo>
                    <a:pt x="281" y="4"/>
                  </a:lnTo>
                  <a:lnTo>
                    <a:pt x="309" y="7"/>
                  </a:lnTo>
                  <a:lnTo>
                    <a:pt x="335" y="15"/>
                  </a:lnTo>
                  <a:lnTo>
                    <a:pt x="363" y="22"/>
                  </a:lnTo>
                  <a:lnTo>
                    <a:pt x="385" y="36"/>
                  </a:lnTo>
                  <a:lnTo>
                    <a:pt x="410" y="47"/>
                  </a:lnTo>
                  <a:lnTo>
                    <a:pt x="432" y="65"/>
                  </a:lnTo>
                  <a:lnTo>
                    <a:pt x="450" y="83"/>
                  </a:lnTo>
                  <a:lnTo>
                    <a:pt x="468" y="101"/>
                  </a:lnTo>
                  <a:lnTo>
                    <a:pt x="486" y="123"/>
                  </a:lnTo>
                  <a:lnTo>
                    <a:pt x="500" y="148"/>
                  </a:lnTo>
                  <a:lnTo>
                    <a:pt x="511" y="173"/>
                  </a:lnTo>
                  <a:lnTo>
                    <a:pt x="522" y="199"/>
                  </a:lnTo>
                  <a:lnTo>
                    <a:pt x="526" y="224"/>
                  </a:lnTo>
                  <a:lnTo>
                    <a:pt x="533" y="253"/>
                  </a:lnTo>
                  <a:lnTo>
                    <a:pt x="533" y="282"/>
                  </a:lnTo>
                  <a:lnTo>
                    <a:pt x="533" y="282"/>
                  </a:lnTo>
                  <a:lnTo>
                    <a:pt x="533" y="310"/>
                  </a:lnTo>
                  <a:lnTo>
                    <a:pt x="526" y="339"/>
                  </a:lnTo>
                  <a:lnTo>
                    <a:pt x="522" y="364"/>
                  </a:lnTo>
                  <a:lnTo>
                    <a:pt x="511" y="390"/>
                  </a:lnTo>
                  <a:lnTo>
                    <a:pt x="500" y="415"/>
                  </a:lnTo>
                  <a:lnTo>
                    <a:pt x="486" y="437"/>
                  </a:lnTo>
                  <a:lnTo>
                    <a:pt x="468" y="458"/>
                  </a:lnTo>
                  <a:lnTo>
                    <a:pt x="450" y="480"/>
                  </a:lnTo>
                  <a:lnTo>
                    <a:pt x="432" y="498"/>
                  </a:lnTo>
                  <a:lnTo>
                    <a:pt x="410" y="512"/>
                  </a:lnTo>
                  <a:lnTo>
                    <a:pt x="385" y="527"/>
                  </a:lnTo>
                  <a:lnTo>
                    <a:pt x="363" y="541"/>
                  </a:lnTo>
                  <a:lnTo>
                    <a:pt x="335" y="548"/>
                  </a:lnTo>
                  <a:lnTo>
                    <a:pt x="309" y="556"/>
                  </a:lnTo>
                  <a:lnTo>
                    <a:pt x="281" y="559"/>
                  </a:lnTo>
                  <a:lnTo>
                    <a:pt x="252" y="563"/>
                  </a:lnTo>
                  <a:lnTo>
                    <a:pt x="252" y="563"/>
                  </a:lnTo>
                  <a:lnTo>
                    <a:pt x="212" y="559"/>
                  </a:lnTo>
                  <a:lnTo>
                    <a:pt x="173" y="552"/>
                  </a:lnTo>
                  <a:lnTo>
                    <a:pt x="137" y="538"/>
                  </a:lnTo>
                  <a:lnTo>
                    <a:pt x="104" y="520"/>
                  </a:lnTo>
                  <a:lnTo>
                    <a:pt x="72" y="494"/>
                  </a:lnTo>
                  <a:lnTo>
                    <a:pt x="43" y="469"/>
                  </a:lnTo>
                  <a:lnTo>
                    <a:pt x="21" y="437"/>
                  </a:lnTo>
                  <a:lnTo>
                    <a:pt x="0" y="404"/>
                  </a:lnTo>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8">
              <a:extLst>
                <a:ext uri="{FF2B5EF4-FFF2-40B4-BE49-F238E27FC236}">
                  <a16:creationId xmlns:a16="http://schemas.microsoft.com/office/drawing/2014/main" id="{A5D8FB04-A423-4278-8283-2324EC8335B0}"/>
                </a:ext>
              </a:extLst>
            </p:cNvPr>
            <p:cNvSpPr>
              <a:spLocks/>
            </p:cNvSpPr>
            <p:nvPr/>
          </p:nvSpPr>
          <p:spPr bwMode="auto">
            <a:xfrm>
              <a:off x="8020" y="2094"/>
              <a:ext cx="65" cy="57"/>
            </a:xfrm>
            <a:custGeom>
              <a:avLst/>
              <a:gdLst>
                <a:gd name="T0" fmla="*/ 0 w 65"/>
                <a:gd name="T1" fmla="*/ 57 h 57"/>
                <a:gd name="T2" fmla="*/ 15 w 65"/>
                <a:gd name="T3" fmla="*/ 0 h 57"/>
                <a:gd name="T4" fmla="*/ 65 w 65"/>
                <a:gd name="T5" fmla="*/ 25 h 57"/>
              </a:gdLst>
              <a:ahLst/>
              <a:cxnLst>
                <a:cxn ang="0">
                  <a:pos x="T0" y="T1"/>
                </a:cxn>
                <a:cxn ang="0">
                  <a:pos x="T2" y="T3"/>
                </a:cxn>
                <a:cxn ang="0">
                  <a:pos x="T4" y="T5"/>
                </a:cxn>
              </a:cxnLst>
              <a:rect l="0" t="0" r="r" b="b"/>
              <a:pathLst>
                <a:path w="65" h="57">
                  <a:moveTo>
                    <a:pt x="0" y="57"/>
                  </a:moveTo>
                  <a:lnTo>
                    <a:pt x="15" y="0"/>
                  </a:lnTo>
                  <a:lnTo>
                    <a:pt x="65" y="25"/>
                  </a:lnTo>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16">
            <a:extLst>
              <a:ext uri="{FF2B5EF4-FFF2-40B4-BE49-F238E27FC236}">
                <a16:creationId xmlns:a16="http://schemas.microsoft.com/office/drawing/2014/main" id="{27BA347D-C2D7-4BC1-9116-62AAA01FD055}"/>
              </a:ext>
            </a:extLst>
          </p:cNvPr>
          <p:cNvGrpSpPr>
            <a:grpSpLocks noChangeAspect="1"/>
          </p:cNvGrpSpPr>
          <p:nvPr/>
        </p:nvGrpSpPr>
        <p:grpSpPr bwMode="auto">
          <a:xfrm rot="20649491">
            <a:off x="6482765" y="3884612"/>
            <a:ext cx="869950" cy="893763"/>
            <a:chOff x="8020" y="1693"/>
            <a:chExt cx="548" cy="563"/>
          </a:xfrm>
        </p:grpSpPr>
        <p:sp>
          <p:nvSpPr>
            <p:cNvPr id="117" name="Freeform 17">
              <a:extLst>
                <a:ext uri="{FF2B5EF4-FFF2-40B4-BE49-F238E27FC236}">
                  <a16:creationId xmlns:a16="http://schemas.microsoft.com/office/drawing/2014/main" id="{F06D1E91-1E44-4C00-B116-2B9ACA529F34}"/>
                </a:ext>
              </a:extLst>
            </p:cNvPr>
            <p:cNvSpPr>
              <a:spLocks/>
            </p:cNvSpPr>
            <p:nvPr/>
          </p:nvSpPr>
          <p:spPr bwMode="auto">
            <a:xfrm>
              <a:off x="8035" y="1693"/>
              <a:ext cx="533" cy="563"/>
            </a:xfrm>
            <a:custGeom>
              <a:avLst/>
              <a:gdLst>
                <a:gd name="T0" fmla="*/ 169 w 533"/>
                <a:gd name="T1" fmla="*/ 15 h 563"/>
                <a:gd name="T2" fmla="*/ 169 w 533"/>
                <a:gd name="T3" fmla="*/ 15 h 563"/>
                <a:gd name="T4" fmla="*/ 209 w 533"/>
                <a:gd name="T5" fmla="*/ 4 h 563"/>
                <a:gd name="T6" fmla="*/ 252 w 533"/>
                <a:gd name="T7" fmla="*/ 0 h 563"/>
                <a:gd name="T8" fmla="*/ 252 w 533"/>
                <a:gd name="T9" fmla="*/ 0 h 563"/>
                <a:gd name="T10" fmla="*/ 281 w 533"/>
                <a:gd name="T11" fmla="*/ 4 h 563"/>
                <a:gd name="T12" fmla="*/ 309 w 533"/>
                <a:gd name="T13" fmla="*/ 7 h 563"/>
                <a:gd name="T14" fmla="*/ 335 w 533"/>
                <a:gd name="T15" fmla="*/ 15 h 563"/>
                <a:gd name="T16" fmla="*/ 363 w 533"/>
                <a:gd name="T17" fmla="*/ 22 h 563"/>
                <a:gd name="T18" fmla="*/ 385 w 533"/>
                <a:gd name="T19" fmla="*/ 36 h 563"/>
                <a:gd name="T20" fmla="*/ 410 w 533"/>
                <a:gd name="T21" fmla="*/ 47 h 563"/>
                <a:gd name="T22" fmla="*/ 432 w 533"/>
                <a:gd name="T23" fmla="*/ 65 h 563"/>
                <a:gd name="T24" fmla="*/ 450 w 533"/>
                <a:gd name="T25" fmla="*/ 83 h 563"/>
                <a:gd name="T26" fmla="*/ 468 w 533"/>
                <a:gd name="T27" fmla="*/ 101 h 563"/>
                <a:gd name="T28" fmla="*/ 486 w 533"/>
                <a:gd name="T29" fmla="*/ 123 h 563"/>
                <a:gd name="T30" fmla="*/ 500 w 533"/>
                <a:gd name="T31" fmla="*/ 148 h 563"/>
                <a:gd name="T32" fmla="*/ 511 w 533"/>
                <a:gd name="T33" fmla="*/ 173 h 563"/>
                <a:gd name="T34" fmla="*/ 522 w 533"/>
                <a:gd name="T35" fmla="*/ 199 h 563"/>
                <a:gd name="T36" fmla="*/ 526 w 533"/>
                <a:gd name="T37" fmla="*/ 224 h 563"/>
                <a:gd name="T38" fmla="*/ 533 w 533"/>
                <a:gd name="T39" fmla="*/ 253 h 563"/>
                <a:gd name="T40" fmla="*/ 533 w 533"/>
                <a:gd name="T41" fmla="*/ 282 h 563"/>
                <a:gd name="T42" fmla="*/ 533 w 533"/>
                <a:gd name="T43" fmla="*/ 282 h 563"/>
                <a:gd name="T44" fmla="*/ 533 w 533"/>
                <a:gd name="T45" fmla="*/ 310 h 563"/>
                <a:gd name="T46" fmla="*/ 526 w 533"/>
                <a:gd name="T47" fmla="*/ 339 h 563"/>
                <a:gd name="T48" fmla="*/ 522 w 533"/>
                <a:gd name="T49" fmla="*/ 364 h 563"/>
                <a:gd name="T50" fmla="*/ 511 w 533"/>
                <a:gd name="T51" fmla="*/ 390 h 563"/>
                <a:gd name="T52" fmla="*/ 500 w 533"/>
                <a:gd name="T53" fmla="*/ 415 h 563"/>
                <a:gd name="T54" fmla="*/ 486 w 533"/>
                <a:gd name="T55" fmla="*/ 437 h 563"/>
                <a:gd name="T56" fmla="*/ 468 w 533"/>
                <a:gd name="T57" fmla="*/ 458 h 563"/>
                <a:gd name="T58" fmla="*/ 450 w 533"/>
                <a:gd name="T59" fmla="*/ 480 h 563"/>
                <a:gd name="T60" fmla="*/ 432 w 533"/>
                <a:gd name="T61" fmla="*/ 498 h 563"/>
                <a:gd name="T62" fmla="*/ 410 w 533"/>
                <a:gd name="T63" fmla="*/ 512 h 563"/>
                <a:gd name="T64" fmla="*/ 385 w 533"/>
                <a:gd name="T65" fmla="*/ 527 h 563"/>
                <a:gd name="T66" fmla="*/ 363 w 533"/>
                <a:gd name="T67" fmla="*/ 541 h 563"/>
                <a:gd name="T68" fmla="*/ 335 w 533"/>
                <a:gd name="T69" fmla="*/ 548 h 563"/>
                <a:gd name="T70" fmla="*/ 309 w 533"/>
                <a:gd name="T71" fmla="*/ 556 h 563"/>
                <a:gd name="T72" fmla="*/ 281 w 533"/>
                <a:gd name="T73" fmla="*/ 559 h 563"/>
                <a:gd name="T74" fmla="*/ 252 w 533"/>
                <a:gd name="T75" fmla="*/ 563 h 563"/>
                <a:gd name="T76" fmla="*/ 252 w 533"/>
                <a:gd name="T77" fmla="*/ 563 h 563"/>
                <a:gd name="T78" fmla="*/ 212 w 533"/>
                <a:gd name="T79" fmla="*/ 559 h 563"/>
                <a:gd name="T80" fmla="*/ 173 w 533"/>
                <a:gd name="T81" fmla="*/ 552 h 563"/>
                <a:gd name="T82" fmla="*/ 137 w 533"/>
                <a:gd name="T83" fmla="*/ 538 h 563"/>
                <a:gd name="T84" fmla="*/ 104 w 533"/>
                <a:gd name="T85" fmla="*/ 520 h 563"/>
                <a:gd name="T86" fmla="*/ 72 w 533"/>
                <a:gd name="T87" fmla="*/ 494 h 563"/>
                <a:gd name="T88" fmla="*/ 43 w 533"/>
                <a:gd name="T89" fmla="*/ 469 h 563"/>
                <a:gd name="T90" fmla="*/ 21 w 533"/>
                <a:gd name="T91" fmla="*/ 437 h 563"/>
                <a:gd name="T92" fmla="*/ 0 w 533"/>
                <a:gd name="T93" fmla="*/ 40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563">
                  <a:moveTo>
                    <a:pt x="169" y="15"/>
                  </a:moveTo>
                  <a:lnTo>
                    <a:pt x="169" y="15"/>
                  </a:lnTo>
                  <a:lnTo>
                    <a:pt x="209" y="4"/>
                  </a:lnTo>
                  <a:lnTo>
                    <a:pt x="252" y="0"/>
                  </a:lnTo>
                  <a:lnTo>
                    <a:pt x="252" y="0"/>
                  </a:lnTo>
                  <a:lnTo>
                    <a:pt x="281" y="4"/>
                  </a:lnTo>
                  <a:lnTo>
                    <a:pt x="309" y="7"/>
                  </a:lnTo>
                  <a:lnTo>
                    <a:pt x="335" y="15"/>
                  </a:lnTo>
                  <a:lnTo>
                    <a:pt x="363" y="22"/>
                  </a:lnTo>
                  <a:lnTo>
                    <a:pt x="385" y="36"/>
                  </a:lnTo>
                  <a:lnTo>
                    <a:pt x="410" y="47"/>
                  </a:lnTo>
                  <a:lnTo>
                    <a:pt x="432" y="65"/>
                  </a:lnTo>
                  <a:lnTo>
                    <a:pt x="450" y="83"/>
                  </a:lnTo>
                  <a:lnTo>
                    <a:pt x="468" y="101"/>
                  </a:lnTo>
                  <a:lnTo>
                    <a:pt x="486" y="123"/>
                  </a:lnTo>
                  <a:lnTo>
                    <a:pt x="500" y="148"/>
                  </a:lnTo>
                  <a:lnTo>
                    <a:pt x="511" y="173"/>
                  </a:lnTo>
                  <a:lnTo>
                    <a:pt x="522" y="199"/>
                  </a:lnTo>
                  <a:lnTo>
                    <a:pt x="526" y="224"/>
                  </a:lnTo>
                  <a:lnTo>
                    <a:pt x="533" y="253"/>
                  </a:lnTo>
                  <a:lnTo>
                    <a:pt x="533" y="282"/>
                  </a:lnTo>
                  <a:lnTo>
                    <a:pt x="533" y="282"/>
                  </a:lnTo>
                  <a:lnTo>
                    <a:pt x="533" y="310"/>
                  </a:lnTo>
                  <a:lnTo>
                    <a:pt x="526" y="339"/>
                  </a:lnTo>
                  <a:lnTo>
                    <a:pt x="522" y="364"/>
                  </a:lnTo>
                  <a:lnTo>
                    <a:pt x="511" y="390"/>
                  </a:lnTo>
                  <a:lnTo>
                    <a:pt x="500" y="415"/>
                  </a:lnTo>
                  <a:lnTo>
                    <a:pt x="486" y="437"/>
                  </a:lnTo>
                  <a:lnTo>
                    <a:pt x="468" y="458"/>
                  </a:lnTo>
                  <a:lnTo>
                    <a:pt x="450" y="480"/>
                  </a:lnTo>
                  <a:lnTo>
                    <a:pt x="432" y="498"/>
                  </a:lnTo>
                  <a:lnTo>
                    <a:pt x="410" y="512"/>
                  </a:lnTo>
                  <a:lnTo>
                    <a:pt x="385" y="527"/>
                  </a:lnTo>
                  <a:lnTo>
                    <a:pt x="363" y="541"/>
                  </a:lnTo>
                  <a:lnTo>
                    <a:pt x="335" y="548"/>
                  </a:lnTo>
                  <a:lnTo>
                    <a:pt x="309" y="556"/>
                  </a:lnTo>
                  <a:lnTo>
                    <a:pt x="281" y="559"/>
                  </a:lnTo>
                  <a:lnTo>
                    <a:pt x="252" y="563"/>
                  </a:lnTo>
                  <a:lnTo>
                    <a:pt x="252" y="563"/>
                  </a:lnTo>
                  <a:lnTo>
                    <a:pt x="212" y="559"/>
                  </a:lnTo>
                  <a:lnTo>
                    <a:pt x="173" y="552"/>
                  </a:lnTo>
                  <a:lnTo>
                    <a:pt x="137" y="538"/>
                  </a:lnTo>
                  <a:lnTo>
                    <a:pt x="104" y="520"/>
                  </a:lnTo>
                  <a:lnTo>
                    <a:pt x="72" y="494"/>
                  </a:lnTo>
                  <a:lnTo>
                    <a:pt x="43" y="469"/>
                  </a:lnTo>
                  <a:lnTo>
                    <a:pt x="21" y="437"/>
                  </a:lnTo>
                  <a:lnTo>
                    <a:pt x="0" y="404"/>
                  </a:lnTo>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8">
              <a:extLst>
                <a:ext uri="{FF2B5EF4-FFF2-40B4-BE49-F238E27FC236}">
                  <a16:creationId xmlns:a16="http://schemas.microsoft.com/office/drawing/2014/main" id="{151156E5-2AE1-4220-84A7-0CE770EB2FB5}"/>
                </a:ext>
              </a:extLst>
            </p:cNvPr>
            <p:cNvSpPr>
              <a:spLocks/>
            </p:cNvSpPr>
            <p:nvPr/>
          </p:nvSpPr>
          <p:spPr bwMode="auto">
            <a:xfrm>
              <a:off x="8020" y="2094"/>
              <a:ext cx="65" cy="57"/>
            </a:xfrm>
            <a:custGeom>
              <a:avLst/>
              <a:gdLst>
                <a:gd name="T0" fmla="*/ 0 w 65"/>
                <a:gd name="T1" fmla="*/ 57 h 57"/>
                <a:gd name="T2" fmla="*/ 15 w 65"/>
                <a:gd name="T3" fmla="*/ 0 h 57"/>
                <a:gd name="T4" fmla="*/ 65 w 65"/>
                <a:gd name="T5" fmla="*/ 25 h 57"/>
              </a:gdLst>
              <a:ahLst/>
              <a:cxnLst>
                <a:cxn ang="0">
                  <a:pos x="T0" y="T1"/>
                </a:cxn>
                <a:cxn ang="0">
                  <a:pos x="T2" y="T3"/>
                </a:cxn>
                <a:cxn ang="0">
                  <a:pos x="T4" y="T5"/>
                </a:cxn>
              </a:cxnLst>
              <a:rect l="0" t="0" r="r" b="b"/>
              <a:pathLst>
                <a:path w="65" h="57">
                  <a:moveTo>
                    <a:pt x="0" y="57"/>
                  </a:moveTo>
                  <a:lnTo>
                    <a:pt x="15" y="0"/>
                  </a:lnTo>
                  <a:lnTo>
                    <a:pt x="65" y="25"/>
                  </a:lnTo>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6">
            <a:extLst>
              <a:ext uri="{FF2B5EF4-FFF2-40B4-BE49-F238E27FC236}">
                <a16:creationId xmlns:a16="http://schemas.microsoft.com/office/drawing/2014/main" id="{81132D73-A757-4D55-8CFB-DF2656B45583}"/>
              </a:ext>
            </a:extLst>
          </p:cNvPr>
          <p:cNvGrpSpPr>
            <a:grpSpLocks noChangeAspect="1"/>
          </p:cNvGrpSpPr>
          <p:nvPr/>
        </p:nvGrpSpPr>
        <p:grpSpPr bwMode="auto">
          <a:xfrm rot="20649491">
            <a:off x="8470904" y="3873521"/>
            <a:ext cx="869950" cy="893763"/>
            <a:chOff x="8020" y="1693"/>
            <a:chExt cx="548" cy="563"/>
          </a:xfrm>
        </p:grpSpPr>
        <p:sp>
          <p:nvSpPr>
            <p:cNvPr id="120" name="Freeform 17">
              <a:extLst>
                <a:ext uri="{FF2B5EF4-FFF2-40B4-BE49-F238E27FC236}">
                  <a16:creationId xmlns:a16="http://schemas.microsoft.com/office/drawing/2014/main" id="{12432639-CB10-40E8-AF8F-4E07DC121251}"/>
                </a:ext>
              </a:extLst>
            </p:cNvPr>
            <p:cNvSpPr>
              <a:spLocks/>
            </p:cNvSpPr>
            <p:nvPr/>
          </p:nvSpPr>
          <p:spPr bwMode="auto">
            <a:xfrm>
              <a:off x="8035" y="1693"/>
              <a:ext cx="533" cy="563"/>
            </a:xfrm>
            <a:custGeom>
              <a:avLst/>
              <a:gdLst>
                <a:gd name="T0" fmla="*/ 169 w 533"/>
                <a:gd name="T1" fmla="*/ 15 h 563"/>
                <a:gd name="T2" fmla="*/ 169 w 533"/>
                <a:gd name="T3" fmla="*/ 15 h 563"/>
                <a:gd name="T4" fmla="*/ 209 w 533"/>
                <a:gd name="T5" fmla="*/ 4 h 563"/>
                <a:gd name="T6" fmla="*/ 252 w 533"/>
                <a:gd name="T7" fmla="*/ 0 h 563"/>
                <a:gd name="T8" fmla="*/ 252 w 533"/>
                <a:gd name="T9" fmla="*/ 0 h 563"/>
                <a:gd name="T10" fmla="*/ 281 w 533"/>
                <a:gd name="T11" fmla="*/ 4 h 563"/>
                <a:gd name="T12" fmla="*/ 309 w 533"/>
                <a:gd name="T13" fmla="*/ 7 h 563"/>
                <a:gd name="T14" fmla="*/ 335 w 533"/>
                <a:gd name="T15" fmla="*/ 15 h 563"/>
                <a:gd name="T16" fmla="*/ 363 w 533"/>
                <a:gd name="T17" fmla="*/ 22 h 563"/>
                <a:gd name="T18" fmla="*/ 385 w 533"/>
                <a:gd name="T19" fmla="*/ 36 h 563"/>
                <a:gd name="T20" fmla="*/ 410 w 533"/>
                <a:gd name="T21" fmla="*/ 47 h 563"/>
                <a:gd name="T22" fmla="*/ 432 w 533"/>
                <a:gd name="T23" fmla="*/ 65 h 563"/>
                <a:gd name="T24" fmla="*/ 450 w 533"/>
                <a:gd name="T25" fmla="*/ 83 h 563"/>
                <a:gd name="T26" fmla="*/ 468 w 533"/>
                <a:gd name="T27" fmla="*/ 101 h 563"/>
                <a:gd name="T28" fmla="*/ 486 w 533"/>
                <a:gd name="T29" fmla="*/ 123 h 563"/>
                <a:gd name="T30" fmla="*/ 500 w 533"/>
                <a:gd name="T31" fmla="*/ 148 h 563"/>
                <a:gd name="T32" fmla="*/ 511 w 533"/>
                <a:gd name="T33" fmla="*/ 173 h 563"/>
                <a:gd name="T34" fmla="*/ 522 w 533"/>
                <a:gd name="T35" fmla="*/ 199 h 563"/>
                <a:gd name="T36" fmla="*/ 526 w 533"/>
                <a:gd name="T37" fmla="*/ 224 h 563"/>
                <a:gd name="T38" fmla="*/ 533 w 533"/>
                <a:gd name="T39" fmla="*/ 253 h 563"/>
                <a:gd name="T40" fmla="*/ 533 w 533"/>
                <a:gd name="T41" fmla="*/ 282 h 563"/>
                <a:gd name="T42" fmla="*/ 533 w 533"/>
                <a:gd name="T43" fmla="*/ 282 h 563"/>
                <a:gd name="T44" fmla="*/ 533 w 533"/>
                <a:gd name="T45" fmla="*/ 310 h 563"/>
                <a:gd name="T46" fmla="*/ 526 w 533"/>
                <a:gd name="T47" fmla="*/ 339 h 563"/>
                <a:gd name="T48" fmla="*/ 522 w 533"/>
                <a:gd name="T49" fmla="*/ 364 h 563"/>
                <a:gd name="T50" fmla="*/ 511 w 533"/>
                <a:gd name="T51" fmla="*/ 390 h 563"/>
                <a:gd name="T52" fmla="*/ 500 w 533"/>
                <a:gd name="T53" fmla="*/ 415 h 563"/>
                <a:gd name="T54" fmla="*/ 486 w 533"/>
                <a:gd name="T55" fmla="*/ 437 h 563"/>
                <a:gd name="T56" fmla="*/ 468 w 533"/>
                <a:gd name="T57" fmla="*/ 458 h 563"/>
                <a:gd name="T58" fmla="*/ 450 w 533"/>
                <a:gd name="T59" fmla="*/ 480 h 563"/>
                <a:gd name="T60" fmla="*/ 432 w 533"/>
                <a:gd name="T61" fmla="*/ 498 h 563"/>
                <a:gd name="T62" fmla="*/ 410 w 533"/>
                <a:gd name="T63" fmla="*/ 512 h 563"/>
                <a:gd name="T64" fmla="*/ 385 w 533"/>
                <a:gd name="T65" fmla="*/ 527 h 563"/>
                <a:gd name="T66" fmla="*/ 363 w 533"/>
                <a:gd name="T67" fmla="*/ 541 h 563"/>
                <a:gd name="T68" fmla="*/ 335 w 533"/>
                <a:gd name="T69" fmla="*/ 548 h 563"/>
                <a:gd name="T70" fmla="*/ 309 w 533"/>
                <a:gd name="T71" fmla="*/ 556 h 563"/>
                <a:gd name="T72" fmla="*/ 281 w 533"/>
                <a:gd name="T73" fmla="*/ 559 h 563"/>
                <a:gd name="T74" fmla="*/ 252 w 533"/>
                <a:gd name="T75" fmla="*/ 563 h 563"/>
                <a:gd name="T76" fmla="*/ 252 w 533"/>
                <a:gd name="T77" fmla="*/ 563 h 563"/>
                <a:gd name="T78" fmla="*/ 212 w 533"/>
                <a:gd name="T79" fmla="*/ 559 h 563"/>
                <a:gd name="T80" fmla="*/ 173 w 533"/>
                <a:gd name="T81" fmla="*/ 552 h 563"/>
                <a:gd name="T82" fmla="*/ 137 w 533"/>
                <a:gd name="T83" fmla="*/ 538 h 563"/>
                <a:gd name="T84" fmla="*/ 104 w 533"/>
                <a:gd name="T85" fmla="*/ 520 h 563"/>
                <a:gd name="T86" fmla="*/ 72 w 533"/>
                <a:gd name="T87" fmla="*/ 494 h 563"/>
                <a:gd name="T88" fmla="*/ 43 w 533"/>
                <a:gd name="T89" fmla="*/ 469 h 563"/>
                <a:gd name="T90" fmla="*/ 21 w 533"/>
                <a:gd name="T91" fmla="*/ 437 h 563"/>
                <a:gd name="T92" fmla="*/ 0 w 533"/>
                <a:gd name="T93" fmla="*/ 40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563">
                  <a:moveTo>
                    <a:pt x="169" y="15"/>
                  </a:moveTo>
                  <a:lnTo>
                    <a:pt x="169" y="15"/>
                  </a:lnTo>
                  <a:lnTo>
                    <a:pt x="209" y="4"/>
                  </a:lnTo>
                  <a:lnTo>
                    <a:pt x="252" y="0"/>
                  </a:lnTo>
                  <a:lnTo>
                    <a:pt x="252" y="0"/>
                  </a:lnTo>
                  <a:lnTo>
                    <a:pt x="281" y="4"/>
                  </a:lnTo>
                  <a:lnTo>
                    <a:pt x="309" y="7"/>
                  </a:lnTo>
                  <a:lnTo>
                    <a:pt x="335" y="15"/>
                  </a:lnTo>
                  <a:lnTo>
                    <a:pt x="363" y="22"/>
                  </a:lnTo>
                  <a:lnTo>
                    <a:pt x="385" y="36"/>
                  </a:lnTo>
                  <a:lnTo>
                    <a:pt x="410" y="47"/>
                  </a:lnTo>
                  <a:lnTo>
                    <a:pt x="432" y="65"/>
                  </a:lnTo>
                  <a:lnTo>
                    <a:pt x="450" y="83"/>
                  </a:lnTo>
                  <a:lnTo>
                    <a:pt x="468" y="101"/>
                  </a:lnTo>
                  <a:lnTo>
                    <a:pt x="486" y="123"/>
                  </a:lnTo>
                  <a:lnTo>
                    <a:pt x="500" y="148"/>
                  </a:lnTo>
                  <a:lnTo>
                    <a:pt x="511" y="173"/>
                  </a:lnTo>
                  <a:lnTo>
                    <a:pt x="522" y="199"/>
                  </a:lnTo>
                  <a:lnTo>
                    <a:pt x="526" y="224"/>
                  </a:lnTo>
                  <a:lnTo>
                    <a:pt x="533" y="253"/>
                  </a:lnTo>
                  <a:lnTo>
                    <a:pt x="533" y="282"/>
                  </a:lnTo>
                  <a:lnTo>
                    <a:pt x="533" y="282"/>
                  </a:lnTo>
                  <a:lnTo>
                    <a:pt x="533" y="310"/>
                  </a:lnTo>
                  <a:lnTo>
                    <a:pt x="526" y="339"/>
                  </a:lnTo>
                  <a:lnTo>
                    <a:pt x="522" y="364"/>
                  </a:lnTo>
                  <a:lnTo>
                    <a:pt x="511" y="390"/>
                  </a:lnTo>
                  <a:lnTo>
                    <a:pt x="500" y="415"/>
                  </a:lnTo>
                  <a:lnTo>
                    <a:pt x="486" y="437"/>
                  </a:lnTo>
                  <a:lnTo>
                    <a:pt x="468" y="458"/>
                  </a:lnTo>
                  <a:lnTo>
                    <a:pt x="450" y="480"/>
                  </a:lnTo>
                  <a:lnTo>
                    <a:pt x="432" y="498"/>
                  </a:lnTo>
                  <a:lnTo>
                    <a:pt x="410" y="512"/>
                  </a:lnTo>
                  <a:lnTo>
                    <a:pt x="385" y="527"/>
                  </a:lnTo>
                  <a:lnTo>
                    <a:pt x="363" y="541"/>
                  </a:lnTo>
                  <a:lnTo>
                    <a:pt x="335" y="548"/>
                  </a:lnTo>
                  <a:lnTo>
                    <a:pt x="309" y="556"/>
                  </a:lnTo>
                  <a:lnTo>
                    <a:pt x="281" y="559"/>
                  </a:lnTo>
                  <a:lnTo>
                    <a:pt x="252" y="563"/>
                  </a:lnTo>
                  <a:lnTo>
                    <a:pt x="252" y="563"/>
                  </a:lnTo>
                  <a:lnTo>
                    <a:pt x="212" y="559"/>
                  </a:lnTo>
                  <a:lnTo>
                    <a:pt x="173" y="552"/>
                  </a:lnTo>
                  <a:lnTo>
                    <a:pt x="137" y="538"/>
                  </a:lnTo>
                  <a:lnTo>
                    <a:pt x="104" y="520"/>
                  </a:lnTo>
                  <a:lnTo>
                    <a:pt x="72" y="494"/>
                  </a:lnTo>
                  <a:lnTo>
                    <a:pt x="43" y="469"/>
                  </a:lnTo>
                  <a:lnTo>
                    <a:pt x="21" y="437"/>
                  </a:lnTo>
                  <a:lnTo>
                    <a:pt x="0" y="404"/>
                  </a:lnTo>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8">
              <a:extLst>
                <a:ext uri="{FF2B5EF4-FFF2-40B4-BE49-F238E27FC236}">
                  <a16:creationId xmlns:a16="http://schemas.microsoft.com/office/drawing/2014/main" id="{2168EF65-A71C-49F8-BB46-5AA3AE6D439F}"/>
                </a:ext>
              </a:extLst>
            </p:cNvPr>
            <p:cNvSpPr>
              <a:spLocks/>
            </p:cNvSpPr>
            <p:nvPr/>
          </p:nvSpPr>
          <p:spPr bwMode="auto">
            <a:xfrm>
              <a:off x="8020" y="2094"/>
              <a:ext cx="65" cy="57"/>
            </a:xfrm>
            <a:custGeom>
              <a:avLst/>
              <a:gdLst>
                <a:gd name="T0" fmla="*/ 0 w 65"/>
                <a:gd name="T1" fmla="*/ 57 h 57"/>
                <a:gd name="T2" fmla="*/ 15 w 65"/>
                <a:gd name="T3" fmla="*/ 0 h 57"/>
                <a:gd name="T4" fmla="*/ 65 w 65"/>
                <a:gd name="T5" fmla="*/ 25 h 57"/>
              </a:gdLst>
              <a:ahLst/>
              <a:cxnLst>
                <a:cxn ang="0">
                  <a:pos x="T0" y="T1"/>
                </a:cxn>
                <a:cxn ang="0">
                  <a:pos x="T2" y="T3"/>
                </a:cxn>
                <a:cxn ang="0">
                  <a:pos x="T4" y="T5"/>
                </a:cxn>
              </a:cxnLst>
              <a:rect l="0" t="0" r="r" b="b"/>
              <a:pathLst>
                <a:path w="65" h="57">
                  <a:moveTo>
                    <a:pt x="0" y="57"/>
                  </a:moveTo>
                  <a:lnTo>
                    <a:pt x="15" y="0"/>
                  </a:lnTo>
                  <a:lnTo>
                    <a:pt x="65" y="25"/>
                  </a:lnTo>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4" name="Rectangle 83">
            <a:extLst>
              <a:ext uri="{FF2B5EF4-FFF2-40B4-BE49-F238E27FC236}">
                <a16:creationId xmlns:a16="http://schemas.microsoft.com/office/drawing/2014/main" id="{801C48A8-8862-402C-A2B4-C106C7C32496}"/>
              </a:ext>
            </a:extLst>
          </p:cNvPr>
          <p:cNvSpPr/>
          <p:nvPr/>
        </p:nvSpPr>
        <p:spPr>
          <a:xfrm>
            <a:off x="3147722" y="4078897"/>
            <a:ext cx="1767424" cy="430556"/>
          </a:xfrm>
          <a:prstGeom prst="rect">
            <a:avLst/>
          </a:prstGeom>
          <a:solidFill>
            <a:srgbClr val="E2DD4A"/>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solidFill>
              </a:rPr>
              <a:t>Processing</a:t>
            </a:r>
          </a:p>
        </p:txBody>
      </p:sp>
      <p:sp>
        <p:nvSpPr>
          <p:cNvPr id="97" name="Rectangle 96">
            <a:extLst>
              <a:ext uri="{FF2B5EF4-FFF2-40B4-BE49-F238E27FC236}">
                <a16:creationId xmlns:a16="http://schemas.microsoft.com/office/drawing/2014/main" id="{176B9FDC-FCD9-4628-93E2-25E75A0C882E}"/>
              </a:ext>
            </a:extLst>
          </p:cNvPr>
          <p:cNvSpPr/>
          <p:nvPr/>
        </p:nvSpPr>
        <p:spPr>
          <a:xfrm>
            <a:off x="5080689" y="4078897"/>
            <a:ext cx="1767424" cy="430556"/>
          </a:xfrm>
          <a:prstGeom prst="rect">
            <a:avLst/>
          </a:prstGeom>
          <a:solidFill>
            <a:srgbClr val="E2DD4A"/>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solidFill>
              </a:rPr>
              <a:t>Sense-making</a:t>
            </a:r>
          </a:p>
        </p:txBody>
      </p:sp>
      <p:sp>
        <p:nvSpPr>
          <p:cNvPr id="98" name="Rectangle 97">
            <a:extLst>
              <a:ext uri="{FF2B5EF4-FFF2-40B4-BE49-F238E27FC236}">
                <a16:creationId xmlns:a16="http://schemas.microsoft.com/office/drawing/2014/main" id="{F3080D4C-CB72-4B39-8A1E-10E04F1E5A1C}"/>
              </a:ext>
            </a:extLst>
          </p:cNvPr>
          <p:cNvSpPr/>
          <p:nvPr/>
        </p:nvSpPr>
        <p:spPr>
          <a:xfrm>
            <a:off x="7013656" y="4078897"/>
            <a:ext cx="1767424" cy="430556"/>
          </a:xfrm>
          <a:prstGeom prst="rect">
            <a:avLst/>
          </a:prstGeom>
          <a:solidFill>
            <a:srgbClr val="E2DD4A"/>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solidFill>
              </a:rPr>
              <a:t>Deciding</a:t>
            </a:r>
          </a:p>
        </p:txBody>
      </p:sp>
      <p:sp>
        <p:nvSpPr>
          <p:cNvPr id="99" name="Rectangle 98">
            <a:extLst>
              <a:ext uri="{FF2B5EF4-FFF2-40B4-BE49-F238E27FC236}">
                <a16:creationId xmlns:a16="http://schemas.microsoft.com/office/drawing/2014/main" id="{40933972-4ADA-4C7F-A5E1-06E4AB1652E7}"/>
              </a:ext>
            </a:extLst>
          </p:cNvPr>
          <p:cNvSpPr/>
          <p:nvPr/>
        </p:nvSpPr>
        <p:spPr>
          <a:xfrm>
            <a:off x="8946624" y="4078897"/>
            <a:ext cx="1767424" cy="430556"/>
          </a:xfrm>
          <a:prstGeom prst="rect">
            <a:avLst/>
          </a:prstGeom>
          <a:solidFill>
            <a:srgbClr val="E2DD4A"/>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solidFill>
              </a:rPr>
              <a:t>Effecting</a:t>
            </a:r>
          </a:p>
        </p:txBody>
      </p:sp>
      <p:sp>
        <p:nvSpPr>
          <p:cNvPr id="24" name="TextBox 23"/>
          <p:cNvSpPr txBox="1"/>
          <p:nvPr/>
        </p:nvSpPr>
        <p:spPr>
          <a:xfrm>
            <a:off x="2646009" y="4758422"/>
            <a:ext cx="930063" cy="276999"/>
          </a:xfrm>
          <a:prstGeom prst="rect">
            <a:avLst/>
          </a:prstGeom>
          <a:noFill/>
        </p:spPr>
        <p:txBody>
          <a:bodyPr wrap="none" rtlCol="0">
            <a:spAutoFit/>
          </a:bodyPr>
          <a:lstStyle/>
          <a:p>
            <a:r>
              <a:rPr lang="en-US" sz="1200" b="1" dirty="0">
                <a:solidFill>
                  <a:schemeClr val="tx2"/>
                </a:solidFill>
                <a:latin typeface="+mj-lt"/>
              </a:rPr>
              <a:t>Collecting</a:t>
            </a:r>
            <a:endParaRPr lang="en-GB" sz="1200" b="1" dirty="0">
              <a:solidFill>
                <a:schemeClr val="tx2"/>
              </a:solidFill>
              <a:latin typeface="+mj-lt"/>
            </a:endParaRPr>
          </a:p>
        </p:txBody>
      </p:sp>
      <p:sp>
        <p:nvSpPr>
          <p:cNvPr id="25" name="TextBox 24"/>
          <p:cNvSpPr txBox="1"/>
          <p:nvPr/>
        </p:nvSpPr>
        <p:spPr>
          <a:xfrm>
            <a:off x="6304577" y="4771703"/>
            <a:ext cx="1399742" cy="276999"/>
          </a:xfrm>
          <a:prstGeom prst="rect">
            <a:avLst/>
          </a:prstGeom>
          <a:noFill/>
        </p:spPr>
        <p:txBody>
          <a:bodyPr wrap="none" rtlCol="0">
            <a:spAutoFit/>
          </a:bodyPr>
          <a:lstStyle/>
          <a:p>
            <a:r>
              <a:rPr lang="en-US" sz="1200" b="1" dirty="0">
                <a:solidFill>
                  <a:schemeClr val="tx2"/>
                </a:solidFill>
                <a:latin typeface="+mj-lt"/>
              </a:rPr>
              <a:t>Decision Making</a:t>
            </a:r>
            <a:endParaRPr lang="en-GB" sz="1200" b="1" dirty="0">
              <a:solidFill>
                <a:schemeClr val="tx2"/>
              </a:solidFill>
              <a:latin typeface="+mj-lt"/>
            </a:endParaRPr>
          </a:p>
        </p:txBody>
      </p:sp>
      <p:sp>
        <p:nvSpPr>
          <p:cNvPr id="26" name="TextBox 25"/>
          <p:cNvSpPr txBox="1"/>
          <p:nvPr/>
        </p:nvSpPr>
        <p:spPr>
          <a:xfrm>
            <a:off x="9416827" y="4727493"/>
            <a:ext cx="843501" cy="276999"/>
          </a:xfrm>
          <a:prstGeom prst="rect">
            <a:avLst/>
          </a:prstGeom>
          <a:noFill/>
        </p:spPr>
        <p:txBody>
          <a:bodyPr wrap="none" rtlCol="0">
            <a:spAutoFit/>
          </a:bodyPr>
          <a:lstStyle/>
          <a:p>
            <a:r>
              <a:rPr lang="en-US" sz="1200" b="1" dirty="0">
                <a:solidFill>
                  <a:schemeClr val="tx2"/>
                </a:solidFill>
                <a:latin typeface="+mj-lt"/>
              </a:rPr>
              <a:t>Effecting</a:t>
            </a:r>
            <a:endParaRPr lang="en-GB" sz="1200" b="1" dirty="0">
              <a:solidFill>
                <a:schemeClr val="tx2"/>
              </a:solidFill>
              <a:latin typeface="+mj-lt"/>
            </a:endParaRPr>
          </a:p>
        </p:txBody>
      </p:sp>
      <p:sp>
        <p:nvSpPr>
          <p:cNvPr id="43" name="TextBox 42"/>
          <p:cNvSpPr txBox="1"/>
          <p:nvPr/>
        </p:nvSpPr>
        <p:spPr>
          <a:xfrm>
            <a:off x="2988924" y="2198234"/>
            <a:ext cx="965329" cy="323165"/>
          </a:xfrm>
          <a:prstGeom prst="rect">
            <a:avLst/>
          </a:prstGeom>
          <a:noFill/>
        </p:spPr>
        <p:txBody>
          <a:bodyPr wrap="none" rtlCol="0">
            <a:spAutoFit/>
          </a:bodyPr>
          <a:lstStyle/>
          <a:p>
            <a:r>
              <a:rPr lang="en-US" sz="1500" b="1" dirty="0">
                <a:solidFill>
                  <a:schemeClr val="tx2"/>
                </a:solidFill>
                <a:latin typeface="+mj-lt"/>
              </a:rPr>
              <a:t>Big Data</a:t>
            </a:r>
            <a:endParaRPr lang="en-GB" sz="1500" b="1" dirty="0">
              <a:solidFill>
                <a:schemeClr val="tx2"/>
              </a:solidFill>
              <a:latin typeface="+mj-lt"/>
            </a:endParaRPr>
          </a:p>
        </p:txBody>
      </p:sp>
      <p:sp>
        <p:nvSpPr>
          <p:cNvPr id="44" name="TextBox 43"/>
          <p:cNvSpPr txBox="1"/>
          <p:nvPr/>
        </p:nvSpPr>
        <p:spPr>
          <a:xfrm>
            <a:off x="6145513" y="2187349"/>
            <a:ext cx="2595582" cy="323165"/>
          </a:xfrm>
          <a:prstGeom prst="rect">
            <a:avLst/>
          </a:prstGeom>
          <a:noFill/>
        </p:spPr>
        <p:txBody>
          <a:bodyPr wrap="none" rtlCol="0">
            <a:spAutoFit/>
          </a:bodyPr>
          <a:lstStyle/>
          <a:p>
            <a:r>
              <a:rPr lang="en-US" sz="1500" b="1" dirty="0">
                <a:solidFill>
                  <a:schemeClr val="tx2"/>
                </a:solidFill>
                <a:latin typeface="+mj-lt"/>
              </a:rPr>
              <a:t>Global Information Sphere</a:t>
            </a:r>
            <a:endParaRPr lang="en-GB" sz="1500" b="1" dirty="0">
              <a:solidFill>
                <a:schemeClr val="tx2"/>
              </a:solidFill>
              <a:latin typeface="+mj-lt"/>
            </a:endParaRPr>
          </a:p>
        </p:txBody>
      </p:sp>
      <p:sp>
        <p:nvSpPr>
          <p:cNvPr id="74" name="Freeform 274">
            <a:extLst>
              <a:ext uri="{FF2B5EF4-FFF2-40B4-BE49-F238E27FC236}">
                <a16:creationId xmlns:a16="http://schemas.microsoft.com/office/drawing/2014/main" id="{46937E62-47A9-454C-81C0-0F499F193F52}"/>
              </a:ext>
            </a:extLst>
          </p:cNvPr>
          <p:cNvSpPr/>
          <p:nvPr/>
        </p:nvSpPr>
        <p:spPr>
          <a:xfrm>
            <a:off x="5237639" y="1821928"/>
            <a:ext cx="853113" cy="541113"/>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75000"/>
              <a:alpha val="58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58" name="Rectangle 57">
            <a:extLst>
              <a:ext uri="{FF2B5EF4-FFF2-40B4-BE49-F238E27FC236}">
                <a16:creationId xmlns:a16="http://schemas.microsoft.com/office/drawing/2014/main" id="{03C79B2F-83D0-4FAB-AF11-3CCE8EB483E9}"/>
              </a:ext>
            </a:extLst>
          </p:cNvPr>
          <p:cNvSpPr/>
          <p:nvPr/>
        </p:nvSpPr>
        <p:spPr>
          <a:xfrm>
            <a:off x="679656" y="265778"/>
            <a:ext cx="2382844" cy="495869"/>
          </a:xfrm>
          <a:prstGeom prst="rect">
            <a:avLst/>
          </a:prstGeom>
          <a:solidFill>
            <a:schemeClr val="bg1">
              <a:lumMod val="90000"/>
              <a:lumOff val="10000"/>
            </a:schemeClr>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778E6738-2C7F-47C6-AF2A-0824F41817A5}"/>
              </a:ext>
            </a:extLst>
          </p:cNvPr>
          <p:cNvSpPr/>
          <p:nvPr/>
        </p:nvSpPr>
        <p:spPr>
          <a:xfrm>
            <a:off x="9457444" y="265778"/>
            <a:ext cx="2382844" cy="608977"/>
          </a:xfrm>
          <a:prstGeom prst="rect">
            <a:avLst/>
          </a:prstGeom>
          <a:solidFill>
            <a:schemeClr val="bg1">
              <a:lumMod val="90000"/>
              <a:lumOff val="10000"/>
            </a:schemeClr>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Freeform 274">
            <a:extLst>
              <a:ext uri="{FF2B5EF4-FFF2-40B4-BE49-F238E27FC236}">
                <a16:creationId xmlns:a16="http://schemas.microsoft.com/office/drawing/2014/main" id="{E48247EA-3600-44D3-9F02-FC99778001F9}"/>
              </a:ext>
            </a:extLst>
          </p:cNvPr>
          <p:cNvSpPr/>
          <p:nvPr/>
        </p:nvSpPr>
        <p:spPr>
          <a:xfrm>
            <a:off x="5957854" y="1043909"/>
            <a:ext cx="783917" cy="497223"/>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1">
              <a:lumMod val="20000"/>
              <a:lumOff val="80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124" name="Freeform 274">
            <a:extLst>
              <a:ext uri="{FF2B5EF4-FFF2-40B4-BE49-F238E27FC236}">
                <a16:creationId xmlns:a16="http://schemas.microsoft.com/office/drawing/2014/main" id="{ED097B48-1D89-4162-85B2-4B4839122483}"/>
              </a:ext>
            </a:extLst>
          </p:cNvPr>
          <p:cNvSpPr/>
          <p:nvPr/>
        </p:nvSpPr>
        <p:spPr>
          <a:xfrm>
            <a:off x="4303578" y="1321328"/>
            <a:ext cx="925247" cy="586866"/>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2">
              <a:lumMod val="75000"/>
            </a:schemeClr>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125" name="Freeform 274">
            <a:extLst>
              <a:ext uri="{FF2B5EF4-FFF2-40B4-BE49-F238E27FC236}">
                <a16:creationId xmlns:a16="http://schemas.microsoft.com/office/drawing/2014/main" id="{605B0DA1-6A3A-4B73-BFCD-51FFF52C0370}"/>
              </a:ext>
            </a:extLst>
          </p:cNvPr>
          <p:cNvSpPr/>
          <p:nvPr/>
        </p:nvSpPr>
        <p:spPr>
          <a:xfrm>
            <a:off x="8802771" y="2227938"/>
            <a:ext cx="783917" cy="446284"/>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tx2"/>
          </a:solidFill>
          <a:ln w="22225">
            <a:solidFill>
              <a:schemeClr val="tx2"/>
            </a:solidFill>
            <a:round/>
            <a:headEnd/>
            <a:tailEnd/>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dirty="0">
              <a:solidFill>
                <a:prstClr val="white"/>
              </a:solidFill>
            </a:endParaRPr>
          </a:p>
        </p:txBody>
      </p:sp>
      <p:sp>
        <p:nvSpPr>
          <p:cNvPr id="1026" name="Freeform 23">
            <a:extLst>
              <a:ext uri="{FF2B5EF4-FFF2-40B4-BE49-F238E27FC236}">
                <a16:creationId xmlns:a16="http://schemas.microsoft.com/office/drawing/2014/main" id="{491E5FAB-0C33-4866-A482-13704869A01D}"/>
              </a:ext>
            </a:extLst>
          </p:cNvPr>
          <p:cNvSpPr>
            <a:spLocks/>
          </p:cNvSpPr>
          <p:nvPr/>
        </p:nvSpPr>
        <p:spPr bwMode="auto">
          <a:xfrm rot="418743">
            <a:off x="594489" y="5159577"/>
            <a:ext cx="731838" cy="152400"/>
          </a:xfrm>
          <a:custGeom>
            <a:avLst/>
            <a:gdLst>
              <a:gd name="T0" fmla="*/ 9 w 461"/>
              <a:gd name="T1" fmla="*/ 96 h 96"/>
              <a:gd name="T2" fmla="*/ 30 w 461"/>
              <a:gd name="T3" fmla="*/ 89 h 96"/>
              <a:gd name="T4" fmla="*/ 66 w 461"/>
              <a:gd name="T5" fmla="*/ 68 h 96"/>
              <a:gd name="T6" fmla="*/ 84 w 461"/>
              <a:gd name="T7" fmla="*/ 53 h 96"/>
              <a:gd name="T8" fmla="*/ 114 w 461"/>
              <a:gd name="T9" fmla="*/ 27 h 96"/>
              <a:gd name="T10" fmla="*/ 130 w 461"/>
              <a:gd name="T11" fmla="*/ 19 h 96"/>
              <a:gd name="T12" fmla="*/ 148 w 461"/>
              <a:gd name="T13" fmla="*/ 14 h 96"/>
              <a:gd name="T14" fmla="*/ 159 w 461"/>
              <a:gd name="T15" fmla="*/ 14 h 96"/>
              <a:gd name="T16" fmla="*/ 177 w 461"/>
              <a:gd name="T17" fmla="*/ 19 h 96"/>
              <a:gd name="T18" fmla="*/ 202 w 461"/>
              <a:gd name="T19" fmla="*/ 30 h 96"/>
              <a:gd name="T20" fmla="*/ 219 w 461"/>
              <a:gd name="T21" fmla="*/ 39 h 96"/>
              <a:gd name="T22" fmla="*/ 244 w 461"/>
              <a:gd name="T23" fmla="*/ 49 h 96"/>
              <a:gd name="T24" fmla="*/ 268 w 461"/>
              <a:gd name="T25" fmla="*/ 53 h 96"/>
              <a:gd name="T26" fmla="*/ 319 w 461"/>
              <a:gd name="T27" fmla="*/ 53 h 96"/>
              <a:gd name="T28" fmla="*/ 336 w 461"/>
              <a:gd name="T29" fmla="*/ 53 h 96"/>
              <a:gd name="T30" fmla="*/ 386 w 461"/>
              <a:gd name="T31" fmla="*/ 62 h 96"/>
              <a:gd name="T32" fmla="*/ 437 w 461"/>
              <a:gd name="T33" fmla="*/ 69 h 96"/>
              <a:gd name="T34" fmla="*/ 454 w 461"/>
              <a:gd name="T35" fmla="*/ 70 h 96"/>
              <a:gd name="T36" fmla="*/ 460 w 461"/>
              <a:gd name="T37" fmla="*/ 68 h 96"/>
              <a:gd name="T38" fmla="*/ 461 w 461"/>
              <a:gd name="T39" fmla="*/ 63 h 96"/>
              <a:gd name="T40" fmla="*/ 460 w 461"/>
              <a:gd name="T41" fmla="*/ 59 h 96"/>
              <a:gd name="T42" fmla="*/ 454 w 461"/>
              <a:gd name="T43" fmla="*/ 56 h 96"/>
              <a:gd name="T44" fmla="*/ 437 w 461"/>
              <a:gd name="T45" fmla="*/ 55 h 96"/>
              <a:gd name="T46" fmla="*/ 385 w 461"/>
              <a:gd name="T47" fmla="*/ 47 h 96"/>
              <a:gd name="T48" fmla="*/ 332 w 461"/>
              <a:gd name="T49" fmla="*/ 39 h 96"/>
              <a:gd name="T50" fmla="*/ 314 w 461"/>
              <a:gd name="T51" fmla="*/ 39 h 96"/>
              <a:gd name="T52" fmla="*/ 262 w 461"/>
              <a:gd name="T53" fmla="*/ 40 h 96"/>
              <a:gd name="T54" fmla="*/ 245 w 461"/>
              <a:gd name="T55" fmla="*/ 36 h 96"/>
              <a:gd name="T56" fmla="*/ 232 w 461"/>
              <a:gd name="T57" fmla="*/ 30 h 96"/>
              <a:gd name="T58" fmla="*/ 205 w 461"/>
              <a:gd name="T59" fmla="*/ 14 h 96"/>
              <a:gd name="T60" fmla="*/ 190 w 461"/>
              <a:gd name="T61" fmla="*/ 9 h 96"/>
              <a:gd name="T62" fmla="*/ 167 w 461"/>
              <a:gd name="T63" fmla="*/ 1 h 96"/>
              <a:gd name="T64" fmla="*/ 144 w 461"/>
              <a:gd name="T65" fmla="*/ 1 h 96"/>
              <a:gd name="T66" fmla="*/ 122 w 461"/>
              <a:gd name="T67" fmla="*/ 7 h 96"/>
              <a:gd name="T68" fmla="*/ 102 w 461"/>
              <a:gd name="T69" fmla="*/ 19 h 96"/>
              <a:gd name="T70" fmla="*/ 79 w 461"/>
              <a:gd name="T71" fmla="*/ 37 h 96"/>
              <a:gd name="T72" fmla="*/ 46 w 461"/>
              <a:gd name="T73" fmla="*/ 65 h 96"/>
              <a:gd name="T74" fmla="*/ 20 w 461"/>
              <a:gd name="T75" fmla="*/ 78 h 96"/>
              <a:gd name="T76" fmla="*/ 6 w 461"/>
              <a:gd name="T77" fmla="*/ 82 h 96"/>
              <a:gd name="T78" fmla="*/ 1 w 461"/>
              <a:gd name="T79" fmla="*/ 85 h 96"/>
              <a:gd name="T80" fmla="*/ 0 w 461"/>
              <a:gd name="T81" fmla="*/ 91 h 96"/>
              <a:gd name="T82" fmla="*/ 3 w 461"/>
              <a:gd name="T83" fmla="*/ 95 h 96"/>
              <a:gd name="T84" fmla="*/ 9 w 461"/>
              <a:gd name="T8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1" h="96">
                <a:moveTo>
                  <a:pt x="9" y="96"/>
                </a:moveTo>
                <a:lnTo>
                  <a:pt x="9" y="96"/>
                </a:lnTo>
                <a:lnTo>
                  <a:pt x="20" y="94"/>
                </a:lnTo>
                <a:lnTo>
                  <a:pt x="30" y="89"/>
                </a:lnTo>
                <a:lnTo>
                  <a:pt x="49" y="81"/>
                </a:lnTo>
                <a:lnTo>
                  <a:pt x="66" y="68"/>
                </a:lnTo>
                <a:lnTo>
                  <a:pt x="84" y="53"/>
                </a:lnTo>
                <a:lnTo>
                  <a:pt x="84" y="53"/>
                </a:lnTo>
                <a:lnTo>
                  <a:pt x="98" y="40"/>
                </a:lnTo>
                <a:lnTo>
                  <a:pt x="114" y="27"/>
                </a:lnTo>
                <a:lnTo>
                  <a:pt x="121" y="23"/>
                </a:lnTo>
                <a:lnTo>
                  <a:pt x="130" y="19"/>
                </a:lnTo>
                <a:lnTo>
                  <a:pt x="140" y="16"/>
                </a:lnTo>
                <a:lnTo>
                  <a:pt x="148" y="14"/>
                </a:lnTo>
                <a:lnTo>
                  <a:pt x="148" y="14"/>
                </a:lnTo>
                <a:lnTo>
                  <a:pt x="159" y="14"/>
                </a:lnTo>
                <a:lnTo>
                  <a:pt x="167" y="16"/>
                </a:lnTo>
                <a:lnTo>
                  <a:pt x="177" y="19"/>
                </a:lnTo>
                <a:lnTo>
                  <a:pt x="186" y="22"/>
                </a:lnTo>
                <a:lnTo>
                  <a:pt x="202" y="30"/>
                </a:lnTo>
                <a:lnTo>
                  <a:pt x="219" y="39"/>
                </a:lnTo>
                <a:lnTo>
                  <a:pt x="219" y="39"/>
                </a:lnTo>
                <a:lnTo>
                  <a:pt x="231" y="45"/>
                </a:lnTo>
                <a:lnTo>
                  <a:pt x="244" y="49"/>
                </a:lnTo>
                <a:lnTo>
                  <a:pt x="255" y="52"/>
                </a:lnTo>
                <a:lnTo>
                  <a:pt x="268" y="53"/>
                </a:lnTo>
                <a:lnTo>
                  <a:pt x="293" y="53"/>
                </a:lnTo>
                <a:lnTo>
                  <a:pt x="319" y="53"/>
                </a:lnTo>
                <a:lnTo>
                  <a:pt x="319" y="53"/>
                </a:lnTo>
                <a:lnTo>
                  <a:pt x="336" y="53"/>
                </a:lnTo>
                <a:lnTo>
                  <a:pt x="353" y="56"/>
                </a:lnTo>
                <a:lnTo>
                  <a:pt x="386" y="62"/>
                </a:lnTo>
                <a:lnTo>
                  <a:pt x="419" y="68"/>
                </a:lnTo>
                <a:lnTo>
                  <a:pt x="437" y="69"/>
                </a:lnTo>
                <a:lnTo>
                  <a:pt x="454" y="70"/>
                </a:lnTo>
                <a:lnTo>
                  <a:pt x="454" y="70"/>
                </a:lnTo>
                <a:lnTo>
                  <a:pt x="457" y="70"/>
                </a:lnTo>
                <a:lnTo>
                  <a:pt x="460" y="68"/>
                </a:lnTo>
                <a:lnTo>
                  <a:pt x="461" y="66"/>
                </a:lnTo>
                <a:lnTo>
                  <a:pt x="461" y="63"/>
                </a:lnTo>
                <a:lnTo>
                  <a:pt x="461" y="60"/>
                </a:lnTo>
                <a:lnTo>
                  <a:pt x="460" y="59"/>
                </a:lnTo>
                <a:lnTo>
                  <a:pt x="457" y="56"/>
                </a:lnTo>
                <a:lnTo>
                  <a:pt x="454" y="56"/>
                </a:lnTo>
                <a:lnTo>
                  <a:pt x="454" y="56"/>
                </a:lnTo>
                <a:lnTo>
                  <a:pt x="437" y="55"/>
                </a:lnTo>
                <a:lnTo>
                  <a:pt x="419" y="53"/>
                </a:lnTo>
                <a:lnTo>
                  <a:pt x="385" y="47"/>
                </a:lnTo>
                <a:lnTo>
                  <a:pt x="350" y="40"/>
                </a:lnTo>
                <a:lnTo>
                  <a:pt x="332" y="39"/>
                </a:lnTo>
                <a:lnTo>
                  <a:pt x="314" y="39"/>
                </a:lnTo>
                <a:lnTo>
                  <a:pt x="314" y="39"/>
                </a:lnTo>
                <a:lnTo>
                  <a:pt x="280" y="40"/>
                </a:lnTo>
                <a:lnTo>
                  <a:pt x="262" y="40"/>
                </a:lnTo>
                <a:lnTo>
                  <a:pt x="254" y="39"/>
                </a:lnTo>
                <a:lnTo>
                  <a:pt x="245" y="36"/>
                </a:lnTo>
                <a:lnTo>
                  <a:pt x="245" y="36"/>
                </a:lnTo>
                <a:lnTo>
                  <a:pt x="232" y="30"/>
                </a:lnTo>
                <a:lnTo>
                  <a:pt x="218" y="23"/>
                </a:lnTo>
                <a:lnTo>
                  <a:pt x="205" y="14"/>
                </a:lnTo>
                <a:lnTo>
                  <a:pt x="190" y="9"/>
                </a:lnTo>
                <a:lnTo>
                  <a:pt x="190" y="9"/>
                </a:lnTo>
                <a:lnTo>
                  <a:pt x="179" y="4"/>
                </a:lnTo>
                <a:lnTo>
                  <a:pt x="167" y="1"/>
                </a:lnTo>
                <a:lnTo>
                  <a:pt x="156" y="0"/>
                </a:lnTo>
                <a:lnTo>
                  <a:pt x="144" y="1"/>
                </a:lnTo>
                <a:lnTo>
                  <a:pt x="134" y="3"/>
                </a:lnTo>
                <a:lnTo>
                  <a:pt x="122" y="7"/>
                </a:lnTo>
                <a:lnTo>
                  <a:pt x="112" y="11"/>
                </a:lnTo>
                <a:lnTo>
                  <a:pt x="102" y="19"/>
                </a:lnTo>
                <a:lnTo>
                  <a:pt x="102" y="19"/>
                </a:lnTo>
                <a:lnTo>
                  <a:pt x="79" y="37"/>
                </a:lnTo>
                <a:lnTo>
                  <a:pt x="58" y="56"/>
                </a:lnTo>
                <a:lnTo>
                  <a:pt x="46" y="65"/>
                </a:lnTo>
                <a:lnTo>
                  <a:pt x="33" y="72"/>
                </a:lnTo>
                <a:lnTo>
                  <a:pt x="20" y="78"/>
                </a:lnTo>
                <a:lnTo>
                  <a:pt x="6" y="82"/>
                </a:lnTo>
                <a:lnTo>
                  <a:pt x="6" y="82"/>
                </a:lnTo>
                <a:lnTo>
                  <a:pt x="3" y="83"/>
                </a:lnTo>
                <a:lnTo>
                  <a:pt x="1" y="85"/>
                </a:lnTo>
                <a:lnTo>
                  <a:pt x="0" y="88"/>
                </a:lnTo>
                <a:lnTo>
                  <a:pt x="0" y="91"/>
                </a:lnTo>
                <a:lnTo>
                  <a:pt x="1" y="94"/>
                </a:lnTo>
                <a:lnTo>
                  <a:pt x="3" y="95"/>
                </a:lnTo>
                <a:lnTo>
                  <a:pt x="6" y="96"/>
                </a:lnTo>
                <a:lnTo>
                  <a:pt x="9" y="96"/>
                </a:lnTo>
                <a:lnTo>
                  <a:pt x="9" y="96"/>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7" name="Freeform 24">
            <a:extLst>
              <a:ext uri="{FF2B5EF4-FFF2-40B4-BE49-F238E27FC236}">
                <a16:creationId xmlns:a16="http://schemas.microsoft.com/office/drawing/2014/main" id="{AC1CEDC7-BCBF-4F98-AFF1-932C761543B0}"/>
              </a:ext>
            </a:extLst>
          </p:cNvPr>
          <p:cNvSpPr>
            <a:spLocks/>
          </p:cNvSpPr>
          <p:nvPr/>
        </p:nvSpPr>
        <p:spPr bwMode="auto">
          <a:xfrm>
            <a:off x="170728" y="5456782"/>
            <a:ext cx="692150" cy="79375"/>
          </a:xfrm>
          <a:custGeom>
            <a:avLst/>
            <a:gdLst>
              <a:gd name="T0" fmla="*/ 7 w 436"/>
              <a:gd name="T1" fmla="*/ 24 h 50"/>
              <a:gd name="T2" fmla="*/ 36 w 436"/>
              <a:gd name="T3" fmla="*/ 21 h 50"/>
              <a:gd name="T4" fmla="*/ 64 w 436"/>
              <a:gd name="T5" fmla="*/ 17 h 50"/>
              <a:gd name="T6" fmla="*/ 93 w 436"/>
              <a:gd name="T7" fmla="*/ 16 h 50"/>
              <a:gd name="T8" fmla="*/ 110 w 436"/>
              <a:gd name="T9" fmla="*/ 19 h 50"/>
              <a:gd name="T10" fmla="*/ 126 w 436"/>
              <a:gd name="T11" fmla="*/ 27 h 50"/>
              <a:gd name="T12" fmla="*/ 133 w 436"/>
              <a:gd name="T13" fmla="*/ 33 h 50"/>
              <a:gd name="T14" fmla="*/ 152 w 436"/>
              <a:gd name="T15" fmla="*/ 46 h 50"/>
              <a:gd name="T16" fmla="*/ 172 w 436"/>
              <a:gd name="T17" fmla="*/ 50 h 50"/>
              <a:gd name="T18" fmla="*/ 193 w 436"/>
              <a:gd name="T19" fmla="*/ 47 h 50"/>
              <a:gd name="T20" fmla="*/ 214 w 436"/>
              <a:gd name="T21" fmla="*/ 40 h 50"/>
              <a:gd name="T22" fmla="*/ 225 w 436"/>
              <a:gd name="T23" fmla="*/ 33 h 50"/>
              <a:gd name="T24" fmla="*/ 238 w 436"/>
              <a:gd name="T25" fmla="*/ 26 h 50"/>
              <a:gd name="T26" fmla="*/ 250 w 436"/>
              <a:gd name="T27" fmla="*/ 27 h 50"/>
              <a:gd name="T28" fmla="*/ 255 w 436"/>
              <a:gd name="T29" fmla="*/ 32 h 50"/>
              <a:gd name="T30" fmla="*/ 274 w 436"/>
              <a:gd name="T31" fmla="*/ 43 h 50"/>
              <a:gd name="T32" fmla="*/ 283 w 436"/>
              <a:gd name="T33" fmla="*/ 45 h 50"/>
              <a:gd name="T34" fmla="*/ 313 w 436"/>
              <a:gd name="T35" fmla="*/ 46 h 50"/>
              <a:gd name="T36" fmla="*/ 345 w 436"/>
              <a:gd name="T37" fmla="*/ 45 h 50"/>
              <a:gd name="T38" fmla="*/ 428 w 436"/>
              <a:gd name="T39" fmla="*/ 47 h 50"/>
              <a:gd name="T40" fmla="*/ 431 w 436"/>
              <a:gd name="T41" fmla="*/ 47 h 50"/>
              <a:gd name="T42" fmla="*/ 436 w 436"/>
              <a:gd name="T43" fmla="*/ 43 h 50"/>
              <a:gd name="T44" fmla="*/ 436 w 436"/>
              <a:gd name="T45" fmla="*/ 37 h 50"/>
              <a:gd name="T46" fmla="*/ 431 w 436"/>
              <a:gd name="T47" fmla="*/ 33 h 50"/>
              <a:gd name="T48" fmla="*/ 428 w 436"/>
              <a:gd name="T49" fmla="*/ 33 h 50"/>
              <a:gd name="T50" fmla="*/ 351 w 436"/>
              <a:gd name="T51" fmla="*/ 30 h 50"/>
              <a:gd name="T52" fmla="*/ 335 w 436"/>
              <a:gd name="T53" fmla="*/ 32 h 50"/>
              <a:gd name="T54" fmla="*/ 302 w 436"/>
              <a:gd name="T55" fmla="*/ 32 h 50"/>
              <a:gd name="T56" fmla="*/ 287 w 436"/>
              <a:gd name="T57" fmla="*/ 32 h 50"/>
              <a:gd name="T58" fmla="*/ 267 w 436"/>
              <a:gd name="T59" fmla="*/ 23 h 50"/>
              <a:gd name="T60" fmla="*/ 250 w 436"/>
              <a:gd name="T61" fmla="*/ 10 h 50"/>
              <a:gd name="T62" fmla="*/ 235 w 436"/>
              <a:gd name="T63" fmla="*/ 11 h 50"/>
              <a:gd name="T64" fmla="*/ 224 w 436"/>
              <a:gd name="T65" fmla="*/ 17 h 50"/>
              <a:gd name="T66" fmla="*/ 196 w 436"/>
              <a:gd name="T67" fmla="*/ 32 h 50"/>
              <a:gd name="T68" fmla="*/ 178 w 436"/>
              <a:gd name="T69" fmla="*/ 36 h 50"/>
              <a:gd name="T70" fmla="*/ 157 w 436"/>
              <a:gd name="T71" fmla="*/ 33 h 50"/>
              <a:gd name="T72" fmla="*/ 147 w 436"/>
              <a:gd name="T73" fmla="*/ 27 h 50"/>
              <a:gd name="T74" fmla="*/ 136 w 436"/>
              <a:gd name="T75" fmla="*/ 16 h 50"/>
              <a:gd name="T76" fmla="*/ 121 w 436"/>
              <a:gd name="T77" fmla="*/ 6 h 50"/>
              <a:gd name="T78" fmla="*/ 108 w 436"/>
              <a:gd name="T79" fmla="*/ 1 h 50"/>
              <a:gd name="T80" fmla="*/ 80 w 436"/>
              <a:gd name="T81" fmla="*/ 0 h 50"/>
              <a:gd name="T82" fmla="*/ 35 w 436"/>
              <a:gd name="T83" fmla="*/ 7 h 50"/>
              <a:gd name="T84" fmla="*/ 7 w 436"/>
              <a:gd name="T85" fmla="*/ 10 h 50"/>
              <a:gd name="T86" fmla="*/ 5 w 436"/>
              <a:gd name="T87" fmla="*/ 10 h 50"/>
              <a:gd name="T88" fmla="*/ 0 w 436"/>
              <a:gd name="T89" fmla="*/ 14 h 50"/>
              <a:gd name="T90" fmla="*/ 0 w 436"/>
              <a:gd name="T91" fmla="*/ 20 h 50"/>
              <a:gd name="T92" fmla="*/ 5 w 436"/>
              <a:gd name="T93" fmla="*/ 24 h 50"/>
              <a:gd name="T94" fmla="*/ 7 w 436"/>
              <a:gd name="T95"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6" h="50">
                <a:moveTo>
                  <a:pt x="7" y="24"/>
                </a:moveTo>
                <a:lnTo>
                  <a:pt x="7" y="24"/>
                </a:lnTo>
                <a:lnTo>
                  <a:pt x="22" y="23"/>
                </a:lnTo>
                <a:lnTo>
                  <a:pt x="36" y="21"/>
                </a:lnTo>
                <a:lnTo>
                  <a:pt x="64" y="17"/>
                </a:lnTo>
                <a:lnTo>
                  <a:pt x="64" y="17"/>
                </a:lnTo>
                <a:lnTo>
                  <a:pt x="84" y="16"/>
                </a:lnTo>
                <a:lnTo>
                  <a:pt x="93" y="16"/>
                </a:lnTo>
                <a:lnTo>
                  <a:pt x="101" y="16"/>
                </a:lnTo>
                <a:lnTo>
                  <a:pt x="110" y="19"/>
                </a:lnTo>
                <a:lnTo>
                  <a:pt x="117" y="21"/>
                </a:lnTo>
                <a:lnTo>
                  <a:pt x="126" y="27"/>
                </a:lnTo>
                <a:lnTo>
                  <a:pt x="133" y="33"/>
                </a:lnTo>
                <a:lnTo>
                  <a:pt x="133" y="33"/>
                </a:lnTo>
                <a:lnTo>
                  <a:pt x="143" y="42"/>
                </a:lnTo>
                <a:lnTo>
                  <a:pt x="152" y="46"/>
                </a:lnTo>
                <a:lnTo>
                  <a:pt x="162" y="49"/>
                </a:lnTo>
                <a:lnTo>
                  <a:pt x="172" y="50"/>
                </a:lnTo>
                <a:lnTo>
                  <a:pt x="182" y="50"/>
                </a:lnTo>
                <a:lnTo>
                  <a:pt x="193" y="47"/>
                </a:lnTo>
                <a:lnTo>
                  <a:pt x="204" y="45"/>
                </a:lnTo>
                <a:lnTo>
                  <a:pt x="214" y="40"/>
                </a:lnTo>
                <a:lnTo>
                  <a:pt x="214" y="40"/>
                </a:lnTo>
                <a:lnTo>
                  <a:pt x="225" y="33"/>
                </a:lnTo>
                <a:lnTo>
                  <a:pt x="234" y="27"/>
                </a:lnTo>
                <a:lnTo>
                  <a:pt x="238" y="26"/>
                </a:lnTo>
                <a:lnTo>
                  <a:pt x="244" y="26"/>
                </a:lnTo>
                <a:lnTo>
                  <a:pt x="250" y="27"/>
                </a:lnTo>
                <a:lnTo>
                  <a:pt x="255" y="32"/>
                </a:lnTo>
                <a:lnTo>
                  <a:pt x="255" y="32"/>
                </a:lnTo>
                <a:lnTo>
                  <a:pt x="268" y="40"/>
                </a:lnTo>
                <a:lnTo>
                  <a:pt x="274" y="43"/>
                </a:lnTo>
                <a:lnTo>
                  <a:pt x="283" y="45"/>
                </a:lnTo>
                <a:lnTo>
                  <a:pt x="283" y="45"/>
                </a:lnTo>
                <a:lnTo>
                  <a:pt x="299" y="46"/>
                </a:lnTo>
                <a:lnTo>
                  <a:pt x="313" y="46"/>
                </a:lnTo>
                <a:lnTo>
                  <a:pt x="345" y="45"/>
                </a:lnTo>
                <a:lnTo>
                  <a:pt x="345" y="45"/>
                </a:lnTo>
                <a:lnTo>
                  <a:pt x="387" y="46"/>
                </a:lnTo>
                <a:lnTo>
                  <a:pt x="428" y="47"/>
                </a:lnTo>
                <a:lnTo>
                  <a:pt x="428" y="47"/>
                </a:lnTo>
                <a:lnTo>
                  <a:pt x="431" y="47"/>
                </a:lnTo>
                <a:lnTo>
                  <a:pt x="434" y="45"/>
                </a:lnTo>
                <a:lnTo>
                  <a:pt x="436" y="43"/>
                </a:lnTo>
                <a:lnTo>
                  <a:pt x="436" y="40"/>
                </a:lnTo>
                <a:lnTo>
                  <a:pt x="436" y="37"/>
                </a:lnTo>
                <a:lnTo>
                  <a:pt x="434" y="36"/>
                </a:lnTo>
                <a:lnTo>
                  <a:pt x="431" y="33"/>
                </a:lnTo>
                <a:lnTo>
                  <a:pt x="428" y="33"/>
                </a:lnTo>
                <a:lnTo>
                  <a:pt x="428" y="33"/>
                </a:lnTo>
                <a:lnTo>
                  <a:pt x="389" y="32"/>
                </a:lnTo>
                <a:lnTo>
                  <a:pt x="351" y="30"/>
                </a:lnTo>
                <a:lnTo>
                  <a:pt x="351" y="30"/>
                </a:lnTo>
                <a:lnTo>
                  <a:pt x="335" y="32"/>
                </a:lnTo>
                <a:lnTo>
                  <a:pt x="319" y="32"/>
                </a:lnTo>
                <a:lnTo>
                  <a:pt x="302" y="32"/>
                </a:lnTo>
                <a:lnTo>
                  <a:pt x="287" y="32"/>
                </a:lnTo>
                <a:lnTo>
                  <a:pt x="287" y="32"/>
                </a:lnTo>
                <a:lnTo>
                  <a:pt x="276" y="27"/>
                </a:lnTo>
                <a:lnTo>
                  <a:pt x="267" y="23"/>
                </a:lnTo>
                <a:lnTo>
                  <a:pt x="255" y="14"/>
                </a:lnTo>
                <a:lnTo>
                  <a:pt x="250" y="10"/>
                </a:lnTo>
                <a:lnTo>
                  <a:pt x="242" y="10"/>
                </a:lnTo>
                <a:lnTo>
                  <a:pt x="235" y="11"/>
                </a:lnTo>
                <a:lnTo>
                  <a:pt x="224" y="17"/>
                </a:lnTo>
                <a:lnTo>
                  <a:pt x="224" y="17"/>
                </a:lnTo>
                <a:lnTo>
                  <a:pt x="206" y="27"/>
                </a:lnTo>
                <a:lnTo>
                  <a:pt x="196" y="32"/>
                </a:lnTo>
                <a:lnTo>
                  <a:pt x="188" y="34"/>
                </a:lnTo>
                <a:lnTo>
                  <a:pt x="178" y="36"/>
                </a:lnTo>
                <a:lnTo>
                  <a:pt x="167" y="36"/>
                </a:lnTo>
                <a:lnTo>
                  <a:pt x="157" y="33"/>
                </a:lnTo>
                <a:lnTo>
                  <a:pt x="147" y="27"/>
                </a:lnTo>
                <a:lnTo>
                  <a:pt x="147" y="27"/>
                </a:lnTo>
                <a:lnTo>
                  <a:pt x="142" y="21"/>
                </a:lnTo>
                <a:lnTo>
                  <a:pt x="136" y="16"/>
                </a:lnTo>
                <a:lnTo>
                  <a:pt x="130" y="10"/>
                </a:lnTo>
                <a:lnTo>
                  <a:pt x="121" y="6"/>
                </a:lnTo>
                <a:lnTo>
                  <a:pt x="121" y="6"/>
                </a:lnTo>
                <a:lnTo>
                  <a:pt x="108" y="1"/>
                </a:lnTo>
                <a:lnTo>
                  <a:pt x="95" y="0"/>
                </a:lnTo>
                <a:lnTo>
                  <a:pt x="80" y="0"/>
                </a:lnTo>
                <a:lnTo>
                  <a:pt x="65" y="1"/>
                </a:lnTo>
                <a:lnTo>
                  <a:pt x="35" y="7"/>
                </a:lnTo>
                <a:lnTo>
                  <a:pt x="20" y="9"/>
                </a:lnTo>
                <a:lnTo>
                  <a:pt x="7" y="10"/>
                </a:lnTo>
                <a:lnTo>
                  <a:pt x="7" y="10"/>
                </a:lnTo>
                <a:lnTo>
                  <a:pt x="5" y="10"/>
                </a:lnTo>
                <a:lnTo>
                  <a:pt x="2" y="13"/>
                </a:lnTo>
                <a:lnTo>
                  <a:pt x="0" y="14"/>
                </a:lnTo>
                <a:lnTo>
                  <a:pt x="0" y="17"/>
                </a:lnTo>
                <a:lnTo>
                  <a:pt x="0" y="20"/>
                </a:lnTo>
                <a:lnTo>
                  <a:pt x="2" y="21"/>
                </a:lnTo>
                <a:lnTo>
                  <a:pt x="5" y="24"/>
                </a:lnTo>
                <a:lnTo>
                  <a:pt x="7" y="24"/>
                </a:lnTo>
                <a:lnTo>
                  <a:pt x="7" y="24"/>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8" name="Freeform 25">
            <a:extLst>
              <a:ext uri="{FF2B5EF4-FFF2-40B4-BE49-F238E27FC236}">
                <a16:creationId xmlns:a16="http://schemas.microsoft.com/office/drawing/2014/main" id="{7F567305-EC7E-47B5-A612-2C83CCA2BB5C}"/>
              </a:ext>
            </a:extLst>
          </p:cNvPr>
          <p:cNvSpPr>
            <a:spLocks/>
          </p:cNvSpPr>
          <p:nvPr/>
        </p:nvSpPr>
        <p:spPr bwMode="auto">
          <a:xfrm rot="21041926">
            <a:off x="9110439" y="6483829"/>
            <a:ext cx="306388" cy="77788"/>
          </a:xfrm>
          <a:custGeom>
            <a:avLst/>
            <a:gdLst>
              <a:gd name="T0" fmla="*/ 13 w 193"/>
              <a:gd name="T1" fmla="*/ 28 h 49"/>
              <a:gd name="T2" fmla="*/ 29 w 193"/>
              <a:gd name="T3" fmla="*/ 16 h 49"/>
              <a:gd name="T4" fmla="*/ 36 w 193"/>
              <a:gd name="T5" fmla="*/ 15 h 49"/>
              <a:gd name="T6" fmla="*/ 45 w 193"/>
              <a:gd name="T7" fmla="*/ 18 h 49"/>
              <a:gd name="T8" fmla="*/ 52 w 193"/>
              <a:gd name="T9" fmla="*/ 22 h 49"/>
              <a:gd name="T10" fmla="*/ 58 w 193"/>
              <a:gd name="T11" fmla="*/ 28 h 49"/>
              <a:gd name="T12" fmla="*/ 75 w 193"/>
              <a:gd name="T13" fmla="*/ 38 h 49"/>
              <a:gd name="T14" fmla="*/ 81 w 193"/>
              <a:gd name="T15" fmla="*/ 39 h 49"/>
              <a:gd name="T16" fmla="*/ 97 w 193"/>
              <a:gd name="T17" fmla="*/ 39 h 49"/>
              <a:gd name="T18" fmla="*/ 113 w 193"/>
              <a:gd name="T19" fmla="*/ 36 h 49"/>
              <a:gd name="T20" fmla="*/ 131 w 193"/>
              <a:gd name="T21" fmla="*/ 36 h 49"/>
              <a:gd name="T22" fmla="*/ 166 w 193"/>
              <a:gd name="T23" fmla="*/ 45 h 49"/>
              <a:gd name="T24" fmla="*/ 185 w 193"/>
              <a:gd name="T25" fmla="*/ 49 h 49"/>
              <a:gd name="T26" fmla="*/ 191 w 193"/>
              <a:gd name="T27" fmla="*/ 48 h 49"/>
              <a:gd name="T28" fmla="*/ 193 w 193"/>
              <a:gd name="T29" fmla="*/ 44 h 49"/>
              <a:gd name="T30" fmla="*/ 192 w 193"/>
              <a:gd name="T31" fmla="*/ 38 h 49"/>
              <a:gd name="T32" fmla="*/ 188 w 193"/>
              <a:gd name="T33" fmla="*/ 35 h 49"/>
              <a:gd name="T34" fmla="*/ 172 w 193"/>
              <a:gd name="T35" fmla="*/ 31 h 49"/>
              <a:gd name="T36" fmla="*/ 137 w 193"/>
              <a:gd name="T37" fmla="*/ 22 h 49"/>
              <a:gd name="T38" fmla="*/ 120 w 193"/>
              <a:gd name="T39" fmla="*/ 20 h 49"/>
              <a:gd name="T40" fmla="*/ 108 w 193"/>
              <a:gd name="T41" fmla="*/ 22 h 49"/>
              <a:gd name="T42" fmla="*/ 88 w 193"/>
              <a:gd name="T43" fmla="*/ 26 h 49"/>
              <a:gd name="T44" fmla="*/ 77 w 193"/>
              <a:gd name="T45" fmla="*/ 23 h 49"/>
              <a:gd name="T46" fmla="*/ 71 w 193"/>
              <a:gd name="T47" fmla="*/ 20 h 49"/>
              <a:gd name="T48" fmla="*/ 58 w 193"/>
              <a:gd name="T49" fmla="*/ 9 h 49"/>
              <a:gd name="T50" fmla="*/ 49 w 193"/>
              <a:gd name="T51" fmla="*/ 3 h 49"/>
              <a:gd name="T52" fmla="*/ 36 w 193"/>
              <a:gd name="T53" fmla="*/ 0 h 49"/>
              <a:gd name="T54" fmla="*/ 23 w 193"/>
              <a:gd name="T55" fmla="*/ 3 h 49"/>
              <a:gd name="T56" fmla="*/ 2 w 193"/>
              <a:gd name="T57" fmla="*/ 16 h 49"/>
              <a:gd name="T58" fmla="*/ 0 w 193"/>
              <a:gd name="T59" fmla="*/ 19 h 49"/>
              <a:gd name="T60" fmla="*/ 0 w 193"/>
              <a:gd name="T61" fmla="*/ 25 h 49"/>
              <a:gd name="T62" fmla="*/ 5 w 193"/>
              <a:gd name="T63" fmla="*/ 28 h 49"/>
              <a:gd name="T64" fmla="*/ 10 w 193"/>
              <a:gd name="T65" fmla="*/ 29 h 49"/>
              <a:gd name="T66" fmla="*/ 13 w 193"/>
              <a:gd name="T67"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49">
                <a:moveTo>
                  <a:pt x="13" y="28"/>
                </a:moveTo>
                <a:lnTo>
                  <a:pt x="13" y="28"/>
                </a:lnTo>
                <a:lnTo>
                  <a:pt x="20" y="20"/>
                </a:lnTo>
                <a:lnTo>
                  <a:pt x="29" y="16"/>
                </a:lnTo>
                <a:lnTo>
                  <a:pt x="32" y="15"/>
                </a:lnTo>
                <a:lnTo>
                  <a:pt x="36" y="15"/>
                </a:lnTo>
                <a:lnTo>
                  <a:pt x="41" y="16"/>
                </a:lnTo>
                <a:lnTo>
                  <a:pt x="45" y="18"/>
                </a:lnTo>
                <a:lnTo>
                  <a:pt x="45" y="18"/>
                </a:lnTo>
                <a:lnTo>
                  <a:pt x="52" y="22"/>
                </a:lnTo>
                <a:lnTo>
                  <a:pt x="58" y="28"/>
                </a:lnTo>
                <a:lnTo>
                  <a:pt x="58" y="28"/>
                </a:lnTo>
                <a:lnTo>
                  <a:pt x="69" y="35"/>
                </a:lnTo>
                <a:lnTo>
                  <a:pt x="75" y="38"/>
                </a:lnTo>
                <a:lnTo>
                  <a:pt x="81" y="39"/>
                </a:lnTo>
                <a:lnTo>
                  <a:pt x="81" y="39"/>
                </a:lnTo>
                <a:lnTo>
                  <a:pt x="90" y="41"/>
                </a:lnTo>
                <a:lnTo>
                  <a:pt x="97" y="39"/>
                </a:lnTo>
                <a:lnTo>
                  <a:pt x="113" y="36"/>
                </a:lnTo>
                <a:lnTo>
                  <a:pt x="113" y="36"/>
                </a:lnTo>
                <a:lnTo>
                  <a:pt x="121" y="35"/>
                </a:lnTo>
                <a:lnTo>
                  <a:pt x="131" y="36"/>
                </a:lnTo>
                <a:lnTo>
                  <a:pt x="149" y="39"/>
                </a:lnTo>
                <a:lnTo>
                  <a:pt x="166" y="45"/>
                </a:lnTo>
                <a:lnTo>
                  <a:pt x="185" y="49"/>
                </a:lnTo>
                <a:lnTo>
                  <a:pt x="185" y="49"/>
                </a:lnTo>
                <a:lnTo>
                  <a:pt x="188" y="49"/>
                </a:lnTo>
                <a:lnTo>
                  <a:pt x="191" y="48"/>
                </a:lnTo>
                <a:lnTo>
                  <a:pt x="192" y="46"/>
                </a:lnTo>
                <a:lnTo>
                  <a:pt x="193" y="44"/>
                </a:lnTo>
                <a:lnTo>
                  <a:pt x="193" y="41"/>
                </a:lnTo>
                <a:lnTo>
                  <a:pt x="192" y="38"/>
                </a:lnTo>
                <a:lnTo>
                  <a:pt x="191" y="36"/>
                </a:lnTo>
                <a:lnTo>
                  <a:pt x="188" y="35"/>
                </a:lnTo>
                <a:lnTo>
                  <a:pt x="188" y="35"/>
                </a:lnTo>
                <a:lnTo>
                  <a:pt x="172" y="31"/>
                </a:lnTo>
                <a:lnTo>
                  <a:pt x="154" y="25"/>
                </a:lnTo>
                <a:lnTo>
                  <a:pt x="137" y="22"/>
                </a:lnTo>
                <a:lnTo>
                  <a:pt x="129" y="20"/>
                </a:lnTo>
                <a:lnTo>
                  <a:pt x="120" y="20"/>
                </a:lnTo>
                <a:lnTo>
                  <a:pt x="120" y="20"/>
                </a:lnTo>
                <a:lnTo>
                  <a:pt x="108" y="22"/>
                </a:lnTo>
                <a:lnTo>
                  <a:pt x="98" y="25"/>
                </a:lnTo>
                <a:lnTo>
                  <a:pt x="88" y="26"/>
                </a:lnTo>
                <a:lnTo>
                  <a:pt x="82" y="25"/>
                </a:lnTo>
                <a:lnTo>
                  <a:pt x="77" y="23"/>
                </a:lnTo>
                <a:lnTo>
                  <a:pt x="77" y="23"/>
                </a:lnTo>
                <a:lnTo>
                  <a:pt x="71" y="20"/>
                </a:lnTo>
                <a:lnTo>
                  <a:pt x="67" y="16"/>
                </a:lnTo>
                <a:lnTo>
                  <a:pt x="58" y="9"/>
                </a:lnTo>
                <a:lnTo>
                  <a:pt x="58" y="9"/>
                </a:lnTo>
                <a:lnTo>
                  <a:pt x="49" y="3"/>
                </a:lnTo>
                <a:lnTo>
                  <a:pt x="42" y="0"/>
                </a:lnTo>
                <a:lnTo>
                  <a:pt x="36" y="0"/>
                </a:lnTo>
                <a:lnTo>
                  <a:pt x="29" y="0"/>
                </a:lnTo>
                <a:lnTo>
                  <a:pt x="23" y="3"/>
                </a:lnTo>
                <a:lnTo>
                  <a:pt x="16" y="6"/>
                </a:lnTo>
                <a:lnTo>
                  <a:pt x="2" y="16"/>
                </a:lnTo>
                <a:lnTo>
                  <a:pt x="2" y="16"/>
                </a:lnTo>
                <a:lnTo>
                  <a:pt x="0" y="19"/>
                </a:lnTo>
                <a:lnTo>
                  <a:pt x="0" y="22"/>
                </a:lnTo>
                <a:lnTo>
                  <a:pt x="0" y="25"/>
                </a:lnTo>
                <a:lnTo>
                  <a:pt x="2" y="26"/>
                </a:lnTo>
                <a:lnTo>
                  <a:pt x="5" y="28"/>
                </a:lnTo>
                <a:lnTo>
                  <a:pt x="7" y="29"/>
                </a:lnTo>
                <a:lnTo>
                  <a:pt x="10" y="29"/>
                </a:lnTo>
                <a:lnTo>
                  <a:pt x="13" y="28"/>
                </a:lnTo>
                <a:lnTo>
                  <a:pt x="13" y="28"/>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9" name="Freeform 26">
            <a:extLst>
              <a:ext uri="{FF2B5EF4-FFF2-40B4-BE49-F238E27FC236}">
                <a16:creationId xmlns:a16="http://schemas.microsoft.com/office/drawing/2014/main" id="{BF2FFD28-C9A0-49FC-81AE-EE0740BB2815}"/>
              </a:ext>
            </a:extLst>
          </p:cNvPr>
          <p:cNvSpPr>
            <a:spLocks/>
          </p:cNvSpPr>
          <p:nvPr/>
        </p:nvSpPr>
        <p:spPr bwMode="auto">
          <a:xfrm>
            <a:off x="4443019" y="5312074"/>
            <a:ext cx="493713" cy="165100"/>
          </a:xfrm>
          <a:custGeom>
            <a:avLst/>
            <a:gdLst>
              <a:gd name="T0" fmla="*/ 8 w 311"/>
              <a:gd name="T1" fmla="*/ 70 h 104"/>
              <a:gd name="T2" fmla="*/ 21 w 311"/>
              <a:gd name="T3" fmla="*/ 64 h 104"/>
              <a:gd name="T4" fmla="*/ 32 w 311"/>
              <a:gd name="T5" fmla="*/ 55 h 104"/>
              <a:gd name="T6" fmla="*/ 36 w 311"/>
              <a:gd name="T7" fmla="*/ 47 h 104"/>
              <a:gd name="T8" fmla="*/ 44 w 311"/>
              <a:gd name="T9" fmla="*/ 29 h 104"/>
              <a:gd name="T10" fmla="*/ 49 w 311"/>
              <a:gd name="T11" fmla="*/ 22 h 104"/>
              <a:gd name="T12" fmla="*/ 63 w 311"/>
              <a:gd name="T13" fmla="*/ 16 h 104"/>
              <a:gd name="T14" fmla="*/ 78 w 311"/>
              <a:gd name="T15" fmla="*/ 22 h 104"/>
              <a:gd name="T16" fmla="*/ 105 w 311"/>
              <a:gd name="T17" fmla="*/ 39 h 104"/>
              <a:gd name="T18" fmla="*/ 119 w 311"/>
              <a:gd name="T19" fmla="*/ 45 h 104"/>
              <a:gd name="T20" fmla="*/ 151 w 311"/>
              <a:gd name="T21" fmla="*/ 55 h 104"/>
              <a:gd name="T22" fmla="*/ 167 w 311"/>
              <a:gd name="T23" fmla="*/ 61 h 104"/>
              <a:gd name="T24" fmla="*/ 219 w 311"/>
              <a:gd name="T25" fmla="*/ 90 h 104"/>
              <a:gd name="T26" fmla="*/ 248 w 311"/>
              <a:gd name="T27" fmla="*/ 101 h 104"/>
              <a:gd name="T28" fmla="*/ 267 w 311"/>
              <a:gd name="T29" fmla="*/ 104 h 104"/>
              <a:gd name="T30" fmla="*/ 284 w 311"/>
              <a:gd name="T31" fmla="*/ 101 h 104"/>
              <a:gd name="T32" fmla="*/ 301 w 311"/>
              <a:gd name="T33" fmla="*/ 93 h 104"/>
              <a:gd name="T34" fmla="*/ 310 w 311"/>
              <a:gd name="T35" fmla="*/ 85 h 104"/>
              <a:gd name="T36" fmla="*/ 311 w 311"/>
              <a:gd name="T37" fmla="*/ 80 h 104"/>
              <a:gd name="T38" fmla="*/ 308 w 311"/>
              <a:gd name="T39" fmla="*/ 74 h 104"/>
              <a:gd name="T40" fmla="*/ 304 w 311"/>
              <a:gd name="T41" fmla="*/ 72 h 104"/>
              <a:gd name="T42" fmla="*/ 298 w 311"/>
              <a:gd name="T43" fmla="*/ 74 h 104"/>
              <a:gd name="T44" fmla="*/ 294 w 311"/>
              <a:gd name="T45" fmla="*/ 80 h 104"/>
              <a:gd name="T46" fmla="*/ 282 w 311"/>
              <a:gd name="T47" fmla="*/ 87 h 104"/>
              <a:gd name="T48" fmla="*/ 264 w 311"/>
              <a:gd name="T49" fmla="*/ 90 h 104"/>
              <a:gd name="T50" fmla="*/ 238 w 311"/>
              <a:gd name="T51" fmla="*/ 83 h 104"/>
              <a:gd name="T52" fmla="*/ 202 w 311"/>
              <a:gd name="T53" fmla="*/ 65 h 104"/>
              <a:gd name="T54" fmla="*/ 183 w 311"/>
              <a:gd name="T55" fmla="*/ 54 h 104"/>
              <a:gd name="T56" fmla="*/ 164 w 311"/>
              <a:gd name="T57" fmla="*/ 44 h 104"/>
              <a:gd name="T58" fmla="*/ 137 w 311"/>
              <a:gd name="T59" fmla="*/ 35 h 104"/>
              <a:gd name="T60" fmla="*/ 109 w 311"/>
              <a:gd name="T61" fmla="*/ 25 h 104"/>
              <a:gd name="T62" fmla="*/ 96 w 311"/>
              <a:gd name="T63" fmla="*/ 16 h 104"/>
              <a:gd name="T64" fmla="*/ 73 w 311"/>
              <a:gd name="T65" fmla="*/ 3 h 104"/>
              <a:gd name="T66" fmla="*/ 59 w 311"/>
              <a:gd name="T67" fmla="*/ 0 h 104"/>
              <a:gd name="T68" fmla="*/ 50 w 311"/>
              <a:gd name="T69" fmla="*/ 3 h 104"/>
              <a:gd name="T70" fmla="*/ 37 w 311"/>
              <a:gd name="T71" fmla="*/ 15 h 104"/>
              <a:gd name="T72" fmla="*/ 29 w 311"/>
              <a:gd name="T73" fmla="*/ 31 h 104"/>
              <a:gd name="T74" fmla="*/ 20 w 311"/>
              <a:gd name="T75" fmla="*/ 45 h 104"/>
              <a:gd name="T76" fmla="*/ 6 w 311"/>
              <a:gd name="T77" fmla="*/ 55 h 104"/>
              <a:gd name="T78" fmla="*/ 3 w 311"/>
              <a:gd name="T79" fmla="*/ 57 h 104"/>
              <a:gd name="T80" fmla="*/ 0 w 311"/>
              <a:gd name="T81" fmla="*/ 61 h 104"/>
              <a:gd name="T82" fmla="*/ 1 w 311"/>
              <a:gd name="T83" fmla="*/ 67 h 104"/>
              <a:gd name="T84" fmla="*/ 6 w 311"/>
              <a:gd name="T85" fmla="*/ 70 h 104"/>
              <a:gd name="T86" fmla="*/ 8 w 311"/>
              <a:gd name="T87"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1" h="104">
                <a:moveTo>
                  <a:pt x="8" y="70"/>
                </a:moveTo>
                <a:lnTo>
                  <a:pt x="8" y="70"/>
                </a:lnTo>
                <a:lnTo>
                  <a:pt x="16" y="67"/>
                </a:lnTo>
                <a:lnTo>
                  <a:pt x="21" y="64"/>
                </a:lnTo>
                <a:lnTo>
                  <a:pt x="27" y="60"/>
                </a:lnTo>
                <a:lnTo>
                  <a:pt x="32" y="55"/>
                </a:lnTo>
                <a:lnTo>
                  <a:pt x="32" y="55"/>
                </a:lnTo>
                <a:lnTo>
                  <a:pt x="36" y="47"/>
                </a:lnTo>
                <a:lnTo>
                  <a:pt x="40" y="38"/>
                </a:lnTo>
                <a:lnTo>
                  <a:pt x="44" y="29"/>
                </a:lnTo>
                <a:lnTo>
                  <a:pt x="49" y="22"/>
                </a:lnTo>
                <a:lnTo>
                  <a:pt x="49" y="22"/>
                </a:lnTo>
                <a:lnTo>
                  <a:pt x="56" y="18"/>
                </a:lnTo>
                <a:lnTo>
                  <a:pt x="63" y="16"/>
                </a:lnTo>
                <a:lnTo>
                  <a:pt x="70" y="18"/>
                </a:lnTo>
                <a:lnTo>
                  <a:pt x="78" y="22"/>
                </a:lnTo>
                <a:lnTo>
                  <a:pt x="92" y="31"/>
                </a:lnTo>
                <a:lnTo>
                  <a:pt x="105" y="39"/>
                </a:lnTo>
                <a:lnTo>
                  <a:pt x="105" y="39"/>
                </a:lnTo>
                <a:lnTo>
                  <a:pt x="119" y="45"/>
                </a:lnTo>
                <a:lnTo>
                  <a:pt x="135" y="49"/>
                </a:lnTo>
                <a:lnTo>
                  <a:pt x="151" y="55"/>
                </a:lnTo>
                <a:lnTo>
                  <a:pt x="167" y="61"/>
                </a:lnTo>
                <a:lnTo>
                  <a:pt x="167" y="61"/>
                </a:lnTo>
                <a:lnTo>
                  <a:pt x="200" y="81"/>
                </a:lnTo>
                <a:lnTo>
                  <a:pt x="219" y="90"/>
                </a:lnTo>
                <a:lnTo>
                  <a:pt x="238" y="98"/>
                </a:lnTo>
                <a:lnTo>
                  <a:pt x="248" y="101"/>
                </a:lnTo>
                <a:lnTo>
                  <a:pt x="256" y="103"/>
                </a:lnTo>
                <a:lnTo>
                  <a:pt x="267" y="104"/>
                </a:lnTo>
                <a:lnTo>
                  <a:pt x="275" y="103"/>
                </a:lnTo>
                <a:lnTo>
                  <a:pt x="284" y="101"/>
                </a:lnTo>
                <a:lnTo>
                  <a:pt x="292" y="98"/>
                </a:lnTo>
                <a:lnTo>
                  <a:pt x="301" y="93"/>
                </a:lnTo>
                <a:lnTo>
                  <a:pt x="310" y="85"/>
                </a:lnTo>
                <a:lnTo>
                  <a:pt x="310" y="85"/>
                </a:lnTo>
                <a:lnTo>
                  <a:pt x="311" y="83"/>
                </a:lnTo>
                <a:lnTo>
                  <a:pt x="311" y="80"/>
                </a:lnTo>
                <a:lnTo>
                  <a:pt x="310" y="77"/>
                </a:lnTo>
                <a:lnTo>
                  <a:pt x="308" y="74"/>
                </a:lnTo>
                <a:lnTo>
                  <a:pt x="307" y="72"/>
                </a:lnTo>
                <a:lnTo>
                  <a:pt x="304" y="72"/>
                </a:lnTo>
                <a:lnTo>
                  <a:pt x="301" y="72"/>
                </a:lnTo>
                <a:lnTo>
                  <a:pt x="298" y="74"/>
                </a:lnTo>
                <a:lnTo>
                  <a:pt x="298" y="74"/>
                </a:lnTo>
                <a:lnTo>
                  <a:pt x="294" y="80"/>
                </a:lnTo>
                <a:lnTo>
                  <a:pt x="288" y="84"/>
                </a:lnTo>
                <a:lnTo>
                  <a:pt x="282" y="87"/>
                </a:lnTo>
                <a:lnTo>
                  <a:pt x="277" y="88"/>
                </a:lnTo>
                <a:lnTo>
                  <a:pt x="264" y="90"/>
                </a:lnTo>
                <a:lnTo>
                  <a:pt x="251" y="87"/>
                </a:lnTo>
                <a:lnTo>
                  <a:pt x="238" y="83"/>
                </a:lnTo>
                <a:lnTo>
                  <a:pt x="225" y="77"/>
                </a:lnTo>
                <a:lnTo>
                  <a:pt x="202" y="65"/>
                </a:lnTo>
                <a:lnTo>
                  <a:pt x="202" y="65"/>
                </a:lnTo>
                <a:lnTo>
                  <a:pt x="183" y="54"/>
                </a:lnTo>
                <a:lnTo>
                  <a:pt x="164" y="44"/>
                </a:lnTo>
                <a:lnTo>
                  <a:pt x="164" y="44"/>
                </a:lnTo>
                <a:lnTo>
                  <a:pt x="150" y="39"/>
                </a:lnTo>
                <a:lnTo>
                  <a:pt x="137" y="35"/>
                </a:lnTo>
                <a:lnTo>
                  <a:pt x="122" y="31"/>
                </a:lnTo>
                <a:lnTo>
                  <a:pt x="109" y="25"/>
                </a:lnTo>
                <a:lnTo>
                  <a:pt x="109" y="25"/>
                </a:lnTo>
                <a:lnTo>
                  <a:pt x="96" y="16"/>
                </a:lnTo>
                <a:lnTo>
                  <a:pt x="82" y="8"/>
                </a:lnTo>
                <a:lnTo>
                  <a:pt x="73" y="3"/>
                </a:lnTo>
                <a:lnTo>
                  <a:pt x="66" y="0"/>
                </a:lnTo>
                <a:lnTo>
                  <a:pt x="59" y="0"/>
                </a:lnTo>
                <a:lnTo>
                  <a:pt x="50" y="3"/>
                </a:lnTo>
                <a:lnTo>
                  <a:pt x="50" y="3"/>
                </a:lnTo>
                <a:lnTo>
                  <a:pt x="43" y="8"/>
                </a:lnTo>
                <a:lnTo>
                  <a:pt x="37" y="15"/>
                </a:lnTo>
                <a:lnTo>
                  <a:pt x="33" y="22"/>
                </a:lnTo>
                <a:lnTo>
                  <a:pt x="29" y="31"/>
                </a:lnTo>
                <a:lnTo>
                  <a:pt x="24" y="38"/>
                </a:lnTo>
                <a:lnTo>
                  <a:pt x="20" y="45"/>
                </a:lnTo>
                <a:lnTo>
                  <a:pt x="14" y="51"/>
                </a:lnTo>
                <a:lnTo>
                  <a:pt x="6" y="55"/>
                </a:lnTo>
                <a:lnTo>
                  <a:pt x="6" y="55"/>
                </a:lnTo>
                <a:lnTo>
                  <a:pt x="3" y="57"/>
                </a:lnTo>
                <a:lnTo>
                  <a:pt x="1" y="60"/>
                </a:lnTo>
                <a:lnTo>
                  <a:pt x="0" y="61"/>
                </a:lnTo>
                <a:lnTo>
                  <a:pt x="0" y="64"/>
                </a:lnTo>
                <a:lnTo>
                  <a:pt x="1" y="67"/>
                </a:lnTo>
                <a:lnTo>
                  <a:pt x="3" y="68"/>
                </a:lnTo>
                <a:lnTo>
                  <a:pt x="6" y="70"/>
                </a:lnTo>
                <a:lnTo>
                  <a:pt x="8" y="70"/>
                </a:lnTo>
                <a:lnTo>
                  <a:pt x="8" y="7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0" name="Freeform 27">
            <a:extLst>
              <a:ext uri="{FF2B5EF4-FFF2-40B4-BE49-F238E27FC236}">
                <a16:creationId xmlns:a16="http://schemas.microsoft.com/office/drawing/2014/main" id="{62B38244-C6FC-455B-B521-53CDAF736309}"/>
              </a:ext>
            </a:extLst>
          </p:cNvPr>
          <p:cNvSpPr>
            <a:spLocks/>
          </p:cNvSpPr>
          <p:nvPr/>
        </p:nvSpPr>
        <p:spPr bwMode="auto">
          <a:xfrm rot="478719">
            <a:off x="11282930" y="6180004"/>
            <a:ext cx="444500" cy="114300"/>
          </a:xfrm>
          <a:custGeom>
            <a:avLst/>
            <a:gdLst>
              <a:gd name="T0" fmla="*/ 13 w 280"/>
              <a:gd name="T1" fmla="*/ 69 h 72"/>
              <a:gd name="T2" fmla="*/ 26 w 280"/>
              <a:gd name="T3" fmla="*/ 59 h 72"/>
              <a:gd name="T4" fmla="*/ 41 w 280"/>
              <a:gd name="T5" fmla="*/ 59 h 72"/>
              <a:gd name="T6" fmla="*/ 62 w 280"/>
              <a:gd name="T7" fmla="*/ 66 h 72"/>
              <a:gd name="T8" fmla="*/ 69 w 280"/>
              <a:gd name="T9" fmla="*/ 66 h 72"/>
              <a:gd name="T10" fmla="*/ 84 w 280"/>
              <a:gd name="T11" fmla="*/ 61 h 72"/>
              <a:gd name="T12" fmla="*/ 107 w 280"/>
              <a:gd name="T13" fmla="*/ 44 h 72"/>
              <a:gd name="T14" fmla="*/ 120 w 280"/>
              <a:gd name="T15" fmla="*/ 37 h 72"/>
              <a:gd name="T16" fmla="*/ 128 w 280"/>
              <a:gd name="T17" fmla="*/ 36 h 72"/>
              <a:gd name="T18" fmla="*/ 157 w 280"/>
              <a:gd name="T19" fmla="*/ 36 h 72"/>
              <a:gd name="T20" fmla="*/ 196 w 280"/>
              <a:gd name="T21" fmla="*/ 37 h 72"/>
              <a:gd name="T22" fmla="*/ 216 w 280"/>
              <a:gd name="T23" fmla="*/ 33 h 72"/>
              <a:gd name="T24" fmla="*/ 255 w 280"/>
              <a:gd name="T25" fmla="*/ 20 h 72"/>
              <a:gd name="T26" fmla="*/ 274 w 280"/>
              <a:gd name="T27" fmla="*/ 14 h 72"/>
              <a:gd name="T28" fmla="*/ 278 w 280"/>
              <a:gd name="T29" fmla="*/ 10 h 72"/>
              <a:gd name="T30" fmla="*/ 280 w 280"/>
              <a:gd name="T31" fmla="*/ 5 h 72"/>
              <a:gd name="T32" fmla="*/ 277 w 280"/>
              <a:gd name="T33" fmla="*/ 1 h 72"/>
              <a:gd name="T34" fmla="*/ 271 w 280"/>
              <a:gd name="T35" fmla="*/ 0 h 72"/>
              <a:gd name="T36" fmla="*/ 247 w 280"/>
              <a:gd name="T37" fmla="*/ 7 h 72"/>
              <a:gd name="T38" fmla="*/ 212 w 280"/>
              <a:gd name="T39" fmla="*/ 18 h 72"/>
              <a:gd name="T40" fmla="*/ 188 w 280"/>
              <a:gd name="T41" fmla="*/ 23 h 72"/>
              <a:gd name="T42" fmla="*/ 175 w 280"/>
              <a:gd name="T43" fmla="*/ 23 h 72"/>
              <a:gd name="T44" fmla="*/ 136 w 280"/>
              <a:gd name="T45" fmla="*/ 21 h 72"/>
              <a:gd name="T46" fmla="*/ 118 w 280"/>
              <a:gd name="T47" fmla="*/ 23 h 72"/>
              <a:gd name="T48" fmla="*/ 101 w 280"/>
              <a:gd name="T49" fmla="*/ 30 h 72"/>
              <a:gd name="T50" fmla="*/ 94 w 280"/>
              <a:gd name="T51" fmla="*/ 36 h 72"/>
              <a:gd name="T52" fmla="*/ 81 w 280"/>
              <a:gd name="T53" fmla="*/ 47 h 72"/>
              <a:gd name="T54" fmla="*/ 74 w 280"/>
              <a:gd name="T55" fmla="*/ 51 h 72"/>
              <a:gd name="T56" fmla="*/ 64 w 280"/>
              <a:gd name="T57" fmla="*/ 51 h 72"/>
              <a:gd name="T58" fmla="*/ 46 w 280"/>
              <a:gd name="T59" fmla="*/ 46 h 72"/>
              <a:gd name="T60" fmla="*/ 36 w 280"/>
              <a:gd name="T61" fmla="*/ 43 h 72"/>
              <a:gd name="T62" fmla="*/ 25 w 280"/>
              <a:gd name="T63" fmla="*/ 41 h 72"/>
              <a:gd name="T64" fmla="*/ 16 w 280"/>
              <a:gd name="T65" fmla="*/ 44 h 72"/>
              <a:gd name="T66" fmla="*/ 2 w 280"/>
              <a:gd name="T67" fmla="*/ 60 h 72"/>
              <a:gd name="T68" fmla="*/ 0 w 280"/>
              <a:gd name="T69" fmla="*/ 63 h 72"/>
              <a:gd name="T70" fmla="*/ 2 w 280"/>
              <a:gd name="T71" fmla="*/ 69 h 72"/>
              <a:gd name="T72" fmla="*/ 6 w 280"/>
              <a:gd name="T73" fmla="*/ 72 h 72"/>
              <a:gd name="T74" fmla="*/ 12 w 280"/>
              <a:gd name="T75" fmla="*/ 70 h 72"/>
              <a:gd name="T76" fmla="*/ 13 w 280"/>
              <a:gd name="T77"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0" h="72">
                <a:moveTo>
                  <a:pt x="13" y="69"/>
                </a:moveTo>
                <a:lnTo>
                  <a:pt x="13" y="69"/>
                </a:lnTo>
                <a:lnTo>
                  <a:pt x="19" y="61"/>
                </a:lnTo>
                <a:lnTo>
                  <a:pt x="26" y="59"/>
                </a:lnTo>
                <a:lnTo>
                  <a:pt x="33" y="57"/>
                </a:lnTo>
                <a:lnTo>
                  <a:pt x="41" y="59"/>
                </a:lnTo>
                <a:lnTo>
                  <a:pt x="55" y="64"/>
                </a:lnTo>
                <a:lnTo>
                  <a:pt x="62" y="66"/>
                </a:lnTo>
                <a:lnTo>
                  <a:pt x="69" y="66"/>
                </a:lnTo>
                <a:lnTo>
                  <a:pt x="69" y="66"/>
                </a:lnTo>
                <a:lnTo>
                  <a:pt x="78" y="64"/>
                </a:lnTo>
                <a:lnTo>
                  <a:pt x="84" y="61"/>
                </a:lnTo>
                <a:lnTo>
                  <a:pt x="95" y="53"/>
                </a:lnTo>
                <a:lnTo>
                  <a:pt x="107" y="44"/>
                </a:lnTo>
                <a:lnTo>
                  <a:pt x="113" y="40"/>
                </a:lnTo>
                <a:lnTo>
                  <a:pt x="120" y="37"/>
                </a:lnTo>
                <a:lnTo>
                  <a:pt x="120" y="37"/>
                </a:lnTo>
                <a:lnTo>
                  <a:pt x="128" y="36"/>
                </a:lnTo>
                <a:lnTo>
                  <a:pt x="139" y="34"/>
                </a:lnTo>
                <a:lnTo>
                  <a:pt x="157" y="36"/>
                </a:lnTo>
                <a:lnTo>
                  <a:pt x="178" y="37"/>
                </a:lnTo>
                <a:lnTo>
                  <a:pt x="196" y="37"/>
                </a:lnTo>
                <a:lnTo>
                  <a:pt x="196" y="37"/>
                </a:lnTo>
                <a:lnTo>
                  <a:pt x="216" y="33"/>
                </a:lnTo>
                <a:lnTo>
                  <a:pt x="237" y="27"/>
                </a:lnTo>
                <a:lnTo>
                  <a:pt x="255" y="20"/>
                </a:lnTo>
                <a:lnTo>
                  <a:pt x="274" y="14"/>
                </a:lnTo>
                <a:lnTo>
                  <a:pt x="274" y="14"/>
                </a:lnTo>
                <a:lnTo>
                  <a:pt x="277" y="12"/>
                </a:lnTo>
                <a:lnTo>
                  <a:pt x="278" y="10"/>
                </a:lnTo>
                <a:lnTo>
                  <a:pt x="280" y="8"/>
                </a:lnTo>
                <a:lnTo>
                  <a:pt x="280" y="5"/>
                </a:lnTo>
                <a:lnTo>
                  <a:pt x="278" y="2"/>
                </a:lnTo>
                <a:lnTo>
                  <a:pt x="277" y="1"/>
                </a:lnTo>
                <a:lnTo>
                  <a:pt x="274" y="0"/>
                </a:lnTo>
                <a:lnTo>
                  <a:pt x="271" y="0"/>
                </a:lnTo>
                <a:lnTo>
                  <a:pt x="271" y="0"/>
                </a:lnTo>
                <a:lnTo>
                  <a:pt x="247" y="7"/>
                </a:lnTo>
                <a:lnTo>
                  <a:pt x="224" y="15"/>
                </a:lnTo>
                <a:lnTo>
                  <a:pt x="212" y="18"/>
                </a:lnTo>
                <a:lnTo>
                  <a:pt x="199" y="21"/>
                </a:lnTo>
                <a:lnTo>
                  <a:pt x="188" y="23"/>
                </a:lnTo>
                <a:lnTo>
                  <a:pt x="175" y="23"/>
                </a:lnTo>
                <a:lnTo>
                  <a:pt x="175" y="23"/>
                </a:lnTo>
                <a:lnTo>
                  <a:pt x="156" y="21"/>
                </a:lnTo>
                <a:lnTo>
                  <a:pt x="136" y="21"/>
                </a:lnTo>
                <a:lnTo>
                  <a:pt x="127" y="21"/>
                </a:lnTo>
                <a:lnTo>
                  <a:pt x="118" y="23"/>
                </a:lnTo>
                <a:lnTo>
                  <a:pt x="108" y="25"/>
                </a:lnTo>
                <a:lnTo>
                  <a:pt x="101" y="30"/>
                </a:lnTo>
                <a:lnTo>
                  <a:pt x="101" y="30"/>
                </a:lnTo>
                <a:lnTo>
                  <a:pt x="94" y="36"/>
                </a:lnTo>
                <a:lnTo>
                  <a:pt x="88" y="41"/>
                </a:lnTo>
                <a:lnTo>
                  <a:pt x="81" y="47"/>
                </a:lnTo>
                <a:lnTo>
                  <a:pt x="74" y="51"/>
                </a:lnTo>
                <a:lnTo>
                  <a:pt x="74" y="51"/>
                </a:lnTo>
                <a:lnTo>
                  <a:pt x="68" y="51"/>
                </a:lnTo>
                <a:lnTo>
                  <a:pt x="64" y="51"/>
                </a:lnTo>
                <a:lnTo>
                  <a:pt x="55" y="48"/>
                </a:lnTo>
                <a:lnTo>
                  <a:pt x="46" y="46"/>
                </a:lnTo>
                <a:lnTo>
                  <a:pt x="36" y="43"/>
                </a:lnTo>
                <a:lnTo>
                  <a:pt x="36" y="43"/>
                </a:lnTo>
                <a:lnTo>
                  <a:pt x="30" y="41"/>
                </a:lnTo>
                <a:lnTo>
                  <a:pt x="25" y="41"/>
                </a:lnTo>
                <a:lnTo>
                  <a:pt x="20" y="43"/>
                </a:lnTo>
                <a:lnTo>
                  <a:pt x="16" y="44"/>
                </a:lnTo>
                <a:lnTo>
                  <a:pt x="9" y="51"/>
                </a:lnTo>
                <a:lnTo>
                  <a:pt x="2" y="60"/>
                </a:lnTo>
                <a:lnTo>
                  <a:pt x="2" y="60"/>
                </a:lnTo>
                <a:lnTo>
                  <a:pt x="0" y="63"/>
                </a:lnTo>
                <a:lnTo>
                  <a:pt x="0" y="66"/>
                </a:lnTo>
                <a:lnTo>
                  <a:pt x="2" y="69"/>
                </a:lnTo>
                <a:lnTo>
                  <a:pt x="3" y="70"/>
                </a:lnTo>
                <a:lnTo>
                  <a:pt x="6" y="72"/>
                </a:lnTo>
                <a:lnTo>
                  <a:pt x="9" y="72"/>
                </a:lnTo>
                <a:lnTo>
                  <a:pt x="12" y="70"/>
                </a:lnTo>
                <a:lnTo>
                  <a:pt x="13" y="69"/>
                </a:lnTo>
                <a:lnTo>
                  <a:pt x="13" y="69"/>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4" name="Freeform 31">
            <a:extLst>
              <a:ext uri="{FF2B5EF4-FFF2-40B4-BE49-F238E27FC236}">
                <a16:creationId xmlns:a16="http://schemas.microsoft.com/office/drawing/2014/main" id="{5F7AA93B-9174-44D9-9991-9985E5A0E097}"/>
              </a:ext>
            </a:extLst>
          </p:cNvPr>
          <p:cNvSpPr>
            <a:spLocks/>
          </p:cNvSpPr>
          <p:nvPr/>
        </p:nvSpPr>
        <p:spPr bwMode="auto">
          <a:xfrm>
            <a:off x="8136852" y="5379790"/>
            <a:ext cx="928688" cy="193675"/>
          </a:xfrm>
          <a:custGeom>
            <a:avLst/>
            <a:gdLst>
              <a:gd name="T0" fmla="*/ 8 w 585"/>
              <a:gd name="T1" fmla="*/ 88 h 122"/>
              <a:gd name="T2" fmla="*/ 31 w 585"/>
              <a:gd name="T3" fmla="*/ 79 h 122"/>
              <a:gd name="T4" fmla="*/ 92 w 585"/>
              <a:gd name="T5" fmla="*/ 40 h 122"/>
              <a:gd name="T6" fmla="*/ 123 w 585"/>
              <a:gd name="T7" fmla="*/ 23 h 122"/>
              <a:gd name="T8" fmla="*/ 145 w 585"/>
              <a:gd name="T9" fmla="*/ 17 h 122"/>
              <a:gd name="T10" fmla="*/ 167 w 585"/>
              <a:gd name="T11" fmla="*/ 17 h 122"/>
              <a:gd name="T12" fmla="*/ 180 w 585"/>
              <a:gd name="T13" fmla="*/ 21 h 122"/>
              <a:gd name="T14" fmla="*/ 219 w 585"/>
              <a:gd name="T15" fmla="*/ 40 h 122"/>
              <a:gd name="T16" fmla="*/ 253 w 585"/>
              <a:gd name="T17" fmla="*/ 63 h 122"/>
              <a:gd name="T18" fmla="*/ 272 w 585"/>
              <a:gd name="T19" fmla="*/ 70 h 122"/>
              <a:gd name="T20" fmla="*/ 288 w 585"/>
              <a:gd name="T21" fmla="*/ 72 h 122"/>
              <a:gd name="T22" fmla="*/ 314 w 585"/>
              <a:gd name="T23" fmla="*/ 72 h 122"/>
              <a:gd name="T24" fmla="*/ 322 w 585"/>
              <a:gd name="T25" fmla="*/ 73 h 122"/>
              <a:gd name="T26" fmla="*/ 335 w 585"/>
              <a:gd name="T27" fmla="*/ 79 h 122"/>
              <a:gd name="T28" fmla="*/ 353 w 585"/>
              <a:gd name="T29" fmla="*/ 92 h 122"/>
              <a:gd name="T30" fmla="*/ 366 w 585"/>
              <a:gd name="T31" fmla="*/ 99 h 122"/>
              <a:gd name="T32" fmla="*/ 373 w 585"/>
              <a:gd name="T33" fmla="*/ 99 h 122"/>
              <a:gd name="T34" fmla="*/ 389 w 585"/>
              <a:gd name="T35" fmla="*/ 96 h 122"/>
              <a:gd name="T36" fmla="*/ 410 w 585"/>
              <a:gd name="T37" fmla="*/ 88 h 122"/>
              <a:gd name="T38" fmla="*/ 425 w 585"/>
              <a:gd name="T39" fmla="*/ 88 h 122"/>
              <a:gd name="T40" fmla="*/ 432 w 585"/>
              <a:gd name="T41" fmla="*/ 90 h 122"/>
              <a:gd name="T42" fmla="*/ 478 w 585"/>
              <a:gd name="T43" fmla="*/ 115 h 122"/>
              <a:gd name="T44" fmla="*/ 495 w 585"/>
              <a:gd name="T45" fmla="*/ 119 h 122"/>
              <a:gd name="T46" fmla="*/ 516 w 585"/>
              <a:gd name="T47" fmla="*/ 121 h 122"/>
              <a:gd name="T48" fmla="*/ 578 w 585"/>
              <a:gd name="T49" fmla="*/ 122 h 122"/>
              <a:gd name="T50" fmla="*/ 580 w 585"/>
              <a:gd name="T51" fmla="*/ 122 h 122"/>
              <a:gd name="T52" fmla="*/ 585 w 585"/>
              <a:gd name="T53" fmla="*/ 118 h 122"/>
              <a:gd name="T54" fmla="*/ 585 w 585"/>
              <a:gd name="T55" fmla="*/ 112 h 122"/>
              <a:gd name="T56" fmla="*/ 580 w 585"/>
              <a:gd name="T57" fmla="*/ 108 h 122"/>
              <a:gd name="T58" fmla="*/ 578 w 585"/>
              <a:gd name="T59" fmla="*/ 108 h 122"/>
              <a:gd name="T60" fmla="*/ 510 w 585"/>
              <a:gd name="T61" fmla="*/ 106 h 122"/>
              <a:gd name="T62" fmla="*/ 488 w 585"/>
              <a:gd name="T63" fmla="*/ 103 h 122"/>
              <a:gd name="T64" fmla="*/ 462 w 585"/>
              <a:gd name="T65" fmla="*/ 93 h 122"/>
              <a:gd name="T66" fmla="*/ 439 w 585"/>
              <a:gd name="T67" fmla="*/ 78 h 122"/>
              <a:gd name="T68" fmla="*/ 432 w 585"/>
              <a:gd name="T69" fmla="*/ 72 h 122"/>
              <a:gd name="T70" fmla="*/ 423 w 585"/>
              <a:gd name="T71" fmla="*/ 69 h 122"/>
              <a:gd name="T72" fmla="*/ 416 w 585"/>
              <a:gd name="T73" fmla="*/ 69 h 122"/>
              <a:gd name="T74" fmla="*/ 397 w 585"/>
              <a:gd name="T75" fmla="*/ 76 h 122"/>
              <a:gd name="T76" fmla="*/ 379 w 585"/>
              <a:gd name="T77" fmla="*/ 83 h 122"/>
              <a:gd name="T78" fmla="*/ 371 w 585"/>
              <a:gd name="T79" fmla="*/ 83 h 122"/>
              <a:gd name="T80" fmla="*/ 356 w 585"/>
              <a:gd name="T81" fmla="*/ 76 h 122"/>
              <a:gd name="T82" fmla="*/ 344 w 585"/>
              <a:gd name="T83" fmla="*/ 66 h 122"/>
              <a:gd name="T84" fmla="*/ 333 w 585"/>
              <a:gd name="T85" fmla="*/ 57 h 122"/>
              <a:gd name="T86" fmla="*/ 315 w 585"/>
              <a:gd name="T87" fmla="*/ 54 h 122"/>
              <a:gd name="T88" fmla="*/ 301 w 585"/>
              <a:gd name="T89" fmla="*/ 56 h 122"/>
              <a:gd name="T90" fmla="*/ 281 w 585"/>
              <a:gd name="T91" fmla="*/ 57 h 122"/>
              <a:gd name="T92" fmla="*/ 268 w 585"/>
              <a:gd name="T93" fmla="*/ 54 h 122"/>
              <a:gd name="T94" fmla="*/ 262 w 585"/>
              <a:gd name="T95" fmla="*/ 52 h 122"/>
              <a:gd name="T96" fmla="*/ 246 w 585"/>
              <a:gd name="T97" fmla="*/ 40 h 122"/>
              <a:gd name="T98" fmla="*/ 232 w 585"/>
              <a:gd name="T99" fmla="*/ 29 h 122"/>
              <a:gd name="T100" fmla="*/ 196 w 585"/>
              <a:gd name="T101" fmla="*/ 11 h 122"/>
              <a:gd name="T102" fmla="*/ 167 w 585"/>
              <a:gd name="T103" fmla="*/ 1 h 122"/>
              <a:gd name="T104" fmla="*/ 157 w 585"/>
              <a:gd name="T105" fmla="*/ 0 h 122"/>
              <a:gd name="T106" fmla="*/ 136 w 585"/>
              <a:gd name="T107" fmla="*/ 1 h 122"/>
              <a:gd name="T108" fmla="*/ 116 w 585"/>
              <a:gd name="T109" fmla="*/ 7 h 122"/>
              <a:gd name="T110" fmla="*/ 80 w 585"/>
              <a:gd name="T111" fmla="*/ 30 h 122"/>
              <a:gd name="T112" fmla="*/ 43 w 585"/>
              <a:gd name="T113" fmla="*/ 56 h 122"/>
              <a:gd name="T114" fmla="*/ 15 w 585"/>
              <a:gd name="T115" fmla="*/ 70 h 122"/>
              <a:gd name="T116" fmla="*/ 5 w 585"/>
              <a:gd name="T117" fmla="*/ 73 h 122"/>
              <a:gd name="T118" fmla="*/ 1 w 585"/>
              <a:gd name="T119" fmla="*/ 78 h 122"/>
              <a:gd name="T120" fmla="*/ 0 w 585"/>
              <a:gd name="T121" fmla="*/ 82 h 122"/>
              <a:gd name="T122" fmla="*/ 2 w 585"/>
              <a:gd name="T123" fmla="*/ 86 h 122"/>
              <a:gd name="T124" fmla="*/ 8 w 585"/>
              <a:gd name="T125" fmla="*/ 8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122">
                <a:moveTo>
                  <a:pt x="8" y="88"/>
                </a:moveTo>
                <a:lnTo>
                  <a:pt x="8" y="88"/>
                </a:lnTo>
                <a:lnTo>
                  <a:pt x="20" y="83"/>
                </a:lnTo>
                <a:lnTo>
                  <a:pt x="31" y="79"/>
                </a:lnTo>
                <a:lnTo>
                  <a:pt x="51" y="67"/>
                </a:lnTo>
                <a:lnTo>
                  <a:pt x="92" y="40"/>
                </a:lnTo>
                <a:lnTo>
                  <a:pt x="112" y="29"/>
                </a:lnTo>
                <a:lnTo>
                  <a:pt x="123" y="23"/>
                </a:lnTo>
                <a:lnTo>
                  <a:pt x="134" y="20"/>
                </a:lnTo>
                <a:lnTo>
                  <a:pt x="145" y="17"/>
                </a:lnTo>
                <a:lnTo>
                  <a:pt x="155" y="17"/>
                </a:lnTo>
                <a:lnTo>
                  <a:pt x="167" y="17"/>
                </a:lnTo>
                <a:lnTo>
                  <a:pt x="180" y="21"/>
                </a:lnTo>
                <a:lnTo>
                  <a:pt x="180" y="21"/>
                </a:lnTo>
                <a:lnTo>
                  <a:pt x="200" y="30"/>
                </a:lnTo>
                <a:lnTo>
                  <a:pt x="219" y="40"/>
                </a:lnTo>
                <a:lnTo>
                  <a:pt x="253" y="63"/>
                </a:lnTo>
                <a:lnTo>
                  <a:pt x="253" y="63"/>
                </a:lnTo>
                <a:lnTo>
                  <a:pt x="263" y="67"/>
                </a:lnTo>
                <a:lnTo>
                  <a:pt x="272" y="70"/>
                </a:lnTo>
                <a:lnTo>
                  <a:pt x="279" y="72"/>
                </a:lnTo>
                <a:lnTo>
                  <a:pt x="288" y="72"/>
                </a:lnTo>
                <a:lnTo>
                  <a:pt x="305" y="70"/>
                </a:lnTo>
                <a:lnTo>
                  <a:pt x="314" y="72"/>
                </a:lnTo>
                <a:lnTo>
                  <a:pt x="322" y="73"/>
                </a:lnTo>
                <a:lnTo>
                  <a:pt x="322" y="73"/>
                </a:lnTo>
                <a:lnTo>
                  <a:pt x="330" y="76"/>
                </a:lnTo>
                <a:lnTo>
                  <a:pt x="335" y="79"/>
                </a:lnTo>
                <a:lnTo>
                  <a:pt x="347" y="88"/>
                </a:lnTo>
                <a:lnTo>
                  <a:pt x="353" y="92"/>
                </a:lnTo>
                <a:lnTo>
                  <a:pt x="358" y="96"/>
                </a:lnTo>
                <a:lnTo>
                  <a:pt x="366" y="99"/>
                </a:lnTo>
                <a:lnTo>
                  <a:pt x="373" y="99"/>
                </a:lnTo>
                <a:lnTo>
                  <a:pt x="373" y="99"/>
                </a:lnTo>
                <a:lnTo>
                  <a:pt x="382" y="99"/>
                </a:lnTo>
                <a:lnTo>
                  <a:pt x="389" y="96"/>
                </a:lnTo>
                <a:lnTo>
                  <a:pt x="403" y="90"/>
                </a:lnTo>
                <a:lnTo>
                  <a:pt x="410" y="88"/>
                </a:lnTo>
                <a:lnTo>
                  <a:pt x="418" y="86"/>
                </a:lnTo>
                <a:lnTo>
                  <a:pt x="425" y="88"/>
                </a:lnTo>
                <a:lnTo>
                  <a:pt x="432" y="90"/>
                </a:lnTo>
                <a:lnTo>
                  <a:pt x="432" y="90"/>
                </a:lnTo>
                <a:lnTo>
                  <a:pt x="462" y="108"/>
                </a:lnTo>
                <a:lnTo>
                  <a:pt x="478" y="115"/>
                </a:lnTo>
                <a:lnTo>
                  <a:pt x="487" y="116"/>
                </a:lnTo>
                <a:lnTo>
                  <a:pt x="495" y="119"/>
                </a:lnTo>
                <a:lnTo>
                  <a:pt x="495" y="119"/>
                </a:lnTo>
                <a:lnTo>
                  <a:pt x="516" y="121"/>
                </a:lnTo>
                <a:lnTo>
                  <a:pt x="537" y="122"/>
                </a:lnTo>
                <a:lnTo>
                  <a:pt x="578" y="122"/>
                </a:lnTo>
                <a:lnTo>
                  <a:pt x="578" y="122"/>
                </a:lnTo>
                <a:lnTo>
                  <a:pt x="580" y="122"/>
                </a:lnTo>
                <a:lnTo>
                  <a:pt x="583" y="121"/>
                </a:lnTo>
                <a:lnTo>
                  <a:pt x="585" y="118"/>
                </a:lnTo>
                <a:lnTo>
                  <a:pt x="585" y="115"/>
                </a:lnTo>
                <a:lnTo>
                  <a:pt x="585" y="112"/>
                </a:lnTo>
                <a:lnTo>
                  <a:pt x="583" y="111"/>
                </a:lnTo>
                <a:lnTo>
                  <a:pt x="580" y="108"/>
                </a:lnTo>
                <a:lnTo>
                  <a:pt x="578" y="108"/>
                </a:lnTo>
                <a:lnTo>
                  <a:pt x="578" y="108"/>
                </a:lnTo>
                <a:lnTo>
                  <a:pt x="533" y="108"/>
                </a:lnTo>
                <a:lnTo>
                  <a:pt x="510" y="106"/>
                </a:lnTo>
                <a:lnTo>
                  <a:pt x="488" y="103"/>
                </a:lnTo>
                <a:lnTo>
                  <a:pt x="488" y="103"/>
                </a:lnTo>
                <a:lnTo>
                  <a:pt x="475" y="99"/>
                </a:lnTo>
                <a:lnTo>
                  <a:pt x="462" y="93"/>
                </a:lnTo>
                <a:lnTo>
                  <a:pt x="451" y="86"/>
                </a:lnTo>
                <a:lnTo>
                  <a:pt x="439" y="78"/>
                </a:lnTo>
                <a:lnTo>
                  <a:pt x="439" y="78"/>
                </a:lnTo>
                <a:lnTo>
                  <a:pt x="432" y="72"/>
                </a:lnTo>
                <a:lnTo>
                  <a:pt x="428" y="69"/>
                </a:lnTo>
                <a:lnTo>
                  <a:pt x="423" y="69"/>
                </a:lnTo>
                <a:lnTo>
                  <a:pt x="423" y="69"/>
                </a:lnTo>
                <a:lnTo>
                  <a:pt x="416" y="69"/>
                </a:lnTo>
                <a:lnTo>
                  <a:pt x="410" y="70"/>
                </a:lnTo>
                <a:lnTo>
                  <a:pt x="397" y="76"/>
                </a:lnTo>
                <a:lnTo>
                  <a:pt x="384" y="82"/>
                </a:lnTo>
                <a:lnTo>
                  <a:pt x="379" y="83"/>
                </a:lnTo>
                <a:lnTo>
                  <a:pt x="371" y="83"/>
                </a:lnTo>
                <a:lnTo>
                  <a:pt x="371" y="83"/>
                </a:lnTo>
                <a:lnTo>
                  <a:pt x="363" y="80"/>
                </a:lnTo>
                <a:lnTo>
                  <a:pt x="356" y="76"/>
                </a:lnTo>
                <a:lnTo>
                  <a:pt x="350" y="72"/>
                </a:lnTo>
                <a:lnTo>
                  <a:pt x="344" y="66"/>
                </a:lnTo>
                <a:lnTo>
                  <a:pt x="338" y="62"/>
                </a:lnTo>
                <a:lnTo>
                  <a:pt x="333" y="57"/>
                </a:lnTo>
                <a:lnTo>
                  <a:pt x="325" y="54"/>
                </a:lnTo>
                <a:lnTo>
                  <a:pt x="315" y="54"/>
                </a:lnTo>
                <a:lnTo>
                  <a:pt x="315" y="54"/>
                </a:lnTo>
                <a:lnTo>
                  <a:pt x="301" y="56"/>
                </a:lnTo>
                <a:lnTo>
                  <a:pt x="288" y="57"/>
                </a:lnTo>
                <a:lnTo>
                  <a:pt x="281" y="57"/>
                </a:lnTo>
                <a:lnTo>
                  <a:pt x="275" y="56"/>
                </a:lnTo>
                <a:lnTo>
                  <a:pt x="268" y="54"/>
                </a:lnTo>
                <a:lnTo>
                  <a:pt x="262" y="52"/>
                </a:lnTo>
                <a:lnTo>
                  <a:pt x="262" y="52"/>
                </a:lnTo>
                <a:lnTo>
                  <a:pt x="253" y="46"/>
                </a:lnTo>
                <a:lnTo>
                  <a:pt x="246" y="40"/>
                </a:lnTo>
                <a:lnTo>
                  <a:pt x="232" y="29"/>
                </a:lnTo>
                <a:lnTo>
                  <a:pt x="232" y="29"/>
                </a:lnTo>
                <a:lnTo>
                  <a:pt x="214" y="18"/>
                </a:lnTo>
                <a:lnTo>
                  <a:pt x="196" y="11"/>
                </a:lnTo>
                <a:lnTo>
                  <a:pt x="175" y="4"/>
                </a:lnTo>
                <a:lnTo>
                  <a:pt x="167" y="1"/>
                </a:lnTo>
                <a:lnTo>
                  <a:pt x="157" y="0"/>
                </a:lnTo>
                <a:lnTo>
                  <a:pt x="157" y="0"/>
                </a:lnTo>
                <a:lnTo>
                  <a:pt x="147" y="0"/>
                </a:lnTo>
                <a:lnTo>
                  <a:pt x="136" y="1"/>
                </a:lnTo>
                <a:lnTo>
                  <a:pt x="126" y="4"/>
                </a:lnTo>
                <a:lnTo>
                  <a:pt x="116" y="7"/>
                </a:lnTo>
                <a:lnTo>
                  <a:pt x="98" y="17"/>
                </a:lnTo>
                <a:lnTo>
                  <a:pt x="80" y="30"/>
                </a:lnTo>
                <a:lnTo>
                  <a:pt x="62" y="43"/>
                </a:lnTo>
                <a:lnTo>
                  <a:pt x="43" y="56"/>
                </a:lnTo>
                <a:lnTo>
                  <a:pt x="24" y="66"/>
                </a:lnTo>
                <a:lnTo>
                  <a:pt x="15" y="70"/>
                </a:lnTo>
                <a:lnTo>
                  <a:pt x="5" y="73"/>
                </a:lnTo>
                <a:lnTo>
                  <a:pt x="5" y="73"/>
                </a:lnTo>
                <a:lnTo>
                  <a:pt x="2" y="75"/>
                </a:lnTo>
                <a:lnTo>
                  <a:pt x="1" y="78"/>
                </a:lnTo>
                <a:lnTo>
                  <a:pt x="0" y="79"/>
                </a:lnTo>
                <a:lnTo>
                  <a:pt x="0" y="82"/>
                </a:lnTo>
                <a:lnTo>
                  <a:pt x="1" y="85"/>
                </a:lnTo>
                <a:lnTo>
                  <a:pt x="2" y="86"/>
                </a:lnTo>
                <a:lnTo>
                  <a:pt x="5" y="88"/>
                </a:lnTo>
                <a:lnTo>
                  <a:pt x="8" y="88"/>
                </a:lnTo>
                <a:lnTo>
                  <a:pt x="8" y="88"/>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3" name="Freeform 40">
            <a:extLst>
              <a:ext uri="{FF2B5EF4-FFF2-40B4-BE49-F238E27FC236}">
                <a16:creationId xmlns:a16="http://schemas.microsoft.com/office/drawing/2014/main" id="{27293BBC-9D9C-4242-83AF-3AFCFD9BD143}"/>
              </a:ext>
            </a:extLst>
          </p:cNvPr>
          <p:cNvSpPr>
            <a:spLocks/>
          </p:cNvSpPr>
          <p:nvPr/>
        </p:nvSpPr>
        <p:spPr bwMode="auto">
          <a:xfrm>
            <a:off x="11418867" y="5334717"/>
            <a:ext cx="685800" cy="306388"/>
          </a:xfrm>
          <a:custGeom>
            <a:avLst/>
            <a:gdLst>
              <a:gd name="T0" fmla="*/ 8 w 432"/>
              <a:gd name="T1" fmla="*/ 192 h 193"/>
              <a:gd name="T2" fmla="*/ 64 w 432"/>
              <a:gd name="T3" fmla="*/ 176 h 193"/>
              <a:gd name="T4" fmla="*/ 122 w 432"/>
              <a:gd name="T5" fmla="*/ 160 h 193"/>
              <a:gd name="T6" fmla="*/ 162 w 432"/>
              <a:gd name="T7" fmla="*/ 144 h 193"/>
              <a:gd name="T8" fmla="*/ 187 w 432"/>
              <a:gd name="T9" fmla="*/ 128 h 193"/>
              <a:gd name="T10" fmla="*/ 210 w 432"/>
              <a:gd name="T11" fmla="*/ 110 h 193"/>
              <a:gd name="T12" fmla="*/ 220 w 432"/>
              <a:gd name="T13" fmla="*/ 97 h 193"/>
              <a:gd name="T14" fmla="*/ 237 w 432"/>
              <a:gd name="T15" fmla="*/ 72 h 193"/>
              <a:gd name="T16" fmla="*/ 255 w 432"/>
              <a:gd name="T17" fmla="*/ 45 h 193"/>
              <a:gd name="T18" fmla="*/ 276 w 432"/>
              <a:gd name="T19" fmla="*/ 25 h 193"/>
              <a:gd name="T20" fmla="*/ 289 w 432"/>
              <a:gd name="T21" fmla="*/ 17 h 193"/>
              <a:gd name="T22" fmla="*/ 305 w 432"/>
              <a:gd name="T23" fmla="*/ 14 h 193"/>
              <a:gd name="T24" fmla="*/ 320 w 432"/>
              <a:gd name="T25" fmla="*/ 16 h 193"/>
              <a:gd name="T26" fmla="*/ 350 w 432"/>
              <a:gd name="T27" fmla="*/ 20 h 193"/>
              <a:gd name="T28" fmla="*/ 395 w 432"/>
              <a:gd name="T29" fmla="*/ 35 h 193"/>
              <a:gd name="T30" fmla="*/ 423 w 432"/>
              <a:gd name="T31" fmla="*/ 42 h 193"/>
              <a:gd name="T32" fmla="*/ 429 w 432"/>
              <a:gd name="T33" fmla="*/ 42 h 193"/>
              <a:gd name="T34" fmla="*/ 432 w 432"/>
              <a:gd name="T35" fmla="*/ 38 h 193"/>
              <a:gd name="T36" fmla="*/ 431 w 432"/>
              <a:gd name="T37" fmla="*/ 32 h 193"/>
              <a:gd name="T38" fmla="*/ 426 w 432"/>
              <a:gd name="T39" fmla="*/ 29 h 193"/>
              <a:gd name="T40" fmla="*/ 399 w 432"/>
              <a:gd name="T41" fmla="*/ 22 h 193"/>
              <a:gd name="T42" fmla="*/ 344 w 432"/>
              <a:gd name="T43" fmla="*/ 4 h 193"/>
              <a:gd name="T44" fmla="*/ 315 w 432"/>
              <a:gd name="T45" fmla="*/ 2 h 193"/>
              <a:gd name="T46" fmla="*/ 304 w 432"/>
              <a:gd name="T47" fmla="*/ 0 h 193"/>
              <a:gd name="T48" fmla="*/ 282 w 432"/>
              <a:gd name="T49" fmla="*/ 6 h 193"/>
              <a:gd name="T50" fmla="*/ 263 w 432"/>
              <a:gd name="T51" fmla="*/ 16 h 193"/>
              <a:gd name="T52" fmla="*/ 246 w 432"/>
              <a:gd name="T53" fmla="*/ 32 h 193"/>
              <a:gd name="T54" fmla="*/ 239 w 432"/>
              <a:gd name="T55" fmla="*/ 42 h 193"/>
              <a:gd name="T56" fmla="*/ 209 w 432"/>
              <a:gd name="T57" fmla="*/ 85 h 193"/>
              <a:gd name="T58" fmla="*/ 185 w 432"/>
              <a:gd name="T59" fmla="*/ 110 h 193"/>
              <a:gd name="T60" fmla="*/ 158 w 432"/>
              <a:gd name="T61" fmla="*/ 130 h 193"/>
              <a:gd name="T62" fmla="*/ 142 w 432"/>
              <a:gd name="T63" fmla="*/ 138 h 193"/>
              <a:gd name="T64" fmla="*/ 108 w 432"/>
              <a:gd name="T65" fmla="*/ 150 h 193"/>
              <a:gd name="T66" fmla="*/ 38 w 432"/>
              <a:gd name="T67" fmla="*/ 169 h 193"/>
              <a:gd name="T68" fmla="*/ 4 w 432"/>
              <a:gd name="T69" fmla="*/ 179 h 193"/>
              <a:gd name="T70" fmla="*/ 0 w 432"/>
              <a:gd name="T71" fmla="*/ 183 h 193"/>
              <a:gd name="T72" fmla="*/ 0 w 432"/>
              <a:gd name="T73" fmla="*/ 187 h 193"/>
              <a:gd name="T74" fmla="*/ 2 w 432"/>
              <a:gd name="T75" fmla="*/ 192 h 193"/>
              <a:gd name="T76" fmla="*/ 8 w 432"/>
              <a:gd name="T77" fmla="*/ 19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2" h="193">
                <a:moveTo>
                  <a:pt x="8" y="192"/>
                </a:moveTo>
                <a:lnTo>
                  <a:pt x="8" y="192"/>
                </a:lnTo>
                <a:lnTo>
                  <a:pt x="36" y="184"/>
                </a:lnTo>
                <a:lnTo>
                  <a:pt x="64" y="176"/>
                </a:lnTo>
                <a:lnTo>
                  <a:pt x="93" y="169"/>
                </a:lnTo>
                <a:lnTo>
                  <a:pt x="122" y="160"/>
                </a:lnTo>
                <a:lnTo>
                  <a:pt x="149" y="150"/>
                </a:lnTo>
                <a:lnTo>
                  <a:pt x="162" y="144"/>
                </a:lnTo>
                <a:lnTo>
                  <a:pt x="175" y="137"/>
                </a:lnTo>
                <a:lnTo>
                  <a:pt x="187" y="128"/>
                </a:lnTo>
                <a:lnTo>
                  <a:pt x="198" y="120"/>
                </a:lnTo>
                <a:lnTo>
                  <a:pt x="210" y="110"/>
                </a:lnTo>
                <a:lnTo>
                  <a:pt x="220" y="97"/>
                </a:lnTo>
                <a:lnTo>
                  <a:pt x="220" y="97"/>
                </a:lnTo>
                <a:lnTo>
                  <a:pt x="229" y="85"/>
                </a:lnTo>
                <a:lnTo>
                  <a:pt x="237" y="72"/>
                </a:lnTo>
                <a:lnTo>
                  <a:pt x="246" y="58"/>
                </a:lnTo>
                <a:lnTo>
                  <a:pt x="255" y="45"/>
                </a:lnTo>
                <a:lnTo>
                  <a:pt x="265" y="33"/>
                </a:lnTo>
                <a:lnTo>
                  <a:pt x="276" y="25"/>
                </a:lnTo>
                <a:lnTo>
                  <a:pt x="282" y="20"/>
                </a:lnTo>
                <a:lnTo>
                  <a:pt x="289" y="17"/>
                </a:lnTo>
                <a:lnTo>
                  <a:pt x="296" y="16"/>
                </a:lnTo>
                <a:lnTo>
                  <a:pt x="305" y="14"/>
                </a:lnTo>
                <a:lnTo>
                  <a:pt x="305" y="14"/>
                </a:lnTo>
                <a:lnTo>
                  <a:pt x="320" y="16"/>
                </a:lnTo>
                <a:lnTo>
                  <a:pt x="335" y="17"/>
                </a:lnTo>
                <a:lnTo>
                  <a:pt x="350" y="20"/>
                </a:lnTo>
                <a:lnTo>
                  <a:pt x="364" y="25"/>
                </a:lnTo>
                <a:lnTo>
                  <a:pt x="395" y="35"/>
                </a:lnTo>
                <a:lnTo>
                  <a:pt x="423" y="42"/>
                </a:lnTo>
                <a:lnTo>
                  <a:pt x="423" y="42"/>
                </a:lnTo>
                <a:lnTo>
                  <a:pt x="426" y="43"/>
                </a:lnTo>
                <a:lnTo>
                  <a:pt x="429" y="42"/>
                </a:lnTo>
                <a:lnTo>
                  <a:pt x="431" y="39"/>
                </a:lnTo>
                <a:lnTo>
                  <a:pt x="432" y="38"/>
                </a:lnTo>
                <a:lnTo>
                  <a:pt x="432" y="35"/>
                </a:lnTo>
                <a:lnTo>
                  <a:pt x="431" y="32"/>
                </a:lnTo>
                <a:lnTo>
                  <a:pt x="429" y="30"/>
                </a:lnTo>
                <a:lnTo>
                  <a:pt x="426" y="29"/>
                </a:lnTo>
                <a:lnTo>
                  <a:pt x="426" y="29"/>
                </a:lnTo>
                <a:lnTo>
                  <a:pt x="399" y="22"/>
                </a:lnTo>
                <a:lnTo>
                  <a:pt x="371" y="13"/>
                </a:lnTo>
                <a:lnTo>
                  <a:pt x="344" y="4"/>
                </a:lnTo>
                <a:lnTo>
                  <a:pt x="330" y="3"/>
                </a:lnTo>
                <a:lnTo>
                  <a:pt x="315" y="2"/>
                </a:lnTo>
                <a:lnTo>
                  <a:pt x="315" y="2"/>
                </a:lnTo>
                <a:lnTo>
                  <a:pt x="304" y="0"/>
                </a:lnTo>
                <a:lnTo>
                  <a:pt x="292" y="3"/>
                </a:lnTo>
                <a:lnTo>
                  <a:pt x="282" y="6"/>
                </a:lnTo>
                <a:lnTo>
                  <a:pt x="272" y="10"/>
                </a:lnTo>
                <a:lnTo>
                  <a:pt x="263" y="16"/>
                </a:lnTo>
                <a:lnTo>
                  <a:pt x="255" y="23"/>
                </a:lnTo>
                <a:lnTo>
                  <a:pt x="246" y="32"/>
                </a:lnTo>
                <a:lnTo>
                  <a:pt x="239" y="42"/>
                </a:lnTo>
                <a:lnTo>
                  <a:pt x="239" y="42"/>
                </a:lnTo>
                <a:lnTo>
                  <a:pt x="219" y="71"/>
                </a:lnTo>
                <a:lnTo>
                  <a:pt x="209" y="85"/>
                </a:lnTo>
                <a:lnTo>
                  <a:pt x="198" y="97"/>
                </a:lnTo>
                <a:lnTo>
                  <a:pt x="185" y="110"/>
                </a:lnTo>
                <a:lnTo>
                  <a:pt x="174" y="120"/>
                </a:lnTo>
                <a:lnTo>
                  <a:pt x="158" y="130"/>
                </a:lnTo>
                <a:lnTo>
                  <a:pt x="142" y="138"/>
                </a:lnTo>
                <a:lnTo>
                  <a:pt x="142" y="138"/>
                </a:lnTo>
                <a:lnTo>
                  <a:pt x="125" y="146"/>
                </a:lnTo>
                <a:lnTo>
                  <a:pt x="108" y="150"/>
                </a:lnTo>
                <a:lnTo>
                  <a:pt x="73" y="160"/>
                </a:lnTo>
                <a:lnTo>
                  <a:pt x="38" y="169"/>
                </a:lnTo>
                <a:lnTo>
                  <a:pt x="4" y="179"/>
                </a:lnTo>
                <a:lnTo>
                  <a:pt x="4" y="179"/>
                </a:lnTo>
                <a:lnTo>
                  <a:pt x="1" y="180"/>
                </a:lnTo>
                <a:lnTo>
                  <a:pt x="0" y="183"/>
                </a:lnTo>
                <a:lnTo>
                  <a:pt x="0" y="184"/>
                </a:lnTo>
                <a:lnTo>
                  <a:pt x="0" y="187"/>
                </a:lnTo>
                <a:lnTo>
                  <a:pt x="1" y="190"/>
                </a:lnTo>
                <a:lnTo>
                  <a:pt x="2" y="192"/>
                </a:lnTo>
                <a:lnTo>
                  <a:pt x="5" y="193"/>
                </a:lnTo>
                <a:lnTo>
                  <a:pt x="8" y="192"/>
                </a:lnTo>
                <a:lnTo>
                  <a:pt x="8" y="192"/>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5" name="Freeform 42">
            <a:extLst>
              <a:ext uri="{FF2B5EF4-FFF2-40B4-BE49-F238E27FC236}">
                <a16:creationId xmlns:a16="http://schemas.microsoft.com/office/drawing/2014/main" id="{4D50BEEC-664C-44DF-9118-4B6BD87E7AA1}"/>
              </a:ext>
            </a:extLst>
          </p:cNvPr>
          <p:cNvSpPr>
            <a:spLocks/>
          </p:cNvSpPr>
          <p:nvPr/>
        </p:nvSpPr>
        <p:spPr bwMode="auto">
          <a:xfrm>
            <a:off x="10056226" y="5862069"/>
            <a:ext cx="496888" cy="93663"/>
          </a:xfrm>
          <a:custGeom>
            <a:avLst/>
            <a:gdLst>
              <a:gd name="T0" fmla="*/ 9 w 313"/>
              <a:gd name="T1" fmla="*/ 45 h 59"/>
              <a:gd name="T2" fmla="*/ 26 w 313"/>
              <a:gd name="T3" fmla="*/ 39 h 59"/>
              <a:gd name="T4" fmla="*/ 60 w 313"/>
              <a:gd name="T5" fmla="*/ 20 h 59"/>
              <a:gd name="T6" fmla="*/ 77 w 313"/>
              <a:gd name="T7" fmla="*/ 14 h 59"/>
              <a:gd name="T8" fmla="*/ 87 w 313"/>
              <a:gd name="T9" fmla="*/ 13 h 59"/>
              <a:gd name="T10" fmla="*/ 107 w 313"/>
              <a:gd name="T11" fmla="*/ 17 h 59"/>
              <a:gd name="T12" fmla="*/ 133 w 313"/>
              <a:gd name="T13" fmla="*/ 35 h 59"/>
              <a:gd name="T14" fmla="*/ 150 w 313"/>
              <a:gd name="T15" fmla="*/ 46 h 59"/>
              <a:gd name="T16" fmla="*/ 168 w 313"/>
              <a:gd name="T17" fmla="*/ 53 h 59"/>
              <a:gd name="T18" fmla="*/ 186 w 313"/>
              <a:gd name="T19" fmla="*/ 58 h 59"/>
              <a:gd name="T20" fmla="*/ 227 w 313"/>
              <a:gd name="T21" fmla="*/ 58 h 59"/>
              <a:gd name="T22" fmla="*/ 289 w 313"/>
              <a:gd name="T23" fmla="*/ 50 h 59"/>
              <a:gd name="T24" fmla="*/ 308 w 313"/>
              <a:gd name="T25" fmla="*/ 49 h 59"/>
              <a:gd name="T26" fmla="*/ 312 w 313"/>
              <a:gd name="T27" fmla="*/ 48 h 59"/>
              <a:gd name="T28" fmla="*/ 313 w 313"/>
              <a:gd name="T29" fmla="*/ 42 h 59"/>
              <a:gd name="T30" fmla="*/ 312 w 313"/>
              <a:gd name="T31" fmla="*/ 37 h 59"/>
              <a:gd name="T32" fmla="*/ 308 w 313"/>
              <a:gd name="T33" fmla="*/ 35 h 59"/>
              <a:gd name="T34" fmla="*/ 283 w 313"/>
              <a:gd name="T35" fmla="*/ 36 h 59"/>
              <a:gd name="T36" fmla="*/ 237 w 313"/>
              <a:gd name="T37" fmla="*/ 40 h 59"/>
              <a:gd name="T38" fmla="*/ 212 w 313"/>
              <a:gd name="T39" fmla="*/ 43 h 59"/>
              <a:gd name="T40" fmla="*/ 186 w 313"/>
              <a:gd name="T41" fmla="*/ 42 h 59"/>
              <a:gd name="T42" fmla="*/ 160 w 313"/>
              <a:gd name="T43" fmla="*/ 36 h 59"/>
              <a:gd name="T44" fmla="*/ 152 w 313"/>
              <a:gd name="T45" fmla="*/ 30 h 59"/>
              <a:gd name="T46" fmla="*/ 126 w 313"/>
              <a:gd name="T47" fmla="*/ 13 h 59"/>
              <a:gd name="T48" fmla="*/ 117 w 313"/>
              <a:gd name="T49" fmla="*/ 7 h 59"/>
              <a:gd name="T50" fmla="*/ 101 w 313"/>
              <a:gd name="T51" fmla="*/ 1 h 59"/>
              <a:gd name="T52" fmla="*/ 87 w 313"/>
              <a:gd name="T53" fmla="*/ 0 h 59"/>
              <a:gd name="T54" fmla="*/ 65 w 313"/>
              <a:gd name="T55" fmla="*/ 6 h 59"/>
              <a:gd name="T56" fmla="*/ 36 w 313"/>
              <a:gd name="T57" fmla="*/ 19 h 59"/>
              <a:gd name="T58" fmla="*/ 5 w 313"/>
              <a:gd name="T59" fmla="*/ 32 h 59"/>
              <a:gd name="T60" fmla="*/ 2 w 313"/>
              <a:gd name="T61" fmla="*/ 33 h 59"/>
              <a:gd name="T62" fmla="*/ 0 w 313"/>
              <a:gd name="T63" fmla="*/ 37 h 59"/>
              <a:gd name="T64" fmla="*/ 2 w 313"/>
              <a:gd name="T65" fmla="*/ 43 h 59"/>
              <a:gd name="T66" fmla="*/ 6 w 313"/>
              <a:gd name="T67" fmla="*/ 46 h 59"/>
              <a:gd name="T68" fmla="*/ 9 w 313"/>
              <a:gd name="T69"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59">
                <a:moveTo>
                  <a:pt x="9" y="45"/>
                </a:moveTo>
                <a:lnTo>
                  <a:pt x="9" y="45"/>
                </a:lnTo>
                <a:lnTo>
                  <a:pt x="18" y="42"/>
                </a:lnTo>
                <a:lnTo>
                  <a:pt x="26" y="39"/>
                </a:lnTo>
                <a:lnTo>
                  <a:pt x="44" y="30"/>
                </a:lnTo>
                <a:lnTo>
                  <a:pt x="60" y="20"/>
                </a:lnTo>
                <a:lnTo>
                  <a:pt x="68" y="17"/>
                </a:lnTo>
                <a:lnTo>
                  <a:pt x="77" y="14"/>
                </a:lnTo>
                <a:lnTo>
                  <a:pt x="77" y="14"/>
                </a:lnTo>
                <a:lnTo>
                  <a:pt x="87" y="13"/>
                </a:lnTo>
                <a:lnTo>
                  <a:pt x="97" y="14"/>
                </a:lnTo>
                <a:lnTo>
                  <a:pt x="107" y="17"/>
                </a:lnTo>
                <a:lnTo>
                  <a:pt x="116" y="23"/>
                </a:lnTo>
                <a:lnTo>
                  <a:pt x="133" y="35"/>
                </a:lnTo>
                <a:lnTo>
                  <a:pt x="150" y="46"/>
                </a:lnTo>
                <a:lnTo>
                  <a:pt x="150" y="46"/>
                </a:lnTo>
                <a:lnTo>
                  <a:pt x="159" y="50"/>
                </a:lnTo>
                <a:lnTo>
                  <a:pt x="168" y="53"/>
                </a:lnTo>
                <a:lnTo>
                  <a:pt x="178" y="56"/>
                </a:lnTo>
                <a:lnTo>
                  <a:pt x="186" y="58"/>
                </a:lnTo>
                <a:lnTo>
                  <a:pt x="207" y="59"/>
                </a:lnTo>
                <a:lnTo>
                  <a:pt x="227" y="58"/>
                </a:lnTo>
                <a:lnTo>
                  <a:pt x="269" y="53"/>
                </a:lnTo>
                <a:lnTo>
                  <a:pt x="289" y="50"/>
                </a:lnTo>
                <a:lnTo>
                  <a:pt x="308" y="49"/>
                </a:lnTo>
                <a:lnTo>
                  <a:pt x="308" y="49"/>
                </a:lnTo>
                <a:lnTo>
                  <a:pt x="310" y="49"/>
                </a:lnTo>
                <a:lnTo>
                  <a:pt x="312" y="48"/>
                </a:lnTo>
                <a:lnTo>
                  <a:pt x="313" y="45"/>
                </a:lnTo>
                <a:lnTo>
                  <a:pt x="313" y="42"/>
                </a:lnTo>
                <a:lnTo>
                  <a:pt x="313" y="39"/>
                </a:lnTo>
                <a:lnTo>
                  <a:pt x="312" y="37"/>
                </a:lnTo>
                <a:lnTo>
                  <a:pt x="310" y="36"/>
                </a:lnTo>
                <a:lnTo>
                  <a:pt x="308" y="35"/>
                </a:lnTo>
                <a:lnTo>
                  <a:pt x="308" y="35"/>
                </a:lnTo>
                <a:lnTo>
                  <a:pt x="283" y="36"/>
                </a:lnTo>
                <a:lnTo>
                  <a:pt x="260" y="39"/>
                </a:lnTo>
                <a:lnTo>
                  <a:pt x="237" y="40"/>
                </a:lnTo>
                <a:lnTo>
                  <a:pt x="212" y="43"/>
                </a:lnTo>
                <a:lnTo>
                  <a:pt x="212" y="43"/>
                </a:lnTo>
                <a:lnTo>
                  <a:pt x="199" y="43"/>
                </a:lnTo>
                <a:lnTo>
                  <a:pt x="186" y="42"/>
                </a:lnTo>
                <a:lnTo>
                  <a:pt x="173" y="40"/>
                </a:lnTo>
                <a:lnTo>
                  <a:pt x="160" y="36"/>
                </a:lnTo>
                <a:lnTo>
                  <a:pt x="160" y="36"/>
                </a:lnTo>
                <a:lnTo>
                  <a:pt x="152" y="30"/>
                </a:lnTo>
                <a:lnTo>
                  <a:pt x="143" y="24"/>
                </a:lnTo>
                <a:lnTo>
                  <a:pt x="126" y="13"/>
                </a:lnTo>
                <a:lnTo>
                  <a:pt x="126" y="13"/>
                </a:lnTo>
                <a:lnTo>
                  <a:pt x="117" y="7"/>
                </a:lnTo>
                <a:lnTo>
                  <a:pt x="110" y="4"/>
                </a:lnTo>
                <a:lnTo>
                  <a:pt x="101" y="1"/>
                </a:lnTo>
                <a:lnTo>
                  <a:pt x="94" y="0"/>
                </a:lnTo>
                <a:lnTo>
                  <a:pt x="87" y="0"/>
                </a:lnTo>
                <a:lnTo>
                  <a:pt x="80" y="1"/>
                </a:lnTo>
                <a:lnTo>
                  <a:pt x="65" y="6"/>
                </a:lnTo>
                <a:lnTo>
                  <a:pt x="51" y="12"/>
                </a:lnTo>
                <a:lnTo>
                  <a:pt x="36" y="19"/>
                </a:lnTo>
                <a:lnTo>
                  <a:pt x="22" y="26"/>
                </a:lnTo>
                <a:lnTo>
                  <a:pt x="5" y="32"/>
                </a:lnTo>
                <a:lnTo>
                  <a:pt x="5" y="32"/>
                </a:lnTo>
                <a:lnTo>
                  <a:pt x="2" y="33"/>
                </a:lnTo>
                <a:lnTo>
                  <a:pt x="0" y="35"/>
                </a:lnTo>
                <a:lnTo>
                  <a:pt x="0" y="37"/>
                </a:lnTo>
                <a:lnTo>
                  <a:pt x="0" y="40"/>
                </a:lnTo>
                <a:lnTo>
                  <a:pt x="2" y="43"/>
                </a:lnTo>
                <a:lnTo>
                  <a:pt x="3" y="45"/>
                </a:lnTo>
                <a:lnTo>
                  <a:pt x="6" y="46"/>
                </a:lnTo>
                <a:lnTo>
                  <a:pt x="9" y="45"/>
                </a:lnTo>
                <a:lnTo>
                  <a:pt x="9" y="45"/>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43">
            <a:extLst>
              <a:ext uri="{FF2B5EF4-FFF2-40B4-BE49-F238E27FC236}">
                <a16:creationId xmlns:a16="http://schemas.microsoft.com/office/drawing/2014/main" id="{EFC934DE-9D46-4773-94D4-956CF3F0E19D}"/>
              </a:ext>
            </a:extLst>
          </p:cNvPr>
          <p:cNvSpPr>
            <a:spLocks/>
          </p:cNvSpPr>
          <p:nvPr/>
        </p:nvSpPr>
        <p:spPr bwMode="auto">
          <a:xfrm rot="376291">
            <a:off x="5080689" y="6087321"/>
            <a:ext cx="730250" cy="112713"/>
          </a:xfrm>
          <a:custGeom>
            <a:avLst/>
            <a:gdLst>
              <a:gd name="T0" fmla="*/ 7 w 460"/>
              <a:gd name="T1" fmla="*/ 69 h 71"/>
              <a:gd name="T2" fmla="*/ 94 w 460"/>
              <a:gd name="T3" fmla="*/ 71 h 71"/>
              <a:gd name="T4" fmla="*/ 123 w 460"/>
              <a:gd name="T5" fmla="*/ 67 h 71"/>
              <a:gd name="T6" fmla="*/ 136 w 460"/>
              <a:gd name="T7" fmla="*/ 64 h 71"/>
              <a:gd name="T8" fmla="*/ 161 w 460"/>
              <a:gd name="T9" fmla="*/ 52 h 71"/>
              <a:gd name="T10" fmla="*/ 199 w 460"/>
              <a:gd name="T11" fmla="*/ 32 h 71"/>
              <a:gd name="T12" fmla="*/ 225 w 460"/>
              <a:gd name="T13" fmla="*/ 20 h 71"/>
              <a:gd name="T14" fmla="*/ 241 w 460"/>
              <a:gd name="T15" fmla="*/ 16 h 71"/>
              <a:gd name="T16" fmla="*/ 274 w 460"/>
              <a:gd name="T17" fmla="*/ 15 h 71"/>
              <a:gd name="T18" fmla="*/ 321 w 460"/>
              <a:gd name="T19" fmla="*/ 25 h 71"/>
              <a:gd name="T20" fmla="*/ 353 w 460"/>
              <a:gd name="T21" fmla="*/ 33 h 71"/>
              <a:gd name="T22" fmla="*/ 392 w 460"/>
              <a:gd name="T23" fmla="*/ 39 h 71"/>
              <a:gd name="T24" fmla="*/ 417 w 460"/>
              <a:gd name="T25" fmla="*/ 39 h 71"/>
              <a:gd name="T26" fmla="*/ 443 w 460"/>
              <a:gd name="T27" fmla="*/ 35 h 71"/>
              <a:gd name="T28" fmla="*/ 454 w 460"/>
              <a:gd name="T29" fmla="*/ 31 h 71"/>
              <a:gd name="T30" fmla="*/ 458 w 460"/>
              <a:gd name="T31" fmla="*/ 28 h 71"/>
              <a:gd name="T32" fmla="*/ 460 w 460"/>
              <a:gd name="T33" fmla="*/ 22 h 71"/>
              <a:gd name="T34" fmla="*/ 456 w 460"/>
              <a:gd name="T35" fmla="*/ 18 h 71"/>
              <a:gd name="T36" fmla="*/ 451 w 460"/>
              <a:gd name="T37" fmla="*/ 18 h 71"/>
              <a:gd name="T38" fmla="*/ 437 w 460"/>
              <a:gd name="T39" fmla="*/ 22 h 71"/>
              <a:gd name="T40" fmla="*/ 408 w 460"/>
              <a:gd name="T41" fmla="*/ 25 h 71"/>
              <a:gd name="T42" fmla="*/ 381 w 460"/>
              <a:gd name="T43" fmla="*/ 22 h 71"/>
              <a:gd name="T44" fmla="*/ 339 w 460"/>
              <a:gd name="T45" fmla="*/ 13 h 71"/>
              <a:gd name="T46" fmla="*/ 284 w 460"/>
              <a:gd name="T47" fmla="*/ 2 h 71"/>
              <a:gd name="T48" fmla="*/ 257 w 460"/>
              <a:gd name="T49" fmla="*/ 0 h 71"/>
              <a:gd name="T50" fmla="*/ 229 w 460"/>
              <a:gd name="T51" fmla="*/ 5 h 71"/>
              <a:gd name="T52" fmla="*/ 216 w 460"/>
              <a:gd name="T53" fmla="*/ 9 h 71"/>
              <a:gd name="T54" fmla="*/ 182 w 460"/>
              <a:gd name="T55" fmla="*/ 26 h 71"/>
              <a:gd name="T56" fmla="*/ 148 w 460"/>
              <a:gd name="T57" fmla="*/ 45 h 71"/>
              <a:gd name="T58" fmla="*/ 136 w 460"/>
              <a:gd name="T59" fmla="*/ 49 h 71"/>
              <a:gd name="T60" fmla="*/ 104 w 460"/>
              <a:gd name="T61" fmla="*/ 55 h 71"/>
              <a:gd name="T62" fmla="*/ 72 w 460"/>
              <a:gd name="T63" fmla="*/ 56 h 71"/>
              <a:gd name="T64" fmla="*/ 7 w 460"/>
              <a:gd name="T65" fmla="*/ 55 h 71"/>
              <a:gd name="T66" fmla="*/ 4 w 460"/>
              <a:gd name="T67" fmla="*/ 56 h 71"/>
              <a:gd name="T68" fmla="*/ 0 w 460"/>
              <a:gd name="T69" fmla="*/ 59 h 71"/>
              <a:gd name="T70" fmla="*/ 0 w 460"/>
              <a:gd name="T71" fmla="*/ 65 h 71"/>
              <a:gd name="T72" fmla="*/ 4 w 460"/>
              <a:gd name="T73" fmla="*/ 69 h 71"/>
              <a:gd name="T74" fmla="*/ 7 w 460"/>
              <a:gd name="T7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0" h="71">
                <a:moveTo>
                  <a:pt x="7" y="69"/>
                </a:moveTo>
                <a:lnTo>
                  <a:pt x="7" y="69"/>
                </a:lnTo>
                <a:lnTo>
                  <a:pt x="65" y="71"/>
                </a:lnTo>
                <a:lnTo>
                  <a:pt x="94" y="71"/>
                </a:lnTo>
                <a:lnTo>
                  <a:pt x="108" y="69"/>
                </a:lnTo>
                <a:lnTo>
                  <a:pt x="123" y="67"/>
                </a:lnTo>
                <a:lnTo>
                  <a:pt x="123" y="67"/>
                </a:lnTo>
                <a:lnTo>
                  <a:pt x="136" y="64"/>
                </a:lnTo>
                <a:lnTo>
                  <a:pt x="150" y="58"/>
                </a:lnTo>
                <a:lnTo>
                  <a:pt x="161" y="52"/>
                </a:lnTo>
                <a:lnTo>
                  <a:pt x="174" y="46"/>
                </a:lnTo>
                <a:lnTo>
                  <a:pt x="199" y="32"/>
                </a:lnTo>
                <a:lnTo>
                  <a:pt x="212" y="26"/>
                </a:lnTo>
                <a:lnTo>
                  <a:pt x="225" y="20"/>
                </a:lnTo>
                <a:lnTo>
                  <a:pt x="225" y="20"/>
                </a:lnTo>
                <a:lnTo>
                  <a:pt x="241" y="16"/>
                </a:lnTo>
                <a:lnTo>
                  <a:pt x="257" y="15"/>
                </a:lnTo>
                <a:lnTo>
                  <a:pt x="274" y="15"/>
                </a:lnTo>
                <a:lnTo>
                  <a:pt x="290" y="18"/>
                </a:lnTo>
                <a:lnTo>
                  <a:pt x="321" y="25"/>
                </a:lnTo>
                <a:lnTo>
                  <a:pt x="353" y="33"/>
                </a:lnTo>
                <a:lnTo>
                  <a:pt x="353" y="33"/>
                </a:lnTo>
                <a:lnTo>
                  <a:pt x="379" y="38"/>
                </a:lnTo>
                <a:lnTo>
                  <a:pt x="392" y="39"/>
                </a:lnTo>
                <a:lnTo>
                  <a:pt x="404" y="41"/>
                </a:lnTo>
                <a:lnTo>
                  <a:pt x="417" y="39"/>
                </a:lnTo>
                <a:lnTo>
                  <a:pt x="430" y="38"/>
                </a:lnTo>
                <a:lnTo>
                  <a:pt x="443" y="35"/>
                </a:lnTo>
                <a:lnTo>
                  <a:pt x="454" y="31"/>
                </a:lnTo>
                <a:lnTo>
                  <a:pt x="454" y="31"/>
                </a:lnTo>
                <a:lnTo>
                  <a:pt x="457" y="29"/>
                </a:lnTo>
                <a:lnTo>
                  <a:pt x="458" y="28"/>
                </a:lnTo>
                <a:lnTo>
                  <a:pt x="460" y="25"/>
                </a:lnTo>
                <a:lnTo>
                  <a:pt x="460" y="22"/>
                </a:lnTo>
                <a:lnTo>
                  <a:pt x="458" y="19"/>
                </a:lnTo>
                <a:lnTo>
                  <a:pt x="456" y="18"/>
                </a:lnTo>
                <a:lnTo>
                  <a:pt x="454" y="18"/>
                </a:lnTo>
                <a:lnTo>
                  <a:pt x="451" y="18"/>
                </a:lnTo>
                <a:lnTo>
                  <a:pt x="451" y="18"/>
                </a:lnTo>
                <a:lnTo>
                  <a:pt x="437" y="22"/>
                </a:lnTo>
                <a:lnTo>
                  <a:pt x="422" y="23"/>
                </a:lnTo>
                <a:lnTo>
                  <a:pt x="408" y="25"/>
                </a:lnTo>
                <a:lnTo>
                  <a:pt x="395" y="25"/>
                </a:lnTo>
                <a:lnTo>
                  <a:pt x="381" y="22"/>
                </a:lnTo>
                <a:lnTo>
                  <a:pt x="368" y="20"/>
                </a:lnTo>
                <a:lnTo>
                  <a:pt x="339" y="13"/>
                </a:lnTo>
                <a:lnTo>
                  <a:pt x="311" y="6"/>
                </a:lnTo>
                <a:lnTo>
                  <a:pt x="284" y="2"/>
                </a:lnTo>
                <a:lnTo>
                  <a:pt x="271" y="0"/>
                </a:lnTo>
                <a:lnTo>
                  <a:pt x="257" y="0"/>
                </a:lnTo>
                <a:lnTo>
                  <a:pt x="242" y="2"/>
                </a:lnTo>
                <a:lnTo>
                  <a:pt x="229" y="5"/>
                </a:lnTo>
                <a:lnTo>
                  <a:pt x="229" y="5"/>
                </a:lnTo>
                <a:lnTo>
                  <a:pt x="216" y="9"/>
                </a:lnTo>
                <a:lnTo>
                  <a:pt x="205" y="13"/>
                </a:lnTo>
                <a:lnTo>
                  <a:pt x="182" y="26"/>
                </a:lnTo>
                <a:lnTo>
                  <a:pt x="160" y="39"/>
                </a:lnTo>
                <a:lnTo>
                  <a:pt x="148" y="45"/>
                </a:lnTo>
                <a:lnTo>
                  <a:pt x="136" y="49"/>
                </a:lnTo>
                <a:lnTo>
                  <a:pt x="136" y="49"/>
                </a:lnTo>
                <a:lnTo>
                  <a:pt x="120" y="54"/>
                </a:lnTo>
                <a:lnTo>
                  <a:pt x="104" y="55"/>
                </a:lnTo>
                <a:lnTo>
                  <a:pt x="88" y="56"/>
                </a:lnTo>
                <a:lnTo>
                  <a:pt x="72" y="56"/>
                </a:lnTo>
                <a:lnTo>
                  <a:pt x="39" y="56"/>
                </a:lnTo>
                <a:lnTo>
                  <a:pt x="7" y="55"/>
                </a:lnTo>
                <a:lnTo>
                  <a:pt x="7" y="55"/>
                </a:lnTo>
                <a:lnTo>
                  <a:pt x="4" y="56"/>
                </a:lnTo>
                <a:lnTo>
                  <a:pt x="1" y="58"/>
                </a:lnTo>
                <a:lnTo>
                  <a:pt x="0" y="59"/>
                </a:lnTo>
                <a:lnTo>
                  <a:pt x="0" y="62"/>
                </a:lnTo>
                <a:lnTo>
                  <a:pt x="0" y="65"/>
                </a:lnTo>
                <a:lnTo>
                  <a:pt x="1" y="68"/>
                </a:lnTo>
                <a:lnTo>
                  <a:pt x="4" y="69"/>
                </a:lnTo>
                <a:lnTo>
                  <a:pt x="7" y="69"/>
                </a:lnTo>
                <a:lnTo>
                  <a:pt x="7" y="69"/>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25">
            <a:extLst>
              <a:ext uri="{FF2B5EF4-FFF2-40B4-BE49-F238E27FC236}">
                <a16:creationId xmlns:a16="http://schemas.microsoft.com/office/drawing/2014/main" id="{799CB6C8-6912-4AF8-A944-985B92621E6F}"/>
              </a:ext>
            </a:extLst>
          </p:cNvPr>
          <p:cNvSpPr>
            <a:spLocks/>
          </p:cNvSpPr>
          <p:nvPr/>
        </p:nvSpPr>
        <p:spPr bwMode="auto">
          <a:xfrm>
            <a:off x="3491707" y="5920827"/>
            <a:ext cx="306388" cy="77788"/>
          </a:xfrm>
          <a:custGeom>
            <a:avLst/>
            <a:gdLst>
              <a:gd name="T0" fmla="*/ 13 w 193"/>
              <a:gd name="T1" fmla="*/ 28 h 49"/>
              <a:gd name="T2" fmla="*/ 29 w 193"/>
              <a:gd name="T3" fmla="*/ 16 h 49"/>
              <a:gd name="T4" fmla="*/ 36 w 193"/>
              <a:gd name="T5" fmla="*/ 15 h 49"/>
              <a:gd name="T6" fmla="*/ 45 w 193"/>
              <a:gd name="T7" fmla="*/ 18 h 49"/>
              <a:gd name="T8" fmla="*/ 52 w 193"/>
              <a:gd name="T9" fmla="*/ 22 h 49"/>
              <a:gd name="T10" fmla="*/ 58 w 193"/>
              <a:gd name="T11" fmla="*/ 28 h 49"/>
              <a:gd name="T12" fmla="*/ 75 w 193"/>
              <a:gd name="T13" fmla="*/ 38 h 49"/>
              <a:gd name="T14" fmla="*/ 81 w 193"/>
              <a:gd name="T15" fmla="*/ 39 h 49"/>
              <a:gd name="T16" fmla="*/ 97 w 193"/>
              <a:gd name="T17" fmla="*/ 39 h 49"/>
              <a:gd name="T18" fmla="*/ 113 w 193"/>
              <a:gd name="T19" fmla="*/ 36 h 49"/>
              <a:gd name="T20" fmla="*/ 131 w 193"/>
              <a:gd name="T21" fmla="*/ 36 h 49"/>
              <a:gd name="T22" fmla="*/ 166 w 193"/>
              <a:gd name="T23" fmla="*/ 45 h 49"/>
              <a:gd name="T24" fmla="*/ 185 w 193"/>
              <a:gd name="T25" fmla="*/ 49 h 49"/>
              <a:gd name="T26" fmla="*/ 191 w 193"/>
              <a:gd name="T27" fmla="*/ 48 h 49"/>
              <a:gd name="T28" fmla="*/ 193 w 193"/>
              <a:gd name="T29" fmla="*/ 44 h 49"/>
              <a:gd name="T30" fmla="*/ 192 w 193"/>
              <a:gd name="T31" fmla="*/ 38 h 49"/>
              <a:gd name="T32" fmla="*/ 188 w 193"/>
              <a:gd name="T33" fmla="*/ 35 h 49"/>
              <a:gd name="T34" fmla="*/ 172 w 193"/>
              <a:gd name="T35" fmla="*/ 31 h 49"/>
              <a:gd name="T36" fmla="*/ 137 w 193"/>
              <a:gd name="T37" fmla="*/ 22 h 49"/>
              <a:gd name="T38" fmla="*/ 120 w 193"/>
              <a:gd name="T39" fmla="*/ 20 h 49"/>
              <a:gd name="T40" fmla="*/ 108 w 193"/>
              <a:gd name="T41" fmla="*/ 22 h 49"/>
              <a:gd name="T42" fmla="*/ 88 w 193"/>
              <a:gd name="T43" fmla="*/ 26 h 49"/>
              <a:gd name="T44" fmla="*/ 77 w 193"/>
              <a:gd name="T45" fmla="*/ 23 h 49"/>
              <a:gd name="T46" fmla="*/ 71 w 193"/>
              <a:gd name="T47" fmla="*/ 20 h 49"/>
              <a:gd name="T48" fmla="*/ 58 w 193"/>
              <a:gd name="T49" fmla="*/ 9 h 49"/>
              <a:gd name="T50" fmla="*/ 49 w 193"/>
              <a:gd name="T51" fmla="*/ 3 h 49"/>
              <a:gd name="T52" fmla="*/ 36 w 193"/>
              <a:gd name="T53" fmla="*/ 0 h 49"/>
              <a:gd name="T54" fmla="*/ 23 w 193"/>
              <a:gd name="T55" fmla="*/ 3 h 49"/>
              <a:gd name="T56" fmla="*/ 2 w 193"/>
              <a:gd name="T57" fmla="*/ 16 h 49"/>
              <a:gd name="T58" fmla="*/ 0 w 193"/>
              <a:gd name="T59" fmla="*/ 19 h 49"/>
              <a:gd name="T60" fmla="*/ 0 w 193"/>
              <a:gd name="T61" fmla="*/ 25 h 49"/>
              <a:gd name="T62" fmla="*/ 5 w 193"/>
              <a:gd name="T63" fmla="*/ 28 h 49"/>
              <a:gd name="T64" fmla="*/ 10 w 193"/>
              <a:gd name="T65" fmla="*/ 29 h 49"/>
              <a:gd name="T66" fmla="*/ 13 w 193"/>
              <a:gd name="T67"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49">
                <a:moveTo>
                  <a:pt x="13" y="28"/>
                </a:moveTo>
                <a:lnTo>
                  <a:pt x="13" y="28"/>
                </a:lnTo>
                <a:lnTo>
                  <a:pt x="20" y="20"/>
                </a:lnTo>
                <a:lnTo>
                  <a:pt x="29" y="16"/>
                </a:lnTo>
                <a:lnTo>
                  <a:pt x="32" y="15"/>
                </a:lnTo>
                <a:lnTo>
                  <a:pt x="36" y="15"/>
                </a:lnTo>
                <a:lnTo>
                  <a:pt x="41" y="16"/>
                </a:lnTo>
                <a:lnTo>
                  <a:pt x="45" y="18"/>
                </a:lnTo>
                <a:lnTo>
                  <a:pt x="45" y="18"/>
                </a:lnTo>
                <a:lnTo>
                  <a:pt x="52" y="22"/>
                </a:lnTo>
                <a:lnTo>
                  <a:pt x="58" y="28"/>
                </a:lnTo>
                <a:lnTo>
                  <a:pt x="58" y="28"/>
                </a:lnTo>
                <a:lnTo>
                  <a:pt x="69" y="35"/>
                </a:lnTo>
                <a:lnTo>
                  <a:pt x="75" y="38"/>
                </a:lnTo>
                <a:lnTo>
                  <a:pt x="81" y="39"/>
                </a:lnTo>
                <a:lnTo>
                  <a:pt x="81" y="39"/>
                </a:lnTo>
                <a:lnTo>
                  <a:pt x="90" y="41"/>
                </a:lnTo>
                <a:lnTo>
                  <a:pt x="97" y="39"/>
                </a:lnTo>
                <a:lnTo>
                  <a:pt x="113" y="36"/>
                </a:lnTo>
                <a:lnTo>
                  <a:pt x="113" y="36"/>
                </a:lnTo>
                <a:lnTo>
                  <a:pt x="121" y="35"/>
                </a:lnTo>
                <a:lnTo>
                  <a:pt x="131" y="36"/>
                </a:lnTo>
                <a:lnTo>
                  <a:pt x="149" y="39"/>
                </a:lnTo>
                <a:lnTo>
                  <a:pt x="166" y="45"/>
                </a:lnTo>
                <a:lnTo>
                  <a:pt x="185" y="49"/>
                </a:lnTo>
                <a:lnTo>
                  <a:pt x="185" y="49"/>
                </a:lnTo>
                <a:lnTo>
                  <a:pt x="188" y="49"/>
                </a:lnTo>
                <a:lnTo>
                  <a:pt x="191" y="48"/>
                </a:lnTo>
                <a:lnTo>
                  <a:pt x="192" y="46"/>
                </a:lnTo>
                <a:lnTo>
                  <a:pt x="193" y="44"/>
                </a:lnTo>
                <a:lnTo>
                  <a:pt x="193" y="41"/>
                </a:lnTo>
                <a:lnTo>
                  <a:pt x="192" y="38"/>
                </a:lnTo>
                <a:lnTo>
                  <a:pt x="191" y="36"/>
                </a:lnTo>
                <a:lnTo>
                  <a:pt x="188" y="35"/>
                </a:lnTo>
                <a:lnTo>
                  <a:pt x="188" y="35"/>
                </a:lnTo>
                <a:lnTo>
                  <a:pt x="172" y="31"/>
                </a:lnTo>
                <a:lnTo>
                  <a:pt x="154" y="25"/>
                </a:lnTo>
                <a:lnTo>
                  <a:pt x="137" y="22"/>
                </a:lnTo>
                <a:lnTo>
                  <a:pt x="129" y="20"/>
                </a:lnTo>
                <a:lnTo>
                  <a:pt x="120" y="20"/>
                </a:lnTo>
                <a:lnTo>
                  <a:pt x="120" y="20"/>
                </a:lnTo>
                <a:lnTo>
                  <a:pt x="108" y="22"/>
                </a:lnTo>
                <a:lnTo>
                  <a:pt x="98" y="25"/>
                </a:lnTo>
                <a:lnTo>
                  <a:pt x="88" y="26"/>
                </a:lnTo>
                <a:lnTo>
                  <a:pt x="82" y="25"/>
                </a:lnTo>
                <a:lnTo>
                  <a:pt x="77" y="23"/>
                </a:lnTo>
                <a:lnTo>
                  <a:pt x="77" y="23"/>
                </a:lnTo>
                <a:lnTo>
                  <a:pt x="71" y="20"/>
                </a:lnTo>
                <a:lnTo>
                  <a:pt x="67" y="16"/>
                </a:lnTo>
                <a:lnTo>
                  <a:pt x="58" y="9"/>
                </a:lnTo>
                <a:lnTo>
                  <a:pt x="58" y="9"/>
                </a:lnTo>
                <a:lnTo>
                  <a:pt x="49" y="3"/>
                </a:lnTo>
                <a:lnTo>
                  <a:pt x="42" y="0"/>
                </a:lnTo>
                <a:lnTo>
                  <a:pt x="36" y="0"/>
                </a:lnTo>
                <a:lnTo>
                  <a:pt x="29" y="0"/>
                </a:lnTo>
                <a:lnTo>
                  <a:pt x="23" y="3"/>
                </a:lnTo>
                <a:lnTo>
                  <a:pt x="16" y="6"/>
                </a:lnTo>
                <a:lnTo>
                  <a:pt x="2" y="16"/>
                </a:lnTo>
                <a:lnTo>
                  <a:pt x="2" y="16"/>
                </a:lnTo>
                <a:lnTo>
                  <a:pt x="0" y="19"/>
                </a:lnTo>
                <a:lnTo>
                  <a:pt x="0" y="22"/>
                </a:lnTo>
                <a:lnTo>
                  <a:pt x="0" y="25"/>
                </a:lnTo>
                <a:lnTo>
                  <a:pt x="2" y="26"/>
                </a:lnTo>
                <a:lnTo>
                  <a:pt x="5" y="28"/>
                </a:lnTo>
                <a:lnTo>
                  <a:pt x="7" y="29"/>
                </a:lnTo>
                <a:lnTo>
                  <a:pt x="10" y="29"/>
                </a:lnTo>
                <a:lnTo>
                  <a:pt x="13" y="28"/>
                </a:lnTo>
                <a:lnTo>
                  <a:pt x="13" y="28"/>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25">
            <a:extLst>
              <a:ext uri="{FF2B5EF4-FFF2-40B4-BE49-F238E27FC236}">
                <a16:creationId xmlns:a16="http://schemas.microsoft.com/office/drawing/2014/main" id="{C35E771E-BE43-46BB-95DF-5C7A956FEE44}"/>
              </a:ext>
            </a:extLst>
          </p:cNvPr>
          <p:cNvSpPr>
            <a:spLocks/>
          </p:cNvSpPr>
          <p:nvPr/>
        </p:nvSpPr>
        <p:spPr bwMode="auto">
          <a:xfrm flipH="1">
            <a:off x="150812" y="6399212"/>
            <a:ext cx="306388" cy="77788"/>
          </a:xfrm>
          <a:custGeom>
            <a:avLst/>
            <a:gdLst>
              <a:gd name="T0" fmla="*/ 13 w 193"/>
              <a:gd name="T1" fmla="*/ 28 h 49"/>
              <a:gd name="T2" fmla="*/ 29 w 193"/>
              <a:gd name="T3" fmla="*/ 16 h 49"/>
              <a:gd name="T4" fmla="*/ 36 w 193"/>
              <a:gd name="T5" fmla="*/ 15 h 49"/>
              <a:gd name="T6" fmla="*/ 45 w 193"/>
              <a:gd name="T7" fmla="*/ 18 h 49"/>
              <a:gd name="T8" fmla="*/ 52 w 193"/>
              <a:gd name="T9" fmla="*/ 22 h 49"/>
              <a:gd name="T10" fmla="*/ 58 w 193"/>
              <a:gd name="T11" fmla="*/ 28 h 49"/>
              <a:gd name="T12" fmla="*/ 75 w 193"/>
              <a:gd name="T13" fmla="*/ 38 h 49"/>
              <a:gd name="T14" fmla="*/ 81 w 193"/>
              <a:gd name="T15" fmla="*/ 39 h 49"/>
              <a:gd name="T16" fmla="*/ 97 w 193"/>
              <a:gd name="T17" fmla="*/ 39 h 49"/>
              <a:gd name="T18" fmla="*/ 113 w 193"/>
              <a:gd name="T19" fmla="*/ 36 h 49"/>
              <a:gd name="T20" fmla="*/ 131 w 193"/>
              <a:gd name="T21" fmla="*/ 36 h 49"/>
              <a:gd name="T22" fmla="*/ 166 w 193"/>
              <a:gd name="T23" fmla="*/ 45 h 49"/>
              <a:gd name="T24" fmla="*/ 185 w 193"/>
              <a:gd name="T25" fmla="*/ 49 h 49"/>
              <a:gd name="T26" fmla="*/ 191 w 193"/>
              <a:gd name="T27" fmla="*/ 48 h 49"/>
              <a:gd name="T28" fmla="*/ 193 w 193"/>
              <a:gd name="T29" fmla="*/ 44 h 49"/>
              <a:gd name="T30" fmla="*/ 192 w 193"/>
              <a:gd name="T31" fmla="*/ 38 h 49"/>
              <a:gd name="T32" fmla="*/ 188 w 193"/>
              <a:gd name="T33" fmla="*/ 35 h 49"/>
              <a:gd name="T34" fmla="*/ 172 w 193"/>
              <a:gd name="T35" fmla="*/ 31 h 49"/>
              <a:gd name="T36" fmla="*/ 137 w 193"/>
              <a:gd name="T37" fmla="*/ 22 h 49"/>
              <a:gd name="T38" fmla="*/ 120 w 193"/>
              <a:gd name="T39" fmla="*/ 20 h 49"/>
              <a:gd name="T40" fmla="*/ 108 w 193"/>
              <a:gd name="T41" fmla="*/ 22 h 49"/>
              <a:gd name="T42" fmla="*/ 88 w 193"/>
              <a:gd name="T43" fmla="*/ 26 h 49"/>
              <a:gd name="T44" fmla="*/ 77 w 193"/>
              <a:gd name="T45" fmla="*/ 23 h 49"/>
              <a:gd name="T46" fmla="*/ 71 w 193"/>
              <a:gd name="T47" fmla="*/ 20 h 49"/>
              <a:gd name="T48" fmla="*/ 58 w 193"/>
              <a:gd name="T49" fmla="*/ 9 h 49"/>
              <a:gd name="T50" fmla="*/ 49 w 193"/>
              <a:gd name="T51" fmla="*/ 3 h 49"/>
              <a:gd name="T52" fmla="*/ 36 w 193"/>
              <a:gd name="T53" fmla="*/ 0 h 49"/>
              <a:gd name="T54" fmla="*/ 23 w 193"/>
              <a:gd name="T55" fmla="*/ 3 h 49"/>
              <a:gd name="T56" fmla="*/ 2 w 193"/>
              <a:gd name="T57" fmla="*/ 16 h 49"/>
              <a:gd name="T58" fmla="*/ 0 w 193"/>
              <a:gd name="T59" fmla="*/ 19 h 49"/>
              <a:gd name="T60" fmla="*/ 0 w 193"/>
              <a:gd name="T61" fmla="*/ 25 h 49"/>
              <a:gd name="T62" fmla="*/ 5 w 193"/>
              <a:gd name="T63" fmla="*/ 28 h 49"/>
              <a:gd name="T64" fmla="*/ 10 w 193"/>
              <a:gd name="T65" fmla="*/ 29 h 49"/>
              <a:gd name="T66" fmla="*/ 13 w 193"/>
              <a:gd name="T67"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49">
                <a:moveTo>
                  <a:pt x="13" y="28"/>
                </a:moveTo>
                <a:lnTo>
                  <a:pt x="13" y="28"/>
                </a:lnTo>
                <a:lnTo>
                  <a:pt x="20" y="20"/>
                </a:lnTo>
                <a:lnTo>
                  <a:pt x="29" y="16"/>
                </a:lnTo>
                <a:lnTo>
                  <a:pt x="32" y="15"/>
                </a:lnTo>
                <a:lnTo>
                  <a:pt x="36" y="15"/>
                </a:lnTo>
                <a:lnTo>
                  <a:pt x="41" y="16"/>
                </a:lnTo>
                <a:lnTo>
                  <a:pt x="45" y="18"/>
                </a:lnTo>
                <a:lnTo>
                  <a:pt x="45" y="18"/>
                </a:lnTo>
                <a:lnTo>
                  <a:pt x="52" y="22"/>
                </a:lnTo>
                <a:lnTo>
                  <a:pt x="58" y="28"/>
                </a:lnTo>
                <a:lnTo>
                  <a:pt x="58" y="28"/>
                </a:lnTo>
                <a:lnTo>
                  <a:pt x="69" y="35"/>
                </a:lnTo>
                <a:lnTo>
                  <a:pt x="75" y="38"/>
                </a:lnTo>
                <a:lnTo>
                  <a:pt x="81" y="39"/>
                </a:lnTo>
                <a:lnTo>
                  <a:pt x="81" y="39"/>
                </a:lnTo>
                <a:lnTo>
                  <a:pt x="90" y="41"/>
                </a:lnTo>
                <a:lnTo>
                  <a:pt x="97" y="39"/>
                </a:lnTo>
                <a:lnTo>
                  <a:pt x="113" y="36"/>
                </a:lnTo>
                <a:lnTo>
                  <a:pt x="113" y="36"/>
                </a:lnTo>
                <a:lnTo>
                  <a:pt x="121" y="35"/>
                </a:lnTo>
                <a:lnTo>
                  <a:pt x="131" y="36"/>
                </a:lnTo>
                <a:lnTo>
                  <a:pt x="149" y="39"/>
                </a:lnTo>
                <a:lnTo>
                  <a:pt x="166" y="45"/>
                </a:lnTo>
                <a:lnTo>
                  <a:pt x="185" y="49"/>
                </a:lnTo>
                <a:lnTo>
                  <a:pt x="185" y="49"/>
                </a:lnTo>
                <a:lnTo>
                  <a:pt x="188" y="49"/>
                </a:lnTo>
                <a:lnTo>
                  <a:pt x="191" y="48"/>
                </a:lnTo>
                <a:lnTo>
                  <a:pt x="192" y="46"/>
                </a:lnTo>
                <a:lnTo>
                  <a:pt x="193" y="44"/>
                </a:lnTo>
                <a:lnTo>
                  <a:pt x="193" y="41"/>
                </a:lnTo>
                <a:lnTo>
                  <a:pt x="192" y="38"/>
                </a:lnTo>
                <a:lnTo>
                  <a:pt x="191" y="36"/>
                </a:lnTo>
                <a:lnTo>
                  <a:pt x="188" y="35"/>
                </a:lnTo>
                <a:lnTo>
                  <a:pt x="188" y="35"/>
                </a:lnTo>
                <a:lnTo>
                  <a:pt x="172" y="31"/>
                </a:lnTo>
                <a:lnTo>
                  <a:pt x="154" y="25"/>
                </a:lnTo>
                <a:lnTo>
                  <a:pt x="137" y="22"/>
                </a:lnTo>
                <a:lnTo>
                  <a:pt x="129" y="20"/>
                </a:lnTo>
                <a:lnTo>
                  <a:pt x="120" y="20"/>
                </a:lnTo>
                <a:lnTo>
                  <a:pt x="120" y="20"/>
                </a:lnTo>
                <a:lnTo>
                  <a:pt x="108" y="22"/>
                </a:lnTo>
                <a:lnTo>
                  <a:pt x="98" y="25"/>
                </a:lnTo>
                <a:lnTo>
                  <a:pt x="88" y="26"/>
                </a:lnTo>
                <a:lnTo>
                  <a:pt x="82" y="25"/>
                </a:lnTo>
                <a:lnTo>
                  <a:pt x="77" y="23"/>
                </a:lnTo>
                <a:lnTo>
                  <a:pt x="77" y="23"/>
                </a:lnTo>
                <a:lnTo>
                  <a:pt x="71" y="20"/>
                </a:lnTo>
                <a:lnTo>
                  <a:pt x="67" y="16"/>
                </a:lnTo>
                <a:lnTo>
                  <a:pt x="58" y="9"/>
                </a:lnTo>
                <a:lnTo>
                  <a:pt x="58" y="9"/>
                </a:lnTo>
                <a:lnTo>
                  <a:pt x="49" y="3"/>
                </a:lnTo>
                <a:lnTo>
                  <a:pt x="42" y="0"/>
                </a:lnTo>
                <a:lnTo>
                  <a:pt x="36" y="0"/>
                </a:lnTo>
                <a:lnTo>
                  <a:pt x="29" y="0"/>
                </a:lnTo>
                <a:lnTo>
                  <a:pt x="23" y="3"/>
                </a:lnTo>
                <a:lnTo>
                  <a:pt x="16" y="6"/>
                </a:lnTo>
                <a:lnTo>
                  <a:pt x="2" y="16"/>
                </a:lnTo>
                <a:lnTo>
                  <a:pt x="2" y="16"/>
                </a:lnTo>
                <a:lnTo>
                  <a:pt x="0" y="19"/>
                </a:lnTo>
                <a:lnTo>
                  <a:pt x="0" y="22"/>
                </a:lnTo>
                <a:lnTo>
                  <a:pt x="0" y="25"/>
                </a:lnTo>
                <a:lnTo>
                  <a:pt x="2" y="26"/>
                </a:lnTo>
                <a:lnTo>
                  <a:pt x="5" y="28"/>
                </a:lnTo>
                <a:lnTo>
                  <a:pt x="7" y="29"/>
                </a:lnTo>
                <a:lnTo>
                  <a:pt x="10" y="29"/>
                </a:lnTo>
                <a:lnTo>
                  <a:pt x="13" y="28"/>
                </a:lnTo>
                <a:lnTo>
                  <a:pt x="13" y="28"/>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27">
            <a:extLst>
              <a:ext uri="{FF2B5EF4-FFF2-40B4-BE49-F238E27FC236}">
                <a16:creationId xmlns:a16="http://schemas.microsoft.com/office/drawing/2014/main" id="{73909CC8-0E30-4C37-A1B5-9D7A77951092}"/>
              </a:ext>
            </a:extLst>
          </p:cNvPr>
          <p:cNvSpPr>
            <a:spLocks/>
          </p:cNvSpPr>
          <p:nvPr/>
        </p:nvSpPr>
        <p:spPr bwMode="auto">
          <a:xfrm rot="941050">
            <a:off x="2442401" y="6653694"/>
            <a:ext cx="330575" cy="85005"/>
          </a:xfrm>
          <a:custGeom>
            <a:avLst/>
            <a:gdLst>
              <a:gd name="T0" fmla="*/ 13 w 280"/>
              <a:gd name="T1" fmla="*/ 69 h 72"/>
              <a:gd name="T2" fmla="*/ 26 w 280"/>
              <a:gd name="T3" fmla="*/ 59 h 72"/>
              <a:gd name="T4" fmla="*/ 41 w 280"/>
              <a:gd name="T5" fmla="*/ 59 h 72"/>
              <a:gd name="T6" fmla="*/ 62 w 280"/>
              <a:gd name="T7" fmla="*/ 66 h 72"/>
              <a:gd name="T8" fmla="*/ 69 w 280"/>
              <a:gd name="T9" fmla="*/ 66 h 72"/>
              <a:gd name="T10" fmla="*/ 84 w 280"/>
              <a:gd name="T11" fmla="*/ 61 h 72"/>
              <a:gd name="T12" fmla="*/ 107 w 280"/>
              <a:gd name="T13" fmla="*/ 44 h 72"/>
              <a:gd name="T14" fmla="*/ 120 w 280"/>
              <a:gd name="T15" fmla="*/ 37 h 72"/>
              <a:gd name="T16" fmla="*/ 128 w 280"/>
              <a:gd name="T17" fmla="*/ 36 h 72"/>
              <a:gd name="T18" fmla="*/ 157 w 280"/>
              <a:gd name="T19" fmla="*/ 36 h 72"/>
              <a:gd name="T20" fmla="*/ 196 w 280"/>
              <a:gd name="T21" fmla="*/ 37 h 72"/>
              <a:gd name="T22" fmla="*/ 216 w 280"/>
              <a:gd name="T23" fmla="*/ 33 h 72"/>
              <a:gd name="T24" fmla="*/ 255 w 280"/>
              <a:gd name="T25" fmla="*/ 20 h 72"/>
              <a:gd name="T26" fmla="*/ 274 w 280"/>
              <a:gd name="T27" fmla="*/ 14 h 72"/>
              <a:gd name="T28" fmla="*/ 278 w 280"/>
              <a:gd name="T29" fmla="*/ 10 h 72"/>
              <a:gd name="T30" fmla="*/ 280 w 280"/>
              <a:gd name="T31" fmla="*/ 5 h 72"/>
              <a:gd name="T32" fmla="*/ 277 w 280"/>
              <a:gd name="T33" fmla="*/ 1 h 72"/>
              <a:gd name="T34" fmla="*/ 271 w 280"/>
              <a:gd name="T35" fmla="*/ 0 h 72"/>
              <a:gd name="T36" fmla="*/ 247 w 280"/>
              <a:gd name="T37" fmla="*/ 7 h 72"/>
              <a:gd name="T38" fmla="*/ 212 w 280"/>
              <a:gd name="T39" fmla="*/ 18 h 72"/>
              <a:gd name="T40" fmla="*/ 188 w 280"/>
              <a:gd name="T41" fmla="*/ 23 h 72"/>
              <a:gd name="T42" fmla="*/ 175 w 280"/>
              <a:gd name="T43" fmla="*/ 23 h 72"/>
              <a:gd name="T44" fmla="*/ 136 w 280"/>
              <a:gd name="T45" fmla="*/ 21 h 72"/>
              <a:gd name="T46" fmla="*/ 118 w 280"/>
              <a:gd name="T47" fmla="*/ 23 h 72"/>
              <a:gd name="T48" fmla="*/ 101 w 280"/>
              <a:gd name="T49" fmla="*/ 30 h 72"/>
              <a:gd name="T50" fmla="*/ 94 w 280"/>
              <a:gd name="T51" fmla="*/ 36 h 72"/>
              <a:gd name="T52" fmla="*/ 81 w 280"/>
              <a:gd name="T53" fmla="*/ 47 h 72"/>
              <a:gd name="T54" fmla="*/ 74 w 280"/>
              <a:gd name="T55" fmla="*/ 51 h 72"/>
              <a:gd name="T56" fmla="*/ 64 w 280"/>
              <a:gd name="T57" fmla="*/ 51 h 72"/>
              <a:gd name="T58" fmla="*/ 46 w 280"/>
              <a:gd name="T59" fmla="*/ 46 h 72"/>
              <a:gd name="T60" fmla="*/ 36 w 280"/>
              <a:gd name="T61" fmla="*/ 43 h 72"/>
              <a:gd name="T62" fmla="*/ 25 w 280"/>
              <a:gd name="T63" fmla="*/ 41 h 72"/>
              <a:gd name="T64" fmla="*/ 16 w 280"/>
              <a:gd name="T65" fmla="*/ 44 h 72"/>
              <a:gd name="T66" fmla="*/ 2 w 280"/>
              <a:gd name="T67" fmla="*/ 60 h 72"/>
              <a:gd name="T68" fmla="*/ 0 w 280"/>
              <a:gd name="T69" fmla="*/ 63 h 72"/>
              <a:gd name="T70" fmla="*/ 2 w 280"/>
              <a:gd name="T71" fmla="*/ 69 h 72"/>
              <a:gd name="T72" fmla="*/ 6 w 280"/>
              <a:gd name="T73" fmla="*/ 72 h 72"/>
              <a:gd name="T74" fmla="*/ 12 w 280"/>
              <a:gd name="T75" fmla="*/ 70 h 72"/>
              <a:gd name="T76" fmla="*/ 13 w 280"/>
              <a:gd name="T77"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0" h="72">
                <a:moveTo>
                  <a:pt x="13" y="69"/>
                </a:moveTo>
                <a:lnTo>
                  <a:pt x="13" y="69"/>
                </a:lnTo>
                <a:lnTo>
                  <a:pt x="19" y="61"/>
                </a:lnTo>
                <a:lnTo>
                  <a:pt x="26" y="59"/>
                </a:lnTo>
                <a:lnTo>
                  <a:pt x="33" y="57"/>
                </a:lnTo>
                <a:lnTo>
                  <a:pt x="41" y="59"/>
                </a:lnTo>
                <a:lnTo>
                  <a:pt x="55" y="64"/>
                </a:lnTo>
                <a:lnTo>
                  <a:pt x="62" y="66"/>
                </a:lnTo>
                <a:lnTo>
                  <a:pt x="69" y="66"/>
                </a:lnTo>
                <a:lnTo>
                  <a:pt x="69" y="66"/>
                </a:lnTo>
                <a:lnTo>
                  <a:pt x="78" y="64"/>
                </a:lnTo>
                <a:lnTo>
                  <a:pt x="84" y="61"/>
                </a:lnTo>
                <a:lnTo>
                  <a:pt x="95" y="53"/>
                </a:lnTo>
                <a:lnTo>
                  <a:pt x="107" y="44"/>
                </a:lnTo>
                <a:lnTo>
                  <a:pt x="113" y="40"/>
                </a:lnTo>
                <a:lnTo>
                  <a:pt x="120" y="37"/>
                </a:lnTo>
                <a:lnTo>
                  <a:pt x="120" y="37"/>
                </a:lnTo>
                <a:lnTo>
                  <a:pt x="128" y="36"/>
                </a:lnTo>
                <a:lnTo>
                  <a:pt x="139" y="34"/>
                </a:lnTo>
                <a:lnTo>
                  <a:pt x="157" y="36"/>
                </a:lnTo>
                <a:lnTo>
                  <a:pt x="178" y="37"/>
                </a:lnTo>
                <a:lnTo>
                  <a:pt x="196" y="37"/>
                </a:lnTo>
                <a:lnTo>
                  <a:pt x="196" y="37"/>
                </a:lnTo>
                <a:lnTo>
                  <a:pt x="216" y="33"/>
                </a:lnTo>
                <a:lnTo>
                  <a:pt x="237" y="27"/>
                </a:lnTo>
                <a:lnTo>
                  <a:pt x="255" y="20"/>
                </a:lnTo>
                <a:lnTo>
                  <a:pt x="274" y="14"/>
                </a:lnTo>
                <a:lnTo>
                  <a:pt x="274" y="14"/>
                </a:lnTo>
                <a:lnTo>
                  <a:pt x="277" y="12"/>
                </a:lnTo>
                <a:lnTo>
                  <a:pt x="278" y="10"/>
                </a:lnTo>
                <a:lnTo>
                  <a:pt x="280" y="8"/>
                </a:lnTo>
                <a:lnTo>
                  <a:pt x="280" y="5"/>
                </a:lnTo>
                <a:lnTo>
                  <a:pt x="278" y="2"/>
                </a:lnTo>
                <a:lnTo>
                  <a:pt x="277" y="1"/>
                </a:lnTo>
                <a:lnTo>
                  <a:pt x="274" y="0"/>
                </a:lnTo>
                <a:lnTo>
                  <a:pt x="271" y="0"/>
                </a:lnTo>
                <a:lnTo>
                  <a:pt x="271" y="0"/>
                </a:lnTo>
                <a:lnTo>
                  <a:pt x="247" y="7"/>
                </a:lnTo>
                <a:lnTo>
                  <a:pt x="224" y="15"/>
                </a:lnTo>
                <a:lnTo>
                  <a:pt x="212" y="18"/>
                </a:lnTo>
                <a:lnTo>
                  <a:pt x="199" y="21"/>
                </a:lnTo>
                <a:lnTo>
                  <a:pt x="188" y="23"/>
                </a:lnTo>
                <a:lnTo>
                  <a:pt x="175" y="23"/>
                </a:lnTo>
                <a:lnTo>
                  <a:pt x="175" y="23"/>
                </a:lnTo>
                <a:lnTo>
                  <a:pt x="156" y="21"/>
                </a:lnTo>
                <a:lnTo>
                  <a:pt x="136" y="21"/>
                </a:lnTo>
                <a:lnTo>
                  <a:pt x="127" y="21"/>
                </a:lnTo>
                <a:lnTo>
                  <a:pt x="118" y="23"/>
                </a:lnTo>
                <a:lnTo>
                  <a:pt x="108" y="25"/>
                </a:lnTo>
                <a:lnTo>
                  <a:pt x="101" y="30"/>
                </a:lnTo>
                <a:lnTo>
                  <a:pt x="101" y="30"/>
                </a:lnTo>
                <a:lnTo>
                  <a:pt x="94" y="36"/>
                </a:lnTo>
                <a:lnTo>
                  <a:pt x="88" y="41"/>
                </a:lnTo>
                <a:lnTo>
                  <a:pt x="81" y="47"/>
                </a:lnTo>
                <a:lnTo>
                  <a:pt x="74" y="51"/>
                </a:lnTo>
                <a:lnTo>
                  <a:pt x="74" y="51"/>
                </a:lnTo>
                <a:lnTo>
                  <a:pt x="68" y="51"/>
                </a:lnTo>
                <a:lnTo>
                  <a:pt x="64" y="51"/>
                </a:lnTo>
                <a:lnTo>
                  <a:pt x="55" y="48"/>
                </a:lnTo>
                <a:lnTo>
                  <a:pt x="46" y="46"/>
                </a:lnTo>
                <a:lnTo>
                  <a:pt x="36" y="43"/>
                </a:lnTo>
                <a:lnTo>
                  <a:pt x="36" y="43"/>
                </a:lnTo>
                <a:lnTo>
                  <a:pt x="30" y="41"/>
                </a:lnTo>
                <a:lnTo>
                  <a:pt x="25" y="41"/>
                </a:lnTo>
                <a:lnTo>
                  <a:pt x="20" y="43"/>
                </a:lnTo>
                <a:lnTo>
                  <a:pt x="16" y="44"/>
                </a:lnTo>
                <a:lnTo>
                  <a:pt x="9" y="51"/>
                </a:lnTo>
                <a:lnTo>
                  <a:pt x="2" y="60"/>
                </a:lnTo>
                <a:lnTo>
                  <a:pt x="2" y="60"/>
                </a:lnTo>
                <a:lnTo>
                  <a:pt x="0" y="63"/>
                </a:lnTo>
                <a:lnTo>
                  <a:pt x="0" y="66"/>
                </a:lnTo>
                <a:lnTo>
                  <a:pt x="2" y="69"/>
                </a:lnTo>
                <a:lnTo>
                  <a:pt x="3" y="70"/>
                </a:lnTo>
                <a:lnTo>
                  <a:pt x="6" y="72"/>
                </a:lnTo>
                <a:lnTo>
                  <a:pt x="9" y="72"/>
                </a:lnTo>
                <a:lnTo>
                  <a:pt x="12" y="70"/>
                </a:lnTo>
                <a:lnTo>
                  <a:pt x="13" y="69"/>
                </a:lnTo>
                <a:lnTo>
                  <a:pt x="13" y="69"/>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25">
            <a:extLst>
              <a:ext uri="{FF2B5EF4-FFF2-40B4-BE49-F238E27FC236}">
                <a16:creationId xmlns:a16="http://schemas.microsoft.com/office/drawing/2014/main" id="{BC9EB4CF-3413-4D75-803B-9F180AB26F72}"/>
              </a:ext>
            </a:extLst>
          </p:cNvPr>
          <p:cNvSpPr>
            <a:spLocks/>
          </p:cNvSpPr>
          <p:nvPr/>
        </p:nvSpPr>
        <p:spPr bwMode="auto">
          <a:xfrm rot="21041926">
            <a:off x="5485746" y="6681457"/>
            <a:ext cx="306388" cy="77788"/>
          </a:xfrm>
          <a:custGeom>
            <a:avLst/>
            <a:gdLst>
              <a:gd name="T0" fmla="*/ 13 w 193"/>
              <a:gd name="T1" fmla="*/ 28 h 49"/>
              <a:gd name="T2" fmla="*/ 29 w 193"/>
              <a:gd name="T3" fmla="*/ 16 h 49"/>
              <a:gd name="T4" fmla="*/ 36 w 193"/>
              <a:gd name="T5" fmla="*/ 15 h 49"/>
              <a:gd name="T6" fmla="*/ 45 w 193"/>
              <a:gd name="T7" fmla="*/ 18 h 49"/>
              <a:gd name="T8" fmla="*/ 52 w 193"/>
              <a:gd name="T9" fmla="*/ 22 h 49"/>
              <a:gd name="T10" fmla="*/ 58 w 193"/>
              <a:gd name="T11" fmla="*/ 28 h 49"/>
              <a:gd name="T12" fmla="*/ 75 w 193"/>
              <a:gd name="T13" fmla="*/ 38 h 49"/>
              <a:gd name="T14" fmla="*/ 81 w 193"/>
              <a:gd name="T15" fmla="*/ 39 h 49"/>
              <a:gd name="T16" fmla="*/ 97 w 193"/>
              <a:gd name="T17" fmla="*/ 39 h 49"/>
              <a:gd name="T18" fmla="*/ 113 w 193"/>
              <a:gd name="T19" fmla="*/ 36 h 49"/>
              <a:gd name="T20" fmla="*/ 131 w 193"/>
              <a:gd name="T21" fmla="*/ 36 h 49"/>
              <a:gd name="T22" fmla="*/ 166 w 193"/>
              <a:gd name="T23" fmla="*/ 45 h 49"/>
              <a:gd name="T24" fmla="*/ 185 w 193"/>
              <a:gd name="T25" fmla="*/ 49 h 49"/>
              <a:gd name="T26" fmla="*/ 191 w 193"/>
              <a:gd name="T27" fmla="*/ 48 h 49"/>
              <a:gd name="T28" fmla="*/ 193 w 193"/>
              <a:gd name="T29" fmla="*/ 44 h 49"/>
              <a:gd name="T30" fmla="*/ 192 w 193"/>
              <a:gd name="T31" fmla="*/ 38 h 49"/>
              <a:gd name="T32" fmla="*/ 188 w 193"/>
              <a:gd name="T33" fmla="*/ 35 h 49"/>
              <a:gd name="T34" fmla="*/ 172 w 193"/>
              <a:gd name="T35" fmla="*/ 31 h 49"/>
              <a:gd name="T36" fmla="*/ 137 w 193"/>
              <a:gd name="T37" fmla="*/ 22 h 49"/>
              <a:gd name="T38" fmla="*/ 120 w 193"/>
              <a:gd name="T39" fmla="*/ 20 h 49"/>
              <a:gd name="T40" fmla="*/ 108 w 193"/>
              <a:gd name="T41" fmla="*/ 22 h 49"/>
              <a:gd name="T42" fmla="*/ 88 w 193"/>
              <a:gd name="T43" fmla="*/ 26 h 49"/>
              <a:gd name="T44" fmla="*/ 77 w 193"/>
              <a:gd name="T45" fmla="*/ 23 h 49"/>
              <a:gd name="T46" fmla="*/ 71 w 193"/>
              <a:gd name="T47" fmla="*/ 20 h 49"/>
              <a:gd name="T48" fmla="*/ 58 w 193"/>
              <a:gd name="T49" fmla="*/ 9 h 49"/>
              <a:gd name="T50" fmla="*/ 49 w 193"/>
              <a:gd name="T51" fmla="*/ 3 h 49"/>
              <a:gd name="T52" fmla="*/ 36 w 193"/>
              <a:gd name="T53" fmla="*/ 0 h 49"/>
              <a:gd name="T54" fmla="*/ 23 w 193"/>
              <a:gd name="T55" fmla="*/ 3 h 49"/>
              <a:gd name="T56" fmla="*/ 2 w 193"/>
              <a:gd name="T57" fmla="*/ 16 h 49"/>
              <a:gd name="T58" fmla="*/ 0 w 193"/>
              <a:gd name="T59" fmla="*/ 19 h 49"/>
              <a:gd name="T60" fmla="*/ 0 w 193"/>
              <a:gd name="T61" fmla="*/ 25 h 49"/>
              <a:gd name="T62" fmla="*/ 5 w 193"/>
              <a:gd name="T63" fmla="*/ 28 h 49"/>
              <a:gd name="T64" fmla="*/ 10 w 193"/>
              <a:gd name="T65" fmla="*/ 29 h 49"/>
              <a:gd name="T66" fmla="*/ 13 w 193"/>
              <a:gd name="T67"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49">
                <a:moveTo>
                  <a:pt x="13" y="28"/>
                </a:moveTo>
                <a:lnTo>
                  <a:pt x="13" y="28"/>
                </a:lnTo>
                <a:lnTo>
                  <a:pt x="20" y="20"/>
                </a:lnTo>
                <a:lnTo>
                  <a:pt x="29" y="16"/>
                </a:lnTo>
                <a:lnTo>
                  <a:pt x="32" y="15"/>
                </a:lnTo>
                <a:lnTo>
                  <a:pt x="36" y="15"/>
                </a:lnTo>
                <a:lnTo>
                  <a:pt x="41" y="16"/>
                </a:lnTo>
                <a:lnTo>
                  <a:pt x="45" y="18"/>
                </a:lnTo>
                <a:lnTo>
                  <a:pt x="45" y="18"/>
                </a:lnTo>
                <a:lnTo>
                  <a:pt x="52" y="22"/>
                </a:lnTo>
                <a:lnTo>
                  <a:pt x="58" y="28"/>
                </a:lnTo>
                <a:lnTo>
                  <a:pt x="58" y="28"/>
                </a:lnTo>
                <a:lnTo>
                  <a:pt x="69" y="35"/>
                </a:lnTo>
                <a:lnTo>
                  <a:pt x="75" y="38"/>
                </a:lnTo>
                <a:lnTo>
                  <a:pt x="81" y="39"/>
                </a:lnTo>
                <a:lnTo>
                  <a:pt x="81" y="39"/>
                </a:lnTo>
                <a:lnTo>
                  <a:pt x="90" y="41"/>
                </a:lnTo>
                <a:lnTo>
                  <a:pt x="97" y="39"/>
                </a:lnTo>
                <a:lnTo>
                  <a:pt x="113" y="36"/>
                </a:lnTo>
                <a:lnTo>
                  <a:pt x="113" y="36"/>
                </a:lnTo>
                <a:lnTo>
                  <a:pt x="121" y="35"/>
                </a:lnTo>
                <a:lnTo>
                  <a:pt x="131" y="36"/>
                </a:lnTo>
                <a:lnTo>
                  <a:pt x="149" y="39"/>
                </a:lnTo>
                <a:lnTo>
                  <a:pt x="166" y="45"/>
                </a:lnTo>
                <a:lnTo>
                  <a:pt x="185" y="49"/>
                </a:lnTo>
                <a:lnTo>
                  <a:pt x="185" y="49"/>
                </a:lnTo>
                <a:lnTo>
                  <a:pt x="188" y="49"/>
                </a:lnTo>
                <a:lnTo>
                  <a:pt x="191" y="48"/>
                </a:lnTo>
                <a:lnTo>
                  <a:pt x="192" y="46"/>
                </a:lnTo>
                <a:lnTo>
                  <a:pt x="193" y="44"/>
                </a:lnTo>
                <a:lnTo>
                  <a:pt x="193" y="41"/>
                </a:lnTo>
                <a:lnTo>
                  <a:pt x="192" y="38"/>
                </a:lnTo>
                <a:lnTo>
                  <a:pt x="191" y="36"/>
                </a:lnTo>
                <a:lnTo>
                  <a:pt x="188" y="35"/>
                </a:lnTo>
                <a:lnTo>
                  <a:pt x="188" y="35"/>
                </a:lnTo>
                <a:lnTo>
                  <a:pt x="172" y="31"/>
                </a:lnTo>
                <a:lnTo>
                  <a:pt x="154" y="25"/>
                </a:lnTo>
                <a:lnTo>
                  <a:pt x="137" y="22"/>
                </a:lnTo>
                <a:lnTo>
                  <a:pt x="129" y="20"/>
                </a:lnTo>
                <a:lnTo>
                  <a:pt x="120" y="20"/>
                </a:lnTo>
                <a:lnTo>
                  <a:pt x="120" y="20"/>
                </a:lnTo>
                <a:lnTo>
                  <a:pt x="108" y="22"/>
                </a:lnTo>
                <a:lnTo>
                  <a:pt x="98" y="25"/>
                </a:lnTo>
                <a:lnTo>
                  <a:pt x="88" y="26"/>
                </a:lnTo>
                <a:lnTo>
                  <a:pt x="82" y="25"/>
                </a:lnTo>
                <a:lnTo>
                  <a:pt x="77" y="23"/>
                </a:lnTo>
                <a:lnTo>
                  <a:pt x="77" y="23"/>
                </a:lnTo>
                <a:lnTo>
                  <a:pt x="71" y="20"/>
                </a:lnTo>
                <a:lnTo>
                  <a:pt x="67" y="16"/>
                </a:lnTo>
                <a:lnTo>
                  <a:pt x="58" y="9"/>
                </a:lnTo>
                <a:lnTo>
                  <a:pt x="58" y="9"/>
                </a:lnTo>
                <a:lnTo>
                  <a:pt x="49" y="3"/>
                </a:lnTo>
                <a:lnTo>
                  <a:pt x="42" y="0"/>
                </a:lnTo>
                <a:lnTo>
                  <a:pt x="36" y="0"/>
                </a:lnTo>
                <a:lnTo>
                  <a:pt x="29" y="0"/>
                </a:lnTo>
                <a:lnTo>
                  <a:pt x="23" y="3"/>
                </a:lnTo>
                <a:lnTo>
                  <a:pt x="16" y="6"/>
                </a:lnTo>
                <a:lnTo>
                  <a:pt x="2" y="16"/>
                </a:lnTo>
                <a:lnTo>
                  <a:pt x="2" y="16"/>
                </a:lnTo>
                <a:lnTo>
                  <a:pt x="0" y="19"/>
                </a:lnTo>
                <a:lnTo>
                  <a:pt x="0" y="22"/>
                </a:lnTo>
                <a:lnTo>
                  <a:pt x="0" y="25"/>
                </a:lnTo>
                <a:lnTo>
                  <a:pt x="2" y="26"/>
                </a:lnTo>
                <a:lnTo>
                  <a:pt x="5" y="28"/>
                </a:lnTo>
                <a:lnTo>
                  <a:pt x="7" y="29"/>
                </a:lnTo>
                <a:lnTo>
                  <a:pt x="10" y="29"/>
                </a:lnTo>
                <a:lnTo>
                  <a:pt x="13" y="28"/>
                </a:lnTo>
                <a:lnTo>
                  <a:pt x="13" y="28"/>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43">
            <a:extLst>
              <a:ext uri="{FF2B5EF4-FFF2-40B4-BE49-F238E27FC236}">
                <a16:creationId xmlns:a16="http://schemas.microsoft.com/office/drawing/2014/main" id="{04EE3E77-12E7-4AFF-BD4D-B8FB5B181A55}"/>
              </a:ext>
            </a:extLst>
          </p:cNvPr>
          <p:cNvSpPr>
            <a:spLocks/>
          </p:cNvSpPr>
          <p:nvPr/>
        </p:nvSpPr>
        <p:spPr bwMode="auto">
          <a:xfrm rot="496518">
            <a:off x="2168652" y="5392217"/>
            <a:ext cx="730250" cy="112713"/>
          </a:xfrm>
          <a:custGeom>
            <a:avLst/>
            <a:gdLst>
              <a:gd name="T0" fmla="*/ 7 w 460"/>
              <a:gd name="T1" fmla="*/ 69 h 71"/>
              <a:gd name="T2" fmla="*/ 94 w 460"/>
              <a:gd name="T3" fmla="*/ 71 h 71"/>
              <a:gd name="T4" fmla="*/ 123 w 460"/>
              <a:gd name="T5" fmla="*/ 67 h 71"/>
              <a:gd name="T6" fmla="*/ 136 w 460"/>
              <a:gd name="T7" fmla="*/ 64 h 71"/>
              <a:gd name="T8" fmla="*/ 161 w 460"/>
              <a:gd name="T9" fmla="*/ 52 h 71"/>
              <a:gd name="T10" fmla="*/ 199 w 460"/>
              <a:gd name="T11" fmla="*/ 32 h 71"/>
              <a:gd name="T12" fmla="*/ 225 w 460"/>
              <a:gd name="T13" fmla="*/ 20 h 71"/>
              <a:gd name="T14" fmla="*/ 241 w 460"/>
              <a:gd name="T15" fmla="*/ 16 h 71"/>
              <a:gd name="T16" fmla="*/ 274 w 460"/>
              <a:gd name="T17" fmla="*/ 15 h 71"/>
              <a:gd name="T18" fmla="*/ 321 w 460"/>
              <a:gd name="T19" fmla="*/ 25 h 71"/>
              <a:gd name="T20" fmla="*/ 353 w 460"/>
              <a:gd name="T21" fmla="*/ 33 h 71"/>
              <a:gd name="T22" fmla="*/ 392 w 460"/>
              <a:gd name="T23" fmla="*/ 39 h 71"/>
              <a:gd name="T24" fmla="*/ 417 w 460"/>
              <a:gd name="T25" fmla="*/ 39 h 71"/>
              <a:gd name="T26" fmla="*/ 443 w 460"/>
              <a:gd name="T27" fmla="*/ 35 h 71"/>
              <a:gd name="T28" fmla="*/ 454 w 460"/>
              <a:gd name="T29" fmla="*/ 31 h 71"/>
              <a:gd name="T30" fmla="*/ 458 w 460"/>
              <a:gd name="T31" fmla="*/ 28 h 71"/>
              <a:gd name="T32" fmla="*/ 460 w 460"/>
              <a:gd name="T33" fmla="*/ 22 h 71"/>
              <a:gd name="T34" fmla="*/ 456 w 460"/>
              <a:gd name="T35" fmla="*/ 18 h 71"/>
              <a:gd name="T36" fmla="*/ 451 w 460"/>
              <a:gd name="T37" fmla="*/ 18 h 71"/>
              <a:gd name="T38" fmla="*/ 437 w 460"/>
              <a:gd name="T39" fmla="*/ 22 h 71"/>
              <a:gd name="T40" fmla="*/ 408 w 460"/>
              <a:gd name="T41" fmla="*/ 25 h 71"/>
              <a:gd name="T42" fmla="*/ 381 w 460"/>
              <a:gd name="T43" fmla="*/ 22 h 71"/>
              <a:gd name="T44" fmla="*/ 339 w 460"/>
              <a:gd name="T45" fmla="*/ 13 h 71"/>
              <a:gd name="T46" fmla="*/ 284 w 460"/>
              <a:gd name="T47" fmla="*/ 2 h 71"/>
              <a:gd name="T48" fmla="*/ 257 w 460"/>
              <a:gd name="T49" fmla="*/ 0 h 71"/>
              <a:gd name="T50" fmla="*/ 229 w 460"/>
              <a:gd name="T51" fmla="*/ 5 h 71"/>
              <a:gd name="T52" fmla="*/ 216 w 460"/>
              <a:gd name="T53" fmla="*/ 9 h 71"/>
              <a:gd name="T54" fmla="*/ 182 w 460"/>
              <a:gd name="T55" fmla="*/ 26 h 71"/>
              <a:gd name="T56" fmla="*/ 148 w 460"/>
              <a:gd name="T57" fmla="*/ 45 h 71"/>
              <a:gd name="T58" fmla="*/ 136 w 460"/>
              <a:gd name="T59" fmla="*/ 49 h 71"/>
              <a:gd name="T60" fmla="*/ 104 w 460"/>
              <a:gd name="T61" fmla="*/ 55 h 71"/>
              <a:gd name="T62" fmla="*/ 72 w 460"/>
              <a:gd name="T63" fmla="*/ 56 h 71"/>
              <a:gd name="T64" fmla="*/ 7 w 460"/>
              <a:gd name="T65" fmla="*/ 55 h 71"/>
              <a:gd name="T66" fmla="*/ 4 w 460"/>
              <a:gd name="T67" fmla="*/ 56 h 71"/>
              <a:gd name="T68" fmla="*/ 0 w 460"/>
              <a:gd name="T69" fmla="*/ 59 h 71"/>
              <a:gd name="T70" fmla="*/ 0 w 460"/>
              <a:gd name="T71" fmla="*/ 65 h 71"/>
              <a:gd name="T72" fmla="*/ 4 w 460"/>
              <a:gd name="T73" fmla="*/ 69 h 71"/>
              <a:gd name="T74" fmla="*/ 7 w 460"/>
              <a:gd name="T7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0" h="71">
                <a:moveTo>
                  <a:pt x="7" y="69"/>
                </a:moveTo>
                <a:lnTo>
                  <a:pt x="7" y="69"/>
                </a:lnTo>
                <a:lnTo>
                  <a:pt x="65" y="71"/>
                </a:lnTo>
                <a:lnTo>
                  <a:pt x="94" y="71"/>
                </a:lnTo>
                <a:lnTo>
                  <a:pt x="108" y="69"/>
                </a:lnTo>
                <a:lnTo>
                  <a:pt x="123" y="67"/>
                </a:lnTo>
                <a:lnTo>
                  <a:pt x="123" y="67"/>
                </a:lnTo>
                <a:lnTo>
                  <a:pt x="136" y="64"/>
                </a:lnTo>
                <a:lnTo>
                  <a:pt x="150" y="58"/>
                </a:lnTo>
                <a:lnTo>
                  <a:pt x="161" y="52"/>
                </a:lnTo>
                <a:lnTo>
                  <a:pt x="174" y="46"/>
                </a:lnTo>
                <a:lnTo>
                  <a:pt x="199" y="32"/>
                </a:lnTo>
                <a:lnTo>
                  <a:pt x="212" y="26"/>
                </a:lnTo>
                <a:lnTo>
                  <a:pt x="225" y="20"/>
                </a:lnTo>
                <a:lnTo>
                  <a:pt x="225" y="20"/>
                </a:lnTo>
                <a:lnTo>
                  <a:pt x="241" y="16"/>
                </a:lnTo>
                <a:lnTo>
                  <a:pt x="257" y="15"/>
                </a:lnTo>
                <a:lnTo>
                  <a:pt x="274" y="15"/>
                </a:lnTo>
                <a:lnTo>
                  <a:pt x="290" y="18"/>
                </a:lnTo>
                <a:lnTo>
                  <a:pt x="321" y="25"/>
                </a:lnTo>
                <a:lnTo>
                  <a:pt x="353" y="33"/>
                </a:lnTo>
                <a:lnTo>
                  <a:pt x="353" y="33"/>
                </a:lnTo>
                <a:lnTo>
                  <a:pt x="379" y="38"/>
                </a:lnTo>
                <a:lnTo>
                  <a:pt x="392" y="39"/>
                </a:lnTo>
                <a:lnTo>
                  <a:pt x="404" y="41"/>
                </a:lnTo>
                <a:lnTo>
                  <a:pt x="417" y="39"/>
                </a:lnTo>
                <a:lnTo>
                  <a:pt x="430" y="38"/>
                </a:lnTo>
                <a:lnTo>
                  <a:pt x="443" y="35"/>
                </a:lnTo>
                <a:lnTo>
                  <a:pt x="454" y="31"/>
                </a:lnTo>
                <a:lnTo>
                  <a:pt x="454" y="31"/>
                </a:lnTo>
                <a:lnTo>
                  <a:pt x="457" y="29"/>
                </a:lnTo>
                <a:lnTo>
                  <a:pt x="458" y="28"/>
                </a:lnTo>
                <a:lnTo>
                  <a:pt x="460" y="25"/>
                </a:lnTo>
                <a:lnTo>
                  <a:pt x="460" y="22"/>
                </a:lnTo>
                <a:lnTo>
                  <a:pt x="458" y="19"/>
                </a:lnTo>
                <a:lnTo>
                  <a:pt x="456" y="18"/>
                </a:lnTo>
                <a:lnTo>
                  <a:pt x="454" y="18"/>
                </a:lnTo>
                <a:lnTo>
                  <a:pt x="451" y="18"/>
                </a:lnTo>
                <a:lnTo>
                  <a:pt x="451" y="18"/>
                </a:lnTo>
                <a:lnTo>
                  <a:pt x="437" y="22"/>
                </a:lnTo>
                <a:lnTo>
                  <a:pt x="422" y="23"/>
                </a:lnTo>
                <a:lnTo>
                  <a:pt x="408" y="25"/>
                </a:lnTo>
                <a:lnTo>
                  <a:pt x="395" y="25"/>
                </a:lnTo>
                <a:lnTo>
                  <a:pt x="381" y="22"/>
                </a:lnTo>
                <a:lnTo>
                  <a:pt x="368" y="20"/>
                </a:lnTo>
                <a:lnTo>
                  <a:pt x="339" y="13"/>
                </a:lnTo>
                <a:lnTo>
                  <a:pt x="311" y="6"/>
                </a:lnTo>
                <a:lnTo>
                  <a:pt x="284" y="2"/>
                </a:lnTo>
                <a:lnTo>
                  <a:pt x="271" y="0"/>
                </a:lnTo>
                <a:lnTo>
                  <a:pt x="257" y="0"/>
                </a:lnTo>
                <a:lnTo>
                  <a:pt x="242" y="2"/>
                </a:lnTo>
                <a:lnTo>
                  <a:pt x="229" y="5"/>
                </a:lnTo>
                <a:lnTo>
                  <a:pt x="229" y="5"/>
                </a:lnTo>
                <a:lnTo>
                  <a:pt x="216" y="9"/>
                </a:lnTo>
                <a:lnTo>
                  <a:pt x="205" y="13"/>
                </a:lnTo>
                <a:lnTo>
                  <a:pt x="182" y="26"/>
                </a:lnTo>
                <a:lnTo>
                  <a:pt x="160" y="39"/>
                </a:lnTo>
                <a:lnTo>
                  <a:pt x="148" y="45"/>
                </a:lnTo>
                <a:lnTo>
                  <a:pt x="136" y="49"/>
                </a:lnTo>
                <a:lnTo>
                  <a:pt x="136" y="49"/>
                </a:lnTo>
                <a:lnTo>
                  <a:pt x="120" y="54"/>
                </a:lnTo>
                <a:lnTo>
                  <a:pt x="104" y="55"/>
                </a:lnTo>
                <a:lnTo>
                  <a:pt x="88" y="56"/>
                </a:lnTo>
                <a:lnTo>
                  <a:pt x="72" y="56"/>
                </a:lnTo>
                <a:lnTo>
                  <a:pt x="39" y="56"/>
                </a:lnTo>
                <a:lnTo>
                  <a:pt x="7" y="55"/>
                </a:lnTo>
                <a:lnTo>
                  <a:pt x="7" y="55"/>
                </a:lnTo>
                <a:lnTo>
                  <a:pt x="4" y="56"/>
                </a:lnTo>
                <a:lnTo>
                  <a:pt x="1" y="58"/>
                </a:lnTo>
                <a:lnTo>
                  <a:pt x="0" y="59"/>
                </a:lnTo>
                <a:lnTo>
                  <a:pt x="0" y="62"/>
                </a:lnTo>
                <a:lnTo>
                  <a:pt x="0" y="65"/>
                </a:lnTo>
                <a:lnTo>
                  <a:pt x="1" y="68"/>
                </a:lnTo>
                <a:lnTo>
                  <a:pt x="4" y="69"/>
                </a:lnTo>
                <a:lnTo>
                  <a:pt x="7" y="69"/>
                </a:lnTo>
                <a:lnTo>
                  <a:pt x="7" y="69"/>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CFEC726B-9D5A-4E86-9CFD-B8069509BDE7}"/>
              </a:ext>
            </a:extLst>
          </p:cNvPr>
          <p:cNvSpPr/>
          <p:nvPr/>
        </p:nvSpPr>
        <p:spPr>
          <a:xfrm>
            <a:off x="764878" y="350479"/>
            <a:ext cx="2212401" cy="323165"/>
          </a:xfrm>
          <a:prstGeom prst="rect">
            <a:avLst/>
          </a:prstGeom>
        </p:spPr>
        <p:txBody>
          <a:bodyPr wrap="none">
            <a:spAutoFit/>
          </a:bodyPr>
          <a:lstStyle/>
          <a:p>
            <a:r>
              <a:rPr lang="en-US" sz="1500" b="1" dirty="0">
                <a:solidFill>
                  <a:schemeClr val="tx2"/>
                </a:solidFill>
              </a:rPr>
              <a:t>Federate - Share - Win</a:t>
            </a:r>
            <a:endParaRPr lang="en-GB" sz="1500" b="1" dirty="0">
              <a:solidFill>
                <a:schemeClr val="tx2"/>
              </a:solidFill>
            </a:endParaRPr>
          </a:p>
        </p:txBody>
      </p:sp>
      <p:sp>
        <p:nvSpPr>
          <p:cNvPr id="3" name="Rectangle 2">
            <a:extLst>
              <a:ext uri="{FF2B5EF4-FFF2-40B4-BE49-F238E27FC236}">
                <a16:creationId xmlns:a16="http://schemas.microsoft.com/office/drawing/2014/main" id="{D1D523E7-3FCF-4488-83F9-63AAE442D050}"/>
              </a:ext>
            </a:extLst>
          </p:cNvPr>
          <p:cNvSpPr/>
          <p:nvPr/>
        </p:nvSpPr>
        <p:spPr>
          <a:xfrm>
            <a:off x="9487607" y="316167"/>
            <a:ext cx="2617060" cy="553998"/>
          </a:xfrm>
          <a:prstGeom prst="rect">
            <a:avLst/>
          </a:prstGeom>
        </p:spPr>
        <p:txBody>
          <a:bodyPr wrap="square">
            <a:spAutoFit/>
          </a:bodyPr>
          <a:lstStyle/>
          <a:p>
            <a:r>
              <a:rPr lang="en-US" sz="1500" b="1" dirty="0">
                <a:solidFill>
                  <a:schemeClr val="tx2"/>
                </a:solidFill>
              </a:rPr>
              <a:t>Plug-and-Play</a:t>
            </a:r>
          </a:p>
          <a:p>
            <a:r>
              <a:rPr lang="en-US" sz="1500" b="1" dirty="0">
                <a:solidFill>
                  <a:schemeClr val="tx2"/>
                </a:solidFill>
              </a:rPr>
              <a:t>Federation of Clouds</a:t>
            </a:r>
            <a:endParaRPr lang="en-GB" sz="1500" b="1" dirty="0">
              <a:solidFill>
                <a:schemeClr val="tx2"/>
              </a:solidFill>
            </a:endParaRPr>
          </a:p>
        </p:txBody>
      </p:sp>
      <p:grpSp>
        <p:nvGrpSpPr>
          <p:cNvPr id="136" name="Group 135">
            <a:extLst>
              <a:ext uri="{FF2B5EF4-FFF2-40B4-BE49-F238E27FC236}">
                <a16:creationId xmlns:a16="http://schemas.microsoft.com/office/drawing/2014/main" id="{E1C62987-BC32-4E83-A875-0FED0CB677A5}"/>
              </a:ext>
            </a:extLst>
          </p:cNvPr>
          <p:cNvGrpSpPr/>
          <p:nvPr/>
        </p:nvGrpSpPr>
        <p:grpSpPr>
          <a:xfrm>
            <a:off x="149224" y="6153586"/>
            <a:ext cx="2159768" cy="667902"/>
            <a:chOff x="-376238" y="6772298"/>
            <a:chExt cx="2592388" cy="801688"/>
          </a:xfrm>
        </p:grpSpPr>
        <p:sp>
          <p:nvSpPr>
            <p:cNvPr id="1051" name="Freeform 47">
              <a:extLst>
                <a:ext uri="{FF2B5EF4-FFF2-40B4-BE49-F238E27FC236}">
                  <a16:creationId xmlns:a16="http://schemas.microsoft.com/office/drawing/2014/main" id="{6FE6CDD3-6905-4AC0-A5A9-0479B5988018}"/>
                </a:ext>
              </a:extLst>
            </p:cNvPr>
            <p:cNvSpPr>
              <a:spLocks/>
            </p:cNvSpPr>
            <p:nvPr/>
          </p:nvSpPr>
          <p:spPr bwMode="auto">
            <a:xfrm>
              <a:off x="1231900" y="6938986"/>
              <a:ext cx="184150" cy="165100"/>
            </a:xfrm>
            <a:custGeom>
              <a:avLst/>
              <a:gdLst>
                <a:gd name="T0" fmla="*/ 24 w 116"/>
                <a:gd name="T1" fmla="*/ 104 h 104"/>
                <a:gd name="T2" fmla="*/ 0 w 116"/>
                <a:gd name="T3" fmla="*/ 88 h 104"/>
                <a:gd name="T4" fmla="*/ 0 w 116"/>
                <a:gd name="T5" fmla="*/ 6 h 104"/>
                <a:gd name="T6" fmla="*/ 28 w 116"/>
                <a:gd name="T7" fmla="*/ 16 h 104"/>
                <a:gd name="T8" fmla="*/ 116 w 116"/>
                <a:gd name="T9" fmla="*/ 0 h 104"/>
                <a:gd name="T10" fmla="*/ 116 w 116"/>
                <a:gd name="T11" fmla="*/ 88 h 104"/>
                <a:gd name="T12" fmla="*/ 24 w 116"/>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16" h="104">
                  <a:moveTo>
                    <a:pt x="24" y="104"/>
                  </a:moveTo>
                  <a:lnTo>
                    <a:pt x="0" y="88"/>
                  </a:lnTo>
                  <a:lnTo>
                    <a:pt x="0" y="6"/>
                  </a:lnTo>
                  <a:lnTo>
                    <a:pt x="28" y="16"/>
                  </a:lnTo>
                  <a:lnTo>
                    <a:pt x="116" y="0"/>
                  </a:lnTo>
                  <a:lnTo>
                    <a:pt x="116" y="88"/>
                  </a:lnTo>
                  <a:lnTo>
                    <a:pt x="24" y="104"/>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Line 48">
              <a:extLst>
                <a:ext uri="{FF2B5EF4-FFF2-40B4-BE49-F238E27FC236}">
                  <a16:creationId xmlns:a16="http://schemas.microsoft.com/office/drawing/2014/main" id="{2D5C952C-A029-4034-B7A6-A1BB872D4C44}"/>
                </a:ext>
              </a:extLst>
            </p:cNvPr>
            <p:cNvSpPr>
              <a:spLocks noChangeShapeType="1"/>
            </p:cNvSpPr>
            <p:nvPr/>
          </p:nvSpPr>
          <p:spPr bwMode="auto">
            <a:xfrm flipV="1">
              <a:off x="1346200" y="6772298"/>
              <a:ext cx="0" cy="163513"/>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Line 49">
              <a:extLst>
                <a:ext uri="{FF2B5EF4-FFF2-40B4-BE49-F238E27FC236}">
                  <a16:creationId xmlns:a16="http://schemas.microsoft.com/office/drawing/2014/main" id="{BDDF49BB-B5AD-454F-B2A3-80630AE5A623}"/>
                </a:ext>
              </a:extLst>
            </p:cNvPr>
            <p:cNvSpPr>
              <a:spLocks noChangeShapeType="1"/>
            </p:cNvSpPr>
            <p:nvPr/>
          </p:nvSpPr>
          <p:spPr bwMode="auto">
            <a:xfrm>
              <a:off x="1317625" y="6788173"/>
              <a:ext cx="63500" cy="2857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50">
              <a:extLst>
                <a:ext uri="{FF2B5EF4-FFF2-40B4-BE49-F238E27FC236}">
                  <a16:creationId xmlns:a16="http://schemas.microsoft.com/office/drawing/2014/main" id="{DAE37EB4-042C-4749-8185-9CB0BD0A39B1}"/>
                </a:ext>
              </a:extLst>
            </p:cNvPr>
            <p:cNvSpPr>
              <a:spLocks/>
            </p:cNvSpPr>
            <p:nvPr/>
          </p:nvSpPr>
          <p:spPr bwMode="auto">
            <a:xfrm>
              <a:off x="1308100" y="6826273"/>
              <a:ext cx="79375" cy="34925"/>
            </a:xfrm>
            <a:custGeom>
              <a:avLst/>
              <a:gdLst>
                <a:gd name="T0" fmla="*/ 0 w 50"/>
                <a:gd name="T1" fmla="*/ 0 h 22"/>
                <a:gd name="T2" fmla="*/ 0 w 50"/>
                <a:gd name="T3" fmla="*/ 0 h 22"/>
                <a:gd name="T4" fmla="*/ 50 w 50"/>
                <a:gd name="T5" fmla="*/ 22 h 22"/>
              </a:gdLst>
              <a:ahLst/>
              <a:cxnLst>
                <a:cxn ang="0">
                  <a:pos x="T0" y="T1"/>
                </a:cxn>
                <a:cxn ang="0">
                  <a:pos x="T2" y="T3"/>
                </a:cxn>
                <a:cxn ang="0">
                  <a:pos x="T4" y="T5"/>
                </a:cxn>
              </a:cxnLst>
              <a:rect l="0" t="0" r="r" b="b"/>
              <a:pathLst>
                <a:path w="50" h="22">
                  <a:moveTo>
                    <a:pt x="0" y="0"/>
                  </a:moveTo>
                  <a:lnTo>
                    <a:pt x="0" y="0"/>
                  </a:lnTo>
                  <a:lnTo>
                    <a:pt x="50" y="2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Line 51">
              <a:extLst>
                <a:ext uri="{FF2B5EF4-FFF2-40B4-BE49-F238E27FC236}">
                  <a16:creationId xmlns:a16="http://schemas.microsoft.com/office/drawing/2014/main" id="{63C0CB8C-8FCC-46F1-9BDD-FD2F55F77D94}"/>
                </a:ext>
              </a:extLst>
            </p:cNvPr>
            <p:cNvSpPr>
              <a:spLocks noChangeShapeType="1"/>
            </p:cNvSpPr>
            <p:nvPr/>
          </p:nvSpPr>
          <p:spPr bwMode="auto">
            <a:xfrm>
              <a:off x="1308100" y="6880248"/>
              <a:ext cx="508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52">
              <a:extLst>
                <a:ext uri="{FF2B5EF4-FFF2-40B4-BE49-F238E27FC236}">
                  <a16:creationId xmlns:a16="http://schemas.microsoft.com/office/drawing/2014/main" id="{F3AA469D-A513-4801-BC75-2B96B448DEC3}"/>
                </a:ext>
              </a:extLst>
            </p:cNvPr>
            <p:cNvSpPr>
              <a:spLocks/>
            </p:cNvSpPr>
            <p:nvPr/>
          </p:nvSpPr>
          <p:spPr bwMode="auto">
            <a:xfrm>
              <a:off x="1231900" y="6923111"/>
              <a:ext cx="184150" cy="25400"/>
            </a:xfrm>
            <a:custGeom>
              <a:avLst/>
              <a:gdLst>
                <a:gd name="T0" fmla="*/ 0 w 116"/>
                <a:gd name="T1" fmla="*/ 16 h 16"/>
                <a:gd name="T2" fmla="*/ 90 w 116"/>
                <a:gd name="T3" fmla="*/ 0 h 16"/>
                <a:gd name="T4" fmla="*/ 116 w 116"/>
                <a:gd name="T5" fmla="*/ 10 h 16"/>
              </a:gdLst>
              <a:ahLst/>
              <a:cxnLst>
                <a:cxn ang="0">
                  <a:pos x="T0" y="T1"/>
                </a:cxn>
                <a:cxn ang="0">
                  <a:pos x="T2" y="T3"/>
                </a:cxn>
                <a:cxn ang="0">
                  <a:pos x="T4" y="T5"/>
                </a:cxn>
              </a:cxnLst>
              <a:rect l="0" t="0" r="r" b="b"/>
              <a:pathLst>
                <a:path w="116" h="16">
                  <a:moveTo>
                    <a:pt x="0" y="16"/>
                  </a:moveTo>
                  <a:lnTo>
                    <a:pt x="90" y="0"/>
                  </a:lnTo>
                  <a:lnTo>
                    <a:pt x="116" y="1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53">
              <a:extLst>
                <a:ext uri="{FF2B5EF4-FFF2-40B4-BE49-F238E27FC236}">
                  <a16:creationId xmlns:a16="http://schemas.microsoft.com/office/drawing/2014/main" id="{90F6EAED-2164-4245-A971-6802A1D1CE4B}"/>
                </a:ext>
              </a:extLst>
            </p:cNvPr>
            <p:cNvSpPr>
              <a:spLocks/>
            </p:cNvSpPr>
            <p:nvPr/>
          </p:nvSpPr>
          <p:spPr bwMode="auto">
            <a:xfrm>
              <a:off x="-376238" y="7008836"/>
              <a:ext cx="2592388" cy="438150"/>
            </a:xfrm>
            <a:custGeom>
              <a:avLst/>
              <a:gdLst>
                <a:gd name="T0" fmla="*/ 1129 w 1633"/>
                <a:gd name="T1" fmla="*/ 28 h 276"/>
                <a:gd name="T2" fmla="*/ 1499 w 1633"/>
                <a:gd name="T3" fmla="*/ 0 h 276"/>
                <a:gd name="T4" fmla="*/ 1633 w 1633"/>
                <a:gd name="T5" fmla="*/ 36 h 276"/>
                <a:gd name="T6" fmla="*/ 1529 w 1633"/>
                <a:gd name="T7" fmla="*/ 60 h 276"/>
                <a:gd name="T8" fmla="*/ 1567 w 1633"/>
                <a:gd name="T9" fmla="*/ 84 h 276"/>
                <a:gd name="T10" fmla="*/ 750 w 1633"/>
                <a:gd name="T11" fmla="*/ 237 h 276"/>
                <a:gd name="T12" fmla="*/ 540 w 1633"/>
                <a:gd name="T13" fmla="*/ 221 h 276"/>
                <a:gd name="T14" fmla="*/ 52 w 1633"/>
                <a:gd name="T15" fmla="*/ 276 h 276"/>
                <a:gd name="T16" fmla="*/ 0 w 1633"/>
                <a:gd name="T17" fmla="*/ 227 h 276"/>
                <a:gd name="T18" fmla="*/ 78 w 1633"/>
                <a:gd name="T19" fmla="*/ 225 h 276"/>
                <a:gd name="T20" fmla="*/ 430 w 1633"/>
                <a:gd name="T21" fmla="*/ 153 h 276"/>
                <a:gd name="T22" fmla="*/ 524 w 1633"/>
                <a:gd name="T23" fmla="*/ 113 h 276"/>
                <a:gd name="T24" fmla="*/ 770 w 1633"/>
                <a:gd name="T25" fmla="*/ 80 h 276"/>
                <a:gd name="T26" fmla="*/ 804 w 1633"/>
                <a:gd name="T27" fmla="*/ 64 h 276"/>
                <a:gd name="T28" fmla="*/ 1009 w 1633"/>
                <a:gd name="T29"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3" h="276">
                  <a:moveTo>
                    <a:pt x="1129" y="28"/>
                  </a:moveTo>
                  <a:lnTo>
                    <a:pt x="1499" y="0"/>
                  </a:lnTo>
                  <a:lnTo>
                    <a:pt x="1633" y="36"/>
                  </a:lnTo>
                  <a:lnTo>
                    <a:pt x="1529" y="60"/>
                  </a:lnTo>
                  <a:lnTo>
                    <a:pt x="1567" y="84"/>
                  </a:lnTo>
                  <a:lnTo>
                    <a:pt x="750" y="237"/>
                  </a:lnTo>
                  <a:lnTo>
                    <a:pt x="540" y="221"/>
                  </a:lnTo>
                  <a:lnTo>
                    <a:pt x="52" y="276"/>
                  </a:lnTo>
                  <a:lnTo>
                    <a:pt x="0" y="227"/>
                  </a:lnTo>
                  <a:lnTo>
                    <a:pt x="78" y="225"/>
                  </a:lnTo>
                  <a:lnTo>
                    <a:pt x="430" y="153"/>
                  </a:lnTo>
                  <a:lnTo>
                    <a:pt x="524" y="113"/>
                  </a:lnTo>
                  <a:lnTo>
                    <a:pt x="770" y="80"/>
                  </a:lnTo>
                  <a:lnTo>
                    <a:pt x="804" y="64"/>
                  </a:lnTo>
                  <a:lnTo>
                    <a:pt x="1009" y="4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54">
              <a:extLst>
                <a:ext uri="{FF2B5EF4-FFF2-40B4-BE49-F238E27FC236}">
                  <a16:creationId xmlns:a16="http://schemas.microsoft.com/office/drawing/2014/main" id="{485DFCFF-9D66-4910-BE8A-E87DB36770BD}"/>
                </a:ext>
              </a:extLst>
            </p:cNvPr>
            <p:cNvSpPr>
              <a:spLocks/>
            </p:cNvSpPr>
            <p:nvPr/>
          </p:nvSpPr>
          <p:spPr bwMode="auto">
            <a:xfrm>
              <a:off x="-376238" y="7369198"/>
              <a:ext cx="82550" cy="131763"/>
            </a:xfrm>
            <a:custGeom>
              <a:avLst/>
              <a:gdLst>
                <a:gd name="T0" fmla="*/ 0 w 52"/>
                <a:gd name="T1" fmla="*/ 0 h 83"/>
                <a:gd name="T2" fmla="*/ 0 w 52"/>
                <a:gd name="T3" fmla="*/ 30 h 83"/>
                <a:gd name="T4" fmla="*/ 52 w 52"/>
                <a:gd name="T5" fmla="*/ 83 h 83"/>
                <a:gd name="T6" fmla="*/ 52 w 52"/>
                <a:gd name="T7" fmla="*/ 49 h 83"/>
              </a:gdLst>
              <a:ahLst/>
              <a:cxnLst>
                <a:cxn ang="0">
                  <a:pos x="T0" y="T1"/>
                </a:cxn>
                <a:cxn ang="0">
                  <a:pos x="T2" y="T3"/>
                </a:cxn>
                <a:cxn ang="0">
                  <a:pos x="T4" y="T5"/>
                </a:cxn>
                <a:cxn ang="0">
                  <a:pos x="T6" y="T7"/>
                </a:cxn>
              </a:cxnLst>
              <a:rect l="0" t="0" r="r" b="b"/>
              <a:pathLst>
                <a:path w="52" h="83">
                  <a:moveTo>
                    <a:pt x="0" y="0"/>
                  </a:moveTo>
                  <a:lnTo>
                    <a:pt x="0" y="30"/>
                  </a:lnTo>
                  <a:lnTo>
                    <a:pt x="52" y="83"/>
                  </a:lnTo>
                  <a:lnTo>
                    <a:pt x="52" y="49"/>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55">
              <a:extLst>
                <a:ext uri="{FF2B5EF4-FFF2-40B4-BE49-F238E27FC236}">
                  <a16:creationId xmlns:a16="http://schemas.microsoft.com/office/drawing/2014/main" id="{8077332F-9E03-4F00-9624-635B3FD2F47B}"/>
                </a:ext>
              </a:extLst>
            </p:cNvPr>
            <p:cNvSpPr>
              <a:spLocks/>
            </p:cNvSpPr>
            <p:nvPr/>
          </p:nvSpPr>
          <p:spPr bwMode="auto">
            <a:xfrm>
              <a:off x="-293688" y="7142186"/>
              <a:ext cx="2405063" cy="358775"/>
            </a:xfrm>
            <a:custGeom>
              <a:avLst/>
              <a:gdLst>
                <a:gd name="T0" fmla="*/ 0 w 1515"/>
                <a:gd name="T1" fmla="*/ 226 h 226"/>
                <a:gd name="T2" fmla="*/ 488 w 1515"/>
                <a:gd name="T3" fmla="*/ 157 h 226"/>
                <a:gd name="T4" fmla="*/ 696 w 1515"/>
                <a:gd name="T5" fmla="*/ 175 h 226"/>
                <a:gd name="T6" fmla="*/ 1513 w 1515"/>
                <a:gd name="T7" fmla="*/ 21 h 226"/>
                <a:gd name="T8" fmla="*/ 1515 w 1515"/>
                <a:gd name="T9" fmla="*/ 0 h 226"/>
              </a:gdLst>
              <a:ahLst/>
              <a:cxnLst>
                <a:cxn ang="0">
                  <a:pos x="T0" y="T1"/>
                </a:cxn>
                <a:cxn ang="0">
                  <a:pos x="T2" y="T3"/>
                </a:cxn>
                <a:cxn ang="0">
                  <a:pos x="T4" y="T5"/>
                </a:cxn>
                <a:cxn ang="0">
                  <a:pos x="T6" y="T7"/>
                </a:cxn>
                <a:cxn ang="0">
                  <a:pos x="T8" y="T9"/>
                </a:cxn>
              </a:cxnLst>
              <a:rect l="0" t="0" r="r" b="b"/>
              <a:pathLst>
                <a:path w="1515" h="226">
                  <a:moveTo>
                    <a:pt x="0" y="226"/>
                  </a:moveTo>
                  <a:lnTo>
                    <a:pt x="488" y="157"/>
                  </a:lnTo>
                  <a:lnTo>
                    <a:pt x="696" y="175"/>
                  </a:lnTo>
                  <a:lnTo>
                    <a:pt x="1513" y="21"/>
                  </a:lnTo>
                  <a:lnTo>
                    <a:pt x="1515"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56">
              <a:extLst>
                <a:ext uri="{FF2B5EF4-FFF2-40B4-BE49-F238E27FC236}">
                  <a16:creationId xmlns:a16="http://schemas.microsoft.com/office/drawing/2014/main" id="{373CADDE-839D-4830-BEDE-324BAA15231F}"/>
                </a:ext>
              </a:extLst>
            </p:cNvPr>
            <p:cNvSpPr>
              <a:spLocks noChangeShapeType="1"/>
            </p:cNvSpPr>
            <p:nvPr/>
          </p:nvSpPr>
          <p:spPr bwMode="auto">
            <a:xfrm>
              <a:off x="481012" y="7359673"/>
              <a:ext cx="0" cy="3175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57">
              <a:extLst>
                <a:ext uri="{FF2B5EF4-FFF2-40B4-BE49-F238E27FC236}">
                  <a16:creationId xmlns:a16="http://schemas.microsoft.com/office/drawing/2014/main" id="{DC1E362A-7F88-4558-AACC-EE851E60E204}"/>
                </a:ext>
              </a:extLst>
            </p:cNvPr>
            <p:cNvSpPr>
              <a:spLocks noChangeShapeType="1"/>
            </p:cNvSpPr>
            <p:nvPr/>
          </p:nvSpPr>
          <p:spPr bwMode="auto">
            <a:xfrm>
              <a:off x="814387" y="7385073"/>
              <a:ext cx="0" cy="3492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58">
              <a:extLst>
                <a:ext uri="{FF2B5EF4-FFF2-40B4-BE49-F238E27FC236}">
                  <a16:creationId xmlns:a16="http://schemas.microsoft.com/office/drawing/2014/main" id="{4B21D1CA-C09B-4DA9-9E7E-C333E63CFBEB}"/>
                </a:ext>
              </a:extLst>
            </p:cNvPr>
            <p:cNvSpPr>
              <a:spLocks/>
            </p:cNvSpPr>
            <p:nvPr/>
          </p:nvSpPr>
          <p:spPr bwMode="auto">
            <a:xfrm>
              <a:off x="2082800" y="7065986"/>
              <a:ext cx="133350" cy="57150"/>
            </a:xfrm>
            <a:custGeom>
              <a:avLst/>
              <a:gdLst>
                <a:gd name="T0" fmla="*/ 84 w 84"/>
                <a:gd name="T1" fmla="*/ 0 h 36"/>
                <a:gd name="T2" fmla="*/ 84 w 84"/>
                <a:gd name="T3" fmla="*/ 18 h 36"/>
                <a:gd name="T4" fmla="*/ 0 w 84"/>
                <a:gd name="T5" fmla="*/ 36 h 36"/>
              </a:gdLst>
              <a:ahLst/>
              <a:cxnLst>
                <a:cxn ang="0">
                  <a:pos x="T0" y="T1"/>
                </a:cxn>
                <a:cxn ang="0">
                  <a:pos x="T2" y="T3"/>
                </a:cxn>
                <a:cxn ang="0">
                  <a:pos x="T4" y="T5"/>
                </a:cxn>
              </a:cxnLst>
              <a:rect l="0" t="0" r="r" b="b"/>
              <a:pathLst>
                <a:path w="84" h="36">
                  <a:moveTo>
                    <a:pt x="84" y="0"/>
                  </a:moveTo>
                  <a:lnTo>
                    <a:pt x="84" y="18"/>
                  </a:lnTo>
                  <a:lnTo>
                    <a:pt x="0" y="3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59">
              <a:extLst>
                <a:ext uri="{FF2B5EF4-FFF2-40B4-BE49-F238E27FC236}">
                  <a16:creationId xmlns:a16="http://schemas.microsoft.com/office/drawing/2014/main" id="{BB0343D4-F3A7-4730-AB92-BC458055B064}"/>
                </a:ext>
              </a:extLst>
            </p:cNvPr>
            <p:cNvSpPr>
              <a:spLocks/>
            </p:cNvSpPr>
            <p:nvPr/>
          </p:nvSpPr>
          <p:spPr bwMode="auto">
            <a:xfrm>
              <a:off x="-239713" y="7094561"/>
              <a:ext cx="2446338" cy="479425"/>
            </a:xfrm>
            <a:custGeom>
              <a:avLst/>
              <a:gdLst>
                <a:gd name="T0" fmla="*/ 0 w 1541"/>
                <a:gd name="T1" fmla="*/ 252 h 302"/>
                <a:gd name="T2" fmla="*/ 0 w 1541"/>
                <a:gd name="T3" fmla="*/ 252 h 302"/>
                <a:gd name="T4" fmla="*/ 4 w 1541"/>
                <a:gd name="T5" fmla="*/ 256 h 302"/>
                <a:gd name="T6" fmla="*/ 12 w 1541"/>
                <a:gd name="T7" fmla="*/ 266 h 302"/>
                <a:gd name="T8" fmla="*/ 22 w 1541"/>
                <a:gd name="T9" fmla="*/ 282 h 302"/>
                <a:gd name="T10" fmla="*/ 26 w 1541"/>
                <a:gd name="T11" fmla="*/ 292 h 302"/>
                <a:gd name="T12" fmla="*/ 30 w 1541"/>
                <a:gd name="T13" fmla="*/ 302 h 302"/>
                <a:gd name="T14" fmla="*/ 30 w 1541"/>
                <a:gd name="T15" fmla="*/ 302 h 302"/>
                <a:gd name="T16" fmla="*/ 240 w 1541"/>
                <a:gd name="T17" fmla="*/ 280 h 302"/>
                <a:gd name="T18" fmla="*/ 458 w 1541"/>
                <a:gd name="T19" fmla="*/ 258 h 302"/>
                <a:gd name="T20" fmla="*/ 708 w 1541"/>
                <a:gd name="T21" fmla="*/ 228 h 302"/>
                <a:gd name="T22" fmla="*/ 708 w 1541"/>
                <a:gd name="T23" fmla="*/ 228 h 302"/>
                <a:gd name="T24" fmla="*/ 841 w 1541"/>
                <a:gd name="T25" fmla="*/ 207 h 302"/>
                <a:gd name="T26" fmla="*/ 975 w 1541"/>
                <a:gd name="T27" fmla="*/ 185 h 302"/>
                <a:gd name="T28" fmla="*/ 1107 w 1541"/>
                <a:gd name="T29" fmla="*/ 163 h 302"/>
                <a:gd name="T30" fmla="*/ 1231 w 1541"/>
                <a:gd name="T31" fmla="*/ 139 h 302"/>
                <a:gd name="T32" fmla="*/ 1341 w 1541"/>
                <a:gd name="T33" fmla="*/ 115 h 302"/>
                <a:gd name="T34" fmla="*/ 1429 w 1541"/>
                <a:gd name="T35" fmla="*/ 93 h 302"/>
                <a:gd name="T36" fmla="*/ 1489 w 1541"/>
                <a:gd name="T37" fmla="*/ 77 h 302"/>
                <a:gd name="T38" fmla="*/ 1509 w 1541"/>
                <a:gd name="T39" fmla="*/ 69 h 302"/>
                <a:gd name="T40" fmla="*/ 1517 w 1541"/>
                <a:gd name="T41" fmla="*/ 63 h 302"/>
                <a:gd name="T42" fmla="*/ 1517 w 1541"/>
                <a:gd name="T43" fmla="*/ 63 h 302"/>
                <a:gd name="T44" fmla="*/ 1541 w 1541"/>
                <a:gd name="T45" fmla="*/ 38 h 302"/>
                <a:gd name="T46" fmla="*/ 1541 w 1541"/>
                <a:gd name="T47" fmla="*/ 38 h 302"/>
                <a:gd name="T48" fmla="*/ 1541 w 1541"/>
                <a:gd name="T4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1" h="302">
                  <a:moveTo>
                    <a:pt x="0" y="252"/>
                  </a:moveTo>
                  <a:lnTo>
                    <a:pt x="0" y="252"/>
                  </a:lnTo>
                  <a:lnTo>
                    <a:pt x="4" y="256"/>
                  </a:lnTo>
                  <a:lnTo>
                    <a:pt x="12" y="266"/>
                  </a:lnTo>
                  <a:lnTo>
                    <a:pt x="22" y="282"/>
                  </a:lnTo>
                  <a:lnTo>
                    <a:pt x="26" y="292"/>
                  </a:lnTo>
                  <a:lnTo>
                    <a:pt x="30" y="302"/>
                  </a:lnTo>
                  <a:lnTo>
                    <a:pt x="30" y="302"/>
                  </a:lnTo>
                  <a:lnTo>
                    <a:pt x="240" y="280"/>
                  </a:lnTo>
                  <a:lnTo>
                    <a:pt x="458" y="258"/>
                  </a:lnTo>
                  <a:lnTo>
                    <a:pt x="708" y="228"/>
                  </a:lnTo>
                  <a:lnTo>
                    <a:pt x="708" y="228"/>
                  </a:lnTo>
                  <a:lnTo>
                    <a:pt x="841" y="207"/>
                  </a:lnTo>
                  <a:lnTo>
                    <a:pt x="975" y="185"/>
                  </a:lnTo>
                  <a:lnTo>
                    <a:pt x="1107" y="163"/>
                  </a:lnTo>
                  <a:lnTo>
                    <a:pt x="1231" y="139"/>
                  </a:lnTo>
                  <a:lnTo>
                    <a:pt x="1341" y="115"/>
                  </a:lnTo>
                  <a:lnTo>
                    <a:pt x="1429" y="93"/>
                  </a:lnTo>
                  <a:lnTo>
                    <a:pt x="1489" y="77"/>
                  </a:lnTo>
                  <a:lnTo>
                    <a:pt x="1509" y="69"/>
                  </a:lnTo>
                  <a:lnTo>
                    <a:pt x="1517" y="63"/>
                  </a:lnTo>
                  <a:lnTo>
                    <a:pt x="1517" y="63"/>
                  </a:lnTo>
                  <a:lnTo>
                    <a:pt x="1541" y="38"/>
                  </a:lnTo>
                  <a:lnTo>
                    <a:pt x="1541" y="38"/>
                  </a:lnTo>
                  <a:lnTo>
                    <a:pt x="1541"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82" name="Group 1181">
            <a:extLst>
              <a:ext uri="{FF2B5EF4-FFF2-40B4-BE49-F238E27FC236}">
                <a16:creationId xmlns:a16="http://schemas.microsoft.com/office/drawing/2014/main" id="{09AAE9F0-0572-4F1B-9116-C48AF2D45F3D}"/>
              </a:ext>
            </a:extLst>
          </p:cNvPr>
          <p:cNvGrpSpPr/>
          <p:nvPr/>
        </p:nvGrpSpPr>
        <p:grpSpPr>
          <a:xfrm rot="20232552">
            <a:off x="916540" y="1390170"/>
            <a:ext cx="998167" cy="434344"/>
            <a:chOff x="13104813" y="1687513"/>
            <a:chExt cx="2692400" cy="1171575"/>
          </a:xfrm>
        </p:grpSpPr>
        <p:sp>
          <p:nvSpPr>
            <p:cNvPr id="141" name="Freeform 63">
              <a:extLst>
                <a:ext uri="{FF2B5EF4-FFF2-40B4-BE49-F238E27FC236}">
                  <a16:creationId xmlns:a16="http://schemas.microsoft.com/office/drawing/2014/main" id="{7760E075-D705-4FFC-9B78-42D7CCBF3C5C}"/>
                </a:ext>
              </a:extLst>
            </p:cNvPr>
            <p:cNvSpPr>
              <a:spLocks/>
            </p:cNvSpPr>
            <p:nvPr/>
          </p:nvSpPr>
          <p:spPr bwMode="auto">
            <a:xfrm>
              <a:off x="13104813" y="1706563"/>
              <a:ext cx="831850" cy="482600"/>
            </a:xfrm>
            <a:custGeom>
              <a:avLst/>
              <a:gdLst>
                <a:gd name="T0" fmla="*/ 524 w 524"/>
                <a:gd name="T1" fmla="*/ 54 h 304"/>
                <a:gd name="T2" fmla="*/ 50 w 524"/>
                <a:gd name="T3" fmla="*/ 0 h 304"/>
                <a:gd name="T4" fmla="*/ 50 w 524"/>
                <a:gd name="T5" fmla="*/ 54 h 304"/>
                <a:gd name="T6" fmla="*/ 10 w 524"/>
                <a:gd name="T7" fmla="*/ 54 h 304"/>
                <a:gd name="T8" fmla="*/ 0 w 524"/>
                <a:gd name="T9" fmla="*/ 304 h 304"/>
                <a:gd name="T10" fmla="*/ 514 w 524"/>
                <a:gd name="T11" fmla="*/ 296 h 304"/>
                <a:gd name="T12" fmla="*/ 524 w 524"/>
                <a:gd name="T13" fmla="*/ 54 h 304"/>
              </a:gdLst>
              <a:ahLst/>
              <a:cxnLst>
                <a:cxn ang="0">
                  <a:pos x="T0" y="T1"/>
                </a:cxn>
                <a:cxn ang="0">
                  <a:pos x="T2" y="T3"/>
                </a:cxn>
                <a:cxn ang="0">
                  <a:pos x="T4" y="T5"/>
                </a:cxn>
                <a:cxn ang="0">
                  <a:pos x="T6" y="T7"/>
                </a:cxn>
                <a:cxn ang="0">
                  <a:pos x="T8" y="T9"/>
                </a:cxn>
                <a:cxn ang="0">
                  <a:pos x="T10" y="T11"/>
                </a:cxn>
                <a:cxn ang="0">
                  <a:pos x="T12" y="T13"/>
                </a:cxn>
              </a:cxnLst>
              <a:rect l="0" t="0" r="r" b="b"/>
              <a:pathLst>
                <a:path w="524" h="304">
                  <a:moveTo>
                    <a:pt x="524" y="54"/>
                  </a:moveTo>
                  <a:lnTo>
                    <a:pt x="50" y="0"/>
                  </a:lnTo>
                  <a:lnTo>
                    <a:pt x="50" y="54"/>
                  </a:lnTo>
                  <a:lnTo>
                    <a:pt x="10" y="54"/>
                  </a:lnTo>
                  <a:lnTo>
                    <a:pt x="0" y="304"/>
                  </a:lnTo>
                  <a:lnTo>
                    <a:pt x="514" y="296"/>
                  </a:lnTo>
                  <a:lnTo>
                    <a:pt x="524" y="54"/>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64">
              <a:extLst>
                <a:ext uri="{FF2B5EF4-FFF2-40B4-BE49-F238E27FC236}">
                  <a16:creationId xmlns:a16="http://schemas.microsoft.com/office/drawing/2014/main" id="{580E93DA-62E2-4D00-A5D9-924AC5098287}"/>
                </a:ext>
              </a:extLst>
            </p:cNvPr>
            <p:cNvSpPr>
              <a:spLocks/>
            </p:cNvSpPr>
            <p:nvPr/>
          </p:nvSpPr>
          <p:spPr bwMode="auto">
            <a:xfrm>
              <a:off x="13803313" y="2081213"/>
              <a:ext cx="1295400" cy="323850"/>
            </a:xfrm>
            <a:custGeom>
              <a:avLst/>
              <a:gdLst>
                <a:gd name="T0" fmla="*/ 410 w 816"/>
                <a:gd name="T1" fmla="*/ 102 h 204"/>
                <a:gd name="T2" fmla="*/ 410 w 816"/>
                <a:gd name="T3" fmla="*/ 102 h 204"/>
                <a:gd name="T4" fmla="*/ 366 w 816"/>
                <a:gd name="T5" fmla="*/ 102 h 204"/>
                <a:gd name="T6" fmla="*/ 322 w 816"/>
                <a:gd name="T7" fmla="*/ 106 h 204"/>
                <a:gd name="T8" fmla="*/ 280 w 816"/>
                <a:gd name="T9" fmla="*/ 112 h 204"/>
                <a:gd name="T10" fmla="*/ 242 w 816"/>
                <a:gd name="T11" fmla="*/ 118 h 204"/>
                <a:gd name="T12" fmla="*/ 204 w 816"/>
                <a:gd name="T13" fmla="*/ 126 h 204"/>
                <a:gd name="T14" fmla="*/ 172 w 816"/>
                <a:gd name="T15" fmla="*/ 134 h 204"/>
                <a:gd name="T16" fmla="*/ 140 w 816"/>
                <a:gd name="T17" fmla="*/ 144 h 204"/>
                <a:gd name="T18" fmla="*/ 112 w 816"/>
                <a:gd name="T19" fmla="*/ 152 h 204"/>
                <a:gd name="T20" fmla="*/ 64 w 816"/>
                <a:gd name="T21" fmla="*/ 172 h 204"/>
                <a:gd name="T22" fmla="*/ 28 w 816"/>
                <a:gd name="T23" fmla="*/ 188 h 204"/>
                <a:gd name="T24" fmla="*/ 0 w 816"/>
                <a:gd name="T25" fmla="*/ 204 h 204"/>
                <a:gd name="T26" fmla="*/ 0 w 816"/>
                <a:gd name="T27" fmla="*/ 204 h 204"/>
                <a:gd name="T28" fmla="*/ 4 w 816"/>
                <a:gd name="T29" fmla="*/ 196 h 204"/>
                <a:gd name="T30" fmla="*/ 22 w 816"/>
                <a:gd name="T31" fmla="*/ 172 h 204"/>
                <a:gd name="T32" fmla="*/ 34 w 816"/>
                <a:gd name="T33" fmla="*/ 156 h 204"/>
                <a:gd name="T34" fmla="*/ 50 w 816"/>
                <a:gd name="T35" fmla="*/ 140 h 204"/>
                <a:gd name="T36" fmla="*/ 70 w 816"/>
                <a:gd name="T37" fmla="*/ 120 h 204"/>
                <a:gd name="T38" fmla="*/ 92 w 816"/>
                <a:gd name="T39" fmla="*/ 102 h 204"/>
                <a:gd name="T40" fmla="*/ 118 w 816"/>
                <a:gd name="T41" fmla="*/ 82 h 204"/>
                <a:gd name="T42" fmla="*/ 148 w 816"/>
                <a:gd name="T43" fmla="*/ 64 h 204"/>
                <a:gd name="T44" fmla="*/ 182 w 816"/>
                <a:gd name="T45" fmla="*/ 46 h 204"/>
                <a:gd name="T46" fmla="*/ 220 w 816"/>
                <a:gd name="T47" fmla="*/ 32 h 204"/>
                <a:gd name="T48" fmla="*/ 260 w 816"/>
                <a:gd name="T49" fmla="*/ 18 h 204"/>
                <a:gd name="T50" fmla="*/ 306 w 816"/>
                <a:gd name="T51" fmla="*/ 8 h 204"/>
                <a:gd name="T52" fmla="*/ 354 w 816"/>
                <a:gd name="T53" fmla="*/ 2 h 204"/>
                <a:gd name="T54" fmla="*/ 408 w 816"/>
                <a:gd name="T55" fmla="*/ 0 h 204"/>
                <a:gd name="T56" fmla="*/ 408 w 816"/>
                <a:gd name="T57" fmla="*/ 0 h 204"/>
                <a:gd name="T58" fmla="*/ 460 w 816"/>
                <a:gd name="T59" fmla="*/ 2 h 204"/>
                <a:gd name="T60" fmla="*/ 510 w 816"/>
                <a:gd name="T61" fmla="*/ 8 h 204"/>
                <a:gd name="T62" fmla="*/ 556 w 816"/>
                <a:gd name="T63" fmla="*/ 18 h 204"/>
                <a:gd name="T64" fmla="*/ 596 w 816"/>
                <a:gd name="T65" fmla="*/ 32 h 204"/>
                <a:gd name="T66" fmla="*/ 634 w 816"/>
                <a:gd name="T67" fmla="*/ 46 h 204"/>
                <a:gd name="T68" fmla="*/ 666 w 816"/>
                <a:gd name="T69" fmla="*/ 64 h 204"/>
                <a:gd name="T70" fmla="*/ 696 w 816"/>
                <a:gd name="T71" fmla="*/ 82 h 204"/>
                <a:gd name="T72" fmla="*/ 722 w 816"/>
                <a:gd name="T73" fmla="*/ 102 h 204"/>
                <a:gd name="T74" fmla="*/ 746 w 816"/>
                <a:gd name="T75" fmla="*/ 120 h 204"/>
                <a:gd name="T76" fmla="*/ 764 w 816"/>
                <a:gd name="T77" fmla="*/ 140 h 204"/>
                <a:gd name="T78" fmla="*/ 780 w 816"/>
                <a:gd name="T79" fmla="*/ 156 h 204"/>
                <a:gd name="T80" fmla="*/ 794 w 816"/>
                <a:gd name="T81" fmla="*/ 172 h 204"/>
                <a:gd name="T82" fmla="*/ 810 w 816"/>
                <a:gd name="T83" fmla="*/ 196 h 204"/>
                <a:gd name="T84" fmla="*/ 816 w 816"/>
                <a:gd name="T85" fmla="*/ 204 h 204"/>
                <a:gd name="T86" fmla="*/ 816 w 816"/>
                <a:gd name="T87" fmla="*/ 204 h 204"/>
                <a:gd name="T88" fmla="*/ 786 w 816"/>
                <a:gd name="T89" fmla="*/ 188 h 204"/>
                <a:gd name="T90" fmla="*/ 752 w 816"/>
                <a:gd name="T91" fmla="*/ 172 h 204"/>
                <a:gd name="T92" fmla="*/ 704 w 816"/>
                <a:gd name="T93" fmla="*/ 152 h 204"/>
                <a:gd name="T94" fmla="*/ 676 w 816"/>
                <a:gd name="T95" fmla="*/ 144 h 204"/>
                <a:gd name="T96" fmla="*/ 644 w 816"/>
                <a:gd name="T97" fmla="*/ 134 h 204"/>
                <a:gd name="T98" fmla="*/ 610 w 816"/>
                <a:gd name="T99" fmla="*/ 126 h 204"/>
                <a:gd name="T100" fmla="*/ 574 w 816"/>
                <a:gd name="T101" fmla="*/ 118 h 204"/>
                <a:gd name="T102" fmla="*/ 536 w 816"/>
                <a:gd name="T103" fmla="*/ 112 h 204"/>
                <a:gd name="T104" fmla="*/ 494 w 816"/>
                <a:gd name="T105" fmla="*/ 106 h 204"/>
                <a:gd name="T106" fmla="*/ 450 w 816"/>
                <a:gd name="T107" fmla="*/ 102 h 204"/>
                <a:gd name="T108" fmla="*/ 404 w 816"/>
                <a:gd name="T109"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6" h="204">
                  <a:moveTo>
                    <a:pt x="410" y="102"/>
                  </a:moveTo>
                  <a:lnTo>
                    <a:pt x="410" y="102"/>
                  </a:lnTo>
                  <a:lnTo>
                    <a:pt x="366" y="102"/>
                  </a:lnTo>
                  <a:lnTo>
                    <a:pt x="322" y="106"/>
                  </a:lnTo>
                  <a:lnTo>
                    <a:pt x="280" y="112"/>
                  </a:lnTo>
                  <a:lnTo>
                    <a:pt x="242" y="118"/>
                  </a:lnTo>
                  <a:lnTo>
                    <a:pt x="204" y="126"/>
                  </a:lnTo>
                  <a:lnTo>
                    <a:pt x="172" y="134"/>
                  </a:lnTo>
                  <a:lnTo>
                    <a:pt x="140" y="144"/>
                  </a:lnTo>
                  <a:lnTo>
                    <a:pt x="112" y="152"/>
                  </a:lnTo>
                  <a:lnTo>
                    <a:pt x="64" y="172"/>
                  </a:lnTo>
                  <a:lnTo>
                    <a:pt x="28" y="188"/>
                  </a:lnTo>
                  <a:lnTo>
                    <a:pt x="0" y="204"/>
                  </a:lnTo>
                  <a:lnTo>
                    <a:pt x="0" y="204"/>
                  </a:lnTo>
                  <a:lnTo>
                    <a:pt x="4" y="196"/>
                  </a:lnTo>
                  <a:lnTo>
                    <a:pt x="22" y="172"/>
                  </a:lnTo>
                  <a:lnTo>
                    <a:pt x="34" y="156"/>
                  </a:lnTo>
                  <a:lnTo>
                    <a:pt x="50" y="140"/>
                  </a:lnTo>
                  <a:lnTo>
                    <a:pt x="70" y="120"/>
                  </a:lnTo>
                  <a:lnTo>
                    <a:pt x="92" y="102"/>
                  </a:lnTo>
                  <a:lnTo>
                    <a:pt x="118" y="82"/>
                  </a:lnTo>
                  <a:lnTo>
                    <a:pt x="148" y="64"/>
                  </a:lnTo>
                  <a:lnTo>
                    <a:pt x="182" y="46"/>
                  </a:lnTo>
                  <a:lnTo>
                    <a:pt x="220" y="32"/>
                  </a:lnTo>
                  <a:lnTo>
                    <a:pt x="260" y="18"/>
                  </a:lnTo>
                  <a:lnTo>
                    <a:pt x="306" y="8"/>
                  </a:lnTo>
                  <a:lnTo>
                    <a:pt x="354" y="2"/>
                  </a:lnTo>
                  <a:lnTo>
                    <a:pt x="408" y="0"/>
                  </a:lnTo>
                  <a:lnTo>
                    <a:pt x="408" y="0"/>
                  </a:lnTo>
                  <a:lnTo>
                    <a:pt x="460" y="2"/>
                  </a:lnTo>
                  <a:lnTo>
                    <a:pt x="510" y="8"/>
                  </a:lnTo>
                  <a:lnTo>
                    <a:pt x="556" y="18"/>
                  </a:lnTo>
                  <a:lnTo>
                    <a:pt x="596" y="32"/>
                  </a:lnTo>
                  <a:lnTo>
                    <a:pt x="634" y="46"/>
                  </a:lnTo>
                  <a:lnTo>
                    <a:pt x="666" y="64"/>
                  </a:lnTo>
                  <a:lnTo>
                    <a:pt x="696" y="82"/>
                  </a:lnTo>
                  <a:lnTo>
                    <a:pt x="722" y="102"/>
                  </a:lnTo>
                  <a:lnTo>
                    <a:pt x="746" y="120"/>
                  </a:lnTo>
                  <a:lnTo>
                    <a:pt x="764" y="140"/>
                  </a:lnTo>
                  <a:lnTo>
                    <a:pt x="780" y="156"/>
                  </a:lnTo>
                  <a:lnTo>
                    <a:pt x="794" y="172"/>
                  </a:lnTo>
                  <a:lnTo>
                    <a:pt x="810" y="196"/>
                  </a:lnTo>
                  <a:lnTo>
                    <a:pt x="816" y="204"/>
                  </a:lnTo>
                  <a:lnTo>
                    <a:pt x="816" y="204"/>
                  </a:lnTo>
                  <a:lnTo>
                    <a:pt x="786" y="188"/>
                  </a:lnTo>
                  <a:lnTo>
                    <a:pt x="752" y="172"/>
                  </a:lnTo>
                  <a:lnTo>
                    <a:pt x="704" y="152"/>
                  </a:lnTo>
                  <a:lnTo>
                    <a:pt x="676" y="144"/>
                  </a:lnTo>
                  <a:lnTo>
                    <a:pt x="644" y="134"/>
                  </a:lnTo>
                  <a:lnTo>
                    <a:pt x="610" y="126"/>
                  </a:lnTo>
                  <a:lnTo>
                    <a:pt x="574" y="118"/>
                  </a:lnTo>
                  <a:lnTo>
                    <a:pt x="536" y="112"/>
                  </a:lnTo>
                  <a:lnTo>
                    <a:pt x="494" y="106"/>
                  </a:lnTo>
                  <a:lnTo>
                    <a:pt x="450" y="102"/>
                  </a:lnTo>
                  <a:lnTo>
                    <a:pt x="404" y="10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65">
              <a:extLst>
                <a:ext uri="{FF2B5EF4-FFF2-40B4-BE49-F238E27FC236}">
                  <a16:creationId xmlns:a16="http://schemas.microsoft.com/office/drawing/2014/main" id="{8E5884B0-C1A5-463F-A45F-61D90B0F5108}"/>
                </a:ext>
              </a:extLst>
            </p:cNvPr>
            <p:cNvSpPr>
              <a:spLocks/>
            </p:cNvSpPr>
            <p:nvPr/>
          </p:nvSpPr>
          <p:spPr bwMode="auto">
            <a:xfrm>
              <a:off x="14222413" y="1687513"/>
              <a:ext cx="457200" cy="422275"/>
            </a:xfrm>
            <a:custGeom>
              <a:avLst/>
              <a:gdLst>
                <a:gd name="T0" fmla="*/ 0 w 288"/>
                <a:gd name="T1" fmla="*/ 266 h 266"/>
                <a:gd name="T2" fmla="*/ 0 w 288"/>
                <a:gd name="T3" fmla="*/ 80 h 266"/>
                <a:gd name="T4" fmla="*/ 0 w 288"/>
                <a:gd name="T5" fmla="*/ 80 h 266"/>
                <a:gd name="T6" fmla="*/ 4 w 288"/>
                <a:gd name="T7" fmla="*/ 68 h 266"/>
                <a:gd name="T8" fmla="*/ 14 w 288"/>
                <a:gd name="T9" fmla="*/ 56 h 266"/>
                <a:gd name="T10" fmla="*/ 26 w 288"/>
                <a:gd name="T11" fmla="*/ 40 h 266"/>
                <a:gd name="T12" fmla="*/ 36 w 288"/>
                <a:gd name="T13" fmla="*/ 32 h 266"/>
                <a:gd name="T14" fmla="*/ 46 w 288"/>
                <a:gd name="T15" fmla="*/ 26 h 266"/>
                <a:gd name="T16" fmla="*/ 58 w 288"/>
                <a:gd name="T17" fmla="*/ 18 h 266"/>
                <a:gd name="T18" fmla="*/ 72 w 288"/>
                <a:gd name="T19" fmla="*/ 12 h 266"/>
                <a:gd name="T20" fmla="*/ 86 w 288"/>
                <a:gd name="T21" fmla="*/ 8 h 266"/>
                <a:gd name="T22" fmla="*/ 104 w 288"/>
                <a:gd name="T23" fmla="*/ 4 h 266"/>
                <a:gd name="T24" fmla="*/ 124 w 288"/>
                <a:gd name="T25" fmla="*/ 0 h 266"/>
                <a:gd name="T26" fmla="*/ 146 w 288"/>
                <a:gd name="T27" fmla="*/ 0 h 266"/>
                <a:gd name="T28" fmla="*/ 140 w 288"/>
                <a:gd name="T29" fmla="*/ 0 h 266"/>
                <a:gd name="T30" fmla="*/ 140 w 288"/>
                <a:gd name="T31" fmla="*/ 0 h 266"/>
                <a:gd name="T32" fmla="*/ 162 w 288"/>
                <a:gd name="T33" fmla="*/ 0 h 266"/>
                <a:gd name="T34" fmla="*/ 182 w 288"/>
                <a:gd name="T35" fmla="*/ 4 h 266"/>
                <a:gd name="T36" fmla="*/ 200 w 288"/>
                <a:gd name="T37" fmla="*/ 8 h 266"/>
                <a:gd name="T38" fmla="*/ 216 w 288"/>
                <a:gd name="T39" fmla="*/ 12 h 266"/>
                <a:gd name="T40" fmla="*/ 230 w 288"/>
                <a:gd name="T41" fmla="*/ 18 h 266"/>
                <a:gd name="T42" fmla="*/ 242 w 288"/>
                <a:gd name="T43" fmla="*/ 26 h 266"/>
                <a:gd name="T44" fmla="*/ 252 w 288"/>
                <a:gd name="T45" fmla="*/ 32 h 266"/>
                <a:gd name="T46" fmla="*/ 260 w 288"/>
                <a:gd name="T47" fmla="*/ 40 h 266"/>
                <a:gd name="T48" fmla="*/ 274 w 288"/>
                <a:gd name="T49" fmla="*/ 56 h 266"/>
                <a:gd name="T50" fmla="*/ 282 w 288"/>
                <a:gd name="T51" fmla="*/ 68 h 266"/>
                <a:gd name="T52" fmla="*/ 288 w 288"/>
                <a:gd name="T53" fmla="*/ 80 h 266"/>
                <a:gd name="T54" fmla="*/ 288 w 288"/>
                <a:gd name="T5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66">
                  <a:moveTo>
                    <a:pt x="0" y="266"/>
                  </a:moveTo>
                  <a:lnTo>
                    <a:pt x="0" y="80"/>
                  </a:lnTo>
                  <a:lnTo>
                    <a:pt x="0" y="80"/>
                  </a:lnTo>
                  <a:lnTo>
                    <a:pt x="4" y="68"/>
                  </a:lnTo>
                  <a:lnTo>
                    <a:pt x="14" y="56"/>
                  </a:lnTo>
                  <a:lnTo>
                    <a:pt x="26" y="40"/>
                  </a:lnTo>
                  <a:lnTo>
                    <a:pt x="36" y="32"/>
                  </a:lnTo>
                  <a:lnTo>
                    <a:pt x="46" y="26"/>
                  </a:lnTo>
                  <a:lnTo>
                    <a:pt x="58" y="18"/>
                  </a:lnTo>
                  <a:lnTo>
                    <a:pt x="72" y="12"/>
                  </a:lnTo>
                  <a:lnTo>
                    <a:pt x="86" y="8"/>
                  </a:lnTo>
                  <a:lnTo>
                    <a:pt x="104" y="4"/>
                  </a:lnTo>
                  <a:lnTo>
                    <a:pt x="124" y="0"/>
                  </a:lnTo>
                  <a:lnTo>
                    <a:pt x="146" y="0"/>
                  </a:lnTo>
                  <a:lnTo>
                    <a:pt x="140" y="0"/>
                  </a:lnTo>
                  <a:lnTo>
                    <a:pt x="140" y="0"/>
                  </a:lnTo>
                  <a:lnTo>
                    <a:pt x="162" y="0"/>
                  </a:lnTo>
                  <a:lnTo>
                    <a:pt x="182" y="4"/>
                  </a:lnTo>
                  <a:lnTo>
                    <a:pt x="200" y="8"/>
                  </a:lnTo>
                  <a:lnTo>
                    <a:pt x="216" y="12"/>
                  </a:lnTo>
                  <a:lnTo>
                    <a:pt x="230" y="18"/>
                  </a:lnTo>
                  <a:lnTo>
                    <a:pt x="242" y="26"/>
                  </a:lnTo>
                  <a:lnTo>
                    <a:pt x="252" y="32"/>
                  </a:lnTo>
                  <a:lnTo>
                    <a:pt x="260" y="40"/>
                  </a:lnTo>
                  <a:lnTo>
                    <a:pt x="274" y="56"/>
                  </a:lnTo>
                  <a:lnTo>
                    <a:pt x="282" y="68"/>
                  </a:lnTo>
                  <a:lnTo>
                    <a:pt x="288" y="80"/>
                  </a:lnTo>
                  <a:lnTo>
                    <a:pt x="288" y="26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66">
              <a:extLst>
                <a:ext uri="{FF2B5EF4-FFF2-40B4-BE49-F238E27FC236}">
                  <a16:creationId xmlns:a16="http://schemas.microsoft.com/office/drawing/2014/main" id="{FE1DEC03-DF8D-47CF-BB31-31EDEE94FEC2}"/>
                </a:ext>
              </a:extLst>
            </p:cNvPr>
            <p:cNvSpPr>
              <a:spLocks/>
            </p:cNvSpPr>
            <p:nvPr/>
          </p:nvSpPr>
          <p:spPr bwMode="auto">
            <a:xfrm>
              <a:off x="13803313" y="2405063"/>
              <a:ext cx="511175" cy="187325"/>
            </a:xfrm>
            <a:custGeom>
              <a:avLst/>
              <a:gdLst>
                <a:gd name="T0" fmla="*/ 322 w 322"/>
                <a:gd name="T1" fmla="*/ 118 h 118"/>
                <a:gd name="T2" fmla="*/ 322 w 322"/>
                <a:gd name="T3" fmla="*/ 118 h 118"/>
                <a:gd name="T4" fmla="*/ 284 w 322"/>
                <a:gd name="T5" fmla="*/ 112 h 118"/>
                <a:gd name="T6" fmla="*/ 248 w 322"/>
                <a:gd name="T7" fmla="*/ 106 h 118"/>
                <a:gd name="T8" fmla="*/ 214 w 322"/>
                <a:gd name="T9" fmla="*/ 98 h 118"/>
                <a:gd name="T10" fmla="*/ 182 w 322"/>
                <a:gd name="T11" fmla="*/ 90 h 118"/>
                <a:gd name="T12" fmla="*/ 154 w 322"/>
                <a:gd name="T13" fmla="*/ 80 h 118"/>
                <a:gd name="T14" fmla="*/ 128 w 322"/>
                <a:gd name="T15" fmla="*/ 70 h 118"/>
                <a:gd name="T16" fmla="*/ 82 w 322"/>
                <a:gd name="T17" fmla="*/ 50 h 118"/>
                <a:gd name="T18" fmla="*/ 46 w 322"/>
                <a:gd name="T19" fmla="*/ 32 h 118"/>
                <a:gd name="T20" fmla="*/ 20 w 322"/>
                <a:gd name="T21" fmla="*/ 16 h 118"/>
                <a:gd name="T22" fmla="*/ 0 w 32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118">
                  <a:moveTo>
                    <a:pt x="322" y="118"/>
                  </a:moveTo>
                  <a:lnTo>
                    <a:pt x="322" y="118"/>
                  </a:lnTo>
                  <a:lnTo>
                    <a:pt x="284" y="112"/>
                  </a:lnTo>
                  <a:lnTo>
                    <a:pt x="248" y="106"/>
                  </a:lnTo>
                  <a:lnTo>
                    <a:pt x="214" y="98"/>
                  </a:lnTo>
                  <a:lnTo>
                    <a:pt x="182" y="90"/>
                  </a:lnTo>
                  <a:lnTo>
                    <a:pt x="154" y="80"/>
                  </a:lnTo>
                  <a:lnTo>
                    <a:pt x="128" y="70"/>
                  </a:lnTo>
                  <a:lnTo>
                    <a:pt x="82" y="50"/>
                  </a:lnTo>
                  <a:lnTo>
                    <a:pt x="46" y="32"/>
                  </a:lnTo>
                  <a:lnTo>
                    <a:pt x="20" y="16"/>
                  </a:lnTo>
                  <a:lnTo>
                    <a:pt x="0"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67">
              <a:extLst>
                <a:ext uri="{FF2B5EF4-FFF2-40B4-BE49-F238E27FC236}">
                  <a16:creationId xmlns:a16="http://schemas.microsoft.com/office/drawing/2014/main" id="{DF188AC4-A279-41CE-AC01-D7275C440228}"/>
                </a:ext>
              </a:extLst>
            </p:cNvPr>
            <p:cNvSpPr>
              <a:spLocks/>
            </p:cNvSpPr>
            <p:nvPr/>
          </p:nvSpPr>
          <p:spPr bwMode="auto">
            <a:xfrm>
              <a:off x="14371638" y="2595563"/>
              <a:ext cx="57150" cy="3175"/>
            </a:xfrm>
            <a:custGeom>
              <a:avLst/>
              <a:gdLst>
                <a:gd name="T0" fmla="*/ 36 w 36"/>
                <a:gd name="T1" fmla="*/ 2 h 2"/>
                <a:gd name="T2" fmla="*/ 36 w 36"/>
                <a:gd name="T3" fmla="*/ 2 h 2"/>
                <a:gd name="T4" fmla="*/ 0 w 36"/>
                <a:gd name="T5" fmla="*/ 0 h 2"/>
              </a:gdLst>
              <a:ahLst/>
              <a:cxnLst>
                <a:cxn ang="0">
                  <a:pos x="T0" y="T1"/>
                </a:cxn>
                <a:cxn ang="0">
                  <a:pos x="T2" y="T3"/>
                </a:cxn>
                <a:cxn ang="0">
                  <a:pos x="T4" y="T5"/>
                </a:cxn>
              </a:cxnLst>
              <a:rect l="0" t="0" r="r" b="b"/>
              <a:pathLst>
                <a:path w="36" h="2">
                  <a:moveTo>
                    <a:pt x="36" y="2"/>
                  </a:moveTo>
                  <a:lnTo>
                    <a:pt x="36" y="2"/>
                  </a:lnTo>
                  <a:lnTo>
                    <a:pt x="0"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68">
              <a:extLst>
                <a:ext uri="{FF2B5EF4-FFF2-40B4-BE49-F238E27FC236}">
                  <a16:creationId xmlns:a16="http://schemas.microsoft.com/office/drawing/2014/main" id="{89582E7C-8CBF-4CE1-B732-5E75DE3646C9}"/>
                </a:ext>
              </a:extLst>
            </p:cNvPr>
            <p:cNvSpPr>
              <a:spLocks/>
            </p:cNvSpPr>
            <p:nvPr/>
          </p:nvSpPr>
          <p:spPr bwMode="auto">
            <a:xfrm>
              <a:off x="14473238" y="2595563"/>
              <a:ext cx="63500" cy="3175"/>
            </a:xfrm>
            <a:custGeom>
              <a:avLst/>
              <a:gdLst>
                <a:gd name="T0" fmla="*/ 40 w 40"/>
                <a:gd name="T1" fmla="*/ 0 h 2"/>
                <a:gd name="T2" fmla="*/ 40 w 40"/>
                <a:gd name="T3" fmla="*/ 0 h 2"/>
                <a:gd name="T4" fmla="*/ 0 w 40"/>
                <a:gd name="T5" fmla="*/ 2 h 2"/>
              </a:gdLst>
              <a:ahLst/>
              <a:cxnLst>
                <a:cxn ang="0">
                  <a:pos x="T0" y="T1"/>
                </a:cxn>
                <a:cxn ang="0">
                  <a:pos x="T2" y="T3"/>
                </a:cxn>
                <a:cxn ang="0">
                  <a:pos x="T4" y="T5"/>
                </a:cxn>
              </a:cxnLst>
              <a:rect l="0" t="0" r="r" b="b"/>
              <a:pathLst>
                <a:path w="40" h="2">
                  <a:moveTo>
                    <a:pt x="40" y="0"/>
                  </a:moveTo>
                  <a:lnTo>
                    <a:pt x="40" y="0"/>
                  </a:lnTo>
                  <a:lnTo>
                    <a:pt x="0" y="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9">
              <a:extLst>
                <a:ext uri="{FF2B5EF4-FFF2-40B4-BE49-F238E27FC236}">
                  <a16:creationId xmlns:a16="http://schemas.microsoft.com/office/drawing/2014/main" id="{AA298A3F-72EC-4090-823E-AEEB43ACA6FB}"/>
                </a:ext>
              </a:extLst>
            </p:cNvPr>
            <p:cNvSpPr>
              <a:spLocks/>
            </p:cNvSpPr>
            <p:nvPr/>
          </p:nvSpPr>
          <p:spPr bwMode="auto">
            <a:xfrm>
              <a:off x="14587538" y="2405063"/>
              <a:ext cx="511175" cy="184150"/>
            </a:xfrm>
            <a:custGeom>
              <a:avLst/>
              <a:gdLst>
                <a:gd name="T0" fmla="*/ 322 w 322"/>
                <a:gd name="T1" fmla="*/ 0 h 116"/>
                <a:gd name="T2" fmla="*/ 322 w 322"/>
                <a:gd name="T3" fmla="*/ 0 h 116"/>
                <a:gd name="T4" fmla="*/ 302 w 322"/>
                <a:gd name="T5" fmla="*/ 16 h 116"/>
                <a:gd name="T6" fmla="*/ 276 w 322"/>
                <a:gd name="T7" fmla="*/ 32 h 116"/>
                <a:gd name="T8" fmla="*/ 242 w 322"/>
                <a:gd name="T9" fmla="*/ 50 h 116"/>
                <a:gd name="T10" fmla="*/ 196 w 322"/>
                <a:gd name="T11" fmla="*/ 70 h 116"/>
                <a:gd name="T12" fmla="*/ 170 w 322"/>
                <a:gd name="T13" fmla="*/ 80 h 116"/>
                <a:gd name="T14" fmla="*/ 140 w 322"/>
                <a:gd name="T15" fmla="*/ 90 h 116"/>
                <a:gd name="T16" fmla="*/ 110 w 322"/>
                <a:gd name="T17" fmla="*/ 98 h 116"/>
                <a:gd name="T18" fmla="*/ 76 w 322"/>
                <a:gd name="T19" fmla="*/ 106 h 116"/>
                <a:gd name="T20" fmla="*/ 40 w 322"/>
                <a:gd name="T21" fmla="*/ 112 h 116"/>
                <a:gd name="T22" fmla="*/ 0 w 322"/>
                <a:gd name="T2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116">
                  <a:moveTo>
                    <a:pt x="322" y="0"/>
                  </a:moveTo>
                  <a:lnTo>
                    <a:pt x="322" y="0"/>
                  </a:lnTo>
                  <a:lnTo>
                    <a:pt x="302" y="16"/>
                  </a:lnTo>
                  <a:lnTo>
                    <a:pt x="276" y="32"/>
                  </a:lnTo>
                  <a:lnTo>
                    <a:pt x="242" y="50"/>
                  </a:lnTo>
                  <a:lnTo>
                    <a:pt x="196" y="70"/>
                  </a:lnTo>
                  <a:lnTo>
                    <a:pt x="170" y="80"/>
                  </a:lnTo>
                  <a:lnTo>
                    <a:pt x="140" y="90"/>
                  </a:lnTo>
                  <a:lnTo>
                    <a:pt x="110" y="98"/>
                  </a:lnTo>
                  <a:lnTo>
                    <a:pt x="76" y="106"/>
                  </a:lnTo>
                  <a:lnTo>
                    <a:pt x="40" y="112"/>
                  </a:lnTo>
                  <a:lnTo>
                    <a:pt x="0" y="11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70">
              <a:extLst>
                <a:ext uri="{FF2B5EF4-FFF2-40B4-BE49-F238E27FC236}">
                  <a16:creationId xmlns:a16="http://schemas.microsoft.com/office/drawing/2014/main" id="{C1DE261C-F1E9-4C79-A021-75D3A3530AB0}"/>
                </a:ext>
              </a:extLst>
            </p:cNvPr>
            <p:cNvSpPr>
              <a:spLocks noChangeShapeType="1"/>
            </p:cNvSpPr>
            <p:nvPr/>
          </p:nvSpPr>
          <p:spPr bwMode="auto">
            <a:xfrm>
              <a:off x="13930313" y="1957388"/>
              <a:ext cx="2921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71">
              <a:extLst>
                <a:ext uri="{FF2B5EF4-FFF2-40B4-BE49-F238E27FC236}">
                  <a16:creationId xmlns:a16="http://schemas.microsoft.com/office/drawing/2014/main" id="{16DD0313-77DA-4EC1-A276-63714EDD57D4}"/>
                </a:ext>
              </a:extLst>
            </p:cNvPr>
            <p:cNvSpPr>
              <a:spLocks noChangeShapeType="1"/>
            </p:cNvSpPr>
            <p:nvPr/>
          </p:nvSpPr>
          <p:spPr bwMode="auto">
            <a:xfrm>
              <a:off x="13930313" y="1992313"/>
              <a:ext cx="2921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72">
              <a:extLst>
                <a:ext uri="{FF2B5EF4-FFF2-40B4-BE49-F238E27FC236}">
                  <a16:creationId xmlns:a16="http://schemas.microsoft.com/office/drawing/2014/main" id="{AFFE66E1-3414-420D-94C8-285FEA21195B}"/>
                </a:ext>
              </a:extLst>
            </p:cNvPr>
            <p:cNvSpPr>
              <a:spLocks noChangeShapeType="1"/>
            </p:cNvSpPr>
            <p:nvPr/>
          </p:nvSpPr>
          <p:spPr bwMode="auto">
            <a:xfrm flipH="1" flipV="1">
              <a:off x="14212888" y="2259013"/>
              <a:ext cx="139700" cy="45402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73">
              <a:extLst>
                <a:ext uri="{FF2B5EF4-FFF2-40B4-BE49-F238E27FC236}">
                  <a16:creationId xmlns:a16="http://schemas.microsoft.com/office/drawing/2014/main" id="{451CB441-01A0-4466-ABA6-333E94E1BE87}"/>
                </a:ext>
              </a:extLst>
            </p:cNvPr>
            <p:cNvSpPr>
              <a:spLocks noChangeShapeType="1"/>
            </p:cNvSpPr>
            <p:nvPr/>
          </p:nvSpPr>
          <p:spPr bwMode="auto">
            <a:xfrm flipH="1" flipV="1">
              <a:off x="14270038" y="2255838"/>
              <a:ext cx="127000" cy="40957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74">
              <a:extLst>
                <a:ext uri="{FF2B5EF4-FFF2-40B4-BE49-F238E27FC236}">
                  <a16:creationId xmlns:a16="http://schemas.microsoft.com/office/drawing/2014/main" id="{B5BA82C6-854D-4D98-8435-FAF743CF8C2C}"/>
                </a:ext>
              </a:extLst>
            </p:cNvPr>
            <p:cNvSpPr>
              <a:spLocks noChangeShapeType="1"/>
            </p:cNvSpPr>
            <p:nvPr/>
          </p:nvSpPr>
          <p:spPr bwMode="auto">
            <a:xfrm flipV="1">
              <a:off x="14552613" y="2259013"/>
              <a:ext cx="142875" cy="46037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75">
              <a:extLst>
                <a:ext uri="{FF2B5EF4-FFF2-40B4-BE49-F238E27FC236}">
                  <a16:creationId xmlns:a16="http://schemas.microsoft.com/office/drawing/2014/main" id="{9619D075-A6D4-4A5A-B5DA-5391AA9A1473}"/>
                </a:ext>
              </a:extLst>
            </p:cNvPr>
            <p:cNvSpPr>
              <a:spLocks noChangeShapeType="1"/>
            </p:cNvSpPr>
            <p:nvPr/>
          </p:nvSpPr>
          <p:spPr bwMode="auto">
            <a:xfrm flipV="1">
              <a:off x="14514513" y="2255838"/>
              <a:ext cx="127000" cy="41275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76">
              <a:extLst>
                <a:ext uri="{FF2B5EF4-FFF2-40B4-BE49-F238E27FC236}">
                  <a16:creationId xmlns:a16="http://schemas.microsoft.com/office/drawing/2014/main" id="{3AB74229-3ECC-4370-BF9A-78E9C5539B8A}"/>
                </a:ext>
              </a:extLst>
            </p:cNvPr>
            <p:cNvSpPr>
              <a:spLocks/>
            </p:cNvSpPr>
            <p:nvPr/>
          </p:nvSpPr>
          <p:spPr bwMode="auto">
            <a:xfrm>
              <a:off x="14962188" y="1706563"/>
              <a:ext cx="835025" cy="482600"/>
            </a:xfrm>
            <a:custGeom>
              <a:avLst/>
              <a:gdLst>
                <a:gd name="T0" fmla="*/ 0 w 526"/>
                <a:gd name="T1" fmla="*/ 54 h 304"/>
                <a:gd name="T2" fmla="*/ 476 w 526"/>
                <a:gd name="T3" fmla="*/ 0 h 304"/>
                <a:gd name="T4" fmla="*/ 476 w 526"/>
                <a:gd name="T5" fmla="*/ 54 h 304"/>
                <a:gd name="T6" fmla="*/ 516 w 526"/>
                <a:gd name="T7" fmla="*/ 54 h 304"/>
                <a:gd name="T8" fmla="*/ 526 w 526"/>
                <a:gd name="T9" fmla="*/ 304 h 304"/>
                <a:gd name="T10" fmla="*/ 12 w 526"/>
                <a:gd name="T11" fmla="*/ 296 h 304"/>
                <a:gd name="T12" fmla="*/ 0 w 526"/>
                <a:gd name="T13" fmla="*/ 54 h 304"/>
              </a:gdLst>
              <a:ahLst/>
              <a:cxnLst>
                <a:cxn ang="0">
                  <a:pos x="T0" y="T1"/>
                </a:cxn>
                <a:cxn ang="0">
                  <a:pos x="T2" y="T3"/>
                </a:cxn>
                <a:cxn ang="0">
                  <a:pos x="T4" y="T5"/>
                </a:cxn>
                <a:cxn ang="0">
                  <a:pos x="T6" y="T7"/>
                </a:cxn>
                <a:cxn ang="0">
                  <a:pos x="T8" y="T9"/>
                </a:cxn>
                <a:cxn ang="0">
                  <a:pos x="T10" y="T11"/>
                </a:cxn>
                <a:cxn ang="0">
                  <a:pos x="T12" y="T13"/>
                </a:cxn>
              </a:cxnLst>
              <a:rect l="0" t="0" r="r" b="b"/>
              <a:pathLst>
                <a:path w="526" h="304">
                  <a:moveTo>
                    <a:pt x="0" y="54"/>
                  </a:moveTo>
                  <a:lnTo>
                    <a:pt x="476" y="0"/>
                  </a:lnTo>
                  <a:lnTo>
                    <a:pt x="476" y="54"/>
                  </a:lnTo>
                  <a:lnTo>
                    <a:pt x="516" y="54"/>
                  </a:lnTo>
                  <a:lnTo>
                    <a:pt x="526" y="304"/>
                  </a:lnTo>
                  <a:lnTo>
                    <a:pt x="12" y="296"/>
                  </a:lnTo>
                  <a:lnTo>
                    <a:pt x="0" y="54"/>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Line 77">
              <a:extLst>
                <a:ext uri="{FF2B5EF4-FFF2-40B4-BE49-F238E27FC236}">
                  <a16:creationId xmlns:a16="http://schemas.microsoft.com/office/drawing/2014/main" id="{F9C25338-1F69-4E53-A371-F66604770484}"/>
                </a:ext>
              </a:extLst>
            </p:cNvPr>
            <p:cNvSpPr>
              <a:spLocks noChangeShapeType="1"/>
            </p:cNvSpPr>
            <p:nvPr/>
          </p:nvSpPr>
          <p:spPr bwMode="auto">
            <a:xfrm flipH="1">
              <a:off x="14679613" y="1957388"/>
              <a:ext cx="2921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Line 78">
              <a:extLst>
                <a:ext uri="{FF2B5EF4-FFF2-40B4-BE49-F238E27FC236}">
                  <a16:creationId xmlns:a16="http://schemas.microsoft.com/office/drawing/2014/main" id="{0E7BD27E-5A13-4BF8-8B30-DD2414C68D78}"/>
                </a:ext>
              </a:extLst>
            </p:cNvPr>
            <p:cNvSpPr>
              <a:spLocks noChangeShapeType="1"/>
            </p:cNvSpPr>
            <p:nvPr/>
          </p:nvSpPr>
          <p:spPr bwMode="auto">
            <a:xfrm flipH="1">
              <a:off x="14679613" y="1992313"/>
              <a:ext cx="2921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Line 79">
              <a:extLst>
                <a:ext uri="{FF2B5EF4-FFF2-40B4-BE49-F238E27FC236}">
                  <a16:creationId xmlns:a16="http://schemas.microsoft.com/office/drawing/2014/main" id="{85849E99-9883-4111-AB20-B48EB5A5EF00}"/>
                </a:ext>
              </a:extLst>
            </p:cNvPr>
            <p:cNvSpPr>
              <a:spLocks noChangeShapeType="1"/>
            </p:cNvSpPr>
            <p:nvPr/>
          </p:nvSpPr>
          <p:spPr bwMode="auto">
            <a:xfrm>
              <a:off x="14266863" y="2255838"/>
              <a:ext cx="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Line 80">
              <a:extLst>
                <a:ext uri="{FF2B5EF4-FFF2-40B4-BE49-F238E27FC236}">
                  <a16:creationId xmlns:a16="http://schemas.microsoft.com/office/drawing/2014/main" id="{1C604BB5-58B9-4FDC-906C-DA3028731D0B}"/>
                </a:ext>
              </a:extLst>
            </p:cNvPr>
            <p:cNvSpPr>
              <a:spLocks noChangeShapeType="1"/>
            </p:cNvSpPr>
            <p:nvPr/>
          </p:nvSpPr>
          <p:spPr bwMode="auto">
            <a:xfrm>
              <a:off x="14425613" y="2243138"/>
              <a:ext cx="0" cy="40640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Line 81">
              <a:extLst>
                <a:ext uri="{FF2B5EF4-FFF2-40B4-BE49-F238E27FC236}">
                  <a16:creationId xmlns:a16="http://schemas.microsoft.com/office/drawing/2014/main" id="{06EF7EC6-469B-4464-B2B0-F4FF4A91848F}"/>
                </a:ext>
              </a:extLst>
            </p:cNvPr>
            <p:cNvSpPr>
              <a:spLocks noChangeShapeType="1"/>
            </p:cNvSpPr>
            <p:nvPr/>
          </p:nvSpPr>
          <p:spPr bwMode="auto">
            <a:xfrm>
              <a:off x="14473238" y="2243138"/>
              <a:ext cx="0" cy="40640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82">
              <a:extLst>
                <a:ext uri="{FF2B5EF4-FFF2-40B4-BE49-F238E27FC236}">
                  <a16:creationId xmlns:a16="http://schemas.microsoft.com/office/drawing/2014/main" id="{7C36BE69-ADF2-42BF-9240-FB04A1A02F32}"/>
                </a:ext>
              </a:extLst>
            </p:cNvPr>
            <p:cNvSpPr>
              <a:spLocks/>
            </p:cNvSpPr>
            <p:nvPr/>
          </p:nvSpPr>
          <p:spPr bwMode="auto">
            <a:xfrm>
              <a:off x="14343063" y="2643188"/>
              <a:ext cx="215900" cy="215900"/>
            </a:xfrm>
            <a:custGeom>
              <a:avLst/>
              <a:gdLst>
                <a:gd name="T0" fmla="*/ 136 w 136"/>
                <a:gd name="T1" fmla="*/ 68 h 136"/>
                <a:gd name="T2" fmla="*/ 136 w 136"/>
                <a:gd name="T3" fmla="*/ 68 h 136"/>
                <a:gd name="T4" fmla="*/ 134 w 136"/>
                <a:gd name="T5" fmla="*/ 54 h 136"/>
                <a:gd name="T6" fmla="*/ 130 w 136"/>
                <a:gd name="T7" fmla="*/ 42 h 136"/>
                <a:gd name="T8" fmla="*/ 124 w 136"/>
                <a:gd name="T9" fmla="*/ 30 h 136"/>
                <a:gd name="T10" fmla="*/ 116 w 136"/>
                <a:gd name="T11" fmla="*/ 20 h 136"/>
                <a:gd name="T12" fmla="*/ 106 w 136"/>
                <a:gd name="T13" fmla="*/ 12 h 136"/>
                <a:gd name="T14" fmla="*/ 94 w 136"/>
                <a:gd name="T15" fmla="*/ 6 h 136"/>
                <a:gd name="T16" fmla="*/ 82 w 136"/>
                <a:gd name="T17" fmla="*/ 2 h 136"/>
                <a:gd name="T18" fmla="*/ 68 w 136"/>
                <a:gd name="T19" fmla="*/ 0 h 136"/>
                <a:gd name="T20" fmla="*/ 68 w 136"/>
                <a:gd name="T21" fmla="*/ 0 h 136"/>
                <a:gd name="T22" fmla="*/ 54 w 136"/>
                <a:gd name="T23" fmla="*/ 2 h 136"/>
                <a:gd name="T24" fmla="*/ 42 w 136"/>
                <a:gd name="T25" fmla="*/ 6 h 136"/>
                <a:gd name="T26" fmla="*/ 30 w 136"/>
                <a:gd name="T27" fmla="*/ 12 h 136"/>
                <a:gd name="T28" fmla="*/ 20 w 136"/>
                <a:gd name="T29" fmla="*/ 20 h 136"/>
                <a:gd name="T30" fmla="*/ 12 w 136"/>
                <a:gd name="T31" fmla="*/ 30 h 136"/>
                <a:gd name="T32" fmla="*/ 6 w 136"/>
                <a:gd name="T33" fmla="*/ 42 h 136"/>
                <a:gd name="T34" fmla="*/ 2 w 136"/>
                <a:gd name="T35" fmla="*/ 54 h 136"/>
                <a:gd name="T36" fmla="*/ 0 w 136"/>
                <a:gd name="T37" fmla="*/ 68 h 136"/>
                <a:gd name="T38" fmla="*/ 0 w 136"/>
                <a:gd name="T39" fmla="*/ 68 h 136"/>
                <a:gd name="T40" fmla="*/ 2 w 136"/>
                <a:gd name="T41" fmla="*/ 82 h 136"/>
                <a:gd name="T42" fmla="*/ 6 w 136"/>
                <a:gd name="T43" fmla="*/ 94 h 136"/>
                <a:gd name="T44" fmla="*/ 12 w 136"/>
                <a:gd name="T45" fmla="*/ 106 h 136"/>
                <a:gd name="T46" fmla="*/ 20 w 136"/>
                <a:gd name="T47" fmla="*/ 116 h 136"/>
                <a:gd name="T48" fmla="*/ 30 w 136"/>
                <a:gd name="T49" fmla="*/ 124 h 136"/>
                <a:gd name="T50" fmla="*/ 42 w 136"/>
                <a:gd name="T51" fmla="*/ 130 h 136"/>
                <a:gd name="T52" fmla="*/ 54 w 136"/>
                <a:gd name="T53" fmla="*/ 134 h 136"/>
                <a:gd name="T54" fmla="*/ 68 w 136"/>
                <a:gd name="T55" fmla="*/ 136 h 136"/>
                <a:gd name="T56" fmla="*/ 68 w 136"/>
                <a:gd name="T57" fmla="*/ 136 h 136"/>
                <a:gd name="T58" fmla="*/ 82 w 136"/>
                <a:gd name="T59" fmla="*/ 134 h 136"/>
                <a:gd name="T60" fmla="*/ 94 w 136"/>
                <a:gd name="T61" fmla="*/ 130 h 136"/>
                <a:gd name="T62" fmla="*/ 106 w 136"/>
                <a:gd name="T63" fmla="*/ 124 h 136"/>
                <a:gd name="T64" fmla="*/ 116 w 136"/>
                <a:gd name="T65" fmla="*/ 116 h 136"/>
                <a:gd name="T66" fmla="*/ 124 w 136"/>
                <a:gd name="T67" fmla="*/ 106 h 136"/>
                <a:gd name="T68" fmla="*/ 130 w 136"/>
                <a:gd name="T69" fmla="*/ 94 h 136"/>
                <a:gd name="T70" fmla="*/ 134 w 136"/>
                <a:gd name="T71" fmla="*/ 82 h 136"/>
                <a:gd name="T72" fmla="*/ 136 w 136"/>
                <a:gd name="T73" fmla="*/ 68 h 136"/>
                <a:gd name="T74" fmla="*/ 136 w 136"/>
                <a:gd name="T7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136" y="68"/>
                  </a:moveTo>
                  <a:lnTo>
                    <a:pt x="136" y="68"/>
                  </a:lnTo>
                  <a:lnTo>
                    <a:pt x="134" y="54"/>
                  </a:lnTo>
                  <a:lnTo>
                    <a:pt x="130" y="42"/>
                  </a:lnTo>
                  <a:lnTo>
                    <a:pt x="124" y="30"/>
                  </a:lnTo>
                  <a:lnTo>
                    <a:pt x="116" y="20"/>
                  </a:lnTo>
                  <a:lnTo>
                    <a:pt x="106" y="12"/>
                  </a:lnTo>
                  <a:lnTo>
                    <a:pt x="94" y="6"/>
                  </a:lnTo>
                  <a:lnTo>
                    <a:pt x="82" y="2"/>
                  </a:lnTo>
                  <a:lnTo>
                    <a:pt x="68" y="0"/>
                  </a:lnTo>
                  <a:lnTo>
                    <a:pt x="68" y="0"/>
                  </a:lnTo>
                  <a:lnTo>
                    <a:pt x="54" y="2"/>
                  </a:lnTo>
                  <a:lnTo>
                    <a:pt x="42" y="6"/>
                  </a:lnTo>
                  <a:lnTo>
                    <a:pt x="30" y="12"/>
                  </a:lnTo>
                  <a:lnTo>
                    <a:pt x="20" y="20"/>
                  </a:lnTo>
                  <a:lnTo>
                    <a:pt x="12" y="30"/>
                  </a:lnTo>
                  <a:lnTo>
                    <a:pt x="6" y="42"/>
                  </a:lnTo>
                  <a:lnTo>
                    <a:pt x="2" y="54"/>
                  </a:lnTo>
                  <a:lnTo>
                    <a:pt x="0" y="68"/>
                  </a:lnTo>
                  <a:lnTo>
                    <a:pt x="0" y="68"/>
                  </a:lnTo>
                  <a:lnTo>
                    <a:pt x="2" y="82"/>
                  </a:lnTo>
                  <a:lnTo>
                    <a:pt x="6" y="94"/>
                  </a:lnTo>
                  <a:lnTo>
                    <a:pt x="12" y="106"/>
                  </a:lnTo>
                  <a:lnTo>
                    <a:pt x="20" y="116"/>
                  </a:lnTo>
                  <a:lnTo>
                    <a:pt x="30" y="124"/>
                  </a:lnTo>
                  <a:lnTo>
                    <a:pt x="42" y="130"/>
                  </a:lnTo>
                  <a:lnTo>
                    <a:pt x="54" y="134"/>
                  </a:lnTo>
                  <a:lnTo>
                    <a:pt x="68" y="136"/>
                  </a:lnTo>
                  <a:lnTo>
                    <a:pt x="68" y="136"/>
                  </a:lnTo>
                  <a:lnTo>
                    <a:pt x="82" y="134"/>
                  </a:lnTo>
                  <a:lnTo>
                    <a:pt x="94" y="130"/>
                  </a:lnTo>
                  <a:lnTo>
                    <a:pt x="106" y="124"/>
                  </a:lnTo>
                  <a:lnTo>
                    <a:pt x="116" y="116"/>
                  </a:lnTo>
                  <a:lnTo>
                    <a:pt x="124" y="106"/>
                  </a:lnTo>
                  <a:lnTo>
                    <a:pt x="130" y="94"/>
                  </a:lnTo>
                  <a:lnTo>
                    <a:pt x="134" y="82"/>
                  </a:lnTo>
                  <a:lnTo>
                    <a:pt x="136" y="68"/>
                  </a:lnTo>
                  <a:lnTo>
                    <a:pt x="136" y="68"/>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84" name="Group 1183">
            <a:extLst>
              <a:ext uri="{FF2B5EF4-FFF2-40B4-BE49-F238E27FC236}">
                <a16:creationId xmlns:a16="http://schemas.microsoft.com/office/drawing/2014/main" id="{E224083C-2124-4574-98B1-4ADFCD79EEA1}"/>
              </a:ext>
            </a:extLst>
          </p:cNvPr>
          <p:cNvGrpSpPr/>
          <p:nvPr/>
        </p:nvGrpSpPr>
        <p:grpSpPr>
          <a:xfrm>
            <a:off x="139739" y="2810802"/>
            <a:ext cx="1285362" cy="647669"/>
            <a:chOff x="16133763" y="4081463"/>
            <a:chExt cx="2659062" cy="1339850"/>
          </a:xfrm>
        </p:grpSpPr>
        <p:sp>
          <p:nvSpPr>
            <p:cNvPr id="1063" name="Freeform 83">
              <a:extLst>
                <a:ext uri="{FF2B5EF4-FFF2-40B4-BE49-F238E27FC236}">
                  <a16:creationId xmlns:a16="http://schemas.microsoft.com/office/drawing/2014/main" id="{FC9C0D34-2678-48CB-95EF-21BE40E9EF57}"/>
                </a:ext>
              </a:extLst>
            </p:cNvPr>
            <p:cNvSpPr>
              <a:spLocks/>
            </p:cNvSpPr>
            <p:nvPr/>
          </p:nvSpPr>
          <p:spPr bwMode="auto">
            <a:xfrm>
              <a:off x="17121188" y="4351338"/>
              <a:ext cx="473075" cy="215900"/>
            </a:xfrm>
            <a:custGeom>
              <a:avLst/>
              <a:gdLst>
                <a:gd name="T0" fmla="*/ 0 w 298"/>
                <a:gd name="T1" fmla="*/ 38 h 136"/>
                <a:gd name="T2" fmla="*/ 0 w 298"/>
                <a:gd name="T3" fmla="*/ 38 h 136"/>
                <a:gd name="T4" fmla="*/ 2 w 298"/>
                <a:gd name="T5" fmla="*/ 32 h 136"/>
                <a:gd name="T6" fmla="*/ 4 w 298"/>
                <a:gd name="T7" fmla="*/ 26 h 136"/>
                <a:gd name="T8" fmla="*/ 8 w 298"/>
                <a:gd name="T9" fmla="*/ 20 h 136"/>
                <a:gd name="T10" fmla="*/ 18 w 298"/>
                <a:gd name="T11" fmla="*/ 12 h 136"/>
                <a:gd name="T12" fmla="*/ 30 w 298"/>
                <a:gd name="T13" fmla="*/ 6 h 136"/>
                <a:gd name="T14" fmla="*/ 46 w 298"/>
                <a:gd name="T15" fmla="*/ 2 h 136"/>
                <a:gd name="T16" fmla="*/ 70 w 298"/>
                <a:gd name="T17" fmla="*/ 0 h 136"/>
                <a:gd name="T18" fmla="*/ 70 w 298"/>
                <a:gd name="T19" fmla="*/ 0 h 136"/>
                <a:gd name="T20" fmla="*/ 100 w 298"/>
                <a:gd name="T21" fmla="*/ 2 h 136"/>
                <a:gd name="T22" fmla="*/ 136 w 298"/>
                <a:gd name="T23" fmla="*/ 10 h 136"/>
                <a:gd name="T24" fmla="*/ 174 w 298"/>
                <a:gd name="T25" fmla="*/ 22 h 136"/>
                <a:gd name="T26" fmla="*/ 210 w 298"/>
                <a:gd name="T27" fmla="*/ 34 h 136"/>
                <a:gd name="T28" fmla="*/ 244 w 298"/>
                <a:gd name="T29" fmla="*/ 50 h 136"/>
                <a:gd name="T30" fmla="*/ 272 w 298"/>
                <a:gd name="T31" fmla="*/ 64 h 136"/>
                <a:gd name="T32" fmla="*/ 282 w 298"/>
                <a:gd name="T33" fmla="*/ 72 h 136"/>
                <a:gd name="T34" fmla="*/ 290 w 298"/>
                <a:gd name="T35" fmla="*/ 78 h 136"/>
                <a:gd name="T36" fmla="*/ 296 w 298"/>
                <a:gd name="T37" fmla="*/ 84 h 136"/>
                <a:gd name="T38" fmla="*/ 298 w 298"/>
                <a:gd name="T39" fmla="*/ 90 h 136"/>
                <a:gd name="T40" fmla="*/ 298 w 298"/>
                <a:gd name="T41" fmla="*/ 90 h 136"/>
                <a:gd name="T42" fmla="*/ 296 w 298"/>
                <a:gd name="T43" fmla="*/ 100 h 136"/>
                <a:gd name="T44" fmla="*/ 292 w 298"/>
                <a:gd name="T45" fmla="*/ 110 h 136"/>
                <a:gd name="T46" fmla="*/ 286 w 298"/>
                <a:gd name="T47" fmla="*/ 118 h 136"/>
                <a:gd name="T48" fmla="*/ 278 w 298"/>
                <a:gd name="T49" fmla="*/ 124 h 136"/>
                <a:gd name="T50" fmla="*/ 270 w 298"/>
                <a:gd name="T51" fmla="*/ 130 h 136"/>
                <a:gd name="T52" fmla="*/ 258 w 298"/>
                <a:gd name="T53" fmla="*/ 132 h 136"/>
                <a:gd name="T54" fmla="*/ 248 w 298"/>
                <a:gd name="T55" fmla="*/ 136 h 136"/>
                <a:gd name="T56" fmla="*/ 234 w 298"/>
                <a:gd name="T57" fmla="*/ 136 h 136"/>
                <a:gd name="T58" fmla="*/ 234 w 298"/>
                <a:gd name="T59" fmla="*/ 136 h 136"/>
                <a:gd name="T60" fmla="*/ 204 w 298"/>
                <a:gd name="T61" fmla="*/ 136 h 136"/>
                <a:gd name="T62" fmla="*/ 182 w 298"/>
                <a:gd name="T63" fmla="*/ 134 h 136"/>
                <a:gd name="T64" fmla="*/ 158 w 298"/>
                <a:gd name="T65" fmla="*/ 128 h 136"/>
                <a:gd name="T66" fmla="*/ 128 w 298"/>
                <a:gd name="T67" fmla="*/ 118 h 136"/>
                <a:gd name="T68" fmla="*/ 92 w 298"/>
                <a:gd name="T69" fmla="*/ 100 h 136"/>
                <a:gd name="T70" fmla="*/ 50 w 298"/>
                <a:gd name="T71" fmla="*/ 74 h 136"/>
                <a:gd name="T72" fmla="*/ 0 w 298"/>
                <a:gd name="T73" fmla="*/ 38 h 136"/>
                <a:gd name="T74" fmla="*/ 0 w 298"/>
                <a:gd name="T75" fmla="*/ 3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36">
                  <a:moveTo>
                    <a:pt x="0" y="38"/>
                  </a:moveTo>
                  <a:lnTo>
                    <a:pt x="0" y="38"/>
                  </a:lnTo>
                  <a:lnTo>
                    <a:pt x="2" y="32"/>
                  </a:lnTo>
                  <a:lnTo>
                    <a:pt x="4" y="26"/>
                  </a:lnTo>
                  <a:lnTo>
                    <a:pt x="8" y="20"/>
                  </a:lnTo>
                  <a:lnTo>
                    <a:pt x="18" y="12"/>
                  </a:lnTo>
                  <a:lnTo>
                    <a:pt x="30" y="6"/>
                  </a:lnTo>
                  <a:lnTo>
                    <a:pt x="46" y="2"/>
                  </a:lnTo>
                  <a:lnTo>
                    <a:pt x="70" y="0"/>
                  </a:lnTo>
                  <a:lnTo>
                    <a:pt x="70" y="0"/>
                  </a:lnTo>
                  <a:lnTo>
                    <a:pt x="100" y="2"/>
                  </a:lnTo>
                  <a:lnTo>
                    <a:pt x="136" y="10"/>
                  </a:lnTo>
                  <a:lnTo>
                    <a:pt x="174" y="22"/>
                  </a:lnTo>
                  <a:lnTo>
                    <a:pt x="210" y="34"/>
                  </a:lnTo>
                  <a:lnTo>
                    <a:pt x="244" y="50"/>
                  </a:lnTo>
                  <a:lnTo>
                    <a:pt x="272" y="64"/>
                  </a:lnTo>
                  <a:lnTo>
                    <a:pt x="282" y="72"/>
                  </a:lnTo>
                  <a:lnTo>
                    <a:pt x="290" y="78"/>
                  </a:lnTo>
                  <a:lnTo>
                    <a:pt x="296" y="84"/>
                  </a:lnTo>
                  <a:lnTo>
                    <a:pt x="298" y="90"/>
                  </a:lnTo>
                  <a:lnTo>
                    <a:pt x="298" y="90"/>
                  </a:lnTo>
                  <a:lnTo>
                    <a:pt x="296" y="100"/>
                  </a:lnTo>
                  <a:lnTo>
                    <a:pt x="292" y="110"/>
                  </a:lnTo>
                  <a:lnTo>
                    <a:pt x="286" y="118"/>
                  </a:lnTo>
                  <a:lnTo>
                    <a:pt x="278" y="124"/>
                  </a:lnTo>
                  <a:lnTo>
                    <a:pt x="270" y="130"/>
                  </a:lnTo>
                  <a:lnTo>
                    <a:pt x="258" y="132"/>
                  </a:lnTo>
                  <a:lnTo>
                    <a:pt x="248" y="136"/>
                  </a:lnTo>
                  <a:lnTo>
                    <a:pt x="234" y="136"/>
                  </a:lnTo>
                  <a:lnTo>
                    <a:pt x="234" y="136"/>
                  </a:lnTo>
                  <a:lnTo>
                    <a:pt x="204" y="136"/>
                  </a:lnTo>
                  <a:lnTo>
                    <a:pt x="182" y="134"/>
                  </a:lnTo>
                  <a:lnTo>
                    <a:pt x="158" y="128"/>
                  </a:lnTo>
                  <a:lnTo>
                    <a:pt x="128" y="118"/>
                  </a:lnTo>
                  <a:lnTo>
                    <a:pt x="92" y="100"/>
                  </a:lnTo>
                  <a:lnTo>
                    <a:pt x="50" y="74"/>
                  </a:lnTo>
                  <a:lnTo>
                    <a:pt x="0" y="38"/>
                  </a:lnTo>
                  <a:lnTo>
                    <a:pt x="0" y="38"/>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84">
              <a:extLst>
                <a:ext uri="{FF2B5EF4-FFF2-40B4-BE49-F238E27FC236}">
                  <a16:creationId xmlns:a16="http://schemas.microsoft.com/office/drawing/2014/main" id="{20CE07DF-2E00-4F68-9AA6-E462374BB864}"/>
                </a:ext>
              </a:extLst>
            </p:cNvPr>
            <p:cNvSpPr>
              <a:spLocks/>
            </p:cNvSpPr>
            <p:nvPr/>
          </p:nvSpPr>
          <p:spPr bwMode="auto">
            <a:xfrm>
              <a:off x="16838613" y="4297363"/>
              <a:ext cx="1497012" cy="698500"/>
            </a:xfrm>
            <a:custGeom>
              <a:avLst/>
              <a:gdLst>
                <a:gd name="T0" fmla="*/ 450 w 943"/>
                <a:gd name="T1" fmla="*/ 162 h 440"/>
                <a:gd name="T2" fmla="*/ 450 w 943"/>
                <a:gd name="T3" fmla="*/ 162 h 440"/>
                <a:gd name="T4" fmla="*/ 470 w 943"/>
                <a:gd name="T5" fmla="*/ 172 h 440"/>
                <a:gd name="T6" fmla="*/ 517 w 943"/>
                <a:gd name="T7" fmla="*/ 196 h 440"/>
                <a:gd name="T8" fmla="*/ 547 w 943"/>
                <a:gd name="T9" fmla="*/ 210 h 440"/>
                <a:gd name="T10" fmla="*/ 579 w 943"/>
                <a:gd name="T11" fmla="*/ 222 h 440"/>
                <a:gd name="T12" fmla="*/ 609 w 943"/>
                <a:gd name="T13" fmla="*/ 230 h 440"/>
                <a:gd name="T14" fmla="*/ 623 w 943"/>
                <a:gd name="T15" fmla="*/ 232 h 440"/>
                <a:gd name="T16" fmla="*/ 637 w 943"/>
                <a:gd name="T17" fmla="*/ 234 h 440"/>
                <a:gd name="T18" fmla="*/ 637 w 943"/>
                <a:gd name="T19" fmla="*/ 234 h 440"/>
                <a:gd name="T20" fmla="*/ 697 w 943"/>
                <a:gd name="T21" fmla="*/ 238 h 440"/>
                <a:gd name="T22" fmla="*/ 761 w 943"/>
                <a:gd name="T23" fmla="*/ 244 h 440"/>
                <a:gd name="T24" fmla="*/ 791 w 943"/>
                <a:gd name="T25" fmla="*/ 248 h 440"/>
                <a:gd name="T26" fmla="*/ 819 w 943"/>
                <a:gd name="T27" fmla="*/ 254 h 440"/>
                <a:gd name="T28" fmla="*/ 841 w 943"/>
                <a:gd name="T29" fmla="*/ 262 h 440"/>
                <a:gd name="T30" fmla="*/ 851 w 943"/>
                <a:gd name="T31" fmla="*/ 266 h 440"/>
                <a:gd name="T32" fmla="*/ 859 w 943"/>
                <a:gd name="T33" fmla="*/ 272 h 440"/>
                <a:gd name="T34" fmla="*/ 859 w 943"/>
                <a:gd name="T35" fmla="*/ 272 h 440"/>
                <a:gd name="T36" fmla="*/ 887 w 943"/>
                <a:gd name="T37" fmla="*/ 294 h 440"/>
                <a:gd name="T38" fmla="*/ 901 w 943"/>
                <a:gd name="T39" fmla="*/ 310 h 440"/>
                <a:gd name="T40" fmla="*/ 915 w 943"/>
                <a:gd name="T41" fmla="*/ 326 h 440"/>
                <a:gd name="T42" fmla="*/ 925 w 943"/>
                <a:gd name="T43" fmla="*/ 342 h 440"/>
                <a:gd name="T44" fmla="*/ 935 w 943"/>
                <a:gd name="T45" fmla="*/ 362 h 440"/>
                <a:gd name="T46" fmla="*/ 941 w 943"/>
                <a:gd name="T47" fmla="*/ 382 h 440"/>
                <a:gd name="T48" fmla="*/ 943 w 943"/>
                <a:gd name="T49" fmla="*/ 404 h 440"/>
                <a:gd name="T50" fmla="*/ 943 w 943"/>
                <a:gd name="T51" fmla="*/ 404 h 440"/>
                <a:gd name="T52" fmla="*/ 941 w 943"/>
                <a:gd name="T53" fmla="*/ 412 h 440"/>
                <a:gd name="T54" fmla="*/ 937 w 943"/>
                <a:gd name="T55" fmla="*/ 422 h 440"/>
                <a:gd name="T56" fmla="*/ 931 w 943"/>
                <a:gd name="T57" fmla="*/ 428 h 440"/>
                <a:gd name="T58" fmla="*/ 923 w 943"/>
                <a:gd name="T59" fmla="*/ 432 h 440"/>
                <a:gd name="T60" fmla="*/ 915 w 943"/>
                <a:gd name="T61" fmla="*/ 436 h 440"/>
                <a:gd name="T62" fmla="*/ 903 w 943"/>
                <a:gd name="T63" fmla="*/ 438 h 440"/>
                <a:gd name="T64" fmla="*/ 877 w 943"/>
                <a:gd name="T65" fmla="*/ 440 h 440"/>
                <a:gd name="T66" fmla="*/ 849 w 943"/>
                <a:gd name="T67" fmla="*/ 436 h 440"/>
                <a:gd name="T68" fmla="*/ 819 w 943"/>
                <a:gd name="T69" fmla="*/ 430 h 440"/>
                <a:gd name="T70" fmla="*/ 789 w 943"/>
                <a:gd name="T71" fmla="*/ 424 h 440"/>
                <a:gd name="T72" fmla="*/ 765 w 943"/>
                <a:gd name="T73" fmla="*/ 416 h 440"/>
                <a:gd name="T74" fmla="*/ 765 w 943"/>
                <a:gd name="T75" fmla="*/ 416 h 440"/>
                <a:gd name="T76" fmla="*/ 741 w 943"/>
                <a:gd name="T77" fmla="*/ 408 h 440"/>
                <a:gd name="T78" fmla="*/ 719 w 943"/>
                <a:gd name="T79" fmla="*/ 406 h 440"/>
                <a:gd name="T80" fmla="*/ 697 w 943"/>
                <a:gd name="T81" fmla="*/ 404 h 440"/>
                <a:gd name="T82" fmla="*/ 677 w 943"/>
                <a:gd name="T83" fmla="*/ 406 h 440"/>
                <a:gd name="T84" fmla="*/ 657 w 943"/>
                <a:gd name="T85" fmla="*/ 406 h 440"/>
                <a:gd name="T86" fmla="*/ 635 w 943"/>
                <a:gd name="T87" fmla="*/ 406 h 440"/>
                <a:gd name="T88" fmla="*/ 615 w 943"/>
                <a:gd name="T89" fmla="*/ 402 h 440"/>
                <a:gd name="T90" fmla="*/ 595 w 943"/>
                <a:gd name="T91" fmla="*/ 396 h 440"/>
                <a:gd name="T92" fmla="*/ 595 w 943"/>
                <a:gd name="T93" fmla="*/ 396 h 440"/>
                <a:gd name="T94" fmla="*/ 493 w 943"/>
                <a:gd name="T95" fmla="*/ 346 h 440"/>
                <a:gd name="T96" fmla="*/ 330 w 943"/>
                <a:gd name="T97" fmla="*/ 264 h 440"/>
                <a:gd name="T98" fmla="*/ 106 w 943"/>
                <a:gd name="T99" fmla="*/ 152 h 440"/>
                <a:gd name="T100" fmla="*/ 0 w 943"/>
                <a:gd name="T101" fmla="*/ 0 h 440"/>
                <a:gd name="T102" fmla="*/ 0 w 943"/>
                <a:gd name="T103" fmla="*/ 0 h 440"/>
                <a:gd name="T104" fmla="*/ 40 w 943"/>
                <a:gd name="T105" fmla="*/ 14 h 440"/>
                <a:gd name="T106" fmla="*/ 86 w 943"/>
                <a:gd name="T107" fmla="*/ 28 h 440"/>
                <a:gd name="T108" fmla="*/ 86 w 943"/>
                <a:gd name="T109" fmla="*/ 28 h 440"/>
                <a:gd name="T110" fmla="*/ 106 w 943"/>
                <a:gd name="T111" fmla="*/ 56 h 440"/>
                <a:gd name="T112" fmla="*/ 150 w 943"/>
                <a:gd name="T113" fmla="*/ 118 h 440"/>
                <a:gd name="T114" fmla="*/ 212 w 943"/>
                <a:gd name="T115" fmla="*/ 2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3" h="440">
                  <a:moveTo>
                    <a:pt x="450" y="162"/>
                  </a:moveTo>
                  <a:lnTo>
                    <a:pt x="450" y="162"/>
                  </a:lnTo>
                  <a:lnTo>
                    <a:pt x="470" y="172"/>
                  </a:lnTo>
                  <a:lnTo>
                    <a:pt x="517" y="196"/>
                  </a:lnTo>
                  <a:lnTo>
                    <a:pt x="547" y="210"/>
                  </a:lnTo>
                  <a:lnTo>
                    <a:pt x="579" y="222"/>
                  </a:lnTo>
                  <a:lnTo>
                    <a:pt x="609" y="230"/>
                  </a:lnTo>
                  <a:lnTo>
                    <a:pt x="623" y="232"/>
                  </a:lnTo>
                  <a:lnTo>
                    <a:pt x="637" y="234"/>
                  </a:lnTo>
                  <a:lnTo>
                    <a:pt x="637" y="234"/>
                  </a:lnTo>
                  <a:lnTo>
                    <a:pt x="697" y="238"/>
                  </a:lnTo>
                  <a:lnTo>
                    <a:pt x="761" y="244"/>
                  </a:lnTo>
                  <a:lnTo>
                    <a:pt x="791" y="248"/>
                  </a:lnTo>
                  <a:lnTo>
                    <a:pt x="819" y="254"/>
                  </a:lnTo>
                  <a:lnTo>
                    <a:pt x="841" y="262"/>
                  </a:lnTo>
                  <a:lnTo>
                    <a:pt x="851" y="266"/>
                  </a:lnTo>
                  <a:lnTo>
                    <a:pt x="859" y="272"/>
                  </a:lnTo>
                  <a:lnTo>
                    <a:pt x="859" y="272"/>
                  </a:lnTo>
                  <a:lnTo>
                    <a:pt x="887" y="294"/>
                  </a:lnTo>
                  <a:lnTo>
                    <a:pt x="901" y="310"/>
                  </a:lnTo>
                  <a:lnTo>
                    <a:pt x="915" y="326"/>
                  </a:lnTo>
                  <a:lnTo>
                    <a:pt x="925" y="342"/>
                  </a:lnTo>
                  <a:lnTo>
                    <a:pt x="935" y="362"/>
                  </a:lnTo>
                  <a:lnTo>
                    <a:pt x="941" y="382"/>
                  </a:lnTo>
                  <a:lnTo>
                    <a:pt x="943" y="404"/>
                  </a:lnTo>
                  <a:lnTo>
                    <a:pt x="943" y="404"/>
                  </a:lnTo>
                  <a:lnTo>
                    <a:pt x="941" y="412"/>
                  </a:lnTo>
                  <a:lnTo>
                    <a:pt x="937" y="422"/>
                  </a:lnTo>
                  <a:lnTo>
                    <a:pt x="931" y="428"/>
                  </a:lnTo>
                  <a:lnTo>
                    <a:pt x="923" y="432"/>
                  </a:lnTo>
                  <a:lnTo>
                    <a:pt x="915" y="436"/>
                  </a:lnTo>
                  <a:lnTo>
                    <a:pt x="903" y="438"/>
                  </a:lnTo>
                  <a:lnTo>
                    <a:pt x="877" y="440"/>
                  </a:lnTo>
                  <a:lnTo>
                    <a:pt x="849" y="436"/>
                  </a:lnTo>
                  <a:lnTo>
                    <a:pt x="819" y="430"/>
                  </a:lnTo>
                  <a:lnTo>
                    <a:pt x="789" y="424"/>
                  </a:lnTo>
                  <a:lnTo>
                    <a:pt x="765" y="416"/>
                  </a:lnTo>
                  <a:lnTo>
                    <a:pt x="765" y="416"/>
                  </a:lnTo>
                  <a:lnTo>
                    <a:pt x="741" y="408"/>
                  </a:lnTo>
                  <a:lnTo>
                    <a:pt x="719" y="406"/>
                  </a:lnTo>
                  <a:lnTo>
                    <a:pt x="697" y="404"/>
                  </a:lnTo>
                  <a:lnTo>
                    <a:pt x="677" y="406"/>
                  </a:lnTo>
                  <a:lnTo>
                    <a:pt x="657" y="406"/>
                  </a:lnTo>
                  <a:lnTo>
                    <a:pt x="635" y="406"/>
                  </a:lnTo>
                  <a:lnTo>
                    <a:pt x="615" y="402"/>
                  </a:lnTo>
                  <a:lnTo>
                    <a:pt x="595" y="396"/>
                  </a:lnTo>
                  <a:lnTo>
                    <a:pt x="595" y="396"/>
                  </a:lnTo>
                  <a:lnTo>
                    <a:pt x="493" y="346"/>
                  </a:lnTo>
                  <a:lnTo>
                    <a:pt x="330" y="264"/>
                  </a:lnTo>
                  <a:lnTo>
                    <a:pt x="106" y="152"/>
                  </a:lnTo>
                  <a:lnTo>
                    <a:pt x="0" y="0"/>
                  </a:lnTo>
                  <a:lnTo>
                    <a:pt x="0" y="0"/>
                  </a:lnTo>
                  <a:lnTo>
                    <a:pt x="40" y="14"/>
                  </a:lnTo>
                  <a:lnTo>
                    <a:pt x="86" y="28"/>
                  </a:lnTo>
                  <a:lnTo>
                    <a:pt x="86" y="28"/>
                  </a:lnTo>
                  <a:lnTo>
                    <a:pt x="106" y="56"/>
                  </a:lnTo>
                  <a:lnTo>
                    <a:pt x="150" y="118"/>
                  </a:lnTo>
                  <a:lnTo>
                    <a:pt x="212" y="20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Freeform 85">
              <a:extLst>
                <a:ext uri="{FF2B5EF4-FFF2-40B4-BE49-F238E27FC236}">
                  <a16:creationId xmlns:a16="http://schemas.microsoft.com/office/drawing/2014/main" id="{0EC8DF2D-16A1-42F5-9533-AD2949E25E9A}"/>
                </a:ext>
              </a:extLst>
            </p:cNvPr>
            <p:cNvSpPr>
              <a:spLocks/>
            </p:cNvSpPr>
            <p:nvPr/>
          </p:nvSpPr>
          <p:spPr bwMode="auto">
            <a:xfrm>
              <a:off x="17060863" y="4430713"/>
              <a:ext cx="85725" cy="28575"/>
            </a:xfrm>
            <a:custGeom>
              <a:avLst/>
              <a:gdLst>
                <a:gd name="T0" fmla="*/ 0 w 54"/>
                <a:gd name="T1" fmla="*/ 18 h 18"/>
                <a:gd name="T2" fmla="*/ 0 w 54"/>
                <a:gd name="T3" fmla="*/ 18 h 18"/>
                <a:gd name="T4" fmla="*/ 2 w 54"/>
                <a:gd name="T5" fmla="*/ 14 h 18"/>
                <a:gd name="T6" fmla="*/ 10 w 54"/>
                <a:gd name="T7" fmla="*/ 8 h 18"/>
                <a:gd name="T8" fmla="*/ 16 w 54"/>
                <a:gd name="T9" fmla="*/ 4 h 18"/>
                <a:gd name="T10" fmla="*/ 26 w 54"/>
                <a:gd name="T11" fmla="*/ 2 h 18"/>
                <a:gd name="T12" fmla="*/ 38 w 54"/>
                <a:gd name="T13" fmla="*/ 0 h 18"/>
                <a:gd name="T14" fmla="*/ 54 w 5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8">
                  <a:moveTo>
                    <a:pt x="0" y="18"/>
                  </a:moveTo>
                  <a:lnTo>
                    <a:pt x="0" y="18"/>
                  </a:lnTo>
                  <a:lnTo>
                    <a:pt x="2" y="14"/>
                  </a:lnTo>
                  <a:lnTo>
                    <a:pt x="10" y="8"/>
                  </a:lnTo>
                  <a:lnTo>
                    <a:pt x="16" y="4"/>
                  </a:lnTo>
                  <a:lnTo>
                    <a:pt x="26" y="2"/>
                  </a:lnTo>
                  <a:lnTo>
                    <a:pt x="38" y="0"/>
                  </a:lnTo>
                  <a:lnTo>
                    <a:pt x="54"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86">
              <a:extLst>
                <a:ext uri="{FF2B5EF4-FFF2-40B4-BE49-F238E27FC236}">
                  <a16:creationId xmlns:a16="http://schemas.microsoft.com/office/drawing/2014/main" id="{082BD8A3-6C9C-4AED-93DE-6974B4931277}"/>
                </a:ext>
              </a:extLst>
            </p:cNvPr>
            <p:cNvSpPr>
              <a:spLocks/>
            </p:cNvSpPr>
            <p:nvPr/>
          </p:nvSpPr>
          <p:spPr bwMode="auto">
            <a:xfrm>
              <a:off x="17168813" y="4081463"/>
              <a:ext cx="295275" cy="295275"/>
            </a:xfrm>
            <a:custGeom>
              <a:avLst/>
              <a:gdLst>
                <a:gd name="T0" fmla="*/ 0 w 186"/>
                <a:gd name="T1" fmla="*/ 176 h 186"/>
                <a:gd name="T2" fmla="*/ 94 w 186"/>
                <a:gd name="T3" fmla="*/ 0 h 186"/>
                <a:gd name="T4" fmla="*/ 186 w 186"/>
                <a:gd name="T5" fmla="*/ 32 h 186"/>
                <a:gd name="T6" fmla="*/ 130 w 186"/>
                <a:gd name="T7" fmla="*/ 186 h 186"/>
              </a:gdLst>
              <a:ahLst/>
              <a:cxnLst>
                <a:cxn ang="0">
                  <a:pos x="T0" y="T1"/>
                </a:cxn>
                <a:cxn ang="0">
                  <a:pos x="T2" y="T3"/>
                </a:cxn>
                <a:cxn ang="0">
                  <a:pos x="T4" y="T5"/>
                </a:cxn>
                <a:cxn ang="0">
                  <a:pos x="T6" y="T7"/>
                </a:cxn>
              </a:cxnLst>
              <a:rect l="0" t="0" r="r" b="b"/>
              <a:pathLst>
                <a:path w="186" h="186">
                  <a:moveTo>
                    <a:pt x="0" y="176"/>
                  </a:moveTo>
                  <a:lnTo>
                    <a:pt x="94" y="0"/>
                  </a:lnTo>
                  <a:lnTo>
                    <a:pt x="186" y="32"/>
                  </a:lnTo>
                  <a:lnTo>
                    <a:pt x="130" y="18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Freeform 87">
              <a:extLst>
                <a:ext uri="{FF2B5EF4-FFF2-40B4-BE49-F238E27FC236}">
                  <a16:creationId xmlns:a16="http://schemas.microsoft.com/office/drawing/2014/main" id="{64DF1012-A5D9-4807-8F29-C32A46487AA5}"/>
                </a:ext>
              </a:extLst>
            </p:cNvPr>
            <p:cNvSpPr>
              <a:spLocks/>
            </p:cNvSpPr>
            <p:nvPr/>
          </p:nvSpPr>
          <p:spPr bwMode="auto">
            <a:xfrm>
              <a:off x="17687925" y="4164013"/>
              <a:ext cx="1104900" cy="514350"/>
            </a:xfrm>
            <a:custGeom>
              <a:avLst/>
              <a:gdLst>
                <a:gd name="T0" fmla="*/ 0 w 696"/>
                <a:gd name="T1" fmla="*/ 288 h 324"/>
                <a:gd name="T2" fmla="*/ 634 w 696"/>
                <a:gd name="T3" fmla="*/ 0 h 324"/>
                <a:gd name="T4" fmla="*/ 696 w 696"/>
                <a:gd name="T5" fmla="*/ 14 h 324"/>
                <a:gd name="T6" fmla="*/ 190 w 696"/>
                <a:gd name="T7" fmla="*/ 324 h 324"/>
              </a:gdLst>
              <a:ahLst/>
              <a:cxnLst>
                <a:cxn ang="0">
                  <a:pos x="T0" y="T1"/>
                </a:cxn>
                <a:cxn ang="0">
                  <a:pos x="T2" y="T3"/>
                </a:cxn>
                <a:cxn ang="0">
                  <a:pos x="T4" y="T5"/>
                </a:cxn>
                <a:cxn ang="0">
                  <a:pos x="T6" y="T7"/>
                </a:cxn>
              </a:cxnLst>
              <a:rect l="0" t="0" r="r" b="b"/>
              <a:pathLst>
                <a:path w="696" h="324">
                  <a:moveTo>
                    <a:pt x="0" y="288"/>
                  </a:moveTo>
                  <a:lnTo>
                    <a:pt x="634" y="0"/>
                  </a:lnTo>
                  <a:lnTo>
                    <a:pt x="696" y="14"/>
                  </a:lnTo>
                  <a:lnTo>
                    <a:pt x="190" y="32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88">
              <a:extLst>
                <a:ext uri="{FF2B5EF4-FFF2-40B4-BE49-F238E27FC236}">
                  <a16:creationId xmlns:a16="http://schemas.microsoft.com/office/drawing/2014/main" id="{12B3EDDA-B942-4075-9C81-0613642B6DBB}"/>
                </a:ext>
              </a:extLst>
            </p:cNvPr>
            <p:cNvSpPr>
              <a:spLocks/>
            </p:cNvSpPr>
            <p:nvPr/>
          </p:nvSpPr>
          <p:spPr bwMode="auto">
            <a:xfrm>
              <a:off x="16133763" y="4748213"/>
              <a:ext cx="1503362" cy="673100"/>
            </a:xfrm>
            <a:custGeom>
              <a:avLst/>
              <a:gdLst>
                <a:gd name="T0" fmla="*/ 947 w 947"/>
                <a:gd name="T1" fmla="*/ 68 h 424"/>
                <a:gd name="T2" fmla="*/ 72 w 947"/>
                <a:gd name="T3" fmla="*/ 424 h 424"/>
                <a:gd name="T4" fmla="*/ 0 w 947"/>
                <a:gd name="T5" fmla="*/ 374 h 424"/>
                <a:gd name="T6" fmla="*/ 812 w 947"/>
                <a:gd name="T7" fmla="*/ 0 h 424"/>
              </a:gdLst>
              <a:ahLst/>
              <a:cxnLst>
                <a:cxn ang="0">
                  <a:pos x="T0" y="T1"/>
                </a:cxn>
                <a:cxn ang="0">
                  <a:pos x="T2" y="T3"/>
                </a:cxn>
                <a:cxn ang="0">
                  <a:pos x="T4" y="T5"/>
                </a:cxn>
                <a:cxn ang="0">
                  <a:pos x="T6" y="T7"/>
                </a:cxn>
              </a:cxnLst>
              <a:rect l="0" t="0" r="r" b="b"/>
              <a:pathLst>
                <a:path w="947" h="424">
                  <a:moveTo>
                    <a:pt x="947" y="68"/>
                  </a:moveTo>
                  <a:lnTo>
                    <a:pt x="72" y="424"/>
                  </a:lnTo>
                  <a:lnTo>
                    <a:pt x="0" y="374"/>
                  </a:lnTo>
                  <a:lnTo>
                    <a:pt x="812"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83" name="Group 1182">
            <a:extLst>
              <a:ext uri="{FF2B5EF4-FFF2-40B4-BE49-F238E27FC236}">
                <a16:creationId xmlns:a16="http://schemas.microsoft.com/office/drawing/2014/main" id="{CB527D25-36DA-4DF9-A563-273C6612C420}"/>
              </a:ext>
            </a:extLst>
          </p:cNvPr>
          <p:cNvGrpSpPr/>
          <p:nvPr/>
        </p:nvGrpSpPr>
        <p:grpSpPr>
          <a:xfrm>
            <a:off x="10159880" y="2892711"/>
            <a:ext cx="948081" cy="620435"/>
            <a:chOff x="13488988" y="4090988"/>
            <a:chExt cx="2159000" cy="1412875"/>
          </a:xfrm>
        </p:grpSpPr>
        <p:sp>
          <p:nvSpPr>
            <p:cNvPr id="1069" name="Freeform 89">
              <a:extLst>
                <a:ext uri="{FF2B5EF4-FFF2-40B4-BE49-F238E27FC236}">
                  <a16:creationId xmlns:a16="http://schemas.microsoft.com/office/drawing/2014/main" id="{09DF05BA-240F-42D0-86E5-0B82131D159F}"/>
                </a:ext>
              </a:extLst>
            </p:cNvPr>
            <p:cNvSpPr>
              <a:spLocks/>
            </p:cNvSpPr>
            <p:nvPr/>
          </p:nvSpPr>
          <p:spPr bwMode="auto">
            <a:xfrm>
              <a:off x="13781088" y="4852988"/>
              <a:ext cx="412750" cy="273050"/>
            </a:xfrm>
            <a:custGeom>
              <a:avLst/>
              <a:gdLst>
                <a:gd name="T0" fmla="*/ 260 w 260"/>
                <a:gd name="T1" fmla="*/ 6 h 172"/>
                <a:gd name="T2" fmla="*/ 260 w 260"/>
                <a:gd name="T3" fmla="*/ 6 h 172"/>
                <a:gd name="T4" fmla="*/ 240 w 260"/>
                <a:gd name="T5" fmla="*/ 4 h 172"/>
                <a:gd name="T6" fmla="*/ 216 w 260"/>
                <a:gd name="T7" fmla="*/ 2 h 172"/>
                <a:gd name="T8" fmla="*/ 188 w 260"/>
                <a:gd name="T9" fmla="*/ 0 h 172"/>
                <a:gd name="T10" fmla="*/ 158 w 260"/>
                <a:gd name="T11" fmla="*/ 2 h 172"/>
                <a:gd name="T12" fmla="*/ 142 w 260"/>
                <a:gd name="T13" fmla="*/ 4 h 172"/>
                <a:gd name="T14" fmla="*/ 126 w 260"/>
                <a:gd name="T15" fmla="*/ 8 h 172"/>
                <a:gd name="T16" fmla="*/ 110 w 260"/>
                <a:gd name="T17" fmla="*/ 14 h 172"/>
                <a:gd name="T18" fmla="*/ 96 w 260"/>
                <a:gd name="T19" fmla="*/ 20 h 172"/>
                <a:gd name="T20" fmla="*/ 82 w 260"/>
                <a:gd name="T21" fmla="*/ 28 h 172"/>
                <a:gd name="T22" fmla="*/ 70 w 260"/>
                <a:gd name="T23" fmla="*/ 38 h 172"/>
                <a:gd name="T24" fmla="*/ 70 w 260"/>
                <a:gd name="T25" fmla="*/ 38 h 172"/>
                <a:gd name="T26" fmla="*/ 48 w 260"/>
                <a:gd name="T27" fmla="*/ 60 h 172"/>
                <a:gd name="T28" fmla="*/ 32 w 260"/>
                <a:gd name="T29" fmla="*/ 80 h 172"/>
                <a:gd name="T30" fmla="*/ 18 w 260"/>
                <a:gd name="T31" fmla="*/ 102 h 172"/>
                <a:gd name="T32" fmla="*/ 10 w 260"/>
                <a:gd name="T33" fmla="*/ 122 h 172"/>
                <a:gd name="T34" fmla="*/ 4 w 260"/>
                <a:gd name="T35" fmla="*/ 138 h 172"/>
                <a:gd name="T36" fmla="*/ 0 w 260"/>
                <a:gd name="T37" fmla="*/ 152 h 172"/>
                <a:gd name="T38" fmla="*/ 0 w 260"/>
                <a:gd name="T39" fmla="*/ 164 h 172"/>
                <a:gd name="T40" fmla="*/ 4 w 260"/>
                <a:gd name="T41" fmla="*/ 168 h 172"/>
                <a:gd name="T42" fmla="*/ 4 w 260"/>
                <a:gd name="T43" fmla="*/ 168 h 172"/>
                <a:gd name="T44" fmla="*/ 12 w 260"/>
                <a:gd name="T45" fmla="*/ 172 h 172"/>
                <a:gd name="T46" fmla="*/ 28 w 260"/>
                <a:gd name="T47" fmla="*/ 172 h 172"/>
                <a:gd name="T48" fmla="*/ 50 w 260"/>
                <a:gd name="T49" fmla="*/ 172 h 172"/>
                <a:gd name="T50" fmla="*/ 76 w 260"/>
                <a:gd name="T51" fmla="*/ 170 h 172"/>
                <a:gd name="T52" fmla="*/ 104 w 260"/>
                <a:gd name="T53" fmla="*/ 164 h 172"/>
                <a:gd name="T54" fmla="*/ 132 w 260"/>
                <a:gd name="T55" fmla="*/ 156 h 172"/>
                <a:gd name="T56" fmla="*/ 146 w 260"/>
                <a:gd name="T57" fmla="*/ 150 h 172"/>
                <a:gd name="T58" fmla="*/ 160 w 260"/>
                <a:gd name="T59" fmla="*/ 142 h 172"/>
                <a:gd name="T60" fmla="*/ 174 w 260"/>
                <a:gd name="T61" fmla="*/ 134 h 172"/>
                <a:gd name="T62" fmla="*/ 186 w 260"/>
                <a:gd name="T63" fmla="*/ 124 h 172"/>
                <a:gd name="T64" fmla="*/ 186 w 260"/>
                <a:gd name="T65" fmla="*/ 124 h 172"/>
                <a:gd name="T66" fmla="*/ 206 w 260"/>
                <a:gd name="T67" fmla="*/ 104 h 172"/>
                <a:gd name="T68" fmla="*/ 222 w 260"/>
                <a:gd name="T69" fmla="*/ 84 h 172"/>
                <a:gd name="T70" fmla="*/ 236 w 260"/>
                <a:gd name="T71" fmla="*/ 64 h 172"/>
                <a:gd name="T72" fmla="*/ 246 w 260"/>
                <a:gd name="T73" fmla="*/ 46 h 172"/>
                <a:gd name="T74" fmla="*/ 256 w 260"/>
                <a:gd name="T75" fmla="*/ 18 h 172"/>
                <a:gd name="T76" fmla="*/ 260 w 260"/>
                <a:gd name="T77" fmla="*/ 6 h 172"/>
                <a:gd name="T78" fmla="*/ 260 w 260"/>
                <a:gd name="T79" fmla="*/ 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172">
                  <a:moveTo>
                    <a:pt x="260" y="6"/>
                  </a:moveTo>
                  <a:lnTo>
                    <a:pt x="260" y="6"/>
                  </a:lnTo>
                  <a:lnTo>
                    <a:pt x="240" y="4"/>
                  </a:lnTo>
                  <a:lnTo>
                    <a:pt x="216" y="2"/>
                  </a:lnTo>
                  <a:lnTo>
                    <a:pt x="188" y="0"/>
                  </a:lnTo>
                  <a:lnTo>
                    <a:pt x="158" y="2"/>
                  </a:lnTo>
                  <a:lnTo>
                    <a:pt x="142" y="4"/>
                  </a:lnTo>
                  <a:lnTo>
                    <a:pt x="126" y="8"/>
                  </a:lnTo>
                  <a:lnTo>
                    <a:pt x="110" y="14"/>
                  </a:lnTo>
                  <a:lnTo>
                    <a:pt x="96" y="20"/>
                  </a:lnTo>
                  <a:lnTo>
                    <a:pt x="82" y="28"/>
                  </a:lnTo>
                  <a:lnTo>
                    <a:pt x="70" y="38"/>
                  </a:lnTo>
                  <a:lnTo>
                    <a:pt x="70" y="38"/>
                  </a:lnTo>
                  <a:lnTo>
                    <a:pt x="48" y="60"/>
                  </a:lnTo>
                  <a:lnTo>
                    <a:pt x="32" y="80"/>
                  </a:lnTo>
                  <a:lnTo>
                    <a:pt x="18" y="102"/>
                  </a:lnTo>
                  <a:lnTo>
                    <a:pt x="10" y="122"/>
                  </a:lnTo>
                  <a:lnTo>
                    <a:pt x="4" y="138"/>
                  </a:lnTo>
                  <a:lnTo>
                    <a:pt x="0" y="152"/>
                  </a:lnTo>
                  <a:lnTo>
                    <a:pt x="0" y="164"/>
                  </a:lnTo>
                  <a:lnTo>
                    <a:pt x="4" y="168"/>
                  </a:lnTo>
                  <a:lnTo>
                    <a:pt x="4" y="168"/>
                  </a:lnTo>
                  <a:lnTo>
                    <a:pt x="12" y="172"/>
                  </a:lnTo>
                  <a:lnTo>
                    <a:pt x="28" y="172"/>
                  </a:lnTo>
                  <a:lnTo>
                    <a:pt x="50" y="172"/>
                  </a:lnTo>
                  <a:lnTo>
                    <a:pt x="76" y="170"/>
                  </a:lnTo>
                  <a:lnTo>
                    <a:pt x="104" y="164"/>
                  </a:lnTo>
                  <a:lnTo>
                    <a:pt x="132" y="156"/>
                  </a:lnTo>
                  <a:lnTo>
                    <a:pt x="146" y="150"/>
                  </a:lnTo>
                  <a:lnTo>
                    <a:pt x="160" y="142"/>
                  </a:lnTo>
                  <a:lnTo>
                    <a:pt x="174" y="134"/>
                  </a:lnTo>
                  <a:lnTo>
                    <a:pt x="186" y="124"/>
                  </a:lnTo>
                  <a:lnTo>
                    <a:pt x="186" y="124"/>
                  </a:lnTo>
                  <a:lnTo>
                    <a:pt x="206" y="104"/>
                  </a:lnTo>
                  <a:lnTo>
                    <a:pt x="222" y="84"/>
                  </a:lnTo>
                  <a:lnTo>
                    <a:pt x="236" y="64"/>
                  </a:lnTo>
                  <a:lnTo>
                    <a:pt x="246" y="46"/>
                  </a:lnTo>
                  <a:lnTo>
                    <a:pt x="256" y="18"/>
                  </a:lnTo>
                  <a:lnTo>
                    <a:pt x="260" y="6"/>
                  </a:lnTo>
                  <a:lnTo>
                    <a:pt x="260" y="6"/>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90">
              <a:extLst>
                <a:ext uri="{FF2B5EF4-FFF2-40B4-BE49-F238E27FC236}">
                  <a16:creationId xmlns:a16="http://schemas.microsoft.com/office/drawing/2014/main" id="{9B6CE864-24AA-406D-90B1-E446D9C6EDA0}"/>
                </a:ext>
              </a:extLst>
            </p:cNvPr>
            <p:cNvSpPr>
              <a:spLocks/>
            </p:cNvSpPr>
            <p:nvPr/>
          </p:nvSpPr>
          <p:spPr bwMode="auto">
            <a:xfrm>
              <a:off x="13508038" y="4754563"/>
              <a:ext cx="2139950" cy="749300"/>
            </a:xfrm>
            <a:custGeom>
              <a:avLst/>
              <a:gdLst>
                <a:gd name="T0" fmla="*/ 172 w 1348"/>
                <a:gd name="T1" fmla="*/ 216 h 472"/>
                <a:gd name="T2" fmla="*/ 172 w 1348"/>
                <a:gd name="T3" fmla="*/ 216 h 472"/>
                <a:gd name="T4" fmla="*/ 146 w 1348"/>
                <a:gd name="T5" fmla="*/ 238 h 472"/>
                <a:gd name="T6" fmla="*/ 118 w 1348"/>
                <a:gd name="T7" fmla="*/ 264 h 472"/>
                <a:gd name="T8" fmla="*/ 88 w 1348"/>
                <a:gd name="T9" fmla="*/ 296 h 472"/>
                <a:gd name="T10" fmla="*/ 72 w 1348"/>
                <a:gd name="T11" fmla="*/ 316 h 472"/>
                <a:gd name="T12" fmla="*/ 56 w 1348"/>
                <a:gd name="T13" fmla="*/ 336 h 472"/>
                <a:gd name="T14" fmla="*/ 42 w 1348"/>
                <a:gd name="T15" fmla="*/ 356 h 472"/>
                <a:gd name="T16" fmla="*/ 28 w 1348"/>
                <a:gd name="T17" fmla="*/ 380 h 472"/>
                <a:gd name="T18" fmla="*/ 18 w 1348"/>
                <a:gd name="T19" fmla="*/ 402 h 472"/>
                <a:gd name="T20" fmla="*/ 8 w 1348"/>
                <a:gd name="T21" fmla="*/ 426 h 472"/>
                <a:gd name="T22" fmla="*/ 2 w 1348"/>
                <a:gd name="T23" fmla="*/ 448 h 472"/>
                <a:gd name="T24" fmla="*/ 0 w 1348"/>
                <a:gd name="T25" fmla="*/ 472 h 472"/>
                <a:gd name="T26" fmla="*/ 0 w 1348"/>
                <a:gd name="T27" fmla="*/ 472 h 472"/>
                <a:gd name="T28" fmla="*/ 14 w 1348"/>
                <a:gd name="T29" fmla="*/ 472 h 472"/>
                <a:gd name="T30" fmla="*/ 32 w 1348"/>
                <a:gd name="T31" fmla="*/ 470 h 472"/>
                <a:gd name="T32" fmla="*/ 56 w 1348"/>
                <a:gd name="T33" fmla="*/ 466 h 472"/>
                <a:gd name="T34" fmla="*/ 88 w 1348"/>
                <a:gd name="T35" fmla="*/ 456 h 472"/>
                <a:gd name="T36" fmla="*/ 126 w 1348"/>
                <a:gd name="T37" fmla="*/ 444 h 472"/>
                <a:gd name="T38" fmla="*/ 172 w 1348"/>
                <a:gd name="T39" fmla="*/ 424 h 472"/>
                <a:gd name="T40" fmla="*/ 226 w 1348"/>
                <a:gd name="T41" fmla="*/ 398 h 472"/>
                <a:gd name="T42" fmla="*/ 226 w 1348"/>
                <a:gd name="T43" fmla="*/ 398 h 472"/>
                <a:gd name="T44" fmla="*/ 278 w 1348"/>
                <a:gd name="T45" fmla="*/ 370 h 472"/>
                <a:gd name="T46" fmla="*/ 322 w 1348"/>
                <a:gd name="T47" fmla="*/ 344 h 472"/>
                <a:gd name="T48" fmla="*/ 396 w 1348"/>
                <a:gd name="T49" fmla="*/ 302 h 472"/>
                <a:gd name="T50" fmla="*/ 430 w 1348"/>
                <a:gd name="T51" fmla="*/ 284 h 472"/>
                <a:gd name="T52" fmla="*/ 462 w 1348"/>
                <a:gd name="T53" fmla="*/ 270 h 472"/>
                <a:gd name="T54" fmla="*/ 494 w 1348"/>
                <a:gd name="T55" fmla="*/ 258 h 472"/>
                <a:gd name="T56" fmla="*/ 530 w 1348"/>
                <a:gd name="T57" fmla="*/ 248 h 472"/>
                <a:gd name="T58" fmla="*/ 530 w 1348"/>
                <a:gd name="T59" fmla="*/ 248 h 472"/>
                <a:gd name="T60" fmla="*/ 588 w 1348"/>
                <a:gd name="T61" fmla="*/ 232 h 472"/>
                <a:gd name="T62" fmla="*/ 626 w 1348"/>
                <a:gd name="T63" fmla="*/ 224 h 472"/>
                <a:gd name="T64" fmla="*/ 650 w 1348"/>
                <a:gd name="T65" fmla="*/ 214 h 472"/>
                <a:gd name="T66" fmla="*/ 674 w 1348"/>
                <a:gd name="T67" fmla="*/ 200 h 472"/>
                <a:gd name="T68" fmla="*/ 1314 w 1348"/>
                <a:gd name="T69" fmla="*/ 170 h 472"/>
                <a:gd name="T70" fmla="*/ 1348 w 1348"/>
                <a:gd name="T71" fmla="*/ 128 h 472"/>
                <a:gd name="T72" fmla="*/ 838 w 1348"/>
                <a:gd name="T73" fmla="*/ 88 h 472"/>
                <a:gd name="T74" fmla="*/ 838 w 1348"/>
                <a:gd name="T75" fmla="*/ 88 h 472"/>
                <a:gd name="T76" fmla="*/ 826 w 1348"/>
                <a:gd name="T77" fmla="*/ 86 h 472"/>
                <a:gd name="T78" fmla="*/ 800 w 1348"/>
                <a:gd name="T79" fmla="*/ 86 h 472"/>
                <a:gd name="T80" fmla="*/ 784 w 1348"/>
                <a:gd name="T81" fmla="*/ 86 h 472"/>
                <a:gd name="T82" fmla="*/ 770 w 1348"/>
                <a:gd name="T83" fmla="*/ 88 h 472"/>
                <a:gd name="T84" fmla="*/ 758 w 1348"/>
                <a:gd name="T85" fmla="*/ 90 h 472"/>
                <a:gd name="T86" fmla="*/ 750 w 1348"/>
                <a:gd name="T87" fmla="*/ 94 h 472"/>
                <a:gd name="T88" fmla="*/ 750 w 1348"/>
                <a:gd name="T89" fmla="*/ 94 h 472"/>
                <a:gd name="T90" fmla="*/ 768 w 1348"/>
                <a:gd name="T91" fmla="*/ 82 h 472"/>
                <a:gd name="T92" fmla="*/ 818 w 1348"/>
                <a:gd name="T93" fmla="*/ 54 h 472"/>
                <a:gd name="T94" fmla="*/ 850 w 1348"/>
                <a:gd name="T95" fmla="*/ 38 h 472"/>
                <a:gd name="T96" fmla="*/ 884 w 1348"/>
                <a:gd name="T97" fmla="*/ 22 h 472"/>
                <a:gd name="T98" fmla="*/ 918 w 1348"/>
                <a:gd name="T99" fmla="*/ 10 h 472"/>
                <a:gd name="T100" fmla="*/ 952 w 1348"/>
                <a:gd name="T101" fmla="*/ 0 h 472"/>
                <a:gd name="T102" fmla="*/ 952 w 1348"/>
                <a:gd name="T103" fmla="*/ 0 h 472"/>
                <a:gd name="T104" fmla="*/ 912 w 1348"/>
                <a:gd name="T105" fmla="*/ 22 h 472"/>
                <a:gd name="T106" fmla="*/ 886 w 1348"/>
                <a:gd name="T107" fmla="*/ 40 h 472"/>
                <a:gd name="T108" fmla="*/ 876 w 1348"/>
                <a:gd name="T109" fmla="*/ 48 h 472"/>
                <a:gd name="T110" fmla="*/ 872 w 1348"/>
                <a:gd name="T111" fmla="*/ 54 h 472"/>
                <a:gd name="T112" fmla="*/ 1158 w 1348"/>
                <a:gd name="T113" fmla="*/ 84 h 472"/>
                <a:gd name="T114" fmla="*/ 1184 w 1348"/>
                <a:gd name="T115" fmla="*/ 68 h 472"/>
                <a:gd name="T116" fmla="*/ 1168 w 1348"/>
                <a:gd name="T117" fmla="*/ 52 h 472"/>
                <a:gd name="T118" fmla="*/ 952 w 1348"/>
                <a:gd name="T11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8" h="472">
                  <a:moveTo>
                    <a:pt x="172" y="216"/>
                  </a:moveTo>
                  <a:lnTo>
                    <a:pt x="172" y="216"/>
                  </a:lnTo>
                  <a:lnTo>
                    <a:pt x="146" y="238"/>
                  </a:lnTo>
                  <a:lnTo>
                    <a:pt x="118" y="264"/>
                  </a:lnTo>
                  <a:lnTo>
                    <a:pt x="88" y="296"/>
                  </a:lnTo>
                  <a:lnTo>
                    <a:pt x="72" y="316"/>
                  </a:lnTo>
                  <a:lnTo>
                    <a:pt x="56" y="336"/>
                  </a:lnTo>
                  <a:lnTo>
                    <a:pt x="42" y="356"/>
                  </a:lnTo>
                  <a:lnTo>
                    <a:pt x="28" y="380"/>
                  </a:lnTo>
                  <a:lnTo>
                    <a:pt x="18" y="402"/>
                  </a:lnTo>
                  <a:lnTo>
                    <a:pt x="8" y="426"/>
                  </a:lnTo>
                  <a:lnTo>
                    <a:pt x="2" y="448"/>
                  </a:lnTo>
                  <a:lnTo>
                    <a:pt x="0" y="472"/>
                  </a:lnTo>
                  <a:lnTo>
                    <a:pt x="0" y="472"/>
                  </a:lnTo>
                  <a:lnTo>
                    <a:pt x="14" y="472"/>
                  </a:lnTo>
                  <a:lnTo>
                    <a:pt x="32" y="470"/>
                  </a:lnTo>
                  <a:lnTo>
                    <a:pt x="56" y="466"/>
                  </a:lnTo>
                  <a:lnTo>
                    <a:pt x="88" y="456"/>
                  </a:lnTo>
                  <a:lnTo>
                    <a:pt x="126" y="444"/>
                  </a:lnTo>
                  <a:lnTo>
                    <a:pt x="172" y="424"/>
                  </a:lnTo>
                  <a:lnTo>
                    <a:pt x="226" y="398"/>
                  </a:lnTo>
                  <a:lnTo>
                    <a:pt x="226" y="398"/>
                  </a:lnTo>
                  <a:lnTo>
                    <a:pt x="278" y="370"/>
                  </a:lnTo>
                  <a:lnTo>
                    <a:pt x="322" y="344"/>
                  </a:lnTo>
                  <a:lnTo>
                    <a:pt x="396" y="302"/>
                  </a:lnTo>
                  <a:lnTo>
                    <a:pt x="430" y="284"/>
                  </a:lnTo>
                  <a:lnTo>
                    <a:pt x="462" y="270"/>
                  </a:lnTo>
                  <a:lnTo>
                    <a:pt x="494" y="258"/>
                  </a:lnTo>
                  <a:lnTo>
                    <a:pt x="530" y="248"/>
                  </a:lnTo>
                  <a:lnTo>
                    <a:pt x="530" y="248"/>
                  </a:lnTo>
                  <a:lnTo>
                    <a:pt x="588" y="232"/>
                  </a:lnTo>
                  <a:lnTo>
                    <a:pt x="626" y="224"/>
                  </a:lnTo>
                  <a:lnTo>
                    <a:pt x="650" y="214"/>
                  </a:lnTo>
                  <a:lnTo>
                    <a:pt x="674" y="200"/>
                  </a:lnTo>
                  <a:lnTo>
                    <a:pt x="1314" y="170"/>
                  </a:lnTo>
                  <a:lnTo>
                    <a:pt x="1348" y="128"/>
                  </a:lnTo>
                  <a:lnTo>
                    <a:pt x="838" y="88"/>
                  </a:lnTo>
                  <a:lnTo>
                    <a:pt x="838" y="88"/>
                  </a:lnTo>
                  <a:lnTo>
                    <a:pt x="826" y="86"/>
                  </a:lnTo>
                  <a:lnTo>
                    <a:pt x="800" y="86"/>
                  </a:lnTo>
                  <a:lnTo>
                    <a:pt x="784" y="86"/>
                  </a:lnTo>
                  <a:lnTo>
                    <a:pt x="770" y="88"/>
                  </a:lnTo>
                  <a:lnTo>
                    <a:pt x="758" y="90"/>
                  </a:lnTo>
                  <a:lnTo>
                    <a:pt x="750" y="94"/>
                  </a:lnTo>
                  <a:lnTo>
                    <a:pt x="750" y="94"/>
                  </a:lnTo>
                  <a:lnTo>
                    <a:pt x="768" y="82"/>
                  </a:lnTo>
                  <a:lnTo>
                    <a:pt x="818" y="54"/>
                  </a:lnTo>
                  <a:lnTo>
                    <a:pt x="850" y="38"/>
                  </a:lnTo>
                  <a:lnTo>
                    <a:pt x="884" y="22"/>
                  </a:lnTo>
                  <a:lnTo>
                    <a:pt x="918" y="10"/>
                  </a:lnTo>
                  <a:lnTo>
                    <a:pt x="952" y="0"/>
                  </a:lnTo>
                  <a:lnTo>
                    <a:pt x="952" y="0"/>
                  </a:lnTo>
                  <a:lnTo>
                    <a:pt x="912" y="22"/>
                  </a:lnTo>
                  <a:lnTo>
                    <a:pt x="886" y="40"/>
                  </a:lnTo>
                  <a:lnTo>
                    <a:pt x="876" y="48"/>
                  </a:lnTo>
                  <a:lnTo>
                    <a:pt x="872" y="54"/>
                  </a:lnTo>
                  <a:lnTo>
                    <a:pt x="1158" y="84"/>
                  </a:lnTo>
                  <a:lnTo>
                    <a:pt x="1184" y="68"/>
                  </a:lnTo>
                  <a:lnTo>
                    <a:pt x="1168" y="52"/>
                  </a:lnTo>
                  <a:lnTo>
                    <a:pt x="952"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 name="Freeform 91">
              <a:extLst>
                <a:ext uri="{FF2B5EF4-FFF2-40B4-BE49-F238E27FC236}">
                  <a16:creationId xmlns:a16="http://schemas.microsoft.com/office/drawing/2014/main" id="{1946C4B4-8399-466D-AD47-CA13EBBB1582}"/>
                </a:ext>
              </a:extLst>
            </p:cNvPr>
            <p:cNvSpPr>
              <a:spLocks/>
            </p:cNvSpPr>
            <p:nvPr/>
          </p:nvSpPr>
          <p:spPr bwMode="auto">
            <a:xfrm>
              <a:off x="13488988" y="4706938"/>
              <a:ext cx="809625" cy="241300"/>
            </a:xfrm>
            <a:custGeom>
              <a:avLst/>
              <a:gdLst>
                <a:gd name="T0" fmla="*/ 232 w 510"/>
                <a:gd name="T1" fmla="*/ 152 h 152"/>
                <a:gd name="T2" fmla="*/ 0 w 510"/>
                <a:gd name="T3" fmla="*/ 30 h 152"/>
                <a:gd name="T4" fmla="*/ 56 w 510"/>
                <a:gd name="T5" fmla="*/ 0 h 152"/>
                <a:gd name="T6" fmla="*/ 510 w 510"/>
                <a:gd name="T7" fmla="*/ 72 h 152"/>
              </a:gdLst>
              <a:ahLst/>
              <a:cxnLst>
                <a:cxn ang="0">
                  <a:pos x="T0" y="T1"/>
                </a:cxn>
                <a:cxn ang="0">
                  <a:pos x="T2" y="T3"/>
                </a:cxn>
                <a:cxn ang="0">
                  <a:pos x="T4" y="T5"/>
                </a:cxn>
                <a:cxn ang="0">
                  <a:pos x="T6" y="T7"/>
                </a:cxn>
              </a:cxnLst>
              <a:rect l="0" t="0" r="r" b="b"/>
              <a:pathLst>
                <a:path w="510" h="152">
                  <a:moveTo>
                    <a:pt x="232" y="152"/>
                  </a:moveTo>
                  <a:lnTo>
                    <a:pt x="0" y="30"/>
                  </a:lnTo>
                  <a:lnTo>
                    <a:pt x="56" y="0"/>
                  </a:lnTo>
                  <a:lnTo>
                    <a:pt x="510" y="7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Line 92">
              <a:extLst>
                <a:ext uri="{FF2B5EF4-FFF2-40B4-BE49-F238E27FC236}">
                  <a16:creationId xmlns:a16="http://schemas.microsoft.com/office/drawing/2014/main" id="{F9BEACB9-D0D1-4741-B015-6F479C2D6A34}"/>
                </a:ext>
              </a:extLst>
            </p:cNvPr>
            <p:cNvSpPr>
              <a:spLocks noChangeShapeType="1"/>
            </p:cNvSpPr>
            <p:nvPr/>
          </p:nvSpPr>
          <p:spPr bwMode="auto">
            <a:xfrm>
              <a:off x="15019338" y="4754563"/>
              <a:ext cx="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Freeform 93">
              <a:extLst>
                <a:ext uri="{FF2B5EF4-FFF2-40B4-BE49-F238E27FC236}">
                  <a16:creationId xmlns:a16="http://schemas.microsoft.com/office/drawing/2014/main" id="{8C570A06-21C6-4AAC-A863-5BE940C94B18}"/>
                </a:ext>
              </a:extLst>
            </p:cNvPr>
            <p:cNvSpPr>
              <a:spLocks/>
            </p:cNvSpPr>
            <p:nvPr/>
          </p:nvSpPr>
          <p:spPr bwMode="auto">
            <a:xfrm>
              <a:off x="14885988" y="4652963"/>
              <a:ext cx="133350" cy="101600"/>
            </a:xfrm>
            <a:custGeom>
              <a:avLst/>
              <a:gdLst>
                <a:gd name="T0" fmla="*/ 0 w 84"/>
                <a:gd name="T1" fmla="*/ 0 h 64"/>
                <a:gd name="T2" fmla="*/ 0 w 84"/>
                <a:gd name="T3" fmla="*/ 0 h 64"/>
                <a:gd name="T4" fmla="*/ 28 w 84"/>
                <a:gd name="T5" fmla="*/ 8 h 64"/>
                <a:gd name="T6" fmla="*/ 42 w 84"/>
                <a:gd name="T7" fmla="*/ 14 h 64"/>
                <a:gd name="T8" fmla="*/ 54 w 84"/>
                <a:gd name="T9" fmla="*/ 22 h 64"/>
                <a:gd name="T10" fmla="*/ 66 w 84"/>
                <a:gd name="T11" fmla="*/ 30 h 64"/>
                <a:gd name="T12" fmla="*/ 74 w 84"/>
                <a:gd name="T13" fmla="*/ 40 h 64"/>
                <a:gd name="T14" fmla="*/ 80 w 84"/>
                <a:gd name="T15" fmla="*/ 50 h 64"/>
                <a:gd name="T16" fmla="*/ 84 w 8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4">
                  <a:moveTo>
                    <a:pt x="0" y="0"/>
                  </a:moveTo>
                  <a:lnTo>
                    <a:pt x="0" y="0"/>
                  </a:lnTo>
                  <a:lnTo>
                    <a:pt x="28" y="8"/>
                  </a:lnTo>
                  <a:lnTo>
                    <a:pt x="42" y="14"/>
                  </a:lnTo>
                  <a:lnTo>
                    <a:pt x="54" y="22"/>
                  </a:lnTo>
                  <a:lnTo>
                    <a:pt x="66" y="30"/>
                  </a:lnTo>
                  <a:lnTo>
                    <a:pt x="74" y="40"/>
                  </a:lnTo>
                  <a:lnTo>
                    <a:pt x="80" y="50"/>
                  </a:lnTo>
                  <a:lnTo>
                    <a:pt x="84" y="6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94">
              <a:extLst>
                <a:ext uri="{FF2B5EF4-FFF2-40B4-BE49-F238E27FC236}">
                  <a16:creationId xmlns:a16="http://schemas.microsoft.com/office/drawing/2014/main" id="{AE3A3761-FC95-4CED-B4B5-2E6F5F3D5301}"/>
                </a:ext>
              </a:extLst>
            </p:cNvPr>
            <p:cNvSpPr>
              <a:spLocks/>
            </p:cNvSpPr>
            <p:nvPr/>
          </p:nvSpPr>
          <p:spPr bwMode="auto">
            <a:xfrm>
              <a:off x="14193838" y="4770438"/>
              <a:ext cx="260350" cy="92075"/>
            </a:xfrm>
            <a:custGeom>
              <a:avLst/>
              <a:gdLst>
                <a:gd name="T0" fmla="*/ 0 w 164"/>
                <a:gd name="T1" fmla="*/ 58 h 58"/>
                <a:gd name="T2" fmla="*/ 0 w 164"/>
                <a:gd name="T3" fmla="*/ 58 h 58"/>
                <a:gd name="T4" fmla="*/ 56 w 164"/>
                <a:gd name="T5" fmla="*/ 36 h 58"/>
                <a:gd name="T6" fmla="*/ 108 w 164"/>
                <a:gd name="T7" fmla="*/ 18 h 58"/>
                <a:gd name="T8" fmla="*/ 164 w 164"/>
                <a:gd name="T9" fmla="*/ 0 h 58"/>
              </a:gdLst>
              <a:ahLst/>
              <a:cxnLst>
                <a:cxn ang="0">
                  <a:pos x="T0" y="T1"/>
                </a:cxn>
                <a:cxn ang="0">
                  <a:pos x="T2" y="T3"/>
                </a:cxn>
                <a:cxn ang="0">
                  <a:pos x="T4" y="T5"/>
                </a:cxn>
                <a:cxn ang="0">
                  <a:pos x="T6" y="T7"/>
                </a:cxn>
                <a:cxn ang="0">
                  <a:pos x="T8" y="T9"/>
                </a:cxn>
              </a:cxnLst>
              <a:rect l="0" t="0" r="r" b="b"/>
              <a:pathLst>
                <a:path w="164" h="58">
                  <a:moveTo>
                    <a:pt x="0" y="58"/>
                  </a:moveTo>
                  <a:lnTo>
                    <a:pt x="0" y="58"/>
                  </a:lnTo>
                  <a:lnTo>
                    <a:pt x="56" y="36"/>
                  </a:lnTo>
                  <a:lnTo>
                    <a:pt x="108" y="18"/>
                  </a:lnTo>
                  <a:lnTo>
                    <a:pt x="164"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Freeform 95">
              <a:extLst>
                <a:ext uri="{FF2B5EF4-FFF2-40B4-BE49-F238E27FC236}">
                  <a16:creationId xmlns:a16="http://schemas.microsoft.com/office/drawing/2014/main" id="{F23CAC1F-65F4-4E3C-A9A9-C0CC18D73A6A}"/>
                </a:ext>
              </a:extLst>
            </p:cNvPr>
            <p:cNvSpPr>
              <a:spLocks/>
            </p:cNvSpPr>
            <p:nvPr/>
          </p:nvSpPr>
          <p:spPr bwMode="auto">
            <a:xfrm>
              <a:off x="14454188" y="4716463"/>
              <a:ext cx="165100" cy="53975"/>
            </a:xfrm>
            <a:custGeom>
              <a:avLst/>
              <a:gdLst>
                <a:gd name="T0" fmla="*/ 104 w 104"/>
                <a:gd name="T1" fmla="*/ 0 h 34"/>
                <a:gd name="T2" fmla="*/ 104 w 104"/>
                <a:gd name="T3" fmla="*/ 0 h 34"/>
                <a:gd name="T4" fmla="*/ 90 w 104"/>
                <a:gd name="T5" fmla="*/ 6 h 34"/>
                <a:gd name="T6" fmla="*/ 90 w 104"/>
                <a:gd name="T7" fmla="*/ 6 h 34"/>
                <a:gd name="T8" fmla="*/ 54 w 104"/>
                <a:gd name="T9" fmla="*/ 20 h 34"/>
                <a:gd name="T10" fmla="*/ 26 w 104"/>
                <a:gd name="T11" fmla="*/ 28 h 34"/>
                <a:gd name="T12" fmla="*/ 0 w 10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04" h="34">
                  <a:moveTo>
                    <a:pt x="104" y="0"/>
                  </a:moveTo>
                  <a:lnTo>
                    <a:pt x="104" y="0"/>
                  </a:lnTo>
                  <a:lnTo>
                    <a:pt x="90" y="6"/>
                  </a:lnTo>
                  <a:lnTo>
                    <a:pt x="90" y="6"/>
                  </a:lnTo>
                  <a:lnTo>
                    <a:pt x="54" y="20"/>
                  </a:lnTo>
                  <a:lnTo>
                    <a:pt x="26" y="28"/>
                  </a:lnTo>
                  <a:lnTo>
                    <a:pt x="0" y="3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Line 96">
              <a:extLst>
                <a:ext uri="{FF2B5EF4-FFF2-40B4-BE49-F238E27FC236}">
                  <a16:creationId xmlns:a16="http://schemas.microsoft.com/office/drawing/2014/main" id="{ABA7D84E-5939-4ABF-A8A0-4A7EFB029A2C}"/>
                </a:ext>
              </a:extLst>
            </p:cNvPr>
            <p:cNvSpPr>
              <a:spLocks noChangeShapeType="1"/>
            </p:cNvSpPr>
            <p:nvPr/>
          </p:nvSpPr>
          <p:spPr bwMode="auto">
            <a:xfrm flipH="1">
              <a:off x="14828838" y="4843463"/>
              <a:ext cx="73025" cy="5080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7" name="Freeform 97">
              <a:extLst>
                <a:ext uri="{FF2B5EF4-FFF2-40B4-BE49-F238E27FC236}">
                  <a16:creationId xmlns:a16="http://schemas.microsoft.com/office/drawing/2014/main" id="{EB1F0BF9-3BD9-4497-A0A6-D6A91B6B866D}"/>
                </a:ext>
              </a:extLst>
            </p:cNvPr>
            <p:cNvSpPr>
              <a:spLocks/>
            </p:cNvSpPr>
            <p:nvPr/>
          </p:nvSpPr>
          <p:spPr bwMode="auto">
            <a:xfrm>
              <a:off x="14209713" y="4700588"/>
              <a:ext cx="384175" cy="88900"/>
            </a:xfrm>
            <a:custGeom>
              <a:avLst/>
              <a:gdLst>
                <a:gd name="T0" fmla="*/ 114 w 242"/>
                <a:gd name="T1" fmla="*/ 56 h 56"/>
                <a:gd name="T2" fmla="*/ 0 w 242"/>
                <a:gd name="T3" fmla="*/ 30 h 56"/>
                <a:gd name="T4" fmla="*/ 0 w 242"/>
                <a:gd name="T5" fmla="*/ 30 h 56"/>
                <a:gd name="T6" fmla="*/ 6 w 242"/>
                <a:gd name="T7" fmla="*/ 24 h 56"/>
                <a:gd name="T8" fmla="*/ 16 w 242"/>
                <a:gd name="T9" fmla="*/ 20 h 56"/>
                <a:gd name="T10" fmla="*/ 42 w 242"/>
                <a:gd name="T11" fmla="*/ 14 h 56"/>
                <a:gd name="T12" fmla="*/ 72 w 242"/>
                <a:gd name="T13" fmla="*/ 8 h 56"/>
                <a:gd name="T14" fmla="*/ 104 w 242"/>
                <a:gd name="T15" fmla="*/ 4 h 56"/>
                <a:gd name="T16" fmla="*/ 160 w 242"/>
                <a:gd name="T17" fmla="*/ 2 h 56"/>
                <a:gd name="T18" fmla="*/ 186 w 242"/>
                <a:gd name="T19" fmla="*/ 0 h 56"/>
                <a:gd name="T20" fmla="*/ 242 w 242"/>
                <a:gd name="T2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56">
                  <a:moveTo>
                    <a:pt x="114" y="56"/>
                  </a:moveTo>
                  <a:lnTo>
                    <a:pt x="0" y="30"/>
                  </a:lnTo>
                  <a:lnTo>
                    <a:pt x="0" y="30"/>
                  </a:lnTo>
                  <a:lnTo>
                    <a:pt x="6" y="24"/>
                  </a:lnTo>
                  <a:lnTo>
                    <a:pt x="16" y="20"/>
                  </a:lnTo>
                  <a:lnTo>
                    <a:pt x="42" y="14"/>
                  </a:lnTo>
                  <a:lnTo>
                    <a:pt x="72" y="8"/>
                  </a:lnTo>
                  <a:lnTo>
                    <a:pt x="104" y="4"/>
                  </a:lnTo>
                  <a:lnTo>
                    <a:pt x="160" y="2"/>
                  </a:lnTo>
                  <a:lnTo>
                    <a:pt x="186" y="0"/>
                  </a:lnTo>
                  <a:lnTo>
                    <a:pt x="242" y="1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98">
              <a:extLst>
                <a:ext uri="{FF2B5EF4-FFF2-40B4-BE49-F238E27FC236}">
                  <a16:creationId xmlns:a16="http://schemas.microsoft.com/office/drawing/2014/main" id="{B72D6355-E1FC-418D-9A06-0A1294C63B2C}"/>
                </a:ext>
              </a:extLst>
            </p:cNvPr>
            <p:cNvSpPr>
              <a:spLocks/>
            </p:cNvSpPr>
            <p:nvPr/>
          </p:nvSpPr>
          <p:spPr bwMode="auto">
            <a:xfrm>
              <a:off x="13927138" y="5100638"/>
              <a:ext cx="596900" cy="285750"/>
            </a:xfrm>
            <a:custGeom>
              <a:avLst/>
              <a:gdLst>
                <a:gd name="T0" fmla="*/ 0 w 376"/>
                <a:gd name="T1" fmla="*/ 158 h 180"/>
                <a:gd name="T2" fmla="*/ 0 w 376"/>
                <a:gd name="T3" fmla="*/ 158 h 180"/>
                <a:gd name="T4" fmla="*/ 12 w 376"/>
                <a:gd name="T5" fmla="*/ 164 h 180"/>
                <a:gd name="T6" fmla="*/ 24 w 376"/>
                <a:gd name="T7" fmla="*/ 168 h 180"/>
                <a:gd name="T8" fmla="*/ 40 w 376"/>
                <a:gd name="T9" fmla="*/ 174 h 180"/>
                <a:gd name="T10" fmla="*/ 60 w 376"/>
                <a:gd name="T11" fmla="*/ 178 h 180"/>
                <a:gd name="T12" fmla="*/ 80 w 376"/>
                <a:gd name="T13" fmla="*/ 180 h 180"/>
                <a:gd name="T14" fmla="*/ 102 w 376"/>
                <a:gd name="T15" fmla="*/ 178 h 180"/>
                <a:gd name="T16" fmla="*/ 112 w 376"/>
                <a:gd name="T17" fmla="*/ 174 h 180"/>
                <a:gd name="T18" fmla="*/ 124 w 376"/>
                <a:gd name="T19" fmla="*/ 172 h 180"/>
                <a:gd name="T20" fmla="*/ 124 w 376"/>
                <a:gd name="T21" fmla="*/ 172 h 180"/>
                <a:gd name="T22" fmla="*/ 148 w 376"/>
                <a:gd name="T23" fmla="*/ 160 h 180"/>
                <a:gd name="T24" fmla="*/ 180 w 376"/>
                <a:gd name="T25" fmla="*/ 144 h 180"/>
                <a:gd name="T26" fmla="*/ 216 w 376"/>
                <a:gd name="T27" fmla="*/ 124 h 180"/>
                <a:gd name="T28" fmla="*/ 254 w 376"/>
                <a:gd name="T29" fmla="*/ 102 h 180"/>
                <a:gd name="T30" fmla="*/ 292 w 376"/>
                <a:gd name="T31" fmla="*/ 78 h 180"/>
                <a:gd name="T32" fmla="*/ 326 w 376"/>
                <a:gd name="T33" fmla="*/ 52 h 180"/>
                <a:gd name="T34" fmla="*/ 354 w 376"/>
                <a:gd name="T35" fmla="*/ 26 h 180"/>
                <a:gd name="T36" fmla="*/ 366 w 376"/>
                <a:gd name="T37" fmla="*/ 12 h 180"/>
                <a:gd name="T38" fmla="*/ 376 w 376"/>
                <a:gd name="T3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 h="180">
                  <a:moveTo>
                    <a:pt x="0" y="158"/>
                  </a:moveTo>
                  <a:lnTo>
                    <a:pt x="0" y="158"/>
                  </a:lnTo>
                  <a:lnTo>
                    <a:pt x="12" y="164"/>
                  </a:lnTo>
                  <a:lnTo>
                    <a:pt x="24" y="168"/>
                  </a:lnTo>
                  <a:lnTo>
                    <a:pt x="40" y="174"/>
                  </a:lnTo>
                  <a:lnTo>
                    <a:pt x="60" y="178"/>
                  </a:lnTo>
                  <a:lnTo>
                    <a:pt x="80" y="180"/>
                  </a:lnTo>
                  <a:lnTo>
                    <a:pt x="102" y="178"/>
                  </a:lnTo>
                  <a:lnTo>
                    <a:pt x="112" y="174"/>
                  </a:lnTo>
                  <a:lnTo>
                    <a:pt x="124" y="172"/>
                  </a:lnTo>
                  <a:lnTo>
                    <a:pt x="124" y="172"/>
                  </a:lnTo>
                  <a:lnTo>
                    <a:pt x="148" y="160"/>
                  </a:lnTo>
                  <a:lnTo>
                    <a:pt x="180" y="144"/>
                  </a:lnTo>
                  <a:lnTo>
                    <a:pt x="216" y="124"/>
                  </a:lnTo>
                  <a:lnTo>
                    <a:pt x="254" y="102"/>
                  </a:lnTo>
                  <a:lnTo>
                    <a:pt x="292" y="78"/>
                  </a:lnTo>
                  <a:lnTo>
                    <a:pt x="326" y="52"/>
                  </a:lnTo>
                  <a:lnTo>
                    <a:pt x="354" y="26"/>
                  </a:lnTo>
                  <a:lnTo>
                    <a:pt x="366" y="12"/>
                  </a:lnTo>
                  <a:lnTo>
                    <a:pt x="376"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Freeform 99">
              <a:extLst>
                <a:ext uri="{FF2B5EF4-FFF2-40B4-BE49-F238E27FC236}">
                  <a16:creationId xmlns:a16="http://schemas.microsoft.com/office/drawing/2014/main" id="{DF11F781-523D-43E3-B898-D9E22D1D041E}"/>
                </a:ext>
              </a:extLst>
            </p:cNvPr>
            <p:cNvSpPr>
              <a:spLocks/>
            </p:cNvSpPr>
            <p:nvPr/>
          </p:nvSpPr>
          <p:spPr bwMode="auto">
            <a:xfrm>
              <a:off x="13647738" y="5208588"/>
              <a:ext cx="234950" cy="168275"/>
            </a:xfrm>
            <a:custGeom>
              <a:avLst/>
              <a:gdLst>
                <a:gd name="T0" fmla="*/ 0 w 148"/>
                <a:gd name="T1" fmla="*/ 10 h 106"/>
                <a:gd name="T2" fmla="*/ 0 w 148"/>
                <a:gd name="T3" fmla="*/ 10 h 106"/>
                <a:gd name="T4" fmla="*/ 8 w 148"/>
                <a:gd name="T5" fmla="*/ 6 h 106"/>
                <a:gd name="T6" fmla="*/ 20 w 148"/>
                <a:gd name="T7" fmla="*/ 4 h 106"/>
                <a:gd name="T8" fmla="*/ 32 w 148"/>
                <a:gd name="T9" fmla="*/ 0 h 106"/>
                <a:gd name="T10" fmla="*/ 48 w 148"/>
                <a:gd name="T11" fmla="*/ 0 h 106"/>
                <a:gd name="T12" fmla="*/ 64 w 148"/>
                <a:gd name="T13" fmla="*/ 2 h 106"/>
                <a:gd name="T14" fmla="*/ 80 w 148"/>
                <a:gd name="T15" fmla="*/ 6 h 106"/>
                <a:gd name="T16" fmla="*/ 88 w 148"/>
                <a:gd name="T17" fmla="*/ 10 h 106"/>
                <a:gd name="T18" fmla="*/ 96 w 148"/>
                <a:gd name="T19" fmla="*/ 16 h 106"/>
                <a:gd name="T20" fmla="*/ 96 w 148"/>
                <a:gd name="T21" fmla="*/ 16 h 106"/>
                <a:gd name="T22" fmla="*/ 112 w 148"/>
                <a:gd name="T23" fmla="*/ 28 h 106"/>
                <a:gd name="T24" fmla="*/ 122 w 148"/>
                <a:gd name="T25" fmla="*/ 44 h 106"/>
                <a:gd name="T26" fmla="*/ 132 w 148"/>
                <a:gd name="T27" fmla="*/ 58 h 106"/>
                <a:gd name="T28" fmla="*/ 138 w 148"/>
                <a:gd name="T29" fmla="*/ 72 h 106"/>
                <a:gd name="T30" fmla="*/ 146 w 148"/>
                <a:gd name="T31" fmla="*/ 96 h 106"/>
                <a:gd name="T32" fmla="*/ 148 w 148"/>
                <a:gd name="T3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06">
                  <a:moveTo>
                    <a:pt x="0" y="10"/>
                  </a:moveTo>
                  <a:lnTo>
                    <a:pt x="0" y="10"/>
                  </a:lnTo>
                  <a:lnTo>
                    <a:pt x="8" y="6"/>
                  </a:lnTo>
                  <a:lnTo>
                    <a:pt x="20" y="4"/>
                  </a:lnTo>
                  <a:lnTo>
                    <a:pt x="32" y="0"/>
                  </a:lnTo>
                  <a:lnTo>
                    <a:pt x="48" y="0"/>
                  </a:lnTo>
                  <a:lnTo>
                    <a:pt x="64" y="2"/>
                  </a:lnTo>
                  <a:lnTo>
                    <a:pt x="80" y="6"/>
                  </a:lnTo>
                  <a:lnTo>
                    <a:pt x="88" y="10"/>
                  </a:lnTo>
                  <a:lnTo>
                    <a:pt x="96" y="16"/>
                  </a:lnTo>
                  <a:lnTo>
                    <a:pt x="96" y="16"/>
                  </a:lnTo>
                  <a:lnTo>
                    <a:pt x="112" y="28"/>
                  </a:lnTo>
                  <a:lnTo>
                    <a:pt x="122" y="44"/>
                  </a:lnTo>
                  <a:lnTo>
                    <a:pt x="132" y="58"/>
                  </a:lnTo>
                  <a:lnTo>
                    <a:pt x="138" y="72"/>
                  </a:lnTo>
                  <a:lnTo>
                    <a:pt x="146" y="96"/>
                  </a:lnTo>
                  <a:lnTo>
                    <a:pt x="148" y="10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100">
              <a:extLst>
                <a:ext uri="{FF2B5EF4-FFF2-40B4-BE49-F238E27FC236}">
                  <a16:creationId xmlns:a16="http://schemas.microsoft.com/office/drawing/2014/main" id="{5F81467B-B441-41FC-958D-1FE39C3C2CD6}"/>
                </a:ext>
              </a:extLst>
            </p:cNvPr>
            <p:cNvSpPr>
              <a:spLocks/>
            </p:cNvSpPr>
            <p:nvPr/>
          </p:nvSpPr>
          <p:spPr bwMode="auto">
            <a:xfrm>
              <a:off x="14543088" y="4090988"/>
              <a:ext cx="444500" cy="730250"/>
            </a:xfrm>
            <a:custGeom>
              <a:avLst/>
              <a:gdLst>
                <a:gd name="T0" fmla="*/ 216 w 280"/>
                <a:gd name="T1" fmla="*/ 354 h 460"/>
                <a:gd name="T2" fmla="*/ 212 w 280"/>
                <a:gd name="T3" fmla="*/ 374 h 460"/>
                <a:gd name="T4" fmla="*/ 212 w 280"/>
                <a:gd name="T5" fmla="*/ 374 h 460"/>
                <a:gd name="T6" fmla="*/ 186 w 280"/>
                <a:gd name="T7" fmla="*/ 386 h 460"/>
                <a:gd name="T8" fmla="*/ 126 w 280"/>
                <a:gd name="T9" fmla="*/ 416 h 460"/>
                <a:gd name="T10" fmla="*/ 90 w 280"/>
                <a:gd name="T11" fmla="*/ 432 h 460"/>
                <a:gd name="T12" fmla="*/ 56 w 280"/>
                <a:gd name="T13" fmla="*/ 446 h 460"/>
                <a:gd name="T14" fmla="*/ 24 w 280"/>
                <a:gd name="T15" fmla="*/ 456 h 460"/>
                <a:gd name="T16" fmla="*/ 12 w 280"/>
                <a:gd name="T17" fmla="*/ 460 h 460"/>
                <a:gd name="T18" fmla="*/ 0 w 280"/>
                <a:gd name="T19" fmla="*/ 460 h 460"/>
                <a:gd name="T20" fmla="*/ 0 w 280"/>
                <a:gd name="T21" fmla="*/ 460 h 460"/>
                <a:gd name="T22" fmla="*/ 10 w 280"/>
                <a:gd name="T23" fmla="*/ 446 h 460"/>
                <a:gd name="T24" fmla="*/ 34 w 280"/>
                <a:gd name="T25" fmla="*/ 412 h 460"/>
                <a:gd name="T26" fmla="*/ 50 w 280"/>
                <a:gd name="T27" fmla="*/ 392 h 460"/>
                <a:gd name="T28" fmla="*/ 70 w 280"/>
                <a:gd name="T29" fmla="*/ 370 h 460"/>
                <a:gd name="T30" fmla="*/ 90 w 280"/>
                <a:gd name="T31" fmla="*/ 350 h 460"/>
                <a:gd name="T32" fmla="*/ 110 w 280"/>
                <a:gd name="T33" fmla="*/ 332 h 460"/>
                <a:gd name="T34" fmla="*/ 230 w 280"/>
                <a:gd name="T35" fmla="*/ 10 h 460"/>
                <a:gd name="T36" fmla="*/ 280 w 280"/>
                <a:gd name="T37" fmla="*/ 0 h 460"/>
                <a:gd name="T38" fmla="*/ 216 w 280"/>
                <a:gd name="T39" fmla="*/ 35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60">
                  <a:moveTo>
                    <a:pt x="216" y="354"/>
                  </a:moveTo>
                  <a:lnTo>
                    <a:pt x="212" y="374"/>
                  </a:lnTo>
                  <a:lnTo>
                    <a:pt x="212" y="374"/>
                  </a:lnTo>
                  <a:lnTo>
                    <a:pt x="186" y="386"/>
                  </a:lnTo>
                  <a:lnTo>
                    <a:pt x="126" y="416"/>
                  </a:lnTo>
                  <a:lnTo>
                    <a:pt x="90" y="432"/>
                  </a:lnTo>
                  <a:lnTo>
                    <a:pt x="56" y="446"/>
                  </a:lnTo>
                  <a:lnTo>
                    <a:pt x="24" y="456"/>
                  </a:lnTo>
                  <a:lnTo>
                    <a:pt x="12" y="460"/>
                  </a:lnTo>
                  <a:lnTo>
                    <a:pt x="0" y="460"/>
                  </a:lnTo>
                  <a:lnTo>
                    <a:pt x="0" y="460"/>
                  </a:lnTo>
                  <a:lnTo>
                    <a:pt x="10" y="446"/>
                  </a:lnTo>
                  <a:lnTo>
                    <a:pt x="34" y="412"/>
                  </a:lnTo>
                  <a:lnTo>
                    <a:pt x="50" y="392"/>
                  </a:lnTo>
                  <a:lnTo>
                    <a:pt x="70" y="370"/>
                  </a:lnTo>
                  <a:lnTo>
                    <a:pt x="90" y="350"/>
                  </a:lnTo>
                  <a:lnTo>
                    <a:pt x="110" y="332"/>
                  </a:lnTo>
                  <a:lnTo>
                    <a:pt x="230" y="10"/>
                  </a:lnTo>
                  <a:lnTo>
                    <a:pt x="280" y="0"/>
                  </a:lnTo>
                  <a:lnTo>
                    <a:pt x="216" y="35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85" name="Group 1184">
            <a:extLst>
              <a:ext uri="{FF2B5EF4-FFF2-40B4-BE49-F238E27FC236}">
                <a16:creationId xmlns:a16="http://schemas.microsoft.com/office/drawing/2014/main" id="{6019C09F-81D2-4D68-94D6-958305870620}"/>
              </a:ext>
            </a:extLst>
          </p:cNvPr>
          <p:cNvGrpSpPr/>
          <p:nvPr/>
        </p:nvGrpSpPr>
        <p:grpSpPr>
          <a:xfrm>
            <a:off x="6150245" y="5334337"/>
            <a:ext cx="1273896" cy="727698"/>
            <a:chOff x="19742150" y="1474788"/>
            <a:chExt cx="2384425" cy="1362075"/>
          </a:xfrm>
        </p:grpSpPr>
        <p:sp>
          <p:nvSpPr>
            <p:cNvPr id="1081" name="Rectangle 101">
              <a:extLst>
                <a:ext uri="{FF2B5EF4-FFF2-40B4-BE49-F238E27FC236}">
                  <a16:creationId xmlns:a16="http://schemas.microsoft.com/office/drawing/2014/main" id="{A28D0AE4-17C0-4866-A6BD-E9AC0EC17334}"/>
                </a:ext>
              </a:extLst>
            </p:cNvPr>
            <p:cNvSpPr>
              <a:spLocks noChangeArrowheads="1"/>
            </p:cNvSpPr>
            <p:nvPr/>
          </p:nvSpPr>
          <p:spPr bwMode="auto">
            <a:xfrm>
              <a:off x="20075525" y="2122488"/>
              <a:ext cx="504825" cy="7143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102">
              <a:extLst>
                <a:ext uri="{FF2B5EF4-FFF2-40B4-BE49-F238E27FC236}">
                  <a16:creationId xmlns:a16="http://schemas.microsoft.com/office/drawing/2014/main" id="{7DA3670C-97D0-4975-A67F-2844D529A64C}"/>
                </a:ext>
              </a:extLst>
            </p:cNvPr>
            <p:cNvSpPr>
              <a:spLocks/>
            </p:cNvSpPr>
            <p:nvPr/>
          </p:nvSpPr>
          <p:spPr bwMode="auto">
            <a:xfrm>
              <a:off x="20266025" y="2741613"/>
              <a:ext cx="111125" cy="95250"/>
            </a:xfrm>
            <a:custGeom>
              <a:avLst/>
              <a:gdLst>
                <a:gd name="T0" fmla="*/ 0 w 70"/>
                <a:gd name="T1" fmla="*/ 60 h 60"/>
                <a:gd name="T2" fmla="*/ 0 w 70"/>
                <a:gd name="T3" fmla="*/ 0 h 60"/>
                <a:gd name="T4" fmla="*/ 70 w 70"/>
                <a:gd name="T5" fmla="*/ 0 h 60"/>
                <a:gd name="T6" fmla="*/ 70 w 70"/>
                <a:gd name="T7" fmla="*/ 60 h 60"/>
              </a:gdLst>
              <a:ahLst/>
              <a:cxnLst>
                <a:cxn ang="0">
                  <a:pos x="T0" y="T1"/>
                </a:cxn>
                <a:cxn ang="0">
                  <a:pos x="T2" y="T3"/>
                </a:cxn>
                <a:cxn ang="0">
                  <a:pos x="T4" y="T5"/>
                </a:cxn>
                <a:cxn ang="0">
                  <a:pos x="T6" y="T7"/>
                </a:cxn>
              </a:cxnLst>
              <a:rect l="0" t="0" r="r" b="b"/>
              <a:pathLst>
                <a:path w="70" h="60">
                  <a:moveTo>
                    <a:pt x="0" y="60"/>
                  </a:moveTo>
                  <a:lnTo>
                    <a:pt x="0" y="0"/>
                  </a:lnTo>
                  <a:lnTo>
                    <a:pt x="70" y="0"/>
                  </a:lnTo>
                  <a:lnTo>
                    <a:pt x="70" y="6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Freeform 103">
              <a:extLst>
                <a:ext uri="{FF2B5EF4-FFF2-40B4-BE49-F238E27FC236}">
                  <a16:creationId xmlns:a16="http://schemas.microsoft.com/office/drawing/2014/main" id="{7195C97A-EF9D-40BC-9AB7-E1207C9A24DB}"/>
                </a:ext>
              </a:extLst>
            </p:cNvPr>
            <p:cNvSpPr>
              <a:spLocks/>
            </p:cNvSpPr>
            <p:nvPr/>
          </p:nvSpPr>
          <p:spPr bwMode="auto">
            <a:xfrm>
              <a:off x="19856450" y="2741613"/>
              <a:ext cx="111125" cy="95250"/>
            </a:xfrm>
            <a:custGeom>
              <a:avLst/>
              <a:gdLst>
                <a:gd name="T0" fmla="*/ 0 w 70"/>
                <a:gd name="T1" fmla="*/ 60 h 60"/>
                <a:gd name="T2" fmla="*/ 0 w 70"/>
                <a:gd name="T3" fmla="*/ 0 h 60"/>
                <a:gd name="T4" fmla="*/ 70 w 70"/>
                <a:gd name="T5" fmla="*/ 0 h 60"/>
                <a:gd name="T6" fmla="*/ 70 w 70"/>
                <a:gd name="T7" fmla="*/ 60 h 60"/>
              </a:gdLst>
              <a:ahLst/>
              <a:cxnLst>
                <a:cxn ang="0">
                  <a:pos x="T0" y="T1"/>
                </a:cxn>
                <a:cxn ang="0">
                  <a:pos x="T2" y="T3"/>
                </a:cxn>
                <a:cxn ang="0">
                  <a:pos x="T4" y="T5"/>
                </a:cxn>
                <a:cxn ang="0">
                  <a:pos x="T6" y="T7"/>
                </a:cxn>
              </a:cxnLst>
              <a:rect l="0" t="0" r="r" b="b"/>
              <a:pathLst>
                <a:path w="70" h="60">
                  <a:moveTo>
                    <a:pt x="0" y="60"/>
                  </a:moveTo>
                  <a:lnTo>
                    <a:pt x="0" y="0"/>
                  </a:lnTo>
                  <a:lnTo>
                    <a:pt x="70" y="0"/>
                  </a:lnTo>
                  <a:lnTo>
                    <a:pt x="70" y="6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104">
              <a:extLst>
                <a:ext uri="{FF2B5EF4-FFF2-40B4-BE49-F238E27FC236}">
                  <a16:creationId xmlns:a16="http://schemas.microsoft.com/office/drawing/2014/main" id="{E749EAC8-CD03-41CA-A4A8-20CA373F8ADB}"/>
                </a:ext>
              </a:extLst>
            </p:cNvPr>
            <p:cNvSpPr>
              <a:spLocks/>
            </p:cNvSpPr>
            <p:nvPr/>
          </p:nvSpPr>
          <p:spPr bwMode="auto">
            <a:xfrm>
              <a:off x="20783550" y="2741613"/>
              <a:ext cx="111125" cy="95250"/>
            </a:xfrm>
            <a:custGeom>
              <a:avLst/>
              <a:gdLst>
                <a:gd name="T0" fmla="*/ 0 w 70"/>
                <a:gd name="T1" fmla="*/ 60 h 60"/>
                <a:gd name="T2" fmla="*/ 0 w 70"/>
                <a:gd name="T3" fmla="*/ 0 h 60"/>
                <a:gd name="T4" fmla="*/ 70 w 70"/>
                <a:gd name="T5" fmla="*/ 0 h 60"/>
                <a:gd name="T6" fmla="*/ 70 w 70"/>
                <a:gd name="T7" fmla="*/ 60 h 60"/>
              </a:gdLst>
              <a:ahLst/>
              <a:cxnLst>
                <a:cxn ang="0">
                  <a:pos x="T0" y="T1"/>
                </a:cxn>
                <a:cxn ang="0">
                  <a:pos x="T2" y="T3"/>
                </a:cxn>
                <a:cxn ang="0">
                  <a:pos x="T4" y="T5"/>
                </a:cxn>
                <a:cxn ang="0">
                  <a:pos x="T6" y="T7"/>
                </a:cxn>
              </a:cxnLst>
              <a:rect l="0" t="0" r="r" b="b"/>
              <a:pathLst>
                <a:path w="70" h="60">
                  <a:moveTo>
                    <a:pt x="0" y="60"/>
                  </a:moveTo>
                  <a:lnTo>
                    <a:pt x="0" y="0"/>
                  </a:lnTo>
                  <a:lnTo>
                    <a:pt x="70" y="0"/>
                  </a:lnTo>
                  <a:lnTo>
                    <a:pt x="70" y="6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Freeform 105">
              <a:extLst>
                <a:ext uri="{FF2B5EF4-FFF2-40B4-BE49-F238E27FC236}">
                  <a16:creationId xmlns:a16="http://schemas.microsoft.com/office/drawing/2014/main" id="{975EA4A1-C2A8-483B-87B1-D67C103CB50C}"/>
                </a:ext>
              </a:extLst>
            </p:cNvPr>
            <p:cNvSpPr>
              <a:spLocks/>
            </p:cNvSpPr>
            <p:nvPr/>
          </p:nvSpPr>
          <p:spPr bwMode="auto">
            <a:xfrm>
              <a:off x="21243925" y="2741613"/>
              <a:ext cx="111125" cy="95250"/>
            </a:xfrm>
            <a:custGeom>
              <a:avLst/>
              <a:gdLst>
                <a:gd name="T0" fmla="*/ 0 w 70"/>
                <a:gd name="T1" fmla="*/ 60 h 60"/>
                <a:gd name="T2" fmla="*/ 0 w 70"/>
                <a:gd name="T3" fmla="*/ 0 h 60"/>
                <a:gd name="T4" fmla="*/ 70 w 70"/>
                <a:gd name="T5" fmla="*/ 0 h 60"/>
                <a:gd name="T6" fmla="*/ 70 w 70"/>
                <a:gd name="T7" fmla="*/ 60 h 60"/>
              </a:gdLst>
              <a:ahLst/>
              <a:cxnLst>
                <a:cxn ang="0">
                  <a:pos x="T0" y="T1"/>
                </a:cxn>
                <a:cxn ang="0">
                  <a:pos x="T2" y="T3"/>
                </a:cxn>
                <a:cxn ang="0">
                  <a:pos x="T4" y="T5"/>
                </a:cxn>
                <a:cxn ang="0">
                  <a:pos x="T6" y="T7"/>
                </a:cxn>
              </a:cxnLst>
              <a:rect l="0" t="0" r="r" b="b"/>
              <a:pathLst>
                <a:path w="70" h="60">
                  <a:moveTo>
                    <a:pt x="0" y="60"/>
                  </a:moveTo>
                  <a:lnTo>
                    <a:pt x="0" y="0"/>
                  </a:lnTo>
                  <a:lnTo>
                    <a:pt x="70" y="0"/>
                  </a:lnTo>
                  <a:lnTo>
                    <a:pt x="70" y="6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106">
              <a:extLst>
                <a:ext uri="{FF2B5EF4-FFF2-40B4-BE49-F238E27FC236}">
                  <a16:creationId xmlns:a16="http://schemas.microsoft.com/office/drawing/2014/main" id="{C9339272-8E2B-4FD2-B6E8-732D8FCB7021}"/>
                </a:ext>
              </a:extLst>
            </p:cNvPr>
            <p:cNvSpPr>
              <a:spLocks/>
            </p:cNvSpPr>
            <p:nvPr/>
          </p:nvSpPr>
          <p:spPr bwMode="auto">
            <a:xfrm>
              <a:off x="21707475" y="2741613"/>
              <a:ext cx="111125" cy="95250"/>
            </a:xfrm>
            <a:custGeom>
              <a:avLst/>
              <a:gdLst>
                <a:gd name="T0" fmla="*/ 0 w 70"/>
                <a:gd name="T1" fmla="*/ 60 h 60"/>
                <a:gd name="T2" fmla="*/ 0 w 70"/>
                <a:gd name="T3" fmla="*/ 0 h 60"/>
                <a:gd name="T4" fmla="*/ 70 w 70"/>
                <a:gd name="T5" fmla="*/ 0 h 60"/>
                <a:gd name="T6" fmla="*/ 70 w 70"/>
                <a:gd name="T7" fmla="*/ 60 h 60"/>
              </a:gdLst>
              <a:ahLst/>
              <a:cxnLst>
                <a:cxn ang="0">
                  <a:pos x="T0" y="T1"/>
                </a:cxn>
                <a:cxn ang="0">
                  <a:pos x="T2" y="T3"/>
                </a:cxn>
                <a:cxn ang="0">
                  <a:pos x="T4" y="T5"/>
                </a:cxn>
                <a:cxn ang="0">
                  <a:pos x="T6" y="T7"/>
                </a:cxn>
              </a:cxnLst>
              <a:rect l="0" t="0" r="r" b="b"/>
              <a:pathLst>
                <a:path w="70" h="60">
                  <a:moveTo>
                    <a:pt x="0" y="60"/>
                  </a:moveTo>
                  <a:lnTo>
                    <a:pt x="0" y="0"/>
                  </a:lnTo>
                  <a:lnTo>
                    <a:pt x="70" y="0"/>
                  </a:lnTo>
                  <a:lnTo>
                    <a:pt x="70" y="6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107">
              <a:extLst>
                <a:ext uri="{FF2B5EF4-FFF2-40B4-BE49-F238E27FC236}">
                  <a16:creationId xmlns:a16="http://schemas.microsoft.com/office/drawing/2014/main" id="{114F043E-E646-4B06-B294-4CE565F4D4BD}"/>
                </a:ext>
              </a:extLst>
            </p:cNvPr>
            <p:cNvSpPr>
              <a:spLocks noChangeArrowheads="1"/>
            </p:cNvSpPr>
            <p:nvPr/>
          </p:nvSpPr>
          <p:spPr bwMode="auto">
            <a:xfrm>
              <a:off x="20151725" y="2192338"/>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108">
              <a:extLst>
                <a:ext uri="{FF2B5EF4-FFF2-40B4-BE49-F238E27FC236}">
                  <a16:creationId xmlns:a16="http://schemas.microsoft.com/office/drawing/2014/main" id="{3699AA0D-26D6-4F59-BECA-D8D1E3931493}"/>
                </a:ext>
              </a:extLst>
            </p:cNvPr>
            <p:cNvSpPr>
              <a:spLocks noChangeArrowheads="1"/>
            </p:cNvSpPr>
            <p:nvPr/>
          </p:nvSpPr>
          <p:spPr bwMode="auto">
            <a:xfrm>
              <a:off x="20250150" y="2192338"/>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109">
              <a:extLst>
                <a:ext uri="{FF2B5EF4-FFF2-40B4-BE49-F238E27FC236}">
                  <a16:creationId xmlns:a16="http://schemas.microsoft.com/office/drawing/2014/main" id="{E24F0719-88DD-47DC-9F12-FB3C4602F12D}"/>
                </a:ext>
              </a:extLst>
            </p:cNvPr>
            <p:cNvSpPr>
              <a:spLocks noChangeArrowheads="1"/>
            </p:cNvSpPr>
            <p:nvPr/>
          </p:nvSpPr>
          <p:spPr bwMode="auto">
            <a:xfrm>
              <a:off x="20348575" y="2192338"/>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Rectangle 110">
              <a:extLst>
                <a:ext uri="{FF2B5EF4-FFF2-40B4-BE49-F238E27FC236}">
                  <a16:creationId xmlns:a16="http://schemas.microsoft.com/office/drawing/2014/main" id="{3322A89A-2C32-44A9-9B1F-F40AF5A8FBD5}"/>
                </a:ext>
              </a:extLst>
            </p:cNvPr>
            <p:cNvSpPr>
              <a:spLocks noChangeArrowheads="1"/>
            </p:cNvSpPr>
            <p:nvPr/>
          </p:nvSpPr>
          <p:spPr bwMode="auto">
            <a:xfrm>
              <a:off x="20447000" y="2192338"/>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111">
              <a:extLst>
                <a:ext uri="{FF2B5EF4-FFF2-40B4-BE49-F238E27FC236}">
                  <a16:creationId xmlns:a16="http://schemas.microsoft.com/office/drawing/2014/main" id="{0826FCE4-4270-4C0C-95C7-13FE9CB36E95}"/>
                </a:ext>
              </a:extLst>
            </p:cNvPr>
            <p:cNvSpPr>
              <a:spLocks noChangeArrowheads="1"/>
            </p:cNvSpPr>
            <p:nvPr/>
          </p:nvSpPr>
          <p:spPr bwMode="auto">
            <a:xfrm>
              <a:off x="20151725" y="2379663"/>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Rectangle 112">
              <a:extLst>
                <a:ext uri="{FF2B5EF4-FFF2-40B4-BE49-F238E27FC236}">
                  <a16:creationId xmlns:a16="http://schemas.microsoft.com/office/drawing/2014/main" id="{D0CDAD77-8C94-4CD9-B903-2A174BD496C7}"/>
                </a:ext>
              </a:extLst>
            </p:cNvPr>
            <p:cNvSpPr>
              <a:spLocks noChangeArrowheads="1"/>
            </p:cNvSpPr>
            <p:nvPr/>
          </p:nvSpPr>
          <p:spPr bwMode="auto">
            <a:xfrm>
              <a:off x="20250150" y="2379663"/>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113">
              <a:extLst>
                <a:ext uri="{FF2B5EF4-FFF2-40B4-BE49-F238E27FC236}">
                  <a16:creationId xmlns:a16="http://schemas.microsoft.com/office/drawing/2014/main" id="{6E3B9D00-8144-4E05-95C0-1F23F2B77D2E}"/>
                </a:ext>
              </a:extLst>
            </p:cNvPr>
            <p:cNvSpPr>
              <a:spLocks noChangeArrowheads="1"/>
            </p:cNvSpPr>
            <p:nvPr/>
          </p:nvSpPr>
          <p:spPr bwMode="auto">
            <a:xfrm>
              <a:off x="20348575" y="2379663"/>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114">
              <a:extLst>
                <a:ext uri="{FF2B5EF4-FFF2-40B4-BE49-F238E27FC236}">
                  <a16:creationId xmlns:a16="http://schemas.microsoft.com/office/drawing/2014/main" id="{3B155415-ADCB-45FA-9910-FB0865470D7B}"/>
                </a:ext>
              </a:extLst>
            </p:cNvPr>
            <p:cNvSpPr>
              <a:spLocks noChangeArrowheads="1"/>
            </p:cNvSpPr>
            <p:nvPr/>
          </p:nvSpPr>
          <p:spPr bwMode="auto">
            <a:xfrm>
              <a:off x="20447000" y="2379663"/>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115">
              <a:extLst>
                <a:ext uri="{FF2B5EF4-FFF2-40B4-BE49-F238E27FC236}">
                  <a16:creationId xmlns:a16="http://schemas.microsoft.com/office/drawing/2014/main" id="{54566B5A-5FC9-4913-B2CE-D7B4DACF5212}"/>
                </a:ext>
              </a:extLst>
            </p:cNvPr>
            <p:cNvSpPr>
              <a:spLocks noChangeArrowheads="1"/>
            </p:cNvSpPr>
            <p:nvPr/>
          </p:nvSpPr>
          <p:spPr bwMode="auto">
            <a:xfrm>
              <a:off x="20151725" y="2566988"/>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116">
              <a:extLst>
                <a:ext uri="{FF2B5EF4-FFF2-40B4-BE49-F238E27FC236}">
                  <a16:creationId xmlns:a16="http://schemas.microsoft.com/office/drawing/2014/main" id="{C6EB8AAA-5BFB-4BB3-A9AE-F503EF6D2D59}"/>
                </a:ext>
              </a:extLst>
            </p:cNvPr>
            <p:cNvSpPr>
              <a:spLocks noChangeArrowheads="1"/>
            </p:cNvSpPr>
            <p:nvPr/>
          </p:nvSpPr>
          <p:spPr bwMode="auto">
            <a:xfrm>
              <a:off x="20250150" y="2566988"/>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7" name="Rectangle 117">
              <a:extLst>
                <a:ext uri="{FF2B5EF4-FFF2-40B4-BE49-F238E27FC236}">
                  <a16:creationId xmlns:a16="http://schemas.microsoft.com/office/drawing/2014/main" id="{7D31F6F3-B010-414A-B408-3318E2691BEA}"/>
                </a:ext>
              </a:extLst>
            </p:cNvPr>
            <p:cNvSpPr>
              <a:spLocks noChangeArrowheads="1"/>
            </p:cNvSpPr>
            <p:nvPr/>
          </p:nvSpPr>
          <p:spPr bwMode="auto">
            <a:xfrm>
              <a:off x="20348575" y="2566988"/>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118">
              <a:extLst>
                <a:ext uri="{FF2B5EF4-FFF2-40B4-BE49-F238E27FC236}">
                  <a16:creationId xmlns:a16="http://schemas.microsoft.com/office/drawing/2014/main" id="{353FA115-6FE3-4426-BC4B-9AEF8F55BBB9}"/>
                </a:ext>
              </a:extLst>
            </p:cNvPr>
            <p:cNvSpPr>
              <a:spLocks noChangeArrowheads="1"/>
            </p:cNvSpPr>
            <p:nvPr/>
          </p:nvSpPr>
          <p:spPr bwMode="auto">
            <a:xfrm>
              <a:off x="20447000" y="2566988"/>
              <a:ext cx="539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19">
              <a:extLst>
                <a:ext uri="{FF2B5EF4-FFF2-40B4-BE49-F238E27FC236}">
                  <a16:creationId xmlns:a16="http://schemas.microsoft.com/office/drawing/2014/main" id="{23691A42-42ED-45C1-B137-D073E19F5C1A}"/>
                </a:ext>
              </a:extLst>
            </p:cNvPr>
            <p:cNvSpPr>
              <a:spLocks/>
            </p:cNvSpPr>
            <p:nvPr/>
          </p:nvSpPr>
          <p:spPr bwMode="auto">
            <a:xfrm>
              <a:off x="20580350" y="1735138"/>
              <a:ext cx="517525" cy="1101725"/>
            </a:xfrm>
            <a:custGeom>
              <a:avLst/>
              <a:gdLst>
                <a:gd name="T0" fmla="*/ 0 w 326"/>
                <a:gd name="T1" fmla="*/ 244 h 694"/>
                <a:gd name="T2" fmla="*/ 0 w 326"/>
                <a:gd name="T3" fmla="*/ 132 h 694"/>
                <a:gd name="T4" fmla="*/ 46 w 326"/>
                <a:gd name="T5" fmla="*/ 132 h 694"/>
                <a:gd name="T6" fmla="*/ 46 w 326"/>
                <a:gd name="T7" fmla="*/ 42 h 694"/>
                <a:gd name="T8" fmla="*/ 128 w 326"/>
                <a:gd name="T9" fmla="*/ 42 h 694"/>
                <a:gd name="T10" fmla="*/ 128 w 326"/>
                <a:gd name="T11" fmla="*/ 0 h 694"/>
                <a:gd name="T12" fmla="*/ 216 w 326"/>
                <a:gd name="T13" fmla="*/ 0 h 694"/>
                <a:gd name="T14" fmla="*/ 216 w 326"/>
                <a:gd name="T15" fmla="*/ 42 h 694"/>
                <a:gd name="T16" fmla="*/ 326 w 326"/>
                <a:gd name="T17" fmla="*/ 42 h 694"/>
                <a:gd name="T18" fmla="*/ 326 w 326"/>
                <a:gd name="T19" fmla="*/ 694 h 694"/>
                <a:gd name="T20" fmla="*/ 0 w 326"/>
                <a:gd name="T21"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694">
                  <a:moveTo>
                    <a:pt x="0" y="244"/>
                  </a:moveTo>
                  <a:lnTo>
                    <a:pt x="0" y="132"/>
                  </a:lnTo>
                  <a:lnTo>
                    <a:pt x="46" y="132"/>
                  </a:lnTo>
                  <a:lnTo>
                    <a:pt x="46" y="42"/>
                  </a:lnTo>
                  <a:lnTo>
                    <a:pt x="128" y="42"/>
                  </a:lnTo>
                  <a:lnTo>
                    <a:pt x="128" y="0"/>
                  </a:lnTo>
                  <a:lnTo>
                    <a:pt x="216" y="0"/>
                  </a:lnTo>
                  <a:lnTo>
                    <a:pt x="216" y="42"/>
                  </a:lnTo>
                  <a:lnTo>
                    <a:pt x="326" y="42"/>
                  </a:lnTo>
                  <a:lnTo>
                    <a:pt x="326" y="694"/>
                  </a:lnTo>
                  <a:lnTo>
                    <a:pt x="0" y="69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120">
              <a:extLst>
                <a:ext uri="{FF2B5EF4-FFF2-40B4-BE49-F238E27FC236}">
                  <a16:creationId xmlns:a16="http://schemas.microsoft.com/office/drawing/2014/main" id="{63452884-DF26-4F0F-B575-2CA1EAAF0573}"/>
                </a:ext>
              </a:extLst>
            </p:cNvPr>
            <p:cNvSpPr>
              <a:spLocks noChangeArrowheads="1"/>
            </p:cNvSpPr>
            <p:nvPr/>
          </p:nvSpPr>
          <p:spPr bwMode="auto">
            <a:xfrm>
              <a:off x="20618450" y="1979613"/>
              <a:ext cx="69850"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121">
              <a:extLst>
                <a:ext uri="{FF2B5EF4-FFF2-40B4-BE49-F238E27FC236}">
                  <a16:creationId xmlns:a16="http://schemas.microsoft.com/office/drawing/2014/main" id="{082A1A91-DDA1-42B0-95D5-60A946464891}"/>
                </a:ext>
              </a:extLst>
            </p:cNvPr>
            <p:cNvSpPr>
              <a:spLocks noChangeArrowheads="1"/>
            </p:cNvSpPr>
            <p:nvPr/>
          </p:nvSpPr>
          <p:spPr bwMode="auto">
            <a:xfrm>
              <a:off x="20739100" y="1979613"/>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122">
              <a:extLst>
                <a:ext uri="{FF2B5EF4-FFF2-40B4-BE49-F238E27FC236}">
                  <a16:creationId xmlns:a16="http://schemas.microsoft.com/office/drawing/2014/main" id="{78A02174-BC66-40B8-A165-34D380A767FE}"/>
                </a:ext>
              </a:extLst>
            </p:cNvPr>
            <p:cNvSpPr>
              <a:spLocks noChangeArrowheads="1"/>
            </p:cNvSpPr>
            <p:nvPr/>
          </p:nvSpPr>
          <p:spPr bwMode="auto">
            <a:xfrm>
              <a:off x="20862925" y="1979613"/>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 name="Rectangle 123">
              <a:extLst>
                <a:ext uri="{FF2B5EF4-FFF2-40B4-BE49-F238E27FC236}">
                  <a16:creationId xmlns:a16="http://schemas.microsoft.com/office/drawing/2014/main" id="{3EE0085E-2206-43F3-B742-47F1B628EE7C}"/>
                </a:ext>
              </a:extLst>
            </p:cNvPr>
            <p:cNvSpPr>
              <a:spLocks noChangeArrowheads="1"/>
            </p:cNvSpPr>
            <p:nvPr/>
          </p:nvSpPr>
          <p:spPr bwMode="auto">
            <a:xfrm>
              <a:off x="20986750" y="1979613"/>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 name="Rectangle 124">
              <a:extLst>
                <a:ext uri="{FF2B5EF4-FFF2-40B4-BE49-F238E27FC236}">
                  <a16:creationId xmlns:a16="http://schemas.microsoft.com/office/drawing/2014/main" id="{08D93231-ED13-4DE5-949D-1E0A70B48A84}"/>
                </a:ext>
              </a:extLst>
            </p:cNvPr>
            <p:cNvSpPr>
              <a:spLocks noChangeArrowheads="1"/>
            </p:cNvSpPr>
            <p:nvPr/>
          </p:nvSpPr>
          <p:spPr bwMode="auto">
            <a:xfrm>
              <a:off x="20618450" y="2128838"/>
              <a:ext cx="69850" cy="1143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125">
              <a:extLst>
                <a:ext uri="{FF2B5EF4-FFF2-40B4-BE49-F238E27FC236}">
                  <a16:creationId xmlns:a16="http://schemas.microsoft.com/office/drawing/2014/main" id="{2AF32254-42B7-48AD-93A9-B63D166945D9}"/>
                </a:ext>
              </a:extLst>
            </p:cNvPr>
            <p:cNvSpPr>
              <a:spLocks noChangeArrowheads="1"/>
            </p:cNvSpPr>
            <p:nvPr/>
          </p:nvSpPr>
          <p:spPr bwMode="auto">
            <a:xfrm>
              <a:off x="20739100" y="2128838"/>
              <a:ext cx="73025" cy="1143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126">
              <a:extLst>
                <a:ext uri="{FF2B5EF4-FFF2-40B4-BE49-F238E27FC236}">
                  <a16:creationId xmlns:a16="http://schemas.microsoft.com/office/drawing/2014/main" id="{90126E0F-4CD8-48B1-BEEB-824501588423}"/>
                </a:ext>
              </a:extLst>
            </p:cNvPr>
            <p:cNvSpPr>
              <a:spLocks noChangeArrowheads="1"/>
            </p:cNvSpPr>
            <p:nvPr/>
          </p:nvSpPr>
          <p:spPr bwMode="auto">
            <a:xfrm>
              <a:off x="20862925" y="2128838"/>
              <a:ext cx="73025" cy="1143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127">
              <a:extLst>
                <a:ext uri="{FF2B5EF4-FFF2-40B4-BE49-F238E27FC236}">
                  <a16:creationId xmlns:a16="http://schemas.microsoft.com/office/drawing/2014/main" id="{318E30D4-3FCF-4B05-B0BB-4D81F32FE1D0}"/>
                </a:ext>
              </a:extLst>
            </p:cNvPr>
            <p:cNvSpPr>
              <a:spLocks noChangeArrowheads="1"/>
            </p:cNvSpPr>
            <p:nvPr/>
          </p:nvSpPr>
          <p:spPr bwMode="auto">
            <a:xfrm>
              <a:off x="20986750" y="2128838"/>
              <a:ext cx="73025" cy="1143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 name="Rectangle 128">
              <a:extLst>
                <a:ext uri="{FF2B5EF4-FFF2-40B4-BE49-F238E27FC236}">
                  <a16:creationId xmlns:a16="http://schemas.microsoft.com/office/drawing/2014/main" id="{1EBF5700-B6E9-4115-A934-413275BE28A2}"/>
                </a:ext>
              </a:extLst>
            </p:cNvPr>
            <p:cNvSpPr>
              <a:spLocks noChangeArrowheads="1"/>
            </p:cNvSpPr>
            <p:nvPr/>
          </p:nvSpPr>
          <p:spPr bwMode="auto">
            <a:xfrm>
              <a:off x="20618450" y="2281238"/>
              <a:ext cx="69850" cy="1143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129">
              <a:extLst>
                <a:ext uri="{FF2B5EF4-FFF2-40B4-BE49-F238E27FC236}">
                  <a16:creationId xmlns:a16="http://schemas.microsoft.com/office/drawing/2014/main" id="{63F5B5EF-F81B-41B7-974B-721BEBEAB683}"/>
                </a:ext>
              </a:extLst>
            </p:cNvPr>
            <p:cNvSpPr>
              <a:spLocks noChangeArrowheads="1"/>
            </p:cNvSpPr>
            <p:nvPr/>
          </p:nvSpPr>
          <p:spPr bwMode="auto">
            <a:xfrm>
              <a:off x="20739100" y="2281238"/>
              <a:ext cx="73025" cy="1143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0" name="Rectangle 130">
              <a:extLst>
                <a:ext uri="{FF2B5EF4-FFF2-40B4-BE49-F238E27FC236}">
                  <a16:creationId xmlns:a16="http://schemas.microsoft.com/office/drawing/2014/main" id="{33FF39CF-47F1-4BC2-9193-C6E97FEB783F}"/>
                </a:ext>
              </a:extLst>
            </p:cNvPr>
            <p:cNvSpPr>
              <a:spLocks noChangeArrowheads="1"/>
            </p:cNvSpPr>
            <p:nvPr/>
          </p:nvSpPr>
          <p:spPr bwMode="auto">
            <a:xfrm>
              <a:off x="20862925" y="2281238"/>
              <a:ext cx="73025" cy="1143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Rectangle 131">
              <a:extLst>
                <a:ext uri="{FF2B5EF4-FFF2-40B4-BE49-F238E27FC236}">
                  <a16:creationId xmlns:a16="http://schemas.microsoft.com/office/drawing/2014/main" id="{3DE2EB22-4D3D-46EA-834D-5278C388D474}"/>
                </a:ext>
              </a:extLst>
            </p:cNvPr>
            <p:cNvSpPr>
              <a:spLocks noChangeArrowheads="1"/>
            </p:cNvSpPr>
            <p:nvPr/>
          </p:nvSpPr>
          <p:spPr bwMode="auto">
            <a:xfrm>
              <a:off x="20986750" y="2281238"/>
              <a:ext cx="73025" cy="1143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2" name="Rectangle 132">
              <a:extLst>
                <a:ext uri="{FF2B5EF4-FFF2-40B4-BE49-F238E27FC236}">
                  <a16:creationId xmlns:a16="http://schemas.microsoft.com/office/drawing/2014/main" id="{55E5B003-15CA-4E07-BE93-7ADC1018B0CA}"/>
                </a:ext>
              </a:extLst>
            </p:cNvPr>
            <p:cNvSpPr>
              <a:spLocks noChangeArrowheads="1"/>
            </p:cNvSpPr>
            <p:nvPr/>
          </p:nvSpPr>
          <p:spPr bwMode="auto">
            <a:xfrm>
              <a:off x="20618450" y="2446338"/>
              <a:ext cx="69850"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3" name="Rectangle 133">
              <a:extLst>
                <a:ext uri="{FF2B5EF4-FFF2-40B4-BE49-F238E27FC236}">
                  <a16:creationId xmlns:a16="http://schemas.microsoft.com/office/drawing/2014/main" id="{E3E10592-EC2D-4FC9-932B-125AA802A4CC}"/>
                </a:ext>
              </a:extLst>
            </p:cNvPr>
            <p:cNvSpPr>
              <a:spLocks noChangeArrowheads="1"/>
            </p:cNvSpPr>
            <p:nvPr/>
          </p:nvSpPr>
          <p:spPr bwMode="auto">
            <a:xfrm>
              <a:off x="20739100" y="2446338"/>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Rectangle 134">
              <a:extLst>
                <a:ext uri="{FF2B5EF4-FFF2-40B4-BE49-F238E27FC236}">
                  <a16:creationId xmlns:a16="http://schemas.microsoft.com/office/drawing/2014/main" id="{C40542B5-8AA6-49C8-87C3-900D8C29F700}"/>
                </a:ext>
              </a:extLst>
            </p:cNvPr>
            <p:cNvSpPr>
              <a:spLocks noChangeArrowheads="1"/>
            </p:cNvSpPr>
            <p:nvPr/>
          </p:nvSpPr>
          <p:spPr bwMode="auto">
            <a:xfrm>
              <a:off x="20862925" y="2446338"/>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5" name="Rectangle 135">
              <a:extLst>
                <a:ext uri="{FF2B5EF4-FFF2-40B4-BE49-F238E27FC236}">
                  <a16:creationId xmlns:a16="http://schemas.microsoft.com/office/drawing/2014/main" id="{C2D78F89-0BCB-47A2-BDF4-D182E30CAA16}"/>
                </a:ext>
              </a:extLst>
            </p:cNvPr>
            <p:cNvSpPr>
              <a:spLocks noChangeArrowheads="1"/>
            </p:cNvSpPr>
            <p:nvPr/>
          </p:nvSpPr>
          <p:spPr bwMode="auto">
            <a:xfrm>
              <a:off x="20986750" y="2446338"/>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Rectangle 136">
              <a:extLst>
                <a:ext uri="{FF2B5EF4-FFF2-40B4-BE49-F238E27FC236}">
                  <a16:creationId xmlns:a16="http://schemas.microsoft.com/office/drawing/2014/main" id="{6A0D54F6-633F-4DF3-9354-C60C15AE196A}"/>
                </a:ext>
              </a:extLst>
            </p:cNvPr>
            <p:cNvSpPr>
              <a:spLocks noChangeArrowheads="1"/>
            </p:cNvSpPr>
            <p:nvPr/>
          </p:nvSpPr>
          <p:spPr bwMode="auto">
            <a:xfrm>
              <a:off x="20618450" y="2598738"/>
              <a:ext cx="69850"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7" name="Rectangle 137">
              <a:extLst>
                <a:ext uri="{FF2B5EF4-FFF2-40B4-BE49-F238E27FC236}">
                  <a16:creationId xmlns:a16="http://schemas.microsoft.com/office/drawing/2014/main" id="{393C7852-F673-46A9-8B82-C42D490622DC}"/>
                </a:ext>
              </a:extLst>
            </p:cNvPr>
            <p:cNvSpPr>
              <a:spLocks noChangeArrowheads="1"/>
            </p:cNvSpPr>
            <p:nvPr/>
          </p:nvSpPr>
          <p:spPr bwMode="auto">
            <a:xfrm>
              <a:off x="20739100" y="2598738"/>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Rectangle 138">
              <a:extLst>
                <a:ext uri="{FF2B5EF4-FFF2-40B4-BE49-F238E27FC236}">
                  <a16:creationId xmlns:a16="http://schemas.microsoft.com/office/drawing/2014/main" id="{7FCC1A57-A5B4-4B14-958C-6541FC9650BF}"/>
                </a:ext>
              </a:extLst>
            </p:cNvPr>
            <p:cNvSpPr>
              <a:spLocks noChangeArrowheads="1"/>
            </p:cNvSpPr>
            <p:nvPr/>
          </p:nvSpPr>
          <p:spPr bwMode="auto">
            <a:xfrm>
              <a:off x="20862925" y="2598738"/>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9" name="Rectangle 139">
              <a:extLst>
                <a:ext uri="{FF2B5EF4-FFF2-40B4-BE49-F238E27FC236}">
                  <a16:creationId xmlns:a16="http://schemas.microsoft.com/office/drawing/2014/main" id="{91D26C0A-C417-4A91-A2C5-D061F956730F}"/>
                </a:ext>
              </a:extLst>
            </p:cNvPr>
            <p:cNvSpPr>
              <a:spLocks noChangeArrowheads="1"/>
            </p:cNvSpPr>
            <p:nvPr/>
          </p:nvSpPr>
          <p:spPr bwMode="auto">
            <a:xfrm>
              <a:off x="20986750" y="2598738"/>
              <a:ext cx="73025" cy="11112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40">
              <a:extLst>
                <a:ext uri="{FF2B5EF4-FFF2-40B4-BE49-F238E27FC236}">
                  <a16:creationId xmlns:a16="http://schemas.microsoft.com/office/drawing/2014/main" id="{20FE720A-D0C9-4A29-A42A-C757E47692B9}"/>
                </a:ext>
              </a:extLst>
            </p:cNvPr>
            <p:cNvSpPr>
              <a:spLocks/>
            </p:cNvSpPr>
            <p:nvPr/>
          </p:nvSpPr>
          <p:spPr bwMode="auto">
            <a:xfrm>
              <a:off x="21097875" y="1474788"/>
              <a:ext cx="1028700" cy="1362075"/>
            </a:xfrm>
            <a:custGeom>
              <a:avLst/>
              <a:gdLst>
                <a:gd name="T0" fmla="*/ 0 w 648"/>
                <a:gd name="T1" fmla="*/ 206 h 858"/>
                <a:gd name="T2" fmla="*/ 0 w 648"/>
                <a:gd name="T3" fmla="*/ 164 h 858"/>
                <a:gd name="T4" fmla="*/ 42 w 648"/>
                <a:gd name="T5" fmla="*/ 164 h 858"/>
                <a:gd name="T6" fmla="*/ 42 w 648"/>
                <a:gd name="T7" fmla="*/ 96 h 858"/>
                <a:gd name="T8" fmla="*/ 198 w 648"/>
                <a:gd name="T9" fmla="*/ 96 h 858"/>
                <a:gd name="T10" fmla="*/ 198 w 648"/>
                <a:gd name="T11" fmla="*/ 0 h 858"/>
                <a:gd name="T12" fmla="*/ 270 w 648"/>
                <a:gd name="T13" fmla="*/ 0 h 858"/>
                <a:gd name="T14" fmla="*/ 270 w 648"/>
                <a:gd name="T15" fmla="*/ 92 h 858"/>
                <a:gd name="T16" fmla="*/ 330 w 648"/>
                <a:gd name="T17" fmla="*/ 92 h 858"/>
                <a:gd name="T18" fmla="*/ 330 w 648"/>
                <a:gd name="T19" fmla="*/ 340 h 858"/>
                <a:gd name="T20" fmla="*/ 402 w 648"/>
                <a:gd name="T21" fmla="*/ 340 h 858"/>
                <a:gd name="T22" fmla="*/ 402 w 648"/>
                <a:gd name="T23" fmla="*/ 282 h 858"/>
                <a:gd name="T24" fmla="*/ 488 w 648"/>
                <a:gd name="T25" fmla="*/ 282 h 858"/>
                <a:gd name="T26" fmla="*/ 488 w 648"/>
                <a:gd name="T27" fmla="*/ 308 h 858"/>
                <a:gd name="T28" fmla="*/ 506 w 648"/>
                <a:gd name="T29" fmla="*/ 308 h 858"/>
                <a:gd name="T30" fmla="*/ 506 w 648"/>
                <a:gd name="T31" fmla="*/ 332 h 858"/>
                <a:gd name="T32" fmla="*/ 648 w 648"/>
                <a:gd name="T33" fmla="*/ 332 h 858"/>
                <a:gd name="T34" fmla="*/ 648 w 648"/>
                <a:gd name="T35" fmla="*/ 858 h 858"/>
                <a:gd name="T36" fmla="*/ 0 w 648"/>
                <a:gd name="T37" fmla="*/ 85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8" h="858">
                  <a:moveTo>
                    <a:pt x="0" y="206"/>
                  </a:moveTo>
                  <a:lnTo>
                    <a:pt x="0" y="164"/>
                  </a:lnTo>
                  <a:lnTo>
                    <a:pt x="42" y="164"/>
                  </a:lnTo>
                  <a:lnTo>
                    <a:pt x="42" y="96"/>
                  </a:lnTo>
                  <a:lnTo>
                    <a:pt x="198" y="96"/>
                  </a:lnTo>
                  <a:lnTo>
                    <a:pt x="198" y="0"/>
                  </a:lnTo>
                  <a:lnTo>
                    <a:pt x="270" y="0"/>
                  </a:lnTo>
                  <a:lnTo>
                    <a:pt x="270" y="92"/>
                  </a:lnTo>
                  <a:lnTo>
                    <a:pt x="330" y="92"/>
                  </a:lnTo>
                  <a:lnTo>
                    <a:pt x="330" y="340"/>
                  </a:lnTo>
                  <a:lnTo>
                    <a:pt x="402" y="340"/>
                  </a:lnTo>
                  <a:lnTo>
                    <a:pt x="402" y="282"/>
                  </a:lnTo>
                  <a:lnTo>
                    <a:pt x="488" y="282"/>
                  </a:lnTo>
                  <a:lnTo>
                    <a:pt x="488" y="308"/>
                  </a:lnTo>
                  <a:lnTo>
                    <a:pt x="506" y="308"/>
                  </a:lnTo>
                  <a:lnTo>
                    <a:pt x="506" y="332"/>
                  </a:lnTo>
                  <a:lnTo>
                    <a:pt x="648" y="332"/>
                  </a:lnTo>
                  <a:lnTo>
                    <a:pt x="648" y="858"/>
                  </a:lnTo>
                  <a:lnTo>
                    <a:pt x="0" y="858"/>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41">
              <a:extLst>
                <a:ext uri="{FF2B5EF4-FFF2-40B4-BE49-F238E27FC236}">
                  <a16:creationId xmlns:a16="http://schemas.microsoft.com/office/drawing/2014/main" id="{97901928-4CDC-460E-8287-FF2EB54DBC3A}"/>
                </a:ext>
              </a:extLst>
            </p:cNvPr>
            <p:cNvSpPr>
              <a:spLocks/>
            </p:cNvSpPr>
            <p:nvPr/>
          </p:nvSpPr>
          <p:spPr bwMode="auto">
            <a:xfrm>
              <a:off x="21516975" y="2154238"/>
              <a:ext cx="495300" cy="682625"/>
            </a:xfrm>
            <a:custGeom>
              <a:avLst/>
              <a:gdLst>
                <a:gd name="T0" fmla="*/ 0 w 312"/>
                <a:gd name="T1" fmla="*/ 430 h 430"/>
                <a:gd name="T2" fmla="*/ 0 w 312"/>
                <a:gd name="T3" fmla="*/ 0 h 430"/>
                <a:gd name="T4" fmla="*/ 312 w 312"/>
                <a:gd name="T5" fmla="*/ 0 h 430"/>
                <a:gd name="T6" fmla="*/ 312 w 312"/>
                <a:gd name="T7" fmla="*/ 430 h 430"/>
              </a:gdLst>
              <a:ahLst/>
              <a:cxnLst>
                <a:cxn ang="0">
                  <a:pos x="T0" y="T1"/>
                </a:cxn>
                <a:cxn ang="0">
                  <a:pos x="T2" y="T3"/>
                </a:cxn>
                <a:cxn ang="0">
                  <a:pos x="T4" y="T5"/>
                </a:cxn>
                <a:cxn ang="0">
                  <a:pos x="T6" y="T7"/>
                </a:cxn>
              </a:cxnLst>
              <a:rect l="0" t="0" r="r" b="b"/>
              <a:pathLst>
                <a:path w="312" h="430">
                  <a:moveTo>
                    <a:pt x="0" y="430"/>
                  </a:moveTo>
                  <a:lnTo>
                    <a:pt x="0" y="0"/>
                  </a:lnTo>
                  <a:lnTo>
                    <a:pt x="312" y="0"/>
                  </a:lnTo>
                  <a:lnTo>
                    <a:pt x="312" y="43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42">
              <a:extLst>
                <a:ext uri="{FF2B5EF4-FFF2-40B4-BE49-F238E27FC236}">
                  <a16:creationId xmlns:a16="http://schemas.microsoft.com/office/drawing/2014/main" id="{A416D4C8-5169-44A7-8222-85C9FBFA5506}"/>
                </a:ext>
              </a:extLst>
            </p:cNvPr>
            <p:cNvSpPr>
              <a:spLocks/>
            </p:cNvSpPr>
            <p:nvPr/>
          </p:nvSpPr>
          <p:spPr bwMode="auto">
            <a:xfrm>
              <a:off x="19742150" y="1827213"/>
              <a:ext cx="361950" cy="1009650"/>
            </a:xfrm>
            <a:custGeom>
              <a:avLst/>
              <a:gdLst>
                <a:gd name="T0" fmla="*/ 228 w 228"/>
                <a:gd name="T1" fmla="*/ 186 h 636"/>
                <a:gd name="T2" fmla="*/ 228 w 228"/>
                <a:gd name="T3" fmla="*/ 0 h 636"/>
                <a:gd name="T4" fmla="*/ 0 w 228"/>
                <a:gd name="T5" fmla="*/ 0 h 636"/>
                <a:gd name="T6" fmla="*/ 0 w 228"/>
                <a:gd name="T7" fmla="*/ 636 h 636"/>
                <a:gd name="T8" fmla="*/ 210 w 228"/>
                <a:gd name="T9" fmla="*/ 636 h 636"/>
              </a:gdLst>
              <a:ahLst/>
              <a:cxnLst>
                <a:cxn ang="0">
                  <a:pos x="T0" y="T1"/>
                </a:cxn>
                <a:cxn ang="0">
                  <a:pos x="T2" y="T3"/>
                </a:cxn>
                <a:cxn ang="0">
                  <a:pos x="T4" y="T5"/>
                </a:cxn>
                <a:cxn ang="0">
                  <a:pos x="T6" y="T7"/>
                </a:cxn>
                <a:cxn ang="0">
                  <a:pos x="T8" y="T9"/>
                </a:cxn>
              </a:cxnLst>
              <a:rect l="0" t="0" r="r" b="b"/>
              <a:pathLst>
                <a:path w="228" h="636">
                  <a:moveTo>
                    <a:pt x="228" y="186"/>
                  </a:moveTo>
                  <a:lnTo>
                    <a:pt x="228" y="0"/>
                  </a:lnTo>
                  <a:lnTo>
                    <a:pt x="0" y="0"/>
                  </a:lnTo>
                  <a:lnTo>
                    <a:pt x="0" y="636"/>
                  </a:lnTo>
                  <a:lnTo>
                    <a:pt x="210" y="63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43">
              <a:extLst>
                <a:ext uri="{FF2B5EF4-FFF2-40B4-BE49-F238E27FC236}">
                  <a16:creationId xmlns:a16="http://schemas.microsoft.com/office/drawing/2014/main" id="{2105F31D-F3E9-42A8-AF8F-F7623F20EFF2}"/>
                </a:ext>
              </a:extLst>
            </p:cNvPr>
            <p:cNvSpPr>
              <a:spLocks/>
            </p:cNvSpPr>
            <p:nvPr/>
          </p:nvSpPr>
          <p:spPr bwMode="auto">
            <a:xfrm>
              <a:off x="19789775" y="1576388"/>
              <a:ext cx="790575" cy="415925"/>
            </a:xfrm>
            <a:custGeom>
              <a:avLst/>
              <a:gdLst>
                <a:gd name="T0" fmla="*/ 0 w 498"/>
                <a:gd name="T1" fmla="*/ 158 h 262"/>
                <a:gd name="T2" fmla="*/ 0 w 498"/>
                <a:gd name="T3" fmla="*/ 100 h 262"/>
                <a:gd name="T4" fmla="*/ 28 w 498"/>
                <a:gd name="T5" fmla="*/ 100 h 262"/>
                <a:gd name="T6" fmla="*/ 28 w 498"/>
                <a:gd name="T7" fmla="*/ 74 h 262"/>
                <a:gd name="T8" fmla="*/ 104 w 498"/>
                <a:gd name="T9" fmla="*/ 74 h 262"/>
                <a:gd name="T10" fmla="*/ 104 w 498"/>
                <a:gd name="T11" fmla="*/ 0 h 262"/>
                <a:gd name="T12" fmla="*/ 182 w 498"/>
                <a:gd name="T13" fmla="*/ 0 h 262"/>
                <a:gd name="T14" fmla="*/ 182 w 498"/>
                <a:gd name="T15" fmla="*/ 74 h 262"/>
                <a:gd name="T16" fmla="*/ 258 w 498"/>
                <a:gd name="T17" fmla="*/ 74 h 262"/>
                <a:gd name="T18" fmla="*/ 258 w 498"/>
                <a:gd name="T19" fmla="*/ 242 h 262"/>
                <a:gd name="T20" fmla="*/ 296 w 498"/>
                <a:gd name="T21" fmla="*/ 242 h 262"/>
                <a:gd name="T22" fmla="*/ 296 w 498"/>
                <a:gd name="T23" fmla="*/ 184 h 262"/>
                <a:gd name="T24" fmla="*/ 358 w 498"/>
                <a:gd name="T25" fmla="*/ 184 h 262"/>
                <a:gd name="T26" fmla="*/ 358 w 498"/>
                <a:gd name="T27" fmla="*/ 88 h 262"/>
                <a:gd name="T28" fmla="*/ 438 w 498"/>
                <a:gd name="T29" fmla="*/ 88 h 262"/>
                <a:gd name="T30" fmla="*/ 438 w 498"/>
                <a:gd name="T31" fmla="*/ 262 h 262"/>
                <a:gd name="T32" fmla="*/ 498 w 498"/>
                <a:gd name="T33"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8" h="262">
                  <a:moveTo>
                    <a:pt x="0" y="158"/>
                  </a:moveTo>
                  <a:lnTo>
                    <a:pt x="0" y="100"/>
                  </a:lnTo>
                  <a:lnTo>
                    <a:pt x="28" y="100"/>
                  </a:lnTo>
                  <a:lnTo>
                    <a:pt x="28" y="74"/>
                  </a:lnTo>
                  <a:lnTo>
                    <a:pt x="104" y="74"/>
                  </a:lnTo>
                  <a:lnTo>
                    <a:pt x="104" y="0"/>
                  </a:lnTo>
                  <a:lnTo>
                    <a:pt x="182" y="0"/>
                  </a:lnTo>
                  <a:lnTo>
                    <a:pt x="182" y="74"/>
                  </a:lnTo>
                  <a:lnTo>
                    <a:pt x="258" y="74"/>
                  </a:lnTo>
                  <a:lnTo>
                    <a:pt x="258" y="242"/>
                  </a:lnTo>
                  <a:lnTo>
                    <a:pt x="296" y="242"/>
                  </a:lnTo>
                  <a:lnTo>
                    <a:pt x="296" y="184"/>
                  </a:lnTo>
                  <a:lnTo>
                    <a:pt x="358" y="184"/>
                  </a:lnTo>
                  <a:lnTo>
                    <a:pt x="358" y="88"/>
                  </a:lnTo>
                  <a:lnTo>
                    <a:pt x="438" y="88"/>
                  </a:lnTo>
                  <a:lnTo>
                    <a:pt x="438" y="262"/>
                  </a:lnTo>
                  <a:lnTo>
                    <a:pt x="498" y="26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Rectangle 144">
              <a:extLst>
                <a:ext uri="{FF2B5EF4-FFF2-40B4-BE49-F238E27FC236}">
                  <a16:creationId xmlns:a16="http://schemas.microsoft.com/office/drawing/2014/main" id="{807A68ED-8522-4C5D-905D-0E6BB5FCC312}"/>
                </a:ext>
              </a:extLst>
            </p:cNvPr>
            <p:cNvSpPr>
              <a:spLocks noChangeArrowheads="1"/>
            </p:cNvSpPr>
            <p:nvPr/>
          </p:nvSpPr>
          <p:spPr bwMode="auto">
            <a:xfrm>
              <a:off x="21145500" y="1773238"/>
              <a:ext cx="76200"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5" name="Rectangle 145">
              <a:extLst>
                <a:ext uri="{FF2B5EF4-FFF2-40B4-BE49-F238E27FC236}">
                  <a16:creationId xmlns:a16="http://schemas.microsoft.com/office/drawing/2014/main" id="{ACFC7BBD-4E61-4649-8600-07C23254F532}"/>
                </a:ext>
              </a:extLst>
            </p:cNvPr>
            <p:cNvSpPr>
              <a:spLocks noChangeArrowheads="1"/>
            </p:cNvSpPr>
            <p:nvPr/>
          </p:nvSpPr>
          <p:spPr bwMode="auto">
            <a:xfrm>
              <a:off x="21262975" y="1773238"/>
              <a:ext cx="73025"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146">
              <a:extLst>
                <a:ext uri="{FF2B5EF4-FFF2-40B4-BE49-F238E27FC236}">
                  <a16:creationId xmlns:a16="http://schemas.microsoft.com/office/drawing/2014/main" id="{9FDBFC13-339B-43A3-B7CD-F464EBEFB192}"/>
                </a:ext>
              </a:extLst>
            </p:cNvPr>
            <p:cNvSpPr>
              <a:spLocks noChangeArrowheads="1"/>
            </p:cNvSpPr>
            <p:nvPr/>
          </p:nvSpPr>
          <p:spPr bwMode="auto">
            <a:xfrm>
              <a:off x="21380450" y="1773238"/>
              <a:ext cx="73025"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147">
              <a:extLst>
                <a:ext uri="{FF2B5EF4-FFF2-40B4-BE49-F238E27FC236}">
                  <a16:creationId xmlns:a16="http://schemas.microsoft.com/office/drawing/2014/main" id="{AC92E906-25FF-4460-BB95-961171498543}"/>
                </a:ext>
              </a:extLst>
            </p:cNvPr>
            <p:cNvSpPr>
              <a:spLocks noChangeArrowheads="1"/>
            </p:cNvSpPr>
            <p:nvPr/>
          </p:nvSpPr>
          <p:spPr bwMode="auto">
            <a:xfrm>
              <a:off x="21497925" y="1773238"/>
              <a:ext cx="73025"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Rectangle 148">
              <a:extLst>
                <a:ext uri="{FF2B5EF4-FFF2-40B4-BE49-F238E27FC236}">
                  <a16:creationId xmlns:a16="http://schemas.microsoft.com/office/drawing/2014/main" id="{35FA707B-83A1-473D-84E4-39225F5A056A}"/>
                </a:ext>
              </a:extLst>
            </p:cNvPr>
            <p:cNvSpPr>
              <a:spLocks noChangeArrowheads="1"/>
            </p:cNvSpPr>
            <p:nvPr/>
          </p:nvSpPr>
          <p:spPr bwMode="auto">
            <a:xfrm>
              <a:off x="21145500" y="1970088"/>
              <a:ext cx="76200" cy="1524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149">
              <a:extLst>
                <a:ext uri="{FF2B5EF4-FFF2-40B4-BE49-F238E27FC236}">
                  <a16:creationId xmlns:a16="http://schemas.microsoft.com/office/drawing/2014/main" id="{0DB3DDF6-EEE1-4EE5-A9F8-0205380E7EF5}"/>
                </a:ext>
              </a:extLst>
            </p:cNvPr>
            <p:cNvSpPr>
              <a:spLocks noChangeArrowheads="1"/>
            </p:cNvSpPr>
            <p:nvPr/>
          </p:nvSpPr>
          <p:spPr bwMode="auto">
            <a:xfrm>
              <a:off x="21262975" y="1970088"/>
              <a:ext cx="73025" cy="1524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Rectangle 150">
              <a:extLst>
                <a:ext uri="{FF2B5EF4-FFF2-40B4-BE49-F238E27FC236}">
                  <a16:creationId xmlns:a16="http://schemas.microsoft.com/office/drawing/2014/main" id="{07717E7F-D4AE-483A-AF17-20AD7F821A9A}"/>
                </a:ext>
              </a:extLst>
            </p:cNvPr>
            <p:cNvSpPr>
              <a:spLocks noChangeArrowheads="1"/>
            </p:cNvSpPr>
            <p:nvPr/>
          </p:nvSpPr>
          <p:spPr bwMode="auto">
            <a:xfrm>
              <a:off x="21380450" y="1970088"/>
              <a:ext cx="73025" cy="1524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151">
              <a:extLst>
                <a:ext uri="{FF2B5EF4-FFF2-40B4-BE49-F238E27FC236}">
                  <a16:creationId xmlns:a16="http://schemas.microsoft.com/office/drawing/2014/main" id="{89FD3E77-39A0-4071-9B4B-65CDE9ACF858}"/>
                </a:ext>
              </a:extLst>
            </p:cNvPr>
            <p:cNvSpPr>
              <a:spLocks noChangeArrowheads="1"/>
            </p:cNvSpPr>
            <p:nvPr/>
          </p:nvSpPr>
          <p:spPr bwMode="auto">
            <a:xfrm>
              <a:off x="21497925" y="1970088"/>
              <a:ext cx="73025" cy="1524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152">
              <a:extLst>
                <a:ext uri="{FF2B5EF4-FFF2-40B4-BE49-F238E27FC236}">
                  <a16:creationId xmlns:a16="http://schemas.microsoft.com/office/drawing/2014/main" id="{B184682A-0804-42AF-A651-B218A8486B23}"/>
                </a:ext>
              </a:extLst>
            </p:cNvPr>
            <p:cNvSpPr>
              <a:spLocks noChangeArrowheads="1"/>
            </p:cNvSpPr>
            <p:nvPr/>
          </p:nvSpPr>
          <p:spPr bwMode="auto">
            <a:xfrm>
              <a:off x="21145500" y="2163763"/>
              <a:ext cx="76200"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 name="Rectangle 153">
              <a:extLst>
                <a:ext uri="{FF2B5EF4-FFF2-40B4-BE49-F238E27FC236}">
                  <a16:creationId xmlns:a16="http://schemas.microsoft.com/office/drawing/2014/main" id="{86825B9B-BBDA-4C6D-8CA2-4A0A9826BFDB}"/>
                </a:ext>
              </a:extLst>
            </p:cNvPr>
            <p:cNvSpPr>
              <a:spLocks noChangeArrowheads="1"/>
            </p:cNvSpPr>
            <p:nvPr/>
          </p:nvSpPr>
          <p:spPr bwMode="auto">
            <a:xfrm>
              <a:off x="21262975" y="2163763"/>
              <a:ext cx="73025"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154">
              <a:extLst>
                <a:ext uri="{FF2B5EF4-FFF2-40B4-BE49-F238E27FC236}">
                  <a16:creationId xmlns:a16="http://schemas.microsoft.com/office/drawing/2014/main" id="{B661FF5F-B49E-4DB5-BE5F-42D416ADF64E}"/>
                </a:ext>
              </a:extLst>
            </p:cNvPr>
            <p:cNvSpPr>
              <a:spLocks noChangeArrowheads="1"/>
            </p:cNvSpPr>
            <p:nvPr/>
          </p:nvSpPr>
          <p:spPr bwMode="auto">
            <a:xfrm>
              <a:off x="21380450" y="2163763"/>
              <a:ext cx="73025"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 name="Rectangle 155">
              <a:extLst>
                <a:ext uri="{FF2B5EF4-FFF2-40B4-BE49-F238E27FC236}">
                  <a16:creationId xmlns:a16="http://schemas.microsoft.com/office/drawing/2014/main" id="{986CC6EA-7608-4E26-A653-8E34023640C4}"/>
                </a:ext>
              </a:extLst>
            </p:cNvPr>
            <p:cNvSpPr>
              <a:spLocks noChangeArrowheads="1"/>
            </p:cNvSpPr>
            <p:nvPr/>
          </p:nvSpPr>
          <p:spPr bwMode="auto">
            <a:xfrm>
              <a:off x="21145500" y="2360613"/>
              <a:ext cx="76200"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156">
              <a:extLst>
                <a:ext uri="{FF2B5EF4-FFF2-40B4-BE49-F238E27FC236}">
                  <a16:creationId xmlns:a16="http://schemas.microsoft.com/office/drawing/2014/main" id="{442272E0-5EE0-4307-BDF2-A79646B10B95}"/>
                </a:ext>
              </a:extLst>
            </p:cNvPr>
            <p:cNvSpPr>
              <a:spLocks noChangeArrowheads="1"/>
            </p:cNvSpPr>
            <p:nvPr/>
          </p:nvSpPr>
          <p:spPr bwMode="auto">
            <a:xfrm>
              <a:off x="21262975" y="2360613"/>
              <a:ext cx="73025"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157">
              <a:extLst>
                <a:ext uri="{FF2B5EF4-FFF2-40B4-BE49-F238E27FC236}">
                  <a16:creationId xmlns:a16="http://schemas.microsoft.com/office/drawing/2014/main" id="{687E2B25-6CA8-456E-8807-5A522FCFEF83}"/>
                </a:ext>
              </a:extLst>
            </p:cNvPr>
            <p:cNvSpPr>
              <a:spLocks noChangeArrowheads="1"/>
            </p:cNvSpPr>
            <p:nvPr/>
          </p:nvSpPr>
          <p:spPr bwMode="auto">
            <a:xfrm>
              <a:off x="21380450" y="2360613"/>
              <a:ext cx="73025" cy="1555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158">
              <a:extLst>
                <a:ext uri="{FF2B5EF4-FFF2-40B4-BE49-F238E27FC236}">
                  <a16:creationId xmlns:a16="http://schemas.microsoft.com/office/drawing/2014/main" id="{B29D53C9-6F59-4FA7-B28F-9A370EA0B6B2}"/>
                </a:ext>
              </a:extLst>
            </p:cNvPr>
            <p:cNvSpPr>
              <a:spLocks noChangeArrowheads="1"/>
            </p:cNvSpPr>
            <p:nvPr/>
          </p:nvSpPr>
          <p:spPr bwMode="auto">
            <a:xfrm>
              <a:off x="21145500" y="2557463"/>
              <a:ext cx="76200" cy="1524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Rectangle 159">
              <a:extLst>
                <a:ext uri="{FF2B5EF4-FFF2-40B4-BE49-F238E27FC236}">
                  <a16:creationId xmlns:a16="http://schemas.microsoft.com/office/drawing/2014/main" id="{F357B2D9-C091-4860-A366-486EA36C3998}"/>
                </a:ext>
              </a:extLst>
            </p:cNvPr>
            <p:cNvSpPr>
              <a:spLocks noChangeArrowheads="1"/>
            </p:cNvSpPr>
            <p:nvPr/>
          </p:nvSpPr>
          <p:spPr bwMode="auto">
            <a:xfrm>
              <a:off x="21262975" y="2557463"/>
              <a:ext cx="73025" cy="1524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160">
              <a:extLst>
                <a:ext uri="{FF2B5EF4-FFF2-40B4-BE49-F238E27FC236}">
                  <a16:creationId xmlns:a16="http://schemas.microsoft.com/office/drawing/2014/main" id="{03C0D734-CB6A-4A93-A767-59C707D40F92}"/>
                </a:ext>
              </a:extLst>
            </p:cNvPr>
            <p:cNvSpPr>
              <a:spLocks noChangeArrowheads="1"/>
            </p:cNvSpPr>
            <p:nvPr/>
          </p:nvSpPr>
          <p:spPr bwMode="auto">
            <a:xfrm>
              <a:off x="21380450" y="2557463"/>
              <a:ext cx="73025" cy="1524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Rectangle 161">
              <a:extLst>
                <a:ext uri="{FF2B5EF4-FFF2-40B4-BE49-F238E27FC236}">
                  <a16:creationId xmlns:a16="http://schemas.microsoft.com/office/drawing/2014/main" id="{6A5EA53F-B17D-4525-BA48-9FF3289CF82D}"/>
                </a:ext>
              </a:extLst>
            </p:cNvPr>
            <p:cNvSpPr>
              <a:spLocks noChangeArrowheads="1"/>
            </p:cNvSpPr>
            <p:nvPr/>
          </p:nvSpPr>
          <p:spPr bwMode="auto">
            <a:xfrm>
              <a:off x="21580475" y="2192338"/>
              <a:ext cx="63500"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Rectangle 162">
              <a:extLst>
                <a:ext uri="{FF2B5EF4-FFF2-40B4-BE49-F238E27FC236}">
                  <a16:creationId xmlns:a16="http://schemas.microsoft.com/office/drawing/2014/main" id="{0B9E39BD-08D7-4209-8A00-557609FA9411}"/>
                </a:ext>
              </a:extLst>
            </p:cNvPr>
            <p:cNvSpPr>
              <a:spLocks noChangeArrowheads="1"/>
            </p:cNvSpPr>
            <p:nvPr/>
          </p:nvSpPr>
          <p:spPr bwMode="auto">
            <a:xfrm>
              <a:off x="21882100" y="219233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Rectangle 163">
              <a:extLst>
                <a:ext uri="{FF2B5EF4-FFF2-40B4-BE49-F238E27FC236}">
                  <a16:creationId xmlns:a16="http://schemas.microsoft.com/office/drawing/2014/main" id="{CB9CE677-C3EA-4224-8A29-7EBC242D5FA1}"/>
                </a:ext>
              </a:extLst>
            </p:cNvPr>
            <p:cNvSpPr>
              <a:spLocks noChangeArrowheads="1"/>
            </p:cNvSpPr>
            <p:nvPr/>
          </p:nvSpPr>
          <p:spPr bwMode="auto">
            <a:xfrm>
              <a:off x="21780500" y="219233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Rectangle 164">
              <a:extLst>
                <a:ext uri="{FF2B5EF4-FFF2-40B4-BE49-F238E27FC236}">
                  <a16:creationId xmlns:a16="http://schemas.microsoft.com/office/drawing/2014/main" id="{FC717336-6FCA-4662-980F-17CAC5C633D9}"/>
                </a:ext>
              </a:extLst>
            </p:cNvPr>
            <p:cNvSpPr>
              <a:spLocks noChangeArrowheads="1"/>
            </p:cNvSpPr>
            <p:nvPr/>
          </p:nvSpPr>
          <p:spPr bwMode="auto">
            <a:xfrm>
              <a:off x="21678900" y="219233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Rectangle 165">
              <a:extLst>
                <a:ext uri="{FF2B5EF4-FFF2-40B4-BE49-F238E27FC236}">
                  <a16:creationId xmlns:a16="http://schemas.microsoft.com/office/drawing/2014/main" id="{2CD706DA-249E-499E-A542-512277005100}"/>
                </a:ext>
              </a:extLst>
            </p:cNvPr>
            <p:cNvSpPr>
              <a:spLocks noChangeArrowheads="1"/>
            </p:cNvSpPr>
            <p:nvPr/>
          </p:nvSpPr>
          <p:spPr bwMode="auto">
            <a:xfrm>
              <a:off x="21580475" y="2376488"/>
              <a:ext cx="63500"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Rectangle 166">
              <a:extLst>
                <a:ext uri="{FF2B5EF4-FFF2-40B4-BE49-F238E27FC236}">
                  <a16:creationId xmlns:a16="http://schemas.microsoft.com/office/drawing/2014/main" id="{CD92D9E8-0A6A-4E5B-B0C2-70CD55CCBEE2}"/>
                </a:ext>
              </a:extLst>
            </p:cNvPr>
            <p:cNvSpPr>
              <a:spLocks noChangeArrowheads="1"/>
            </p:cNvSpPr>
            <p:nvPr/>
          </p:nvSpPr>
          <p:spPr bwMode="auto">
            <a:xfrm>
              <a:off x="21882100" y="237648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 name="Rectangle 167">
              <a:extLst>
                <a:ext uri="{FF2B5EF4-FFF2-40B4-BE49-F238E27FC236}">
                  <a16:creationId xmlns:a16="http://schemas.microsoft.com/office/drawing/2014/main" id="{58B35711-88A6-484F-8FA5-AB98B1CDC333}"/>
                </a:ext>
              </a:extLst>
            </p:cNvPr>
            <p:cNvSpPr>
              <a:spLocks noChangeArrowheads="1"/>
            </p:cNvSpPr>
            <p:nvPr/>
          </p:nvSpPr>
          <p:spPr bwMode="auto">
            <a:xfrm>
              <a:off x="21780500" y="237648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168">
              <a:extLst>
                <a:ext uri="{FF2B5EF4-FFF2-40B4-BE49-F238E27FC236}">
                  <a16:creationId xmlns:a16="http://schemas.microsoft.com/office/drawing/2014/main" id="{0C131223-0D32-4195-9302-09EE4F500CAC}"/>
                </a:ext>
              </a:extLst>
            </p:cNvPr>
            <p:cNvSpPr>
              <a:spLocks noChangeArrowheads="1"/>
            </p:cNvSpPr>
            <p:nvPr/>
          </p:nvSpPr>
          <p:spPr bwMode="auto">
            <a:xfrm>
              <a:off x="21678900" y="237648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169">
              <a:extLst>
                <a:ext uri="{FF2B5EF4-FFF2-40B4-BE49-F238E27FC236}">
                  <a16:creationId xmlns:a16="http://schemas.microsoft.com/office/drawing/2014/main" id="{4940DF22-BBCE-4E88-9900-F794C08FB291}"/>
                </a:ext>
              </a:extLst>
            </p:cNvPr>
            <p:cNvSpPr>
              <a:spLocks noChangeArrowheads="1"/>
            </p:cNvSpPr>
            <p:nvPr/>
          </p:nvSpPr>
          <p:spPr bwMode="auto">
            <a:xfrm>
              <a:off x="21580475" y="2566988"/>
              <a:ext cx="63500"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Rectangle 170">
              <a:extLst>
                <a:ext uri="{FF2B5EF4-FFF2-40B4-BE49-F238E27FC236}">
                  <a16:creationId xmlns:a16="http://schemas.microsoft.com/office/drawing/2014/main" id="{62D63985-98CE-4AC0-9E19-5D5B5D422EF2}"/>
                </a:ext>
              </a:extLst>
            </p:cNvPr>
            <p:cNvSpPr>
              <a:spLocks noChangeArrowheads="1"/>
            </p:cNvSpPr>
            <p:nvPr/>
          </p:nvSpPr>
          <p:spPr bwMode="auto">
            <a:xfrm>
              <a:off x="21882100" y="256698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1" name="Rectangle 171">
              <a:extLst>
                <a:ext uri="{FF2B5EF4-FFF2-40B4-BE49-F238E27FC236}">
                  <a16:creationId xmlns:a16="http://schemas.microsoft.com/office/drawing/2014/main" id="{EAC8A566-93CE-4E90-A48A-EAFA3BDE092C}"/>
                </a:ext>
              </a:extLst>
            </p:cNvPr>
            <p:cNvSpPr>
              <a:spLocks noChangeArrowheads="1"/>
            </p:cNvSpPr>
            <p:nvPr/>
          </p:nvSpPr>
          <p:spPr bwMode="auto">
            <a:xfrm>
              <a:off x="21780500" y="256698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172">
              <a:extLst>
                <a:ext uri="{FF2B5EF4-FFF2-40B4-BE49-F238E27FC236}">
                  <a16:creationId xmlns:a16="http://schemas.microsoft.com/office/drawing/2014/main" id="{CEE3CF12-02A0-457C-B43D-E4866474591A}"/>
                </a:ext>
              </a:extLst>
            </p:cNvPr>
            <p:cNvSpPr>
              <a:spLocks noChangeArrowheads="1"/>
            </p:cNvSpPr>
            <p:nvPr/>
          </p:nvSpPr>
          <p:spPr bwMode="auto">
            <a:xfrm>
              <a:off x="21678900" y="2566988"/>
              <a:ext cx="66675" cy="142875"/>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3" name="Rectangle 173">
              <a:extLst>
                <a:ext uri="{FF2B5EF4-FFF2-40B4-BE49-F238E27FC236}">
                  <a16:creationId xmlns:a16="http://schemas.microsoft.com/office/drawing/2014/main" id="{AB60407B-B9A2-4A1B-8AEC-F10A15E04197}"/>
                </a:ext>
              </a:extLst>
            </p:cNvPr>
            <p:cNvSpPr>
              <a:spLocks noChangeArrowheads="1"/>
            </p:cNvSpPr>
            <p:nvPr/>
          </p:nvSpPr>
          <p:spPr bwMode="auto">
            <a:xfrm>
              <a:off x="19780250" y="18589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Rectangle 174">
              <a:extLst>
                <a:ext uri="{FF2B5EF4-FFF2-40B4-BE49-F238E27FC236}">
                  <a16:creationId xmlns:a16="http://schemas.microsoft.com/office/drawing/2014/main" id="{24BB833C-290D-4755-9DD2-EAA789015464}"/>
                </a:ext>
              </a:extLst>
            </p:cNvPr>
            <p:cNvSpPr>
              <a:spLocks noChangeArrowheads="1"/>
            </p:cNvSpPr>
            <p:nvPr/>
          </p:nvSpPr>
          <p:spPr bwMode="auto">
            <a:xfrm>
              <a:off x="19878675" y="18589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5" name="Rectangle 175">
              <a:extLst>
                <a:ext uri="{FF2B5EF4-FFF2-40B4-BE49-F238E27FC236}">
                  <a16:creationId xmlns:a16="http://schemas.microsoft.com/office/drawing/2014/main" id="{C66A4F6D-9D92-427B-8A5A-A9144CBEAFD0}"/>
                </a:ext>
              </a:extLst>
            </p:cNvPr>
            <p:cNvSpPr>
              <a:spLocks noChangeArrowheads="1"/>
            </p:cNvSpPr>
            <p:nvPr/>
          </p:nvSpPr>
          <p:spPr bwMode="auto">
            <a:xfrm>
              <a:off x="19980275" y="1858963"/>
              <a:ext cx="60325"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Rectangle 176">
              <a:extLst>
                <a:ext uri="{FF2B5EF4-FFF2-40B4-BE49-F238E27FC236}">
                  <a16:creationId xmlns:a16="http://schemas.microsoft.com/office/drawing/2014/main" id="{186CF031-38F9-4E28-8F3C-0A9DD48474EB}"/>
                </a:ext>
              </a:extLst>
            </p:cNvPr>
            <p:cNvSpPr>
              <a:spLocks noChangeArrowheads="1"/>
            </p:cNvSpPr>
            <p:nvPr/>
          </p:nvSpPr>
          <p:spPr bwMode="auto">
            <a:xfrm>
              <a:off x="19780250" y="20367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177">
              <a:extLst>
                <a:ext uri="{FF2B5EF4-FFF2-40B4-BE49-F238E27FC236}">
                  <a16:creationId xmlns:a16="http://schemas.microsoft.com/office/drawing/2014/main" id="{9A68A3C5-BDEC-4D76-B702-B38B5E93BF82}"/>
                </a:ext>
              </a:extLst>
            </p:cNvPr>
            <p:cNvSpPr>
              <a:spLocks noChangeArrowheads="1"/>
            </p:cNvSpPr>
            <p:nvPr/>
          </p:nvSpPr>
          <p:spPr bwMode="auto">
            <a:xfrm>
              <a:off x="19878675" y="20367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178">
              <a:extLst>
                <a:ext uri="{FF2B5EF4-FFF2-40B4-BE49-F238E27FC236}">
                  <a16:creationId xmlns:a16="http://schemas.microsoft.com/office/drawing/2014/main" id="{6CFBD9E5-361A-42A6-AA68-F9CD2568C2D0}"/>
                </a:ext>
              </a:extLst>
            </p:cNvPr>
            <p:cNvSpPr>
              <a:spLocks noChangeArrowheads="1"/>
            </p:cNvSpPr>
            <p:nvPr/>
          </p:nvSpPr>
          <p:spPr bwMode="auto">
            <a:xfrm>
              <a:off x="19980275" y="2036763"/>
              <a:ext cx="60325"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179">
              <a:extLst>
                <a:ext uri="{FF2B5EF4-FFF2-40B4-BE49-F238E27FC236}">
                  <a16:creationId xmlns:a16="http://schemas.microsoft.com/office/drawing/2014/main" id="{9736E317-AF96-4C4C-BCED-E917E93F1983}"/>
                </a:ext>
              </a:extLst>
            </p:cNvPr>
            <p:cNvSpPr>
              <a:spLocks noChangeArrowheads="1"/>
            </p:cNvSpPr>
            <p:nvPr/>
          </p:nvSpPr>
          <p:spPr bwMode="auto">
            <a:xfrm>
              <a:off x="19780250" y="22145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Rectangle 180">
              <a:extLst>
                <a:ext uri="{FF2B5EF4-FFF2-40B4-BE49-F238E27FC236}">
                  <a16:creationId xmlns:a16="http://schemas.microsoft.com/office/drawing/2014/main" id="{16819AEA-BD20-453F-9F9D-CC3531983A55}"/>
                </a:ext>
              </a:extLst>
            </p:cNvPr>
            <p:cNvSpPr>
              <a:spLocks noChangeArrowheads="1"/>
            </p:cNvSpPr>
            <p:nvPr/>
          </p:nvSpPr>
          <p:spPr bwMode="auto">
            <a:xfrm>
              <a:off x="19878675" y="22145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1" name="Rectangle 181">
              <a:extLst>
                <a:ext uri="{FF2B5EF4-FFF2-40B4-BE49-F238E27FC236}">
                  <a16:creationId xmlns:a16="http://schemas.microsoft.com/office/drawing/2014/main" id="{3F700177-1F50-41AE-8EDC-C14EF66E2480}"/>
                </a:ext>
              </a:extLst>
            </p:cNvPr>
            <p:cNvSpPr>
              <a:spLocks noChangeArrowheads="1"/>
            </p:cNvSpPr>
            <p:nvPr/>
          </p:nvSpPr>
          <p:spPr bwMode="auto">
            <a:xfrm>
              <a:off x="19980275" y="2214563"/>
              <a:ext cx="60325"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182">
              <a:extLst>
                <a:ext uri="{FF2B5EF4-FFF2-40B4-BE49-F238E27FC236}">
                  <a16:creationId xmlns:a16="http://schemas.microsoft.com/office/drawing/2014/main" id="{4B1BD99B-370C-4000-9724-9E830A8582C3}"/>
                </a:ext>
              </a:extLst>
            </p:cNvPr>
            <p:cNvSpPr>
              <a:spLocks noChangeArrowheads="1"/>
            </p:cNvSpPr>
            <p:nvPr/>
          </p:nvSpPr>
          <p:spPr bwMode="auto">
            <a:xfrm>
              <a:off x="19780250" y="23923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183">
              <a:extLst>
                <a:ext uri="{FF2B5EF4-FFF2-40B4-BE49-F238E27FC236}">
                  <a16:creationId xmlns:a16="http://schemas.microsoft.com/office/drawing/2014/main" id="{CCE1A3E3-2D5C-4C13-9BB4-A52EE340C222}"/>
                </a:ext>
              </a:extLst>
            </p:cNvPr>
            <p:cNvSpPr>
              <a:spLocks noChangeArrowheads="1"/>
            </p:cNvSpPr>
            <p:nvPr/>
          </p:nvSpPr>
          <p:spPr bwMode="auto">
            <a:xfrm>
              <a:off x="19878675" y="23923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Rectangle 184">
              <a:extLst>
                <a:ext uri="{FF2B5EF4-FFF2-40B4-BE49-F238E27FC236}">
                  <a16:creationId xmlns:a16="http://schemas.microsoft.com/office/drawing/2014/main" id="{8D059556-70AC-4CEC-9B10-17B4C5517004}"/>
                </a:ext>
              </a:extLst>
            </p:cNvPr>
            <p:cNvSpPr>
              <a:spLocks noChangeArrowheads="1"/>
            </p:cNvSpPr>
            <p:nvPr/>
          </p:nvSpPr>
          <p:spPr bwMode="auto">
            <a:xfrm>
              <a:off x="19980275" y="2392363"/>
              <a:ext cx="60325"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185">
              <a:extLst>
                <a:ext uri="{FF2B5EF4-FFF2-40B4-BE49-F238E27FC236}">
                  <a16:creationId xmlns:a16="http://schemas.microsoft.com/office/drawing/2014/main" id="{120E8920-4A21-41E7-B11A-1FBA0B0E4247}"/>
                </a:ext>
              </a:extLst>
            </p:cNvPr>
            <p:cNvSpPr>
              <a:spLocks noChangeArrowheads="1"/>
            </p:cNvSpPr>
            <p:nvPr/>
          </p:nvSpPr>
          <p:spPr bwMode="auto">
            <a:xfrm>
              <a:off x="19780250" y="25701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186">
              <a:extLst>
                <a:ext uri="{FF2B5EF4-FFF2-40B4-BE49-F238E27FC236}">
                  <a16:creationId xmlns:a16="http://schemas.microsoft.com/office/drawing/2014/main" id="{2C34D136-6C66-4749-BCAA-DE13A205FAD3}"/>
                </a:ext>
              </a:extLst>
            </p:cNvPr>
            <p:cNvSpPr>
              <a:spLocks noChangeArrowheads="1"/>
            </p:cNvSpPr>
            <p:nvPr/>
          </p:nvSpPr>
          <p:spPr bwMode="auto">
            <a:xfrm>
              <a:off x="19878675" y="2570163"/>
              <a:ext cx="63500"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187">
              <a:extLst>
                <a:ext uri="{FF2B5EF4-FFF2-40B4-BE49-F238E27FC236}">
                  <a16:creationId xmlns:a16="http://schemas.microsoft.com/office/drawing/2014/main" id="{D20520D5-A159-4091-9BFD-2D0387C5EA0E}"/>
                </a:ext>
              </a:extLst>
            </p:cNvPr>
            <p:cNvSpPr>
              <a:spLocks noChangeArrowheads="1"/>
            </p:cNvSpPr>
            <p:nvPr/>
          </p:nvSpPr>
          <p:spPr bwMode="auto">
            <a:xfrm>
              <a:off x="19980275" y="2570163"/>
              <a:ext cx="60325" cy="139700"/>
            </a:xfrm>
            <a:prstGeom prst="rect">
              <a:avLst/>
            </a:prstGeom>
            <a:noFill/>
            <a:ln w="12700">
              <a:solidFill>
                <a:schemeClr val="tx2">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86" name="Group 1185">
            <a:extLst>
              <a:ext uri="{FF2B5EF4-FFF2-40B4-BE49-F238E27FC236}">
                <a16:creationId xmlns:a16="http://schemas.microsoft.com/office/drawing/2014/main" id="{EF028E45-CA88-473D-8229-8951B4483E60}"/>
              </a:ext>
            </a:extLst>
          </p:cNvPr>
          <p:cNvGrpSpPr/>
          <p:nvPr/>
        </p:nvGrpSpPr>
        <p:grpSpPr>
          <a:xfrm>
            <a:off x="2529515" y="2909726"/>
            <a:ext cx="838463" cy="279658"/>
            <a:chOff x="16625888" y="1846263"/>
            <a:chExt cx="2608262" cy="869950"/>
          </a:xfrm>
        </p:grpSpPr>
        <p:sp>
          <p:nvSpPr>
            <p:cNvPr id="1168" name="Freeform 188">
              <a:extLst>
                <a:ext uri="{FF2B5EF4-FFF2-40B4-BE49-F238E27FC236}">
                  <a16:creationId xmlns:a16="http://schemas.microsoft.com/office/drawing/2014/main" id="{EC188725-F92E-408C-AA0C-E0EB5C6B8B08}"/>
                </a:ext>
              </a:extLst>
            </p:cNvPr>
            <p:cNvSpPr>
              <a:spLocks/>
            </p:cNvSpPr>
            <p:nvPr/>
          </p:nvSpPr>
          <p:spPr bwMode="auto">
            <a:xfrm>
              <a:off x="17318038" y="1887538"/>
              <a:ext cx="534987" cy="155575"/>
            </a:xfrm>
            <a:custGeom>
              <a:avLst/>
              <a:gdLst>
                <a:gd name="T0" fmla="*/ 337 w 337"/>
                <a:gd name="T1" fmla="*/ 48 h 98"/>
                <a:gd name="T2" fmla="*/ 337 w 337"/>
                <a:gd name="T3" fmla="*/ 48 h 98"/>
                <a:gd name="T4" fmla="*/ 337 w 337"/>
                <a:gd name="T5" fmla="*/ 54 h 98"/>
                <a:gd name="T6" fmla="*/ 333 w 337"/>
                <a:gd name="T7" fmla="*/ 58 h 98"/>
                <a:gd name="T8" fmla="*/ 323 w 337"/>
                <a:gd name="T9" fmla="*/ 68 h 98"/>
                <a:gd name="T10" fmla="*/ 309 w 337"/>
                <a:gd name="T11" fmla="*/ 76 h 98"/>
                <a:gd name="T12" fmla="*/ 287 w 337"/>
                <a:gd name="T13" fmla="*/ 84 h 98"/>
                <a:gd name="T14" fmla="*/ 263 w 337"/>
                <a:gd name="T15" fmla="*/ 90 h 98"/>
                <a:gd name="T16" fmla="*/ 233 w 337"/>
                <a:gd name="T17" fmla="*/ 94 h 98"/>
                <a:gd name="T18" fmla="*/ 201 w 337"/>
                <a:gd name="T19" fmla="*/ 96 h 98"/>
                <a:gd name="T20" fmla="*/ 168 w 337"/>
                <a:gd name="T21" fmla="*/ 98 h 98"/>
                <a:gd name="T22" fmla="*/ 168 w 337"/>
                <a:gd name="T23" fmla="*/ 98 h 98"/>
                <a:gd name="T24" fmla="*/ 134 w 337"/>
                <a:gd name="T25" fmla="*/ 96 h 98"/>
                <a:gd name="T26" fmla="*/ 102 w 337"/>
                <a:gd name="T27" fmla="*/ 94 h 98"/>
                <a:gd name="T28" fmla="*/ 74 w 337"/>
                <a:gd name="T29" fmla="*/ 90 h 98"/>
                <a:gd name="T30" fmla="*/ 48 w 337"/>
                <a:gd name="T31" fmla="*/ 84 h 98"/>
                <a:gd name="T32" fmla="*/ 28 w 337"/>
                <a:gd name="T33" fmla="*/ 76 h 98"/>
                <a:gd name="T34" fmla="*/ 12 w 337"/>
                <a:gd name="T35" fmla="*/ 68 h 98"/>
                <a:gd name="T36" fmla="*/ 2 w 337"/>
                <a:gd name="T37" fmla="*/ 58 h 98"/>
                <a:gd name="T38" fmla="*/ 0 w 337"/>
                <a:gd name="T39" fmla="*/ 54 h 98"/>
                <a:gd name="T40" fmla="*/ 0 w 337"/>
                <a:gd name="T41" fmla="*/ 48 h 98"/>
                <a:gd name="T42" fmla="*/ 0 w 337"/>
                <a:gd name="T43" fmla="*/ 48 h 98"/>
                <a:gd name="T44" fmla="*/ 0 w 337"/>
                <a:gd name="T45" fmla="*/ 44 h 98"/>
                <a:gd name="T46" fmla="*/ 2 w 337"/>
                <a:gd name="T47" fmla="*/ 38 h 98"/>
                <a:gd name="T48" fmla="*/ 12 w 337"/>
                <a:gd name="T49" fmla="*/ 30 h 98"/>
                <a:gd name="T50" fmla="*/ 28 w 337"/>
                <a:gd name="T51" fmla="*/ 22 h 98"/>
                <a:gd name="T52" fmla="*/ 48 w 337"/>
                <a:gd name="T53" fmla="*/ 14 h 98"/>
                <a:gd name="T54" fmla="*/ 74 w 337"/>
                <a:gd name="T55" fmla="*/ 8 h 98"/>
                <a:gd name="T56" fmla="*/ 102 w 337"/>
                <a:gd name="T57" fmla="*/ 4 h 98"/>
                <a:gd name="T58" fmla="*/ 134 w 337"/>
                <a:gd name="T59" fmla="*/ 0 h 98"/>
                <a:gd name="T60" fmla="*/ 168 w 337"/>
                <a:gd name="T61" fmla="*/ 0 h 98"/>
                <a:gd name="T62" fmla="*/ 168 w 337"/>
                <a:gd name="T63" fmla="*/ 0 h 98"/>
                <a:gd name="T64" fmla="*/ 201 w 337"/>
                <a:gd name="T65" fmla="*/ 0 h 98"/>
                <a:gd name="T66" fmla="*/ 233 w 337"/>
                <a:gd name="T67" fmla="*/ 4 h 98"/>
                <a:gd name="T68" fmla="*/ 263 w 337"/>
                <a:gd name="T69" fmla="*/ 8 h 98"/>
                <a:gd name="T70" fmla="*/ 287 w 337"/>
                <a:gd name="T71" fmla="*/ 14 h 98"/>
                <a:gd name="T72" fmla="*/ 309 w 337"/>
                <a:gd name="T73" fmla="*/ 22 h 98"/>
                <a:gd name="T74" fmla="*/ 323 w 337"/>
                <a:gd name="T75" fmla="*/ 30 h 98"/>
                <a:gd name="T76" fmla="*/ 333 w 337"/>
                <a:gd name="T77" fmla="*/ 38 h 98"/>
                <a:gd name="T78" fmla="*/ 337 w 337"/>
                <a:gd name="T79" fmla="*/ 44 h 98"/>
                <a:gd name="T80" fmla="*/ 337 w 337"/>
                <a:gd name="T81" fmla="*/ 48 h 98"/>
                <a:gd name="T82" fmla="*/ 337 w 337"/>
                <a:gd name="T83" fmla="*/ 4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7" h="98">
                  <a:moveTo>
                    <a:pt x="337" y="48"/>
                  </a:moveTo>
                  <a:lnTo>
                    <a:pt x="337" y="48"/>
                  </a:lnTo>
                  <a:lnTo>
                    <a:pt x="337" y="54"/>
                  </a:lnTo>
                  <a:lnTo>
                    <a:pt x="333" y="58"/>
                  </a:lnTo>
                  <a:lnTo>
                    <a:pt x="323" y="68"/>
                  </a:lnTo>
                  <a:lnTo>
                    <a:pt x="309" y="76"/>
                  </a:lnTo>
                  <a:lnTo>
                    <a:pt x="287" y="84"/>
                  </a:lnTo>
                  <a:lnTo>
                    <a:pt x="263" y="90"/>
                  </a:lnTo>
                  <a:lnTo>
                    <a:pt x="233" y="94"/>
                  </a:lnTo>
                  <a:lnTo>
                    <a:pt x="201" y="96"/>
                  </a:lnTo>
                  <a:lnTo>
                    <a:pt x="168" y="98"/>
                  </a:lnTo>
                  <a:lnTo>
                    <a:pt x="168" y="98"/>
                  </a:lnTo>
                  <a:lnTo>
                    <a:pt x="134" y="96"/>
                  </a:lnTo>
                  <a:lnTo>
                    <a:pt x="102" y="94"/>
                  </a:lnTo>
                  <a:lnTo>
                    <a:pt x="74" y="90"/>
                  </a:lnTo>
                  <a:lnTo>
                    <a:pt x="48" y="84"/>
                  </a:lnTo>
                  <a:lnTo>
                    <a:pt x="28" y="76"/>
                  </a:lnTo>
                  <a:lnTo>
                    <a:pt x="12" y="68"/>
                  </a:lnTo>
                  <a:lnTo>
                    <a:pt x="2" y="58"/>
                  </a:lnTo>
                  <a:lnTo>
                    <a:pt x="0" y="54"/>
                  </a:lnTo>
                  <a:lnTo>
                    <a:pt x="0" y="48"/>
                  </a:lnTo>
                  <a:lnTo>
                    <a:pt x="0" y="48"/>
                  </a:lnTo>
                  <a:lnTo>
                    <a:pt x="0" y="44"/>
                  </a:lnTo>
                  <a:lnTo>
                    <a:pt x="2" y="38"/>
                  </a:lnTo>
                  <a:lnTo>
                    <a:pt x="12" y="30"/>
                  </a:lnTo>
                  <a:lnTo>
                    <a:pt x="28" y="22"/>
                  </a:lnTo>
                  <a:lnTo>
                    <a:pt x="48" y="14"/>
                  </a:lnTo>
                  <a:lnTo>
                    <a:pt x="74" y="8"/>
                  </a:lnTo>
                  <a:lnTo>
                    <a:pt x="102" y="4"/>
                  </a:lnTo>
                  <a:lnTo>
                    <a:pt x="134" y="0"/>
                  </a:lnTo>
                  <a:lnTo>
                    <a:pt x="168" y="0"/>
                  </a:lnTo>
                  <a:lnTo>
                    <a:pt x="168" y="0"/>
                  </a:lnTo>
                  <a:lnTo>
                    <a:pt x="201" y="0"/>
                  </a:lnTo>
                  <a:lnTo>
                    <a:pt x="233" y="4"/>
                  </a:lnTo>
                  <a:lnTo>
                    <a:pt x="263" y="8"/>
                  </a:lnTo>
                  <a:lnTo>
                    <a:pt x="287" y="14"/>
                  </a:lnTo>
                  <a:lnTo>
                    <a:pt x="309" y="22"/>
                  </a:lnTo>
                  <a:lnTo>
                    <a:pt x="323" y="30"/>
                  </a:lnTo>
                  <a:lnTo>
                    <a:pt x="333" y="38"/>
                  </a:lnTo>
                  <a:lnTo>
                    <a:pt x="337" y="44"/>
                  </a:lnTo>
                  <a:lnTo>
                    <a:pt x="337" y="48"/>
                  </a:lnTo>
                  <a:lnTo>
                    <a:pt x="337" y="48"/>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89">
              <a:extLst>
                <a:ext uri="{FF2B5EF4-FFF2-40B4-BE49-F238E27FC236}">
                  <a16:creationId xmlns:a16="http://schemas.microsoft.com/office/drawing/2014/main" id="{68F8DF37-C375-4FD8-9395-CEB584233AC0}"/>
                </a:ext>
              </a:extLst>
            </p:cNvPr>
            <p:cNvSpPr>
              <a:spLocks/>
            </p:cNvSpPr>
            <p:nvPr/>
          </p:nvSpPr>
          <p:spPr bwMode="auto">
            <a:xfrm>
              <a:off x="16956088" y="2392363"/>
              <a:ext cx="954087" cy="76200"/>
            </a:xfrm>
            <a:custGeom>
              <a:avLst/>
              <a:gdLst>
                <a:gd name="T0" fmla="*/ 0 w 601"/>
                <a:gd name="T1" fmla="*/ 0 h 48"/>
                <a:gd name="T2" fmla="*/ 0 w 601"/>
                <a:gd name="T3" fmla="*/ 0 h 48"/>
                <a:gd name="T4" fmla="*/ 40 w 601"/>
                <a:gd name="T5" fmla="*/ 10 h 48"/>
                <a:gd name="T6" fmla="*/ 90 w 601"/>
                <a:gd name="T7" fmla="*/ 20 h 48"/>
                <a:gd name="T8" fmla="*/ 160 w 601"/>
                <a:gd name="T9" fmla="*/ 32 h 48"/>
                <a:gd name="T10" fmla="*/ 246 w 601"/>
                <a:gd name="T11" fmla="*/ 42 h 48"/>
                <a:gd name="T12" fmla="*/ 294 w 601"/>
                <a:gd name="T13" fmla="*/ 46 h 48"/>
                <a:gd name="T14" fmla="*/ 348 w 601"/>
                <a:gd name="T15" fmla="*/ 48 h 48"/>
                <a:gd name="T16" fmla="*/ 406 w 601"/>
                <a:gd name="T17" fmla="*/ 48 h 48"/>
                <a:gd name="T18" fmla="*/ 467 w 601"/>
                <a:gd name="T19" fmla="*/ 48 h 48"/>
                <a:gd name="T20" fmla="*/ 533 w 601"/>
                <a:gd name="T21" fmla="*/ 46 h 48"/>
                <a:gd name="T22" fmla="*/ 601 w 601"/>
                <a:gd name="T2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1" h="48">
                  <a:moveTo>
                    <a:pt x="0" y="0"/>
                  </a:moveTo>
                  <a:lnTo>
                    <a:pt x="0" y="0"/>
                  </a:lnTo>
                  <a:lnTo>
                    <a:pt x="40" y="10"/>
                  </a:lnTo>
                  <a:lnTo>
                    <a:pt x="90" y="20"/>
                  </a:lnTo>
                  <a:lnTo>
                    <a:pt x="160" y="32"/>
                  </a:lnTo>
                  <a:lnTo>
                    <a:pt x="246" y="42"/>
                  </a:lnTo>
                  <a:lnTo>
                    <a:pt x="294" y="46"/>
                  </a:lnTo>
                  <a:lnTo>
                    <a:pt x="348" y="48"/>
                  </a:lnTo>
                  <a:lnTo>
                    <a:pt x="406" y="48"/>
                  </a:lnTo>
                  <a:lnTo>
                    <a:pt x="467" y="48"/>
                  </a:lnTo>
                  <a:lnTo>
                    <a:pt x="533" y="46"/>
                  </a:lnTo>
                  <a:lnTo>
                    <a:pt x="601" y="4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90">
              <a:extLst>
                <a:ext uri="{FF2B5EF4-FFF2-40B4-BE49-F238E27FC236}">
                  <a16:creationId xmlns:a16="http://schemas.microsoft.com/office/drawing/2014/main" id="{590E786F-7C8C-4DDC-A35C-BAAB1AAEFD86}"/>
                </a:ext>
              </a:extLst>
            </p:cNvPr>
            <p:cNvSpPr>
              <a:spLocks/>
            </p:cNvSpPr>
            <p:nvPr/>
          </p:nvSpPr>
          <p:spPr bwMode="auto">
            <a:xfrm>
              <a:off x="17624425" y="2332038"/>
              <a:ext cx="860425" cy="384175"/>
            </a:xfrm>
            <a:custGeom>
              <a:avLst/>
              <a:gdLst>
                <a:gd name="T0" fmla="*/ 174 w 542"/>
                <a:gd name="T1" fmla="*/ 54 h 242"/>
                <a:gd name="T2" fmla="*/ 174 w 542"/>
                <a:gd name="T3" fmla="*/ 54 h 242"/>
                <a:gd name="T4" fmla="*/ 176 w 542"/>
                <a:gd name="T5" fmla="*/ 62 h 242"/>
                <a:gd name="T6" fmla="*/ 180 w 542"/>
                <a:gd name="T7" fmla="*/ 82 h 242"/>
                <a:gd name="T8" fmla="*/ 180 w 542"/>
                <a:gd name="T9" fmla="*/ 94 h 242"/>
                <a:gd name="T10" fmla="*/ 176 w 542"/>
                <a:gd name="T11" fmla="*/ 106 h 242"/>
                <a:gd name="T12" fmla="*/ 170 w 542"/>
                <a:gd name="T13" fmla="*/ 118 h 242"/>
                <a:gd name="T14" fmla="*/ 162 w 542"/>
                <a:gd name="T15" fmla="*/ 128 h 242"/>
                <a:gd name="T16" fmla="*/ 162 w 542"/>
                <a:gd name="T17" fmla="*/ 128 h 242"/>
                <a:gd name="T18" fmla="*/ 124 w 542"/>
                <a:gd name="T19" fmla="*/ 156 h 242"/>
                <a:gd name="T20" fmla="*/ 70 w 542"/>
                <a:gd name="T21" fmla="*/ 194 h 242"/>
                <a:gd name="T22" fmla="*/ 0 w 542"/>
                <a:gd name="T23" fmla="*/ 242 h 242"/>
                <a:gd name="T24" fmla="*/ 164 w 542"/>
                <a:gd name="T25" fmla="*/ 242 h 242"/>
                <a:gd name="T26" fmla="*/ 536 w 542"/>
                <a:gd name="T27" fmla="*/ 36 h 242"/>
                <a:gd name="T28" fmla="*/ 536 w 542"/>
                <a:gd name="T29" fmla="*/ 36 h 242"/>
                <a:gd name="T30" fmla="*/ 540 w 542"/>
                <a:gd name="T31" fmla="*/ 30 h 242"/>
                <a:gd name="T32" fmla="*/ 542 w 542"/>
                <a:gd name="T33" fmla="*/ 24 h 242"/>
                <a:gd name="T34" fmla="*/ 542 w 542"/>
                <a:gd name="T35" fmla="*/ 18 h 242"/>
                <a:gd name="T36" fmla="*/ 540 w 542"/>
                <a:gd name="T37" fmla="*/ 10 h 242"/>
                <a:gd name="T38" fmla="*/ 536 w 542"/>
                <a:gd name="T39" fmla="*/ 4 h 242"/>
                <a:gd name="T40" fmla="*/ 526 w 542"/>
                <a:gd name="T41" fmla="*/ 0 h 242"/>
                <a:gd name="T42" fmla="*/ 510 w 542"/>
                <a:gd name="T43" fmla="*/ 0 h 242"/>
                <a:gd name="T44" fmla="*/ 510 w 542"/>
                <a:gd name="T45" fmla="*/ 0 h 242"/>
                <a:gd name="T46" fmla="*/ 480 w 542"/>
                <a:gd name="T47" fmla="*/ 2 h 242"/>
                <a:gd name="T48" fmla="*/ 434 w 542"/>
                <a:gd name="T49" fmla="*/ 8 h 242"/>
                <a:gd name="T50" fmla="*/ 322 w 542"/>
                <a:gd name="T51" fmla="*/ 26 h 242"/>
                <a:gd name="T52" fmla="*/ 174 w 542"/>
                <a:gd name="T53" fmla="*/ 54 h 242"/>
                <a:gd name="T54" fmla="*/ 174 w 542"/>
                <a:gd name="T55" fmla="*/ 5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2" h="242">
                  <a:moveTo>
                    <a:pt x="174" y="54"/>
                  </a:moveTo>
                  <a:lnTo>
                    <a:pt x="174" y="54"/>
                  </a:lnTo>
                  <a:lnTo>
                    <a:pt x="176" y="62"/>
                  </a:lnTo>
                  <a:lnTo>
                    <a:pt x="180" y="82"/>
                  </a:lnTo>
                  <a:lnTo>
                    <a:pt x="180" y="94"/>
                  </a:lnTo>
                  <a:lnTo>
                    <a:pt x="176" y="106"/>
                  </a:lnTo>
                  <a:lnTo>
                    <a:pt x="170" y="118"/>
                  </a:lnTo>
                  <a:lnTo>
                    <a:pt x="162" y="128"/>
                  </a:lnTo>
                  <a:lnTo>
                    <a:pt x="162" y="128"/>
                  </a:lnTo>
                  <a:lnTo>
                    <a:pt x="124" y="156"/>
                  </a:lnTo>
                  <a:lnTo>
                    <a:pt x="70" y="194"/>
                  </a:lnTo>
                  <a:lnTo>
                    <a:pt x="0" y="242"/>
                  </a:lnTo>
                  <a:lnTo>
                    <a:pt x="164" y="242"/>
                  </a:lnTo>
                  <a:lnTo>
                    <a:pt x="536" y="36"/>
                  </a:lnTo>
                  <a:lnTo>
                    <a:pt x="536" y="36"/>
                  </a:lnTo>
                  <a:lnTo>
                    <a:pt x="540" y="30"/>
                  </a:lnTo>
                  <a:lnTo>
                    <a:pt x="542" y="24"/>
                  </a:lnTo>
                  <a:lnTo>
                    <a:pt x="542" y="18"/>
                  </a:lnTo>
                  <a:lnTo>
                    <a:pt x="540" y="10"/>
                  </a:lnTo>
                  <a:lnTo>
                    <a:pt x="536" y="4"/>
                  </a:lnTo>
                  <a:lnTo>
                    <a:pt x="526" y="0"/>
                  </a:lnTo>
                  <a:lnTo>
                    <a:pt x="510" y="0"/>
                  </a:lnTo>
                  <a:lnTo>
                    <a:pt x="510" y="0"/>
                  </a:lnTo>
                  <a:lnTo>
                    <a:pt x="480" y="2"/>
                  </a:lnTo>
                  <a:lnTo>
                    <a:pt x="434" y="8"/>
                  </a:lnTo>
                  <a:lnTo>
                    <a:pt x="322" y="26"/>
                  </a:lnTo>
                  <a:lnTo>
                    <a:pt x="174" y="54"/>
                  </a:lnTo>
                  <a:lnTo>
                    <a:pt x="174" y="54"/>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91">
              <a:extLst>
                <a:ext uri="{FF2B5EF4-FFF2-40B4-BE49-F238E27FC236}">
                  <a16:creationId xmlns:a16="http://schemas.microsoft.com/office/drawing/2014/main" id="{8508ECFA-37A9-4F25-B3E2-417BEEE5F074}"/>
                </a:ext>
              </a:extLst>
            </p:cNvPr>
            <p:cNvSpPr>
              <a:spLocks/>
            </p:cNvSpPr>
            <p:nvPr/>
          </p:nvSpPr>
          <p:spPr bwMode="auto">
            <a:xfrm>
              <a:off x="16689388" y="1846263"/>
              <a:ext cx="2544762" cy="542925"/>
            </a:xfrm>
            <a:custGeom>
              <a:avLst/>
              <a:gdLst>
                <a:gd name="T0" fmla="*/ 1125 w 1603"/>
                <a:gd name="T1" fmla="*/ 342 h 342"/>
                <a:gd name="T2" fmla="*/ 1125 w 1603"/>
                <a:gd name="T3" fmla="*/ 342 h 342"/>
                <a:gd name="T4" fmla="*/ 1197 w 1603"/>
                <a:gd name="T5" fmla="*/ 338 h 342"/>
                <a:gd name="T6" fmla="*/ 1273 w 1603"/>
                <a:gd name="T7" fmla="*/ 330 h 342"/>
                <a:gd name="T8" fmla="*/ 1359 w 1603"/>
                <a:gd name="T9" fmla="*/ 320 h 342"/>
                <a:gd name="T10" fmla="*/ 1403 w 1603"/>
                <a:gd name="T11" fmla="*/ 314 h 342"/>
                <a:gd name="T12" fmla="*/ 1445 w 1603"/>
                <a:gd name="T13" fmla="*/ 306 h 342"/>
                <a:gd name="T14" fmla="*/ 1485 w 1603"/>
                <a:gd name="T15" fmla="*/ 298 h 342"/>
                <a:gd name="T16" fmla="*/ 1523 w 1603"/>
                <a:gd name="T17" fmla="*/ 288 h 342"/>
                <a:gd name="T18" fmla="*/ 1553 w 1603"/>
                <a:gd name="T19" fmla="*/ 278 h 342"/>
                <a:gd name="T20" fmla="*/ 1579 w 1603"/>
                <a:gd name="T21" fmla="*/ 266 h 342"/>
                <a:gd name="T22" fmla="*/ 1587 w 1603"/>
                <a:gd name="T23" fmla="*/ 258 h 342"/>
                <a:gd name="T24" fmla="*/ 1595 w 1603"/>
                <a:gd name="T25" fmla="*/ 252 h 342"/>
                <a:gd name="T26" fmla="*/ 1601 w 1603"/>
                <a:gd name="T27" fmla="*/ 244 h 342"/>
                <a:gd name="T28" fmla="*/ 1603 w 1603"/>
                <a:gd name="T29" fmla="*/ 238 h 342"/>
                <a:gd name="T30" fmla="*/ 1603 w 1603"/>
                <a:gd name="T31" fmla="*/ 238 h 342"/>
                <a:gd name="T32" fmla="*/ 1603 w 1603"/>
                <a:gd name="T33" fmla="*/ 230 h 342"/>
                <a:gd name="T34" fmla="*/ 1603 w 1603"/>
                <a:gd name="T35" fmla="*/ 222 h 342"/>
                <a:gd name="T36" fmla="*/ 1601 w 1603"/>
                <a:gd name="T37" fmla="*/ 216 h 342"/>
                <a:gd name="T38" fmla="*/ 1597 w 1603"/>
                <a:gd name="T39" fmla="*/ 210 h 342"/>
                <a:gd name="T40" fmla="*/ 1585 w 1603"/>
                <a:gd name="T41" fmla="*/ 200 h 342"/>
                <a:gd name="T42" fmla="*/ 1569 w 1603"/>
                <a:gd name="T43" fmla="*/ 190 h 342"/>
                <a:gd name="T44" fmla="*/ 1549 w 1603"/>
                <a:gd name="T45" fmla="*/ 184 h 342"/>
                <a:gd name="T46" fmla="*/ 1527 w 1603"/>
                <a:gd name="T47" fmla="*/ 178 h 342"/>
                <a:gd name="T48" fmla="*/ 1501 w 1603"/>
                <a:gd name="T49" fmla="*/ 174 h 342"/>
                <a:gd name="T50" fmla="*/ 1473 w 1603"/>
                <a:gd name="T51" fmla="*/ 170 h 342"/>
                <a:gd name="T52" fmla="*/ 1411 w 1603"/>
                <a:gd name="T53" fmla="*/ 166 h 342"/>
                <a:gd name="T54" fmla="*/ 1349 w 1603"/>
                <a:gd name="T55" fmla="*/ 166 h 342"/>
                <a:gd name="T56" fmla="*/ 1289 w 1603"/>
                <a:gd name="T57" fmla="*/ 168 h 342"/>
                <a:gd name="T58" fmla="*/ 1235 w 1603"/>
                <a:gd name="T59" fmla="*/ 172 h 342"/>
                <a:gd name="T60" fmla="*/ 1235 w 1603"/>
                <a:gd name="T61" fmla="*/ 172 h 342"/>
                <a:gd name="T62" fmla="*/ 1081 w 1603"/>
                <a:gd name="T63" fmla="*/ 184 h 342"/>
                <a:gd name="T64" fmla="*/ 871 w 1603"/>
                <a:gd name="T65" fmla="*/ 202 h 342"/>
                <a:gd name="T66" fmla="*/ 603 w 1603"/>
                <a:gd name="T67" fmla="*/ 228 h 342"/>
                <a:gd name="T68" fmla="*/ 603 w 1603"/>
                <a:gd name="T69" fmla="*/ 228 h 342"/>
                <a:gd name="T70" fmla="*/ 615 w 1603"/>
                <a:gd name="T71" fmla="*/ 240 h 342"/>
                <a:gd name="T72" fmla="*/ 625 w 1603"/>
                <a:gd name="T73" fmla="*/ 252 h 342"/>
                <a:gd name="T74" fmla="*/ 629 w 1603"/>
                <a:gd name="T75" fmla="*/ 258 h 342"/>
                <a:gd name="T76" fmla="*/ 629 w 1603"/>
                <a:gd name="T77" fmla="*/ 266 h 342"/>
                <a:gd name="T78" fmla="*/ 629 w 1603"/>
                <a:gd name="T79" fmla="*/ 266 h 342"/>
                <a:gd name="T80" fmla="*/ 629 w 1603"/>
                <a:gd name="T81" fmla="*/ 268 h 342"/>
                <a:gd name="T82" fmla="*/ 625 w 1603"/>
                <a:gd name="T83" fmla="*/ 270 h 342"/>
                <a:gd name="T84" fmla="*/ 615 w 1603"/>
                <a:gd name="T85" fmla="*/ 272 h 342"/>
                <a:gd name="T86" fmla="*/ 601 w 1603"/>
                <a:gd name="T87" fmla="*/ 270 h 342"/>
                <a:gd name="T88" fmla="*/ 584 w 1603"/>
                <a:gd name="T89" fmla="*/ 268 h 342"/>
                <a:gd name="T90" fmla="*/ 544 w 1603"/>
                <a:gd name="T91" fmla="*/ 256 h 342"/>
                <a:gd name="T92" fmla="*/ 524 w 1603"/>
                <a:gd name="T93" fmla="*/ 250 h 342"/>
                <a:gd name="T94" fmla="*/ 508 w 1603"/>
                <a:gd name="T95" fmla="*/ 244 h 342"/>
                <a:gd name="T96" fmla="*/ 508 w 1603"/>
                <a:gd name="T97" fmla="*/ 244 h 342"/>
                <a:gd name="T98" fmla="*/ 498 w 1603"/>
                <a:gd name="T99" fmla="*/ 240 h 342"/>
                <a:gd name="T100" fmla="*/ 480 w 1603"/>
                <a:gd name="T101" fmla="*/ 240 h 342"/>
                <a:gd name="T102" fmla="*/ 426 w 1603"/>
                <a:gd name="T103" fmla="*/ 242 h 342"/>
                <a:gd name="T104" fmla="*/ 358 w 1603"/>
                <a:gd name="T105" fmla="*/ 248 h 342"/>
                <a:gd name="T106" fmla="*/ 282 w 1603"/>
                <a:gd name="T107" fmla="*/ 258 h 342"/>
                <a:gd name="T108" fmla="*/ 144 w 1603"/>
                <a:gd name="T109" fmla="*/ 276 h 342"/>
                <a:gd name="T110" fmla="*/ 82 w 1603"/>
                <a:gd name="T111" fmla="*/ 284 h 342"/>
                <a:gd name="T112" fmla="*/ 0 w 1603"/>
                <a:gd name="T113" fmla="*/ 0 h 342"/>
                <a:gd name="T114" fmla="*/ 90 w 1603"/>
                <a:gd name="T115" fmla="*/ 0 h 342"/>
                <a:gd name="T116" fmla="*/ 330 w 1603"/>
                <a:gd name="T117" fmla="*/ 25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3" h="342">
                  <a:moveTo>
                    <a:pt x="1125" y="342"/>
                  </a:moveTo>
                  <a:lnTo>
                    <a:pt x="1125" y="342"/>
                  </a:lnTo>
                  <a:lnTo>
                    <a:pt x="1197" y="338"/>
                  </a:lnTo>
                  <a:lnTo>
                    <a:pt x="1273" y="330"/>
                  </a:lnTo>
                  <a:lnTo>
                    <a:pt x="1359" y="320"/>
                  </a:lnTo>
                  <a:lnTo>
                    <a:pt x="1403" y="314"/>
                  </a:lnTo>
                  <a:lnTo>
                    <a:pt x="1445" y="306"/>
                  </a:lnTo>
                  <a:lnTo>
                    <a:pt x="1485" y="298"/>
                  </a:lnTo>
                  <a:lnTo>
                    <a:pt x="1523" y="288"/>
                  </a:lnTo>
                  <a:lnTo>
                    <a:pt x="1553" y="278"/>
                  </a:lnTo>
                  <a:lnTo>
                    <a:pt x="1579" y="266"/>
                  </a:lnTo>
                  <a:lnTo>
                    <a:pt x="1587" y="258"/>
                  </a:lnTo>
                  <a:lnTo>
                    <a:pt x="1595" y="252"/>
                  </a:lnTo>
                  <a:lnTo>
                    <a:pt x="1601" y="244"/>
                  </a:lnTo>
                  <a:lnTo>
                    <a:pt x="1603" y="238"/>
                  </a:lnTo>
                  <a:lnTo>
                    <a:pt x="1603" y="238"/>
                  </a:lnTo>
                  <a:lnTo>
                    <a:pt x="1603" y="230"/>
                  </a:lnTo>
                  <a:lnTo>
                    <a:pt x="1603" y="222"/>
                  </a:lnTo>
                  <a:lnTo>
                    <a:pt x="1601" y="216"/>
                  </a:lnTo>
                  <a:lnTo>
                    <a:pt x="1597" y="210"/>
                  </a:lnTo>
                  <a:lnTo>
                    <a:pt x="1585" y="200"/>
                  </a:lnTo>
                  <a:lnTo>
                    <a:pt x="1569" y="190"/>
                  </a:lnTo>
                  <a:lnTo>
                    <a:pt x="1549" y="184"/>
                  </a:lnTo>
                  <a:lnTo>
                    <a:pt x="1527" y="178"/>
                  </a:lnTo>
                  <a:lnTo>
                    <a:pt x="1501" y="174"/>
                  </a:lnTo>
                  <a:lnTo>
                    <a:pt x="1473" y="170"/>
                  </a:lnTo>
                  <a:lnTo>
                    <a:pt x="1411" y="166"/>
                  </a:lnTo>
                  <a:lnTo>
                    <a:pt x="1349" y="166"/>
                  </a:lnTo>
                  <a:lnTo>
                    <a:pt x="1289" y="168"/>
                  </a:lnTo>
                  <a:lnTo>
                    <a:pt x="1235" y="172"/>
                  </a:lnTo>
                  <a:lnTo>
                    <a:pt x="1235" y="172"/>
                  </a:lnTo>
                  <a:lnTo>
                    <a:pt x="1081" y="184"/>
                  </a:lnTo>
                  <a:lnTo>
                    <a:pt x="871" y="202"/>
                  </a:lnTo>
                  <a:lnTo>
                    <a:pt x="603" y="228"/>
                  </a:lnTo>
                  <a:lnTo>
                    <a:pt x="603" y="228"/>
                  </a:lnTo>
                  <a:lnTo>
                    <a:pt x="615" y="240"/>
                  </a:lnTo>
                  <a:lnTo>
                    <a:pt x="625" y="252"/>
                  </a:lnTo>
                  <a:lnTo>
                    <a:pt x="629" y="258"/>
                  </a:lnTo>
                  <a:lnTo>
                    <a:pt x="629" y="266"/>
                  </a:lnTo>
                  <a:lnTo>
                    <a:pt x="629" y="266"/>
                  </a:lnTo>
                  <a:lnTo>
                    <a:pt x="629" y="268"/>
                  </a:lnTo>
                  <a:lnTo>
                    <a:pt x="625" y="270"/>
                  </a:lnTo>
                  <a:lnTo>
                    <a:pt x="615" y="272"/>
                  </a:lnTo>
                  <a:lnTo>
                    <a:pt x="601" y="270"/>
                  </a:lnTo>
                  <a:lnTo>
                    <a:pt x="584" y="268"/>
                  </a:lnTo>
                  <a:lnTo>
                    <a:pt x="544" y="256"/>
                  </a:lnTo>
                  <a:lnTo>
                    <a:pt x="524" y="250"/>
                  </a:lnTo>
                  <a:lnTo>
                    <a:pt x="508" y="244"/>
                  </a:lnTo>
                  <a:lnTo>
                    <a:pt x="508" y="244"/>
                  </a:lnTo>
                  <a:lnTo>
                    <a:pt x="498" y="240"/>
                  </a:lnTo>
                  <a:lnTo>
                    <a:pt x="480" y="240"/>
                  </a:lnTo>
                  <a:lnTo>
                    <a:pt x="426" y="242"/>
                  </a:lnTo>
                  <a:lnTo>
                    <a:pt x="358" y="248"/>
                  </a:lnTo>
                  <a:lnTo>
                    <a:pt x="282" y="258"/>
                  </a:lnTo>
                  <a:lnTo>
                    <a:pt x="144" y="276"/>
                  </a:lnTo>
                  <a:lnTo>
                    <a:pt x="82" y="284"/>
                  </a:lnTo>
                  <a:lnTo>
                    <a:pt x="0" y="0"/>
                  </a:lnTo>
                  <a:lnTo>
                    <a:pt x="90" y="0"/>
                  </a:lnTo>
                  <a:lnTo>
                    <a:pt x="330" y="25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Line 192">
              <a:extLst>
                <a:ext uri="{FF2B5EF4-FFF2-40B4-BE49-F238E27FC236}">
                  <a16:creationId xmlns:a16="http://schemas.microsoft.com/office/drawing/2014/main" id="{4166DD27-42CB-4E20-939C-30018F5B002D}"/>
                </a:ext>
              </a:extLst>
            </p:cNvPr>
            <p:cNvSpPr>
              <a:spLocks noChangeShapeType="1"/>
            </p:cNvSpPr>
            <p:nvPr/>
          </p:nvSpPr>
          <p:spPr bwMode="auto">
            <a:xfrm flipV="1">
              <a:off x="17640300" y="2043113"/>
              <a:ext cx="0" cy="23177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3" name="Line 193">
              <a:extLst>
                <a:ext uri="{FF2B5EF4-FFF2-40B4-BE49-F238E27FC236}">
                  <a16:creationId xmlns:a16="http://schemas.microsoft.com/office/drawing/2014/main" id="{0CCEAA58-1781-4359-94C2-61CCA8441FE6}"/>
                </a:ext>
              </a:extLst>
            </p:cNvPr>
            <p:cNvSpPr>
              <a:spLocks noChangeShapeType="1"/>
            </p:cNvSpPr>
            <p:nvPr/>
          </p:nvSpPr>
          <p:spPr bwMode="auto">
            <a:xfrm>
              <a:off x="17527588" y="2039938"/>
              <a:ext cx="0" cy="20637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94">
              <a:extLst>
                <a:ext uri="{FF2B5EF4-FFF2-40B4-BE49-F238E27FC236}">
                  <a16:creationId xmlns:a16="http://schemas.microsoft.com/office/drawing/2014/main" id="{5AAB6430-4BCA-44CB-9EBB-7D16B72C8986}"/>
                </a:ext>
              </a:extLst>
            </p:cNvPr>
            <p:cNvSpPr>
              <a:spLocks/>
            </p:cNvSpPr>
            <p:nvPr/>
          </p:nvSpPr>
          <p:spPr bwMode="auto">
            <a:xfrm>
              <a:off x="17479963" y="1890713"/>
              <a:ext cx="195262" cy="146050"/>
            </a:xfrm>
            <a:custGeom>
              <a:avLst/>
              <a:gdLst>
                <a:gd name="T0" fmla="*/ 123 w 123"/>
                <a:gd name="T1" fmla="*/ 0 h 92"/>
                <a:gd name="T2" fmla="*/ 123 w 123"/>
                <a:gd name="T3" fmla="*/ 0 h 92"/>
                <a:gd name="T4" fmla="*/ 105 w 123"/>
                <a:gd name="T5" fmla="*/ 8 h 92"/>
                <a:gd name="T6" fmla="*/ 87 w 123"/>
                <a:gd name="T7" fmla="*/ 16 h 92"/>
                <a:gd name="T8" fmla="*/ 68 w 123"/>
                <a:gd name="T9" fmla="*/ 28 h 92"/>
                <a:gd name="T10" fmla="*/ 46 w 123"/>
                <a:gd name="T11" fmla="*/ 40 h 92"/>
                <a:gd name="T12" fmla="*/ 26 w 123"/>
                <a:gd name="T13" fmla="*/ 56 h 92"/>
                <a:gd name="T14" fmla="*/ 18 w 123"/>
                <a:gd name="T15" fmla="*/ 64 h 92"/>
                <a:gd name="T16" fmla="*/ 10 w 123"/>
                <a:gd name="T17" fmla="*/ 74 h 92"/>
                <a:gd name="T18" fmla="*/ 4 w 123"/>
                <a:gd name="T19" fmla="*/ 82 h 92"/>
                <a:gd name="T20" fmla="*/ 0 w 123"/>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92">
                  <a:moveTo>
                    <a:pt x="123" y="0"/>
                  </a:moveTo>
                  <a:lnTo>
                    <a:pt x="123" y="0"/>
                  </a:lnTo>
                  <a:lnTo>
                    <a:pt x="105" y="8"/>
                  </a:lnTo>
                  <a:lnTo>
                    <a:pt x="87" y="16"/>
                  </a:lnTo>
                  <a:lnTo>
                    <a:pt x="68" y="28"/>
                  </a:lnTo>
                  <a:lnTo>
                    <a:pt x="46" y="40"/>
                  </a:lnTo>
                  <a:lnTo>
                    <a:pt x="26" y="56"/>
                  </a:lnTo>
                  <a:lnTo>
                    <a:pt x="18" y="64"/>
                  </a:lnTo>
                  <a:lnTo>
                    <a:pt x="10" y="74"/>
                  </a:lnTo>
                  <a:lnTo>
                    <a:pt x="4" y="82"/>
                  </a:lnTo>
                  <a:lnTo>
                    <a:pt x="0" y="9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95">
              <a:extLst>
                <a:ext uri="{FF2B5EF4-FFF2-40B4-BE49-F238E27FC236}">
                  <a16:creationId xmlns:a16="http://schemas.microsoft.com/office/drawing/2014/main" id="{E20047F4-1C7D-4A7B-A2E5-E3712B1FB0F1}"/>
                </a:ext>
              </a:extLst>
            </p:cNvPr>
            <p:cNvSpPr>
              <a:spLocks/>
            </p:cNvSpPr>
            <p:nvPr/>
          </p:nvSpPr>
          <p:spPr bwMode="auto">
            <a:xfrm>
              <a:off x="17375188" y="1890713"/>
              <a:ext cx="171450" cy="123825"/>
            </a:xfrm>
            <a:custGeom>
              <a:avLst/>
              <a:gdLst>
                <a:gd name="T0" fmla="*/ 108 w 108"/>
                <a:gd name="T1" fmla="*/ 0 h 78"/>
                <a:gd name="T2" fmla="*/ 108 w 108"/>
                <a:gd name="T3" fmla="*/ 0 h 78"/>
                <a:gd name="T4" fmla="*/ 94 w 108"/>
                <a:gd name="T5" fmla="*/ 4 h 78"/>
                <a:gd name="T6" fmla="*/ 80 w 108"/>
                <a:gd name="T7" fmla="*/ 10 h 78"/>
                <a:gd name="T8" fmla="*/ 62 w 108"/>
                <a:gd name="T9" fmla="*/ 16 h 78"/>
                <a:gd name="T10" fmla="*/ 44 w 108"/>
                <a:gd name="T11" fmla="*/ 26 h 78"/>
                <a:gd name="T12" fmla="*/ 26 w 108"/>
                <a:gd name="T13" fmla="*/ 40 h 78"/>
                <a:gd name="T14" fmla="*/ 18 w 108"/>
                <a:gd name="T15" fmla="*/ 48 h 78"/>
                <a:gd name="T16" fmla="*/ 10 w 108"/>
                <a:gd name="T17" fmla="*/ 56 h 78"/>
                <a:gd name="T18" fmla="*/ 4 w 108"/>
                <a:gd name="T19" fmla="*/ 66 h 78"/>
                <a:gd name="T20" fmla="*/ 0 w 108"/>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78">
                  <a:moveTo>
                    <a:pt x="108" y="0"/>
                  </a:moveTo>
                  <a:lnTo>
                    <a:pt x="108" y="0"/>
                  </a:lnTo>
                  <a:lnTo>
                    <a:pt x="94" y="4"/>
                  </a:lnTo>
                  <a:lnTo>
                    <a:pt x="80" y="10"/>
                  </a:lnTo>
                  <a:lnTo>
                    <a:pt x="62" y="16"/>
                  </a:lnTo>
                  <a:lnTo>
                    <a:pt x="44" y="26"/>
                  </a:lnTo>
                  <a:lnTo>
                    <a:pt x="26" y="40"/>
                  </a:lnTo>
                  <a:lnTo>
                    <a:pt x="18" y="48"/>
                  </a:lnTo>
                  <a:lnTo>
                    <a:pt x="10" y="56"/>
                  </a:lnTo>
                  <a:lnTo>
                    <a:pt x="4" y="66"/>
                  </a:lnTo>
                  <a:lnTo>
                    <a:pt x="0" y="78"/>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96">
              <a:extLst>
                <a:ext uri="{FF2B5EF4-FFF2-40B4-BE49-F238E27FC236}">
                  <a16:creationId xmlns:a16="http://schemas.microsoft.com/office/drawing/2014/main" id="{E8C3D96C-A63D-4EAB-B62B-197357E9CE5F}"/>
                </a:ext>
              </a:extLst>
            </p:cNvPr>
            <p:cNvSpPr>
              <a:spLocks/>
            </p:cNvSpPr>
            <p:nvPr/>
          </p:nvSpPr>
          <p:spPr bwMode="auto">
            <a:xfrm>
              <a:off x="16641763" y="2354263"/>
              <a:ext cx="431800" cy="104775"/>
            </a:xfrm>
            <a:custGeom>
              <a:avLst/>
              <a:gdLst>
                <a:gd name="T0" fmla="*/ 0 w 272"/>
                <a:gd name="T1" fmla="*/ 66 h 66"/>
                <a:gd name="T2" fmla="*/ 62 w 272"/>
                <a:gd name="T3" fmla="*/ 66 h 66"/>
                <a:gd name="T4" fmla="*/ 272 w 272"/>
                <a:gd name="T5" fmla="*/ 0 h 66"/>
                <a:gd name="T6" fmla="*/ 88 w 272"/>
                <a:gd name="T7" fmla="*/ 0 h 66"/>
                <a:gd name="T8" fmla="*/ 0 w 272"/>
                <a:gd name="T9" fmla="*/ 66 h 66"/>
              </a:gdLst>
              <a:ahLst/>
              <a:cxnLst>
                <a:cxn ang="0">
                  <a:pos x="T0" y="T1"/>
                </a:cxn>
                <a:cxn ang="0">
                  <a:pos x="T2" y="T3"/>
                </a:cxn>
                <a:cxn ang="0">
                  <a:pos x="T4" y="T5"/>
                </a:cxn>
                <a:cxn ang="0">
                  <a:pos x="T6" y="T7"/>
                </a:cxn>
                <a:cxn ang="0">
                  <a:pos x="T8" y="T9"/>
                </a:cxn>
              </a:cxnLst>
              <a:rect l="0" t="0" r="r" b="b"/>
              <a:pathLst>
                <a:path w="272" h="66">
                  <a:moveTo>
                    <a:pt x="0" y="66"/>
                  </a:moveTo>
                  <a:lnTo>
                    <a:pt x="62" y="66"/>
                  </a:lnTo>
                  <a:lnTo>
                    <a:pt x="272" y="0"/>
                  </a:lnTo>
                  <a:lnTo>
                    <a:pt x="88" y="0"/>
                  </a:lnTo>
                  <a:lnTo>
                    <a:pt x="0" y="66"/>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97">
              <a:extLst>
                <a:ext uri="{FF2B5EF4-FFF2-40B4-BE49-F238E27FC236}">
                  <a16:creationId xmlns:a16="http://schemas.microsoft.com/office/drawing/2014/main" id="{5F86E44F-EC66-4CA0-959D-999C30B1E4D1}"/>
                </a:ext>
              </a:extLst>
            </p:cNvPr>
            <p:cNvSpPr>
              <a:spLocks/>
            </p:cNvSpPr>
            <p:nvPr/>
          </p:nvSpPr>
          <p:spPr bwMode="auto">
            <a:xfrm>
              <a:off x="16625888" y="2176463"/>
              <a:ext cx="193675" cy="177800"/>
            </a:xfrm>
            <a:custGeom>
              <a:avLst/>
              <a:gdLst>
                <a:gd name="T0" fmla="*/ 100 w 122"/>
                <a:gd name="T1" fmla="*/ 0 h 112"/>
                <a:gd name="T2" fmla="*/ 0 w 122"/>
                <a:gd name="T3" fmla="*/ 0 h 112"/>
                <a:gd name="T4" fmla="*/ 98 w 122"/>
                <a:gd name="T5" fmla="*/ 112 h 112"/>
                <a:gd name="T6" fmla="*/ 98 w 122"/>
                <a:gd name="T7" fmla="*/ 112 h 112"/>
                <a:gd name="T8" fmla="*/ 108 w 122"/>
                <a:gd name="T9" fmla="*/ 94 h 112"/>
                <a:gd name="T10" fmla="*/ 118 w 122"/>
                <a:gd name="T11" fmla="*/ 82 h 112"/>
                <a:gd name="T12" fmla="*/ 122 w 122"/>
                <a:gd name="T13" fmla="*/ 76 h 112"/>
              </a:gdLst>
              <a:ahLst/>
              <a:cxnLst>
                <a:cxn ang="0">
                  <a:pos x="T0" y="T1"/>
                </a:cxn>
                <a:cxn ang="0">
                  <a:pos x="T2" y="T3"/>
                </a:cxn>
                <a:cxn ang="0">
                  <a:pos x="T4" y="T5"/>
                </a:cxn>
                <a:cxn ang="0">
                  <a:pos x="T6" y="T7"/>
                </a:cxn>
                <a:cxn ang="0">
                  <a:pos x="T8" y="T9"/>
                </a:cxn>
                <a:cxn ang="0">
                  <a:pos x="T10" y="T11"/>
                </a:cxn>
                <a:cxn ang="0">
                  <a:pos x="T12" y="T13"/>
                </a:cxn>
              </a:cxnLst>
              <a:rect l="0" t="0" r="r" b="b"/>
              <a:pathLst>
                <a:path w="122" h="112">
                  <a:moveTo>
                    <a:pt x="100" y="0"/>
                  </a:moveTo>
                  <a:lnTo>
                    <a:pt x="0" y="0"/>
                  </a:lnTo>
                  <a:lnTo>
                    <a:pt x="98" y="112"/>
                  </a:lnTo>
                  <a:lnTo>
                    <a:pt x="98" y="112"/>
                  </a:lnTo>
                  <a:lnTo>
                    <a:pt x="108" y="94"/>
                  </a:lnTo>
                  <a:lnTo>
                    <a:pt x="118" y="82"/>
                  </a:lnTo>
                  <a:lnTo>
                    <a:pt x="122" y="7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8" name="Line 198">
              <a:extLst>
                <a:ext uri="{FF2B5EF4-FFF2-40B4-BE49-F238E27FC236}">
                  <a16:creationId xmlns:a16="http://schemas.microsoft.com/office/drawing/2014/main" id="{E6FE1F3D-2F98-459C-88A3-514ED9720A90}"/>
                </a:ext>
              </a:extLst>
            </p:cNvPr>
            <p:cNvSpPr>
              <a:spLocks noChangeShapeType="1"/>
            </p:cNvSpPr>
            <p:nvPr/>
          </p:nvSpPr>
          <p:spPr bwMode="auto">
            <a:xfrm flipH="1">
              <a:off x="17467263" y="2220913"/>
              <a:ext cx="60325" cy="635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99">
              <a:extLst>
                <a:ext uri="{FF2B5EF4-FFF2-40B4-BE49-F238E27FC236}">
                  <a16:creationId xmlns:a16="http://schemas.microsoft.com/office/drawing/2014/main" id="{85ACD7F5-7DBD-4361-AE5B-D35D666602B6}"/>
                </a:ext>
              </a:extLst>
            </p:cNvPr>
            <p:cNvSpPr>
              <a:spLocks/>
            </p:cNvSpPr>
            <p:nvPr/>
          </p:nvSpPr>
          <p:spPr bwMode="auto">
            <a:xfrm>
              <a:off x="19103975" y="2151063"/>
              <a:ext cx="120650" cy="76200"/>
            </a:xfrm>
            <a:custGeom>
              <a:avLst/>
              <a:gdLst>
                <a:gd name="T0" fmla="*/ 52 w 76"/>
                <a:gd name="T1" fmla="*/ 0 h 48"/>
                <a:gd name="T2" fmla="*/ 52 w 76"/>
                <a:gd name="T3" fmla="*/ 0 h 48"/>
                <a:gd name="T4" fmla="*/ 46 w 76"/>
                <a:gd name="T5" fmla="*/ 6 h 48"/>
                <a:gd name="T6" fmla="*/ 38 w 76"/>
                <a:gd name="T7" fmla="*/ 12 h 48"/>
                <a:gd name="T8" fmla="*/ 20 w 76"/>
                <a:gd name="T9" fmla="*/ 18 h 48"/>
                <a:gd name="T10" fmla="*/ 6 w 76"/>
                <a:gd name="T11" fmla="*/ 22 h 48"/>
                <a:gd name="T12" fmla="*/ 0 w 76"/>
                <a:gd name="T13" fmla="*/ 22 h 48"/>
                <a:gd name="T14" fmla="*/ 0 w 76"/>
                <a:gd name="T15" fmla="*/ 48 h 48"/>
                <a:gd name="T16" fmla="*/ 0 w 76"/>
                <a:gd name="T17" fmla="*/ 48 h 48"/>
                <a:gd name="T18" fmla="*/ 8 w 76"/>
                <a:gd name="T19" fmla="*/ 48 h 48"/>
                <a:gd name="T20" fmla="*/ 28 w 76"/>
                <a:gd name="T21" fmla="*/ 44 h 48"/>
                <a:gd name="T22" fmla="*/ 42 w 76"/>
                <a:gd name="T23" fmla="*/ 42 h 48"/>
                <a:gd name="T24" fmla="*/ 54 w 76"/>
                <a:gd name="T25" fmla="*/ 38 h 48"/>
                <a:gd name="T26" fmla="*/ 66 w 76"/>
                <a:gd name="T27" fmla="*/ 30 h 48"/>
                <a:gd name="T28" fmla="*/ 76 w 76"/>
                <a:gd name="T2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48">
                  <a:moveTo>
                    <a:pt x="52" y="0"/>
                  </a:moveTo>
                  <a:lnTo>
                    <a:pt x="52" y="0"/>
                  </a:lnTo>
                  <a:lnTo>
                    <a:pt x="46" y="6"/>
                  </a:lnTo>
                  <a:lnTo>
                    <a:pt x="38" y="12"/>
                  </a:lnTo>
                  <a:lnTo>
                    <a:pt x="20" y="18"/>
                  </a:lnTo>
                  <a:lnTo>
                    <a:pt x="6" y="22"/>
                  </a:lnTo>
                  <a:lnTo>
                    <a:pt x="0" y="22"/>
                  </a:lnTo>
                  <a:lnTo>
                    <a:pt x="0" y="48"/>
                  </a:lnTo>
                  <a:lnTo>
                    <a:pt x="0" y="48"/>
                  </a:lnTo>
                  <a:lnTo>
                    <a:pt x="8" y="48"/>
                  </a:lnTo>
                  <a:lnTo>
                    <a:pt x="28" y="44"/>
                  </a:lnTo>
                  <a:lnTo>
                    <a:pt x="42" y="42"/>
                  </a:lnTo>
                  <a:lnTo>
                    <a:pt x="54" y="38"/>
                  </a:lnTo>
                  <a:lnTo>
                    <a:pt x="66" y="30"/>
                  </a:lnTo>
                  <a:lnTo>
                    <a:pt x="76" y="2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0" name="Freeform 200">
              <a:extLst>
                <a:ext uri="{FF2B5EF4-FFF2-40B4-BE49-F238E27FC236}">
                  <a16:creationId xmlns:a16="http://schemas.microsoft.com/office/drawing/2014/main" id="{EF9ACA62-4841-409C-96D6-F2E422C5A997}"/>
                </a:ext>
              </a:extLst>
            </p:cNvPr>
            <p:cNvSpPr>
              <a:spLocks/>
            </p:cNvSpPr>
            <p:nvPr/>
          </p:nvSpPr>
          <p:spPr bwMode="auto">
            <a:xfrm>
              <a:off x="17127538" y="2363788"/>
              <a:ext cx="715962" cy="53975"/>
            </a:xfrm>
            <a:custGeom>
              <a:avLst/>
              <a:gdLst>
                <a:gd name="T0" fmla="*/ 0 w 451"/>
                <a:gd name="T1" fmla="*/ 0 h 34"/>
                <a:gd name="T2" fmla="*/ 0 w 451"/>
                <a:gd name="T3" fmla="*/ 0 h 34"/>
                <a:gd name="T4" fmla="*/ 32 w 451"/>
                <a:gd name="T5" fmla="*/ 6 h 34"/>
                <a:gd name="T6" fmla="*/ 72 w 451"/>
                <a:gd name="T7" fmla="*/ 14 h 34"/>
                <a:gd name="T8" fmla="*/ 124 w 451"/>
                <a:gd name="T9" fmla="*/ 22 h 34"/>
                <a:gd name="T10" fmla="*/ 190 w 451"/>
                <a:gd name="T11" fmla="*/ 28 h 34"/>
                <a:gd name="T12" fmla="*/ 268 w 451"/>
                <a:gd name="T13" fmla="*/ 34 h 34"/>
                <a:gd name="T14" fmla="*/ 355 w 451"/>
                <a:gd name="T15" fmla="*/ 34 h 34"/>
                <a:gd name="T16" fmla="*/ 401 w 451"/>
                <a:gd name="T17" fmla="*/ 34 h 34"/>
                <a:gd name="T18" fmla="*/ 451 w 451"/>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4">
                  <a:moveTo>
                    <a:pt x="0" y="0"/>
                  </a:moveTo>
                  <a:lnTo>
                    <a:pt x="0" y="0"/>
                  </a:lnTo>
                  <a:lnTo>
                    <a:pt x="32" y="6"/>
                  </a:lnTo>
                  <a:lnTo>
                    <a:pt x="72" y="14"/>
                  </a:lnTo>
                  <a:lnTo>
                    <a:pt x="124" y="22"/>
                  </a:lnTo>
                  <a:lnTo>
                    <a:pt x="190" y="28"/>
                  </a:lnTo>
                  <a:lnTo>
                    <a:pt x="268" y="34"/>
                  </a:lnTo>
                  <a:lnTo>
                    <a:pt x="355" y="34"/>
                  </a:lnTo>
                  <a:lnTo>
                    <a:pt x="401" y="34"/>
                  </a:lnTo>
                  <a:lnTo>
                    <a:pt x="451" y="3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Freeform 201">
              <a:extLst>
                <a:ext uri="{FF2B5EF4-FFF2-40B4-BE49-F238E27FC236}">
                  <a16:creationId xmlns:a16="http://schemas.microsoft.com/office/drawing/2014/main" id="{38C92653-2EDB-4F15-867E-C72735F3BE2F}"/>
                </a:ext>
              </a:extLst>
            </p:cNvPr>
            <p:cNvSpPr>
              <a:spLocks/>
            </p:cNvSpPr>
            <p:nvPr/>
          </p:nvSpPr>
          <p:spPr bwMode="auto">
            <a:xfrm>
              <a:off x="18545175" y="2249488"/>
              <a:ext cx="558800" cy="92075"/>
            </a:xfrm>
            <a:custGeom>
              <a:avLst/>
              <a:gdLst>
                <a:gd name="T0" fmla="*/ 352 w 352"/>
                <a:gd name="T1" fmla="*/ 0 h 58"/>
                <a:gd name="T2" fmla="*/ 352 w 352"/>
                <a:gd name="T3" fmla="*/ 0 h 58"/>
                <a:gd name="T4" fmla="*/ 320 w 352"/>
                <a:gd name="T5" fmla="*/ 8 h 58"/>
                <a:gd name="T6" fmla="*/ 244 w 352"/>
                <a:gd name="T7" fmla="*/ 24 h 58"/>
                <a:gd name="T8" fmla="*/ 192 w 352"/>
                <a:gd name="T9" fmla="*/ 34 h 58"/>
                <a:gd name="T10" fmla="*/ 134 w 352"/>
                <a:gd name="T11" fmla="*/ 42 h 58"/>
                <a:gd name="T12" fmla="*/ 70 w 352"/>
                <a:gd name="T13" fmla="*/ 50 h 58"/>
                <a:gd name="T14" fmla="*/ 0 w 352"/>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58">
                  <a:moveTo>
                    <a:pt x="352" y="0"/>
                  </a:moveTo>
                  <a:lnTo>
                    <a:pt x="352" y="0"/>
                  </a:lnTo>
                  <a:lnTo>
                    <a:pt x="320" y="8"/>
                  </a:lnTo>
                  <a:lnTo>
                    <a:pt x="244" y="24"/>
                  </a:lnTo>
                  <a:lnTo>
                    <a:pt x="192" y="34"/>
                  </a:lnTo>
                  <a:lnTo>
                    <a:pt x="134" y="42"/>
                  </a:lnTo>
                  <a:lnTo>
                    <a:pt x="70" y="50"/>
                  </a:lnTo>
                  <a:lnTo>
                    <a:pt x="0" y="58"/>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3" name="Group 322">
            <a:extLst>
              <a:ext uri="{FF2B5EF4-FFF2-40B4-BE49-F238E27FC236}">
                <a16:creationId xmlns:a16="http://schemas.microsoft.com/office/drawing/2014/main" id="{1B2FDBCF-4B0C-4F89-AA68-A8BF9848425C}"/>
              </a:ext>
            </a:extLst>
          </p:cNvPr>
          <p:cNvGrpSpPr/>
          <p:nvPr/>
        </p:nvGrpSpPr>
        <p:grpSpPr>
          <a:xfrm rot="1367448" flipH="1">
            <a:off x="9836097" y="1348236"/>
            <a:ext cx="979190" cy="426086"/>
            <a:chOff x="13104813" y="1687513"/>
            <a:chExt cx="2692400" cy="1171575"/>
          </a:xfrm>
        </p:grpSpPr>
        <p:sp>
          <p:nvSpPr>
            <p:cNvPr id="324" name="Freeform 63">
              <a:extLst>
                <a:ext uri="{FF2B5EF4-FFF2-40B4-BE49-F238E27FC236}">
                  <a16:creationId xmlns:a16="http://schemas.microsoft.com/office/drawing/2014/main" id="{03BB0B22-DE61-4CF2-A4CE-C049C50B0936}"/>
                </a:ext>
              </a:extLst>
            </p:cNvPr>
            <p:cNvSpPr>
              <a:spLocks/>
            </p:cNvSpPr>
            <p:nvPr/>
          </p:nvSpPr>
          <p:spPr bwMode="auto">
            <a:xfrm>
              <a:off x="13104813" y="1706563"/>
              <a:ext cx="831850" cy="482600"/>
            </a:xfrm>
            <a:custGeom>
              <a:avLst/>
              <a:gdLst>
                <a:gd name="T0" fmla="*/ 524 w 524"/>
                <a:gd name="T1" fmla="*/ 54 h 304"/>
                <a:gd name="T2" fmla="*/ 50 w 524"/>
                <a:gd name="T3" fmla="*/ 0 h 304"/>
                <a:gd name="T4" fmla="*/ 50 w 524"/>
                <a:gd name="T5" fmla="*/ 54 h 304"/>
                <a:gd name="T6" fmla="*/ 10 w 524"/>
                <a:gd name="T7" fmla="*/ 54 h 304"/>
                <a:gd name="T8" fmla="*/ 0 w 524"/>
                <a:gd name="T9" fmla="*/ 304 h 304"/>
                <a:gd name="T10" fmla="*/ 514 w 524"/>
                <a:gd name="T11" fmla="*/ 296 h 304"/>
                <a:gd name="T12" fmla="*/ 524 w 524"/>
                <a:gd name="T13" fmla="*/ 54 h 304"/>
              </a:gdLst>
              <a:ahLst/>
              <a:cxnLst>
                <a:cxn ang="0">
                  <a:pos x="T0" y="T1"/>
                </a:cxn>
                <a:cxn ang="0">
                  <a:pos x="T2" y="T3"/>
                </a:cxn>
                <a:cxn ang="0">
                  <a:pos x="T4" y="T5"/>
                </a:cxn>
                <a:cxn ang="0">
                  <a:pos x="T6" y="T7"/>
                </a:cxn>
                <a:cxn ang="0">
                  <a:pos x="T8" y="T9"/>
                </a:cxn>
                <a:cxn ang="0">
                  <a:pos x="T10" y="T11"/>
                </a:cxn>
                <a:cxn ang="0">
                  <a:pos x="T12" y="T13"/>
                </a:cxn>
              </a:cxnLst>
              <a:rect l="0" t="0" r="r" b="b"/>
              <a:pathLst>
                <a:path w="524" h="304">
                  <a:moveTo>
                    <a:pt x="524" y="54"/>
                  </a:moveTo>
                  <a:lnTo>
                    <a:pt x="50" y="0"/>
                  </a:lnTo>
                  <a:lnTo>
                    <a:pt x="50" y="54"/>
                  </a:lnTo>
                  <a:lnTo>
                    <a:pt x="10" y="54"/>
                  </a:lnTo>
                  <a:lnTo>
                    <a:pt x="0" y="304"/>
                  </a:lnTo>
                  <a:lnTo>
                    <a:pt x="514" y="296"/>
                  </a:lnTo>
                  <a:lnTo>
                    <a:pt x="524" y="54"/>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Freeform 64">
              <a:extLst>
                <a:ext uri="{FF2B5EF4-FFF2-40B4-BE49-F238E27FC236}">
                  <a16:creationId xmlns:a16="http://schemas.microsoft.com/office/drawing/2014/main" id="{E14C0F89-FFB0-43F5-A600-410A225218D7}"/>
                </a:ext>
              </a:extLst>
            </p:cNvPr>
            <p:cNvSpPr>
              <a:spLocks/>
            </p:cNvSpPr>
            <p:nvPr/>
          </p:nvSpPr>
          <p:spPr bwMode="auto">
            <a:xfrm>
              <a:off x="13803313" y="2081213"/>
              <a:ext cx="1295400" cy="323850"/>
            </a:xfrm>
            <a:custGeom>
              <a:avLst/>
              <a:gdLst>
                <a:gd name="T0" fmla="*/ 410 w 816"/>
                <a:gd name="T1" fmla="*/ 102 h 204"/>
                <a:gd name="T2" fmla="*/ 410 w 816"/>
                <a:gd name="T3" fmla="*/ 102 h 204"/>
                <a:gd name="T4" fmla="*/ 366 w 816"/>
                <a:gd name="T5" fmla="*/ 102 h 204"/>
                <a:gd name="T6" fmla="*/ 322 w 816"/>
                <a:gd name="T7" fmla="*/ 106 h 204"/>
                <a:gd name="T8" fmla="*/ 280 w 816"/>
                <a:gd name="T9" fmla="*/ 112 h 204"/>
                <a:gd name="T10" fmla="*/ 242 w 816"/>
                <a:gd name="T11" fmla="*/ 118 h 204"/>
                <a:gd name="T12" fmla="*/ 204 w 816"/>
                <a:gd name="T13" fmla="*/ 126 h 204"/>
                <a:gd name="T14" fmla="*/ 172 w 816"/>
                <a:gd name="T15" fmla="*/ 134 h 204"/>
                <a:gd name="T16" fmla="*/ 140 w 816"/>
                <a:gd name="T17" fmla="*/ 144 h 204"/>
                <a:gd name="T18" fmla="*/ 112 w 816"/>
                <a:gd name="T19" fmla="*/ 152 h 204"/>
                <a:gd name="T20" fmla="*/ 64 w 816"/>
                <a:gd name="T21" fmla="*/ 172 h 204"/>
                <a:gd name="T22" fmla="*/ 28 w 816"/>
                <a:gd name="T23" fmla="*/ 188 h 204"/>
                <a:gd name="T24" fmla="*/ 0 w 816"/>
                <a:gd name="T25" fmla="*/ 204 h 204"/>
                <a:gd name="T26" fmla="*/ 0 w 816"/>
                <a:gd name="T27" fmla="*/ 204 h 204"/>
                <a:gd name="T28" fmla="*/ 4 w 816"/>
                <a:gd name="T29" fmla="*/ 196 h 204"/>
                <a:gd name="T30" fmla="*/ 22 w 816"/>
                <a:gd name="T31" fmla="*/ 172 h 204"/>
                <a:gd name="T32" fmla="*/ 34 w 816"/>
                <a:gd name="T33" fmla="*/ 156 h 204"/>
                <a:gd name="T34" fmla="*/ 50 w 816"/>
                <a:gd name="T35" fmla="*/ 140 h 204"/>
                <a:gd name="T36" fmla="*/ 70 w 816"/>
                <a:gd name="T37" fmla="*/ 120 h 204"/>
                <a:gd name="T38" fmla="*/ 92 w 816"/>
                <a:gd name="T39" fmla="*/ 102 h 204"/>
                <a:gd name="T40" fmla="*/ 118 w 816"/>
                <a:gd name="T41" fmla="*/ 82 h 204"/>
                <a:gd name="T42" fmla="*/ 148 w 816"/>
                <a:gd name="T43" fmla="*/ 64 h 204"/>
                <a:gd name="T44" fmla="*/ 182 w 816"/>
                <a:gd name="T45" fmla="*/ 46 h 204"/>
                <a:gd name="T46" fmla="*/ 220 w 816"/>
                <a:gd name="T47" fmla="*/ 32 h 204"/>
                <a:gd name="T48" fmla="*/ 260 w 816"/>
                <a:gd name="T49" fmla="*/ 18 h 204"/>
                <a:gd name="T50" fmla="*/ 306 w 816"/>
                <a:gd name="T51" fmla="*/ 8 h 204"/>
                <a:gd name="T52" fmla="*/ 354 w 816"/>
                <a:gd name="T53" fmla="*/ 2 h 204"/>
                <a:gd name="T54" fmla="*/ 408 w 816"/>
                <a:gd name="T55" fmla="*/ 0 h 204"/>
                <a:gd name="T56" fmla="*/ 408 w 816"/>
                <a:gd name="T57" fmla="*/ 0 h 204"/>
                <a:gd name="T58" fmla="*/ 460 w 816"/>
                <a:gd name="T59" fmla="*/ 2 h 204"/>
                <a:gd name="T60" fmla="*/ 510 w 816"/>
                <a:gd name="T61" fmla="*/ 8 h 204"/>
                <a:gd name="T62" fmla="*/ 556 w 816"/>
                <a:gd name="T63" fmla="*/ 18 h 204"/>
                <a:gd name="T64" fmla="*/ 596 w 816"/>
                <a:gd name="T65" fmla="*/ 32 h 204"/>
                <a:gd name="T66" fmla="*/ 634 w 816"/>
                <a:gd name="T67" fmla="*/ 46 h 204"/>
                <a:gd name="T68" fmla="*/ 666 w 816"/>
                <a:gd name="T69" fmla="*/ 64 h 204"/>
                <a:gd name="T70" fmla="*/ 696 w 816"/>
                <a:gd name="T71" fmla="*/ 82 h 204"/>
                <a:gd name="T72" fmla="*/ 722 w 816"/>
                <a:gd name="T73" fmla="*/ 102 h 204"/>
                <a:gd name="T74" fmla="*/ 746 w 816"/>
                <a:gd name="T75" fmla="*/ 120 h 204"/>
                <a:gd name="T76" fmla="*/ 764 w 816"/>
                <a:gd name="T77" fmla="*/ 140 h 204"/>
                <a:gd name="T78" fmla="*/ 780 w 816"/>
                <a:gd name="T79" fmla="*/ 156 h 204"/>
                <a:gd name="T80" fmla="*/ 794 w 816"/>
                <a:gd name="T81" fmla="*/ 172 h 204"/>
                <a:gd name="T82" fmla="*/ 810 w 816"/>
                <a:gd name="T83" fmla="*/ 196 h 204"/>
                <a:gd name="T84" fmla="*/ 816 w 816"/>
                <a:gd name="T85" fmla="*/ 204 h 204"/>
                <a:gd name="T86" fmla="*/ 816 w 816"/>
                <a:gd name="T87" fmla="*/ 204 h 204"/>
                <a:gd name="T88" fmla="*/ 786 w 816"/>
                <a:gd name="T89" fmla="*/ 188 h 204"/>
                <a:gd name="T90" fmla="*/ 752 w 816"/>
                <a:gd name="T91" fmla="*/ 172 h 204"/>
                <a:gd name="T92" fmla="*/ 704 w 816"/>
                <a:gd name="T93" fmla="*/ 152 h 204"/>
                <a:gd name="T94" fmla="*/ 676 w 816"/>
                <a:gd name="T95" fmla="*/ 144 h 204"/>
                <a:gd name="T96" fmla="*/ 644 w 816"/>
                <a:gd name="T97" fmla="*/ 134 h 204"/>
                <a:gd name="T98" fmla="*/ 610 w 816"/>
                <a:gd name="T99" fmla="*/ 126 h 204"/>
                <a:gd name="T100" fmla="*/ 574 w 816"/>
                <a:gd name="T101" fmla="*/ 118 h 204"/>
                <a:gd name="T102" fmla="*/ 536 w 816"/>
                <a:gd name="T103" fmla="*/ 112 h 204"/>
                <a:gd name="T104" fmla="*/ 494 w 816"/>
                <a:gd name="T105" fmla="*/ 106 h 204"/>
                <a:gd name="T106" fmla="*/ 450 w 816"/>
                <a:gd name="T107" fmla="*/ 102 h 204"/>
                <a:gd name="T108" fmla="*/ 404 w 816"/>
                <a:gd name="T109"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6" h="204">
                  <a:moveTo>
                    <a:pt x="410" y="102"/>
                  </a:moveTo>
                  <a:lnTo>
                    <a:pt x="410" y="102"/>
                  </a:lnTo>
                  <a:lnTo>
                    <a:pt x="366" y="102"/>
                  </a:lnTo>
                  <a:lnTo>
                    <a:pt x="322" y="106"/>
                  </a:lnTo>
                  <a:lnTo>
                    <a:pt x="280" y="112"/>
                  </a:lnTo>
                  <a:lnTo>
                    <a:pt x="242" y="118"/>
                  </a:lnTo>
                  <a:lnTo>
                    <a:pt x="204" y="126"/>
                  </a:lnTo>
                  <a:lnTo>
                    <a:pt x="172" y="134"/>
                  </a:lnTo>
                  <a:lnTo>
                    <a:pt x="140" y="144"/>
                  </a:lnTo>
                  <a:lnTo>
                    <a:pt x="112" y="152"/>
                  </a:lnTo>
                  <a:lnTo>
                    <a:pt x="64" y="172"/>
                  </a:lnTo>
                  <a:lnTo>
                    <a:pt x="28" y="188"/>
                  </a:lnTo>
                  <a:lnTo>
                    <a:pt x="0" y="204"/>
                  </a:lnTo>
                  <a:lnTo>
                    <a:pt x="0" y="204"/>
                  </a:lnTo>
                  <a:lnTo>
                    <a:pt x="4" y="196"/>
                  </a:lnTo>
                  <a:lnTo>
                    <a:pt x="22" y="172"/>
                  </a:lnTo>
                  <a:lnTo>
                    <a:pt x="34" y="156"/>
                  </a:lnTo>
                  <a:lnTo>
                    <a:pt x="50" y="140"/>
                  </a:lnTo>
                  <a:lnTo>
                    <a:pt x="70" y="120"/>
                  </a:lnTo>
                  <a:lnTo>
                    <a:pt x="92" y="102"/>
                  </a:lnTo>
                  <a:lnTo>
                    <a:pt x="118" y="82"/>
                  </a:lnTo>
                  <a:lnTo>
                    <a:pt x="148" y="64"/>
                  </a:lnTo>
                  <a:lnTo>
                    <a:pt x="182" y="46"/>
                  </a:lnTo>
                  <a:lnTo>
                    <a:pt x="220" y="32"/>
                  </a:lnTo>
                  <a:lnTo>
                    <a:pt x="260" y="18"/>
                  </a:lnTo>
                  <a:lnTo>
                    <a:pt x="306" y="8"/>
                  </a:lnTo>
                  <a:lnTo>
                    <a:pt x="354" y="2"/>
                  </a:lnTo>
                  <a:lnTo>
                    <a:pt x="408" y="0"/>
                  </a:lnTo>
                  <a:lnTo>
                    <a:pt x="408" y="0"/>
                  </a:lnTo>
                  <a:lnTo>
                    <a:pt x="460" y="2"/>
                  </a:lnTo>
                  <a:lnTo>
                    <a:pt x="510" y="8"/>
                  </a:lnTo>
                  <a:lnTo>
                    <a:pt x="556" y="18"/>
                  </a:lnTo>
                  <a:lnTo>
                    <a:pt x="596" y="32"/>
                  </a:lnTo>
                  <a:lnTo>
                    <a:pt x="634" y="46"/>
                  </a:lnTo>
                  <a:lnTo>
                    <a:pt x="666" y="64"/>
                  </a:lnTo>
                  <a:lnTo>
                    <a:pt x="696" y="82"/>
                  </a:lnTo>
                  <a:lnTo>
                    <a:pt x="722" y="102"/>
                  </a:lnTo>
                  <a:lnTo>
                    <a:pt x="746" y="120"/>
                  </a:lnTo>
                  <a:lnTo>
                    <a:pt x="764" y="140"/>
                  </a:lnTo>
                  <a:lnTo>
                    <a:pt x="780" y="156"/>
                  </a:lnTo>
                  <a:lnTo>
                    <a:pt x="794" y="172"/>
                  </a:lnTo>
                  <a:lnTo>
                    <a:pt x="810" y="196"/>
                  </a:lnTo>
                  <a:lnTo>
                    <a:pt x="816" y="204"/>
                  </a:lnTo>
                  <a:lnTo>
                    <a:pt x="816" y="204"/>
                  </a:lnTo>
                  <a:lnTo>
                    <a:pt x="786" y="188"/>
                  </a:lnTo>
                  <a:lnTo>
                    <a:pt x="752" y="172"/>
                  </a:lnTo>
                  <a:lnTo>
                    <a:pt x="704" y="152"/>
                  </a:lnTo>
                  <a:lnTo>
                    <a:pt x="676" y="144"/>
                  </a:lnTo>
                  <a:lnTo>
                    <a:pt x="644" y="134"/>
                  </a:lnTo>
                  <a:lnTo>
                    <a:pt x="610" y="126"/>
                  </a:lnTo>
                  <a:lnTo>
                    <a:pt x="574" y="118"/>
                  </a:lnTo>
                  <a:lnTo>
                    <a:pt x="536" y="112"/>
                  </a:lnTo>
                  <a:lnTo>
                    <a:pt x="494" y="106"/>
                  </a:lnTo>
                  <a:lnTo>
                    <a:pt x="450" y="102"/>
                  </a:lnTo>
                  <a:lnTo>
                    <a:pt x="404" y="10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65">
              <a:extLst>
                <a:ext uri="{FF2B5EF4-FFF2-40B4-BE49-F238E27FC236}">
                  <a16:creationId xmlns:a16="http://schemas.microsoft.com/office/drawing/2014/main" id="{3A06D45D-4DCD-4171-8228-0C4D763BC30F}"/>
                </a:ext>
              </a:extLst>
            </p:cNvPr>
            <p:cNvSpPr>
              <a:spLocks/>
            </p:cNvSpPr>
            <p:nvPr/>
          </p:nvSpPr>
          <p:spPr bwMode="auto">
            <a:xfrm>
              <a:off x="14222413" y="1687513"/>
              <a:ext cx="457200" cy="422275"/>
            </a:xfrm>
            <a:custGeom>
              <a:avLst/>
              <a:gdLst>
                <a:gd name="T0" fmla="*/ 0 w 288"/>
                <a:gd name="T1" fmla="*/ 266 h 266"/>
                <a:gd name="T2" fmla="*/ 0 w 288"/>
                <a:gd name="T3" fmla="*/ 80 h 266"/>
                <a:gd name="T4" fmla="*/ 0 w 288"/>
                <a:gd name="T5" fmla="*/ 80 h 266"/>
                <a:gd name="T6" fmla="*/ 4 w 288"/>
                <a:gd name="T7" fmla="*/ 68 h 266"/>
                <a:gd name="T8" fmla="*/ 14 w 288"/>
                <a:gd name="T9" fmla="*/ 56 h 266"/>
                <a:gd name="T10" fmla="*/ 26 w 288"/>
                <a:gd name="T11" fmla="*/ 40 h 266"/>
                <a:gd name="T12" fmla="*/ 36 w 288"/>
                <a:gd name="T13" fmla="*/ 32 h 266"/>
                <a:gd name="T14" fmla="*/ 46 w 288"/>
                <a:gd name="T15" fmla="*/ 26 h 266"/>
                <a:gd name="T16" fmla="*/ 58 w 288"/>
                <a:gd name="T17" fmla="*/ 18 h 266"/>
                <a:gd name="T18" fmla="*/ 72 w 288"/>
                <a:gd name="T19" fmla="*/ 12 h 266"/>
                <a:gd name="T20" fmla="*/ 86 w 288"/>
                <a:gd name="T21" fmla="*/ 8 h 266"/>
                <a:gd name="T22" fmla="*/ 104 w 288"/>
                <a:gd name="T23" fmla="*/ 4 h 266"/>
                <a:gd name="T24" fmla="*/ 124 w 288"/>
                <a:gd name="T25" fmla="*/ 0 h 266"/>
                <a:gd name="T26" fmla="*/ 146 w 288"/>
                <a:gd name="T27" fmla="*/ 0 h 266"/>
                <a:gd name="T28" fmla="*/ 140 w 288"/>
                <a:gd name="T29" fmla="*/ 0 h 266"/>
                <a:gd name="T30" fmla="*/ 140 w 288"/>
                <a:gd name="T31" fmla="*/ 0 h 266"/>
                <a:gd name="T32" fmla="*/ 162 w 288"/>
                <a:gd name="T33" fmla="*/ 0 h 266"/>
                <a:gd name="T34" fmla="*/ 182 w 288"/>
                <a:gd name="T35" fmla="*/ 4 h 266"/>
                <a:gd name="T36" fmla="*/ 200 w 288"/>
                <a:gd name="T37" fmla="*/ 8 h 266"/>
                <a:gd name="T38" fmla="*/ 216 w 288"/>
                <a:gd name="T39" fmla="*/ 12 h 266"/>
                <a:gd name="T40" fmla="*/ 230 w 288"/>
                <a:gd name="T41" fmla="*/ 18 h 266"/>
                <a:gd name="T42" fmla="*/ 242 w 288"/>
                <a:gd name="T43" fmla="*/ 26 h 266"/>
                <a:gd name="T44" fmla="*/ 252 w 288"/>
                <a:gd name="T45" fmla="*/ 32 h 266"/>
                <a:gd name="T46" fmla="*/ 260 w 288"/>
                <a:gd name="T47" fmla="*/ 40 h 266"/>
                <a:gd name="T48" fmla="*/ 274 w 288"/>
                <a:gd name="T49" fmla="*/ 56 h 266"/>
                <a:gd name="T50" fmla="*/ 282 w 288"/>
                <a:gd name="T51" fmla="*/ 68 h 266"/>
                <a:gd name="T52" fmla="*/ 288 w 288"/>
                <a:gd name="T53" fmla="*/ 80 h 266"/>
                <a:gd name="T54" fmla="*/ 288 w 288"/>
                <a:gd name="T5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66">
                  <a:moveTo>
                    <a:pt x="0" y="266"/>
                  </a:moveTo>
                  <a:lnTo>
                    <a:pt x="0" y="80"/>
                  </a:lnTo>
                  <a:lnTo>
                    <a:pt x="0" y="80"/>
                  </a:lnTo>
                  <a:lnTo>
                    <a:pt x="4" y="68"/>
                  </a:lnTo>
                  <a:lnTo>
                    <a:pt x="14" y="56"/>
                  </a:lnTo>
                  <a:lnTo>
                    <a:pt x="26" y="40"/>
                  </a:lnTo>
                  <a:lnTo>
                    <a:pt x="36" y="32"/>
                  </a:lnTo>
                  <a:lnTo>
                    <a:pt x="46" y="26"/>
                  </a:lnTo>
                  <a:lnTo>
                    <a:pt x="58" y="18"/>
                  </a:lnTo>
                  <a:lnTo>
                    <a:pt x="72" y="12"/>
                  </a:lnTo>
                  <a:lnTo>
                    <a:pt x="86" y="8"/>
                  </a:lnTo>
                  <a:lnTo>
                    <a:pt x="104" y="4"/>
                  </a:lnTo>
                  <a:lnTo>
                    <a:pt x="124" y="0"/>
                  </a:lnTo>
                  <a:lnTo>
                    <a:pt x="146" y="0"/>
                  </a:lnTo>
                  <a:lnTo>
                    <a:pt x="140" y="0"/>
                  </a:lnTo>
                  <a:lnTo>
                    <a:pt x="140" y="0"/>
                  </a:lnTo>
                  <a:lnTo>
                    <a:pt x="162" y="0"/>
                  </a:lnTo>
                  <a:lnTo>
                    <a:pt x="182" y="4"/>
                  </a:lnTo>
                  <a:lnTo>
                    <a:pt x="200" y="8"/>
                  </a:lnTo>
                  <a:lnTo>
                    <a:pt x="216" y="12"/>
                  </a:lnTo>
                  <a:lnTo>
                    <a:pt x="230" y="18"/>
                  </a:lnTo>
                  <a:lnTo>
                    <a:pt x="242" y="26"/>
                  </a:lnTo>
                  <a:lnTo>
                    <a:pt x="252" y="32"/>
                  </a:lnTo>
                  <a:lnTo>
                    <a:pt x="260" y="40"/>
                  </a:lnTo>
                  <a:lnTo>
                    <a:pt x="274" y="56"/>
                  </a:lnTo>
                  <a:lnTo>
                    <a:pt x="282" y="68"/>
                  </a:lnTo>
                  <a:lnTo>
                    <a:pt x="288" y="80"/>
                  </a:lnTo>
                  <a:lnTo>
                    <a:pt x="288" y="26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66">
              <a:extLst>
                <a:ext uri="{FF2B5EF4-FFF2-40B4-BE49-F238E27FC236}">
                  <a16:creationId xmlns:a16="http://schemas.microsoft.com/office/drawing/2014/main" id="{55E05425-7AD3-4685-BBD4-3DD7711BD934}"/>
                </a:ext>
              </a:extLst>
            </p:cNvPr>
            <p:cNvSpPr>
              <a:spLocks/>
            </p:cNvSpPr>
            <p:nvPr/>
          </p:nvSpPr>
          <p:spPr bwMode="auto">
            <a:xfrm>
              <a:off x="13803313" y="2405063"/>
              <a:ext cx="511175" cy="187325"/>
            </a:xfrm>
            <a:custGeom>
              <a:avLst/>
              <a:gdLst>
                <a:gd name="T0" fmla="*/ 322 w 322"/>
                <a:gd name="T1" fmla="*/ 118 h 118"/>
                <a:gd name="T2" fmla="*/ 322 w 322"/>
                <a:gd name="T3" fmla="*/ 118 h 118"/>
                <a:gd name="T4" fmla="*/ 284 w 322"/>
                <a:gd name="T5" fmla="*/ 112 h 118"/>
                <a:gd name="T6" fmla="*/ 248 w 322"/>
                <a:gd name="T7" fmla="*/ 106 h 118"/>
                <a:gd name="T8" fmla="*/ 214 w 322"/>
                <a:gd name="T9" fmla="*/ 98 h 118"/>
                <a:gd name="T10" fmla="*/ 182 w 322"/>
                <a:gd name="T11" fmla="*/ 90 h 118"/>
                <a:gd name="T12" fmla="*/ 154 w 322"/>
                <a:gd name="T13" fmla="*/ 80 h 118"/>
                <a:gd name="T14" fmla="*/ 128 w 322"/>
                <a:gd name="T15" fmla="*/ 70 h 118"/>
                <a:gd name="T16" fmla="*/ 82 w 322"/>
                <a:gd name="T17" fmla="*/ 50 h 118"/>
                <a:gd name="T18" fmla="*/ 46 w 322"/>
                <a:gd name="T19" fmla="*/ 32 h 118"/>
                <a:gd name="T20" fmla="*/ 20 w 322"/>
                <a:gd name="T21" fmla="*/ 16 h 118"/>
                <a:gd name="T22" fmla="*/ 0 w 32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118">
                  <a:moveTo>
                    <a:pt x="322" y="118"/>
                  </a:moveTo>
                  <a:lnTo>
                    <a:pt x="322" y="118"/>
                  </a:lnTo>
                  <a:lnTo>
                    <a:pt x="284" y="112"/>
                  </a:lnTo>
                  <a:lnTo>
                    <a:pt x="248" y="106"/>
                  </a:lnTo>
                  <a:lnTo>
                    <a:pt x="214" y="98"/>
                  </a:lnTo>
                  <a:lnTo>
                    <a:pt x="182" y="90"/>
                  </a:lnTo>
                  <a:lnTo>
                    <a:pt x="154" y="80"/>
                  </a:lnTo>
                  <a:lnTo>
                    <a:pt x="128" y="70"/>
                  </a:lnTo>
                  <a:lnTo>
                    <a:pt x="82" y="50"/>
                  </a:lnTo>
                  <a:lnTo>
                    <a:pt x="46" y="32"/>
                  </a:lnTo>
                  <a:lnTo>
                    <a:pt x="20" y="16"/>
                  </a:lnTo>
                  <a:lnTo>
                    <a:pt x="0"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67">
              <a:extLst>
                <a:ext uri="{FF2B5EF4-FFF2-40B4-BE49-F238E27FC236}">
                  <a16:creationId xmlns:a16="http://schemas.microsoft.com/office/drawing/2014/main" id="{9D60F6F8-9073-4E4A-B121-395086B8A86C}"/>
                </a:ext>
              </a:extLst>
            </p:cNvPr>
            <p:cNvSpPr>
              <a:spLocks/>
            </p:cNvSpPr>
            <p:nvPr/>
          </p:nvSpPr>
          <p:spPr bwMode="auto">
            <a:xfrm>
              <a:off x="14371638" y="2595563"/>
              <a:ext cx="57150" cy="3175"/>
            </a:xfrm>
            <a:custGeom>
              <a:avLst/>
              <a:gdLst>
                <a:gd name="T0" fmla="*/ 36 w 36"/>
                <a:gd name="T1" fmla="*/ 2 h 2"/>
                <a:gd name="T2" fmla="*/ 36 w 36"/>
                <a:gd name="T3" fmla="*/ 2 h 2"/>
                <a:gd name="T4" fmla="*/ 0 w 36"/>
                <a:gd name="T5" fmla="*/ 0 h 2"/>
              </a:gdLst>
              <a:ahLst/>
              <a:cxnLst>
                <a:cxn ang="0">
                  <a:pos x="T0" y="T1"/>
                </a:cxn>
                <a:cxn ang="0">
                  <a:pos x="T2" y="T3"/>
                </a:cxn>
                <a:cxn ang="0">
                  <a:pos x="T4" y="T5"/>
                </a:cxn>
              </a:cxnLst>
              <a:rect l="0" t="0" r="r" b="b"/>
              <a:pathLst>
                <a:path w="36" h="2">
                  <a:moveTo>
                    <a:pt x="36" y="2"/>
                  </a:moveTo>
                  <a:lnTo>
                    <a:pt x="36" y="2"/>
                  </a:lnTo>
                  <a:lnTo>
                    <a:pt x="0"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Freeform 68">
              <a:extLst>
                <a:ext uri="{FF2B5EF4-FFF2-40B4-BE49-F238E27FC236}">
                  <a16:creationId xmlns:a16="http://schemas.microsoft.com/office/drawing/2014/main" id="{89EDDEA1-8F4E-47D1-9DA2-7EE820C75510}"/>
                </a:ext>
              </a:extLst>
            </p:cNvPr>
            <p:cNvSpPr>
              <a:spLocks/>
            </p:cNvSpPr>
            <p:nvPr/>
          </p:nvSpPr>
          <p:spPr bwMode="auto">
            <a:xfrm>
              <a:off x="14473238" y="2595563"/>
              <a:ext cx="63500" cy="3175"/>
            </a:xfrm>
            <a:custGeom>
              <a:avLst/>
              <a:gdLst>
                <a:gd name="T0" fmla="*/ 40 w 40"/>
                <a:gd name="T1" fmla="*/ 0 h 2"/>
                <a:gd name="T2" fmla="*/ 40 w 40"/>
                <a:gd name="T3" fmla="*/ 0 h 2"/>
                <a:gd name="T4" fmla="*/ 0 w 40"/>
                <a:gd name="T5" fmla="*/ 2 h 2"/>
              </a:gdLst>
              <a:ahLst/>
              <a:cxnLst>
                <a:cxn ang="0">
                  <a:pos x="T0" y="T1"/>
                </a:cxn>
                <a:cxn ang="0">
                  <a:pos x="T2" y="T3"/>
                </a:cxn>
                <a:cxn ang="0">
                  <a:pos x="T4" y="T5"/>
                </a:cxn>
              </a:cxnLst>
              <a:rect l="0" t="0" r="r" b="b"/>
              <a:pathLst>
                <a:path w="40" h="2">
                  <a:moveTo>
                    <a:pt x="40" y="0"/>
                  </a:moveTo>
                  <a:lnTo>
                    <a:pt x="40" y="0"/>
                  </a:lnTo>
                  <a:lnTo>
                    <a:pt x="0" y="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Freeform 69">
              <a:extLst>
                <a:ext uri="{FF2B5EF4-FFF2-40B4-BE49-F238E27FC236}">
                  <a16:creationId xmlns:a16="http://schemas.microsoft.com/office/drawing/2014/main" id="{5A671259-ACC0-4589-A201-63E3E9561333}"/>
                </a:ext>
              </a:extLst>
            </p:cNvPr>
            <p:cNvSpPr>
              <a:spLocks/>
            </p:cNvSpPr>
            <p:nvPr/>
          </p:nvSpPr>
          <p:spPr bwMode="auto">
            <a:xfrm>
              <a:off x="14587538" y="2405063"/>
              <a:ext cx="511175" cy="184150"/>
            </a:xfrm>
            <a:custGeom>
              <a:avLst/>
              <a:gdLst>
                <a:gd name="T0" fmla="*/ 322 w 322"/>
                <a:gd name="T1" fmla="*/ 0 h 116"/>
                <a:gd name="T2" fmla="*/ 322 w 322"/>
                <a:gd name="T3" fmla="*/ 0 h 116"/>
                <a:gd name="T4" fmla="*/ 302 w 322"/>
                <a:gd name="T5" fmla="*/ 16 h 116"/>
                <a:gd name="T6" fmla="*/ 276 w 322"/>
                <a:gd name="T7" fmla="*/ 32 h 116"/>
                <a:gd name="T8" fmla="*/ 242 w 322"/>
                <a:gd name="T9" fmla="*/ 50 h 116"/>
                <a:gd name="T10" fmla="*/ 196 w 322"/>
                <a:gd name="T11" fmla="*/ 70 h 116"/>
                <a:gd name="T12" fmla="*/ 170 w 322"/>
                <a:gd name="T13" fmla="*/ 80 h 116"/>
                <a:gd name="T14" fmla="*/ 140 w 322"/>
                <a:gd name="T15" fmla="*/ 90 h 116"/>
                <a:gd name="T16" fmla="*/ 110 w 322"/>
                <a:gd name="T17" fmla="*/ 98 h 116"/>
                <a:gd name="T18" fmla="*/ 76 w 322"/>
                <a:gd name="T19" fmla="*/ 106 h 116"/>
                <a:gd name="T20" fmla="*/ 40 w 322"/>
                <a:gd name="T21" fmla="*/ 112 h 116"/>
                <a:gd name="T22" fmla="*/ 0 w 322"/>
                <a:gd name="T2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116">
                  <a:moveTo>
                    <a:pt x="322" y="0"/>
                  </a:moveTo>
                  <a:lnTo>
                    <a:pt x="322" y="0"/>
                  </a:lnTo>
                  <a:lnTo>
                    <a:pt x="302" y="16"/>
                  </a:lnTo>
                  <a:lnTo>
                    <a:pt x="276" y="32"/>
                  </a:lnTo>
                  <a:lnTo>
                    <a:pt x="242" y="50"/>
                  </a:lnTo>
                  <a:lnTo>
                    <a:pt x="196" y="70"/>
                  </a:lnTo>
                  <a:lnTo>
                    <a:pt x="170" y="80"/>
                  </a:lnTo>
                  <a:lnTo>
                    <a:pt x="140" y="90"/>
                  </a:lnTo>
                  <a:lnTo>
                    <a:pt x="110" y="98"/>
                  </a:lnTo>
                  <a:lnTo>
                    <a:pt x="76" y="106"/>
                  </a:lnTo>
                  <a:lnTo>
                    <a:pt x="40" y="112"/>
                  </a:lnTo>
                  <a:lnTo>
                    <a:pt x="0" y="11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70">
              <a:extLst>
                <a:ext uri="{FF2B5EF4-FFF2-40B4-BE49-F238E27FC236}">
                  <a16:creationId xmlns:a16="http://schemas.microsoft.com/office/drawing/2014/main" id="{5B343620-CD70-457E-9866-009279F4BB00}"/>
                </a:ext>
              </a:extLst>
            </p:cNvPr>
            <p:cNvSpPr>
              <a:spLocks noChangeShapeType="1"/>
            </p:cNvSpPr>
            <p:nvPr/>
          </p:nvSpPr>
          <p:spPr bwMode="auto">
            <a:xfrm>
              <a:off x="13930313" y="1957388"/>
              <a:ext cx="2921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71">
              <a:extLst>
                <a:ext uri="{FF2B5EF4-FFF2-40B4-BE49-F238E27FC236}">
                  <a16:creationId xmlns:a16="http://schemas.microsoft.com/office/drawing/2014/main" id="{CB587F76-029B-4EBA-9222-CDB9E5FE6AE3}"/>
                </a:ext>
              </a:extLst>
            </p:cNvPr>
            <p:cNvSpPr>
              <a:spLocks noChangeShapeType="1"/>
            </p:cNvSpPr>
            <p:nvPr/>
          </p:nvSpPr>
          <p:spPr bwMode="auto">
            <a:xfrm>
              <a:off x="13930313" y="1992313"/>
              <a:ext cx="2921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72">
              <a:extLst>
                <a:ext uri="{FF2B5EF4-FFF2-40B4-BE49-F238E27FC236}">
                  <a16:creationId xmlns:a16="http://schemas.microsoft.com/office/drawing/2014/main" id="{361D8CCF-021D-42FA-84BD-DA5CBB051FFC}"/>
                </a:ext>
              </a:extLst>
            </p:cNvPr>
            <p:cNvSpPr>
              <a:spLocks noChangeShapeType="1"/>
            </p:cNvSpPr>
            <p:nvPr/>
          </p:nvSpPr>
          <p:spPr bwMode="auto">
            <a:xfrm flipH="1" flipV="1">
              <a:off x="14212888" y="2259013"/>
              <a:ext cx="139700" cy="45402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73">
              <a:extLst>
                <a:ext uri="{FF2B5EF4-FFF2-40B4-BE49-F238E27FC236}">
                  <a16:creationId xmlns:a16="http://schemas.microsoft.com/office/drawing/2014/main" id="{2488A45A-8632-4AB0-B884-0C8D3E7A18DE}"/>
                </a:ext>
              </a:extLst>
            </p:cNvPr>
            <p:cNvSpPr>
              <a:spLocks noChangeShapeType="1"/>
            </p:cNvSpPr>
            <p:nvPr/>
          </p:nvSpPr>
          <p:spPr bwMode="auto">
            <a:xfrm flipH="1" flipV="1">
              <a:off x="14270038" y="2255838"/>
              <a:ext cx="127000" cy="40957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74">
              <a:extLst>
                <a:ext uri="{FF2B5EF4-FFF2-40B4-BE49-F238E27FC236}">
                  <a16:creationId xmlns:a16="http://schemas.microsoft.com/office/drawing/2014/main" id="{00847571-F3A2-412D-A048-F1AEB5315694}"/>
                </a:ext>
              </a:extLst>
            </p:cNvPr>
            <p:cNvSpPr>
              <a:spLocks noChangeShapeType="1"/>
            </p:cNvSpPr>
            <p:nvPr/>
          </p:nvSpPr>
          <p:spPr bwMode="auto">
            <a:xfrm flipV="1">
              <a:off x="14552613" y="2259013"/>
              <a:ext cx="142875" cy="46037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75">
              <a:extLst>
                <a:ext uri="{FF2B5EF4-FFF2-40B4-BE49-F238E27FC236}">
                  <a16:creationId xmlns:a16="http://schemas.microsoft.com/office/drawing/2014/main" id="{542E83E4-2F60-41BB-8645-95556FD0CB8C}"/>
                </a:ext>
              </a:extLst>
            </p:cNvPr>
            <p:cNvSpPr>
              <a:spLocks noChangeShapeType="1"/>
            </p:cNvSpPr>
            <p:nvPr/>
          </p:nvSpPr>
          <p:spPr bwMode="auto">
            <a:xfrm flipV="1">
              <a:off x="14514513" y="2255838"/>
              <a:ext cx="127000" cy="41275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Freeform 76">
              <a:extLst>
                <a:ext uri="{FF2B5EF4-FFF2-40B4-BE49-F238E27FC236}">
                  <a16:creationId xmlns:a16="http://schemas.microsoft.com/office/drawing/2014/main" id="{CFD64A42-8525-4381-8D38-931EDE25191C}"/>
                </a:ext>
              </a:extLst>
            </p:cNvPr>
            <p:cNvSpPr>
              <a:spLocks/>
            </p:cNvSpPr>
            <p:nvPr/>
          </p:nvSpPr>
          <p:spPr bwMode="auto">
            <a:xfrm>
              <a:off x="14962188" y="1706563"/>
              <a:ext cx="835025" cy="482600"/>
            </a:xfrm>
            <a:custGeom>
              <a:avLst/>
              <a:gdLst>
                <a:gd name="T0" fmla="*/ 0 w 526"/>
                <a:gd name="T1" fmla="*/ 54 h 304"/>
                <a:gd name="T2" fmla="*/ 476 w 526"/>
                <a:gd name="T3" fmla="*/ 0 h 304"/>
                <a:gd name="T4" fmla="*/ 476 w 526"/>
                <a:gd name="T5" fmla="*/ 54 h 304"/>
                <a:gd name="T6" fmla="*/ 516 w 526"/>
                <a:gd name="T7" fmla="*/ 54 h 304"/>
                <a:gd name="T8" fmla="*/ 526 w 526"/>
                <a:gd name="T9" fmla="*/ 304 h 304"/>
                <a:gd name="T10" fmla="*/ 12 w 526"/>
                <a:gd name="T11" fmla="*/ 296 h 304"/>
                <a:gd name="T12" fmla="*/ 0 w 526"/>
                <a:gd name="T13" fmla="*/ 54 h 304"/>
              </a:gdLst>
              <a:ahLst/>
              <a:cxnLst>
                <a:cxn ang="0">
                  <a:pos x="T0" y="T1"/>
                </a:cxn>
                <a:cxn ang="0">
                  <a:pos x="T2" y="T3"/>
                </a:cxn>
                <a:cxn ang="0">
                  <a:pos x="T4" y="T5"/>
                </a:cxn>
                <a:cxn ang="0">
                  <a:pos x="T6" y="T7"/>
                </a:cxn>
                <a:cxn ang="0">
                  <a:pos x="T8" y="T9"/>
                </a:cxn>
                <a:cxn ang="0">
                  <a:pos x="T10" y="T11"/>
                </a:cxn>
                <a:cxn ang="0">
                  <a:pos x="T12" y="T13"/>
                </a:cxn>
              </a:cxnLst>
              <a:rect l="0" t="0" r="r" b="b"/>
              <a:pathLst>
                <a:path w="526" h="304">
                  <a:moveTo>
                    <a:pt x="0" y="54"/>
                  </a:moveTo>
                  <a:lnTo>
                    <a:pt x="476" y="0"/>
                  </a:lnTo>
                  <a:lnTo>
                    <a:pt x="476" y="54"/>
                  </a:lnTo>
                  <a:lnTo>
                    <a:pt x="516" y="54"/>
                  </a:lnTo>
                  <a:lnTo>
                    <a:pt x="526" y="304"/>
                  </a:lnTo>
                  <a:lnTo>
                    <a:pt x="12" y="296"/>
                  </a:lnTo>
                  <a:lnTo>
                    <a:pt x="0" y="54"/>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Line 77">
              <a:extLst>
                <a:ext uri="{FF2B5EF4-FFF2-40B4-BE49-F238E27FC236}">
                  <a16:creationId xmlns:a16="http://schemas.microsoft.com/office/drawing/2014/main" id="{273DD8BE-16CC-4B6D-8EBE-742BD74CD534}"/>
                </a:ext>
              </a:extLst>
            </p:cNvPr>
            <p:cNvSpPr>
              <a:spLocks noChangeShapeType="1"/>
            </p:cNvSpPr>
            <p:nvPr/>
          </p:nvSpPr>
          <p:spPr bwMode="auto">
            <a:xfrm flipH="1">
              <a:off x="14679613" y="1957388"/>
              <a:ext cx="2921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78">
              <a:extLst>
                <a:ext uri="{FF2B5EF4-FFF2-40B4-BE49-F238E27FC236}">
                  <a16:creationId xmlns:a16="http://schemas.microsoft.com/office/drawing/2014/main" id="{8E567455-4764-446D-A25D-8E530895B6DA}"/>
                </a:ext>
              </a:extLst>
            </p:cNvPr>
            <p:cNvSpPr>
              <a:spLocks noChangeShapeType="1"/>
            </p:cNvSpPr>
            <p:nvPr/>
          </p:nvSpPr>
          <p:spPr bwMode="auto">
            <a:xfrm flipH="1">
              <a:off x="14679613" y="1992313"/>
              <a:ext cx="2921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79">
              <a:extLst>
                <a:ext uri="{FF2B5EF4-FFF2-40B4-BE49-F238E27FC236}">
                  <a16:creationId xmlns:a16="http://schemas.microsoft.com/office/drawing/2014/main" id="{C34D20DD-2DAF-48A1-97F8-20004B1EACE6}"/>
                </a:ext>
              </a:extLst>
            </p:cNvPr>
            <p:cNvSpPr>
              <a:spLocks noChangeShapeType="1"/>
            </p:cNvSpPr>
            <p:nvPr/>
          </p:nvSpPr>
          <p:spPr bwMode="auto">
            <a:xfrm>
              <a:off x="14266863" y="2255838"/>
              <a:ext cx="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Line 80">
              <a:extLst>
                <a:ext uri="{FF2B5EF4-FFF2-40B4-BE49-F238E27FC236}">
                  <a16:creationId xmlns:a16="http://schemas.microsoft.com/office/drawing/2014/main" id="{FE410E0E-FE63-4994-BF8D-29474EDA926B}"/>
                </a:ext>
              </a:extLst>
            </p:cNvPr>
            <p:cNvSpPr>
              <a:spLocks noChangeShapeType="1"/>
            </p:cNvSpPr>
            <p:nvPr/>
          </p:nvSpPr>
          <p:spPr bwMode="auto">
            <a:xfrm>
              <a:off x="14425613" y="2243138"/>
              <a:ext cx="0" cy="40640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81">
              <a:extLst>
                <a:ext uri="{FF2B5EF4-FFF2-40B4-BE49-F238E27FC236}">
                  <a16:creationId xmlns:a16="http://schemas.microsoft.com/office/drawing/2014/main" id="{75BD475B-6C93-4E48-AF7B-F40EE59BA69A}"/>
                </a:ext>
              </a:extLst>
            </p:cNvPr>
            <p:cNvSpPr>
              <a:spLocks noChangeShapeType="1"/>
            </p:cNvSpPr>
            <p:nvPr/>
          </p:nvSpPr>
          <p:spPr bwMode="auto">
            <a:xfrm>
              <a:off x="14473238" y="2243138"/>
              <a:ext cx="0" cy="40640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Freeform 82">
              <a:extLst>
                <a:ext uri="{FF2B5EF4-FFF2-40B4-BE49-F238E27FC236}">
                  <a16:creationId xmlns:a16="http://schemas.microsoft.com/office/drawing/2014/main" id="{C2BB79FF-5056-4763-93E0-E703DF6A58B1}"/>
                </a:ext>
              </a:extLst>
            </p:cNvPr>
            <p:cNvSpPr>
              <a:spLocks/>
            </p:cNvSpPr>
            <p:nvPr/>
          </p:nvSpPr>
          <p:spPr bwMode="auto">
            <a:xfrm>
              <a:off x="14343063" y="2643188"/>
              <a:ext cx="215900" cy="215900"/>
            </a:xfrm>
            <a:custGeom>
              <a:avLst/>
              <a:gdLst>
                <a:gd name="T0" fmla="*/ 136 w 136"/>
                <a:gd name="T1" fmla="*/ 68 h 136"/>
                <a:gd name="T2" fmla="*/ 136 w 136"/>
                <a:gd name="T3" fmla="*/ 68 h 136"/>
                <a:gd name="T4" fmla="*/ 134 w 136"/>
                <a:gd name="T5" fmla="*/ 54 h 136"/>
                <a:gd name="T6" fmla="*/ 130 w 136"/>
                <a:gd name="T7" fmla="*/ 42 h 136"/>
                <a:gd name="T8" fmla="*/ 124 w 136"/>
                <a:gd name="T9" fmla="*/ 30 h 136"/>
                <a:gd name="T10" fmla="*/ 116 w 136"/>
                <a:gd name="T11" fmla="*/ 20 h 136"/>
                <a:gd name="T12" fmla="*/ 106 w 136"/>
                <a:gd name="T13" fmla="*/ 12 h 136"/>
                <a:gd name="T14" fmla="*/ 94 w 136"/>
                <a:gd name="T15" fmla="*/ 6 h 136"/>
                <a:gd name="T16" fmla="*/ 82 w 136"/>
                <a:gd name="T17" fmla="*/ 2 h 136"/>
                <a:gd name="T18" fmla="*/ 68 w 136"/>
                <a:gd name="T19" fmla="*/ 0 h 136"/>
                <a:gd name="T20" fmla="*/ 68 w 136"/>
                <a:gd name="T21" fmla="*/ 0 h 136"/>
                <a:gd name="T22" fmla="*/ 54 w 136"/>
                <a:gd name="T23" fmla="*/ 2 h 136"/>
                <a:gd name="T24" fmla="*/ 42 w 136"/>
                <a:gd name="T25" fmla="*/ 6 h 136"/>
                <a:gd name="T26" fmla="*/ 30 w 136"/>
                <a:gd name="T27" fmla="*/ 12 h 136"/>
                <a:gd name="T28" fmla="*/ 20 w 136"/>
                <a:gd name="T29" fmla="*/ 20 h 136"/>
                <a:gd name="T30" fmla="*/ 12 w 136"/>
                <a:gd name="T31" fmla="*/ 30 h 136"/>
                <a:gd name="T32" fmla="*/ 6 w 136"/>
                <a:gd name="T33" fmla="*/ 42 h 136"/>
                <a:gd name="T34" fmla="*/ 2 w 136"/>
                <a:gd name="T35" fmla="*/ 54 h 136"/>
                <a:gd name="T36" fmla="*/ 0 w 136"/>
                <a:gd name="T37" fmla="*/ 68 h 136"/>
                <a:gd name="T38" fmla="*/ 0 w 136"/>
                <a:gd name="T39" fmla="*/ 68 h 136"/>
                <a:gd name="T40" fmla="*/ 2 w 136"/>
                <a:gd name="T41" fmla="*/ 82 h 136"/>
                <a:gd name="T42" fmla="*/ 6 w 136"/>
                <a:gd name="T43" fmla="*/ 94 h 136"/>
                <a:gd name="T44" fmla="*/ 12 w 136"/>
                <a:gd name="T45" fmla="*/ 106 h 136"/>
                <a:gd name="T46" fmla="*/ 20 w 136"/>
                <a:gd name="T47" fmla="*/ 116 h 136"/>
                <a:gd name="T48" fmla="*/ 30 w 136"/>
                <a:gd name="T49" fmla="*/ 124 h 136"/>
                <a:gd name="T50" fmla="*/ 42 w 136"/>
                <a:gd name="T51" fmla="*/ 130 h 136"/>
                <a:gd name="T52" fmla="*/ 54 w 136"/>
                <a:gd name="T53" fmla="*/ 134 h 136"/>
                <a:gd name="T54" fmla="*/ 68 w 136"/>
                <a:gd name="T55" fmla="*/ 136 h 136"/>
                <a:gd name="T56" fmla="*/ 68 w 136"/>
                <a:gd name="T57" fmla="*/ 136 h 136"/>
                <a:gd name="T58" fmla="*/ 82 w 136"/>
                <a:gd name="T59" fmla="*/ 134 h 136"/>
                <a:gd name="T60" fmla="*/ 94 w 136"/>
                <a:gd name="T61" fmla="*/ 130 h 136"/>
                <a:gd name="T62" fmla="*/ 106 w 136"/>
                <a:gd name="T63" fmla="*/ 124 h 136"/>
                <a:gd name="T64" fmla="*/ 116 w 136"/>
                <a:gd name="T65" fmla="*/ 116 h 136"/>
                <a:gd name="T66" fmla="*/ 124 w 136"/>
                <a:gd name="T67" fmla="*/ 106 h 136"/>
                <a:gd name="T68" fmla="*/ 130 w 136"/>
                <a:gd name="T69" fmla="*/ 94 h 136"/>
                <a:gd name="T70" fmla="*/ 134 w 136"/>
                <a:gd name="T71" fmla="*/ 82 h 136"/>
                <a:gd name="T72" fmla="*/ 136 w 136"/>
                <a:gd name="T73" fmla="*/ 68 h 136"/>
                <a:gd name="T74" fmla="*/ 136 w 136"/>
                <a:gd name="T7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136" y="68"/>
                  </a:moveTo>
                  <a:lnTo>
                    <a:pt x="136" y="68"/>
                  </a:lnTo>
                  <a:lnTo>
                    <a:pt x="134" y="54"/>
                  </a:lnTo>
                  <a:lnTo>
                    <a:pt x="130" y="42"/>
                  </a:lnTo>
                  <a:lnTo>
                    <a:pt x="124" y="30"/>
                  </a:lnTo>
                  <a:lnTo>
                    <a:pt x="116" y="20"/>
                  </a:lnTo>
                  <a:lnTo>
                    <a:pt x="106" y="12"/>
                  </a:lnTo>
                  <a:lnTo>
                    <a:pt x="94" y="6"/>
                  </a:lnTo>
                  <a:lnTo>
                    <a:pt x="82" y="2"/>
                  </a:lnTo>
                  <a:lnTo>
                    <a:pt x="68" y="0"/>
                  </a:lnTo>
                  <a:lnTo>
                    <a:pt x="68" y="0"/>
                  </a:lnTo>
                  <a:lnTo>
                    <a:pt x="54" y="2"/>
                  </a:lnTo>
                  <a:lnTo>
                    <a:pt x="42" y="6"/>
                  </a:lnTo>
                  <a:lnTo>
                    <a:pt x="30" y="12"/>
                  </a:lnTo>
                  <a:lnTo>
                    <a:pt x="20" y="20"/>
                  </a:lnTo>
                  <a:lnTo>
                    <a:pt x="12" y="30"/>
                  </a:lnTo>
                  <a:lnTo>
                    <a:pt x="6" y="42"/>
                  </a:lnTo>
                  <a:lnTo>
                    <a:pt x="2" y="54"/>
                  </a:lnTo>
                  <a:lnTo>
                    <a:pt x="0" y="68"/>
                  </a:lnTo>
                  <a:lnTo>
                    <a:pt x="0" y="68"/>
                  </a:lnTo>
                  <a:lnTo>
                    <a:pt x="2" y="82"/>
                  </a:lnTo>
                  <a:lnTo>
                    <a:pt x="6" y="94"/>
                  </a:lnTo>
                  <a:lnTo>
                    <a:pt x="12" y="106"/>
                  </a:lnTo>
                  <a:lnTo>
                    <a:pt x="20" y="116"/>
                  </a:lnTo>
                  <a:lnTo>
                    <a:pt x="30" y="124"/>
                  </a:lnTo>
                  <a:lnTo>
                    <a:pt x="42" y="130"/>
                  </a:lnTo>
                  <a:lnTo>
                    <a:pt x="54" y="134"/>
                  </a:lnTo>
                  <a:lnTo>
                    <a:pt x="68" y="136"/>
                  </a:lnTo>
                  <a:lnTo>
                    <a:pt x="68" y="136"/>
                  </a:lnTo>
                  <a:lnTo>
                    <a:pt x="82" y="134"/>
                  </a:lnTo>
                  <a:lnTo>
                    <a:pt x="94" y="130"/>
                  </a:lnTo>
                  <a:lnTo>
                    <a:pt x="106" y="124"/>
                  </a:lnTo>
                  <a:lnTo>
                    <a:pt x="116" y="116"/>
                  </a:lnTo>
                  <a:lnTo>
                    <a:pt x="124" y="106"/>
                  </a:lnTo>
                  <a:lnTo>
                    <a:pt x="130" y="94"/>
                  </a:lnTo>
                  <a:lnTo>
                    <a:pt x="134" y="82"/>
                  </a:lnTo>
                  <a:lnTo>
                    <a:pt x="136" y="68"/>
                  </a:lnTo>
                  <a:lnTo>
                    <a:pt x="136" y="68"/>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5" name="Group 364">
            <a:extLst>
              <a:ext uri="{FF2B5EF4-FFF2-40B4-BE49-F238E27FC236}">
                <a16:creationId xmlns:a16="http://schemas.microsoft.com/office/drawing/2014/main" id="{620E3658-C4AD-485F-9A88-7D461889BE43}"/>
              </a:ext>
            </a:extLst>
          </p:cNvPr>
          <p:cNvGrpSpPr/>
          <p:nvPr/>
        </p:nvGrpSpPr>
        <p:grpSpPr>
          <a:xfrm>
            <a:off x="7374245" y="6488929"/>
            <a:ext cx="1896845" cy="597624"/>
            <a:chOff x="-376238" y="6772298"/>
            <a:chExt cx="2592388" cy="801688"/>
          </a:xfrm>
        </p:grpSpPr>
        <p:sp>
          <p:nvSpPr>
            <p:cNvPr id="366" name="Freeform 47">
              <a:extLst>
                <a:ext uri="{FF2B5EF4-FFF2-40B4-BE49-F238E27FC236}">
                  <a16:creationId xmlns:a16="http://schemas.microsoft.com/office/drawing/2014/main" id="{FFCCA429-1A88-436F-A8E4-E247F1BBDE6E}"/>
                </a:ext>
              </a:extLst>
            </p:cNvPr>
            <p:cNvSpPr>
              <a:spLocks/>
            </p:cNvSpPr>
            <p:nvPr/>
          </p:nvSpPr>
          <p:spPr bwMode="auto">
            <a:xfrm>
              <a:off x="1231900" y="6938986"/>
              <a:ext cx="184150" cy="165100"/>
            </a:xfrm>
            <a:custGeom>
              <a:avLst/>
              <a:gdLst>
                <a:gd name="T0" fmla="*/ 24 w 116"/>
                <a:gd name="T1" fmla="*/ 104 h 104"/>
                <a:gd name="T2" fmla="*/ 0 w 116"/>
                <a:gd name="T3" fmla="*/ 88 h 104"/>
                <a:gd name="T4" fmla="*/ 0 w 116"/>
                <a:gd name="T5" fmla="*/ 6 h 104"/>
                <a:gd name="T6" fmla="*/ 28 w 116"/>
                <a:gd name="T7" fmla="*/ 16 h 104"/>
                <a:gd name="T8" fmla="*/ 116 w 116"/>
                <a:gd name="T9" fmla="*/ 0 h 104"/>
                <a:gd name="T10" fmla="*/ 116 w 116"/>
                <a:gd name="T11" fmla="*/ 88 h 104"/>
                <a:gd name="T12" fmla="*/ 24 w 116"/>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16" h="104">
                  <a:moveTo>
                    <a:pt x="24" y="104"/>
                  </a:moveTo>
                  <a:lnTo>
                    <a:pt x="0" y="88"/>
                  </a:lnTo>
                  <a:lnTo>
                    <a:pt x="0" y="6"/>
                  </a:lnTo>
                  <a:lnTo>
                    <a:pt x="28" y="16"/>
                  </a:lnTo>
                  <a:lnTo>
                    <a:pt x="116" y="0"/>
                  </a:lnTo>
                  <a:lnTo>
                    <a:pt x="116" y="88"/>
                  </a:lnTo>
                  <a:lnTo>
                    <a:pt x="24" y="104"/>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48">
              <a:extLst>
                <a:ext uri="{FF2B5EF4-FFF2-40B4-BE49-F238E27FC236}">
                  <a16:creationId xmlns:a16="http://schemas.microsoft.com/office/drawing/2014/main" id="{D9EBC2EF-2B1C-46DC-B27F-B28EEAE25A25}"/>
                </a:ext>
              </a:extLst>
            </p:cNvPr>
            <p:cNvSpPr>
              <a:spLocks noChangeShapeType="1"/>
            </p:cNvSpPr>
            <p:nvPr/>
          </p:nvSpPr>
          <p:spPr bwMode="auto">
            <a:xfrm flipV="1">
              <a:off x="1346200" y="6772298"/>
              <a:ext cx="0" cy="163513"/>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Line 49">
              <a:extLst>
                <a:ext uri="{FF2B5EF4-FFF2-40B4-BE49-F238E27FC236}">
                  <a16:creationId xmlns:a16="http://schemas.microsoft.com/office/drawing/2014/main" id="{E918C7A3-728F-416F-A98B-9346D9142E11}"/>
                </a:ext>
              </a:extLst>
            </p:cNvPr>
            <p:cNvSpPr>
              <a:spLocks noChangeShapeType="1"/>
            </p:cNvSpPr>
            <p:nvPr/>
          </p:nvSpPr>
          <p:spPr bwMode="auto">
            <a:xfrm>
              <a:off x="1317625" y="6788173"/>
              <a:ext cx="63500" cy="2857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Freeform 50">
              <a:extLst>
                <a:ext uri="{FF2B5EF4-FFF2-40B4-BE49-F238E27FC236}">
                  <a16:creationId xmlns:a16="http://schemas.microsoft.com/office/drawing/2014/main" id="{9095ADC6-0E26-4020-A6CD-00BDAE37DCB3}"/>
                </a:ext>
              </a:extLst>
            </p:cNvPr>
            <p:cNvSpPr>
              <a:spLocks/>
            </p:cNvSpPr>
            <p:nvPr/>
          </p:nvSpPr>
          <p:spPr bwMode="auto">
            <a:xfrm>
              <a:off x="1308100" y="6826273"/>
              <a:ext cx="79375" cy="34925"/>
            </a:xfrm>
            <a:custGeom>
              <a:avLst/>
              <a:gdLst>
                <a:gd name="T0" fmla="*/ 0 w 50"/>
                <a:gd name="T1" fmla="*/ 0 h 22"/>
                <a:gd name="T2" fmla="*/ 0 w 50"/>
                <a:gd name="T3" fmla="*/ 0 h 22"/>
                <a:gd name="T4" fmla="*/ 50 w 50"/>
                <a:gd name="T5" fmla="*/ 22 h 22"/>
              </a:gdLst>
              <a:ahLst/>
              <a:cxnLst>
                <a:cxn ang="0">
                  <a:pos x="T0" y="T1"/>
                </a:cxn>
                <a:cxn ang="0">
                  <a:pos x="T2" y="T3"/>
                </a:cxn>
                <a:cxn ang="0">
                  <a:pos x="T4" y="T5"/>
                </a:cxn>
              </a:cxnLst>
              <a:rect l="0" t="0" r="r" b="b"/>
              <a:pathLst>
                <a:path w="50" h="22">
                  <a:moveTo>
                    <a:pt x="0" y="0"/>
                  </a:moveTo>
                  <a:lnTo>
                    <a:pt x="0" y="0"/>
                  </a:lnTo>
                  <a:lnTo>
                    <a:pt x="50" y="2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Line 51">
              <a:extLst>
                <a:ext uri="{FF2B5EF4-FFF2-40B4-BE49-F238E27FC236}">
                  <a16:creationId xmlns:a16="http://schemas.microsoft.com/office/drawing/2014/main" id="{6701AD09-97B6-4313-A03F-A73295D5B459}"/>
                </a:ext>
              </a:extLst>
            </p:cNvPr>
            <p:cNvSpPr>
              <a:spLocks noChangeShapeType="1"/>
            </p:cNvSpPr>
            <p:nvPr/>
          </p:nvSpPr>
          <p:spPr bwMode="auto">
            <a:xfrm>
              <a:off x="1308100" y="6880248"/>
              <a:ext cx="5080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Freeform 52">
              <a:extLst>
                <a:ext uri="{FF2B5EF4-FFF2-40B4-BE49-F238E27FC236}">
                  <a16:creationId xmlns:a16="http://schemas.microsoft.com/office/drawing/2014/main" id="{7D21EDBF-A3B7-4F47-AE6A-DAE4F7BE46B1}"/>
                </a:ext>
              </a:extLst>
            </p:cNvPr>
            <p:cNvSpPr>
              <a:spLocks/>
            </p:cNvSpPr>
            <p:nvPr/>
          </p:nvSpPr>
          <p:spPr bwMode="auto">
            <a:xfrm>
              <a:off x="1231900" y="6923111"/>
              <a:ext cx="184150" cy="25400"/>
            </a:xfrm>
            <a:custGeom>
              <a:avLst/>
              <a:gdLst>
                <a:gd name="T0" fmla="*/ 0 w 116"/>
                <a:gd name="T1" fmla="*/ 16 h 16"/>
                <a:gd name="T2" fmla="*/ 90 w 116"/>
                <a:gd name="T3" fmla="*/ 0 h 16"/>
                <a:gd name="T4" fmla="*/ 116 w 116"/>
                <a:gd name="T5" fmla="*/ 10 h 16"/>
              </a:gdLst>
              <a:ahLst/>
              <a:cxnLst>
                <a:cxn ang="0">
                  <a:pos x="T0" y="T1"/>
                </a:cxn>
                <a:cxn ang="0">
                  <a:pos x="T2" y="T3"/>
                </a:cxn>
                <a:cxn ang="0">
                  <a:pos x="T4" y="T5"/>
                </a:cxn>
              </a:cxnLst>
              <a:rect l="0" t="0" r="r" b="b"/>
              <a:pathLst>
                <a:path w="116" h="16">
                  <a:moveTo>
                    <a:pt x="0" y="16"/>
                  </a:moveTo>
                  <a:lnTo>
                    <a:pt x="90" y="0"/>
                  </a:lnTo>
                  <a:lnTo>
                    <a:pt x="116" y="1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Freeform 53">
              <a:extLst>
                <a:ext uri="{FF2B5EF4-FFF2-40B4-BE49-F238E27FC236}">
                  <a16:creationId xmlns:a16="http://schemas.microsoft.com/office/drawing/2014/main" id="{CD3528AF-623B-4379-A991-1A4A7CE80CB5}"/>
                </a:ext>
              </a:extLst>
            </p:cNvPr>
            <p:cNvSpPr>
              <a:spLocks/>
            </p:cNvSpPr>
            <p:nvPr/>
          </p:nvSpPr>
          <p:spPr bwMode="auto">
            <a:xfrm>
              <a:off x="-376238" y="7008836"/>
              <a:ext cx="2592388" cy="438150"/>
            </a:xfrm>
            <a:custGeom>
              <a:avLst/>
              <a:gdLst>
                <a:gd name="T0" fmla="*/ 1129 w 1633"/>
                <a:gd name="T1" fmla="*/ 28 h 276"/>
                <a:gd name="T2" fmla="*/ 1499 w 1633"/>
                <a:gd name="T3" fmla="*/ 0 h 276"/>
                <a:gd name="T4" fmla="*/ 1633 w 1633"/>
                <a:gd name="T5" fmla="*/ 36 h 276"/>
                <a:gd name="T6" fmla="*/ 1529 w 1633"/>
                <a:gd name="T7" fmla="*/ 60 h 276"/>
                <a:gd name="T8" fmla="*/ 1567 w 1633"/>
                <a:gd name="T9" fmla="*/ 84 h 276"/>
                <a:gd name="T10" fmla="*/ 750 w 1633"/>
                <a:gd name="T11" fmla="*/ 237 h 276"/>
                <a:gd name="T12" fmla="*/ 540 w 1633"/>
                <a:gd name="T13" fmla="*/ 221 h 276"/>
                <a:gd name="T14" fmla="*/ 52 w 1633"/>
                <a:gd name="T15" fmla="*/ 276 h 276"/>
                <a:gd name="T16" fmla="*/ 0 w 1633"/>
                <a:gd name="T17" fmla="*/ 227 h 276"/>
                <a:gd name="T18" fmla="*/ 78 w 1633"/>
                <a:gd name="T19" fmla="*/ 225 h 276"/>
                <a:gd name="T20" fmla="*/ 430 w 1633"/>
                <a:gd name="T21" fmla="*/ 153 h 276"/>
                <a:gd name="T22" fmla="*/ 524 w 1633"/>
                <a:gd name="T23" fmla="*/ 113 h 276"/>
                <a:gd name="T24" fmla="*/ 770 w 1633"/>
                <a:gd name="T25" fmla="*/ 80 h 276"/>
                <a:gd name="T26" fmla="*/ 804 w 1633"/>
                <a:gd name="T27" fmla="*/ 64 h 276"/>
                <a:gd name="T28" fmla="*/ 1009 w 1633"/>
                <a:gd name="T29"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3" h="276">
                  <a:moveTo>
                    <a:pt x="1129" y="28"/>
                  </a:moveTo>
                  <a:lnTo>
                    <a:pt x="1499" y="0"/>
                  </a:lnTo>
                  <a:lnTo>
                    <a:pt x="1633" y="36"/>
                  </a:lnTo>
                  <a:lnTo>
                    <a:pt x="1529" y="60"/>
                  </a:lnTo>
                  <a:lnTo>
                    <a:pt x="1567" y="84"/>
                  </a:lnTo>
                  <a:lnTo>
                    <a:pt x="750" y="237"/>
                  </a:lnTo>
                  <a:lnTo>
                    <a:pt x="540" y="221"/>
                  </a:lnTo>
                  <a:lnTo>
                    <a:pt x="52" y="276"/>
                  </a:lnTo>
                  <a:lnTo>
                    <a:pt x="0" y="227"/>
                  </a:lnTo>
                  <a:lnTo>
                    <a:pt x="78" y="225"/>
                  </a:lnTo>
                  <a:lnTo>
                    <a:pt x="430" y="153"/>
                  </a:lnTo>
                  <a:lnTo>
                    <a:pt x="524" y="113"/>
                  </a:lnTo>
                  <a:lnTo>
                    <a:pt x="770" y="80"/>
                  </a:lnTo>
                  <a:lnTo>
                    <a:pt x="804" y="64"/>
                  </a:lnTo>
                  <a:lnTo>
                    <a:pt x="1009" y="4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Freeform 54">
              <a:extLst>
                <a:ext uri="{FF2B5EF4-FFF2-40B4-BE49-F238E27FC236}">
                  <a16:creationId xmlns:a16="http://schemas.microsoft.com/office/drawing/2014/main" id="{568C0D13-19F9-4575-A919-B189D68AFA90}"/>
                </a:ext>
              </a:extLst>
            </p:cNvPr>
            <p:cNvSpPr>
              <a:spLocks/>
            </p:cNvSpPr>
            <p:nvPr/>
          </p:nvSpPr>
          <p:spPr bwMode="auto">
            <a:xfrm>
              <a:off x="-376238" y="7369198"/>
              <a:ext cx="82550" cy="131763"/>
            </a:xfrm>
            <a:custGeom>
              <a:avLst/>
              <a:gdLst>
                <a:gd name="T0" fmla="*/ 0 w 52"/>
                <a:gd name="T1" fmla="*/ 0 h 83"/>
                <a:gd name="T2" fmla="*/ 0 w 52"/>
                <a:gd name="T3" fmla="*/ 30 h 83"/>
                <a:gd name="T4" fmla="*/ 52 w 52"/>
                <a:gd name="T5" fmla="*/ 83 h 83"/>
                <a:gd name="T6" fmla="*/ 52 w 52"/>
                <a:gd name="T7" fmla="*/ 49 h 83"/>
              </a:gdLst>
              <a:ahLst/>
              <a:cxnLst>
                <a:cxn ang="0">
                  <a:pos x="T0" y="T1"/>
                </a:cxn>
                <a:cxn ang="0">
                  <a:pos x="T2" y="T3"/>
                </a:cxn>
                <a:cxn ang="0">
                  <a:pos x="T4" y="T5"/>
                </a:cxn>
                <a:cxn ang="0">
                  <a:pos x="T6" y="T7"/>
                </a:cxn>
              </a:cxnLst>
              <a:rect l="0" t="0" r="r" b="b"/>
              <a:pathLst>
                <a:path w="52" h="83">
                  <a:moveTo>
                    <a:pt x="0" y="0"/>
                  </a:moveTo>
                  <a:lnTo>
                    <a:pt x="0" y="30"/>
                  </a:lnTo>
                  <a:lnTo>
                    <a:pt x="52" y="83"/>
                  </a:lnTo>
                  <a:lnTo>
                    <a:pt x="52" y="49"/>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Freeform 55">
              <a:extLst>
                <a:ext uri="{FF2B5EF4-FFF2-40B4-BE49-F238E27FC236}">
                  <a16:creationId xmlns:a16="http://schemas.microsoft.com/office/drawing/2014/main" id="{7776A653-738F-4663-B19B-881FA7AC7C1A}"/>
                </a:ext>
              </a:extLst>
            </p:cNvPr>
            <p:cNvSpPr>
              <a:spLocks/>
            </p:cNvSpPr>
            <p:nvPr/>
          </p:nvSpPr>
          <p:spPr bwMode="auto">
            <a:xfrm>
              <a:off x="-293688" y="7142186"/>
              <a:ext cx="2405063" cy="358775"/>
            </a:xfrm>
            <a:custGeom>
              <a:avLst/>
              <a:gdLst>
                <a:gd name="T0" fmla="*/ 0 w 1515"/>
                <a:gd name="T1" fmla="*/ 226 h 226"/>
                <a:gd name="T2" fmla="*/ 488 w 1515"/>
                <a:gd name="T3" fmla="*/ 157 h 226"/>
                <a:gd name="T4" fmla="*/ 696 w 1515"/>
                <a:gd name="T5" fmla="*/ 175 h 226"/>
                <a:gd name="T6" fmla="*/ 1513 w 1515"/>
                <a:gd name="T7" fmla="*/ 21 h 226"/>
                <a:gd name="T8" fmla="*/ 1515 w 1515"/>
                <a:gd name="T9" fmla="*/ 0 h 226"/>
              </a:gdLst>
              <a:ahLst/>
              <a:cxnLst>
                <a:cxn ang="0">
                  <a:pos x="T0" y="T1"/>
                </a:cxn>
                <a:cxn ang="0">
                  <a:pos x="T2" y="T3"/>
                </a:cxn>
                <a:cxn ang="0">
                  <a:pos x="T4" y="T5"/>
                </a:cxn>
                <a:cxn ang="0">
                  <a:pos x="T6" y="T7"/>
                </a:cxn>
                <a:cxn ang="0">
                  <a:pos x="T8" y="T9"/>
                </a:cxn>
              </a:cxnLst>
              <a:rect l="0" t="0" r="r" b="b"/>
              <a:pathLst>
                <a:path w="1515" h="226">
                  <a:moveTo>
                    <a:pt x="0" y="226"/>
                  </a:moveTo>
                  <a:lnTo>
                    <a:pt x="488" y="157"/>
                  </a:lnTo>
                  <a:lnTo>
                    <a:pt x="696" y="175"/>
                  </a:lnTo>
                  <a:lnTo>
                    <a:pt x="1513" y="21"/>
                  </a:lnTo>
                  <a:lnTo>
                    <a:pt x="1515"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Line 56">
              <a:extLst>
                <a:ext uri="{FF2B5EF4-FFF2-40B4-BE49-F238E27FC236}">
                  <a16:creationId xmlns:a16="http://schemas.microsoft.com/office/drawing/2014/main" id="{96EBBF00-CE8A-4450-A141-741042D8F567}"/>
                </a:ext>
              </a:extLst>
            </p:cNvPr>
            <p:cNvSpPr>
              <a:spLocks noChangeShapeType="1"/>
            </p:cNvSpPr>
            <p:nvPr/>
          </p:nvSpPr>
          <p:spPr bwMode="auto">
            <a:xfrm>
              <a:off x="481012" y="7359673"/>
              <a:ext cx="0" cy="3175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Line 57">
              <a:extLst>
                <a:ext uri="{FF2B5EF4-FFF2-40B4-BE49-F238E27FC236}">
                  <a16:creationId xmlns:a16="http://schemas.microsoft.com/office/drawing/2014/main" id="{F550F5F8-F39D-4F64-8ECD-5F1916CAC7CF}"/>
                </a:ext>
              </a:extLst>
            </p:cNvPr>
            <p:cNvSpPr>
              <a:spLocks noChangeShapeType="1"/>
            </p:cNvSpPr>
            <p:nvPr/>
          </p:nvSpPr>
          <p:spPr bwMode="auto">
            <a:xfrm>
              <a:off x="814387" y="7385073"/>
              <a:ext cx="0" cy="3492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Freeform 58">
              <a:extLst>
                <a:ext uri="{FF2B5EF4-FFF2-40B4-BE49-F238E27FC236}">
                  <a16:creationId xmlns:a16="http://schemas.microsoft.com/office/drawing/2014/main" id="{545DFBD7-114A-4A98-9FEC-B73EBA5E7AAA}"/>
                </a:ext>
              </a:extLst>
            </p:cNvPr>
            <p:cNvSpPr>
              <a:spLocks/>
            </p:cNvSpPr>
            <p:nvPr/>
          </p:nvSpPr>
          <p:spPr bwMode="auto">
            <a:xfrm>
              <a:off x="2082800" y="7065986"/>
              <a:ext cx="133350" cy="57150"/>
            </a:xfrm>
            <a:custGeom>
              <a:avLst/>
              <a:gdLst>
                <a:gd name="T0" fmla="*/ 84 w 84"/>
                <a:gd name="T1" fmla="*/ 0 h 36"/>
                <a:gd name="T2" fmla="*/ 84 w 84"/>
                <a:gd name="T3" fmla="*/ 18 h 36"/>
                <a:gd name="T4" fmla="*/ 0 w 84"/>
                <a:gd name="T5" fmla="*/ 36 h 36"/>
              </a:gdLst>
              <a:ahLst/>
              <a:cxnLst>
                <a:cxn ang="0">
                  <a:pos x="T0" y="T1"/>
                </a:cxn>
                <a:cxn ang="0">
                  <a:pos x="T2" y="T3"/>
                </a:cxn>
                <a:cxn ang="0">
                  <a:pos x="T4" y="T5"/>
                </a:cxn>
              </a:cxnLst>
              <a:rect l="0" t="0" r="r" b="b"/>
              <a:pathLst>
                <a:path w="84" h="36">
                  <a:moveTo>
                    <a:pt x="84" y="0"/>
                  </a:moveTo>
                  <a:lnTo>
                    <a:pt x="84" y="18"/>
                  </a:lnTo>
                  <a:lnTo>
                    <a:pt x="0" y="3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Freeform 59">
              <a:extLst>
                <a:ext uri="{FF2B5EF4-FFF2-40B4-BE49-F238E27FC236}">
                  <a16:creationId xmlns:a16="http://schemas.microsoft.com/office/drawing/2014/main" id="{50604C12-773D-4848-94DB-36C06F635215}"/>
                </a:ext>
              </a:extLst>
            </p:cNvPr>
            <p:cNvSpPr>
              <a:spLocks/>
            </p:cNvSpPr>
            <p:nvPr/>
          </p:nvSpPr>
          <p:spPr bwMode="auto">
            <a:xfrm>
              <a:off x="-239713" y="7094561"/>
              <a:ext cx="2446338" cy="479425"/>
            </a:xfrm>
            <a:custGeom>
              <a:avLst/>
              <a:gdLst>
                <a:gd name="T0" fmla="*/ 0 w 1541"/>
                <a:gd name="T1" fmla="*/ 252 h 302"/>
                <a:gd name="T2" fmla="*/ 0 w 1541"/>
                <a:gd name="T3" fmla="*/ 252 h 302"/>
                <a:gd name="T4" fmla="*/ 4 w 1541"/>
                <a:gd name="T5" fmla="*/ 256 h 302"/>
                <a:gd name="T6" fmla="*/ 12 w 1541"/>
                <a:gd name="T7" fmla="*/ 266 h 302"/>
                <a:gd name="T8" fmla="*/ 22 w 1541"/>
                <a:gd name="T9" fmla="*/ 282 h 302"/>
                <a:gd name="T10" fmla="*/ 26 w 1541"/>
                <a:gd name="T11" fmla="*/ 292 h 302"/>
                <a:gd name="T12" fmla="*/ 30 w 1541"/>
                <a:gd name="T13" fmla="*/ 302 h 302"/>
                <a:gd name="T14" fmla="*/ 30 w 1541"/>
                <a:gd name="T15" fmla="*/ 302 h 302"/>
                <a:gd name="T16" fmla="*/ 240 w 1541"/>
                <a:gd name="T17" fmla="*/ 280 h 302"/>
                <a:gd name="T18" fmla="*/ 458 w 1541"/>
                <a:gd name="T19" fmla="*/ 258 h 302"/>
                <a:gd name="T20" fmla="*/ 708 w 1541"/>
                <a:gd name="T21" fmla="*/ 228 h 302"/>
                <a:gd name="T22" fmla="*/ 708 w 1541"/>
                <a:gd name="T23" fmla="*/ 228 h 302"/>
                <a:gd name="T24" fmla="*/ 841 w 1541"/>
                <a:gd name="T25" fmla="*/ 207 h 302"/>
                <a:gd name="T26" fmla="*/ 975 w 1541"/>
                <a:gd name="T27" fmla="*/ 185 h 302"/>
                <a:gd name="T28" fmla="*/ 1107 w 1541"/>
                <a:gd name="T29" fmla="*/ 163 h 302"/>
                <a:gd name="T30" fmla="*/ 1231 w 1541"/>
                <a:gd name="T31" fmla="*/ 139 h 302"/>
                <a:gd name="T32" fmla="*/ 1341 w 1541"/>
                <a:gd name="T33" fmla="*/ 115 h 302"/>
                <a:gd name="T34" fmla="*/ 1429 w 1541"/>
                <a:gd name="T35" fmla="*/ 93 h 302"/>
                <a:gd name="T36" fmla="*/ 1489 w 1541"/>
                <a:gd name="T37" fmla="*/ 77 h 302"/>
                <a:gd name="T38" fmla="*/ 1509 w 1541"/>
                <a:gd name="T39" fmla="*/ 69 h 302"/>
                <a:gd name="T40" fmla="*/ 1517 w 1541"/>
                <a:gd name="T41" fmla="*/ 63 h 302"/>
                <a:gd name="T42" fmla="*/ 1517 w 1541"/>
                <a:gd name="T43" fmla="*/ 63 h 302"/>
                <a:gd name="T44" fmla="*/ 1541 w 1541"/>
                <a:gd name="T45" fmla="*/ 38 h 302"/>
                <a:gd name="T46" fmla="*/ 1541 w 1541"/>
                <a:gd name="T47" fmla="*/ 38 h 302"/>
                <a:gd name="T48" fmla="*/ 1541 w 1541"/>
                <a:gd name="T4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1" h="302">
                  <a:moveTo>
                    <a:pt x="0" y="252"/>
                  </a:moveTo>
                  <a:lnTo>
                    <a:pt x="0" y="252"/>
                  </a:lnTo>
                  <a:lnTo>
                    <a:pt x="4" y="256"/>
                  </a:lnTo>
                  <a:lnTo>
                    <a:pt x="12" y="266"/>
                  </a:lnTo>
                  <a:lnTo>
                    <a:pt x="22" y="282"/>
                  </a:lnTo>
                  <a:lnTo>
                    <a:pt x="26" y="292"/>
                  </a:lnTo>
                  <a:lnTo>
                    <a:pt x="30" y="302"/>
                  </a:lnTo>
                  <a:lnTo>
                    <a:pt x="30" y="302"/>
                  </a:lnTo>
                  <a:lnTo>
                    <a:pt x="240" y="280"/>
                  </a:lnTo>
                  <a:lnTo>
                    <a:pt x="458" y="258"/>
                  </a:lnTo>
                  <a:lnTo>
                    <a:pt x="708" y="228"/>
                  </a:lnTo>
                  <a:lnTo>
                    <a:pt x="708" y="228"/>
                  </a:lnTo>
                  <a:lnTo>
                    <a:pt x="841" y="207"/>
                  </a:lnTo>
                  <a:lnTo>
                    <a:pt x="975" y="185"/>
                  </a:lnTo>
                  <a:lnTo>
                    <a:pt x="1107" y="163"/>
                  </a:lnTo>
                  <a:lnTo>
                    <a:pt x="1231" y="139"/>
                  </a:lnTo>
                  <a:lnTo>
                    <a:pt x="1341" y="115"/>
                  </a:lnTo>
                  <a:lnTo>
                    <a:pt x="1429" y="93"/>
                  </a:lnTo>
                  <a:lnTo>
                    <a:pt x="1489" y="77"/>
                  </a:lnTo>
                  <a:lnTo>
                    <a:pt x="1509" y="69"/>
                  </a:lnTo>
                  <a:lnTo>
                    <a:pt x="1517" y="63"/>
                  </a:lnTo>
                  <a:lnTo>
                    <a:pt x="1517" y="63"/>
                  </a:lnTo>
                  <a:lnTo>
                    <a:pt x="1541" y="38"/>
                  </a:lnTo>
                  <a:lnTo>
                    <a:pt x="1541" y="38"/>
                  </a:lnTo>
                  <a:lnTo>
                    <a:pt x="1541"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9" name="Group 378">
            <a:extLst>
              <a:ext uri="{FF2B5EF4-FFF2-40B4-BE49-F238E27FC236}">
                <a16:creationId xmlns:a16="http://schemas.microsoft.com/office/drawing/2014/main" id="{A66E332F-7D18-4BEB-BABD-21FD1980E785}"/>
              </a:ext>
            </a:extLst>
          </p:cNvPr>
          <p:cNvGrpSpPr/>
          <p:nvPr/>
        </p:nvGrpSpPr>
        <p:grpSpPr>
          <a:xfrm>
            <a:off x="-85228" y="4379257"/>
            <a:ext cx="920093" cy="463617"/>
            <a:chOff x="16133763" y="4081463"/>
            <a:chExt cx="2659062" cy="1339850"/>
          </a:xfrm>
        </p:grpSpPr>
        <p:sp>
          <p:nvSpPr>
            <p:cNvPr id="380" name="Freeform 83">
              <a:extLst>
                <a:ext uri="{FF2B5EF4-FFF2-40B4-BE49-F238E27FC236}">
                  <a16:creationId xmlns:a16="http://schemas.microsoft.com/office/drawing/2014/main" id="{7709E305-0FA4-4824-B347-BA261992A3D6}"/>
                </a:ext>
              </a:extLst>
            </p:cNvPr>
            <p:cNvSpPr>
              <a:spLocks/>
            </p:cNvSpPr>
            <p:nvPr/>
          </p:nvSpPr>
          <p:spPr bwMode="auto">
            <a:xfrm>
              <a:off x="17121188" y="4351338"/>
              <a:ext cx="473075" cy="215900"/>
            </a:xfrm>
            <a:custGeom>
              <a:avLst/>
              <a:gdLst>
                <a:gd name="T0" fmla="*/ 0 w 298"/>
                <a:gd name="T1" fmla="*/ 38 h 136"/>
                <a:gd name="T2" fmla="*/ 0 w 298"/>
                <a:gd name="T3" fmla="*/ 38 h 136"/>
                <a:gd name="T4" fmla="*/ 2 w 298"/>
                <a:gd name="T5" fmla="*/ 32 h 136"/>
                <a:gd name="T6" fmla="*/ 4 w 298"/>
                <a:gd name="T7" fmla="*/ 26 h 136"/>
                <a:gd name="T8" fmla="*/ 8 w 298"/>
                <a:gd name="T9" fmla="*/ 20 h 136"/>
                <a:gd name="T10" fmla="*/ 18 w 298"/>
                <a:gd name="T11" fmla="*/ 12 h 136"/>
                <a:gd name="T12" fmla="*/ 30 w 298"/>
                <a:gd name="T13" fmla="*/ 6 h 136"/>
                <a:gd name="T14" fmla="*/ 46 w 298"/>
                <a:gd name="T15" fmla="*/ 2 h 136"/>
                <a:gd name="T16" fmla="*/ 70 w 298"/>
                <a:gd name="T17" fmla="*/ 0 h 136"/>
                <a:gd name="T18" fmla="*/ 70 w 298"/>
                <a:gd name="T19" fmla="*/ 0 h 136"/>
                <a:gd name="T20" fmla="*/ 100 w 298"/>
                <a:gd name="T21" fmla="*/ 2 h 136"/>
                <a:gd name="T22" fmla="*/ 136 w 298"/>
                <a:gd name="T23" fmla="*/ 10 h 136"/>
                <a:gd name="T24" fmla="*/ 174 w 298"/>
                <a:gd name="T25" fmla="*/ 22 h 136"/>
                <a:gd name="T26" fmla="*/ 210 w 298"/>
                <a:gd name="T27" fmla="*/ 34 h 136"/>
                <a:gd name="T28" fmla="*/ 244 w 298"/>
                <a:gd name="T29" fmla="*/ 50 h 136"/>
                <a:gd name="T30" fmla="*/ 272 w 298"/>
                <a:gd name="T31" fmla="*/ 64 h 136"/>
                <a:gd name="T32" fmla="*/ 282 w 298"/>
                <a:gd name="T33" fmla="*/ 72 h 136"/>
                <a:gd name="T34" fmla="*/ 290 w 298"/>
                <a:gd name="T35" fmla="*/ 78 h 136"/>
                <a:gd name="T36" fmla="*/ 296 w 298"/>
                <a:gd name="T37" fmla="*/ 84 h 136"/>
                <a:gd name="T38" fmla="*/ 298 w 298"/>
                <a:gd name="T39" fmla="*/ 90 h 136"/>
                <a:gd name="T40" fmla="*/ 298 w 298"/>
                <a:gd name="T41" fmla="*/ 90 h 136"/>
                <a:gd name="T42" fmla="*/ 296 w 298"/>
                <a:gd name="T43" fmla="*/ 100 h 136"/>
                <a:gd name="T44" fmla="*/ 292 w 298"/>
                <a:gd name="T45" fmla="*/ 110 h 136"/>
                <a:gd name="T46" fmla="*/ 286 w 298"/>
                <a:gd name="T47" fmla="*/ 118 h 136"/>
                <a:gd name="T48" fmla="*/ 278 w 298"/>
                <a:gd name="T49" fmla="*/ 124 h 136"/>
                <a:gd name="T50" fmla="*/ 270 w 298"/>
                <a:gd name="T51" fmla="*/ 130 h 136"/>
                <a:gd name="T52" fmla="*/ 258 w 298"/>
                <a:gd name="T53" fmla="*/ 132 h 136"/>
                <a:gd name="T54" fmla="*/ 248 w 298"/>
                <a:gd name="T55" fmla="*/ 136 h 136"/>
                <a:gd name="T56" fmla="*/ 234 w 298"/>
                <a:gd name="T57" fmla="*/ 136 h 136"/>
                <a:gd name="T58" fmla="*/ 234 w 298"/>
                <a:gd name="T59" fmla="*/ 136 h 136"/>
                <a:gd name="T60" fmla="*/ 204 w 298"/>
                <a:gd name="T61" fmla="*/ 136 h 136"/>
                <a:gd name="T62" fmla="*/ 182 w 298"/>
                <a:gd name="T63" fmla="*/ 134 h 136"/>
                <a:gd name="T64" fmla="*/ 158 w 298"/>
                <a:gd name="T65" fmla="*/ 128 h 136"/>
                <a:gd name="T66" fmla="*/ 128 w 298"/>
                <a:gd name="T67" fmla="*/ 118 h 136"/>
                <a:gd name="T68" fmla="*/ 92 w 298"/>
                <a:gd name="T69" fmla="*/ 100 h 136"/>
                <a:gd name="T70" fmla="*/ 50 w 298"/>
                <a:gd name="T71" fmla="*/ 74 h 136"/>
                <a:gd name="T72" fmla="*/ 0 w 298"/>
                <a:gd name="T73" fmla="*/ 38 h 136"/>
                <a:gd name="T74" fmla="*/ 0 w 298"/>
                <a:gd name="T75" fmla="*/ 3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36">
                  <a:moveTo>
                    <a:pt x="0" y="38"/>
                  </a:moveTo>
                  <a:lnTo>
                    <a:pt x="0" y="38"/>
                  </a:lnTo>
                  <a:lnTo>
                    <a:pt x="2" y="32"/>
                  </a:lnTo>
                  <a:lnTo>
                    <a:pt x="4" y="26"/>
                  </a:lnTo>
                  <a:lnTo>
                    <a:pt x="8" y="20"/>
                  </a:lnTo>
                  <a:lnTo>
                    <a:pt x="18" y="12"/>
                  </a:lnTo>
                  <a:lnTo>
                    <a:pt x="30" y="6"/>
                  </a:lnTo>
                  <a:lnTo>
                    <a:pt x="46" y="2"/>
                  </a:lnTo>
                  <a:lnTo>
                    <a:pt x="70" y="0"/>
                  </a:lnTo>
                  <a:lnTo>
                    <a:pt x="70" y="0"/>
                  </a:lnTo>
                  <a:lnTo>
                    <a:pt x="100" y="2"/>
                  </a:lnTo>
                  <a:lnTo>
                    <a:pt x="136" y="10"/>
                  </a:lnTo>
                  <a:lnTo>
                    <a:pt x="174" y="22"/>
                  </a:lnTo>
                  <a:lnTo>
                    <a:pt x="210" y="34"/>
                  </a:lnTo>
                  <a:lnTo>
                    <a:pt x="244" y="50"/>
                  </a:lnTo>
                  <a:lnTo>
                    <a:pt x="272" y="64"/>
                  </a:lnTo>
                  <a:lnTo>
                    <a:pt x="282" y="72"/>
                  </a:lnTo>
                  <a:lnTo>
                    <a:pt x="290" y="78"/>
                  </a:lnTo>
                  <a:lnTo>
                    <a:pt x="296" y="84"/>
                  </a:lnTo>
                  <a:lnTo>
                    <a:pt x="298" y="90"/>
                  </a:lnTo>
                  <a:lnTo>
                    <a:pt x="298" y="90"/>
                  </a:lnTo>
                  <a:lnTo>
                    <a:pt x="296" y="100"/>
                  </a:lnTo>
                  <a:lnTo>
                    <a:pt x="292" y="110"/>
                  </a:lnTo>
                  <a:lnTo>
                    <a:pt x="286" y="118"/>
                  </a:lnTo>
                  <a:lnTo>
                    <a:pt x="278" y="124"/>
                  </a:lnTo>
                  <a:lnTo>
                    <a:pt x="270" y="130"/>
                  </a:lnTo>
                  <a:lnTo>
                    <a:pt x="258" y="132"/>
                  </a:lnTo>
                  <a:lnTo>
                    <a:pt x="248" y="136"/>
                  </a:lnTo>
                  <a:lnTo>
                    <a:pt x="234" y="136"/>
                  </a:lnTo>
                  <a:lnTo>
                    <a:pt x="234" y="136"/>
                  </a:lnTo>
                  <a:lnTo>
                    <a:pt x="204" y="136"/>
                  </a:lnTo>
                  <a:lnTo>
                    <a:pt x="182" y="134"/>
                  </a:lnTo>
                  <a:lnTo>
                    <a:pt x="158" y="128"/>
                  </a:lnTo>
                  <a:lnTo>
                    <a:pt x="128" y="118"/>
                  </a:lnTo>
                  <a:lnTo>
                    <a:pt x="92" y="100"/>
                  </a:lnTo>
                  <a:lnTo>
                    <a:pt x="50" y="74"/>
                  </a:lnTo>
                  <a:lnTo>
                    <a:pt x="0" y="38"/>
                  </a:lnTo>
                  <a:lnTo>
                    <a:pt x="0" y="38"/>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Freeform 84">
              <a:extLst>
                <a:ext uri="{FF2B5EF4-FFF2-40B4-BE49-F238E27FC236}">
                  <a16:creationId xmlns:a16="http://schemas.microsoft.com/office/drawing/2014/main" id="{B43784DB-0106-42ED-898D-BAFDEB394AB5}"/>
                </a:ext>
              </a:extLst>
            </p:cNvPr>
            <p:cNvSpPr>
              <a:spLocks/>
            </p:cNvSpPr>
            <p:nvPr/>
          </p:nvSpPr>
          <p:spPr bwMode="auto">
            <a:xfrm>
              <a:off x="16838613" y="4297363"/>
              <a:ext cx="1497012" cy="698500"/>
            </a:xfrm>
            <a:custGeom>
              <a:avLst/>
              <a:gdLst>
                <a:gd name="T0" fmla="*/ 450 w 943"/>
                <a:gd name="T1" fmla="*/ 162 h 440"/>
                <a:gd name="T2" fmla="*/ 450 w 943"/>
                <a:gd name="T3" fmla="*/ 162 h 440"/>
                <a:gd name="T4" fmla="*/ 470 w 943"/>
                <a:gd name="T5" fmla="*/ 172 h 440"/>
                <a:gd name="T6" fmla="*/ 517 w 943"/>
                <a:gd name="T7" fmla="*/ 196 h 440"/>
                <a:gd name="T8" fmla="*/ 547 w 943"/>
                <a:gd name="T9" fmla="*/ 210 h 440"/>
                <a:gd name="T10" fmla="*/ 579 w 943"/>
                <a:gd name="T11" fmla="*/ 222 h 440"/>
                <a:gd name="T12" fmla="*/ 609 w 943"/>
                <a:gd name="T13" fmla="*/ 230 h 440"/>
                <a:gd name="T14" fmla="*/ 623 w 943"/>
                <a:gd name="T15" fmla="*/ 232 h 440"/>
                <a:gd name="T16" fmla="*/ 637 w 943"/>
                <a:gd name="T17" fmla="*/ 234 h 440"/>
                <a:gd name="T18" fmla="*/ 637 w 943"/>
                <a:gd name="T19" fmla="*/ 234 h 440"/>
                <a:gd name="T20" fmla="*/ 697 w 943"/>
                <a:gd name="T21" fmla="*/ 238 h 440"/>
                <a:gd name="T22" fmla="*/ 761 w 943"/>
                <a:gd name="T23" fmla="*/ 244 h 440"/>
                <a:gd name="T24" fmla="*/ 791 w 943"/>
                <a:gd name="T25" fmla="*/ 248 h 440"/>
                <a:gd name="T26" fmla="*/ 819 w 943"/>
                <a:gd name="T27" fmla="*/ 254 h 440"/>
                <a:gd name="T28" fmla="*/ 841 w 943"/>
                <a:gd name="T29" fmla="*/ 262 h 440"/>
                <a:gd name="T30" fmla="*/ 851 w 943"/>
                <a:gd name="T31" fmla="*/ 266 h 440"/>
                <a:gd name="T32" fmla="*/ 859 w 943"/>
                <a:gd name="T33" fmla="*/ 272 h 440"/>
                <a:gd name="T34" fmla="*/ 859 w 943"/>
                <a:gd name="T35" fmla="*/ 272 h 440"/>
                <a:gd name="T36" fmla="*/ 887 w 943"/>
                <a:gd name="T37" fmla="*/ 294 h 440"/>
                <a:gd name="T38" fmla="*/ 901 w 943"/>
                <a:gd name="T39" fmla="*/ 310 h 440"/>
                <a:gd name="T40" fmla="*/ 915 w 943"/>
                <a:gd name="T41" fmla="*/ 326 h 440"/>
                <a:gd name="T42" fmla="*/ 925 w 943"/>
                <a:gd name="T43" fmla="*/ 342 h 440"/>
                <a:gd name="T44" fmla="*/ 935 w 943"/>
                <a:gd name="T45" fmla="*/ 362 h 440"/>
                <a:gd name="T46" fmla="*/ 941 w 943"/>
                <a:gd name="T47" fmla="*/ 382 h 440"/>
                <a:gd name="T48" fmla="*/ 943 w 943"/>
                <a:gd name="T49" fmla="*/ 404 h 440"/>
                <a:gd name="T50" fmla="*/ 943 w 943"/>
                <a:gd name="T51" fmla="*/ 404 h 440"/>
                <a:gd name="T52" fmla="*/ 941 w 943"/>
                <a:gd name="T53" fmla="*/ 412 h 440"/>
                <a:gd name="T54" fmla="*/ 937 w 943"/>
                <a:gd name="T55" fmla="*/ 422 h 440"/>
                <a:gd name="T56" fmla="*/ 931 w 943"/>
                <a:gd name="T57" fmla="*/ 428 h 440"/>
                <a:gd name="T58" fmla="*/ 923 w 943"/>
                <a:gd name="T59" fmla="*/ 432 h 440"/>
                <a:gd name="T60" fmla="*/ 915 w 943"/>
                <a:gd name="T61" fmla="*/ 436 h 440"/>
                <a:gd name="T62" fmla="*/ 903 w 943"/>
                <a:gd name="T63" fmla="*/ 438 h 440"/>
                <a:gd name="T64" fmla="*/ 877 w 943"/>
                <a:gd name="T65" fmla="*/ 440 h 440"/>
                <a:gd name="T66" fmla="*/ 849 w 943"/>
                <a:gd name="T67" fmla="*/ 436 h 440"/>
                <a:gd name="T68" fmla="*/ 819 w 943"/>
                <a:gd name="T69" fmla="*/ 430 h 440"/>
                <a:gd name="T70" fmla="*/ 789 w 943"/>
                <a:gd name="T71" fmla="*/ 424 h 440"/>
                <a:gd name="T72" fmla="*/ 765 w 943"/>
                <a:gd name="T73" fmla="*/ 416 h 440"/>
                <a:gd name="T74" fmla="*/ 765 w 943"/>
                <a:gd name="T75" fmla="*/ 416 h 440"/>
                <a:gd name="T76" fmla="*/ 741 w 943"/>
                <a:gd name="T77" fmla="*/ 408 h 440"/>
                <a:gd name="T78" fmla="*/ 719 w 943"/>
                <a:gd name="T79" fmla="*/ 406 h 440"/>
                <a:gd name="T80" fmla="*/ 697 w 943"/>
                <a:gd name="T81" fmla="*/ 404 h 440"/>
                <a:gd name="T82" fmla="*/ 677 w 943"/>
                <a:gd name="T83" fmla="*/ 406 h 440"/>
                <a:gd name="T84" fmla="*/ 657 w 943"/>
                <a:gd name="T85" fmla="*/ 406 h 440"/>
                <a:gd name="T86" fmla="*/ 635 w 943"/>
                <a:gd name="T87" fmla="*/ 406 h 440"/>
                <a:gd name="T88" fmla="*/ 615 w 943"/>
                <a:gd name="T89" fmla="*/ 402 h 440"/>
                <a:gd name="T90" fmla="*/ 595 w 943"/>
                <a:gd name="T91" fmla="*/ 396 h 440"/>
                <a:gd name="T92" fmla="*/ 595 w 943"/>
                <a:gd name="T93" fmla="*/ 396 h 440"/>
                <a:gd name="T94" fmla="*/ 493 w 943"/>
                <a:gd name="T95" fmla="*/ 346 h 440"/>
                <a:gd name="T96" fmla="*/ 330 w 943"/>
                <a:gd name="T97" fmla="*/ 264 h 440"/>
                <a:gd name="T98" fmla="*/ 106 w 943"/>
                <a:gd name="T99" fmla="*/ 152 h 440"/>
                <a:gd name="T100" fmla="*/ 0 w 943"/>
                <a:gd name="T101" fmla="*/ 0 h 440"/>
                <a:gd name="T102" fmla="*/ 0 w 943"/>
                <a:gd name="T103" fmla="*/ 0 h 440"/>
                <a:gd name="T104" fmla="*/ 40 w 943"/>
                <a:gd name="T105" fmla="*/ 14 h 440"/>
                <a:gd name="T106" fmla="*/ 86 w 943"/>
                <a:gd name="T107" fmla="*/ 28 h 440"/>
                <a:gd name="T108" fmla="*/ 86 w 943"/>
                <a:gd name="T109" fmla="*/ 28 h 440"/>
                <a:gd name="T110" fmla="*/ 106 w 943"/>
                <a:gd name="T111" fmla="*/ 56 h 440"/>
                <a:gd name="T112" fmla="*/ 150 w 943"/>
                <a:gd name="T113" fmla="*/ 118 h 440"/>
                <a:gd name="T114" fmla="*/ 212 w 943"/>
                <a:gd name="T115" fmla="*/ 2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3" h="440">
                  <a:moveTo>
                    <a:pt x="450" y="162"/>
                  </a:moveTo>
                  <a:lnTo>
                    <a:pt x="450" y="162"/>
                  </a:lnTo>
                  <a:lnTo>
                    <a:pt x="470" y="172"/>
                  </a:lnTo>
                  <a:lnTo>
                    <a:pt x="517" y="196"/>
                  </a:lnTo>
                  <a:lnTo>
                    <a:pt x="547" y="210"/>
                  </a:lnTo>
                  <a:lnTo>
                    <a:pt x="579" y="222"/>
                  </a:lnTo>
                  <a:lnTo>
                    <a:pt x="609" y="230"/>
                  </a:lnTo>
                  <a:lnTo>
                    <a:pt x="623" y="232"/>
                  </a:lnTo>
                  <a:lnTo>
                    <a:pt x="637" y="234"/>
                  </a:lnTo>
                  <a:lnTo>
                    <a:pt x="637" y="234"/>
                  </a:lnTo>
                  <a:lnTo>
                    <a:pt x="697" y="238"/>
                  </a:lnTo>
                  <a:lnTo>
                    <a:pt x="761" y="244"/>
                  </a:lnTo>
                  <a:lnTo>
                    <a:pt x="791" y="248"/>
                  </a:lnTo>
                  <a:lnTo>
                    <a:pt x="819" y="254"/>
                  </a:lnTo>
                  <a:lnTo>
                    <a:pt x="841" y="262"/>
                  </a:lnTo>
                  <a:lnTo>
                    <a:pt x="851" y="266"/>
                  </a:lnTo>
                  <a:lnTo>
                    <a:pt x="859" y="272"/>
                  </a:lnTo>
                  <a:lnTo>
                    <a:pt x="859" y="272"/>
                  </a:lnTo>
                  <a:lnTo>
                    <a:pt x="887" y="294"/>
                  </a:lnTo>
                  <a:lnTo>
                    <a:pt x="901" y="310"/>
                  </a:lnTo>
                  <a:lnTo>
                    <a:pt x="915" y="326"/>
                  </a:lnTo>
                  <a:lnTo>
                    <a:pt x="925" y="342"/>
                  </a:lnTo>
                  <a:lnTo>
                    <a:pt x="935" y="362"/>
                  </a:lnTo>
                  <a:lnTo>
                    <a:pt x="941" y="382"/>
                  </a:lnTo>
                  <a:lnTo>
                    <a:pt x="943" y="404"/>
                  </a:lnTo>
                  <a:lnTo>
                    <a:pt x="943" y="404"/>
                  </a:lnTo>
                  <a:lnTo>
                    <a:pt x="941" y="412"/>
                  </a:lnTo>
                  <a:lnTo>
                    <a:pt x="937" y="422"/>
                  </a:lnTo>
                  <a:lnTo>
                    <a:pt x="931" y="428"/>
                  </a:lnTo>
                  <a:lnTo>
                    <a:pt x="923" y="432"/>
                  </a:lnTo>
                  <a:lnTo>
                    <a:pt x="915" y="436"/>
                  </a:lnTo>
                  <a:lnTo>
                    <a:pt x="903" y="438"/>
                  </a:lnTo>
                  <a:lnTo>
                    <a:pt x="877" y="440"/>
                  </a:lnTo>
                  <a:lnTo>
                    <a:pt x="849" y="436"/>
                  </a:lnTo>
                  <a:lnTo>
                    <a:pt x="819" y="430"/>
                  </a:lnTo>
                  <a:lnTo>
                    <a:pt x="789" y="424"/>
                  </a:lnTo>
                  <a:lnTo>
                    <a:pt x="765" y="416"/>
                  </a:lnTo>
                  <a:lnTo>
                    <a:pt x="765" y="416"/>
                  </a:lnTo>
                  <a:lnTo>
                    <a:pt x="741" y="408"/>
                  </a:lnTo>
                  <a:lnTo>
                    <a:pt x="719" y="406"/>
                  </a:lnTo>
                  <a:lnTo>
                    <a:pt x="697" y="404"/>
                  </a:lnTo>
                  <a:lnTo>
                    <a:pt x="677" y="406"/>
                  </a:lnTo>
                  <a:lnTo>
                    <a:pt x="657" y="406"/>
                  </a:lnTo>
                  <a:lnTo>
                    <a:pt x="635" y="406"/>
                  </a:lnTo>
                  <a:lnTo>
                    <a:pt x="615" y="402"/>
                  </a:lnTo>
                  <a:lnTo>
                    <a:pt x="595" y="396"/>
                  </a:lnTo>
                  <a:lnTo>
                    <a:pt x="595" y="396"/>
                  </a:lnTo>
                  <a:lnTo>
                    <a:pt x="493" y="346"/>
                  </a:lnTo>
                  <a:lnTo>
                    <a:pt x="330" y="264"/>
                  </a:lnTo>
                  <a:lnTo>
                    <a:pt x="106" y="152"/>
                  </a:lnTo>
                  <a:lnTo>
                    <a:pt x="0" y="0"/>
                  </a:lnTo>
                  <a:lnTo>
                    <a:pt x="0" y="0"/>
                  </a:lnTo>
                  <a:lnTo>
                    <a:pt x="40" y="14"/>
                  </a:lnTo>
                  <a:lnTo>
                    <a:pt x="86" y="28"/>
                  </a:lnTo>
                  <a:lnTo>
                    <a:pt x="86" y="28"/>
                  </a:lnTo>
                  <a:lnTo>
                    <a:pt x="106" y="56"/>
                  </a:lnTo>
                  <a:lnTo>
                    <a:pt x="150" y="118"/>
                  </a:lnTo>
                  <a:lnTo>
                    <a:pt x="212" y="20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Freeform 85">
              <a:extLst>
                <a:ext uri="{FF2B5EF4-FFF2-40B4-BE49-F238E27FC236}">
                  <a16:creationId xmlns:a16="http://schemas.microsoft.com/office/drawing/2014/main" id="{73DDCD1A-A1F8-43A4-920A-07EAAA964286}"/>
                </a:ext>
              </a:extLst>
            </p:cNvPr>
            <p:cNvSpPr>
              <a:spLocks/>
            </p:cNvSpPr>
            <p:nvPr/>
          </p:nvSpPr>
          <p:spPr bwMode="auto">
            <a:xfrm>
              <a:off x="17060863" y="4430713"/>
              <a:ext cx="85725" cy="28575"/>
            </a:xfrm>
            <a:custGeom>
              <a:avLst/>
              <a:gdLst>
                <a:gd name="T0" fmla="*/ 0 w 54"/>
                <a:gd name="T1" fmla="*/ 18 h 18"/>
                <a:gd name="T2" fmla="*/ 0 w 54"/>
                <a:gd name="T3" fmla="*/ 18 h 18"/>
                <a:gd name="T4" fmla="*/ 2 w 54"/>
                <a:gd name="T5" fmla="*/ 14 h 18"/>
                <a:gd name="T6" fmla="*/ 10 w 54"/>
                <a:gd name="T7" fmla="*/ 8 h 18"/>
                <a:gd name="T8" fmla="*/ 16 w 54"/>
                <a:gd name="T9" fmla="*/ 4 h 18"/>
                <a:gd name="T10" fmla="*/ 26 w 54"/>
                <a:gd name="T11" fmla="*/ 2 h 18"/>
                <a:gd name="T12" fmla="*/ 38 w 54"/>
                <a:gd name="T13" fmla="*/ 0 h 18"/>
                <a:gd name="T14" fmla="*/ 54 w 5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8">
                  <a:moveTo>
                    <a:pt x="0" y="18"/>
                  </a:moveTo>
                  <a:lnTo>
                    <a:pt x="0" y="18"/>
                  </a:lnTo>
                  <a:lnTo>
                    <a:pt x="2" y="14"/>
                  </a:lnTo>
                  <a:lnTo>
                    <a:pt x="10" y="8"/>
                  </a:lnTo>
                  <a:lnTo>
                    <a:pt x="16" y="4"/>
                  </a:lnTo>
                  <a:lnTo>
                    <a:pt x="26" y="2"/>
                  </a:lnTo>
                  <a:lnTo>
                    <a:pt x="38" y="0"/>
                  </a:lnTo>
                  <a:lnTo>
                    <a:pt x="54"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Freeform 86">
              <a:extLst>
                <a:ext uri="{FF2B5EF4-FFF2-40B4-BE49-F238E27FC236}">
                  <a16:creationId xmlns:a16="http://schemas.microsoft.com/office/drawing/2014/main" id="{6626E0AD-FA30-4DC2-8CDE-A8DB7BF697B3}"/>
                </a:ext>
              </a:extLst>
            </p:cNvPr>
            <p:cNvSpPr>
              <a:spLocks/>
            </p:cNvSpPr>
            <p:nvPr/>
          </p:nvSpPr>
          <p:spPr bwMode="auto">
            <a:xfrm>
              <a:off x="17168813" y="4081463"/>
              <a:ext cx="295275" cy="295275"/>
            </a:xfrm>
            <a:custGeom>
              <a:avLst/>
              <a:gdLst>
                <a:gd name="T0" fmla="*/ 0 w 186"/>
                <a:gd name="T1" fmla="*/ 176 h 186"/>
                <a:gd name="T2" fmla="*/ 94 w 186"/>
                <a:gd name="T3" fmla="*/ 0 h 186"/>
                <a:gd name="T4" fmla="*/ 186 w 186"/>
                <a:gd name="T5" fmla="*/ 32 h 186"/>
                <a:gd name="T6" fmla="*/ 130 w 186"/>
                <a:gd name="T7" fmla="*/ 186 h 186"/>
              </a:gdLst>
              <a:ahLst/>
              <a:cxnLst>
                <a:cxn ang="0">
                  <a:pos x="T0" y="T1"/>
                </a:cxn>
                <a:cxn ang="0">
                  <a:pos x="T2" y="T3"/>
                </a:cxn>
                <a:cxn ang="0">
                  <a:pos x="T4" y="T5"/>
                </a:cxn>
                <a:cxn ang="0">
                  <a:pos x="T6" y="T7"/>
                </a:cxn>
              </a:cxnLst>
              <a:rect l="0" t="0" r="r" b="b"/>
              <a:pathLst>
                <a:path w="186" h="186">
                  <a:moveTo>
                    <a:pt x="0" y="176"/>
                  </a:moveTo>
                  <a:lnTo>
                    <a:pt x="94" y="0"/>
                  </a:lnTo>
                  <a:lnTo>
                    <a:pt x="186" y="32"/>
                  </a:lnTo>
                  <a:lnTo>
                    <a:pt x="130" y="186"/>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Freeform 87">
              <a:extLst>
                <a:ext uri="{FF2B5EF4-FFF2-40B4-BE49-F238E27FC236}">
                  <a16:creationId xmlns:a16="http://schemas.microsoft.com/office/drawing/2014/main" id="{1B354334-D5F5-43AB-8641-1D073DDE2097}"/>
                </a:ext>
              </a:extLst>
            </p:cNvPr>
            <p:cNvSpPr>
              <a:spLocks/>
            </p:cNvSpPr>
            <p:nvPr/>
          </p:nvSpPr>
          <p:spPr bwMode="auto">
            <a:xfrm>
              <a:off x="17687925" y="4164013"/>
              <a:ext cx="1104900" cy="514350"/>
            </a:xfrm>
            <a:custGeom>
              <a:avLst/>
              <a:gdLst>
                <a:gd name="T0" fmla="*/ 0 w 696"/>
                <a:gd name="T1" fmla="*/ 288 h 324"/>
                <a:gd name="T2" fmla="*/ 634 w 696"/>
                <a:gd name="T3" fmla="*/ 0 h 324"/>
                <a:gd name="T4" fmla="*/ 696 w 696"/>
                <a:gd name="T5" fmla="*/ 14 h 324"/>
                <a:gd name="T6" fmla="*/ 190 w 696"/>
                <a:gd name="T7" fmla="*/ 324 h 324"/>
              </a:gdLst>
              <a:ahLst/>
              <a:cxnLst>
                <a:cxn ang="0">
                  <a:pos x="T0" y="T1"/>
                </a:cxn>
                <a:cxn ang="0">
                  <a:pos x="T2" y="T3"/>
                </a:cxn>
                <a:cxn ang="0">
                  <a:pos x="T4" y="T5"/>
                </a:cxn>
                <a:cxn ang="0">
                  <a:pos x="T6" y="T7"/>
                </a:cxn>
              </a:cxnLst>
              <a:rect l="0" t="0" r="r" b="b"/>
              <a:pathLst>
                <a:path w="696" h="324">
                  <a:moveTo>
                    <a:pt x="0" y="288"/>
                  </a:moveTo>
                  <a:lnTo>
                    <a:pt x="634" y="0"/>
                  </a:lnTo>
                  <a:lnTo>
                    <a:pt x="696" y="14"/>
                  </a:lnTo>
                  <a:lnTo>
                    <a:pt x="190" y="32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Freeform 88">
              <a:extLst>
                <a:ext uri="{FF2B5EF4-FFF2-40B4-BE49-F238E27FC236}">
                  <a16:creationId xmlns:a16="http://schemas.microsoft.com/office/drawing/2014/main" id="{C28C4E6F-E7D0-4529-86C3-AE5D8EECC086}"/>
                </a:ext>
              </a:extLst>
            </p:cNvPr>
            <p:cNvSpPr>
              <a:spLocks/>
            </p:cNvSpPr>
            <p:nvPr/>
          </p:nvSpPr>
          <p:spPr bwMode="auto">
            <a:xfrm>
              <a:off x="16133763" y="4748213"/>
              <a:ext cx="1503362" cy="673100"/>
            </a:xfrm>
            <a:custGeom>
              <a:avLst/>
              <a:gdLst>
                <a:gd name="T0" fmla="*/ 947 w 947"/>
                <a:gd name="T1" fmla="*/ 68 h 424"/>
                <a:gd name="T2" fmla="*/ 72 w 947"/>
                <a:gd name="T3" fmla="*/ 424 h 424"/>
                <a:gd name="T4" fmla="*/ 0 w 947"/>
                <a:gd name="T5" fmla="*/ 374 h 424"/>
                <a:gd name="T6" fmla="*/ 812 w 947"/>
                <a:gd name="T7" fmla="*/ 0 h 424"/>
              </a:gdLst>
              <a:ahLst/>
              <a:cxnLst>
                <a:cxn ang="0">
                  <a:pos x="T0" y="T1"/>
                </a:cxn>
                <a:cxn ang="0">
                  <a:pos x="T2" y="T3"/>
                </a:cxn>
                <a:cxn ang="0">
                  <a:pos x="T4" y="T5"/>
                </a:cxn>
                <a:cxn ang="0">
                  <a:pos x="T6" y="T7"/>
                </a:cxn>
              </a:cxnLst>
              <a:rect l="0" t="0" r="r" b="b"/>
              <a:pathLst>
                <a:path w="947" h="424">
                  <a:moveTo>
                    <a:pt x="947" y="68"/>
                  </a:moveTo>
                  <a:lnTo>
                    <a:pt x="72" y="424"/>
                  </a:lnTo>
                  <a:lnTo>
                    <a:pt x="0" y="374"/>
                  </a:lnTo>
                  <a:lnTo>
                    <a:pt x="812"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188" name="Straight Connector 1187">
            <a:extLst>
              <a:ext uri="{FF2B5EF4-FFF2-40B4-BE49-F238E27FC236}">
                <a16:creationId xmlns:a16="http://schemas.microsoft.com/office/drawing/2014/main" id="{89878619-2EA2-42DF-9029-FE6DD1345380}"/>
              </a:ext>
            </a:extLst>
          </p:cNvPr>
          <p:cNvCxnSpPr/>
          <p:nvPr/>
        </p:nvCxnSpPr>
        <p:spPr>
          <a:xfrm flipH="1">
            <a:off x="587941" y="4771703"/>
            <a:ext cx="60877" cy="409897"/>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88" name="Straight Connector 387">
            <a:extLst>
              <a:ext uri="{FF2B5EF4-FFF2-40B4-BE49-F238E27FC236}">
                <a16:creationId xmlns:a16="http://schemas.microsoft.com/office/drawing/2014/main" id="{98D983D7-8CC6-4D6E-9A03-DF325F2BA538}"/>
              </a:ext>
            </a:extLst>
          </p:cNvPr>
          <p:cNvCxnSpPr>
            <a:cxnSpLocks/>
          </p:cNvCxnSpPr>
          <p:nvPr/>
        </p:nvCxnSpPr>
        <p:spPr>
          <a:xfrm>
            <a:off x="638874" y="4775938"/>
            <a:ext cx="402109" cy="278758"/>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395" name="Group 394">
            <a:extLst>
              <a:ext uri="{FF2B5EF4-FFF2-40B4-BE49-F238E27FC236}">
                <a16:creationId xmlns:a16="http://schemas.microsoft.com/office/drawing/2014/main" id="{8E18DA30-D837-4746-B5B2-03CD858E452D}"/>
              </a:ext>
            </a:extLst>
          </p:cNvPr>
          <p:cNvGrpSpPr/>
          <p:nvPr/>
        </p:nvGrpSpPr>
        <p:grpSpPr>
          <a:xfrm>
            <a:off x="8994771" y="5284110"/>
            <a:ext cx="524242" cy="615084"/>
            <a:chOff x="13236575" y="2138363"/>
            <a:chExt cx="2079626" cy="2439987"/>
          </a:xfrm>
        </p:grpSpPr>
        <p:sp>
          <p:nvSpPr>
            <p:cNvPr id="1194" name="Freeform 205">
              <a:extLst>
                <a:ext uri="{FF2B5EF4-FFF2-40B4-BE49-F238E27FC236}">
                  <a16:creationId xmlns:a16="http://schemas.microsoft.com/office/drawing/2014/main" id="{B6134F90-FDD9-4140-BE5D-BC1003860EEE}"/>
                </a:ext>
              </a:extLst>
            </p:cNvPr>
            <p:cNvSpPr>
              <a:spLocks/>
            </p:cNvSpPr>
            <p:nvPr/>
          </p:nvSpPr>
          <p:spPr bwMode="auto">
            <a:xfrm>
              <a:off x="14422438" y="3059113"/>
              <a:ext cx="447675" cy="193675"/>
            </a:xfrm>
            <a:custGeom>
              <a:avLst/>
              <a:gdLst>
                <a:gd name="T0" fmla="*/ 0 w 282"/>
                <a:gd name="T1" fmla="*/ 4 h 122"/>
                <a:gd name="T2" fmla="*/ 0 w 282"/>
                <a:gd name="T3" fmla="*/ 4 h 122"/>
                <a:gd name="T4" fmla="*/ 8 w 282"/>
                <a:gd name="T5" fmla="*/ 28 h 122"/>
                <a:gd name="T6" fmla="*/ 18 w 282"/>
                <a:gd name="T7" fmla="*/ 50 h 122"/>
                <a:gd name="T8" fmla="*/ 32 w 282"/>
                <a:gd name="T9" fmla="*/ 70 h 122"/>
                <a:gd name="T10" fmla="*/ 50 w 282"/>
                <a:gd name="T11" fmla="*/ 88 h 122"/>
                <a:gd name="T12" fmla="*/ 68 w 282"/>
                <a:gd name="T13" fmla="*/ 102 h 122"/>
                <a:gd name="T14" fmla="*/ 92 w 282"/>
                <a:gd name="T15" fmla="*/ 112 h 122"/>
                <a:gd name="T16" fmla="*/ 116 w 282"/>
                <a:gd name="T17" fmla="*/ 120 h 122"/>
                <a:gd name="T18" fmla="*/ 142 w 282"/>
                <a:gd name="T19" fmla="*/ 122 h 122"/>
                <a:gd name="T20" fmla="*/ 142 w 282"/>
                <a:gd name="T21" fmla="*/ 122 h 122"/>
                <a:gd name="T22" fmla="*/ 154 w 282"/>
                <a:gd name="T23" fmla="*/ 122 h 122"/>
                <a:gd name="T24" fmla="*/ 168 w 282"/>
                <a:gd name="T25" fmla="*/ 120 h 122"/>
                <a:gd name="T26" fmla="*/ 192 w 282"/>
                <a:gd name="T27" fmla="*/ 112 h 122"/>
                <a:gd name="T28" fmla="*/ 216 w 282"/>
                <a:gd name="T29" fmla="*/ 102 h 122"/>
                <a:gd name="T30" fmla="*/ 236 w 282"/>
                <a:gd name="T31" fmla="*/ 86 h 122"/>
                <a:gd name="T32" fmla="*/ 252 w 282"/>
                <a:gd name="T33" fmla="*/ 68 h 122"/>
                <a:gd name="T34" fmla="*/ 266 w 282"/>
                <a:gd name="T35" fmla="*/ 48 h 122"/>
                <a:gd name="T36" fmla="*/ 276 w 282"/>
                <a:gd name="T37" fmla="*/ 24 h 122"/>
                <a:gd name="T38" fmla="*/ 282 w 282"/>
                <a:gd name="T3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122">
                  <a:moveTo>
                    <a:pt x="0" y="4"/>
                  </a:moveTo>
                  <a:lnTo>
                    <a:pt x="0" y="4"/>
                  </a:lnTo>
                  <a:lnTo>
                    <a:pt x="8" y="28"/>
                  </a:lnTo>
                  <a:lnTo>
                    <a:pt x="18" y="50"/>
                  </a:lnTo>
                  <a:lnTo>
                    <a:pt x="32" y="70"/>
                  </a:lnTo>
                  <a:lnTo>
                    <a:pt x="50" y="88"/>
                  </a:lnTo>
                  <a:lnTo>
                    <a:pt x="68" y="102"/>
                  </a:lnTo>
                  <a:lnTo>
                    <a:pt x="92" y="112"/>
                  </a:lnTo>
                  <a:lnTo>
                    <a:pt x="116" y="120"/>
                  </a:lnTo>
                  <a:lnTo>
                    <a:pt x="142" y="122"/>
                  </a:lnTo>
                  <a:lnTo>
                    <a:pt x="142" y="122"/>
                  </a:lnTo>
                  <a:lnTo>
                    <a:pt x="154" y="122"/>
                  </a:lnTo>
                  <a:lnTo>
                    <a:pt x="168" y="120"/>
                  </a:lnTo>
                  <a:lnTo>
                    <a:pt x="192" y="112"/>
                  </a:lnTo>
                  <a:lnTo>
                    <a:pt x="216" y="102"/>
                  </a:lnTo>
                  <a:lnTo>
                    <a:pt x="236" y="86"/>
                  </a:lnTo>
                  <a:lnTo>
                    <a:pt x="252" y="68"/>
                  </a:lnTo>
                  <a:lnTo>
                    <a:pt x="266" y="48"/>
                  </a:lnTo>
                  <a:lnTo>
                    <a:pt x="276" y="24"/>
                  </a:lnTo>
                  <a:lnTo>
                    <a:pt x="282"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6">
              <a:extLst>
                <a:ext uri="{FF2B5EF4-FFF2-40B4-BE49-F238E27FC236}">
                  <a16:creationId xmlns:a16="http://schemas.microsoft.com/office/drawing/2014/main" id="{83BF70A5-DB36-40A4-8536-2386DE981BF8}"/>
                </a:ext>
              </a:extLst>
            </p:cNvPr>
            <p:cNvSpPr>
              <a:spLocks noChangeShapeType="1"/>
            </p:cNvSpPr>
            <p:nvPr/>
          </p:nvSpPr>
          <p:spPr bwMode="auto">
            <a:xfrm>
              <a:off x="14924088" y="2640013"/>
              <a:ext cx="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Freeform 207">
              <a:extLst>
                <a:ext uri="{FF2B5EF4-FFF2-40B4-BE49-F238E27FC236}">
                  <a16:creationId xmlns:a16="http://schemas.microsoft.com/office/drawing/2014/main" id="{EE36D202-D244-4118-8B64-61421CD182A1}"/>
                </a:ext>
              </a:extLst>
            </p:cNvPr>
            <p:cNvSpPr>
              <a:spLocks/>
            </p:cNvSpPr>
            <p:nvPr/>
          </p:nvSpPr>
          <p:spPr bwMode="auto">
            <a:xfrm>
              <a:off x="14533563" y="2649538"/>
              <a:ext cx="615950" cy="685800"/>
            </a:xfrm>
            <a:custGeom>
              <a:avLst/>
              <a:gdLst>
                <a:gd name="T0" fmla="*/ 0 w 388"/>
                <a:gd name="T1" fmla="*/ 362 h 432"/>
                <a:gd name="T2" fmla="*/ 0 w 388"/>
                <a:gd name="T3" fmla="*/ 362 h 432"/>
                <a:gd name="T4" fmla="*/ 16 w 388"/>
                <a:gd name="T5" fmla="*/ 376 h 432"/>
                <a:gd name="T6" fmla="*/ 34 w 388"/>
                <a:gd name="T7" fmla="*/ 390 h 432"/>
                <a:gd name="T8" fmla="*/ 54 w 388"/>
                <a:gd name="T9" fmla="*/ 402 h 432"/>
                <a:gd name="T10" fmla="*/ 72 w 388"/>
                <a:gd name="T11" fmla="*/ 412 h 432"/>
                <a:gd name="T12" fmla="*/ 94 w 388"/>
                <a:gd name="T13" fmla="*/ 420 h 432"/>
                <a:gd name="T14" fmla="*/ 116 w 388"/>
                <a:gd name="T15" fmla="*/ 426 h 432"/>
                <a:gd name="T16" fmla="*/ 138 w 388"/>
                <a:gd name="T17" fmla="*/ 430 h 432"/>
                <a:gd name="T18" fmla="*/ 162 w 388"/>
                <a:gd name="T19" fmla="*/ 432 h 432"/>
                <a:gd name="T20" fmla="*/ 162 w 388"/>
                <a:gd name="T21" fmla="*/ 432 h 432"/>
                <a:gd name="T22" fmla="*/ 184 w 388"/>
                <a:gd name="T23" fmla="*/ 430 h 432"/>
                <a:gd name="T24" fmla="*/ 206 w 388"/>
                <a:gd name="T25" fmla="*/ 428 h 432"/>
                <a:gd name="T26" fmla="*/ 228 w 388"/>
                <a:gd name="T27" fmla="*/ 422 h 432"/>
                <a:gd name="T28" fmla="*/ 250 w 388"/>
                <a:gd name="T29" fmla="*/ 414 h 432"/>
                <a:gd name="T30" fmla="*/ 270 w 388"/>
                <a:gd name="T31" fmla="*/ 404 h 432"/>
                <a:gd name="T32" fmla="*/ 288 w 388"/>
                <a:gd name="T33" fmla="*/ 394 h 432"/>
                <a:gd name="T34" fmla="*/ 306 w 388"/>
                <a:gd name="T35" fmla="*/ 380 h 432"/>
                <a:gd name="T36" fmla="*/ 322 w 388"/>
                <a:gd name="T37" fmla="*/ 366 h 432"/>
                <a:gd name="T38" fmla="*/ 336 w 388"/>
                <a:gd name="T39" fmla="*/ 350 h 432"/>
                <a:gd name="T40" fmla="*/ 350 w 388"/>
                <a:gd name="T41" fmla="*/ 332 h 432"/>
                <a:gd name="T42" fmla="*/ 360 w 388"/>
                <a:gd name="T43" fmla="*/ 314 h 432"/>
                <a:gd name="T44" fmla="*/ 370 w 388"/>
                <a:gd name="T45" fmla="*/ 294 h 432"/>
                <a:gd name="T46" fmla="*/ 378 w 388"/>
                <a:gd name="T47" fmla="*/ 272 h 432"/>
                <a:gd name="T48" fmla="*/ 384 w 388"/>
                <a:gd name="T49" fmla="*/ 250 h 432"/>
                <a:gd name="T50" fmla="*/ 386 w 388"/>
                <a:gd name="T51" fmla="*/ 228 h 432"/>
                <a:gd name="T52" fmla="*/ 388 w 388"/>
                <a:gd name="T53" fmla="*/ 206 h 432"/>
                <a:gd name="T54" fmla="*/ 388 w 388"/>
                <a:gd name="T55" fmla="*/ 206 h 432"/>
                <a:gd name="T56" fmla="*/ 386 w 388"/>
                <a:gd name="T57" fmla="*/ 172 h 432"/>
                <a:gd name="T58" fmla="*/ 378 w 388"/>
                <a:gd name="T59" fmla="*/ 140 h 432"/>
                <a:gd name="T60" fmla="*/ 368 w 388"/>
                <a:gd name="T61" fmla="*/ 110 h 432"/>
                <a:gd name="T62" fmla="*/ 352 w 388"/>
                <a:gd name="T63" fmla="*/ 82 h 432"/>
                <a:gd name="T64" fmla="*/ 334 w 388"/>
                <a:gd name="T65" fmla="*/ 56 h 432"/>
                <a:gd name="T66" fmla="*/ 312 w 388"/>
                <a:gd name="T67" fmla="*/ 34 h 432"/>
                <a:gd name="T68" fmla="*/ 286 w 388"/>
                <a:gd name="T69" fmla="*/ 16 h 432"/>
                <a:gd name="T70" fmla="*/ 258 w 388"/>
                <a:gd name="T7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8" h="432">
                  <a:moveTo>
                    <a:pt x="0" y="362"/>
                  </a:moveTo>
                  <a:lnTo>
                    <a:pt x="0" y="362"/>
                  </a:lnTo>
                  <a:lnTo>
                    <a:pt x="16" y="376"/>
                  </a:lnTo>
                  <a:lnTo>
                    <a:pt x="34" y="390"/>
                  </a:lnTo>
                  <a:lnTo>
                    <a:pt x="54" y="402"/>
                  </a:lnTo>
                  <a:lnTo>
                    <a:pt x="72" y="412"/>
                  </a:lnTo>
                  <a:lnTo>
                    <a:pt x="94" y="420"/>
                  </a:lnTo>
                  <a:lnTo>
                    <a:pt x="116" y="426"/>
                  </a:lnTo>
                  <a:lnTo>
                    <a:pt x="138" y="430"/>
                  </a:lnTo>
                  <a:lnTo>
                    <a:pt x="162" y="432"/>
                  </a:lnTo>
                  <a:lnTo>
                    <a:pt x="162" y="432"/>
                  </a:lnTo>
                  <a:lnTo>
                    <a:pt x="184" y="430"/>
                  </a:lnTo>
                  <a:lnTo>
                    <a:pt x="206" y="428"/>
                  </a:lnTo>
                  <a:lnTo>
                    <a:pt x="228" y="422"/>
                  </a:lnTo>
                  <a:lnTo>
                    <a:pt x="250" y="414"/>
                  </a:lnTo>
                  <a:lnTo>
                    <a:pt x="270" y="404"/>
                  </a:lnTo>
                  <a:lnTo>
                    <a:pt x="288" y="394"/>
                  </a:lnTo>
                  <a:lnTo>
                    <a:pt x="306" y="380"/>
                  </a:lnTo>
                  <a:lnTo>
                    <a:pt x="322" y="366"/>
                  </a:lnTo>
                  <a:lnTo>
                    <a:pt x="336" y="350"/>
                  </a:lnTo>
                  <a:lnTo>
                    <a:pt x="350" y="332"/>
                  </a:lnTo>
                  <a:lnTo>
                    <a:pt x="360" y="314"/>
                  </a:lnTo>
                  <a:lnTo>
                    <a:pt x="370" y="294"/>
                  </a:lnTo>
                  <a:lnTo>
                    <a:pt x="378" y="272"/>
                  </a:lnTo>
                  <a:lnTo>
                    <a:pt x="384" y="250"/>
                  </a:lnTo>
                  <a:lnTo>
                    <a:pt x="386" y="228"/>
                  </a:lnTo>
                  <a:lnTo>
                    <a:pt x="388" y="206"/>
                  </a:lnTo>
                  <a:lnTo>
                    <a:pt x="388" y="206"/>
                  </a:lnTo>
                  <a:lnTo>
                    <a:pt x="386" y="172"/>
                  </a:lnTo>
                  <a:lnTo>
                    <a:pt x="378" y="140"/>
                  </a:lnTo>
                  <a:lnTo>
                    <a:pt x="368" y="110"/>
                  </a:lnTo>
                  <a:lnTo>
                    <a:pt x="352" y="82"/>
                  </a:lnTo>
                  <a:lnTo>
                    <a:pt x="334" y="56"/>
                  </a:lnTo>
                  <a:lnTo>
                    <a:pt x="312" y="34"/>
                  </a:lnTo>
                  <a:lnTo>
                    <a:pt x="286" y="16"/>
                  </a:lnTo>
                  <a:lnTo>
                    <a:pt x="258"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Freeform 208">
              <a:extLst>
                <a:ext uri="{FF2B5EF4-FFF2-40B4-BE49-F238E27FC236}">
                  <a16:creationId xmlns:a16="http://schemas.microsoft.com/office/drawing/2014/main" id="{CEFA1961-DFD9-41E0-B515-A68AA8DB1BF5}"/>
                </a:ext>
              </a:extLst>
            </p:cNvPr>
            <p:cNvSpPr>
              <a:spLocks/>
            </p:cNvSpPr>
            <p:nvPr/>
          </p:nvSpPr>
          <p:spPr bwMode="auto">
            <a:xfrm>
              <a:off x="14685963" y="2481263"/>
              <a:ext cx="260350" cy="307975"/>
            </a:xfrm>
            <a:custGeom>
              <a:avLst/>
              <a:gdLst>
                <a:gd name="T0" fmla="*/ 152 w 164"/>
                <a:gd name="T1" fmla="*/ 194 h 194"/>
                <a:gd name="T2" fmla="*/ 152 w 164"/>
                <a:gd name="T3" fmla="*/ 194 h 194"/>
                <a:gd name="T4" fmla="*/ 158 w 164"/>
                <a:gd name="T5" fmla="*/ 180 h 194"/>
                <a:gd name="T6" fmla="*/ 162 w 164"/>
                <a:gd name="T7" fmla="*/ 166 h 194"/>
                <a:gd name="T8" fmla="*/ 164 w 164"/>
                <a:gd name="T9" fmla="*/ 150 h 194"/>
                <a:gd name="T10" fmla="*/ 164 w 164"/>
                <a:gd name="T11" fmla="*/ 134 h 194"/>
                <a:gd name="T12" fmla="*/ 164 w 164"/>
                <a:gd name="T13" fmla="*/ 134 h 194"/>
                <a:gd name="T14" fmla="*/ 164 w 164"/>
                <a:gd name="T15" fmla="*/ 122 h 194"/>
                <a:gd name="T16" fmla="*/ 162 w 164"/>
                <a:gd name="T17" fmla="*/ 108 h 194"/>
                <a:gd name="T18" fmla="*/ 158 w 164"/>
                <a:gd name="T19" fmla="*/ 94 h 194"/>
                <a:gd name="T20" fmla="*/ 154 w 164"/>
                <a:gd name="T21" fmla="*/ 82 h 194"/>
                <a:gd name="T22" fmla="*/ 148 w 164"/>
                <a:gd name="T23" fmla="*/ 70 h 194"/>
                <a:gd name="T24" fmla="*/ 142 w 164"/>
                <a:gd name="T25" fmla="*/ 60 h 194"/>
                <a:gd name="T26" fmla="*/ 134 w 164"/>
                <a:gd name="T27" fmla="*/ 48 h 194"/>
                <a:gd name="T28" fmla="*/ 126 w 164"/>
                <a:gd name="T29" fmla="*/ 40 h 194"/>
                <a:gd name="T30" fmla="*/ 116 w 164"/>
                <a:gd name="T31" fmla="*/ 30 h 194"/>
                <a:gd name="T32" fmla="*/ 106 w 164"/>
                <a:gd name="T33" fmla="*/ 22 h 194"/>
                <a:gd name="T34" fmla="*/ 94 w 164"/>
                <a:gd name="T35" fmla="*/ 16 h 194"/>
                <a:gd name="T36" fmla="*/ 82 w 164"/>
                <a:gd name="T37" fmla="*/ 10 h 194"/>
                <a:gd name="T38" fmla="*/ 70 w 164"/>
                <a:gd name="T39" fmla="*/ 6 h 194"/>
                <a:gd name="T40" fmla="*/ 56 w 164"/>
                <a:gd name="T41" fmla="*/ 2 h 194"/>
                <a:gd name="T42" fmla="*/ 44 w 164"/>
                <a:gd name="T43" fmla="*/ 0 h 194"/>
                <a:gd name="T44" fmla="*/ 30 w 164"/>
                <a:gd name="T45" fmla="*/ 0 h 194"/>
                <a:gd name="T46" fmla="*/ 30 w 164"/>
                <a:gd name="T47" fmla="*/ 0 h 194"/>
                <a:gd name="T48" fmla="*/ 14 w 164"/>
                <a:gd name="T49" fmla="*/ 0 h 194"/>
                <a:gd name="T50" fmla="*/ 0 w 164"/>
                <a:gd name="T51"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94">
                  <a:moveTo>
                    <a:pt x="152" y="194"/>
                  </a:moveTo>
                  <a:lnTo>
                    <a:pt x="152" y="194"/>
                  </a:lnTo>
                  <a:lnTo>
                    <a:pt x="158" y="180"/>
                  </a:lnTo>
                  <a:lnTo>
                    <a:pt x="162" y="166"/>
                  </a:lnTo>
                  <a:lnTo>
                    <a:pt x="164" y="150"/>
                  </a:lnTo>
                  <a:lnTo>
                    <a:pt x="164" y="134"/>
                  </a:lnTo>
                  <a:lnTo>
                    <a:pt x="164" y="134"/>
                  </a:lnTo>
                  <a:lnTo>
                    <a:pt x="164" y="122"/>
                  </a:lnTo>
                  <a:lnTo>
                    <a:pt x="162" y="108"/>
                  </a:lnTo>
                  <a:lnTo>
                    <a:pt x="158" y="94"/>
                  </a:lnTo>
                  <a:lnTo>
                    <a:pt x="154" y="82"/>
                  </a:lnTo>
                  <a:lnTo>
                    <a:pt x="148" y="70"/>
                  </a:lnTo>
                  <a:lnTo>
                    <a:pt x="142" y="60"/>
                  </a:lnTo>
                  <a:lnTo>
                    <a:pt x="134" y="48"/>
                  </a:lnTo>
                  <a:lnTo>
                    <a:pt x="126" y="40"/>
                  </a:lnTo>
                  <a:lnTo>
                    <a:pt x="116" y="30"/>
                  </a:lnTo>
                  <a:lnTo>
                    <a:pt x="106" y="22"/>
                  </a:lnTo>
                  <a:lnTo>
                    <a:pt x="94" y="16"/>
                  </a:lnTo>
                  <a:lnTo>
                    <a:pt x="82" y="10"/>
                  </a:lnTo>
                  <a:lnTo>
                    <a:pt x="70" y="6"/>
                  </a:lnTo>
                  <a:lnTo>
                    <a:pt x="56" y="2"/>
                  </a:lnTo>
                  <a:lnTo>
                    <a:pt x="44" y="0"/>
                  </a:lnTo>
                  <a:lnTo>
                    <a:pt x="30" y="0"/>
                  </a:lnTo>
                  <a:lnTo>
                    <a:pt x="30" y="0"/>
                  </a:lnTo>
                  <a:lnTo>
                    <a:pt x="14" y="0"/>
                  </a:lnTo>
                  <a:lnTo>
                    <a:pt x="0" y="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Freeform 209">
              <a:extLst>
                <a:ext uri="{FF2B5EF4-FFF2-40B4-BE49-F238E27FC236}">
                  <a16:creationId xmlns:a16="http://schemas.microsoft.com/office/drawing/2014/main" id="{8645C7C0-D5AA-4D11-8223-A746E9AD634B}"/>
                </a:ext>
              </a:extLst>
            </p:cNvPr>
            <p:cNvSpPr>
              <a:spLocks/>
            </p:cNvSpPr>
            <p:nvPr/>
          </p:nvSpPr>
          <p:spPr bwMode="auto">
            <a:xfrm>
              <a:off x="13858875" y="2265363"/>
              <a:ext cx="360363" cy="288925"/>
            </a:xfrm>
            <a:custGeom>
              <a:avLst/>
              <a:gdLst>
                <a:gd name="T0" fmla="*/ 227 w 227"/>
                <a:gd name="T1" fmla="*/ 36 h 182"/>
                <a:gd name="T2" fmla="*/ 227 w 227"/>
                <a:gd name="T3" fmla="*/ 36 h 182"/>
                <a:gd name="T4" fmla="*/ 207 w 227"/>
                <a:gd name="T5" fmla="*/ 22 h 182"/>
                <a:gd name="T6" fmla="*/ 185 w 227"/>
                <a:gd name="T7" fmla="*/ 10 h 182"/>
                <a:gd name="T8" fmla="*/ 173 w 227"/>
                <a:gd name="T9" fmla="*/ 6 h 182"/>
                <a:gd name="T10" fmla="*/ 161 w 227"/>
                <a:gd name="T11" fmla="*/ 2 h 182"/>
                <a:gd name="T12" fmla="*/ 147 w 227"/>
                <a:gd name="T13" fmla="*/ 0 h 182"/>
                <a:gd name="T14" fmla="*/ 135 w 227"/>
                <a:gd name="T15" fmla="*/ 0 h 182"/>
                <a:gd name="T16" fmla="*/ 135 w 227"/>
                <a:gd name="T17" fmla="*/ 0 h 182"/>
                <a:gd name="T18" fmla="*/ 121 w 227"/>
                <a:gd name="T19" fmla="*/ 0 h 182"/>
                <a:gd name="T20" fmla="*/ 107 w 227"/>
                <a:gd name="T21" fmla="*/ 2 h 182"/>
                <a:gd name="T22" fmla="*/ 95 w 227"/>
                <a:gd name="T23" fmla="*/ 6 h 182"/>
                <a:gd name="T24" fmla="*/ 81 w 227"/>
                <a:gd name="T25" fmla="*/ 10 h 182"/>
                <a:gd name="T26" fmla="*/ 71 w 227"/>
                <a:gd name="T27" fmla="*/ 16 h 182"/>
                <a:gd name="T28" fmla="*/ 59 w 227"/>
                <a:gd name="T29" fmla="*/ 22 h 182"/>
                <a:gd name="T30" fmla="*/ 49 w 227"/>
                <a:gd name="T31" fmla="*/ 30 h 182"/>
                <a:gd name="T32" fmla="*/ 39 w 227"/>
                <a:gd name="T33" fmla="*/ 38 h 182"/>
                <a:gd name="T34" fmla="*/ 30 w 227"/>
                <a:gd name="T35" fmla="*/ 48 h 182"/>
                <a:gd name="T36" fmla="*/ 22 w 227"/>
                <a:gd name="T37" fmla="*/ 58 h 182"/>
                <a:gd name="T38" fmla="*/ 16 w 227"/>
                <a:gd name="T39" fmla="*/ 70 h 182"/>
                <a:gd name="T40" fmla="*/ 10 w 227"/>
                <a:gd name="T41" fmla="*/ 82 h 182"/>
                <a:gd name="T42" fmla="*/ 6 w 227"/>
                <a:gd name="T43" fmla="*/ 94 h 182"/>
                <a:gd name="T44" fmla="*/ 2 w 227"/>
                <a:gd name="T45" fmla="*/ 106 h 182"/>
                <a:gd name="T46" fmla="*/ 0 w 227"/>
                <a:gd name="T47" fmla="*/ 120 h 182"/>
                <a:gd name="T48" fmla="*/ 0 w 227"/>
                <a:gd name="T49" fmla="*/ 134 h 182"/>
                <a:gd name="T50" fmla="*/ 0 w 227"/>
                <a:gd name="T51" fmla="*/ 134 h 182"/>
                <a:gd name="T52" fmla="*/ 0 w 227"/>
                <a:gd name="T53" fmla="*/ 146 h 182"/>
                <a:gd name="T54" fmla="*/ 2 w 227"/>
                <a:gd name="T55" fmla="*/ 160 h 182"/>
                <a:gd name="T56" fmla="*/ 8 w 227"/>
                <a:gd name="T5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182">
                  <a:moveTo>
                    <a:pt x="227" y="36"/>
                  </a:moveTo>
                  <a:lnTo>
                    <a:pt x="227" y="36"/>
                  </a:lnTo>
                  <a:lnTo>
                    <a:pt x="207" y="22"/>
                  </a:lnTo>
                  <a:lnTo>
                    <a:pt x="185" y="10"/>
                  </a:lnTo>
                  <a:lnTo>
                    <a:pt x="173" y="6"/>
                  </a:lnTo>
                  <a:lnTo>
                    <a:pt x="161" y="2"/>
                  </a:lnTo>
                  <a:lnTo>
                    <a:pt x="147" y="0"/>
                  </a:lnTo>
                  <a:lnTo>
                    <a:pt x="135" y="0"/>
                  </a:lnTo>
                  <a:lnTo>
                    <a:pt x="135" y="0"/>
                  </a:lnTo>
                  <a:lnTo>
                    <a:pt x="121" y="0"/>
                  </a:lnTo>
                  <a:lnTo>
                    <a:pt x="107" y="2"/>
                  </a:lnTo>
                  <a:lnTo>
                    <a:pt x="95" y="6"/>
                  </a:lnTo>
                  <a:lnTo>
                    <a:pt x="81" y="10"/>
                  </a:lnTo>
                  <a:lnTo>
                    <a:pt x="71" y="16"/>
                  </a:lnTo>
                  <a:lnTo>
                    <a:pt x="59" y="22"/>
                  </a:lnTo>
                  <a:lnTo>
                    <a:pt x="49" y="30"/>
                  </a:lnTo>
                  <a:lnTo>
                    <a:pt x="39" y="38"/>
                  </a:lnTo>
                  <a:lnTo>
                    <a:pt x="30" y="48"/>
                  </a:lnTo>
                  <a:lnTo>
                    <a:pt x="22" y="58"/>
                  </a:lnTo>
                  <a:lnTo>
                    <a:pt x="16" y="70"/>
                  </a:lnTo>
                  <a:lnTo>
                    <a:pt x="10" y="82"/>
                  </a:lnTo>
                  <a:lnTo>
                    <a:pt x="6" y="94"/>
                  </a:lnTo>
                  <a:lnTo>
                    <a:pt x="2" y="106"/>
                  </a:lnTo>
                  <a:lnTo>
                    <a:pt x="0" y="120"/>
                  </a:lnTo>
                  <a:lnTo>
                    <a:pt x="0" y="134"/>
                  </a:lnTo>
                  <a:lnTo>
                    <a:pt x="0" y="134"/>
                  </a:lnTo>
                  <a:lnTo>
                    <a:pt x="0" y="146"/>
                  </a:lnTo>
                  <a:lnTo>
                    <a:pt x="2" y="160"/>
                  </a:lnTo>
                  <a:lnTo>
                    <a:pt x="8" y="18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Freeform 210">
              <a:extLst>
                <a:ext uri="{FF2B5EF4-FFF2-40B4-BE49-F238E27FC236}">
                  <a16:creationId xmlns:a16="http://schemas.microsoft.com/office/drawing/2014/main" id="{80EC6DBC-D442-4100-89DF-87AA9116D846}"/>
                </a:ext>
              </a:extLst>
            </p:cNvPr>
            <p:cNvSpPr>
              <a:spLocks/>
            </p:cNvSpPr>
            <p:nvPr/>
          </p:nvSpPr>
          <p:spPr bwMode="auto">
            <a:xfrm>
              <a:off x="14219238" y="2322513"/>
              <a:ext cx="3175" cy="3175"/>
            </a:xfrm>
            <a:custGeom>
              <a:avLst/>
              <a:gdLst>
                <a:gd name="T0" fmla="*/ 2 w 2"/>
                <a:gd name="T1" fmla="*/ 2 h 2"/>
                <a:gd name="T2" fmla="*/ 2 w 2"/>
                <a:gd name="T3" fmla="*/ 2 h 2"/>
                <a:gd name="T4" fmla="*/ 0 w 2"/>
                <a:gd name="T5" fmla="*/ 0 h 2"/>
              </a:gdLst>
              <a:ahLst/>
              <a:cxnLst>
                <a:cxn ang="0">
                  <a:pos x="T0" y="T1"/>
                </a:cxn>
                <a:cxn ang="0">
                  <a:pos x="T2" y="T3"/>
                </a:cxn>
                <a:cxn ang="0">
                  <a:pos x="T4" y="T5"/>
                </a:cxn>
              </a:cxnLst>
              <a:rect l="0" t="0" r="r" b="b"/>
              <a:pathLst>
                <a:path w="2" h="2">
                  <a:moveTo>
                    <a:pt x="2" y="2"/>
                  </a:moveTo>
                  <a:lnTo>
                    <a:pt x="2" y="2"/>
                  </a:lnTo>
                  <a:lnTo>
                    <a:pt x="0"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Freeform 211">
              <a:extLst>
                <a:ext uri="{FF2B5EF4-FFF2-40B4-BE49-F238E27FC236}">
                  <a16:creationId xmlns:a16="http://schemas.microsoft.com/office/drawing/2014/main" id="{09DF5047-3236-46C6-91B2-A183B36BAD89}"/>
                </a:ext>
              </a:extLst>
            </p:cNvPr>
            <p:cNvSpPr>
              <a:spLocks/>
            </p:cNvSpPr>
            <p:nvPr/>
          </p:nvSpPr>
          <p:spPr bwMode="auto">
            <a:xfrm>
              <a:off x="14073188" y="2138363"/>
              <a:ext cx="495300" cy="241300"/>
            </a:xfrm>
            <a:custGeom>
              <a:avLst/>
              <a:gdLst>
                <a:gd name="T0" fmla="*/ 312 w 312"/>
                <a:gd name="T1" fmla="*/ 152 h 152"/>
                <a:gd name="T2" fmla="*/ 312 w 312"/>
                <a:gd name="T3" fmla="*/ 152 h 152"/>
                <a:gd name="T4" fmla="*/ 310 w 312"/>
                <a:gd name="T5" fmla="*/ 136 h 152"/>
                <a:gd name="T6" fmla="*/ 306 w 312"/>
                <a:gd name="T7" fmla="*/ 122 h 152"/>
                <a:gd name="T8" fmla="*/ 300 w 312"/>
                <a:gd name="T9" fmla="*/ 106 h 152"/>
                <a:gd name="T10" fmla="*/ 294 w 312"/>
                <a:gd name="T11" fmla="*/ 92 h 152"/>
                <a:gd name="T12" fmla="*/ 286 w 312"/>
                <a:gd name="T13" fmla="*/ 80 h 152"/>
                <a:gd name="T14" fmla="*/ 278 w 312"/>
                <a:gd name="T15" fmla="*/ 66 h 152"/>
                <a:gd name="T16" fmla="*/ 268 w 312"/>
                <a:gd name="T17" fmla="*/ 54 h 152"/>
                <a:gd name="T18" fmla="*/ 258 w 312"/>
                <a:gd name="T19" fmla="*/ 44 h 152"/>
                <a:gd name="T20" fmla="*/ 246 w 312"/>
                <a:gd name="T21" fmla="*/ 34 h 152"/>
                <a:gd name="T22" fmla="*/ 232 w 312"/>
                <a:gd name="T23" fmla="*/ 26 h 152"/>
                <a:gd name="T24" fmla="*/ 220 w 312"/>
                <a:gd name="T25" fmla="*/ 18 h 152"/>
                <a:gd name="T26" fmla="*/ 204 w 312"/>
                <a:gd name="T27" fmla="*/ 12 h 152"/>
                <a:gd name="T28" fmla="*/ 190 w 312"/>
                <a:gd name="T29" fmla="*/ 6 h 152"/>
                <a:gd name="T30" fmla="*/ 174 w 312"/>
                <a:gd name="T31" fmla="*/ 2 h 152"/>
                <a:gd name="T32" fmla="*/ 158 w 312"/>
                <a:gd name="T33" fmla="*/ 0 h 152"/>
                <a:gd name="T34" fmla="*/ 142 w 312"/>
                <a:gd name="T35" fmla="*/ 0 h 152"/>
                <a:gd name="T36" fmla="*/ 142 w 312"/>
                <a:gd name="T37" fmla="*/ 0 h 152"/>
                <a:gd name="T38" fmla="*/ 120 w 312"/>
                <a:gd name="T39" fmla="*/ 0 h 152"/>
                <a:gd name="T40" fmla="*/ 98 w 312"/>
                <a:gd name="T41" fmla="*/ 6 h 152"/>
                <a:gd name="T42" fmla="*/ 78 w 312"/>
                <a:gd name="T43" fmla="*/ 12 h 152"/>
                <a:gd name="T44" fmla="*/ 58 w 312"/>
                <a:gd name="T45" fmla="*/ 22 h 152"/>
                <a:gd name="T46" fmla="*/ 42 w 312"/>
                <a:gd name="T47" fmla="*/ 32 h 152"/>
                <a:gd name="T48" fmla="*/ 26 w 312"/>
                <a:gd name="T49" fmla="*/ 46 h 152"/>
                <a:gd name="T50" fmla="*/ 12 w 312"/>
                <a:gd name="T51" fmla="*/ 62 h 152"/>
                <a:gd name="T52" fmla="*/ 0 w 312"/>
                <a:gd name="T53"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2" h="152">
                  <a:moveTo>
                    <a:pt x="312" y="152"/>
                  </a:moveTo>
                  <a:lnTo>
                    <a:pt x="312" y="152"/>
                  </a:lnTo>
                  <a:lnTo>
                    <a:pt x="310" y="136"/>
                  </a:lnTo>
                  <a:lnTo>
                    <a:pt x="306" y="122"/>
                  </a:lnTo>
                  <a:lnTo>
                    <a:pt x="300" y="106"/>
                  </a:lnTo>
                  <a:lnTo>
                    <a:pt x="294" y="92"/>
                  </a:lnTo>
                  <a:lnTo>
                    <a:pt x="286" y="80"/>
                  </a:lnTo>
                  <a:lnTo>
                    <a:pt x="278" y="66"/>
                  </a:lnTo>
                  <a:lnTo>
                    <a:pt x="268" y="54"/>
                  </a:lnTo>
                  <a:lnTo>
                    <a:pt x="258" y="44"/>
                  </a:lnTo>
                  <a:lnTo>
                    <a:pt x="246" y="34"/>
                  </a:lnTo>
                  <a:lnTo>
                    <a:pt x="232" y="26"/>
                  </a:lnTo>
                  <a:lnTo>
                    <a:pt x="220" y="18"/>
                  </a:lnTo>
                  <a:lnTo>
                    <a:pt x="204" y="12"/>
                  </a:lnTo>
                  <a:lnTo>
                    <a:pt x="190" y="6"/>
                  </a:lnTo>
                  <a:lnTo>
                    <a:pt x="174" y="2"/>
                  </a:lnTo>
                  <a:lnTo>
                    <a:pt x="158" y="0"/>
                  </a:lnTo>
                  <a:lnTo>
                    <a:pt x="142" y="0"/>
                  </a:lnTo>
                  <a:lnTo>
                    <a:pt x="142" y="0"/>
                  </a:lnTo>
                  <a:lnTo>
                    <a:pt x="120" y="0"/>
                  </a:lnTo>
                  <a:lnTo>
                    <a:pt x="98" y="6"/>
                  </a:lnTo>
                  <a:lnTo>
                    <a:pt x="78" y="12"/>
                  </a:lnTo>
                  <a:lnTo>
                    <a:pt x="58" y="22"/>
                  </a:lnTo>
                  <a:lnTo>
                    <a:pt x="42" y="32"/>
                  </a:lnTo>
                  <a:lnTo>
                    <a:pt x="26" y="46"/>
                  </a:lnTo>
                  <a:lnTo>
                    <a:pt x="12" y="62"/>
                  </a:lnTo>
                  <a:lnTo>
                    <a:pt x="0" y="8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Freeform 212">
              <a:extLst>
                <a:ext uri="{FF2B5EF4-FFF2-40B4-BE49-F238E27FC236}">
                  <a16:creationId xmlns:a16="http://schemas.microsoft.com/office/drawing/2014/main" id="{913A76F7-1676-490F-9D6B-887C31031A26}"/>
                </a:ext>
              </a:extLst>
            </p:cNvPr>
            <p:cNvSpPr>
              <a:spLocks/>
            </p:cNvSpPr>
            <p:nvPr/>
          </p:nvSpPr>
          <p:spPr bwMode="auto">
            <a:xfrm>
              <a:off x="14546263" y="2278063"/>
              <a:ext cx="266700" cy="215900"/>
            </a:xfrm>
            <a:custGeom>
              <a:avLst/>
              <a:gdLst>
                <a:gd name="T0" fmla="*/ 166 w 168"/>
                <a:gd name="T1" fmla="*/ 136 h 136"/>
                <a:gd name="T2" fmla="*/ 166 w 168"/>
                <a:gd name="T3" fmla="*/ 136 h 136"/>
                <a:gd name="T4" fmla="*/ 166 w 168"/>
                <a:gd name="T5" fmla="*/ 128 h 136"/>
                <a:gd name="T6" fmla="*/ 168 w 168"/>
                <a:gd name="T7" fmla="*/ 120 h 136"/>
                <a:gd name="T8" fmla="*/ 168 w 168"/>
                <a:gd name="T9" fmla="*/ 120 h 136"/>
                <a:gd name="T10" fmla="*/ 166 w 168"/>
                <a:gd name="T11" fmla="*/ 106 h 136"/>
                <a:gd name="T12" fmla="*/ 164 w 168"/>
                <a:gd name="T13" fmla="*/ 96 h 136"/>
                <a:gd name="T14" fmla="*/ 158 w 168"/>
                <a:gd name="T15" fmla="*/ 72 h 136"/>
                <a:gd name="T16" fmla="*/ 146 w 168"/>
                <a:gd name="T17" fmla="*/ 52 h 136"/>
                <a:gd name="T18" fmla="*/ 132 w 168"/>
                <a:gd name="T19" fmla="*/ 34 h 136"/>
                <a:gd name="T20" fmla="*/ 114 w 168"/>
                <a:gd name="T21" fmla="*/ 20 h 136"/>
                <a:gd name="T22" fmla="*/ 94 w 168"/>
                <a:gd name="T23" fmla="*/ 10 h 136"/>
                <a:gd name="T24" fmla="*/ 72 w 168"/>
                <a:gd name="T25" fmla="*/ 2 h 136"/>
                <a:gd name="T26" fmla="*/ 60 w 168"/>
                <a:gd name="T27" fmla="*/ 0 h 136"/>
                <a:gd name="T28" fmla="*/ 48 w 168"/>
                <a:gd name="T29" fmla="*/ 0 h 136"/>
                <a:gd name="T30" fmla="*/ 48 w 168"/>
                <a:gd name="T31" fmla="*/ 0 h 136"/>
                <a:gd name="T32" fmla="*/ 34 w 168"/>
                <a:gd name="T33" fmla="*/ 0 h 136"/>
                <a:gd name="T34" fmla="*/ 22 w 168"/>
                <a:gd name="T35" fmla="*/ 2 h 136"/>
                <a:gd name="T36" fmla="*/ 10 w 168"/>
                <a:gd name="T37" fmla="*/ 6 h 136"/>
                <a:gd name="T38" fmla="*/ 0 w 168"/>
                <a:gd name="T39"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36">
                  <a:moveTo>
                    <a:pt x="166" y="136"/>
                  </a:moveTo>
                  <a:lnTo>
                    <a:pt x="166" y="136"/>
                  </a:lnTo>
                  <a:lnTo>
                    <a:pt x="166" y="128"/>
                  </a:lnTo>
                  <a:lnTo>
                    <a:pt x="168" y="120"/>
                  </a:lnTo>
                  <a:lnTo>
                    <a:pt x="168" y="120"/>
                  </a:lnTo>
                  <a:lnTo>
                    <a:pt x="166" y="106"/>
                  </a:lnTo>
                  <a:lnTo>
                    <a:pt x="164" y="96"/>
                  </a:lnTo>
                  <a:lnTo>
                    <a:pt x="158" y="72"/>
                  </a:lnTo>
                  <a:lnTo>
                    <a:pt x="146" y="52"/>
                  </a:lnTo>
                  <a:lnTo>
                    <a:pt x="132" y="34"/>
                  </a:lnTo>
                  <a:lnTo>
                    <a:pt x="114" y="20"/>
                  </a:lnTo>
                  <a:lnTo>
                    <a:pt x="94" y="10"/>
                  </a:lnTo>
                  <a:lnTo>
                    <a:pt x="72" y="2"/>
                  </a:lnTo>
                  <a:lnTo>
                    <a:pt x="60" y="0"/>
                  </a:lnTo>
                  <a:lnTo>
                    <a:pt x="48" y="0"/>
                  </a:lnTo>
                  <a:lnTo>
                    <a:pt x="48" y="0"/>
                  </a:lnTo>
                  <a:lnTo>
                    <a:pt x="34" y="0"/>
                  </a:lnTo>
                  <a:lnTo>
                    <a:pt x="22" y="2"/>
                  </a:lnTo>
                  <a:lnTo>
                    <a:pt x="10" y="6"/>
                  </a:lnTo>
                  <a:lnTo>
                    <a:pt x="0" y="1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Freeform 213">
              <a:extLst>
                <a:ext uri="{FF2B5EF4-FFF2-40B4-BE49-F238E27FC236}">
                  <a16:creationId xmlns:a16="http://schemas.microsoft.com/office/drawing/2014/main" id="{760C3999-0A2B-403E-8CF4-EC7FF5EE16E6}"/>
                </a:ext>
              </a:extLst>
            </p:cNvPr>
            <p:cNvSpPr>
              <a:spLocks/>
            </p:cNvSpPr>
            <p:nvPr/>
          </p:nvSpPr>
          <p:spPr bwMode="auto">
            <a:xfrm>
              <a:off x="13630275" y="2360613"/>
              <a:ext cx="263525" cy="254000"/>
            </a:xfrm>
            <a:custGeom>
              <a:avLst/>
              <a:gdLst>
                <a:gd name="T0" fmla="*/ 166 w 166"/>
                <a:gd name="T1" fmla="*/ 0 h 160"/>
                <a:gd name="T2" fmla="*/ 166 w 166"/>
                <a:gd name="T3" fmla="*/ 0 h 160"/>
                <a:gd name="T4" fmla="*/ 162 w 166"/>
                <a:gd name="T5" fmla="*/ 0 h 160"/>
                <a:gd name="T6" fmla="*/ 162 w 166"/>
                <a:gd name="T7" fmla="*/ 0 h 160"/>
                <a:gd name="T8" fmla="*/ 146 w 166"/>
                <a:gd name="T9" fmla="*/ 0 h 160"/>
                <a:gd name="T10" fmla="*/ 130 w 166"/>
                <a:gd name="T11" fmla="*/ 4 h 160"/>
                <a:gd name="T12" fmla="*/ 114 w 166"/>
                <a:gd name="T13" fmla="*/ 8 h 160"/>
                <a:gd name="T14" fmla="*/ 100 w 166"/>
                <a:gd name="T15" fmla="*/ 12 h 160"/>
                <a:gd name="T16" fmla="*/ 86 w 166"/>
                <a:gd name="T17" fmla="*/ 20 h 160"/>
                <a:gd name="T18" fmla="*/ 72 w 166"/>
                <a:gd name="T19" fmla="*/ 28 h 160"/>
                <a:gd name="T20" fmla="*/ 60 w 166"/>
                <a:gd name="T21" fmla="*/ 36 h 160"/>
                <a:gd name="T22" fmla="*/ 48 w 166"/>
                <a:gd name="T23" fmla="*/ 46 h 160"/>
                <a:gd name="T24" fmla="*/ 38 w 166"/>
                <a:gd name="T25" fmla="*/ 58 h 160"/>
                <a:gd name="T26" fmla="*/ 30 w 166"/>
                <a:gd name="T27" fmla="*/ 70 h 160"/>
                <a:gd name="T28" fmla="*/ 20 w 166"/>
                <a:gd name="T29" fmla="*/ 84 h 160"/>
                <a:gd name="T30" fmla="*/ 14 w 166"/>
                <a:gd name="T31" fmla="*/ 98 h 160"/>
                <a:gd name="T32" fmla="*/ 8 w 166"/>
                <a:gd name="T33" fmla="*/ 112 h 160"/>
                <a:gd name="T34" fmla="*/ 4 w 166"/>
                <a:gd name="T35" fmla="*/ 128 h 160"/>
                <a:gd name="T36" fmla="*/ 2 w 166"/>
                <a:gd name="T37" fmla="*/ 142 h 160"/>
                <a:gd name="T38" fmla="*/ 0 w 166"/>
                <a:gd name="T3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160">
                  <a:moveTo>
                    <a:pt x="166" y="0"/>
                  </a:moveTo>
                  <a:lnTo>
                    <a:pt x="166" y="0"/>
                  </a:lnTo>
                  <a:lnTo>
                    <a:pt x="162" y="0"/>
                  </a:lnTo>
                  <a:lnTo>
                    <a:pt x="162" y="0"/>
                  </a:lnTo>
                  <a:lnTo>
                    <a:pt x="146" y="0"/>
                  </a:lnTo>
                  <a:lnTo>
                    <a:pt x="130" y="4"/>
                  </a:lnTo>
                  <a:lnTo>
                    <a:pt x="114" y="8"/>
                  </a:lnTo>
                  <a:lnTo>
                    <a:pt x="100" y="12"/>
                  </a:lnTo>
                  <a:lnTo>
                    <a:pt x="86" y="20"/>
                  </a:lnTo>
                  <a:lnTo>
                    <a:pt x="72" y="28"/>
                  </a:lnTo>
                  <a:lnTo>
                    <a:pt x="60" y="36"/>
                  </a:lnTo>
                  <a:lnTo>
                    <a:pt x="48" y="46"/>
                  </a:lnTo>
                  <a:lnTo>
                    <a:pt x="38" y="58"/>
                  </a:lnTo>
                  <a:lnTo>
                    <a:pt x="30" y="70"/>
                  </a:lnTo>
                  <a:lnTo>
                    <a:pt x="20" y="84"/>
                  </a:lnTo>
                  <a:lnTo>
                    <a:pt x="14" y="98"/>
                  </a:lnTo>
                  <a:lnTo>
                    <a:pt x="8" y="112"/>
                  </a:lnTo>
                  <a:lnTo>
                    <a:pt x="4" y="128"/>
                  </a:lnTo>
                  <a:lnTo>
                    <a:pt x="2" y="142"/>
                  </a:lnTo>
                  <a:lnTo>
                    <a:pt x="0" y="16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Freeform 214">
              <a:extLst>
                <a:ext uri="{FF2B5EF4-FFF2-40B4-BE49-F238E27FC236}">
                  <a16:creationId xmlns:a16="http://schemas.microsoft.com/office/drawing/2014/main" id="{728D7253-4468-4DF4-A0A1-CC6B6E2A8A2A}"/>
                </a:ext>
              </a:extLst>
            </p:cNvPr>
            <p:cNvSpPr>
              <a:spLocks/>
            </p:cNvSpPr>
            <p:nvPr/>
          </p:nvSpPr>
          <p:spPr bwMode="auto">
            <a:xfrm>
              <a:off x="13392150" y="2620963"/>
              <a:ext cx="617538" cy="714375"/>
            </a:xfrm>
            <a:custGeom>
              <a:avLst/>
              <a:gdLst>
                <a:gd name="T0" fmla="*/ 148 w 389"/>
                <a:gd name="T1" fmla="*/ 0 h 450"/>
                <a:gd name="T2" fmla="*/ 148 w 389"/>
                <a:gd name="T3" fmla="*/ 0 h 450"/>
                <a:gd name="T4" fmla="*/ 132 w 389"/>
                <a:gd name="T5" fmla="*/ 6 h 450"/>
                <a:gd name="T6" fmla="*/ 116 w 389"/>
                <a:gd name="T7" fmla="*/ 14 h 450"/>
                <a:gd name="T8" fmla="*/ 102 w 389"/>
                <a:gd name="T9" fmla="*/ 24 h 450"/>
                <a:gd name="T10" fmla="*/ 88 w 389"/>
                <a:gd name="T11" fmla="*/ 34 h 450"/>
                <a:gd name="T12" fmla="*/ 74 w 389"/>
                <a:gd name="T13" fmla="*/ 46 h 450"/>
                <a:gd name="T14" fmla="*/ 62 w 389"/>
                <a:gd name="T15" fmla="*/ 58 h 450"/>
                <a:gd name="T16" fmla="*/ 52 w 389"/>
                <a:gd name="T17" fmla="*/ 70 h 450"/>
                <a:gd name="T18" fmla="*/ 42 w 389"/>
                <a:gd name="T19" fmla="*/ 84 h 450"/>
                <a:gd name="T20" fmla="*/ 32 w 389"/>
                <a:gd name="T21" fmla="*/ 98 h 450"/>
                <a:gd name="T22" fmla="*/ 24 w 389"/>
                <a:gd name="T23" fmla="*/ 114 h 450"/>
                <a:gd name="T24" fmla="*/ 16 w 389"/>
                <a:gd name="T25" fmla="*/ 130 h 450"/>
                <a:gd name="T26" fmla="*/ 10 w 389"/>
                <a:gd name="T27" fmla="*/ 146 h 450"/>
                <a:gd name="T28" fmla="*/ 6 w 389"/>
                <a:gd name="T29" fmla="*/ 162 h 450"/>
                <a:gd name="T30" fmla="*/ 2 w 389"/>
                <a:gd name="T31" fmla="*/ 180 h 450"/>
                <a:gd name="T32" fmla="*/ 0 w 389"/>
                <a:gd name="T33" fmla="*/ 198 h 450"/>
                <a:gd name="T34" fmla="*/ 0 w 389"/>
                <a:gd name="T35" fmla="*/ 216 h 450"/>
                <a:gd name="T36" fmla="*/ 0 w 389"/>
                <a:gd name="T37" fmla="*/ 216 h 450"/>
                <a:gd name="T38" fmla="*/ 0 w 389"/>
                <a:gd name="T39" fmla="*/ 240 h 450"/>
                <a:gd name="T40" fmla="*/ 4 w 389"/>
                <a:gd name="T41" fmla="*/ 264 h 450"/>
                <a:gd name="T42" fmla="*/ 10 w 389"/>
                <a:gd name="T43" fmla="*/ 286 h 450"/>
                <a:gd name="T44" fmla="*/ 18 w 389"/>
                <a:gd name="T45" fmla="*/ 308 h 450"/>
                <a:gd name="T46" fmla="*/ 28 w 389"/>
                <a:gd name="T47" fmla="*/ 328 h 450"/>
                <a:gd name="T48" fmla="*/ 40 w 389"/>
                <a:gd name="T49" fmla="*/ 348 h 450"/>
                <a:gd name="T50" fmla="*/ 52 w 389"/>
                <a:gd name="T51" fmla="*/ 366 h 450"/>
                <a:gd name="T52" fmla="*/ 68 w 389"/>
                <a:gd name="T53" fmla="*/ 382 h 450"/>
                <a:gd name="T54" fmla="*/ 84 w 389"/>
                <a:gd name="T55" fmla="*/ 398 h 450"/>
                <a:gd name="T56" fmla="*/ 102 w 389"/>
                <a:gd name="T57" fmla="*/ 410 h 450"/>
                <a:gd name="T58" fmla="*/ 122 w 389"/>
                <a:gd name="T59" fmla="*/ 422 h 450"/>
                <a:gd name="T60" fmla="*/ 142 w 389"/>
                <a:gd name="T61" fmla="*/ 432 h 450"/>
                <a:gd name="T62" fmla="*/ 164 w 389"/>
                <a:gd name="T63" fmla="*/ 440 h 450"/>
                <a:gd name="T64" fmla="*/ 186 w 389"/>
                <a:gd name="T65" fmla="*/ 446 h 450"/>
                <a:gd name="T66" fmla="*/ 210 w 389"/>
                <a:gd name="T67" fmla="*/ 450 h 450"/>
                <a:gd name="T68" fmla="*/ 234 w 389"/>
                <a:gd name="T69" fmla="*/ 450 h 450"/>
                <a:gd name="T70" fmla="*/ 234 w 389"/>
                <a:gd name="T71" fmla="*/ 450 h 450"/>
                <a:gd name="T72" fmla="*/ 256 w 389"/>
                <a:gd name="T73" fmla="*/ 450 h 450"/>
                <a:gd name="T74" fmla="*/ 276 w 389"/>
                <a:gd name="T75" fmla="*/ 446 h 450"/>
                <a:gd name="T76" fmla="*/ 298 w 389"/>
                <a:gd name="T77" fmla="*/ 442 h 450"/>
                <a:gd name="T78" fmla="*/ 318 w 389"/>
                <a:gd name="T79" fmla="*/ 434 h 450"/>
                <a:gd name="T80" fmla="*/ 337 w 389"/>
                <a:gd name="T81" fmla="*/ 426 h 450"/>
                <a:gd name="T82" fmla="*/ 355 w 389"/>
                <a:gd name="T83" fmla="*/ 416 h 450"/>
                <a:gd name="T84" fmla="*/ 373 w 389"/>
                <a:gd name="T85" fmla="*/ 404 h 450"/>
                <a:gd name="T86" fmla="*/ 389 w 389"/>
                <a:gd name="T87" fmla="*/ 39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450">
                  <a:moveTo>
                    <a:pt x="148" y="0"/>
                  </a:moveTo>
                  <a:lnTo>
                    <a:pt x="148" y="0"/>
                  </a:lnTo>
                  <a:lnTo>
                    <a:pt x="132" y="6"/>
                  </a:lnTo>
                  <a:lnTo>
                    <a:pt x="116" y="14"/>
                  </a:lnTo>
                  <a:lnTo>
                    <a:pt x="102" y="24"/>
                  </a:lnTo>
                  <a:lnTo>
                    <a:pt x="88" y="34"/>
                  </a:lnTo>
                  <a:lnTo>
                    <a:pt x="74" y="46"/>
                  </a:lnTo>
                  <a:lnTo>
                    <a:pt x="62" y="58"/>
                  </a:lnTo>
                  <a:lnTo>
                    <a:pt x="52" y="70"/>
                  </a:lnTo>
                  <a:lnTo>
                    <a:pt x="42" y="84"/>
                  </a:lnTo>
                  <a:lnTo>
                    <a:pt x="32" y="98"/>
                  </a:lnTo>
                  <a:lnTo>
                    <a:pt x="24" y="114"/>
                  </a:lnTo>
                  <a:lnTo>
                    <a:pt x="16" y="130"/>
                  </a:lnTo>
                  <a:lnTo>
                    <a:pt x="10" y="146"/>
                  </a:lnTo>
                  <a:lnTo>
                    <a:pt x="6" y="162"/>
                  </a:lnTo>
                  <a:lnTo>
                    <a:pt x="2" y="180"/>
                  </a:lnTo>
                  <a:lnTo>
                    <a:pt x="0" y="198"/>
                  </a:lnTo>
                  <a:lnTo>
                    <a:pt x="0" y="216"/>
                  </a:lnTo>
                  <a:lnTo>
                    <a:pt x="0" y="216"/>
                  </a:lnTo>
                  <a:lnTo>
                    <a:pt x="0" y="240"/>
                  </a:lnTo>
                  <a:lnTo>
                    <a:pt x="4" y="264"/>
                  </a:lnTo>
                  <a:lnTo>
                    <a:pt x="10" y="286"/>
                  </a:lnTo>
                  <a:lnTo>
                    <a:pt x="18" y="308"/>
                  </a:lnTo>
                  <a:lnTo>
                    <a:pt x="28" y="328"/>
                  </a:lnTo>
                  <a:lnTo>
                    <a:pt x="40" y="348"/>
                  </a:lnTo>
                  <a:lnTo>
                    <a:pt x="52" y="366"/>
                  </a:lnTo>
                  <a:lnTo>
                    <a:pt x="68" y="382"/>
                  </a:lnTo>
                  <a:lnTo>
                    <a:pt x="84" y="398"/>
                  </a:lnTo>
                  <a:lnTo>
                    <a:pt x="102" y="410"/>
                  </a:lnTo>
                  <a:lnTo>
                    <a:pt x="122" y="422"/>
                  </a:lnTo>
                  <a:lnTo>
                    <a:pt x="142" y="432"/>
                  </a:lnTo>
                  <a:lnTo>
                    <a:pt x="164" y="440"/>
                  </a:lnTo>
                  <a:lnTo>
                    <a:pt x="186" y="446"/>
                  </a:lnTo>
                  <a:lnTo>
                    <a:pt x="210" y="450"/>
                  </a:lnTo>
                  <a:lnTo>
                    <a:pt x="234" y="450"/>
                  </a:lnTo>
                  <a:lnTo>
                    <a:pt x="234" y="450"/>
                  </a:lnTo>
                  <a:lnTo>
                    <a:pt x="256" y="450"/>
                  </a:lnTo>
                  <a:lnTo>
                    <a:pt x="276" y="446"/>
                  </a:lnTo>
                  <a:lnTo>
                    <a:pt x="298" y="442"/>
                  </a:lnTo>
                  <a:lnTo>
                    <a:pt x="318" y="434"/>
                  </a:lnTo>
                  <a:lnTo>
                    <a:pt x="337" y="426"/>
                  </a:lnTo>
                  <a:lnTo>
                    <a:pt x="355" y="416"/>
                  </a:lnTo>
                  <a:lnTo>
                    <a:pt x="373" y="404"/>
                  </a:lnTo>
                  <a:lnTo>
                    <a:pt x="389" y="39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Freeform 215">
              <a:extLst>
                <a:ext uri="{FF2B5EF4-FFF2-40B4-BE49-F238E27FC236}">
                  <a16:creationId xmlns:a16="http://schemas.microsoft.com/office/drawing/2014/main" id="{B8FCF55C-1A94-49DA-9FEF-624615D44574}"/>
                </a:ext>
              </a:extLst>
            </p:cNvPr>
            <p:cNvSpPr>
              <a:spLocks/>
            </p:cNvSpPr>
            <p:nvPr/>
          </p:nvSpPr>
          <p:spPr bwMode="auto">
            <a:xfrm>
              <a:off x="13627100" y="2617788"/>
              <a:ext cx="3175" cy="3175"/>
            </a:xfrm>
            <a:custGeom>
              <a:avLst/>
              <a:gdLst>
                <a:gd name="T0" fmla="*/ 2 w 2"/>
                <a:gd name="T1" fmla="*/ 0 h 2"/>
                <a:gd name="T2" fmla="*/ 2 w 2"/>
                <a:gd name="T3" fmla="*/ 0 h 2"/>
                <a:gd name="T4" fmla="*/ 0 w 2"/>
                <a:gd name="T5" fmla="*/ 2 h 2"/>
              </a:gdLst>
              <a:ahLst/>
              <a:cxnLst>
                <a:cxn ang="0">
                  <a:pos x="T0" y="T1"/>
                </a:cxn>
                <a:cxn ang="0">
                  <a:pos x="T2" y="T3"/>
                </a:cxn>
                <a:cxn ang="0">
                  <a:pos x="T4" y="T5"/>
                </a:cxn>
              </a:cxnLst>
              <a:rect l="0" t="0" r="r" b="b"/>
              <a:pathLst>
                <a:path w="2" h="2">
                  <a:moveTo>
                    <a:pt x="2" y="0"/>
                  </a:moveTo>
                  <a:lnTo>
                    <a:pt x="2" y="0"/>
                  </a:lnTo>
                  <a:lnTo>
                    <a:pt x="0" y="2"/>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Freeform 216">
              <a:extLst>
                <a:ext uri="{FF2B5EF4-FFF2-40B4-BE49-F238E27FC236}">
                  <a16:creationId xmlns:a16="http://schemas.microsoft.com/office/drawing/2014/main" id="{5E533C8D-EA75-43EA-8558-AE266D60E9C5}"/>
                </a:ext>
              </a:extLst>
            </p:cNvPr>
            <p:cNvSpPr>
              <a:spLocks/>
            </p:cNvSpPr>
            <p:nvPr/>
          </p:nvSpPr>
          <p:spPr bwMode="auto">
            <a:xfrm>
              <a:off x="13719175" y="3062288"/>
              <a:ext cx="417513" cy="1427162"/>
            </a:xfrm>
            <a:custGeom>
              <a:avLst/>
              <a:gdLst>
                <a:gd name="T0" fmla="*/ 90 w 263"/>
                <a:gd name="T1" fmla="*/ 0 h 899"/>
                <a:gd name="T2" fmla="*/ 90 w 263"/>
                <a:gd name="T3" fmla="*/ 0 h 899"/>
                <a:gd name="T4" fmla="*/ 88 w 263"/>
                <a:gd name="T5" fmla="*/ 14 h 899"/>
                <a:gd name="T6" fmla="*/ 90 w 263"/>
                <a:gd name="T7" fmla="*/ 28 h 899"/>
                <a:gd name="T8" fmla="*/ 92 w 263"/>
                <a:gd name="T9" fmla="*/ 46 h 899"/>
                <a:gd name="T10" fmla="*/ 98 w 263"/>
                <a:gd name="T11" fmla="*/ 62 h 899"/>
                <a:gd name="T12" fmla="*/ 108 w 263"/>
                <a:gd name="T13" fmla="*/ 80 h 899"/>
                <a:gd name="T14" fmla="*/ 114 w 263"/>
                <a:gd name="T15" fmla="*/ 86 h 899"/>
                <a:gd name="T16" fmla="*/ 120 w 263"/>
                <a:gd name="T17" fmla="*/ 94 h 899"/>
                <a:gd name="T18" fmla="*/ 131 w 263"/>
                <a:gd name="T19" fmla="*/ 98 h 899"/>
                <a:gd name="T20" fmla="*/ 141 w 263"/>
                <a:gd name="T21" fmla="*/ 102 h 899"/>
                <a:gd name="T22" fmla="*/ 141 w 263"/>
                <a:gd name="T23" fmla="*/ 102 h 899"/>
                <a:gd name="T24" fmla="*/ 183 w 263"/>
                <a:gd name="T25" fmla="*/ 114 h 899"/>
                <a:gd name="T26" fmla="*/ 205 w 263"/>
                <a:gd name="T27" fmla="*/ 120 h 899"/>
                <a:gd name="T28" fmla="*/ 223 w 263"/>
                <a:gd name="T29" fmla="*/ 126 h 899"/>
                <a:gd name="T30" fmla="*/ 239 w 263"/>
                <a:gd name="T31" fmla="*/ 134 h 899"/>
                <a:gd name="T32" fmla="*/ 253 w 263"/>
                <a:gd name="T33" fmla="*/ 144 h 899"/>
                <a:gd name="T34" fmla="*/ 257 w 263"/>
                <a:gd name="T35" fmla="*/ 150 h 899"/>
                <a:gd name="T36" fmla="*/ 261 w 263"/>
                <a:gd name="T37" fmla="*/ 156 h 899"/>
                <a:gd name="T38" fmla="*/ 263 w 263"/>
                <a:gd name="T39" fmla="*/ 164 h 899"/>
                <a:gd name="T40" fmla="*/ 263 w 263"/>
                <a:gd name="T41" fmla="*/ 172 h 899"/>
                <a:gd name="T42" fmla="*/ 261 w 263"/>
                <a:gd name="T43" fmla="*/ 815 h 899"/>
                <a:gd name="T44" fmla="*/ 261 w 263"/>
                <a:gd name="T45" fmla="*/ 815 h 899"/>
                <a:gd name="T46" fmla="*/ 257 w 263"/>
                <a:gd name="T47" fmla="*/ 827 h 899"/>
                <a:gd name="T48" fmla="*/ 251 w 263"/>
                <a:gd name="T49" fmla="*/ 841 h 899"/>
                <a:gd name="T50" fmla="*/ 243 w 263"/>
                <a:gd name="T51" fmla="*/ 857 h 899"/>
                <a:gd name="T52" fmla="*/ 229 w 263"/>
                <a:gd name="T53" fmla="*/ 871 h 899"/>
                <a:gd name="T54" fmla="*/ 221 w 263"/>
                <a:gd name="T55" fmla="*/ 879 h 899"/>
                <a:gd name="T56" fmla="*/ 213 w 263"/>
                <a:gd name="T57" fmla="*/ 885 h 899"/>
                <a:gd name="T58" fmla="*/ 203 w 263"/>
                <a:gd name="T59" fmla="*/ 891 h 899"/>
                <a:gd name="T60" fmla="*/ 191 w 263"/>
                <a:gd name="T61" fmla="*/ 895 h 899"/>
                <a:gd name="T62" fmla="*/ 179 w 263"/>
                <a:gd name="T63" fmla="*/ 897 h 899"/>
                <a:gd name="T64" fmla="*/ 165 w 263"/>
                <a:gd name="T65" fmla="*/ 899 h 899"/>
                <a:gd name="T66" fmla="*/ 165 w 263"/>
                <a:gd name="T67" fmla="*/ 899 h 899"/>
                <a:gd name="T68" fmla="*/ 151 w 263"/>
                <a:gd name="T69" fmla="*/ 897 h 899"/>
                <a:gd name="T70" fmla="*/ 139 w 263"/>
                <a:gd name="T71" fmla="*/ 895 h 899"/>
                <a:gd name="T72" fmla="*/ 127 w 263"/>
                <a:gd name="T73" fmla="*/ 893 h 899"/>
                <a:gd name="T74" fmla="*/ 116 w 263"/>
                <a:gd name="T75" fmla="*/ 889 h 899"/>
                <a:gd name="T76" fmla="*/ 100 w 263"/>
                <a:gd name="T77" fmla="*/ 881 h 899"/>
                <a:gd name="T78" fmla="*/ 88 w 263"/>
                <a:gd name="T79" fmla="*/ 869 h 899"/>
                <a:gd name="T80" fmla="*/ 78 w 263"/>
                <a:gd name="T81" fmla="*/ 855 h 899"/>
                <a:gd name="T82" fmla="*/ 72 w 263"/>
                <a:gd name="T83" fmla="*/ 843 h 899"/>
                <a:gd name="T84" fmla="*/ 68 w 263"/>
                <a:gd name="T85" fmla="*/ 831 h 899"/>
                <a:gd name="T86" fmla="*/ 68 w 263"/>
                <a:gd name="T87" fmla="*/ 821 h 899"/>
                <a:gd name="T88" fmla="*/ 68 w 263"/>
                <a:gd name="T89" fmla="*/ 821 h 899"/>
                <a:gd name="T90" fmla="*/ 66 w 263"/>
                <a:gd name="T91" fmla="*/ 791 h 899"/>
                <a:gd name="T92" fmla="*/ 64 w 263"/>
                <a:gd name="T93" fmla="*/ 771 h 899"/>
                <a:gd name="T94" fmla="*/ 58 w 263"/>
                <a:gd name="T95" fmla="*/ 751 h 899"/>
                <a:gd name="T96" fmla="*/ 50 w 263"/>
                <a:gd name="T97" fmla="*/ 731 h 899"/>
                <a:gd name="T98" fmla="*/ 44 w 263"/>
                <a:gd name="T99" fmla="*/ 723 h 899"/>
                <a:gd name="T100" fmla="*/ 38 w 263"/>
                <a:gd name="T101" fmla="*/ 715 h 899"/>
                <a:gd name="T102" fmla="*/ 30 w 263"/>
                <a:gd name="T103" fmla="*/ 709 h 899"/>
                <a:gd name="T104" fmla="*/ 22 w 263"/>
                <a:gd name="T105" fmla="*/ 703 h 899"/>
                <a:gd name="T106" fmla="*/ 12 w 263"/>
                <a:gd name="T107" fmla="*/ 701 h 899"/>
                <a:gd name="T108" fmla="*/ 0 w 263"/>
                <a:gd name="T109" fmla="*/ 6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3" h="899">
                  <a:moveTo>
                    <a:pt x="90" y="0"/>
                  </a:moveTo>
                  <a:lnTo>
                    <a:pt x="90" y="0"/>
                  </a:lnTo>
                  <a:lnTo>
                    <a:pt x="88" y="14"/>
                  </a:lnTo>
                  <a:lnTo>
                    <a:pt x="90" y="28"/>
                  </a:lnTo>
                  <a:lnTo>
                    <a:pt x="92" y="46"/>
                  </a:lnTo>
                  <a:lnTo>
                    <a:pt x="98" y="62"/>
                  </a:lnTo>
                  <a:lnTo>
                    <a:pt x="108" y="80"/>
                  </a:lnTo>
                  <a:lnTo>
                    <a:pt x="114" y="86"/>
                  </a:lnTo>
                  <a:lnTo>
                    <a:pt x="120" y="94"/>
                  </a:lnTo>
                  <a:lnTo>
                    <a:pt x="131" y="98"/>
                  </a:lnTo>
                  <a:lnTo>
                    <a:pt x="141" y="102"/>
                  </a:lnTo>
                  <a:lnTo>
                    <a:pt x="141" y="102"/>
                  </a:lnTo>
                  <a:lnTo>
                    <a:pt x="183" y="114"/>
                  </a:lnTo>
                  <a:lnTo>
                    <a:pt x="205" y="120"/>
                  </a:lnTo>
                  <a:lnTo>
                    <a:pt x="223" y="126"/>
                  </a:lnTo>
                  <a:lnTo>
                    <a:pt x="239" y="134"/>
                  </a:lnTo>
                  <a:lnTo>
                    <a:pt x="253" y="144"/>
                  </a:lnTo>
                  <a:lnTo>
                    <a:pt x="257" y="150"/>
                  </a:lnTo>
                  <a:lnTo>
                    <a:pt x="261" y="156"/>
                  </a:lnTo>
                  <a:lnTo>
                    <a:pt x="263" y="164"/>
                  </a:lnTo>
                  <a:lnTo>
                    <a:pt x="263" y="172"/>
                  </a:lnTo>
                  <a:lnTo>
                    <a:pt x="261" y="815"/>
                  </a:lnTo>
                  <a:lnTo>
                    <a:pt x="261" y="815"/>
                  </a:lnTo>
                  <a:lnTo>
                    <a:pt x="257" y="827"/>
                  </a:lnTo>
                  <a:lnTo>
                    <a:pt x="251" y="841"/>
                  </a:lnTo>
                  <a:lnTo>
                    <a:pt x="243" y="857"/>
                  </a:lnTo>
                  <a:lnTo>
                    <a:pt x="229" y="871"/>
                  </a:lnTo>
                  <a:lnTo>
                    <a:pt x="221" y="879"/>
                  </a:lnTo>
                  <a:lnTo>
                    <a:pt x="213" y="885"/>
                  </a:lnTo>
                  <a:lnTo>
                    <a:pt x="203" y="891"/>
                  </a:lnTo>
                  <a:lnTo>
                    <a:pt x="191" y="895"/>
                  </a:lnTo>
                  <a:lnTo>
                    <a:pt x="179" y="897"/>
                  </a:lnTo>
                  <a:lnTo>
                    <a:pt x="165" y="899"/>
                  </a:lnTo>
                  <a:lnTo>
                    <a:pt x="165" y="899"/>
                  </a:lnTo>
                  <a:lnTo>
                    <a:pt x="151" y="897"/>
                  </a:lnTo>
                  <a:lnTo>
                    <a:pt x="139" y="895"/>
                  </a:lnTo>
                  <a:lnTo>
                    <a:pt x="127" y="893"/>
                  </a:lnTo>
                  <a:lnTo>
                    <a:pt x="116" y="889"/>
                  </a:lnTo>
                  <a:lnTo>
                    <a:pt x="100" y="881"/>
                  </a:lnTo>
                  <a:lnTo>
                    <a:pt x="88" y="869"/>
                  </a:lnTo>
                  <a:lnTo>
                    <a:pt x="78" y="855"/>
                  </a:lnTo>
                  <a:lnTo>
                    <a:pt x="72" y="843"/>
                  </a:lnTo>
                  <a:lnTo>
                    <a:pt x="68" y="831"/>
                  </a:lnTo>
                  <a:lnTo>
                    <a:pt x="68" y="821"/>
                  </a:lnTo>
                  <a:lnTo>
                    <a:pt x="68" y="821"/>
                  </a:lnTo>
                  <a:lnTo>
                    <a:pt x="66" y="791"/>
                  </a:lnTo>
                  <a:lnTo>
                    <a:pt x="64" y="771"/>
                  </a:lnTo>
                  <a:lnTo>
                    <a:pt x="58" y="751"/>
                  </a:lnTo>
                  <a:lnTo>
                    <a:pt x="50" y="731"/>
                  </a:lnTo>
                  <a:lnTo>
                    <a:pt x="44" y="723"/>
                  </a:lnTo>
                  <a:lnTo>
                    <a:pt x="38" y="715"/>
                  </a:lnTo>
                  <a:lnTo>
                    <a:pt x="30" y="709"/>
                  </a:lnTo>
                  <a:lnTo>
                    <a:pt x="22" y="703"/>
                  </a:lnTo>
                  <a:lnTo>
                    <a:pt x="12" y="701"/>
                  </a:lnTo>
                  <a:lnTo>
                    <a:pt x="0" y="699"/>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Freeform 217">
              <a:extLst>
                <a:ext uri="{FF2B5EF4-FFF2-40B4-BE49-F238E27FC236}">
                  <a16:creationId xmlns:a16="http://schemas.microsoft.com/office/drawing/2014/main" id="{E92631B2-3BCA-4922-A250-37D998F362D9}"/>
                </a:ext>
              </a:extLst>
            </p:cNvPr>
            <p:cNvSpPr>
              <a:spLocks/>
            </p:cNvSpPr>
            <p:nvPr/>
          </p:nvSpPr>
          <p:spPr bwMode="auto">
            <a:xfrm>
              <a:off x="14419263" y="3683000"/>
              <a:ext cx="415925" cy="806450"/>
            </a:xfrm>
            <a:custGeom>
              <a:avLst/>
              <a:gdLst>
                <a:gd name="T0" fmla="*/ 0 w 262"/>
                <a:gd name="T1" fmla="*/ 0 h 508"/>
                <a:gd name="T2" fmla="*/ 2 w 262"/>
                <a:gd name="T3" fmla="*/ 424 h 508"/>
                <a:gd name="T4" fmla="*/ 2 w 262"/>
                <a:gd name="T5" fmla="*/ 424 h 508"/>
                <a:gd name="T6" fmla="*/ 6 w 262"/>
                <a:gd name="T7" fmla="*/ 436 h 508"/>
                <a:gd name="T8" fmla="*/ 12 w 262"/>
                <a:gd name="T9" fmla="*/ 450 h 508"/>
                <a:gd name="T10" fmla="*/ 20 w 262"/>
                <a:gd name="T11" fmla="*/ 466 h 508"/>
                <a:gd name="T12" fmla="*/ 34 w 262"/>
                <a:gd name="T13" fmla="*/ 480 h 508"/>
                <a:gd name="T14" fmla="*/ 42 w 262"/>
                <a:gd name="T15" fmla="*/ 488 h 508"/>
                <a:gd name="T16" fmla="*/ 50 w 262"/>
                <a:gd name="T17" fmla="*/ 494 h 508"/>
                <a:gd name="T18" fmla="*/ 60 w 262"/>
                <a:gd name="T19" fmla="*/ 500 h 508"/>
                <a:gd name="T20" fmla="*/ 72 w 262"/>
                <a:gd name="T21" fmla="*/ 504 h 508"/>
                <a:gd name="T22" fmla="*/ 84 w 262"/>
                <a:gd name="T23" fmla="*/ 506 h 508"/>
                <a:gd name="T24" fmla="*/ 98 w 262"/>
                <a:gd name="T25" fmla="*/ 508 h 508"/>
                <a:gd name="T26" fmla="*/ 98 w 262"/>
                <a:gd name="T27" fmla="*/ 508 h 508"/>
                <a:gd name="T28" fmla="*/ 112 w 262"/>
                <a:gd name="T29" fmla="*/ 506 h 508"/>
                <a:gd name="T30" fmla="*/ 124 w 262"/>
                <a:gd name="T31" fmla="*/ 504 h 508"/>
                <a:gd name="T32" fmla="*/ 136 w 262"/>
                <a:gd name="T33" fmla="*/ 502 h 508"/>
                <a:gd name="T34" fmla="*/ 146 w 262"/>
                <a:gd name="T35" fmla="*/ 498 h 508"/>
                <a:gd name="T36" fmla="*/ 162 w 262"/>
                <a:gd name="T37" fmla="*/ 490 h 508"/>
                <a:gd name="T38" fmla="*/ 174 w 262"/>
                <a:gd name="T39" fmla="*/ 478 h 508"/>
                <a:gd name="T40" fmla="*/ 184 w 262"/>
                <a:gd name="T41" fmla="*/ 464 h 508"/>
                <a:gd name="T42" fmla="*/ 190 w 262"/>
                <a:gd name="T43" fmla="*/ 452 h 508"/>
                <a:gd name="T44" fmla="*/ 194 w 262"/>
                <a:gd name="T45" fmla="*/ 440 h 508"/>
                <a:gd name="T46" fmla="*/ 194 w 262"/>
                <a:gd name="T47" fmla="*/ 430 h 508"/>
                <a:gd name="T48" fmla="*/ 194 w 262"/>
                <a:gd name="T49" fmla="*/ 430 h 508"/>
                <a:gd name="T50" fmla="*/ 196 w 262"/>
                <a:gd name="T51" fmla="*/ 400 h 508"/>
                <a:gd name="T52" fmla="*/ 198 w 262"/>
                <a:gd name="T53" fmla="*/ 380 h 508"/>
                <a:gd name="T54" fmla="*/ 204 w 262"/>
                <a:gd name="T55" fmla="*/ 360 h 508"/>
                <a:gd name="T56" fmla="*/ 212 w 262"/>
                <a:gd name="T57" fmla="*/ 340 h 508"/>
                <a:gd name="T58" fmla="*/ 218 w 262"/>
                <a:gd name="T59" fmla="*/ 332 h 508"/>
                <a:gd name="T60" fmla="*/ 224 w 262"/>
                <a:gd name="T61" fmla="*/ 324 h 508"/>
                <a:gd name="T62" fmla="*/ 232 w 262"/>
                <a:gd name="T63" fmla="*/ 318 h 508"/>
                <a:gd name="T64" fmla="*/ 240 w 262"/>
                <a:gd name="T65" fmla="*/ 312 h 508"/>
                <a:gd name="T66" fmla="*/ 250 w 262"/>
                <a:gd name="T67" fmla="*/ 310 h 508"/>
                <a:gd name="T68" fmla="*/ 262 w 262"/>
                <a:gd name="T69" fmla="*/ 3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 h="508">
                  <a:moveTo>
                    <a:pt x="0" y="0"/>
                  </a:moveTo>
                  <a:lnTo>
                    <a:pt x="2" y="424"/>
                  </a:lnTo>
                  <a:lnTo>
                    <a:pt x="2" y="424"/>
                  </a:lnTo>
                  <a:lnTo>
                    <a:pt x="6" y="436"/>
                  </a:lnTo>
                  <a:lnTo>
                    <a:pt x="12" y="450"/>
                  </a:lnTo>
                  <a:lnTo>
                    <a:pt x="20" y="466"/>
                  </a:lnTo>
                  <a:lnTo>
                    <a:pt x="34" y="480"/>
                  </a:lnTo>
                  <a:lnTo>
                    <a:pt x="42" y="488"/>
                  </a:lnTo>
                  <a:lnTo>
                    <a:pt x="50" y="494"/>
                  </a:lnTo>
                  <a:lnTo>
                    <a:pt x="60" y="500"/>
                  </a:lnTo>
                  <a:lnTo>
                    <a:pt x="72" y="504"/>
                  </a:lnTo>
                  <a:lnTo>
                    <a:pt x="84" y="506"/>
                  </a:lnTo>
                  <a:lnTo>
                    <a:pt x="98" y="508"/>
                  </a:lnTo>
                  <a:lnTo>
                    <a:pt x="98" y="508"/>
                  </a:lnTo>
                  <a:lnTo>
                    <a:pt x="112" y="506"/>
                  </a:lnTo>
                  <a:lnTo>
                    <a:pt x="124" y="504"/>
                  </a:lnTo>
                  <a:lnTo>
                    <a:pt x="136" y="502"/>
                  </a:lnTo>
                  <a:lnTo>
                    <a:pt x="146" y="498"/>
                  </a:lnTo>
                  <a:lnTo>
                    <a:pt x="162" y="490"/>
                  </a:lnTo>
                  <a:lnTo>
                    <a:pt x="174" y="478"/>
                  </a:lnTo>
                  <a:lnTo>
                    <a:pt x="184" y="464"/>
                  </a:lnTo>
                  <a:lnTo>
                    <a:pt x="190" y="452"/>
                  </a:lnTo>
                  <a:lnTo>
                    <a:pt x="194" y="440"/>
                  </a:lnTo>
                  <a:lnTo>
                    <a:pt x="194" y="430"/>
                  </a:lnTo>
                  <a:lnTo>
                    <a:pt x="194" y="430"/>
                  </a:lnTo>
                  <a:lnTo>
                    <a:pt x="196" y="400"/>
                  </a:lnTo>
                  <a:lnTo>
                    <a:pt x="198" y="380"/>
                  </a:lnTo>
                  <a:lnTo>
                    <a:pt x="204" y="360"/>
                  </a:lnTo>
                  <a:lnTo>
                    <a:pt x="212" y="340"/>
                  </a:lnTo>
                  <a:lnTo>
                    <a:pt x="218" y="332"/>
                  </a:lnTo>
                  <a:lnTo>
                    <a:pt x="224" y="324"/>
                  </a:lnTo>
                  <a:lnTo>
                    <a:pt x="232" y="318"/>
                  </a:lnTo>
                  <a:lnTo>
                    <a:pt x="240" y="312"/>
                  </a:lnTo>
                  <a:lnTo>
                    <a:pt x="250" y="310"/>
                  </a:lnTo>
                  <a:lnTo>
                    <a:pt x="262" y="308"/>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Freeform 218">
              <a:extLst>
                <a:ext uri="{FF2B5EF4-FFF2-40B4-BE49-F238E27FC236}">
                  <a16:creationId xmlns:a16="http://schemas.microsoft.com/office/drawing/2014/main" id="{B4908E46-8D3F-448E-839F-30BD8BBE5456}"/>
                </a:ext>
              </a:extLst>
            </p:cNvPr>
            <p:cNvSpPr>
              <a:spLocks/>
            </p:cNvSpPr>
            <p:nvPr/>
          </p:nvSpPr>
          <p:spPr bwMode="auto">
            <a:xfrm>
              <a:off x="14419263" y="3243263"/>
              <a:ext cx="127000" cy="322262"/>
            </a:xfrm>
            <a:custGeom>
              <a:avLst/>
              <a:gdLst>
                <a:gd name="T0" fmla="*/ 80 w 80"/>
                <a:gd name="T1" fmla="*/ 0 h 203"/>
                <a:gd name="T2" fmla="*/ 80 w 80"/>
                <a:gd name="T3" fmla="*/ 0 h 203"/>
                <a:gd name="T4" fmla="*/ 50 w 80"/>
                <a:gd name="T5" fmla="*/ 8 h 203"/>
                <a:gd name="T6" fmla="*/ 36 w 80"/>
                <a:gd name="T7" fmla="*/ 14 h 203"/>
                <a:gd name="T8" fmla="*/ 24 w 80"/>
                <a:gd name="T9" fmla="*/ 20 h 203"/>
                <a:gd name="T10" fmla="*/ 14 w 80"/>
                <a:gd name="T11" fmla="*/ 28 h 203"/>
                <a:gd name="T12" fmla="*/ 6 w 80"/>
                <a:gd name="T13" fmla="*/ 36 h 203"/>
                <a:gd name="T14" fmla="*/ 2 w 80"/>
                <a:gd name="T15" fmla="*/ 46 h 203"/>
                <a:gd name="T16" fmla="*/ 0 w 80"/>
                <a:gd name="T17" fmla="*/ 58 h 203"/>
                <a:gd name="T18" fmla="*/ 0 w 80"/>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03">
                  <a:moveTo>
                    <a:pt x="80" y="0"/>
                  </a:moveTo>
                  <a:lnTo>
                    <a:pt x="80" y="0"/>
                  </a:lnTo>
                  <a:lnTo>
                    <a:pt x="50" y="8"/>
                  </a:lnTo>
                  <a:lnTo>
                    <a:pt x="36" y="14"/>
                  </a:lnTo>
                  <a:lnTo>
                    <a:pt x="24" y="20"/>
                  </a:lnTo>
                  <a:lnTo>
                    <a:pt x="14" y="28"/>
                  </a:lnTo>
                  <a:lnTo>
                    <a:pt x="6" y="36"/>
                  </a:lnTo>
                  <a:lnTo>
                    <a:pt x="2" y="46"/>
                  </a:lnTo>
                  <a:lnTo>
                    <a:pt x="0" y="58"/>
                  </a:lnTo>
                  <a:lnTo>
                    <a:pt x="0" y="203"/>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Freeform 219">
              <a:extLst>
                <a:ext uri="{FF2B5EF4-FFF2-40B4-BE49-F238E27FC236}">
                  <a16:creationId xmlns:a16="http://schemas.microsoft.com/office/drawing/2014/main" id="{66C22640-7249-4FF8-918A-5102161962AC}"/>
                </a:ext>
              </a:extLst>
            </p:cNvPr>
            <p:cNvSpPr>
              <a:spLocks/>
            </p:cNvSpPr>
            <p:nvPr/>
          </p:nvSpPr>
          <p:spPr bwMode="auto">
            <a:xfrm>
              <a:off x="13236575" y="4422775"/>
              <a:ext cx="276225" cy="155575"/>
            </a:xfrm>
            <a:custGeom>
              <a:avLst/>
              <a:gdLst>
                <a:gd name="T0" fmla="*/ 174 w 174"/>
                <a:gd name="T1" fmla="*/ 42 h 98"/>
                <a:gd name="T2" fmla="*/ 174 w 174"/>
                <a:gd name="T3" fmla="*/ 42 h 98"/>
                <a:gd name="T4" fmla="*/ 166 w 174"/>
                <a:gd name="T5" fmla="*/ 34 h 98"/>
                <a:gd name="T6" fmla="*/ 158 w 174"/>
                <a:gd name="T7" fmla="*/ 26 h 98"/>
                <a:gd name="T8" fmla="*/ 150 w 174"/>
                <a:gd name="T9" fmla="*/ 18 h 98"/>
                <a:gd name="T10" fmla="*/ 140 w 174"/>
                <a:gd name="T11" fmla="*/ 12 h 98"/>
                <a:gd name="T12" fmla="*/ 130 w 174"/>
                <a:gd name="T13" fmla="*/ 6 h 98"/>
                <a:gd name="T14" fmla="*/ 118 w 174"/>
                <a:gd name="T15" fmla="*/ 2 h 98"/>
                <a:gd name="T16" fmla="*/ 106 w 174"/>
                <a:gd name="T17" fmla="*/ 0 h 98"/>
                <a:gd name="T18" fmla="*/ 94 w 174"/>
                <a:gd name="T19" fmla="*/ 0 h 98"/>
                <a:gd name="T20" fmla="*/ 94 w 174"/>
                <a:gd name="T21" fmla="*/ 0 h 98"/>
                <a:gd name="T22" fmla="*/ 74 w 174"/>
                <a:gd name="T23" fmla="*/ 2 h 98"/>
                <a:gd name="T24" fmla="*/ 56 w 174"/>
                <a:gd name="T25" fmla="*/ 8 h 98"/>
                <a:gd name="T26" fmla="*/ 40 w 174"/>
                <a:gd name="T27" fmla="*/ 16 h 98"/>
                <a:gd name="T28" fmla="*/ 26 w 174"/>
                <a:gd name="T29" fmla="*/ 28 h 98"/>
                <a:gd name="T30" fmla="*/ 16 w 174"/>
                <a:gd name="T31" fmla="*/ 42 h 98"/>
                <a:gd name="T32" fmla="*/ 6 w 174"/>
                <a:gd name="T33" fmla="*/ 58 h 98"/>
                <a:gd name="T34" fmla="*/ 0 w 174"/>
                <a:gd name="T35" fmla="*/ 76 h 98"/>
                <a:gd name="T36" fmla="*/ 0 w 174"/>
                <a:gd name="T37" fmla="*/ 94 h 98"/>
                <a:gd name="T38" fmla="*/ 0 w 174"/>
                <a:gd name="T39" fmla="*/ 94 h 98"/>
                <a:gd name="T40" fmla="*/ 0 w 174"/>
                <a:gd name="T4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98">
                  <a:moveTo>
                    <a:pt x="174" y="42"/>
                  </a:moveTo>
                  <a:lnTo>
                    <a:pt x="174" y="42"/>
                  </a:lnTo>
                  <a:lnTo>
                    <a:pt x="166" y="34"/>
                  </a:lnTo>
                  <a:lnTo>
                    <a:pt x="158" y="26"/>
                  </a:lnTo>
                  <a:lnTo>
                    <a:pt x="150" y="18"/>
                  </a:lnTo>
                  <a:lnTo>
                    <a:pt x="140" y="12"/>
                  </a:lnTo>
                  <a:lnTo>
                    <a:pt x="130" y="6"/>
                  </a:lnTo>
                  <a:lnTo>
                    <a:pt x="118" y="2"/>
                  </a:lnTo>
                  <a:lnTo>
                    <a:pt x="106" y="0"/>
                  </a:lnTo>
                  <a:lnTo>
                    <a:pt x="94" y="0"/>
                  </a:lnTo>
                  <a:lnTo>
                    <a:pt x="94" y="0"/>
                  </a:lnTo>
                  <a:lnTo>
                    <a:pt x="74" y="2"/>
                  </a:lnTo>
                  <a:lnTo>
                    <a:pt x="56" y="8"/>
                  </a:lnTo>
                  <a:lnTo>
                    <a:pt x="40" y="16"/>
                  </a:lnTo>
                  <a:lnTo>
                    <a:pt x="26" y="28"/>
                  </a:lnTo>
                  <a:lnTo>
                    <a:pt x="16" y="42"/>
                  </a:lnTo>
                  <a:lnTo>
                    <a:pt x="6" y="58"/>
                  </a:lnTo>
                  <a:lnTo>
                    <a:pt x="0" y="76"/>
                  </a:lnTo>
                  <a:lnTo>
                    <a:pt x="0" y="94"/>
                  </a:lnTo>
                  <a:lnTo>
                    <a:pt x="0" y="94"/>
                  </a:lnTo>
                  <a:lnTo>
                    <a:pt x="0" y="98"/>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Freeform 220">
              <a:extLst>
                <a:ext uri="{FF2B5EF4-FFF2-40B4-BE49-F238E27FC236}">
                  <a16:creationId xmlns:a16="http://schemas.microsoft.com/office/drawing/2014/main" id="{A9876130-AD53-47E6-A62B-C59431B0FEC6}"/>
                </a:ext>
              </a:extLst>
            </p:cNvPr>
            <p:cNvSpPr>
              <a:spLocks/>
            </p:cNvSpPr>
            <p:nvPr/>
          </p:nvSpPr>
          <p:spPr bwMode="auto">
            <a:xfrm>
              <a:off x="13442950" y="4337050"/>
              <a:ext cx="250825" cy="168275"/>
            </a:xfrm>
            <a:custGeom>
              <a:avLst/>
              <a:gdLst>
                <a:gd name="T0" fmla="*/ 154 w 158"/>
                <a:gd name="T1" fmla="*/ 106 h 106"/>
                <a:gd name="T2" fmla="*/ 154 w 158"/>
                <a:gd name="T3" fmla="*/ 106 h 106"/>
                <a:gd name="T4" fmla="*/ 156 w 158"/>
                <a:gd name="T5" fmla="*/ 92 h 106"/>
                <a:gd name="T6" fmla="*/ 158 w 158"/>
                <a:gd name="T7" fmla="*/ 80 h 106"/>
                <a:gd name="T8" fmla="*/ 158 w 158"/>
                <a:gd name="T9" fmla="*/ 80 h 106"/>
                <a:gd name="T10" fmla="*/ 156 w 158"/>
                <a:gd name="T11" fmla="*/ 64 h 106"/>
                <a:gd name="T12" fmla="*/ 152 w 158"/>
                <a:gd name="T13" fmla="*/ 48 h 106"/>
                <a:gd name="T14" fmla="*/ 144 w 158"/>
                <a:gd name="T15" fmla="*/ 36 h 106"/>
                <a:gd name="T16" fmla="*/ 134 w 158"/>
                <a:gd name="T17" fmla="*/ 24 h 106"/>
                <a:gd name="T18" fmla="*/ 122 w 158"/>
                <a:gd name="T19" fmla="*/ 14 h 106"/>
                <a:gd name="T20" fmla="*/ 108 w 158"/>
                <a:gd name="T21" fmla="*/ 6 h 106"/>
                <a:gd name="T22" fmla="*/ 94 w 158"/>
                <a:gd name="T23" fmla="*/ 2 h 106"/>
                <a:gd name="T24" fmla="*/ 78 w 158"/>
                <a:gd name="T25" fmla="*/ 0 h 106"/>
                <a:gd name="T26" fmla="*/ 78 w 158"/>
                <a:gd name="T27" fmla="*/ 0 h 106"/>
                <a:gd name="T28" fmla="*/ 64 w 158"/>
                <a:gd name="T29" fmla="*/ 0 h 106"/>
                <a:gd name="T30" fmla="*/ 50 w 158"/>
                <a:gd name="T31" fmla="*/ 4 h 106"/>
                <a:gd name="T32" fmla="*/ 38 w 158"/>
                <a:gd name="T33" fmla="*/ 10 h 106"/>
                <a:gd name="T34" fmla="*/ 26 w 158"/>
                <a:gd name="T35" fmla="*/ 16 h 106"/>
                <a:gd name="T36" fmla="*/ 18 w 158"/>
                <a:gd name="T37" fmla="*/ 26 h 106"/>
                <a:gd name="T38" fmla="*/ 10 w 158"/>
                <a:gd name="T39" fmla="*/ 36 h 106"/>
                <a:gd name="T40" fmla="*/ 4 w 158"/>
                <a:gd name="T41" fmla="*/ 48 h 106"/>
                <a:gd name="T42" fmla="*/ 0 w 158"/>
                <a:gd name="T43" fmla="*/ 6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06">
                  <a:moveTo>
                    <a:pt x="154" y="106"/>
                  </a:moveTo>
                  <a:lnTo>
                    <a:pt x="154" y="106"/>
                  </a:lnTo>
                  <a:lnTo>
                    <a:pt x="156" y="92"/>
                  </a:lnTo>
                  <a:lnTo>
                    <a:pt x="158" y="80"/>
                  </a:lnTo>
                  <a:lnTo>
                    <a:pt x="158" y="80"/>
                  </a:lnTo>
                  <a:lnTo>
                    <a:pt x="156" y="64"/>
                  </a:lnTo>
                  <a:lnTo>
                    <a:pt x="152" y="48"/>
                  </a:lnTo>
                  <a:lnTo>
                    <a:pt x="144" y="36"/>
                  </a:lnTo>
                  <a:lnTo>
                    <a:pt x="134" y="24"/>
                  </a:lnTo>
                  <a:lnTo>
                    <a:pt x="122" y="14"/>
                  </a:lnTo>
                  <a:lnTo>
                    <a:pt x="108" y="6"/>
                  </a:lnTo>
                  <a:lnTo>
                    <a:pt x="94" y="2"/>
                  </a:lnTo>
                  <a:lnTo>
                    <a:pt x="78" y="0"/>
                  </a:lnTo>
                  <a:lnTo>
                    <a:pt x="78" y="0"/>
                  </a:lnTo>
                  <a:lnTo>
                    <a:pt x="64" y="0"/>
                  </a:lnTo>
                  <a:lnTo>
                    <a:pt x="50" y="4"/>
                  </a:lnTo>
                  <a:lnTo>
                    <a:pt x="38" y="10"/>
                  </a:lnTo>
                  <a:lnTo>
                    <a:pt x="26" y="16"/>
                  </a:lnTo>
                  <a:lnTo>
                    <a:pt x="18" y="26"/>
                  </a:lnTo>
                  <a:lnTo>
                    <a:pt x="10" y="36"/>
                  </a:lnTo>
                  <a:lnTo>
                    <a:pt x="4" y="48"/>
                  </a:lnTo>
                  <a:lnTo>
                    <a:pt x="0" y="6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Freeform 221">
              <a:extLst>
                <a:ext uri="{FF2B5EF4-FFF2-40B4-BE49-F238E27FC236}">
                  <a16:creationId xmlns:a16="http://schemas.microsoft.com/office/drawing/2014/main" id="{CAF38A66-8A15-46CF-BB1A-B0A637F9D338}"/>
                </a:ext>
              </a:extLst>
            </p:cNvPr>
            <p:cNvSpPr>
              <a:spLocks/>
            </p:cNvSpPr>
            <p:nvPr/>
          </p:nvSpPr>
          <p:spPr bwMode="auto">
            <a:xfrm>
              <a:off x="15038388" y="4422775"/>
              <a:ext cx="277813" cy="155575"/>
            </a:xfrm>
            <a:custGeom>
              <a:avLst/>
              <a:gdLst>
                <a:gd name="T0" fmla="*/ 0 w 175"/>
                <a:gd name="T1" fmla="*/ 42 h 98"/>
                <a:gd name="T2" fmla="*/ 0 w 175"/>
                <a:gd name="T3" fmla="*/ 42 h 98"/>
                <a:gd name="T4" fmla="*/ 8 w 175"/>
                <a:gd name="T5" fmla="*/ 34 h 98"/>
                <a:gd name="T6" fmla="*/ 16 w 175"/>
                <a:gd name="T7" fmla="*/ 26 h 98"/>
                <a:gd name="T8" fmla="*/ 24 w 175"/>
                <a:gd name="T9" fmla="*/ 18 h 98"/>
                <a:gd name="T10" fmla="*/ 34 w 175"/>
                <a:gd name="T11" fmla="*/ 12 h 98"/>
                <a:gd name="T12" fmla="*/ 44 w 175"/>
                <a:gd name="T13" fmla="*/ 6 h 98"/>
                <a:gd name="T14" fmla="*/ 56 w 175"/>
                <a:gd name="T15" fmla="*/ 2 h 98"/>
                <a:gd name="T16" fmla="*/ 68 w 175"/>
                <a:gd name="T17" fmla="*/ 0 h 98"/>
                <a:gd name="T18" fmla="*/ 80 w 175"/>
                <a:gd name="T19" fmla="*/ 0 h 98"/>
                <a:gd name="T20" fmla="*/ 80 w 175"/>
                <a:gd name="T21" fmla="*/ 0 h 98"/>
                <a:gd name="T22" fmla="*/ 100 w 175"/>
                <a:gd name="T23" fmla="*/ 2 h 98"/>
                <a:gd name="T24" fmla="*/ 118 w 175"/>
                <a:gd name="T25" fmla="*/ 8 h 98"/>
                <a:gd name="T26" fmla="*/ 134 w 175"/>
                <a:gd name="T27" fmla="*/ 16 h 98"/>
                <a:gd name="T28" fmla="*/ 148 w 175"/>
                <a:gd name="T29" fmla="*/ 28 h 98"/>
                <a:gd name="T30" fmla="*/ 158 w 175"/>
                <a:gd name="T31" fmla="*/ 42 h 98"/>
                <a:gd name="T32" fmla="*/ 169 w 175"/>
                <a:gd name="T33" fmla="*/ 58 h 98"/>
                <a:gd name="T34" fmla="*/ 175 w 175"/>
                <a:gd name="T35" fmla="*/ 76 h 98"/>
                <a:gd name="T36" fmla="*/ 175 w 175"/>
                <a:gd name="T37" fmla="*/ 94 h 98"/>
                <a:gd name="T38" fmla="*/ 175 w 175"/>
                <a:gd name="T39" fmla="*/ 94 h 98"/>
                <a:gd name="T40" fmla="*/ 175 w 175"/>
                <a:gd name="T4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98">
                  <a:moveTo>
                    <a:pt x="0" y="42"/>
                  </a:moveTo>
                  <a:lnTo>
                    <a:pt x="0" y="42"/>
                  </a:lnTo>
                  <a:lnTo>
                    <a:pt x="8" y="34"/>
                  </a:lnTo>
                  <a:lnTo>
                    <a:pt x="16" y="26"/>
                  </a:lnTo>
                  <a:lnTo>
                    <a:pt x="24" y="18"/>
                  </a:lnTo>
                  <a:lnTo>
                    <a:pt x="34" y="12"/>
                  </a:lnTo>
                  <a:lnTo>
                    <a:pt x="44" y="6"/>
                  </a:lnTo>
                  <a:lnTo>
                    <a:pt x="56" y="2"/>
                  </a:lnTo>
                  <a:lnTo>
                    <a:pt x="68" y="0"/>
                  </a:lnTo>
                  <a:lnTo>
                    <a:pt x="80" y="0"/>
                  </a:lnTo>
                  <a:lnTo>
                    <a:pt x="80" y="0"/>
                  </a:lnTo>
                  <a:lnTo>
                    <a:pt x="100" y="2"/>
                  </a:lnTo>
                  <a:lnTo>
                    <a:pt x="118" y="8"/>
                  </a:lnTo>
                  <a:lnTo>
                    <a:pt x="134" y="16"/>
                  </a:lnTo>
                  <a:lnTo>
                    <a:pt x="148" y="28"/>
                  </a:lnTo>
                  <a:lnTo>
                    <a:pt x="158" y="42"/>
                  </a:lnTo>
                  <a:lnTo>
                    <a:pt x="169" y="58"/>
                  </a:lnTo>
                  <a:lnTo>
                    <a:pt x="175" y="76"/>
                  </a:lnTo>
                  <a:lnTo>
                    <a:pt x="175" y="94"/>
                  </a:lnTo>
                  <a:lnTo>
                    <a:pt x="175" y="94"/>
                  </a:lnTo>
                  <a:lnTo>
                    <a:pt x="175" y="98"/>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Freeform 222">
              <a:extLst>
                <a:ext uri="{FF2B5EF4-FFF2-40B4-BE49-F238E27FC236}">
                  <a16:creationId xmlns:a16="http://schemas.microsoft.com/office/drawing/2014/main" id="{3D83B4CB-D46E-4179-9FE5-0B27A08FEB4F}"/>
                </a:ext>
              </a:extLst>
            </p:cNvPr>
            <p:cNvSpPr>
              <a:spLocks/>
            </p:cNvSpPr>
            <p:nvPr/>
          </p:nvSpPr>
          <p:spPr bwMode="auto">
            <a:xfrm>
              <a:off x="14857413" y="4337050"/>
              <a:ext cx="250825" cy="168275"/>
            </a:xfrm>
            <a:custGeom>
              <a:avLst/>
              <a:gdLst>
                <a:gd name="T0" fmla="*/ 4 w 158"/>
                <a:gd name="T1" fmla="*/ 106 h 106"/>
                <a:gd name="T2" fmla="*/ 4 w 158"/>
                <a:gd name="T3" fmla="*/ 106 h 106"/>
                <a:gd name="T4" fmla="*/ 2 w 158"/>
                <a:gd name="T5" fmla="*/ 92 h 106"/>
                <a:gd name="T6" fmla="*/ 0 w 158"/>
                <a:gd name="T7" fmla="*/ 80 h 106"/>
                <a:gd name="T8" fmla="*/ 0 w 158"/>
                <a:gd name="T9" fmla="*/ 80 h 106"/>
                <a:gd name="T10" fmla="*/ 2 w 158"/>
                <a:gd name="T11" fmla="*/ 64 h 106"/>
                <a:gd name="T12" fmla="*/ 6 w 158"/>
                <a:gd name="T13" fmla="*/ 48 h 106"/>
                <a:gd name="T14" fmla="*/ 14 w 158"/>
                <a:gd name="T15" fmla="*/ 36 h 106"/>
                <a:gd name="T16" fmla="*/ 24 w 158"/>
                <a:gd name="T17" fmla="*/ 24 h 106"/>
                <a:gd name="T18" fmla="*/ 36 w 158"/>
                <a:gd name="T19" fmla="*/ 14 h 106"/>
                <a:gd name="T20" fmla="*/ 50 w 158"/>
                <a:gd name="T21" fmla="*/ 6 h 106"/>
                <a:gd name="T22" fmla="*/ 64 w 158"/>
                <a:gd name="T23" fmla="*/ 2 h 106"/>
                <a:gd name="T24" fmla="*/ 80 w 158"/>
                <a:gd name="T25" fmla="*/ 0 h 106"/>
                <a:gd name="T26" fmla="*/ 80 w 158"/>
                <a:gd name="T27" fmla="*/ 0 h 106"/>
                <a:gd name="T28" fmla="*/ 94 w 158"/>
                <a:gd name="T29" fmla="*/ 0 h 106"/>
                <a:gd name="T30" fmla="*/ 108 w 158"/>
                <a:gd name="T31" fmla="*/ 4 h 106"/>
                <a:gd name="T32" fmla="*/ 120 w 158"/>
                <a:gd name="T33" fmla="*/ 10 h 106"/>
                <a:gd name="T34" fmla="*/ 132 w 158"/>
                <a:gd name="T35" fmla="*/ 16 h 106"/>
                <a:gd name="T36" fmla="*/ 140 w 158"/>
                <a:gd name="T37" fmla="*/ 26 h 106"/>
                <a:gd name="T38" fmla="*/ 148 w 158"/>
                <a:gd name="T39" fmla="*/ 36 h 106"/>
                <a:gd name="T40" fmla="*/ 154 w 158"/>
                <a:gd name="T41" fmla="*/ 48 h 106"/>
                <a:gd name="T42" fmla="*/ 158 w 158"/>
                <a:gd name="T43" fmla="*/ 6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06">
                  <a:moveTo>
                    <a:pt x="4" y="106"/>
                  </a:moveTo>
                  <a:lnTo>
                    <a:pt x="4" y="106"/>
                  </a:lnTo>
                  <a:lnTo>
                    <a:pt x="2" y="92"/>
                  </a:lnTo>
                  <a:lnTo>
                    <a:pt x="0" y="80"/>
                  </a:lnTo>
                  <a:lnTo>
                    <a:pt x="0" y="80"/>
                  </a:lnTo>
                  <a:lnTo>
                    <a:pt x="2" y="64"/>
                  </a:lnTo>
                  <a:lnTo>
                    <a:pt x="6" y="48"/>
                  </a:lnTo>
                  <a:lnTo>
                    <a:pt x="14" y="36"/>
                  </a:lnTo>
                  <a:lnTo>
                    <a:pt x="24" y="24"/>
                  </a:lnTo>
                  <a:lnTo>
                    <a:pt x="36" y="14"/>
                  </a:lnTo>
                  <a:lnTo>
                    <a:pt x="50" y="6"/>
                  </a:lnTo>
                  <a:lnTo>
                    <a:pt x="64" y="2"/>
                  </a:lnTo>
                  <a:lnTo>
                    <a:pt x="80" y="0"/>
                  </a:lnTo>
                  <a:lnTo>
                    <a:pt x="80" y="0"/>
                  </a:lnTo>
                  <a:lnTo>
                    <a:pt x="94" y="0"/>
                  </a:lnTo>
                  <a:lnTo>
                    <a:pt x="108" y="4"/>
                  </a:lnTo>
                  <a:lnTo>
                    <a:pt x="120" y="10"/>
                  </a:lnTo>
                  <a:lnTo>
                    <a:pt x="132" y="16"/>
                  </a:lnTo>
                  <a:lnTo>
                    <a:pt x="140" y="26"/>
                  </a:lnTo>
                  <a:lnTo>
                    <a:pt x="148" y="36"/>
                  </a:lnTo>
                  <a:lnTo>
                    <a:pt x="154" y="48"/>
                  </a:lnTo>
                  <a:lnTo>
                    <a:pt x="158" y="6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3">
              <a:extLst>
                <a:ext uri="{FF2B5EF4-FFF2-40B4-BE49-F238E27FC236}">
                  <a16:creationId xmlns:a16="http://schemas.microsoft.com/office/drawing/2014/main" id="{A85FC610-9F99-4AC4-BD7A-34D68F7FEA0D}"/>
                </a:ext>
              </a:extLst>
            </p:cNvPr>
            <p:cNvSpPr>
              <a:spLocks noChangeShapeType="1"/>
            </p:cNvSpPr>
            <p:nvPr/>
          </p:nvSpPr>
          <p:spPr bwMode="auto">
            <a:xfrm>
              <a:off x="14498638" y="3198813"/>
              <a:ext cx="0"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Freeform 224">
              <a:extLst>
                <a:ext uri="{FF2B5EF4-FFF2-40B4-BE49-F238E27FC236}">
                  <a16:creationId xmlns:a16="http://schemas.microsoft.com/office/drawing/2014/main" id="{C8A7809F-63FF-43B7-9421-BF4D1FE04870}"/>
                </a:ext>
              </a:extLst>
            </p:cNvPr>
            <p:cNvSpPr>
              <a:spLocks/>
            </p:cNvSpPr>
            <p:nvPr/>
          </p:nvSpPr>
          <p:spPr bwMode="auto">
            <a:xfrm>
              <a:off x="13722350" y="3562350"/>
              <a:ext cx="1179513" cy="260350"/>
            </a:xfrm>
            <a:custGeom>
              <a:avLst/>
              <a:gdLst>
                <a:gd name="T0" fmla="*/ 743 w 743"/>
                <a:gd name="T1" fmla="*/ 82 h 164"/>
                <a:gd name="T2" fmla="*/ 743 w 743"/>
                <a:gd name="T3" fmla="*/ 82 h 164"/>
                <a:gd name="T4" fmla="*/ 741 w 743"/>
                <a:gd name="T5" fmla="*/ 90 h 164"/>
                <a:gd name="T6" fmla="*/ 735 w 743"/>
                <a:gd name="T7" fmla="*/ 98 h 164"/>
                <a:gd name="T8" fmla="*/ 727 w 743"/>
                <a:gd name="T9" fmla="*/ 106 h 164"/>
                <a:gd name="T10" fmla="*/ 715 w 743"/>
                <a:gd name="T11" fmla="*/ 114 h 164"/>
                <a:gd name="T12" fmla="*/ 699 w 743"/>
                <a:gd name="T13" fmla="*/ 120 h 164"/>
                <a:gd name="T14" fmla="*/ 679 w 743"/>
                <a:gd name="T15" fmla="*/ 128 h 164"/>
                <a:gd name="T16" fmla="*/ 635 w 743"/>
                <a:gd name="T17" fmla="*/ 140 h 164"/>
                <a:gd name="T18" fmla="*/ 579 w 743"/>
                <a:gd name="T19" fmla="*/ 150 h 164"/>
                <a:gd name="T20" fmla="*/ 517 w 743"/>
                <a:gd name="T21" fmla="*/ 156 h 164"/>
                <a:gd name="T22" fmla="*/ 447 w 743"/>
                <a:gd name="T23" fmla="*/ 162 h 164"/>
                <a:gd name="T24" fmla="*/ 373 w 743"/>
                <a:gd name="T25" fmla="*/ 164 h 164"/>
                <a:gd name="T26" fmla="*/ 373 w 743"/>
                <a:gd name="T27" fmla="*/ 164 h 164"/>
                <a:gd name="T28" fmla="*/ 297 w 743"/>
                <a:gd name="T29" fmla="*/ 162 h 164"/>
                <a:gd name="T30" fmla="*/ 227 w 743"/>
                <a:gd name="T31" fmla="*/ 156 h 164"/>
                <a:gd name="T32" fmla="*/ 165 w 743"/>
                <a:gd name="T33" fmla="*/ 150 h 164"/>
                <a:gd name="T34" fmla="*/ 108 w 743"/>
                <a:gd name="T35" fmla="*/ 140 h 164"/>
                <a:gd name="T36" fmla="*/ 64 w 743"/>
                <a:gd name="T37" fmla="*/ 128 h 164"/>
                <a:gd name="T38" fmla="*/ 44 w 743"/>
                <a:gd name="T39" fmla="*/ 120 h 164"/>
                <a:gd name="T40" fmla="*/ 28 w 743"/>
                <a:gd name="T41" fmla="*/ 114 h 164"/>
                <a:gd name="T42" fmla="*/ 16 w 743"/>
                <a:gd name="T43" fmla="*/ 106 h 164"/>
                <a:gd name="T44" fmla="*/ 8 w 743"/>
                <a:gd name="T45" fmla="*/ 98 h 164"/>
                <a:gd name="T46" fmla="*/ 2 w 743"/>
                <a:gd name="T47" fmla="*/ 90 h 164"/>
                <a:gd name="T48" fmla="*/ 0 w 743"/>
                <a:gd name="T49" fmla="*/ 82 h 164"/>
                <a:gd name="T50" fmla="*/ 0 w 743"/>
                <a:gd name="T51" fmla="*/ 82 h 164"/>
                <a:gd name="T52" fmla="*/ 2 w 743"/>
                <a:gd name="T53" fmla="*/ 74 h 164"/>
                <a:gd name="T54" fmla="*/ 8 w 743"/>
                <a:gd name="T55" fmla="*/ 66 h 164"/>
                <a:gd name="T56" fmla="*/ 16 w 743"/>
                <a:gd name="T57" fmla="*/ 58 h 164"/>
                <a:gd name="T58" fmla="*/ 28 w 743"/>
                <a:gd name="T59" fmla="*/ 50 h 164"/>
                <a:gd name="T60" fmla="*/ 44 w 743"/>
                <a:gd name="T61" fmla="*/ 44 h 164"/>
                <a:gd name="T62" fmla="*/ 64 w 743"/>
                <a:gd name="T63" fmla="*/ 36 h 164"/>
                <a:gd name="T64" fmla="*/ 108 w 743"/>
                <a:gd name="T65" fmla="*/ 24 h 164"/>
                <a:gd name="T66" fmla="*/ 165 w 743"/>
                <a:gd name="T67" fmla="*/ 14 h 164"/>
                <a:gd name="T68" fmla="*/ 227 w 743"/>
                <a:gd name="T69" fmla="*/ 8 h 164"/>
                <a:gd name="T70" fmla="*/ 297 w 743"/>
                <a:gd name="T71" fmla="*/ 2 h 164"/>
                <a:gd name="T72" fmla="*/ 373 w 743"/>
                <a:gd name="T73" fmla="*/ 0 h 164"/>
                <a:gd name="T74" fmla="*/ 373 w 743"/>
                <a:gd name="T75" fmla="*/ 0 h 164"/>
                <a:gd name="T76" fmla="*/ 447 w 743"/>
                <a:gd name="T77" fmla="*/ 2 h 164"/>
                <a:gd name="T78" fmla="*/ 517 w 743"/>
                <a:gd name="T79" fmla="*/ 8 h 164"/>
                <a:gd name="T80" fmla="*/ 579 w 743"/>
                <a:gd name="T81" fmla="*/ 14 h 164"/>
                <a:gd name="T82" fmla="*/ 635 w 743"/>
                <a:gd name="T83" fmla="*/ 24 h 164"/>
                <a:gd name="T84" fmla="*/ 679 w 743"/>
                <a:gd name="T85" fmla="*/ 36 h 164"/>
                <a:gd name="T86" fmla="*/ 699 w 743"/>
                <a:gd name="T87" fmla="*/ 44 h 164"/>
                <a:gd name="T88" fmla="*/ 715 w 743"/>
                <a:gd name="T89" fmla="*/ 50 h 164"/>
                <a:gd name="T90" fmla="*/ 727 w 743"/>
                <a:gd name="T91" fmla="*/ 58 h 164"/>
                <a:gd name="T92" fmla="*/ 735 w 743"/>
                <a:gd name="T93" fmla="*/ 66 h 164"/>
                <a:gd name="T94" fmla="*/ 741 w 743"/>
                <a:gd name="T95" fmla="*/ 74 h 164"/>
                <a:gd name="T96" fmla="*/ 743 w 743"/>
                <a:gd name="T97" fmla="*/ 82 h 164"/>
                <a:gd name="T98" fmla="*/ 743 w 743"/>
                <a:gd name="T99"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3" h="164">
                  <a:moveTo>
                    <a:pt x="743" y="82"/>
                  </a:moveTo>
                  <a:lnTo>
                    <a:pt x="743" y="82"/>
                  </a:lnTo>
                  <a:lnTo>
                    <a:pt x="741" y="90"/>
                  </a:lnTo>
                  <a:lnTo>
                    <a:pt x="735" y="98"/>
                  </a:lnTo>
                  <a:lnTo>
                    <a:pt x="727" y="106"/>
                  </a:lnTo>
                  <a:lnTo>
                    <a:pt x="715" y="114"/>
                  </a:lnTo>
                  <a:lnTo>
                    <a:pt x="699" y="120"/>
                  </a:lnTo>
                  <a:lnTo>
                    <a:pt x="679" y="128"/>
                  </a:lnTo>
                  <a:lnTo>
                    <a:pt x="635" y="140"/>
                  </a:lnTo>
                  <a:lnTo>
                    <a:pt x="579" y="150"/>
                  </a:lnTo>
                  <a:lnTo>
                    <a:pt x="517" y="156"/>
                  </a:lnTo>
                  <a:lnTo>
                    <a:pt x="447" y="162"/>
                  </a:lnTo>
                  <a:lnTo>
                    <a:pt x="373" y="164"/>
                  </a:lnTo>
                  <a:lnTo>
                    <a:pt x="373" y="164"/>
                  </a:lnTo>
                  <a:lnTo>
                    <a:pt x="297" y="162"/>
                  </a:lnTo>
                  <a:lnTo>
                    <a:pt x="227" y="156"/>
                  </a:lnTo>
                  <a:lnTo>
                    <a:pt x="165" y="150"/>
                  </a:lnTo>
                  <a:lnTo>
                    <a:pt x="108" y="140"/>
                  </a:lnTo>
                  <a:lnTo>
                    <a:pt x="64" y="128"/>
                  </a:lnTo>
                  <a:lnTo>
                    <a:pt x="44" y="120"/>
                  </a:lnTo>
                  <a:lnTo>
                    <a:pt x="28" y="114"/>
                  </a:lnTo>
                  <a:lnTo>
                    <a:pt x="16" y="106"/>
                  </a:lnTo>
                  <a:lnTo>
                    <a:pt x="8" y="98"/>
                  </a:lnTo>
                  <a:lnTo>
                    <a:pt x="2" y="90"/>
                  </a:lnTo>
                  <a:lnTo>
                    <a:pt x="0" y="82"/>
                  </a:lnTo>
                  <a:lnTo>
                    <a:pt x="0" y="82"/>
                  </a:lnTo>
                  <a:lnTo>
                    <a:pt x="2" y="74"/>
                  </a:lnTo>
                  <a:lnTo>
                    <a:pt x="8" y="66"/>
                  </a:lnTo>
                  <a:lnTo>
                    <a:pt x="16" y="58"/>
                  </a:lnTo>
                  <a:lnTo>
                    <a:pt x="28" y="50"/>
                  </a:lnTo>
                  <a:lnTo>
                    <a:pt x="44" y="44"/>
                  </a:lnTo>
                  <a:lnTo>
                    <a:pt x="64" y="36"/>
                  </a:lnTo>
                  <a:lnTo>
                    <a:pt x="108" y="24"/>
                  </a:lnTo>
                  <a:lnTo>
                    <a:pt x="165" y="14"/>
                  </a:lnTo>
                  <a:lnTo>
                    <a:pt x="227" y="8"/>
                  </a:lnTo>
                  <a:lnTo>
                    <a:pt x="297" y="2"/>
                  </a:lnTo>
                  <a:lnTo>
                    <a:pt x="373" y="0"/>
                  </a:lnTo>
                  <a:lnTo>
                    <a:pt x="373" y="0"/>
                  </a:lnTo>
                  <a:lnTo>
                    <a:pt x="447" y="2"/>
                  </a:lnTo>
                  <a:lnTo>
                    <a:pt x="517" y="8"/>
                  </a:lnTo>
                  <a:lnTo>
                    <a:pt x="579" y="14"/>
                  </a:lnTo>
                  <a:lnTo>
                    <a:pt x="635" y="24"/>
                  </a:lnTo>
                  <a:lnTo>
                    <a:pt x="679" y="36"/>
                  </a:lnTo>
                  <a:lnTo>
                    <a:pt x="699" y="44"/>
                  </a:lnTo>
                  <a:lnTo>
                    <a:pt x="715" y="50"/>
                  </a:lnTo>
                  <a:lnTo>
                    <a:pt x="727" y="58"/>
                  </a:lnTo>
                  <a:lnTo>
                    <a:pt x="735" y="66"/>
                  </a:lnTo>
                  <a:lnTo>
                    <a:pt x="741" y="74"/>
                  </a:lnTo>
                  <a:lnTo>
                    <a:pt x="743" y="82"/>
                  </a:lnTo>
                  <a:lnTo>
                    <a:pt x="743" y="82"/>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Freeform 225">
              <a:extLst>
                <a:ext uri="{FF2B5EF4-FFF2-40B4-BE49-F238E27FC236}">
                  <a16:creationId xmlns:a16="http://schemas.microsoft.com/office/drawing/2014/main" id="{BDA7D354-BB51-476A-9D3A-85598770E0E4}"/>
                </a:ext>
              </a:extLst>
            </p:cNvPr>
            <p:cNvSpPr>
              <a:spLocks/>
            </p:cNvSpPr>
            <p:nvPr/>
          </p:nvSpPr>
          <p:spPr bwMode="auto">
            <a:xfrm>
              <a:off x="14136688" y="2941638"/>
              <a:ext cx="342900" cy="177800"/>
            </a:xfrm>
            <a:custGeom>
              <a:avLst/>
              <a:gdLst>
                <a:gd name="T0" fmla="*/ 0 w 216"/>
                <a:gd name="T1" fmla="*/ 76 h 112"/>
                <a:gd name="T2" fmla="*/ 0 w 216"/>
                <a:gd name="T3" fmla="*/ 76 h 112"/>
                <a:gd name="T4" fmla="*/ 18 w 216"/>
                <a:gd name="T5" fmla="*/ 92 h 112"/>
                <a:gd name="T6" fmla="*/ 40 w 216"/>
                <a:gd name="T7" fmla="*/ 102 h 112"/>
                <a:gd name="T8" fmla="*/ 62 w 216"/>
                <a:gd name="T9" fmla="*/ 110 h 112"/>
                <a:gd name="T10" fmla="*/ 76 w 216"/>
                <a:gd name="T11" fmla="*/ 110 h 112"/>
                <a:gd name="T12" fmla="*/ 88 w 216"/>
                <a:gd name="T13" fmla="*/ 112 h 112"/>
                <a:gd name="T14" fmla="*/ 88 w 216"/>
                <a:gd name="T15" fmla="*/ 112 h 112"/>
                <a:gd name="T16" fmla="*/ 112 w 216"/>
                <a:gd name="T17" fmla="*/ 110 h 112"/>
                <a:gd name="T18" fmla="*/ 134 w 216"/>
                <a:gd name="T19" fmla="*/ 102 h 112"/>
                <a:gd name="T20" fmla="*/ 156 w 216"/>
                <a:gd name="T21" fmla="*/ 92 h 112"/>
                <a:gd name="T22" fmla="*/ 174 w 216"/>
                <a:gd name="T23" fmla="*/ 80 h 112"/>
                <a:gd name="T24" fmla="*/ 190 w 216"/>
                <a:gd name="T25" fmla="*/ 62 h 112"/>
                <a:gd name="T26" fmla="*/ 202 w 216"/>
                <a:gd name="T27" fmla="*/ 44 h 112"/>
                <a:gd name="T28" fmla="*/ 212 w 216"/>
                <a:gd name="T29" fmla="*/ 22 h 112"/>
                <a:gd name="T30" fmla="*/ 216 w 216"/>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12">
                  <a:moveTo>
                    <a:pt x="0" y="76"/>
                  </a:moveTo>
                  <a:lnTo>
                    <a:pt x="0" y="76"/>
                  </a:lnTo>
                  <a:lnTo>
                    <a:pt x="18" y="92"/>
                  </a:lnTo>
                  <a:lnTo>
                    <a:pt x="40" y="102"/>
                  </a:lnTo>
                  <a:lnTo>
                    <a:pt x="62" y="110"/>
                  </a:lnTo>
                  <a:lnTo>
                    <a:pt x="76" y="110"/>
                  </a:lnTo>
                  <a:lnTo>
                    <a:pt x="88" y="112"/>
                  </a:lnTo>
                  <a:lnTo>
                    <a:pt x="88" y="112"/>
                  </a:lnTo>
                  <a:lnTo>
                    <a:pt x="112" y="110"/>
                  </a:lnTo>
                  <a:lnTo>
                    <a:pt x="134" y="102"/>
                  </a:lnTo>
                  <a:lnTo>
                    <a:pt x="156" y="92"/>
                  </a:lnTo>
                  <a:lnTo>
                    <a:pt x="174" y="80"/>
                  </a:lnTo>
                  <a:lnTo>
                    <a:pt x="190" y="62"/>
                  </a:lnTo>
                  <a:lnTo>
                    <a:pt x="202" y="44"/>
                  </a:lnTo>
                  <a:lnTo>
                    <a:pt x="212" y="22"/>
                  </a:lnTo>
                  <a:lnTo>
                    <a:pt x="216" y="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96" name="Group 395">
            <a:extLst>
              <a:ext uri="{FF2B5EF4-FFF2-40B4-BE49-F238E27FC236}">
                <a16:creationId xmlns:a16="http://schemas.microsoft.com/office/drawing/2014/main" id="{7915C831-3A14-48FF-8131-F3F37D813877}"/>
              </a:ext>
            </a:extLst>
          </p:cNvPr>
          <p:cNvGrpSpPr/>
          <p:nvPr/>
        </p:nvGrpSpPr>
        <p:grpSpPr>
          <a:xfrm>
            <a:off x="10927171" y="4503283"/>
            <a:ext cx="1005660" cy="410825"/>
            <a:chOff x="16240125" y="2913063"/>
            <a:chExt cx="2498725" cy="1020762"/>
          </a:xfrm>
        </p:grpSpPr>
        <p:sp>
          <p:nvSpPr>
            <p:cNvPr id="1215" name="Freeform 226">
              <a:extLst>
                <a:ext uri="{FF2B5EF4-FFF2-40B4-BE49-F238E27FC236}">
                  <a16:creationId xmlns:a16="http://schemas.microsoft.com/office/drawing/2014/main" id="{79A09690-EB10-4795-97FC-822443909D10}"/>
                </a:ext>
              </a:extLst>
            </p:cNvPr>
            <p:cNvSpPr>
              <a:spLocks/>
            </p:cNvSpPr>
            <p:nvPr/>
          </p:nvSpPr>
          <p:spPr bwMode="auto">
            <a:xfrm>
              <a:off x="16240125" y="3163888"/>
              <a:ext cx="2346325" cy="620712"/>
            </a:xfrm>
            <a:custGeom>
              <a:avLst/>
              <a:gdLst>
                <a:gd name="T0" fmla="*/ 677 w 1478"/>
                <a:gd name="T1" fmla="*/ 78 h 391"/>
                <a:gd name="T2" fmla="*/ 246 w 1478"/>
                <a:gd name="T3" fmla="*/ 78 h 391"/>
                <a:gd name="T4" fmla="*/ 12 w 1478"/>
                <a:gd name="T5" fmla="*/ 299 h 391"/>
                <a:gd name="T6" fmla="*/ 12 w 1478"/>
                <a:gd name="T7" fmla="*/ 299 h 391"/>
                <a:gd name="T8" fmla="*/ 6 w 1478"/>
                <a:gd name="T9" fmla="*/ 313 h 391"/>
                <a:gd name="T10" fmla="*/ 0 w 1478"/>
                <a:gd name="T11" fmla="*/ 327 h 391"/>
                <a:gd name="T12" fmla="*/ 0 w 1478"/>
                <a:gd name="T13" fmla="*/ 345 h 391"/>
                <a:gd name="T14" fmla="*/ 0 w 1478"/>
                <a:gd name="T15" fmla="*/ 353 h 391"/>
                <a:gd name="T16" fmla="*/ 4 w 1478"/>
                <a:gd name="T17" fmla="*/ 361 h 391"/>
                <a:gd name="T18" fmla="*/ 8 w 1478"/>
                <a:gd name="T19" fmla="*/ 369 h 391"/>
                <a:gd name="T20" fmla="*/ 16 w 1478"/>
                <a:gd name="T21" fmla="*/ 377 h 391"/>
                <a:gd name="T22" fmla="*/ 26 w 1478"/>
                <a:gd name="T23" fmla="*/ 383 h 391"/>
                <a:gd name="T24" fmla="*/ 40 w 1478"/>
                <a:gd name="T25" fmla="*/ 387 h 391"/>
                <a:gd name="T26" fmla="*/ 56 w 1478"/>
                <a:gd name="T27" fmla="*/ 391 h 391"/>
                <a:gd name="T28" fmla="*/ 76 w 1478"/>
                <a:gd name="T29" fmla="*/ 391 h 391"/>
                <a:gd name="T30" fmla="*/ 76 w 1478"/>
                <a:gd name="T31" fmla="*/ 391 h 391"/>
                <a:gd name="T32" fmla="*/ 643 w 1478"/>
                <a:gd name="T33" fmla="*/ 391 h 391"/>
                <a:gd name="T34" fmla="*/ 747 w 1478"/>
                <a:gd name="T35" fmla="*/ 265 h 391"/>
                <a:gd name="T36" fmla="*/ 1368 w 1478"/>
                <a:gd name="T37" fmla="*/ 265 h 391"/>
                <a:gd name="T38" fmla="*/ 1478 w 1478"/>
                <a:gd name="T39" fmla="*/ 2 h 391"/>
                <a:gd name="T40" fmla="*/ 1478 w 1478"/>
                <a:gd name="T41" fmla="*/ 2 h 391"/>
                <a:gd name="T42" fmla="*/ 1428 w 1478"/>
                <a:gd name="T43" fmla="*/ 0 h 391"/>
                <a:gd name="T44" fmla="*/ 1394 w 1478"/>
                <a:gd name="T45" fmla="*/ 0 h 391"/>
                <a:gd name="T46" fmla="*/ 1382 w 1478"/>
                <a:gd name="T47" fmla="*/ 0 h 391"/>
                <a:gd name="T48" fmla="*/ 1376 w 1478"/>
                <a:gd name="T49" fmla="*/ 2 h 391"/>
                <a:gd name="T50" fmla="*/ 1376 w 1478"/>
                <a:gd name="T51" fmla="*/ 2 h 391"/>
                <a:gd name="T52" fmla="*/ 1226 w 1478"/>
                <a:gd name="T53" fmla="*/ 173 h 391"/>
                <a:gd name="T54" fmla="*/ 793 w 1478"/>
                <a:gd name="T55" fmla="*/ 173 h 391"/>
                <a:gd name="T56" fmla="*/ 677 w 1478"/>
                <a:gd name="T57" fmla="*/ 7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8" h="391">
                  <a:moveTo>
                    <a:pt x="677" y="78"/>
                  </a:moveTo>
                  <a:lnTo>
                    <a:pt x="246" y="78"/>
                  </a:lnTo>
                  <a:lnTo>
                    <a:pt x="12" y="299"/>
                  </a:lnTo>
                  <a:lnTo>
                    <a:pt x="12" y="299"/>
                  </a:lnTo>
                  <a:lnTo>
                    <a:pt x="6" y="313"/>
                  </a:lnTo>
                  <a:lnTo>
                    <a:pt x="0" y="327"/>
                  </a:lnTo>
                  <a:lnTo>
                    <a:pt x="0" y="345"/>
                  </a:lnTo>
                  <a:lnTo>
                    <a:pt x="0" y="353"/>
                  </a:lnTo>
                  <a:lnTo>
                    <a:pt x="4" y="361"/>
                  </a:lnTo>
                  <a:lnTo>
                    <a:pt x="8" y="369"/>
                  </a:lnTo>
                  <a:lnTo>
                    <a:pt x="16" y="377"/>
                  </a:lnTo>
                  <a:lnTo>
                    <a:pt x="26" y="383"/>
                  </a:lnTo>
                  <a:lnTo>
                    <a:pt x="40" y="387"/>
                  </a:lnTo>
                  <a:lnTo>
                    <a:pt x="56" y="391"/>
                  </a:lnTo>
                  <a:lnTo>
                    <a:pt x="76" y="391"/>
                  </a:lnTo>
                  <a:lnTo>
                    <a:pt x="76" y="391"/>
                  </a:lnTo>
                  <a:lnTo>
                    <a:pt x="643" y="391"/>
                  </a:lnTo>
                  <a:lnTo>
                    <a:pt x="747" y="265"/>
                  </a:lnTo>
                  <a:lnTo>
                    <a:pt x="1368" y="265"/>
                  </a:lnTo>
                  <a:lnTo>
                    <a:pt x="1478" y="2"/>
                  </a:lnTo>
                  <a:lnTo>
                    <a:pt x="1478" y="2"/>
                  </a:lnTo>
                  <a:lnTo>
                    <a:pt x="1428" y="0"/>
                  </a:lnTo>
                  <a:lnTo>
                    <a:pt x="1394" y="0"/>
                  </a:lnTo>
                  <a:lnTo>
                    <a:pt x="1382" y="0"/>
                  </a:lnTo>
                  <a:lnTo>
                    <a:pt x="1376" y="2"/>
                  </a:lnTo>
                  <a:lnTo>
                    <a:pt x="1376" y="2"/>
                  </a:lnTo>
                  <a:lnTo>
                    <a:pt x="1226" y="173"/>
                  </a:lnTo>
                  <a:lnTo>
                    <a:pt x="793" y="173"/>
                  </a:lnTo>
                  <a:lnTo>
                    <a:pt x="677" y="78"/>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227">
              <a:extLst>
                <a:ext uri="{FF2B5EF4-FFF2-40B4-BE49-F238E27FC236}">
                  <a16:creationId xmlns:a16="http://schemas.microsoft.com/office/drawing/2014/main" id="{94291B59-A94A-4B7F-9298-42B1B5AEECDB}"/>
                </a:ext>
              </a:extLst>
            </p:cNvPr>
            <p:cNvSpPr>
              <a:spLocks/>
            </p:cNvSpPr>
            <p:nvPr/>
          </p:nvSpPr>
          <p:spPr bwMode="auto">
            <a:xfrm>
              <a:off x="16456025" y="3397250"/>
              <a:ext cx="338138" cy="241300"/>
            </a:xfrm>
            <a:custGeom>
              <a:avLst/>
              <a:gdLst>
                <a:gd name="T0" fmla="*/ 213 w 213"/>
                <a:gd name="T1" fmla="*/ 0 h 152"/>
                <a:gd name="T2" fmla="*/ 143 w 213"/>
                <a:gd name="T3" fmla="*/ 0 h 152"/>
                <a:gd name="T4" fmla="*/ 0 w 213"/>
                <a:gd name="T5" fmla="*/ 152 h 152"/>
                <a:gd name="T6" fmla="*/ 213 w 213"/>
                <a:gd name="T7" fmla="*/ 152 h 152"/>
                <a:gd name="T8" fmla="*/ 213 w 213"/>
                <a:gd name="T9" fmla="*/ 0 h 152"/>
              </a:gdLst>
              <a:ahLst/>
              <a:cxnLst>
                <a:cxn ang="0">
                  <a:pos x="T0" y="T1"/>
                </a:cxn>
                <a:cxn ang="0">
                  <a:pos x="T2" y="T3"/>
                </a:cxn>
                <a:cxn ang="0">
                  <a:pos x="T4" y="T5"/>
                </a:cxn>
                <a:cxn ang="0">
                  <a:pos x="T6" y="T7"/>
                </a:cxn>
                <a:cxn ang="0">
                  <a:pos x="T8" y="T9"/>
                </a:cxn>
              </a:cxnLst>
              <a:rect l="0" t="0" r="r" b="b"/>
              <a:pathLst>
                <a:path w="213" h="152">
                  <a:moveTo>
                    <a:pt x="213" y="0"/>
                  </a:moveTo>
                  <a:lnTo>
                    <a:pt x="143" y="0"/>
                  </a:lnTo>
                  <a:lnTo>
                    <a:pt x="0" y="152"/>
                  </a:lnTo>
                  <a:lnTo>
                    <a:pt x="213" y="152"/>
                  </a:lnTo>
                  <a:lnTo>
                    <a:pt x="213" y="0"/>
                  </a:lnTo>
                  <a:close/>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Freeform 228">
              <a:extLst>
                <a:ext uri="{FF2B5EF4-FFF2-40B4-BE49-F238E27FC236}">
                  <a16:creationId xmlns:a16="http://schemas.microsoft.com/office/drawing/2014/main" id="{0619FC84-A8CC-4F01-9394-A297A3364FD0}"/>
                </a:ext>
              </a:extLst>
            </p:cNvPr>
            <p:cNvSpPr>
              <a:spLocks/>
            </p:cNvSpPr>
            <p:nvPr/>
          </p:nvSpPr>
          <p:spPr bwMode="auto">
            <a:xfrm>
              <a:off x="16848138" y="3397250"/>
              <a:ext cx="184150" cy="241300"/>
            </a:xfrm>
            <a:custGeom>
              <a:avLst/>
              <a:gdLst>
                <a:gd name="T0" fmla="*/ 0 w 116"/>
                <a:gd name="T1" fmla="*/ 0 h 152"/>
                <a:gd name="T2" fmla="*/ 116 w 116"/>
                <a:gd name="T3" fmla="*/ 0 h 152"/>
                <a:gd name="T4" fmla="*/ 116 w 116"/>
                <a:gd name="T5" fmla="*/ 152 h 152"/>
                <a:gd name="T6" fmla="*/ 0 w 116"/>
                <a:gd name="T7" fmla="*/ 152 h 152"/>
                <a:gd name="T8" fmla="*/ 0 w 116"/>
                <a:gd name="T9" fmla="*/ 4 h 152"/>
              </a:gdLst>
              <a:ahLst/>
              <a:cxnLst>
                <a:cxn ang="0">
                  <a:pos x="T0" y="T1"/>
                </a:cxn>
                <a:cxn ang="0">
                  <a:pos x="T2" y="T3"/>
                </a:cxn>
                <a:cxn ang="0">
                  <a:pos x="T4" y="T5"/>
                </a:cxn>
                <a:cxn ang="0">
                  <a:pos x="T6" y="T7"/>
                </a:cxn>
                <a:cxn ang="0">
                  <a:pos x="T8" y="T9"/>
                </a:cxn>
              </a:cxnLst>
              <a:rect l="0" t="0" r="r" b="b"/>
              <a:pathLst>
                <a:path w="116" h="152">
                  <a:moveTo>
                    <a:pt x="0" y="0"/>
                  </a:moveTo>
                  <a:lnTo>
                    <a:pt x="116" y="0"/>
                  </a:lnTo>
                  <a:lnTo>
                    <a:pt x="116" y="152"/>
                  </a:lnTo>
                  <a:lnTo>
                    <a:pt x="0" y="152"/>
                  </a:lnTo>
                  <a:lnTo>
                    <a:pt x="0" y="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229">
              <a:extLst>
                <a:ext uri="{FF2B5EF4-FFF2-40B4-BE49-F238E27FC236}">
                  <a16:creationId xmlns:a16="http://schemas.microsoft.com/office/drawing/2014/main" id="{F991B1DE-0DEF-42E1-8765-BD423828A9C1}"/>
                </a:ext>
              </a:extLst>
            </p:cNvPr>
            <p:cNvSpPr>
              <a:spLocks/>
            </p:cNvSpPr>
            <p:nvPr/>
          </p:nvSpPr>
          <p:spPr bwMode="auto">
            <a:xfrm>
              <a:off x="17098963" y="3397250"/>
              <a:ext cx="168275" cy="241300"/>
            </a:xfrm>
            <a:custGeom>
              <a:avLst/>
              <a:gdLst>
                <a:gd name="T0" fmla="*/ 0 w 106"/>
                <a:gd name="T1" fmla="*/ 0 h 152"/>
                <a:gd name="T2" fmla="*/ 106 w 106"/>
                <a:gd name="T3" fmla="*/ 0 h 152"/>
                <a:gd name="T4" fmla="*/ 106 w 106"/>
                <a:gd name="T5" fmla="*/ 152 h 152"/>
                <a:gd name="T6" fmla="*/ 0 w 106"/>
                <a:gd name="T7" fmla="*/ 152 h 152"/>
                <a:gd name="T8" fmla="*/ 0 w 106"/>
                <a:gd name="T9" fmla="*/ 4 h 152"/>
              </a:gdLst>
              <a:ahLst/>
              <a:cxnLst>
                <a:cxn ang="0">
                  <a:pos x="T0" y="T1"/>
                </a:cxn>
                <a:cxn ang="0">
                  <a:pos x="T2" y="T3"/>
                </a:cxn>
                <a:cxn ang="0">
                  <a:pos x="T4" y="T5"/>
                </a:cxn>
                <a:cxn ang="0">
                  <a:pos x="T6" y="T7"/>
                </a:cxn>
                <a:cxn ang="0">
                  <a:pos x="T8" y="T9"/>
                </a:cxn>
              </a:cxnLst>
              <a:rect l="0" t="0" r="r" b="b"/>
              <a:pathLst>
                <a:path w="106" h="152">
                  <a:moveTo>
                    <a:pt x="0" y="0"/>
                  </a:moveTo>
                  <a:lnTo>
                    <a:pt x="106" y="0"/>
                  </a:lnTo>
                  <a:lnTo>
                    <a:pt x="106" y="152"/>
                  </a:lnTo>
                  <a:lnTo>
                    <a:pt x="0" y="152"/>
                  </a:lnTo>
                  <a:lnTo>
                    <a:pt x="0" y="4"/>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230">
              <a:extLst>
                <a:ext uri="{FF2B5EF4-FFF2-40B4-BE49-F238E27FC236}">
                  <a16:creationId xmlns:a16="http://schemas.microsoft.com/office/drawing/2014/main" id="{6376A42E-2F3C-4276-9AB5-39A0C3EEBB00}"/>
                </a:ext>
              </a:extLst>
            </p:cNvPr>
            <p:cNvSpPr>
              <a:spLocks noChangeShapeType="1"/>
            </p:cNvSpPr>
            <p:nvPr/>
          </p:nvSpPr>
          <p:spPr bwMode="auto">
            <a:xfrm>
              <a:off x="17499013" y="3511550"/>
              <a:ext cx="801688"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Freeform 231">
              <a:extLst>
                <a:ext uri="{FF2B5EF4-FFF2-40B4-BE49-F238E27FC236}">
                  <a16:creationId xmlns:a16="http://schemas.microsoft.com/office/drawing/2014/main" id="{B1BEF6A2-220A-499D-A6AF-70D620E57C20}"/>
                </a:ext>
              </a:extLst>
            </p:cNvPr>
            <p:cNvSpPr>
              <a:spLocks/>
            </p:cNvSpPr>
            <p:nvPr/>
          </p:nvSpPr>
          <p:spPr bwMode="auto">
            <a:xfrm>
              <a:off x="18170525" y="2982913"/>
              <a:ext cx="568325" cy="541337"/>
            </a:xfrm>
            <a:custGeom>
              <a:avLst/>
              <a:gdLst>
                <a:gd name="T0" fmla="*/ 252 w 358"/>
                <a:gd name="T1" fmla="*/ 341 h 341"/>
                <a:gd name="T2" fmla="*/ 252 w 358"/>
                <a:gd name="T3" fmla="*/ 341 h 341"/>
                <a:gd name="T4" fmla="*/ 274 w 358"/>
                <a:gd name="T5" fmla="*/ 329 h 341"/>
                <a:gd name="T6" fmla="*/ 296 w 358"/>
                <a:gd name="T7" fmla="*/ 315 h 341"/>
                <a:gd name="T8" fmla="*/ 314 w 358"/>
                <a:gd name="T9" fmla="*/ 297 h 341"/>
                <a:gd name="T10" fmla="*/ 328 w 358"/>
                <a:gd name="T11" fmla="*/ 277 h 341"/>
                <a:gd name="T12" fmla="*/ 342 w 358"/>
                <a:gd name="T13" fmla="*/ 255 h 341"/>
                <a:gd name="T14" fmla="*/ 350 w 358"/>
                <a:gd name="T15" fmla="*/ 232 h 341"/>
                <a:gd name="T16" fmla="*/ 356 w 358"/>
                <a:gd name="T17" fmla="*/ 206 h 341"/>
                <a:gd name="T18" fmla="*/ 358 w 358"/>
                <a:gd name="T19" fmla="*/ 178 h 341"/>
                <a:gd name="T20" fmla="*/ 358 w 358"/>
                <a:gd name="T21" fmla="*/ 178 h 341"/>
                <a:gd name="T22" fmla="*/ 358 w 358"/>
                <a:gd name="T23" fmla="*/ 160 h 341"/>
                <a:gd name="T24" fmla="*/ 356 w 358"/>
                <a:gd name="T25" fmla="*/ 142 h 341"/>
                <a:gd name="T26" fmla="*/ 350 w 358"/>
                <a:gd name="T27" fmla="*/ 126 h 341"/>
                <a:gd name="T28" fmla="*/ 344 w 358"/>
                <a:gd name="T29" fmla="*/ 110 h 341"/>
                <a:gd name="T30" fmla="*/ 338 w 358"/>
                <a:gd name="T31" fmla="*/ 94 h 341"/>
                <a:gd name="T32" fmla="*/ 328 w 358"/>
                <a:gd name="T33" fmla="*/ 78 h 341"/>
                <a:gd name="T34" fmla="*/ 318 w 358"/>
                <a:gd name="T35" fmla="*/ 64 h 341"/>
                <a:gd name="T36" fmla="*/ 306 w 358"/>
                <a:gd name="T37" fmla="*/ 52 h 341"/>
                <a:gd name="T38" fmla="*/ 294 w 358"/>
                <a:gd name="T39" fmla="*/ 40 h 341"/>
                <a:gd name="T40" fmla="*/ 280 w 358"/>
                <a:gd name="T41" fmla="*/ 30 h 341"/>
                <a:gd name="T42" fmla="*/ 264 w 358"/>
                <a:gd name="T43" fmla="*/ 22 h 341"/>
                <a:gd name="T44" fmla="*/ 250 w 358"/>
                <a:gd name="T45" fmla="*/ 14 h 341"/>
                <a:gd name="T46" fmla="*/ 232 w 358"/>
                <a:gd name="T47" fmla="*/ 8 h 341"/>
                <a:gd name="T48" fmla="*/ 216 w 358"/>
                <a:gd name="T49" fmla="*/ 4 h 341"/>
                <a:gd name="T50" fmla="*/ 198 w 358"/>
                <a:gd name="T51" fmla="*/ 0 h 341"/>
                <a:gd name="T52" fmla="*/ 180 w 358"/>
                <a:gd name="T53" fmla="*/ 0 h 341"/>
                <a:gd name="T54" fmla="*/ 180 w 358"/>
                <a:gd name="T55" fmla="*/ 0 h 341"/>
                <a:gd name="T56" fmla="*/ 162 w 358"/>
                <a:gd name="T57" fmla="*/ 0 h 341"/>
                <a:gd name="T58" fmla="*/ 144 w 358"/>
                <a:gd name="T59" fmla="*/ 4 h 341"/>
                <a:gd name="T60" fmla="*/ 126 w 358"/>
                <a:gd name="T61" fmla="*/ 8 h 341"/>
                <a:gd name="T62" fmla="*/ 110 w 358"/>
                <a:gd name="T63" fmla="*/ 14 h 341"/>
                <a:gd name="T64" fmla="*/ 94 w 358"/>
                <a:gd name="T65" fmla="*/ 22 h 341"/>
                <a:gd name="T66" fmla="*/ 80 w 358"/>
                <a:gd name="T67" fmla="*/ 30 h 341"/>
                <a:gd name="T68" fmla="*/ 66 w 358"/>
                <a:gd name="T69" fmla="*/ 40 h 341"/>
                <a:gd name="T70" fmla="*/ 54 w 358"/>
                <a:gd name="T71" fmla="*/ 52 h 341"/>
                <a:gd name="T72" fmla="*/ 42 w 358"/>
                <a:gd name="T73" fmla="*/ 64 h 341"/>
                <a:gd name="T74" fmla="*/ 32 w 358"/>
                <a:gd name="T75" fmla="*/ 78 h 341"/>
                <a:gd name="T76" fmla="*/ 22 w 358"/>
                <a:gd name="T77" fmla="*/ 94 h 341"/>
                <a:gd name="T78" fmla="*/ 14 w 358"/>
                <a:gd name="T79" fmla="*/ 110 h 341"/>
                <a:gd name="T80" fmla="*/ 8 w 358"/>
                <a:gd name="T81" fmla="*/ 126 h 341"/>
                <a:gd name="T82" fmla="*/ 4 w 358"/>
                <a:gd name="T83" fmla="*/ 142 h 341"/>
                <a:gd name="T84" fmla="*/ 2 w 358"/>
                <a:gd name="T85" fmla="*/ 160 h 341"/>
                <a:gd name="T86" fmla="*/ 0 w 358"/>
                <a:gd name="T87" fmla="*/ 1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 h="341">
                  <a:moveTo>
                    <a:pt x="252" y="341"/>
                  </a:moveTo>
                  <a:lnTo>
                    <a:pt x="252" y="341"/>
                  </a:lnTo>
                  <a:lnTo>
                    <a:pt x="274" y="329"/>
                  </a:lnTo>
                  <a:lnTo>
                    <a:pt x="296" y="315"/>
                  </a:lnTo>
                  <a:lnTo>
                    <a:pt x="314" y="297"/>
                  </a:lnTo>
                  <a:lnTo>
                    <a:pt x="328" y="277"/>
                  </a:lnTo>
                  <a:lnTo>
                    <a:pt x="342" y="255"/>
                  </a:lnTo>
                  <a:lnTo>
                    <a:pt x="350" y="232"/>
                  </a:lnTo>
                  <a:lnTo>
                    <a:pt x="356" y="206"/>
                  </a:lnTo>
                  <a:lnTo>
                    <a:pt x="358" y="178"/>
                  </a:lnTo>
                  <a:lnTo>
                    <a:pt x="358" y="178"/>
                  </a:lnTo>
                  <a:lnTo>
                    <a:pt x="358" y="160"/>
                  </a:lnTo>
                  <a:lnTo>
                    <a:pt x="356" y="142"/>
                  </a:lnTo>
                  <a:lnTo>
                    <a:pt x="350" y="126"/>
                  </a:lnTo>
                  <a:lnTo>
                    <a:pt x="344" y="110"/>
                  </a:lnTo>
                  <a:lnTo>
                    <a:pt x="338" y="94"/>
                  </a:lnTo>
                  <a:lnTo>
                    <a:pt x="328" y="78"/>
                  </a:lnTo>
                  <a:lnTo>
                    <a:pt x="318" y="64"/>
                  </a:lnTo>
                  <a:lnTo>
                    <a:pt x="306" y="52"/>
                  </a:lnTo>
                  <a:lnTo>
                    <a:pt x="294" y="40"/>
                  </a:lnTo>
                  <a:lnTo>
                    <a:pt x="280" y="30"/>
                  </a:lnTo>
                  <a:lnTo>
                    <a:pt x="264" y="22"/>
                  </a:lnTo>
                  <a:lnTo>
                    <a:pt x="250" y="14"/>
                  </a:lnTo>
                  <a:lnTo>
                    <a:pt x="232" y="8"/>
                  </a:lnTo>
                  <a:lnTo>
                    <a:pt x="216" y="4"/>
                  </a:lnTo>
                  <a:lnTo>
                    <a:pt x="198" y="0"/>
                  </a:lnTo>
                  <a:lnTo>
                    <a:pt x="180" y="0"/>
                  </a:lnTo>
                  <a:lnTo>
                    <a:pt x="180" y="0"/>
                  </a:lnTo>
                  <a:lnTo>
                    <a:pt x="162" y="0"/>
                  </a:lnTo>
                  <a:lnTo>
                    <a:pt x="144" y="4"/>
                  </a:lnTo>
                  <a:lnTo>
                    <a:pt x="126" y="8"/>
                  </a:lnTo>
                  <a:lnTo>
                    <a:pt x="110" y="14"/>
                  </a:lnTo>
                  <a:lnTo>
                    <a:pt x="94" y="22"/>
                  </a:lnTo>
                  <a:lnTo>
                    <a:pt x="80" y="30"/>
                  </a:lnTo>
                  <a:lnTo>
                    <a:pt x="66" y="40"/>
                  </a:lnTo>
                  <a:lnTo>
                    <a:pt x="54" y="52"/>
                  </a:lnTo>
                  <a:lnTo>
                    <a:pt x="42" y="64"/>
                  </a:lnTo>
                  <a:lnTo>
                    <a:pt x="32" y="78"/>
                  </a:lnTo>
                  <a:lnTo>
                    <a:pt x="22" y="94"/>
                  </a:lnTo>
                  <a:lnTo>
                    <a:pt x="14" y="110"/>
                  </a:lnTo>
                  <a:lnTo>
                    <a:pt x="8" y="126"/>
                  </a:lnTo>
                  <a:lnTo>
                    <a:pt x="4" y="142"/>
                  </a:lnTo>
                  <a:lnTo>
                    <a:pt x="2" y="160"/>
                  </a:lnTo>
                  <a:lnTo>
                    <a:pt x="0" y="178"/>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Freeform 232">
              <a:extLst>
                <a:ext uri="{FF2B5EF4-FFF2-40B4-BE49-F238E27FC236}">
                  <a16:creationId xmlns:a16="http://schemas.microsoft.com/office/drawing/2014/main" id="{C68F50BF-5CC1-4653-8235-296AEC7B642D}"/>
                </a:ext>
              </a:extLst>
            </p:cNvPr>
            <p:cNvSpPr>
              <a:spLocks/>
            </p:cNvSpPr>
            <p:nvPr/>
          </p:nvSpPr>
          <p:spPr bwMode="auto">
            <a:xfrm>
              <a:off x="16756063" y="3176588"/>
              <a:ext cx="523875" cy="111125"/>
            </a:xfrm>
            <a:custGeom>
              <a:avLst/>
              <a:gdLst>
                <a:gd name="T0" fmla="*/ 0 w 330"/>
                <a:gd name="T1" fmla="*/ 70 h 70"/>
                <a:gd name="T2" fmla="*/ 0 w 330"/>
                <a:gd name="T3" fmla="*/ 0 h 70"/>
                <a:gd name="T4" fmla="*/ 330 w 330"/>
                <a:gd name="T5" fmla="*/ 0 h 70"/>
                <a:gd name="T6" fmla="*/ 330 w 330"/>
                <a:gd name="T7" fmla="*/ 70 h 70"/>
              </a:gdLst>
              <a:ahLst/>
              <a:cxnLst>
                <a:cxn ang="0">
                  <a:pos x="T0" y="T1"/>
                </a:cxn>
                <a:cxn ang="0">
                  <a:pos x="T2" y="T3"/>
                </a:cxn>
                <a:cxn ang="0">
                  <a:pos x="T4" y="T5"/>
                </a:cxn>
                <a:cxn ang="0">
                  <a:pos x="T6" y="T7"/>
                </a:cxn>
              </a:cxnLst>
              <a:rect l="0" t="0" r="r" b="b"/>
              <a:pathLst>
                <a:path w="330" h="70">
                  <a:moveTo>
                    <a:pt x="0" y="70"/>
                  </a:moveTo>
                  <a:lnTo>
                    <a:pt x="0" y="0"/>
                  </a:lnTo>
                  <a:lnTo>
                    <a:pt x="330" y="0"/>
                  </a:lnTo>
                  <a:lnTo>
                    <a:pt x="330" y="70"/>
                  </a:lnTo>
                </a:path>
              </a:pathLst>
            </a:custGeom>
            <a:noFill/>
            <a:ln w="12700">
              <a:solidFill>
                <a:schemeClr val="tx2">
                  <a:alpha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233">
              <a:extLst>
                <a:ext uri="{FF2B5EF4-FFF2-40B4-BE49-F238E27FC236}">
                  <a16:creationId xmlns:a16="http://schemas.microsoft.com/office/drawing/2014/main" id="{042A57E6-C793-4F51-8F0F-D5DBDFEA8DCA}"/>
                </a:ext>
              </a:extLst>
            </p:cNvPr>
            <p:cNvSpPr>
              <a:spLocks noChangeShapeType="1"/>
            </p:cNvSpPr>
            <p:nvPr/>
          </p:nvSpPr>
          <p:spPr bwMode="auto">
            <a:xfrm flipV="1">
              <a:off x="17022763" y="2913063"/>
              <a:ext cx="0" cy="26352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234">
              <a:extLst>
                <a:ext uri="{FF2B5EF4-FFF2-40B4-BE49-F238E27FC236}">
                  <a16:creationId xmlns:a16="http://schemas.microsoft.com/office/drawing/2014/main" id="{C8235521-1314-4ED7-9D8E-15323CED241A}"/>
                </a:ext>
              </a:extLst>
            </p:cNvPr>
            <p:cNvSpPr>
              <a:spLocks noChangeShapeType="1"/>
            </p:cNvSpPr>
            <p:nvPr/>
          </p:nvSpPr>
          <p:spPr bwMode="auto">
            <a:xfrm flipH="1">
              <a:off x="16281400" y="2992438"/>
              <a:ext cx="1414463"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235">
              <a:extLst>
                <a:ext uri="{FF2B5EF4-FFF2-40B4-BE49-F238E27FC236}">
                  <a16:creationId xmlns:a16="http://schemas.microsoft.com/office/drawing/2014/main" id="{D62389C6-5930-4EC8-9B80-5DB1B63C5814}"/>
                </a:ext>
              </a:extLst>
            </p:cNvPr>
            <p:cNvSpPr>
              <a:spLocks noChangeShapeType="1"/>
            </p:cNvSpPr>
            <p:nvPr/>
          </p:nvSpPr>
          <p:spPr bwMode="auto">
            <a:xfrm>
              <a:off x="16370300" y="3933825"/>
              <a:ext cx="989013" cy="0"/>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236">
              <a:extLst>
                <a:ext uri="{FF2B5EF4-FFF2-40B4-BE49-F238E27FC236}">
                  <a16:creationId xmlns:a16="http://schemas.microsoft.com/office/drawing/2014/main" id="{ADCF47F7-EE37-42B9-AF62-87C5AA80764C}"/>
                </a:ext>
              </a:extLst>
            </p:cNvPr>
            <p:cNvSpPr>
              <a:spLocks noChangeShapeType="1"/>
            </p:cNvSpPr>
            <p:nvPr/>
          </p:nvSpPr>
          <p:spPr bwMode="auto">
            <a:xfrm>
              <a:off x="17187863" y="3784600"/>
              <a:ext cx="0" cy="14922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237">
              <a:extLst>
                <a:ext uri="{FF2B5EF4-FFF2-40B4-BE49-F238E27FC236}">
                  <a16:creationId xmlns:a16="http://schemas.microsoft.com/office/drawing/2014/main" id="{01693257-D605-4E39-BBB1-425AD274B844}"/>
                </a:ext>
              </a:extLst>
            </p:cNvPr>
            <p:cNvSpPr>
              <a:spLocks noChangeShapeType="1"/>
            </p:cNvSpPr>
            <p:nvPr/>
          </p:nvSpPr>
          <p:spPr bwMode="auto">
            <a:xfrm>
              <a:off x="16532225" y="3784600"/>
              <a:ext cx="0" cy="149225"/>
            </a:xfrm>
            <a:prstGeom prst="line">
              <a:avLst/>
            </a:prstGeom>
            <a:noFill/>
            <a:ln w="12700">
              <a:solidFill>
                <a:schemeClr val="tx2">
                  <a:alpha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8275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C85C042-CCA8-4C4E-8E93-29031D578A8E}"/>
              </a:ext>
            </a:extLst>
          </p:cNvPr>
          <p:cNvGrpSpPr/>
          <p:nvPr/>
        </p:nvGrpSpPr>
        <p:grpSpPr>
          <a:xfrm>
            <a:off x="3375878" y="3519489"/>
            <a:ext cx="2642328" cy="1218295"/>
            <a:chOff x="3375878" y="3519489"/>
            <a:chExt cx="2642328" cy="1218295"/>
          </a:xfrm>
        </p:grpSpPr>
        <p:sp>
          <p:nvSpPr>
            <p:cNvPr id="326" name="Freeform 46">
              <a:extLst>
                <a:ext uri="{FF2B5EF4-FFF2-40B4-BE49-F238E27FC236}">
                  <a16:creationId xmlns:a16="http://schemas.microsoft.com/office/drawing/2014/main" id="{4BE17DB9-4F8F-4E72-A504-B938D295BE20}"/>
                </a:ext>
              </a:extLst>
            </p:cNvPr>
            <p:cNvSpPr>
              <a:spLocks/>
            </p:cNvSpPr>
            <p:nvPr/>
          </p:nvSpPr>
          <p:spPr bwMode="auto">
            <a:xfrm>
              <a:off x="3375878" y="4202557"/>
              <a:ext cx="860665" cy="535227"/>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solidFill>
              <a:schemeClr val="bg1"/>
            </a:solidFill>
            <a:ln w="31750">
              <a:solidFill>
                <a:srgbClr val="33FAF6"/>
              </a:solidFill>
              <a:miter lim="800000"/>
              <a:headEnd/>
              <a:tailEnd/>
            </a:ln>
            <a:effectLst/>
          </p:spPr>
          <p:style>
            <a:lnRef idx="1">
              <a:schemeClr val="accent1"/>
            </a:lnRef>
            <a:fillRef idx="3">
              <a:schemeClr val="accent1"/>
            </a:fillRef>
            <a:effectRef idx="2">
              <a:schemeClr val="accent1"/>
            </a:effectRef>
            <a:fontRef idx="minor">
              <a:schemeClr val="lt1"/>
            </a:fontRef>
          </p:style>
          <p:txBody>
            <a:bodyPr wrap="none" lIns="0" rIns="0" rtlCol="0" anchor="ctr">
              <a:noAutofit/>
            </a:bodyPr>
            <a:lstStyle/>
            <a:p>
              <a:pPr algn="ctr"/>
              <a:endParaRPr lang="en-US" sz="1100" dirty="0">
                <a:solidFill>
                  <a:prstClr val="white"/>
                </a:solidFill>
              </a:endParaRPr>
            </a:p>
          </p:txBody>
        </p:sp>
        <p:sp>
          <p:nvSpPr>
            <p:cNvPr id="327" name="Freeform 46">
              <a:extLst>
                <a:ext uri="{FF2B5EF4-FFF2-40B4-BE49-F238E27FC236}">
                  <a16:creationId xmlns:a16="http://schemas.microsoft.com/office/drawing/2014/main" id="{705A16C5-0AF4-4298-8AAE-B590A9BB6611}"/>
                </a:ext>
              </a:extLst>
            </p:cNvPr>
            <p:cNvSpPr>
              <a:spLocks/>
            </p:cNvSpPr>
            <p:nvPr/>
          </p:nvSpPr>
          <p:spPr bwMode="auto">
            <a:xfrm>
              <a:off x="4158946" y="3519489"/>
              <a:ext cx="1151736" cy="716234"/>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solidFill>
              <a:schemeClr val="bg1"/>
            </a:solidFill>
            <a:ln w="31750">
              <a:solidFill>
                <a:srgbClr val="33FAF6"/>
              </a:solidFill>
              <a:miter lim="800000"/>
              <a:headEnd/>
              <a:tailEnd/>
            </a:ln>
            <a:effectLst/>
          </p:spPr>
          <p:style>
            <a:lnRef idx="1">
              <a:schemeClr val="accent1"/>
            </a:lnRef>
            <a:fillRef idx="3">
              <a:schemeClr val="accent1"/>
            </a:fillRef>
            <a:effectRef idx="2">
              <a:schemeClr val="accent1"/>
            </a:effectRef>
            <a:fontRef idx="minor">
              <a:schemeClr val="lt1"/>
            </a:fontRef>
          </p:style>
          <p:txBody>
            <a:bodyPr wrap="none" lIns="0" rIns="0" rtlCol="0" anchor="ctr">
              <a:noAutofit/>
            </a:bodyPr>
            <a:lstStyle/>
            <a:p>
              <a:pPr algn="ctr"/>
              <a:endParaRPr lang="en-US" sz="1100">
                <a:solidFill>
                  <a:prstClr val="white"/>
                </a:solidFill>
              </a:endParaRPr>
            </a:p>
          </p:txBody>
        </p:sp>
        <p:sp>
          <p:nvSpPr>
            <p:cNvPr id="328" name="Freeform 46">
              <a:extLst>
                <a:ext uri="{FF2B5EF4-FFF2-40B4-BE49-F238E27FC236}">
                  <a16:creationId xmlns:a16="http://schemas.microsoft.com/office/drawing/2014/main" id="{82FBF5A3-E0DD-427C-AD9D-6B536577DECF}"/>
                </a:ext>
              </a:extLst>
            </p:cNvPr>
            <p:cNvSpPr>
              <a:spLocks/>
            </p:cNvSpPr>
            <p:nvPr/>
          </p:nvSpPr>
          <p:spPr bwMode="auto">
            <a:xfrm>
              <a:off x="5388834" y="3875840"/>
              <a:ext cx="629372" cy="391394"/>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solidFill>
              <a:schemeClr val="bg1"/>
            </a:solidFill>
            <a:ln w="31750">
              <a:solidFill>
                <a:srgbClr val="33FAF6"/>
              </a:solidFill>
              <a:miter lim="800000"/>
              <a:headEnd/>
              <a:tailEnd/>
            </a:ln>
            <a:effectLst/>
          </p:spPr>
          <p:style>
            <a:lnRef idx="1">
              <a:schemeClr val="accent1"/>
            </a:lnRef>
            <a:fillRef idx="3">
              <a:schemeClr val="accent1"/>
            </a:fillRef>
            <a:effectRef idx="2">
              <a:schemeClr val="accent1"/>
            </a:effectRef>
            <a:fontRef idx="minor">
              <a:schemeClr val="lt1"/>
            </a:fontRef>
          </p:style>
          <p:txBody>
            <a:bodyPr wrap="none" lIns="0" rIns="0" rtlCol="0" anchor="ctr">
              <a:noAutofit/>
            </a:bodyPr>
            <a:lstStyle/>
            <a:p>
              <a:pPr algn="ctr"/>
              <a:endParaRPr lang="en-US" sz="1100">
                <a:solidFill>
                  <a:prstClr val="white"/>
                </a:solidFill>
              </a:endParaRPr>
            </a:p>
          </p:txBody>
        </p:sp>
        <p:grpSp>
          <p:nvGrpSpPr>
            <p:cNvPr id="379" name="Group 378">
              <a:extLst>
                <a:ext uri="{FF2B5EF4-FFF2-40B4-BE49-F238E27FC236}">
                  <a16:creationId xmlns:a16="http://schemas.microsoft.com/office/drawing/2014/main" id="{746B26F6-9D7A-4B35-AA33-ED497D1970A6}"/>
                </a:ext>
              </a:extLst>
            </p:cNvPr>
            <p:cNvGrpSpPr/>
            <p:nvPr/>
          </p:nvGrpSpPr>
          <p:grpSpPr>
            <a:xfrm>
              <a:off x="4375525" y="3780840"/>
              <a:ext cx="718578" cy="262787"/>
              <a:chOff x="202757" y="2728912"/>
              <a:chExt cx="620750" cy="227011"/>
            </a:xfrm>
            <a:solidFill>
              <a:srgbClr val="33FAF6"/>
            </a:solidFill>
          </p:grpSpPr>
          <p:grpSp>
            <p:nvGrpSpPr>
              <p:cNvPr id="576" name="Group 575">
                <a:extLst>
                  <a:ext uri="{FF2B5EF4-FFF2-40B4-BE49-F238E27FC236}">
                    <a16:creationId xmlns:a16="http://schemas.microsoft.com/office/drawing/2014/main" id="{E1B5E5C1-578D-4244-A05F-CC6E6C668B48}"/>
                  </a:ext>
                </a:extLst>
              </p:cNvPr>
              <p:cNvGrpSpPr/>
              <p:nvPr/>
            </p:nvGrpSpPr>
            <p:grpSpPr>
              <a:xfrm>
                <a:off x="379412" y="2728912"/>
                <a:ext cx="279713" cy="101060"/>
                <a:chOff x="325085" y="2743200"/>
                <a:chExt cx="279713" cy="101060"/>
              </a:xfrm>
              <a:grpFill/>
            </p:grpSpPr>
            <p:sp>
              <p:nvSpPr>
                <p:cNvPr id="587" name="Freeform 216">
                  <a:extLst>
                    <a:ext uri="{FF2B5EF4-FFF2-40B4-BE49-F238E27FC236}">
                      <a16:creationId xmlns:a16="http://schemas.microsoft.com/office/drawing/2014/main" id="{7BEE692B-B6A0-45AA-AA19-213C5D1AF16F}"/>
                    </a:ext>
                  </a:extLst>
                </p:cNvPr>
                <p:cNvSpPr>
                  <a:spLocks noEditPoints="1"/>
                </p:cNvSpPr>
                <p:nvPr/>
              </p:nvSpPr>
              <p:spPr bwMode="auto">
                <a:xfrm>
                  <a:off x="472451" y="2766353"/>
                  <a:ext cx="60385" cy="77907"/>
                </a:xfrm>
                <a:custGeom>
                  <a:avLst/>
                  <a:gdLst>
                    <a:gd name="T0" fmla="*/ 5 w 105"/>
                    <a:gd name="T1" fmla="*/ 123 h 138"/>
                    <a:gd name="T2" fmla="*/ 12 w 105"/>
                    <a:gd name="T3" fmla="*/ 111 h 138"/>
                    <a:gd name="T4" fmla="*/ 52 w 105"/>
                    <a:gd name="T5" fmla="*/ 125 h 138"/>
                    <a:gd name="T6" fmla="*/ 89 w 105"/>
                    <a:gd name="T7" fmla="*/ 88 h 138"/>
                    <a:gd name="T8" fmla="*/ 89 w 105"/>
                    <a:gd name="T9" fmla="*/ 76 h 138"/>
                    <a:gd name="T10" fmla="*/ 49 w 105"/>
                    <a:gd name="T11" fmla="*/ 97 h 138"/>
                    <a:gd name="T12" fmla="*/ 0 w 105"/>
                    <a:gd name="T13" fmla="*/ 49 h 138"/>
                    <a:gd name="T14" fmla="*/ 0 w 105"/>
                    <a:gd name="T15" fmla="*/ 48 h 138"/>
                    <a:gd name="T16" fmla="*/ 49 w 105"/>
                    <a:gd name="T17" fmla="*/ 0 h 138"/>
                    <a:gd name="T18" fmla="*/ 89 w 105"/>
                    <a:gd name="T19" fmla="*/ 20 h 138"/>
                    <a:gd name="T20" fmla="*/ 89 w 105"/>
                    <a:gd name="T21" fmla="*/ 2 h 138"/>
                    <a:gd name="T22" fmla="*/ 105 w 105"/>
                    <a:gd name="T23" fmla="*/ 2 h 138"/>
                    <a:gd name="T24" fmla="*/ 105 w 105"/>
                    <a:gd name="T25" fmla="*/ 87 h 138"/>
                    <a:gd name="T26" fmla="*/ 91 w 105"/>
                    <a:gd name="T27" fmla="*/ 124 h 138"/>
                    <a:gd name="T28" fmla="*/ 52 w 105"/>
                    <a:gd name="T29" fmla="*/ 138 h 138"/>
                    <a:gd name="T30" fmla="*/ 5 w 105"/>
                    <a:gd name="T31" fmla="*/ 123 h 138"/>
                    <a:gd name="T32" fmla="*/ 90 w 105"/>
                    <a:gd name="T33" fmla="*/ 49 h 138"/>
                    <a:gd name="T34" fmla="*/ 90 w 105"/>
                    <a:gd name="T35" fmla="*/ 48 h 138"/>
                    <a:gd name="T36" fmla="*/ 52 w 105"/>
                    <a:gd name="T37" fmla="*/ 13 h 138"/>
                    <a:gd name="T38" fmla="*/ 16 w 105"/>
                    <a:gd name="T39" fmla="*/ 48 h 138"/>
                    <a:gd name="T40" fmla="*/ 16 w 105"/>
                    <a:gd name="T41" fmla="*/ 48 h 138"/>
                    <a:gd name="T42" fmla="*/ 52 w 105"/>
                    <a:gd name="T43" fmla="*/ 84 h 138"/>
                    <a:gd name="T44" fmla="*/ 90 w 105"/>
                    <a:gd name="T45" fmla="*/ 4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5" y="123"/>
                      </a:moveTo>
                      <a:cubicBezTo>
                        <a:pt x="12" y="111"/>
                        <a:pt x="12" y="111"/>
                        <a:pt x="12" y="111"/>
                      </a:cubicBezTo>
                      <a:cubicBezTo>
                        <a:pt x="24" y="120"/>
                        <a:pt x="37" y="125"/>
                        <a:pt x="52" y="125"/>
                      </a:cubicBezTo>
                      <a:cubicBezTo>
                        <a:pt x="75" y="125"/>
                        <a:pt x="89" y="112"/>
                        <a:pt x="89" y="88"/>
                      </a:cubicBezTo>
                      <a:cubicBezTo>
                        <a:pt x="89" y="76"/>
                        <a:pt x="89" y="76"/>
                        <a:pt x="89" y="76"/>
                      </a:cubicBezTo>
                      <a:cubicBezTo>
                        <a:pt x="80" y="88"/>
                        <a:pt x="68" y="97"/>
                        <a:pt x="49" y="97"/>
                      </a:cubicBezTo>
                      <a:cubicBezTo>
                        <a:pt x="24" y="97"/>
                        <a:pt x="0" y="79"/>
                        <a:pt x="0" y="49"/>
                      </a:cubicBezTo>
                      <a:cubicBezTo>
                        <a:pt x="0" y="48"/>
                        <a:pt x="0" y="48"/>
                        <a:pt x="0" y="48"/>
                      </a:cubicBezTo>
                      <a:cubicBezTo>
                        <a:pt x="0" y="18"/>
                        <a:pt x="24" y="0"/>
                        <a:pt x="49" y="0"/>
                      </a:cubicBezTo>
                      <a:cubicBezTo>
                        <a:pt x="68" y="0"/>
                        <a:pt x="81" y="9"/>
                        <a:pt x="89" y="20"/>
                      </a:cubicBezTo>
                      <a:cubicBezTo>
                        <a:pt x="89" y="2"/>
                        <a:pt x="89" y="2"/>
                        <a:pt x="89" y="2"/>
                      </a:cubicBezTo>
                      <a:cubicBezTo>
                        <a:pt x="105" y="2"/>
                        <a:pt x="105" y="2"/>
                        <a:pt x="105" y="2"/>
                      </a:cubicBezTo>
                      <a:cubicBezTo>
                        <a:pt x="105" y="87"/>
                        <a:pt x="105" y="87"/>
                        <a:pt x="105" y="87"/>
                      </a:cubicBezTo>
                      <a:cubicBezTo>
                        <a:pt x="105" y="103"/>
                        <a:pt x="100" y="116"/>
                        <a:pt x="91" y="124"/>
                      </a:cubicBezTo>
                      <a:cubicBezTo>
                        <a:pt x="82" y="133"/>
                        <a:pt x="68" y="138"/>
                        <a:pt x="52" y="138"/>
                      </a:cubicBezTo>
                      <a:cubicBezTo>
                        <a:pt x="35" y="138"/>
                        <a:pt x="19" y="133"/>
                        <a:pt x="5" y="123"/>
                      </a:cubicBezTo>
                      <a:close/>
                      <a:moveTo>
                        <a:pt x="90" y="49"/>
                      </a:moveTo>
                      <a:cubicBezTo>
                        <a:pt x="90" y="48"/>
                        <a:pt x="90" y="48"/>
                        <a:pt x="90" y="48"/>
                      </a:cubicBezTo>
                      <a:cubicBezTo>
                        <a:pt x="90" y="27"/>
                        <a:pt x="71" y="13"/>
                        <a:pt x="52" y="13"/>
                      </a:cubicBezTo>
                      <a:cubicBezTo>
                        <a:pt x="32" y="13"/>
                        <a:pt x="16" y="27"/>
                        <a:pt x="16" y="48"/>
                      </a:cubicBezTo>
                      <a:cubicBezTo>
                        <a:pt x="16" y="48"/>
                        <a:pt x="16" y="48"/>
                        <a:pt x="16" y="48"/>
                      </a:cubicBezTo>
                      <a:cubicBezTo>
                        <a:pt x="16" y="69"/>
                        <a:pt x="33" y="84"/>
                        <a:pt x="52" y="84"/>
                      </a:cubicBezTo>
                      <a:cubicBezTo>
                        <a:pt x="71" y="84"/>
                        <a:pt x="90" y="70"/>
                        <a:pt x="9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nvGrpSpPr>
                <p:cNvPr id="588" name="Group 587">
                  <a:extLst>
                    <a:ext uri="{FF2B5EF4-FFF2-40B4-BE49-F238E27FC236}">
                      <a16:creationId xmlns:a16="http://schemas.microsoft.com/office/drawing/2014/main" id="{39D3C562-27D1-45AF-ABDF-52BE8214A7E1}"/>
                    </a:ext>
                  </a:extLst>
                </p:cNvPr>
                <p:cNvGrpSpPr/>
                <p:nvPr/>
              </p:nvGrpSpPr>
              <p:grpSpPr>
                <a:xfrm>
                  <a:off x="325085" y="2743200"/>
                  <a:ext cx="279713" cy="84164"/>
                  <a:chOff x="325085" y="2743200"/>
                  <a:chExt cx="279713" cy="84164"/>
                </a:xfrm>
                <a:grpFill/>
              </p:grpSpPr>
              <p:sp>
                <p:nvSpPr>
                  <p:cNvPr id="589" name="Freeform 214">
                    <a:extLst>
                      <a:ext uri="{FF2B5EF4-FFF2-40B4-BE49-F238E27FC236}">
                        <a16:creationId xmlns:a16="http://schemas.microsoft.com/office/drawing/2014/main" id="{D989FE93-09E4-4D7D-8B83-891DD9D46C8A}"/>
                      </a:ext>
                    </a:extLst>
                  </p:cNvPr>
                  <p:cNvSpPr>
                    <a:spLocks/>
                  </p:cNvSpPr>
                  <p:nvPr/>
                </p:nvSpPr>
                <p:spPr bwMode="auto">
                  <a:xfrm>
                    <a:off x="325085" y="2746642"/>
                    <a:ext cx="58821" cy="79158"/>
                  </a:xfrm>
                  <a:custGeom>
                    <a:avLst/>
                    <a:gdLst>
                      <a:gd name="T0" fmla="*/ 0 w 188"/>
                      <a:gd name="T1" fmla="*/ 0 h 253"/>
                      <a:gd name="T2" fmla="*/ 186 w 188"/>
                      <a:gd name="T3" fmla="*/ 0 h 253"/>
                      <a:gd name="T4" fmla="*/ 186 w 188"/>
                      <a:gd name="T5" fmla="*/ 27 h 253"/>
                      <a:gd name="T6" fmla="*/ 30 w 188"/>
                      <a:gd name="T7" fmla="*/ 27 h 253"/>
                      <a:gd name="T8" fmla="*/ 30 w 188"/>
                      <a:gd name="T9" fmla="*/ 112 h 253"/>
                      <a:gd name="T10" fmla="*/ 169 w 188"/>
                      <a:gd name="T11" fmla="*/ 112 h 253"/>
                      <a:gd name="T12" fmla="*/ 169 w 188"/>
                      <a:gd name="T13" fmla="*/ 139 h 253"/>
                      <a:gd name="T14" fmla="*/ 30 w 188"/>
                      <a:gd name="T15" fmla="*/ 139 h 253"/>
                      <a:gd name="T16" fmla="*/ 30 w 188"/>
                      <a:gd name="T17" fmla="*/ 227 h 253"/>
                      <a:gd name="T18" fmla="*/ 188 w 188"/>
                      <a:gd name="T19" fmla="*/ 227 h 253"/>
                      <a:gd name="T20" fmla="*/ 188 w 188"/>
                      <a:gd name="T21" fmla="*/ 253 h 253"/>
                      <a:gd name="T22" fmla="*/ 0 w 188"/>
                      <a:gd name="T23" fmla="*/ 253 h 253"/>
                      <a:gd name="T24" fmla="*/ 0 w 188"/>
                      <a:gd name="T2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53">
                        <a:moveTo>
                          <a:pt x="0" y="0"/>
                        </a:moveTo>
                        <a:lnTo>
                          <a:pt x="186" y="0"/>
                        </a:lnTo>
                        <a:lnTo>
                          <a:pt x="186" y="27"/>
                        </a:lnTo>
                        <a:lnTo>
                          <a:pt x="30" y="27"/>
                        </a:lnTo>
                        <a:lnTo>
                          <a:pt x="30" y="112"/>
                        </a:lnTo>
                        <a:lnTo>
                          <a:pt x="169" y="112"/>
                        </a:lnTo>
                        <a:lnTo>
                          <a:pt x="169" y="139"/>
                        </a:lnTo>
                        <a:lnTo>
                          <a:pt x="30" y="139"/>
                        </a:lnTo>
                        <a:lnTo>
                          <a:pt x="30" y="227"/>
                        </a:lnTo>
                        <a:lnTo>
                          <a:pt x="188" y="227"/>
                        </a:lnTo>
                        <a:lnTo>
                          <a:pt x="188" y="253"/>
                        </a:lnTo>
                        <a:lnTo>
                          <a:pt x="0" y="25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0" name="Freeform 215">
                    <a:extLst>
                      <a:ext uri="{FF2B5EF4-FFF2-40B4-BE49-F238E27FC236}">
                        <a16:creationId xmlns:a16="http://schemas.microsoft.com/office/drawing/2014/main" id="{0E28CBED-C761-47D7-B8DD-C22A4F8CA9FC}"/>
                      </a:ext>
                    </a:extLst>
                  </p:cNvPr>
                  <p:cNvSpPr>
                    <a:spLocks noEditPoints="1"/>
                  </p:cNvSpPr>
                  <p:nvPr/>
                </p:nvSpPr>
                <p:spPr bwMode="auto">
                  <a:xfrm>
                    <a:off x="395795" y="2743200"/>
                    <a:ext cx="60385" cy="84164"/>
                  </a:xfrm>
                  <a:custGeom>
                    <a:avLst/>
                    <a:gdLst>
                      <a:gd name="T0" fmla="*/ 0 w 105"/>
                      <a:gd name="T1" fmla="*/ 95 h 149"/>
                      <a:gd name="T2" fmla="*/ 0 w 105"/>
                      <a:gd name="T3" fmla="*/ 94 h 149"/>
                      <a:gd name="T4" fmla="*/ 50 w 105"/>
                      <a:gd name="T5" fmla="*/ 41 h 149"/>
                      <a:gd name="T6" fmla="*/ 89 w 105"/>
                      <a:gd name="T7" fmla="*/ 63 h 149"/>
                      <a:gd name="T8" fmla="*/ 89 w 105"/>
                      <a:gd name="T9" fmla="*/ 0 h 149"/>
                      <a:gd name="T10" fmla="*/ 105 w 105"/>
                      <a:gd name="T11" fmla="*/ 0 h 149"/>
                      <a:gd name="T12" fmla="*/ 105 w 105"/>
                      <a:gd name="T13" fmla="*/ 146 h 149"/>
                      <a:gd name="T14" fmla="*/ 89 w 105"/>
                      <a:gd name="T15" fmla="*/ 146 h 149"/>
                      <a:gd name="T16" fmla="*/ 89 w 105"/>
                      <a:gd name="T17" fmla="*/ 126 h 149"/>
                      <a:gd name="T18" fmla="*/ 50 w 105"/>
                      <a:gd name="T19" fmla="*/ 149 h 149"/>
                      <a:gd name="T20" fmla="*/ 0 w 105"/>
                      <a:gd name="T21" fmla="*/ 95 h 149"/>
                      <a:gd name="T22" fmla="*/ 90 w 105"/>
                      <a:gd name="T23" fmla="*/ 95 h 149"/>
                      <a:gd name="T24" fmla="*/ 90 w 105"/>
                      <a:gd name="T25" fmla="*/ 94 h 149"/>
                      <a:gd name="T26" fmla="*/ 53 w 105"/>
                      <a:gd name="T27" fmla="*/ 54 h 149"/>
                      <a:gd name="T28" fmla="*/ 16 w 105"/>
                      <a:gd name="T29" fmla="*/ 94 h 149"/>
                      <a:gd name="T30" fmla="*/ 16 w 105"/>
                      <a:gd name="T31" fmla="*/ 95 h 149"/>
                      <a:gd name="T32" fmla="*/ 53 w 105"/>
                      <a:gd name="T33" fmla="*/ 135 h 149"/>
                      <a:gd name="T34" fmla="*/ 90 w 105"/>
                      <a:gd name="T3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9">
                        <a:moveTo>
                          <a:pt x="0" y="95"/>
                        </a:moveTo>
                        <a:cubicBezTo>
                          <a:pt x="0" y="94"/>
                          <a:pt x="0" y="94"/>
                          <a:pt x="0" y="94"/>
                        </a:cubicBezTo>
                        <a:cubicBezTo>
                          <a:pt x="0" y="61"/>
                          <a:pt x="25" y="41"/>
                          <a:pt x="50" y="41"/>
                        </a:cubicBezTo>
                        <a:cubicBezTo>
                          <a:pt x="69" y="41"/>
                          <a:pt x="81" y="51"/>
                          <a:pt x="89" y="63"/>
                        </a:cubicBezTo>
                        <a:cubicBezTo>
                          <a:pt x="89" y="0"/>
                          <a:pt x="89" y="0"/>
                          <a:pt x="89" y="0"/>
                        </a:cubicBezTo>
                        <a:cubicBezTo>
                          <a:pt x="105" y="0"/>
                          <a:pt x="105" y="0"/>
                          <a:pt x="105" y="0"/>
                        </a:cubicBezTo>
                        <a:cubicBezTo>
                          <a:pt x="105" y="146"/>
                          <a:pt x="105" y="146"/>
                          <a:pt x="105" y="146"/>
                        </a:cubicBezTo>
                        <a:cubicBezTo>
                          <a:pt x="89" y="146"/>
                          <a:pt x="89" y="146"/>
                          <a:pt x="89" y="146"/>
                        </a:cubicBezTo>
                        <a:cubicBezTo>
                          <a:pt x="89" y="126"/>
                          <a:pt x="89" y="126"/>
                          <a:pt x="89" y="126"/>
                        </a:cubicBezTo>
                        <a:cubicBezTo>
                          <a:pt x="81" y="138"/>
                          <a:pt x="69" y="149"/>
                          <a:pt x="50" y="149"/>
                        </a:cubicBezTo>
                        <a:cubicBezTo>
                          <a:pt x="25" y="149"/>
                          <a:pt x="0" y="129"/>
                          <a:pt x="0" y="95"/>
                        </a:cubicBezTo>
                        <a:close/>
                        <a:moveTo>
                          <a:pt x="90" y="95"/>
                        </a:moveTo>
                        <a:cubicBezTo>
                          <a:pt x="90" y="94"/>
                          <a:pt x="90" y="94"/>
                          <a:pt x="90" y="94"/>
                        </a:cubicBezTo>
                        <a:cubicBezTo>
                          <a:pt x="90" y="70"/>
                          <a:pt x="72" y="54"/>
                          <a:pt x="53" y="54"/>
                        </a:cubicBezTo>
                        <a:cubicBezTo>
                          <a:pt x="33" y="54"/>
                          <a:pt x="16" y="69"/>
                          <a:pt x="16" y="94"/>
                        </a:cubicBezTo>
                        <a:cubicBezTo>
                          <a:pt x="16" y="95"/>
                          <a:pt x="16" y="95"/>
                          <a:pt x="16" y="95"/>
                        </a:cubicBezTo>
                        <a:cubicBezTo>
                          <a:pt x="16" y="119"/>
                          <a:pt x="33" y="135"/>
                          <a:pt x="53" y="135"/>
                        </a:cubicBezTo>
                        <a:cubicBezTo>
                          <a:pt x="72" y="135"/>
                          <a:pt x="90" y="119"/>
                          <a:pt x="9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1" name="Freeform 217">
                    <a:extLst>
                      <a:ext uri="{FF2B5EF4-FFF2-40B4-BE49-F238E27FC236}">
                        <a16:creationId xmlns:a16="http://schemas.microsoft.com/office/drawing/2014/main" id="{D8D5DEE3-9C03-4D3D-9FE8-47AC253B7BF1}"/>
                      </a:ext>
                    </a:extLst>
                  </p:cNvPr>
                  <p:cNvSpPr>
                    <a:spLocks noEditPoints="1"/>
                  </p:cNvSpPr>
                  <p:nvPr/>
                </p:nvSpPr>
                <p:spPr bwMode="auto">
                  <a:xfrm>
                    <a:off x="548793" y="2766353"/>
                    <a:ext cx="56005" cy="61011"/>
                  </a:xfrm>
                  <a:custGeom>
                    <a:avLst/>
                    <a:gdLst>
                      <a:gd name="T0" fmla="*/ 0 w 97"/>
                      <a:gd name="T1" fmla="*/ 54 h 108"/>
                      <a:gd name="T2" fmla="*/ 0 w 97"/>
                      <a:gd name="T3" fmla="*/ 53 h 108"/>
                      <a:gd name="T4" fmla="*/ 49 w 97"/>
                      <a:gd name="T5" fmla="*/ 0 h 108"/>
                      <a:gd name="T6" fmla="*/ 97 w 97"/>
                      <a:gd name="T7" fmla="*/ 54 h 108"/>
                      <a:gd name="T8" fmla="*/ 97 w 97"/>
                      <a:gd name="T9" fmla="*/ 59 h 108"/>
                      <a:gd name="T10" fmla="*/ 15 w 97"/>
                      <a:gd name="T11" fmla="*/ 59 h 108"/>
                      <a:gd name="T12" fmla="*/ 52 w 97"/>
                      <a:gd name="T13" fmla="*/ 94 h 108"/>
                      <a:gd name="T14" fmla="*/ 84 w 97"/>
                      <a:gd name="T15" fmla="*/ 80 h 108"/>
                      <a:gd name="T16" fmla="*/ 94 w 97"/>
                      <a:gd name="T17" fmla="*/ 88 h 108"/>
                      <a:gd name="T18" fmla="*/ 51 w 97"/>
                      <a:gd name="T19" fmla="*/ 108 h 108"/>
                      <a:gd name="T20" fmla="*/ 0 w 97"/>
                      <a:gd name="T21" fmla="*/ 54 h 108"/>
                      <a:gd name="T22" fmla="*/ 82 w 97"/>
                      <a:gd name="T23" fmla="*/ 48 h 108"/>
                      <a:gd name="T24" fmla="*/ 49 w 97"/>
                      <a:gd name="T25" fmla="*/ 13 h 108"/>
                      <a:gd name="T26" fmla="*/ 15 w 97"/>
                      <a:gd name="T27" fmla="*/ 48 h 108"/>
                      <a:gd name="T28" fmla="*/ 82 w 97"/>
                      <a:gd name="T29"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08">
                        <a:moveTo>
                          <a:pt x="0" y="54"/>
                        </a:moveTo>
                        <a:cubicBezTo>
                          <a:pt x="0" y="53"/>
                          <a:pt x="0" y="53"/>
                          <a:pt x="0" y="53"/>
                        </a:cubicBezTo>
                        <a:cubicBezTo>
                          <a:pt x="0" y="24"/>
                          <a:pt x="21" y="0"/>
                          <a:pt x="49" y="0"/>
                        </a:cubicBezTo>
                        <a:cubicBezTo>
                          <a:pt x="80" y="0"/>
                          <a:pt x="97" y="24"/>
                          <a:pt x="97" y="54"/>
                        </a:cubicBezTo>
                        <a:cubicBezTo>
                          <a:pt x="97" y="56"/>
                          <a:pt x="97" y="57"/>
                          <a:pt x="97" y="59"/>
                        </a:cubicBezTo>
                        <a:cubicBezTo>
                          <a:pt x="15" y="59"/>
                          <a:pt x="15" y="59"/>
                          <a:pt x="15" y="59"/>
                        </a:cubicBezTo>
                        <a:cubicBezTo>
                          <a:pt x="17" y="82"/>
                          <a:pt x="33" y="94"/>
                          <a:pt x="52" y="94"/>
                        </a:cubicBezTo>
                        <a:cubicBezTo>
                          <a:pt x="66" y="94"/>
                          <a:pt x="76" y="89"/>
                          <a:pt x="84" y="80"/>
                        </a:cubicBezTo>
                        <a:cubicBezTo>
                          <a:pt x="94" y="88"/>
                          <a:pt x="94" y="88"/>
                          <a:pt x="94" y="88"/>
                        </a:cubicBezTo>
                        <a:cubicBezTo>
                          <a:pt x="83" y="100"/>
                          <a:pt x="71" y="108"/>
                          <a:pt x="51" y="108"/>
                        </a:cubicBezTo>
                        <a:cubicBezTo>
                          <a:pt x="23" y="108"/>
                          <a:pt x="0" y="86"/>
                          <a:pt x="0" y="54"/>
                        </a:cubicBezTo>
                        <a:close/>
                        <a:moveTo>
                          <a:pt x="82" y="48"/>
                        </a:moveTo>
                        <a:cubicBezTo>
                          <a:pt x="80" y="29"/>
                          <a:pt x="69" y="13"/>
                          <a:pt x="49" y="13"/>
                        </a:cubicBezTo>
                        <a:cubicBezTo>
                          <a:pt x="31" y="13"/>
                          <a:pt x="17" y="28"/>
                          <a:pt x="15"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grpSp>
            <p:nvGrpSpPr>
              <p:cNvPr id="577" name="Group 576">
                <a:extLst>
                  <a:ext uri="{FF2B5EF4-FFF2-40B4-BE49-F238E27FC236}">
                    <a16:creationId xmlns:a16="http://schemas.microsoft.com/office/drawing/2014/main" id="{4F28D62C-DBEB-457C-8AAD-CD3B85274085}"/>
                  </a:ext>
                </a:extLst>
              </p:cNvPr>
              <p:cNvGrpSpPr/>
              <p:nvPr/>
            </p:nvGrpSpPr>
            <p:grpSpPr>
              <a:xfrm>
                <a:off x="202757" y="2856741"/>
                <a:ext cx="620750" cy="99182"/>
                <a:chOff x="150812" y="2880554"/>
                <a:chExt cx="620750" cy="99182"/>
              </a:xfrm>
              <a:grpFill/>
            </p:grpSpPr>
            <p:sp>
              <p:nvSpPr>
                <p:cNvPr id="578" name="Freeform 218">
                  <a:extLst>
                    <a:ext uri="{FF2B5EF4-FFF2-40B4-BE49-F238E27FC236}">
                      <a16:creationId xmlns:a16="http://schemas.microsoft.com/office/drawing/2014/main" id="{4BD8EDFD-7717-4A78-863F-FEFE95AA507B}"/>
                    </a:ext>
                  </a:extLst>
                </p:cNvPr>
                <p:cNvSpPr>
                  <a:spLocks/>
                </p:cNvSpPr>
                <p:nvPr/>
              </p:nvSpPr>
              <p:spPr bwMode="auto">
                <a:xfrm>
                  <a:off x="150812" y="2880866"/>
                  <a:ext cx="72588" cy="81974"/>
                </a:xfrm>
                <a:custGeom>
                  <a:avLst/>
                  <a:gdLst>
                    <a:gd name="T0" fmla="*/ 0 w 126"/>
                    <a:gd name="T1" fmla="*/ 73 h 145"/>
                    <a:gd name="T2" fmla="*/ 0 w 126"/>
                    <a:gd name="T3" fmla="*/ 72 h 145"/>
                    <a:gd name="T4" fmla="*/ 70 w 126"/>
                    <a:gd name="T5" fmla="*/ 0 h 145"/>
                    <a:gd name="T6" fmla="*/ 125 w 126"/>
                    <a:gd name="T7" fmla="*/ 22 h 145"/>
                    <a:gd name="T8" fmla="*/ 114 w 126"/>
                    <a:gd name="T9" fmla="*/ 34 h 145"/>
                    <a:gd name="T10" fmla="*/ 70 w 126"/>
                    <a:gd name="T11" fmla="*/ 14 h 145"/>
                    <a:gd name="T12" fmla="*/ 16 w 126"/>
                    <a:gd name="T13" fmla="*/ 72 h 145"/>
                    <a:gd name="T14" fmla="*/ 16 w 126"/>
                    <a:gd name="T15" fmla="*/ 72 h 145"/>
                    <a:gd name="T16" fmla="*/ 70 w 126"/>
                    <a:gd name="T17" fmla="*/ 130 h 145"/>
                    <a:gd name="T18" fmla="*/ 115 w 126"/>
                    <a:gd name="T19" fmla="*/ 110 h 145"/>
                    <a:gd name="T20" fmla="*/ 126 w 126"/>
                    <a:gd name="T21" fmla="*/ 120 h 145"/>
                    <a:gd name="T22" fmla="*/ 70 w 126"/>
                    <a:gd name="T23" fmla="*/ 145 h 145"/>
                    <a:gd name="T24" fmla="*/ 0 w 126"/>
                    <a:gd name="T25"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45">
                      <a:moveTo>
                        <a:pt x="0" y="73"/>
                      </a:moveTo>
                      <a:cubicBezTo>
                        <a:pt x="0" y="72"/>
                        <a:pt x="0" y="72"/>
                        <a:pt x="0" y="72"/>
                      </a:cubicBezTo>
                      <a:cubicBezTo>
                        <a:pt x="0" y="33"/>
                        <a:pt x="29" y="0"/>
                        <a:pt x="70" y="0"/>
                      </a:cubicBezTo>
                      <a:cubicBezTo>
                        <a:pt x="96" y="0"/>
                        <a:pt x="111" y="9"/>
                        <a:pt x="125" y="22"/>
                      </a:cubicBezTo>
                      <a:cubicBezTo>
                        <a:pt x="114" y="34"/>
                        <a:pt x="114" y="34"/>
                        <a:pt x="114" y="34"/>
                      </a:cubicBezTo>
                      <a:cubicBezTo>
                        <a:pt x="102" y="22"/>
                        <a:pt x="89" y="14"/>
                        <a:pt x="70" y="14"/>
                      </a:cubicBezTo>
                      <a:cubicBezTo>
                        <a:pt x="39" y="14"/>
                        <a:pt x="16" y="40"/>
                        <a:pt x="16" y="72"/>
                      </a:cubicBezTo>
                      <a:cubicBezTo>
                        <a:pt x="16" y="72"/>
                        <a:pt x="16" y="72"/>
                        <a:pt x="16" y="72"/>
                      </a:cubicBezTo>
                      <a:cubicBezTo>
                        <a:pt x="16" y="105"/>
                        <a:pt x="39" y="130"/>
                        <a:pt x="70" y="130"/>
                      </a:cubicBezTo>
                      <a:cubicBezTo>
                        <a:pt x="89" y="130"/>
                        <a:pt x="102" y="123"/>
                        <a:pt x="115" y="110"/>
                      </a:cubicBezTo>
                      <a:cubicBezTo>
                        <a:pt x="126" y="120"/>
                        <a:pt x="126" y="120"/>
                        <a:pt x="126" y="120"/>
                      </a:cubicBezTo>
                      <a:cubicBezTo>
                        <a:pt x="111" y="135"/>
                        <a:pt x="95" y="145"/>
                        <a:pt x="70" y="145"/>
                      </a:cubicBezTo>
                      <a:cubicBezTo>
                        <a:pt x="29" y="145"/>
                        <a:pt x="0" y="113"/>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79" name="Freeform 219">
                  <a:extLst>
                    <a:ext uri="{FF2B5EF4-FFF2-40B4-BE49-F238E27FC236}">
                      <a16:creationId xmlns:a16="http://schemas.microsoft.com/office/drawing/2014/main" id="{4AD2D4AF-87FD-4AC1-A920-AB80121A354E}"/>
                    </a:ext>
                  </a:extLst>
                </p:cNvPr>
                <p:cNvSpPr>
                  <a:spLocks noEditPoints="1"/>
                </p:cNvSpPr>
                <p:nvPr/>
              </p:nvSpPr>
              <p:spPr bwMode="auto">
                <a:xfrm>
                  <a:off x="232473" y="2901829"/>
                  <a:ext cx="62263" cy="61011"/>
                </a:xfrm>
                <a:custGeom>
                  <a:avLst/>
                  <a:gdLst>
                    <a:gd name="T0" fmla="*/ 0 w 108"/>
                    <a:gd name="T1" fmla="*/ 54 h 108"/>
                    <a:gd name="T2" fmla="*/ 0 w 108"/>
                    <a:gd name="T3" fmla="*/ 54 h 108"/>
                    <a:gd name="T4" fmla="*/ 54 w 108"/>
                    <a:gd name="T5" fmla="*/ 0 h 108"/>
                    <a:gd name="T6" fmla="*/ 108 w 108"/>
                    <a:gd name="T7" fmla="*/ 53 h 108"/>
                    <a:gd name="T8" fmla="*/ 108 w 108"/>
                    <a:gd name="T9" fmla="*/ 54 h 108"/>
                    <a:gd name="T10" fmla="*/ 54 w 108"/>
                    <a:gd name="T11" fmla="*/ 108 h 108"/>
                    <a:gd name="T12" fmla="*/ 0 w 108"/>
                    <a:gd name="T13" fmla="*/ 54 h 108"/>
                    <a:gd name="T14" fmla="*/ 92 w 108"/>
                    <a:gd name="T15" fmla="*/ 54 h 108"/>
                    <a:gd name="T16" fmla="*/ 92 w 108"/>
                    <a:gd name="T17" fmla="*/ 54 h 108"/>
                    <a:gd name="T18" fmla="*/ 54 w 108"/>
                    <a:gd name="T19" fmla="*/ 13 h 108"/>
                    <a:gd name="T20" fmla="*/ 16 w 108"/>
                    <a:gd name="T21" fmla="*/ 53 h 108"/>
                    <a:gd name="T22" fmla="*/ 16 w 108"/>
                    <a:gd name="T23" fmla="*/ 54 h 108"/>
                    <a:gd name="T24" fmla="*/ 54 w 108"/>
                    <a:gd name="T25" fmla="*/ 94 h 108"/>
                    <a:gd name="T26" fmla="*/ 92 w 108"/>
                    <a:gd name="T2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8">
                      <a:moveTo>
                        <a:pt x="0" y="54"/>
                      </a:moveTo>
                      <a:cubicBezTo>
                        <a:pt x="0" y="54"/>
                        <a:pt x="0" y="54"/>
                        <a:pt x="0" y="54"/>
                      </a:cubicBezTo>
                      <a:cubicBezTo>
                        <a:pt x="0" y="24"/>
                        <a:pt x="23" y="0"/>
                        <a:pt x="54" y="0"/>
                      </a:cubicBezTo>
                      <a:cubicBezTo>
                        <a:pt x="85" y="0"/>
                        <a:pt x="108" y="24"/>
                        <a:pt x="108" y="53"/>
                      </a:cubicBezTo>
                      <a:cubicBezTo>
                        <a:pt x="108" y="54"/>
                        <a:pt x="108" y="54"/>
                        <a:pt x="108" y="54"/>
                      </a:cubicBezTo>
                      <a:cubicBezTo>
                        <a:pt x="108" y="83"/>
                        <a:pt x="85" y="108"/>
                        <a:pt x="54" y="108"/>
                      </a:cubicBezTo>
                      <a:cubicBezTo>
                        <a:pt x="23" y="108"/>
                        <a:pt x="0" y="83"/>
                        <a:pt x="0" y="54"/>
                      </a:cubicBezTo>
                      <a:close/>
                      <a:moveTo>
                        <a:pt x="92" y="54"/>
                      </a:moveTo>
                      <a:cubicBezTo>
                        <a:pt x="92" y="54"/>
                        <a:pt x="92" y="54"/>
                        <a:pt x="92" y="54"/>
                      </a:cubicBezTo>
                      <a:cubicBezTo>
                        <a:pt x="92" y="31"/>
                        <a:pt x="76" y="13"/>
                        <a:pt x="54" y="13"/>
                      </a:cubicBezTo>
                      <a:cubicBezTo>
                        <a:pt x="32" y="13"/>
                        <a:pt x="16" y="31"/>
                        <a:pt x="16" y="53"/>
                      </a:cubicBezTo>
                      <a:cubicBezTo>
                        <a:pt x="16" y="54"/>
                        <a:pt x="16" y="54"/>
                        <a:pt x="16" y="54"/>
                      </a:cubicBezTo>
                      <a:cubicBezTo>
                        <a:pt x="16" y="76"/>
                        <a:pt x="33" y="94"/>
                        <a:pt x="54" y="94"/>
                      </a:cubicBezTo>
                      <a:cubicBezTo>
                        <a:pt x="77" y="94"/>
                        <a:pt x="92" y="76"/>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80" name="Freeform 220">
                  <a:extLst>
                    <a:ext uri="{FF2B5EF4-FFF2-40B4-BE49-F238E27FC236}">
                      <a16:creationId xmlns:a16="http://schemas.microsoft.com/office/drawing/2014/main" id="{F6353644-4825-43B0-A2E9-ADBF8018A898}"/>
                    </a:ext>
                  </a:extLst>
                </p:cNvPr>
                <p:cNvSpPr>
                  <a:spLocks/>
                </p:cNvSpPr>
                <p:nvPr/>
              </p:nvSpPr>
              <p:spPr bwMode="auto">
                <a:xfrm>
                  <a:off x="310693" y="2901829"/>
                  <a:ext cx="90422" cy="59447"/>
                </a:xfrm>
                <a:custGeom>
                  <a:avLst/>
                  <a:gdLst>
                    <a:gd name="T0" fmla="*/ 0 w 157"/>
                    <a:gd name="T1" fmla="*/ 2 h 105"/>
                    <a:gd name="T2" fmla="*/ 15 w 157"/>
                    <a:gd name="T3" fmla="*/ 2 h 105"/>
                    <a:gd name="T4" fmla="*/ 15 w 157"/>
                    <a:gd name="T5" fmla="*/ 19 h 105"/>
                    <a:gd name="T6" fmla="*/ 49 w 157"/>
                    <a:gd name="T7" fmla="*/ 0 h 105"/>
                    <a:gd name="T8" fmla="*/ 82 w 157"/>
                    <a:gd name="T9" fmla="*/ 20 h 105"/>
                    <a:gd name="T10" fmla="*/ 118 w 157"/>
                    <a:gd name="T11" fmla="*/ 0 h 105"/>
                    <a:gd name="T12" fmla="*/ 157 w 157"/>
                    <a:gd name="T13" fmla="*/ 41 h 105"/>
                    <a:gd name="T14" fmla="*/ 157 w 157"/>
                    <a:gd name="T15" fmla="*/ 105 h 105"/>
                    <a:gd name="T16" fmla="*/ 141 w 157"/>
                    <a:gd name="T17" fmla="*/ 105 h 105"/>
                    <a:gd name="T18" fmla="*/ 141 w 157"/>
                    <a:gd name="T19" fmla="*/ 45 h 105"/>
                    <a:gd name="T20" fmla="*/ 115 w 157"/>
                    <a:gd name="T21" fmla="*/ 14 h 105"/>
                    <a:gd name="T22" fmla="*/ 86 w 157"/>
                    <a:gd name="T23" fmla="*/ 46 h 105"/>
                    <a:gd name="T24" fmla="*/ 86 w 157"/>
                    <a:gd name="T25" fmla="*/ 105 h 105"/>
                    <a:gd name="T26" fmla="*/ 71 w 157"/>
                    <a:gd name="T27" fmla="*/ 105 h 105"/>
                    <a:gd name="T28" fmla="*/ 71 w 157"/>
                    <a:gd name="T29" fmla="*/ 44 h 105"/>
                    <a:gd name="T30" fmla="*/ 44 w 157"/>
                    <a:gd name="T31" fmla="*/ 14 h 105"/>
                    <a:gd name="T32" fmla="*/ 15 w 157"/>
                    <a:gd name="T33" fmla="*/ 46 h 105"/>
                    <a:gd name="T34" fmla="*/ 15 w 157"/>
                    <a:gd name="T35" fmla="*/ 105 h 105"/>
                    <a:gd name="T36" fmla="*/ 0 w 157"/>
                    <a:gd name="T37" fmla="*/ 105 h 105"/>
                    <a:gd name="T38" fmla="*/ 0 w 157"/>
                    <a:gd name="T39"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05">
                      <a:moveTo>
                        <a:pt x="0" y="2"/>
                      </a:moveTo>
                      <a:cubicBezTo>
                        <a:pt x="15" y="2"/>
                        <a:pt x="15" y="2"/>
                        <a:pt x="15" y="2"/>
                      </a:cubicBezTo>
                      <a:cubicBezTo>
                        <a:pt x="15" y="19"/>
                        <a:pt x="15" y="19"/>
                        <a:pt x="15" y="19"/>
                      </a:cubicBezTo>
                      <a:cubicBezTo>
                        <a:pt x="22" y="9"/>
                        <a:pt x="31" y="0"/>
                        <a:pt x="49" y="0"/>
                      </a:cubicBezTo>
                      <a:cubicBezTo>
                        <a:pt x="66" y="0"/>
                        <a:pt x="76" y="9"/>
                        <a:pt x="82" y="20"/>
                      </a:cubicBezTo>
                      <a:cubicBezTo>
                        <a:pt x="89" y="9"/>
                        <a:pt x="100" y="0"/>
                        <a:pt x="118" y="0"/>
                      </a:cubicBezTo>
                      <a:cubicBezTo>
                        <a:pt x="142" y="0"/>
                        <a:pt x="157" y="16"/>
                        <a:pt x="157" y="41"/>
                      </a:cubicBezTo>
                      <a:cubicBezTo>
                        <a:pt x="157" y="105"/>
                        <a:pt x="157" y="105"/>
                        <a:pt x="157" y="105"/>
                      </a:cubicBezTo>
                      <a:cubicBezTo>
                        <a:pt x="141" y="105"/>
                        <a:pt x="141" y="105"/>
                        <a:pt x="141" y="105"/>
                      </a:cubicBezTo>
                      <a:cubicBezTo>
                        <a:pt x="141" y="45"/>
                        <a:pt x="141" y="45"/>
                        <a:pt x="141" y="45"/>
                      </a:cubicBezTo>
                      <a:cubicBezTo>
                        <a:pt x="141" y="25"/>
                        <a:pt x="131" y="14"/>
                        <a:pt x="115" y="14"/>
                      </a:cubicBezTo>
                      <a:cubicBezTo>
                        <a:pt x="99" y="14"/>
                        <a:pt x="86" y="25"/>
                        <a:pt x="86" y="46"/>
                      </a:cubicBezTo>
                      <a:cubicBezTo>
                        <a:pt x="86" y="105"/>
                        <a:pt x="86" y="105"/>
                        <a:pt x="86" y="105"/>
                      </a:cubicBezTo>
                      <a:cubicBezTo>
                        <a:pt x="71" y="105"/>
                        <a:pt x="71" y="105"/>
                        <a:pt x="71" y="105"/>
                      </a:cubicBezTo>
                      <a:cubicBezTo>
                        <a:pt x="71" y="44"/>
                        <a:pt x="71" y="44"/>
                        <a:pt x="71" y="44"/>
                      </a:cubicBezTo>
                      <a:cubicBezTo>
                        <a:pt x="71" y="25"/>
                        <a:pt x="61" y="14"/>
                        <a:pt x="44" y="14"/>
                      </a:cubicBezTo>
                      <a:cubicBezTo>
                        <a:pt x="28" y="14"/>
                        <a:pt x="15" y="27"/>
                        <a:pt x="15" y="46"/>
                      </a:cubicBezTo>
                      <a:cubicBezTo>
                        <a:pt x="15" y="105"/>
                        <a:pt x="15" y="105"/>
                        <a:pt x="15" y="105"/>
                      </a:cubicBezTo>
                      <a:cubicBezTo>
                        <a:pt x="0" y="105"/>
                        <a:pt x="0" y="105"/>
                        <a:pt x="0" y="105"/>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81" name="Freeform 221">
                  <a:extLst>
                    <a:ext uri="{FF2B5EF4-FFF2-40B4-BE49-F238E27FC236}">
                      <a16:creationId xmlns:a16="http://schemas.microsoft.com/office/drawing/2014/main" id="{C3ECEEA1-32D9-4B2B-9FDD-2B2BD8BB1304}"/>
                    </a:ext>
                  </a:extLst>
                </p:cNvPr>
                <p:cNvSpPr>
                  <a:spLocks noEditPoints="1"/>
                </p:cNvSpPr>
                <p:nvPr/>
              </p:nvSpPr>
              <p:spPr bwMode="auto">
                <a:xfrm>
                  <a:off x="420200" y="2901829"/>
                  <a:ext cx="60385" cy="77281"/>
                </a:xfrm>
                <a:custGeom>
                  <a:avLst/>
                  <a:gdLst>
                    <a:gd name="T0" fmla="*/ 0 w 105"/>
                    <a:gd name="T1" fmla="*/ 2 h 137"/>
                    <a:gd name="T2" fmla="*/ 16 w 105"/>
                    <a:gd name="T3" fmla="*/ 2 h 137"/>
                    <a:gd name="T4" fmla="*/ 16 w 105"/>
                    <a:gd name="T5" fmla="*/ 23 h 137"/>
                    <a:gd name="T6" fmla="*/ 55 w 105"/>
                    <a:gd name="T7" fmla="*/ 0 h 137"/>
                    <a:gd name="T8" fmla="*/ 105 w 105"/>
                    <a:gd name="T9" fmla="*/ 53 h 137"/>
                    <a:gd name="T10" fmla="*/ 105 w 105"/>
                    <a:gd name="T11" fmla="*/ 54 h 137"/>
                    <a:gd name="T12" fmla="*/ 55 w 105"/>
                    <a:gd name="T13" fmla="*/ 108 h 137"/>
                    <a:gd name="T14" fmla="*/ 16 w 105"/>
                    <a:gd name="T15" fmla="*/ 86 h 137"/>
                    <a:gd name="T16" fmla="*/ 16 w 105"/>
                    <a:gd name="T17" fmla="*/ 137 h 137"/>
                    <a:gd name="T18" fmla="*/ 0 w 105"/>
                    <a:gd name="T19" fmla="*/ 137 h 137"/>
                    <a:gd name="T20" fmla="*/ 0 w 105"/>
                    <a:gd name="T21" fmla="*/ 2 h 137"/>
                    <a:gd name="T22" fmla="*/ 89 w 105"/>
                    <a:gd name="T23" fmla="*/ 54 h 137"/>
                    <a:gd name="T24" fmla="*/ 89 w 105"/>
                    <a:gd name="T25" fmla="*/ 53 h 137"/>
                    <a:gd name="T26" fmla="*/ 52 w 105"/>
                    <a:gd name="T27" fmla="*/ 13 h 137"/>
                    <a:gd name="T28" fmla="*/ 15 w 105"/>
                    <a:gd name="T29" fmla="*/ 53 h 137"/>
                    <a:gd name="T30" fmla="*/ 15 w 105"/>
                    <a:gd name="T31" fmla="*/ 54 h 137"/>
                    <a:gd name="T32" fmla="*/ 52 w 105"/>
                    <a:gd name="T33" fmla="*/ 94 h 137"/>
                    <a:gd name="T34" fmla="*/ 89 w 105"/>
                    <a:gd name="T35" fmla="*/ 5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37">
                      <a:moveTo>
                        <a:pt x="0" y="2"/>
                      </a:moveTo>
                      <a:cubicBezTo>
                        <a:pt x="16" y="2"/>
                        <a:pt x="16" y="2"/>
                        <a:pt x="16" y="2"/>
                      </a:cubicBezTo>
                      <a:cubicBezTo>
                        <a:pt x="16" y="23"/>
                        <a:pt x="16" y="23"/>
                        <a:pt x="16" y="23"/>
                      </a:cubicBezTo>
                      <a:cubicBezTo>
                        <a:pt x="24" y="10"/>
                        <a:pt x="36" y="0"/>
                        <a:pt x="55" y="0"/>
                      </a:cubicBezTo>
                      <a:cubicBezTo>
                        <a:pt x="80" y="0"/>
                        <a:pt x="105" y="19"/>
                        <a:pt x="105" y="53"/>
                      </a:cubicBezTo>
                      <a:cubicBezTo>
                        <a:pt x="105" y="54"/>
                        <a:pt x="105" y="54"/>
                        <a:pt x="105" y="54"/>
                      </a:cubicBezTo>
                      <a:cubicBezTo>
                        <a:pt x="105" y="88"/>
                        <a:pt x="80" y="108"/>
                        <a:pt x="55" y="108"/>
                      </a:cubicBezTo>
                      <a:cubicBezTo>
                        <a:pt x="36" y="108"/>
                        <a:pt x="24" y="97"/>
                        <a:pt x="16" y="86"/>
                      </a:cubicBezTo>
                      <a:cubicBezTo>
                        <a:pt x="16" y="137"/>
                        <a:pt x="16" y="137"/>
                        <a:pt x="16" y="137"/>
                      </a:cubicBezTo>
                      <a:cubicBezTo>
                        <a:pt x="0" y="137"/>
                        <a:pt x="0" y="137"/>
                        <a:pt x="0" y="137"/>
                      </a:cubicBezTo>
                      <a:lnTo>
                        <a:pt x="0" y="2"/>
                      </a:lnTo>
                      <a:close/>
                      <a:moveTo>
                        <a:pt x="89" y="54"/>
                      </a:moveTo>
                      <a:cubicBezTo>
                        <a:pt x="89" y="53"/>
                        <a:pt x="89" y="53"/>
                        <a:pt x="89" y="53"/>
                      </a:cubicBezTo>
                      <a:cubicBezTo>
                        <a:pt x="89" y="29"/>
                        <a:pt x="72" y="13"/>
                        <a:pt x="52" y="13"/>
                      </a:cubicBezTo>
                      <a:cubicBezTo>
                        <a:pt x="33" y="13"/>
                        <a:pt x="15" y="30"/>
                        <a:pt x="15" y="53"/>
                      </a:cubicBezTo>
                      <a:cubicBezTo>
                        <a:pt x="15" y="54"/>
                        <a:pt x="15" y="54"/>
                        <a:pt x="15" y="54"/>
                      </a:cubicBezTo>
                      <a:cubicBezTo>
                        <a:pt x="15" y="78"/>
                        <a:pt x="33" y="94"/>
                        <a:pt x="52" y="94"/>
                      </a:cubicBezTo>
                      <a:cubicBezTo>
                        <a:pt x="72" y="94"/>
                        <a:pt x="89" y="79"/>
                        <a:pt x="8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82" name="Freeform 222">
                  <a:extLst>
                    <a:ext uri="{FF2B5EF4-FFF2-40B4-BE49-F238E27FC236}">
                      <a16:creationId xmlns:a16="http://schemas.microsoft.com/office/drawing/2014/main" id="{183488A3-E165-4595-B23D-48E3C4C8DAED}"/>
                    </a:ext>
                  </a:extLst>
                </p:cNvPr>
                <p:cNvSpPr>
                  <a:spLocks/>
                </p:cNvSpPr>
                <p:nvPr/>
              </p:nvSpPr>
              <p:spPr bwMode="auto">
                <a:xfrm>
                  <a:off x="495291" y="2903081"/>
                  <a:ext cx="52564" cy="59760"/>
                </a:xfrm>
                <a:custGeom>
                  <a:avLst/>
                  <a:gdLst>
                    <a:gd name="T0" fmla="*/ 0 w 91"/>
                    <a:gd name="T1" fmla="*/ 64 h 106"/>
                    <a:gd name="T2" fmla="*/ 0 w 91"/>
                    <a:gd name="T3" fmla="*/ 0 h 106"/>
                    <a:gd name="T4" fmla="*/ 16 w 91"/>
                    <a:gd name="T5" fmla="*/ 0 h 106"/>
                    <a:gd name="T6" fmla="*/ 16 w 91"/>
                    <a:gd name="T7" fmla="*/ 60 h 106"/>
                    <a:gd name="T8" fmla="*/ 44 w 91"/>
                    <a:gd name="T9" fmla="*/ 92 h 106"/>
                    <a:gd name="T10" fmla="*/ 75 w 91"/>
                    <a:gd name="T11" fmla="*/ 59 h 106"/>
                    <a:gd name="T12" fmla="*/ 75 w 91"/>
                    <a:gd name="T13" fmla="*/ 0 h 106"/>
                    <a:gd name="T14" fmla="*/ 91 w 91"/>
                    <a:gd name="T15" fmla="*/ 0 h 106"/>
                    <a:gd name="T16" fmla="*/ 91 w 91"/>
                    <a:gd name="T17" fmla="*/ 103 h 106"/>
                    <a:gd name="T18" fmla="*/ 75 w 91"/>
                    <a:gd name="T19" fmla="*/ 103 h 106"/>
                    <a:gd name="T20" fmla="*/ 75 w 91"/>
                    <a:gd name="T21" fmla="*/ 85 h 106"/>
                    <a:gd name="T22" fmla="*/ 40 w 91"/>
                    <a:gd name="T23" fmla="*/ 106 h 106"/>
                    <a:gd name="T24" fmla="*/ 0 w 91"/>
                    <a:gd name="T2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06">
                      <a:moveTo>
                        <a:pt x="0" y="64"/>
                      </a:moveTo>
                      <a:cubicBezTo>
                        <a:pt x="0" y="0"/>
                        <a:pt x="0" y="0"/>
                        <a:pt x="0" y="0"/>
                      </a:cubicBezTo>
                      <a:cubicBezTo>
                        <a:pt x="16" y="0"/>
                        <a:pt x="16" y="0"/>
                        <a:pt x="16" y="0"/>
                      </a:cubicBezTo>
                      <a:cubicBezTo>
                        <a:pt x="16" y="60"/>
                        <a:pt x="16" y="60"/>
                        <a:pt x="16" y="60"/>
                      </a:cubicBezTo>
                      <a:cubicBezTo>
                        <a:pt x="16" y="80"/>
                        <a:pt x="26" y="92"/>
                        <a:pt x="44" y="92"/>
                      </a:cubicBezTo>
                      <a:cubicBezTo>
                        <a:pt x="62" y="92"/>
                        <a:pt x="75" y="79"/>
                        <a:pt x="75" y="59"/>
                      </a:cubicBezTo>
                      <a:cubicBezTo>
                        <a:pt x="75" y="0"/>
                        <a:pt x="75" y="0"/>
                        <a:pt x="75" y="0"/>
                      </a:cubicBezTo>
                      <a:cubicBezTo>
                        <a:pt x="91" y="0"/>
                        <a:pt x="91" y="0"/>
                        <a:pt x="91" y="0"/>
                      </a:cubicBezTo>
                      <a:cubicBezTo>
                        <a:pt x="91" y="103"/>
                        <a:pt x="91" y="103"/>
                        <a:pt x="91" y="103"/>
                      </a:cubicBezTo>
                      <a:cubicBezTo>
                        <a:pt x="75" y="103"/>
                        <a:pt x="75" y="103"/>
                        <a:pt x="75" y="103"/>
                      </a:cubicBezTo>
                      <a:cubicBezTo>
                        <a:pt x="75" y="85"/>
                        <a:pt x="75" y="85"/>
                        <a:pt x="75" y="85"/>
                      </a:cubicBezTo>
                      <a:cubicBezTo>
                        <a:pt x="68" y="97"/>
                        <a:pt x="58" y="106"/>
                        <a:pt x="40" y="106"/>
                      </a:cubicBezTo>
                      <a:cubicBezTo>
                        <a:pt x="15" y="106"/>
                        <a:pt x="0" y="89"/>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83" name="Freeform 223">
                  <a:extLst>
                    <a:ext uri="{FF2B5EF4-FFF2-40B4-BE49-F238E27FC236}">
                      <a16:creationId xmlns:a16="http://schemas.microsoft.com/office/drawing/2014/main" id="{07934D06-010E-43C0-BCB1-B5BD881562A0}"/>
                    </a:ext>
                  </a:extLst>
                </p:cNvPr>
                <p:cNvSpPr>
                  <a:spLocks/>
                </p:cNvSpPr>
                <p:nvPr/>
              </p:nvSpPr>
              <p:spPr bwMode="auto">
                <a:xfrm>
                  <a:off x="562247" y="2885560"/>
                  <a:ext cx="35981" cy="76655"/>
                </a:xfrm>
                <a:custGeom>
                  <a:avLst/>
                  <a:gdLst>
                    <a:gd name="T0" fmla="*/ 15 w 63"/>
                    <a:gd name="T1" fmla="*/ 107 h 136"/>
                    <a:gd name="T2" fmla="*/ 15 w 63"/>
                    <a:gd name="T3" fmla="*/ 44 h 136"/>
                    <a:gd name="T4" fmla="*/ 0 w 63"/>
                    <a:gd name="T5" fmla="*/ 44 h 136"/>
                    <a:gd name="T6" fmla="*/ 0 w 63"/>
                    <a:gd name="T7" fmla="*/ 31 h 136"/>
                    <a:gd name="T8" fmla="*/ 15 w 63"/>
                    <a:gd name="T9" fmla="*/ 31 h 136"/>
                    <a:gd name="T10" fmla="*/ 15 w 63"/>
                    <a:gd name="T11" fmla="*/ 0 h 136"/>
                    <a:gd name="T12" fmla="*/ 30 w 63"/>
                    <a:gd name="T13" fmla="*/ 0 h 136"/>
                    <a:gd name="T14" fmla="*/ 30 w 63"/>
                    <a:gd name="T15" fmla="*/ 31 h 136"/>
                    <a:gd name="T16" fmla="*/ 63 w 63"/>
                    <a:gd name="T17" fmla="*/ 31 h 136"/>
                    <a:gd name="T18" fmla="*/ 63 w 63"/>
                    <a:gd name="T19" fmla="*/ 44 h 136"/>
                    <a:gd name="T20" fmla="*/ 30 w 63"/>
                    <a:gd name="T21" fmla="*/ 44 h 136"/>
                    <a:gd name="T22" fmla="*/ 30 w 63"/>
                    <a:gd name="T23" fmla="*/ 105 h 136"/>
                    <a:gd name="T24" fmla="*/ 47 w 63"/>
                    <a:gd name="T25" fmla="*/ 122 h 136"/>
                    <a:gd name="T26" fmla="*/ 62 w 63"/>
                    <a:gd name="T27" fmla="*/ 119 h 136"/>
                    <a:gd name="T28" fmla="*/ 62 w 63"/>
                    <a:gd name="T29" fmla="*/ 132 h 136"/>
                    <a:gd name="T30" fmla="*/ 44 w 63"/>
                    <a:gd name="T31" fmla="*/ 136 h 136"/>
                    <a:gd name="T32" fmla="*/ 15 w 63"/>
                    <a:gd name="T33"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36">
                      <a:moveTo>
                        <a:pt x="15" y="107"/>
                      </a:moveTo>
                      <a:cubicBezTo>
                        <a:pt x="15" y="44"/>
                        <a:pt x="15" y="44"/>
                        <a:pt x="15" y="44"/>
                      </a:cubicBezTo>
                      <a:cubicBezTo>
                        <a:pt x="0" y="44"/>
                        <a:pt x="0" y="44"/>
                        <a:pt x="0" y="44"/>
                      </a:cubicBezTo>
                      <a:cubicBezTo>
                        <a:pt x="0" y="31"/>
                        <a:pt x="0" y="31"/>
                        <a:pt x="0" y="31"/>
                      </a:cubicBezTo>
                      <a:cubicBezTo>
                        <a:pt x="15" y="31"/>
                        <a:pt x="15" y="31"/>
                        <a:pt x="15" y="31"/>
                      </a:cubicBezTo>
                      <a:cubicBezTo>
                        <a:pt x="15" y="0"/>
                        <a:pt x="15" y="0"/>
                        <a:pt x="15" y="0"/>
                      </a:cubicBezTo>
                      <a:cubicBezTo>
                        <a:pt x="30" y="0"/>
                        <a:pt x="30" y="0"/>
                        <a:pt x="30" y="0"/>
                      </a:cubicBezTo>
                      <a:cubicBezTo>
                        <a:pt x="30" y="31"/>
                        <a:pt x="30" y="31"/>
                        <a:pt x="30" y="31"/>
                      </a:cubicBezTo>
                      <a:cubicBezTo>
                        <a:pt x="63" y="31"/>
                        <a:pt x="63" y="31"/>
                        <a:pt x="63" y="31"/>
                      </a:cubicBezTo>
                      <a:cubicBezTo>
                        <a:pt x="63" y="44"/>
                        <a:pt x="63" y="44"/>
                        <a:pt x="63" y="44"/>
                      </a:cubicBezTo>
                      <a:cubicBezTo>
                        <a:pt x="30" y="44"/>
                        <a:pt x="30" y="44"/>
                        <a:pt x="30" y="44"/>
                      </a:cubicBezTo>
                      <a:cubicBezTo>
                        <a:pt x="30" y="105"/>
                        <a:pt x="30" y="105"/>
                        <a:pt x="30" y="105"/>
                      </a:cubicBezTo>
                      <a:cubicBezTo>
                        <a:pt x="30" y="118"/>
                        <a:pt x="37" y="122"/>
                        <a:pt x="47" y="122"/>
                      </a:cubicBezTo>
                      <a:cubicBezTo>
                        <a:pt x="53" y="122"/>
                        <a:pt x="57" y="121"/>
                        <a:pt x="62" y="119"/>
                      </a:cubicBezTo>
                      <a:cubicBezTo>
                        <a:pt x="62" y="132"/>
                        <a:pt x="62" y="132"/>
                        <a:pt x="62" y="132"/>
                      </a:cubicBezTo>
                      <a:cubicBezTo>
                        <a:pt x="57" y="135"/>
                        <a:pt x="51" y="136"/>
                        <a:pt x="44" y="136"/>
                      </a:cubicBezTo>
                      <a:cubicBezTo>
                        <a:pt x="27" y="136"/>
                        <a:pt x="15" y="128"/>
                        <a:pt x="15"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84" name="Freeform 224">
                  <a:extLst>
                    <a:ext uri="{FF2B5EF4-FFF2-40B4-BE49-F238E27FC236}">
                      <a16:creationId xmlns:a16="http://schemas.microsoft.com/office/drawing/2014/main" id="{0ED727AB-A047-4E98-A559-858BBB69210E}"/>
                    </a:ext>
                  </a:extLst>
                </p:cNvPr>
                <p:cNvSpPr>
                  <a:spLocks noEditPoints="1"/>
                </p:cNvSpPr>
                <p:nvPr/>
              </p:nvSpPr>
              <p:spPr bwMode="auto">
                <a:xfrm>
                  <a:off x="613871" y="2880554"/>
                  <a:ext cx="10325" cy="80723"/>
                </a:xfrm>
                <a:custGeom>
                  <a:avLst/>
                  <a:gdLst>
                    <a:gd name="T0" fmla="*/ 0 w 33"/>
                    <a:gd name="T1" fmla="*/ 0 h 258"/>
                    <a:gd name="T2" fmla="*/ 33 w 33"/>
                    <a:gd name="T3" fmla="*/ 0 h 258"/>
                    <a:gd name="T4" fmla="*/ 33 w 33"/>
                    <a:gd name="T5" fmla="*/ 30 h 258"/>
                    <a:gd name="T6" fmla="*/ 0 w 33"/>
                    <a:gd name="T7" fmla="*/ 30 h 258"/>
                    <a:gd name="T8" fmla="*/ 0 w 33"/>
                    <a:gd name="T9" fmla="*/ 0 h 258"/>
                    <a:gd name="T10" fmla="*/ 2 w 33"/>
                    <a:gd name="T11" fmla="*/ 72 h 258"/>
                    <a:gd name="T12" fmla="*/ 31 w 33"/>
                    <a:gd name="T13" fmla="*/ 72 h 258"/>
                    <a:gd name="T14" fmla="*/ 31 w 33"/>
                    <a:gd name="T15" fmla="*/ 258 h 258"/>
                    <a:gd name="T16" fmla="*/ 2 w 33"/>
                    <a:gd name="T17" fmla="*/ 258 h 258"/>
                    <a:gd name="T18" fmla="*/ 2 w 33"/>
                    <a:gd name="T19" fmla="*/ 7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8">
                      <a:moveTo>
                        <a:pt x="0" y="0"/>
                      </a:moveTo>
                      <a:lnTo>
                        <a:pt x="33" y="0"/>
                      </a:lnTo>
                      <a:lnTo>
                        <a:pt x="33" y="30"/>
                      </a:lnTo>
                      <a:lnTo>
                        <a:pt x="0" y="30"/>
                      </a:lnTo>
                      <a:lnTo>
                        <a:pt x="0" y="0"/>
                      </a:lnTo>
                      <a:close/>
                      <a:moveTo>
                        <a:pt x="2" y="72"/>
                      </a:moveTo>
                      <a:lnTo>
                        <a:pt x="31" y="72"/>
                      </a:lnTo>
                      <a:lnTo>
                        <a:pt x="31" y="258"/>
                      </a:lnTo>
                      <a:lnTo>
                        <a:pt x="2" y="258"/>
                      </a:lnTo>
                      <a:lnTo>
                        <a:pt x="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85" name="Freeform 225">
                  <a:extLst>
                    <a:ext uri="{FF2B5EF4-FFF2-40B4-BE49-F238E27FC236}">
                      <a16:creationId xmlns:a16="http://schemas.microsoft.com/office/drawing/2014/main" id="{6D5CC9C6-555D-4FAD-A4AD-8E6D907D215B}"/>
                    </a:ext>
                  </a:extLst>
                </p:cNvPr>
                <p:cNvSpPr>
                  <a:spLocks/>
                </p:cNvSpPr>
                <p:nvPr/>
              </p:nvSpPr>
              <p:spPr bwMode="auto">
                <a:xfrm>
                  <a:off x="644534" y="2901829"/>
                  <a:ext cx="51625" cy="59447"/>
                </a:xfrm>
                <a:custGeom>
                  <a:avLst/>
                  <a:gdLst>
                    <a:gd name="T0" fmla="*/ 0 w 90"/>
                    <a:gd name="T1" fmla="*/ 2 h 105"/>
                    <a:gd name="T2" fmla="*/ 15 w 90"/>
                    <a:gd name="T3" fmla="*/ 2 h 105"/>
                    <a:gd name="T4" fmla="*/ 15 w 90"/>
                    <a:gd name="T5" fmla="*/ 20 h 105"/>
                    <a:gd name="T6" fmla="*/ 50 w 90"/>
                    <a:gd name="T7" fmla="*/ 0 h 105"/>
                    <a:gd name="T8" fmla="*/ 90 w 90"/>
                    <a:gd name="T9" fmla="*/ 41 h 105"/>
                    <a:gd name="T10" fmla="*/ 90 w 90"/>
                    <a:gd name="T11" fmla="*/ 105 h 105"/>
                    <a:gd name="T12" fmla="*/ 75 w 90"/>
                    <a:gd name="T13" fmla="*/ 105 h 105"/>
                    <a:gd name="T14" fmla="*/ 75 w 90"/>
                    <a:gd name="T15" fmla="*/ 45 h 105"/>
                    <a:gd name="T16" fmla="*/ 46 w 90"/>
                    <a:gd name="T17" fmla="*/ 14 h 105"/>
                    <a:gd name="T18" fmla="*/ 15 w 90"/>
                    <a:gd name="T19" fmla="*/ 46 h 105"/>
                    <a:gd name="T20" fmla="*/ 15 w 90"/>
                    <a:gd name="T21" fmla="*/ 105 h 105"/>
                    <a:gd name="T22" fmla="*/ 0 w 90"/>
                    <a:gd name="T23" fmla="*/ 105 h 105"/>
                    <a:gd name="T24" fmla="*/ 0 w 90"/>
                    <a:gd name="T25"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5">
                      <a:moveTo>
                        <a:pt x="0" y="2"/>
                      </a:moveTo>
                      <a:cubicBezTo>
                        <a:pt x="15" y="2"/>
                        <a:pt x="15" y="2"/>
                        <a:pt x="15" y="2"/>
                      </a:cubicBezTo>
                      <a:cubicBezTo>
                        <a:pt x="15" y="20"/>
                        <a:pt x="15" y="20"/>
                        <a:pt x="15" y="20"/>
                      </a:cubicBezTo>
                      <a:cubicBezTo>
                        <a:pt x="22" y="9"/>
                        <a:pt x="33" y="0"/>
                        <a:pt x="50" y="0"/>
                      </a:cubicBezTo>
                      <a:cubicBezTo>
                        <a:pt x="75" y="0"/>
                        <a:pt x="90" y="16"/>
                        <a:pt x="90" y="41"/>
                      </a:cubicBezTo>
                      <a:cubicBezTo>
                        <a:pt x="90" y="105"/>
                        <a:pt x="90" y="105"/>
                        <a:pt x="90" y="105"/>
                      </a:cubicBezTo>
                      <a:cubicBezTo>
                        <a:pt x="75" y="105"/>
                        <a:pt x="75" y="105"/>
                        <a:pt x="75" y="105"/>
                      </a:cubicBezTo>
                      <a:cubicBezTo>
                        <a:pt x="75" y="45"/>
                        <a:pt x="75" y="45"/>
                        <a:pt x="75" y="45"/>
                      </a:cubicBezTo>
                      <a:cubicBezTo>
                        <a:pt x="75" y="26"/>
                        <a:pt x="64" y="14"/>
                        <a:pt x="46" y="14"/>
                      </a:cubicBezTo>
                      <a:cubicBezTo>
                        <a:pt x="28" y="14"/>
                        <a:pt x="15" y="27"/>
                        <a:pt x="15" y="46"/>
                      </a:cubicBezTo>
                      <a:cubicBezTo>
                        <a:pt x="15" y="105"/>
                        <a:pt x="15" y="105"/>
                        <a:pt x="15" y="105"/>
                      </a:cubicBezTo>
                      <a:cubicBezTo>
                        <a:pt x="0" y="105"/>
                        <a:pt x="0" y="105"/>
                        <a:pt x="0" y="105"/>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86" name="Freeform 226">
                  <a:extLst>
                    <a:ext uri="{FF2B5EF4-FFF2-40B4-BE49-F238E27FC236}">
                      <a16:creationId xmlns:a16="http://schemas.microsoft.com/office/drawing/2014/main" id="{15BCFFF1-0D17-4DEE-B8DC-5991933EA249}"/>
                    </a:ext>
                  </a:extLst>
                </p:cNvPr>
                <p:cNvSpPr>
                  <a:spLocks noEditPoints="1"/>
                </p:cNvSpPr>
                <p:nvPr/>
              </p:nvSpPr>
              <p:spPr bwMode="auto">
                <a:xfrm>
                  <a:off x="711802" y="2901829"/>
                  <a:ext cx="59760" cy="77907"/>
                </a:xfrm>
                <a:custGeom>
                  <a:avLst/>
                  <a:gdLst>
                    <a:gd name="T0" fmla="*/ 5 w 104"/>
                    <a:gd name="T1" fmla="*/ 123 h 138"/>
                    <a:gd name="T2" fmla="*/ 12 w 104"/>
                    <a:gd name="T3" fmla="*/ 111 h 138"/>
                    <a:gd name="T4" fmla="*/ 51 w 104"/>
                    <a:gd name="T5" fmla="*/ 125 h 138"/>
                    <a:gd name="T6" fmla="*/ 89 w 104"/>
                    <a:gd name="T7" fmla="*/ 88 h 138"/>
                    <a:gd name="T8" fmla="*/ 89 w 104"/>
                    <a:gd name="T9" fmla="*/ 76 h 138"/>
                    <a:gd name="T10" fmla="*/ 48 w 104"/>
                    <a:gd name="T11" fmla="*/ 97 h 138"/>
                    <a:gd name="T12" fmla="*/ 0 w 104"/>
                    <a:gd name="T13" fmla="*/ 49 h 138"/>
                    <a:gd name="T14" fmla="*/ 0 w 104"/>
                    <a:gd name="T15" fmla="*/ 48 h 138"/>
                    <a:gd name="T16" fmla="*/ 48 w 104"/>
                    <a:gd name="T17" fmla="*/ 0 h 138"/>
                    <a:gd name="T18" fmla="*/ 89 w 104"/>
                    <a:gd name="T19" fmla="*/ 20 h 138"/>
                    <a:gd name="T20" fmla="*/ 89 w 104"/>
                    <a:gd name="T21" fmla="*/ 2 h 138"/>
                    <a:gd name="T22" fmla="*/ 104 w 104"/>
                    <a:gd name="T23" fmla="*/ 2 h 138"/>
                    <a:gd name="T24" fmla="*/ 104 w 104"/>
                    <a:gd name="T25" fmla="*/ 87 h 138"/>
                    <a:gd name="T26" fmla="*/ 91 w 104"/>
                    <a:gd name="T27" fmla="*/ 124 h 138"/>
                    <a:gd name="T28" fmla="*/ 52 w 104"/>
                    <a:gd name="T29" fmla="*/ 138 h 138"/>
                    <a:gd name="T30" fmla="*/ 5 w 104"/>
                    <a:gd name="T31" fmla="*/ 123 h 138"/>
                    <a:gd name="T32" fmla="*/ 89 w 104"/>
                    <a:gd name="T33" fmla="*/ 49 h 138"/>
                    <a:gd name="T34" fmla="*/ 89 w 104"/>
                    <a:gd name="T35" fmla="*/ 48 h 138"/>
                    <a:gd name="T36" fmla="*/ 51 w 104"/>
                    <a:gd name="T37" fmla="*/ 13 h 138"/>
                    <a:gd name="T38" fmla="*/ 16 w 104"/>
                    <a:gd name="T39" fmla="*/ 48 h 138"/>
                    <a:gd name="T40" fmla="*/ 16 w 104"/>
                    <a:gd name="T41" fmla="*/ 48 h 138"/>
                    <a:gd name="T42" fmla="*/ 51 w 104"/>
                    <a:gd name="T43" fmla="*/ 84 h 138"/>
                    <a:gd name="T44" fmla="*/ 89 w 104"/>
                    <a:gd name="T45" fmla="*/ 4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38">
                      <a:moveTo>
                        <a:pt x="5" y="123"/>
                      </a:moveTo>
                      <a:cubicBezTo>
                        <a:pt x="12" y="111"/>
                        <a:pt x="12" y="111"/>
                        <a:pt x="12" y="111"/>
                      </a:cubicBezTo>
                      <a:cubicBezTo>
                        <a:pt x="23" y="120"/>
                        <a:pt x="37" y="125"/>
                        <a:pt x="51" y="125"/>
                      </a:cubicBezTo>
                      <a:cubicBezTo>
                        <a:pt x="74" y="125"/>
                        <a:pt x="89" y="112"/>
                        <a:pt x="89" y="88"/>
                      </a:cubicBezTo>
                      <a:cubicBezTo>
                        <a:pt x="89" y="76"/>
                        <a:pt x="89" y="76"/>
                        <a:pt x="89" y="76"/>
                      </a:cubicBezTo>
                      <a:cubicBezTo>
                        <a:pt x="80" y="88"/>
                        <a:pt x="67" y="97"/>
                        <a:pt x="48" y="97"/>
                      </a:cubicBezTo>
                      <a:cubicBezTo>
                        <a:pt x="24" y="97"/>
                        <a:pt x="0" y="79"/>
                        <a:pt x="0" y="49"/>
                      </a:cubicBezTo>
                      <a:cubicBezTo>
                        <a:pt x="0" y="48"/>
                        <a:pt x="0" y="48"/>
                        <a:pt x="0" y="48"/>
                      </a:cubicBezTo>
                      <a:cubicBezTo>
                        <a:pt x="0" y="18"/>
                        <a:pt x="24" y="0"/>
                        <a:pt x="48" y="0"/>
                      </a:cubicBezTo>
                      <a:cubicBezTo>
                        <a:pt x="68" y="0"/>
                        <a:pt x="80" y="9"/>
                        <a:pt x="89" y="20"/>
                      </a:cubicBezTo>
                      <a:cubicBezTo>
                        <a:pt x="89" y="2"/>
                        <a:pt x="89" y="2"/>
                        <a:pt x="89" y="2"/>
                      </a:cubicBezTo>
                      <a:cubicBezTo>
                        <a:pt x="104" y="2"/>
                        <a:pt x="104" y="2"/>
                        <a:pt x="104" y="2"/>
                      </a:cubicBezTo>
                      <a:cubicBezTo>
                        <a:pt x="104" y="87"/>
                        <a:pt x="104" y="87"/>
                        <a:pt x="104" y="87"/>
                      </a:cubicBezTo>
                      <a:cubicBezTo>
                        <a:pt x="104" y="103"/>
                        <a:pt x="99" y="116"/>
                        <a:pt x="91" y="124"/>
                      </a:cubicBezTo>
                      <a:cubicBezTo>
                        <a:pt x="82" y="133"/>
                        <a:pt x="68" y="138"/>
                        <a:pt x="52" y="138"/>
                      </a:cubicBezTo>
                      <a:cubicBezTo>
                        <a:pt x="34" y="138"/>
                        <a:pt x="18" y="133"/>
                        <a:pt x="5" y="123"/>
                      </a:cubicBezTo>
                      <a:close/>
                      <a:moveTo>
                        <a:pt x="89" y="49"/>
                      </a:moveTo>
                      <a:cubicBezTo>
                        <a:pt x="89" y="48"/>
                        <a:pt x="89" y="48"/>
                        <a:pt x="89" y="48"/>
                      </a:cubicBezTo>
                      <a:cubicBezTo>
                        <a:pt x="89" y="27"/>
                        <a:pt x="71" y="13"/>
                        <a:pt x="51" y="13"/>
                      </a:cubicBezTo>
                      <a:cubicBezTo>
                        <a:pt x="32" y="13"/>
                        <a:pt x="16" y="27"/>
                        <a:pt x="16" y="48"/>
                      </a:cubicBezTo>
                      <a:cubicBezTo>
                        <a:pt x="16" y="48"/>
                        <a:pt x="16" y="48"/>
                        <a:pt x="16" y="48"/>
                      </a:cubicBezTo>
                      <a:cubicBezTo>
                        <a:pt x="16" y="69"/>
                        <a:pt x="32" y="84"/>
                        <a:pt x="51" y="84"/>
                      </a:cubicBezTo>
                      <a:cubicBezTo>
                        <a:pt x="71" y="84"/>
                        <a:pt x="89" y="70"/>
                        <a:pt x="89"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grpSp>
      <p:sp>
        <p:nvSpPr>
          <p:cNvPr id="302" name="Pentagon 148">
            <a:extLst>
              <a:ext uri="{FF2B5EF4-FFF2-40B4-BE49-F238E27FC236}">
                <a16:creationId xmlns:a16="http://schemas.microsoft.com/office/drawing/2014/main" id="{55ED2598-E538-402E-95DF-F0964749AB46}"/>
              </a:ext>
            </a:extLst>
          </p:cNvPr>
          <p:cNvSpPr/>
          <p:nvPr/>
        </p:nvSpPr>
        <p:spPr>
          <a:xfrm rot="10800000">
            <a:off x="5461292" y="5090640"/>
            <a:ext cx="2968199" cy="276946"/>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sz="2000" dirty="0">
              <a:solidFill>
                <a:srgbClr val="191C26"/>
              </a:solidFill>
            </a:endParaRPr>
          </a:p>
        </p:txBody>
      </p:sp>
      <p:sp>
        <p:nvSpPr>
          <p:cNvPr id="303" name="Freeform 275">
            <a:extLst>
              <a:ext uri="{FF2B5EF4-FFF2-40B4-BE49-F238E27FC236}">
                <a16:creationId xmlns:a16="http://schemas.microsoft.com/office/drawing/2014/main" id="{FE6BD7DB-05D4-4D81-9C3F-68960077B39F}"/>
              </a:ext>
            </a:extLst>
          </p:cNvPr>
          <p:cNvSpPr/>
          <p:nvPr/>
        </p:nvSpPr>
        <p:spPr>
          <a:xfrm>
            <a:off x="7802374" y="4090410"/>
            <a:ext cx="2689762" cy="1706062"/>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rgbClr val="003246"/>
          </a:solidFill>
          <a:ln w="34925">
            <a:solidFill>
              <a:schemeClr val="accent4"/>
            </a:solidFill>
            <a:round/>
            <a:headEnd/>
            <a:tailEnd/>
          </a:ln>
          <a:effectLst/>
        </p:spPr>
        <p:style>
          <a:lnRef idx="1">
            <a:schemeClr val="accent1"/>
          </a:lnRef>
          <a:fillRef idx="3">
            <a:schemeClr val="accent1"/>
          </a:fillRef>
          <a:effectRef idx="2">
            <a:schemeClr val="accent1"/>
          </a:effectRef>
          <a:fontRef idx="minor">
            <a:schemeClr val="lt1"/>
          </a:fontRef>
        </p:style>
        <p:txBody>
          <a:bodyPr wrap="none" lIns="0" rIns="0" rtlCol="0" anchor="ctr">
            <a:noAutofit/>
          </a:bodyPr>
          <a:lstStyle/>
          <a:p>
            <a:pPr algn="ctr"/>
            <a:endParaRPr lang="en-US" sz="1200" dirty="0">
              <a:solidFill>
                <a:prstClr val="white"/>
              </a:solidFill>
            </a:endParaRPr>
          </a:p>
        </p:txBody>
      </p:sp>
      <p:sp>
        <p:nvSpPr>
          <p:cNvPr id="325" name="Pentagon 148">
            <a:extLst>
              <a:ext uri="{FF2B5EF4-FFF2-40B4-BE49-F238E27FC236}">
                <a16:creationId xmlns:a16="http://schemas.microsoft.com/office/drawing/2014/main" id="{32B4E718-B257-4F52-92FF-1A2CE5960811}"/>
              </a:ext>
            </a:extLst>
          </p:cNvPr>
          <p:cNvSpPr/>
          <p:nvPr/>
        </p:nvSpPr>
        <p:spPr>
          <a:xfrm>
            <a:off x="5575067" y="4491349"/>
            <a:ext cx="2968199" cy="276946"/>
          </a:xfrm>
          <a:prstGeom prst="homePlate">
            <a:avLst/>
          </a:prstGeom>
          <a:solidFill>
            <a:srgbClr val="0069D2"/>
          </a:solidFill>
          <a:ln w="47625">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sz="2000" dirty="0">
              <a:solidFill>
                <a:srgbClr val="191C26"/>
              </a:solidFill>
            </a:endParaRPr>
          </a:p>
        </p:txBody>
      </p:sp>
      <p:sp>
        <p:nvSpPr>
          <p:cNvPr id="332" name="Freeform 274">
            <a:extLst>
              <a:ext uri="{FF2B5EF4-FFF2-40B4-BE49-F238E27FC236}">
                <a16:creationId xmlns:a16="http://schemas.microsoft.com/office/drawing/2014/main" id="{02DE3CFD-A03C-44DF-980D-60B2C3F06E65}"/>
              </a:ext>
            </a:extLst>
          </p:cNvPr>
          <p:cNvSpPr/>
          <p:nvPr/>
        </p:nvSpPr>
        <p:spPr>
          <a:xfrm>
            <a:off x="3598975" y="4090410"/>
            <a:ext cx="2689762" cy="1706062"/>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accent2">
              <a:lumMod val="75000"/>
            </a:schemeClr>
          </a:solidFill>
          <a:ln w="34925">
            <a:solidFill>
              <a:srgbClr val="0069D2"/>
            </a:solidFill>
            <a:round/>
            <a:headEnd/>
            <a:tailEnd/>
          </a:ln>
          <a:effectLst/>
        </p:spPr>
        <p:style>
          <a:lnRef idx="1">
            <a:schemeClr val="accent1"/>
          </a:lnRef>
          <a:fillRef idx="3">
            <a:schemeClr val="accent1"/>
          </a:fillRef>
          <a:effectRef idx="2">
            <a:schemeClr val="accent1"/>
          </a:effectRef>
          <a:fontRef idx="minor">
            <a:schemeClr val="lt1"/>
          </a:fontRef>
        </p:style>
        <p:txBody>
          <a:bodyPr wrap="none" lIns="0" rIns="0" rtlCol="0" anchor="ctr">
            <a:noAutofit/>
          </a:bodyPr>
          <a:lstStyle/>
          <a:p>
            <a:pPr algn="ctr"/>
            <a:endParaRPr lang="en-US" sz="1200" dirty="0">
              <a:solidFill>
                <a:prstClr val="white"/>
              </a:solidFill>
            </a:endParaRPr>
          </a:p>
        </p:txBody>
      </p:sp>
      <p:sp>
        <p:nvSpPr>
          <p:cNvPr id="376" name="Pentagon 148">
            <a:extLst>
              <a:ext uri="{FF2B5EF4-FFF2-40B4-BE49-F238E27FC236}">
                <a16:creationId xmlns:a16="http://schemas.microsoft.com/office/drawing/2014/main" id="{C1E13B37-2AF3-44B7-89E5-9403C9799D0F}"/>
              </a:ext>
            </a:extLst>
          </p:cNvPr>
          <p:cNvSpPr/>
          <p:nvPr/>
        </p:nvSpPr>
        <p:spPr>
          <a:xfrm rot="10800000">
            <a:off x="5918873" y="5090640"/>
            <a:ext cx="1883488" cy="276946"/>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sz="2000" dirty="0">
              <a:solidFill>
                <a:srgbClr val="191C26"/>
              </a:solidFill>
            </a:endParaRPr>
          </a:p>
        </p:txBody>
      </p:sp>
      <p:grpSp>
        <p:nvGrpSpPr>
          <p:cNvPr id="377" name="Group 376">
            <a:extLst>
              <a:ext uri="{FF2B5EF4-FFF2-40B4-BE49-F238E27FC236}">
                <a16:creationId xmlns:a16="http://schemas.microsoft.com/office/drawing/2014/main" id="{5351306C-9C27-4118-8831-4D4DD38A72D7}"/>
              </a:ext>
            </a:extLst>
          </p:cNvPr>
          <p:cNvGrpSpPr/>
          <p:nvPr/>
        </p:nvGrpSpPr>
        <p:grpSpPr>
          <a:xfrm>
            <a:off x="4129671" y="4402509"/>
            <a:ext cx="1628371" cy="1081865"/>
            <a:chOff x="4129671" y="4458330"/>
            <a:chExt cx="1628371" cy="1081865"/>
          </a:xfrm>
          <a:solidFill>
            <a:srgbClr val="0069D2"/>
          </a:solidFill>
        </p:grpSpPr>
        <p:sp>
          <p:nvSpPr>
            <p:cNvPr id="605" name="Freeform 31">
              <a:extLst>
                <a:ext uri="{FF2B5EF4-FFF2-40B4-BE49-F238E27FC236}">
                  <a16:creationId xmlns:a16="http://schemas.microsoft.com/office/drawing/2014/main" id="{E3748500-6E64-4E29-9E2C-352541AFD370}"/>
                </a:ext>
              </a:extLst>
            </p:cNvPr>
            <p:cNvSpPr>
              <a:spLocks noEditPoints="1"/>
            </p:cNvSpPr>
            <p:nvPr/>
          </p:nvSpPr>
          <p:spPr bwMode="auto">
            <a:xfrm>
              <a:off x="4775422" y="4458330"/>
              <a:ext cx="336868" cy="338440"/>
            </a:xfrm>
            <a:custGeom>
              <a:avLst/>
              <a:gdLst>
                <a:gd name="T0" fmla="*/ 129 w 269"/>
                <a:gd name="T1" fmla="*/ 268 h 270"/>
                <a:gd name="T2" fmla="*/ 113 w 269"/>
                <a:gd name="T3" fmla="*/ 247 h 270"/>
                <a:gd name="T4" fmla="*/ 103 w 269"/>
                <a:gd name="T5" fmla="*/ 265 h 270"/>
                <a:gd name="T6" fmla="*/ 70 w 269"/>
                <a:gd name="T7" fmla="*/ 254 h 270"/>
                <a:gd name="T8" fmla="*/ 46 w 269"/>
                <a:gd name="T9" fmla="*/ 231 h 270"/>
                <a:gd name="T10" fmla="*/ 38 w 269"/>
                <a:gd name="T11" fmla="*/ 229 h 270"/>
                <a:gd name="T12" fmla="*/ 32 w 269"/>
                <a:gd name="T13" fmla="*/ 183 h 270"/>
                <a:gd name="T14" fmla="*/ 7 w 269"/>
                <a:gd name="T15" fmla="*/ 172 h 270"/>
                <a:gd name="T16" fmla="*/ 3 w 269"/>
                <a:gd name="T17" fmla="*/ 164 h 270"/>
                <a:gd name="T18" fmla="*/ 12 w 269"/>
                <a:gd name="T19" fmla="*/ 109 h 270"/>
                <a:gd name="T20" fmla="*/ 42 w 269"/>
                <a:gd name="T21" fmla="*/ 70 h 270"/>
                <a:gd name="T22" fmla="*/ 44 w 269"/>
                <a:gd name="T23" fmla="*/ 36 h 270"/>
                <a:gd name="T24" fmla="*/ 97 w 269"/>
                <a:gd name="T25" fmla="*/ 28 h 270"/>
                <a:gd name="T26" fmla="*/ 145 w 269"/>
                <a:gd name="T27" fmla="*/ 22 h 270"/>
                <a:gd name="T28" fmla="*/ 199 w 269"/>
                <a:gd name="T29" fmla="*/ 18 h 270"/>
                <a:gd name="T30" fmla="*/ 201 w 269"/>
                <a:gd name="T31" fmla="*/ 44 h 270"/>
                <a:gd name="T32" fmla="*/ 247 w 269"/>
                <a:gd name="T33" fmla="*/ 81 h 270"/>
                <a:gd name="T34" fmla="*/ 266 w 269"/>
                <a:gd name="T35" fmla="*/ 106 h 270"/>
                <a:gd name="T36" fmla="*/ 257 w 269"/>
                <a:gd name="T37" fmla="*/ 162 h 270"/>
                <a:gd name="T38" fmla="*/ 247 w 269"/>
                <a:gd name="T39" fmla="*/ 205 h 270"/>
                <a:gd name="T40" fmla="*/ 227 w 269"/>
                <a:gd name="T41" fmla="*/ 201 h 270"/>
                <a:gd name="T42" fmla="*/ 225 w 269"/>
                <a:gd name="T43" fmla="*/ 235 h 270"/>
                <a:gd name="T44" fmla="*/ 194 w 269"/>
                <a:gd name="T45" fmla="*/ 252 h 270"/>
                <a:gd name="T46" fmla="*/ 172 w 269"/>
                <a:gd name="T47" fmla="*/ 243 h 270"/>
                <a:gd name="T48" fmla="*/ 136 w 269"/>
                <a:gd name="T49" fmla="*/ 261 h 270"/>
                <a:gd name="T50" fmla="*/ 163 w 269"/>
                <a:gd name="T51" fmla="*/ 237 h 270"/>
                <a:gd name="T52" fmla="*/ 197 w 269"/>
                <a:gd name="T53" fmla="*/ 245 h 270"/>
                <a:gd name="T54" fmla="*/ 222 w 269"/>
                <a:gd name="T55" fmla="*/ 227 h 270"/>
                <a:gd name="T56" fmla="*/ 222 w 269"/>
                <a:gd name="T57" fmla="*/ 194 h 270"/>
                <a:gd name="T58" fmla="*/ 243 w 269"/>
                <a:gd name="T59" fmla="*/ 197 h 270"/>
                <a:gd name="T60" fmla="*/ 237 w 269"/>
                <a:gd name="T61" fmla="*/ 158 h 270"/>
                <a:gd name="T62" fmla="*/ 258 w 269"/>
                <a:gd name="T63" fmla="*/ 108 h 270"/>
                <a:gd name="T64" fmla="*/ 227 w 269"/>
                <a:gd name="T65" fmla="*/ 85 h 270"/>
                <a:gd name="T66" fmla="*/ 208 w 269"/>
                <a:gd name="T67" fmla="*/ 59 h 270"/>
                <a:gd name="T68" fmla="*/ 198 w 269"/>
                <a:gd name="T69" fmla="*/ 29 h 270"/>
                <a:gd name="T70" fmla="*/ 170 w 269"/>
                <a:gd name="T71" fmla="*/ 14 h 270"/>
                <a:gd name="T72" fmla="*/ 138 w 269"/>
                <a:gd name="T73" fmla="*/ 30 h 270"/>
                <a:gd name="T74" fmla="*/ 106 w 269"/>
                <a:gd name="T75" fmla="*/ 34 h 270"/>
                <a:gd name="T76" fmla="*/ 72 w 269"/>
                <a:gd name="T77" fmla="*/ 26 h 270"/>
                <a:gd name="T78" fmla="*/ 59 w 269"/>
                <a:gd name="T79" fmla="*/ 62 h 270"/>
                <a:gd name="T80" fmla="*/ 26 w 269"/>
                <a:gd name="T81" fmla="*/ 72 h 270"/>
                <a:gd name="T82" fmla="*/ 32 w 269"/>
                <a:gd name="T83" fmla="*/ 113 h 270"/>
                <a:gd name="T84" fmla="*/ 11 w 269"/>
                <a:gd name="T85" fmla="*/ 164 h 270"/>
                <a:gd name="T86" fmla="*/ 16 w 269"/>
                <a:gd name="T87" fmla="*/ 166 h 270"/>
                <a:gd name="T88" fmla="*/ 27 w 269"/>
                <a:gd name="T89" fmla="*/ 197 h 270"/>
                <a:gd name="T90" fmla="*/ 44 w 269"/>
                <a:gd name="T91" fmla="*/ 223 h 270"/>
                <a:gd name="T92" fmla="*/ 61 w 269"/>
                <a:gd name="T93" fmla="*/ 211 h 270"/>
                <a:gd name="T94" fmla="*/ 73 w 269"/>
                <a:gd name="T95" fmla="*/ 247 h 270"/>
                <a:gd name="T96" fmla="*/ 101 w 269"/>
                <a:gd name="T97" fmla="*/ 256 h 270"/>
                <a:gd name="T98" fmla="*/ 131 w 269"/>
                <a:gd name="T99" fmla="*/ 241 h 270"/>
                <a:gd name="T100" fmla="*/ 16 w 269"/>
                <a:gd name="T101" fmla="*/ 169 h 270"/>
                <a:gd name="T102" fmla="*/ 64 w 269"/>
                <a:gd name="T103" fmla="*/ 135 h 270"/>
                <a:gd name="T104" fmla="*/ 72 w 269"/>
                <a:gd name="T105" fmla="*/ 13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9" h="270">
                  <a:moveTo>
                    <a:pt x="137" y="270"/>
                  </a:moveTo>
                  <a:cubicBezTo>
                    <a:pt x="135" y="270"/>
                    <a:pt x="135" y="270"/>
                    <a:pt x="135" y="270"/>
                  </a:cubicBezTo>
                  <a:cubicBezTo>
                    <a:pt x="134" y="270"/>
                    <a:pt x="133" y="270"/>
                    <a:pt x="132" y="270"/>
                  </a:cubicBezTo>
                  <a:cubicBezTo>
                    <a:pt x="131" y="270"/>
                    <a:pt x="131" y="269"/>
                    <a:pt x="130" y="269"/>
                  </a:cubicBezTo>
                  <a:cubicBezTo>
                    <a:pt x="130" y="269"/>
                    <a:pt x="129" y="268"/>
                    <a:pt x="129" y="268"/>
                  </a:cubicBezTo>
                  <a:cubicBezTo>
                    <a:pt x="128" y="267"/>
                    <a:pt x="128" y="267"/>
                    <a:pt x="128" y="267"/>
                  </a:cubicBezTo>
                  <a:cubicBezTo>
                    <a:pt x="127" y="266"/>
                    <a:pt x="127" y="266"/>
                    <a:pt x="126" y="265"/>
                  </a:cubicBezTo>
                  <a:cubicBezTo>
                    <a:pt x="125" y="263"/>
                    <a:pt x="125" y="262"/>
                    <a:pt x="125" y="260"/>
                  </a:cubicBezTo>
                  <a:cubicBezTo>
                    <a:pt x="124" y="249"/>
                    <a:pt x="124" y="249"/>
                    <a:pt x="124" y="249"/>
                  </a:cubicBezTo>
                  <a:cubicBezTo>
                    <a:pt x="120" y="248"/>
                    <a:pt x="117" y="248"/>
                    <a:pt x="113" y="247"/>
                  </a:cubicBezTo>
                  <a:cubicBezTo>
                    <a:pt x="108" y="260"/>
                    <a:pt x="108" y="260"/>
                    <a:pt x="108" y="260"/>
                  </a:cubicBezTo>
                  <a:cubicBezTo>
                    <a:pt x="108" y="260"/>
                    <a:pt x="107" y="261"/>
                    <a:pt x="106" y="262"/>
                  </a:cubicBezTo>
                  <a:cubicBezTo>
                    <a:pt x="105" y="263"/>
                    <a:pt x="105" y="263"/>
                    <a:pt x="105" y="263"/>
                  </a:cubicBezTo>
                  <a:cubicBezTo>
                    <a:pt x="105" y="263"/>
                    <a:pt x="104" y="263"/>
                    <a:pt x="104" y="264"/>
                  </a:cubicBezTo>
                  <a:cubicBezTo>
                    <a:pt x="103" y="265"/>
                    <a:pt x="103" y="265"/>
                    <a:pt x="103" y="265"/>
                  </a:cubicBezTo>
                  <a:cubicBezTo>
                    <a:pt x="102" y="265"/>
                    <a:pt x="102" y="265"/>
                    <a:pt x="102" y="265"/>
                  </a:cubicBezTo>
                  <a:cubicBezTo>
                    <a:pt x="101" y="265"/>
                    <a:pt x="100" y="266"/>
                    <a:pt x="99" y="266"/>
                  </a:cubicBezTo>
                  <a:cubicBezTo>
                    <a:pt x="97" y="266"/>
                    <a:pt x="96" y="265"/>
                    <a:pt x="95" y="265"/>
                  </a:cubicBezTo>
                  <a:cubicBezTo>
                    <a:pt x="95" y="265"/>
                    <a:pt x="95" y="265"/>
                    <a:pt x="95" y="265"/>
                  </a:cubicBezTo>
                  <a:cubicBezTo>
                    <a:pt x="70" y="254"/>
                    <a:pt x="70" y="254"/>
                    <a:pt x="70" y="254"/>
                  </a:cubicBezTo>
                  <a:cubicBezTo>
                    <a:pt x="64" y="251"/>
                    <a:pt x="62" y="244"/>
                    <a:pt x="64" y="240"/>
                  </a:cubicBezTo>
                  <a:cubicBezTo>
                    <a:pt x="69" y="229"/>
                    <a:pt x="69" y="229"/>
                    <a:pt x="69" y="229"/>
                  </a:cubicBezTo>
                  <a:cubicBezTo>
                    <a:pt x="66" y="226"/>
                    <a:pt x="63" y="224"/>
                    <a:pt x="60" y="222"/>
                  </a:cubicBezTo>
                  <a:cubicBezTo>
                    <a:pt x="51" y="229"/>
                    <a:pt x="51" y="229"/>
                    <a:pt x="51" y="229"/>
                  </a:cubicBezTo>
                  <a:cubicBezTo>
                    <a:pt x="51" y="229"/>
                    <a:pt x="49" y="231"/>
                    <a:pt x="46" y="231"/>
                  </a:cubicBezTo>
                  <a:cubicBezTo>
                    <a:pt x="46" y="231"/>
                    <a:pt x="45" y="232"/>
                    <a:pt x="44" y="232"/>
                  </a:cubicBezTo>
                  <a:cubicBezTo>
                    <a:pt x="40" y="232"/>
                    <a:pt x="40" y="232"/>
                    <a:pt x="40" y="232"/>
                  </a:cubicBezTo>
                  <a:cubicBezTo>
                    <a:pt x="40" y="231"/>
                    <a:pt x="40" y="231"/>
                    <a:pt x="40" y="231"/>
                  </a:cubicBezTo>
                  <a:cubicBezTo>
                    <a:pt x="38" y="231"/>
                    <a:pt x="38" y="231"/>
                    <a:pt x="38" y="231"/>
                  </a:cubicBezTo>
                  <a:cubicBezTo>
                    <a:pt x="38" y="229"/>
                    <a:pt x="38" y="229"/>
                    <a:pt x="38" y="229"/>
                  </a:cubicBezTo>
                  <a:cubicBezTo>
                    <a:pt x="38" y="229"/>
                    <a:pt x="37" y="228"/>
                    <a:pt x="37" y="228"/>
                  </a:cubicBezTo>
                  <a:cubicBezTo>
                    <a:pt x="36" y="227"/>
                    <a:pt x="36" y="227"/>
                    <a:pt x="36" y="227"/>
                  </a:cubicBezTo>
                  <a:cubicBezTo>
                    <a:pt x="20" y="205"/>
                    <a:pt x="20" y="205"/>
                    <a:pt x="20" y="205"/>
                  </a:cubicBezTo>
                  <a:cubicBezTo>
                    <a:pt x="17" y="200"/>
                    <a:pt x="18" y="194"/>
                    <a:pt x="23" y="190"/>
                  </a:cubicBezTo>
                  <a:cubicBezTo>
                    <a:pt x="32" y="183"/>
                    <a:pt x="32" y="183"/>
                    <a:pt x="32" y="183"/>
                  </a:cubicBezTo>
                  <a:cubicBezTo>
                    <a:pt x="31" y="180"/>
                    <a:pt x="29" y="176"/>
                    <a:pt x="28" y="173"/>
                  </a:cubicBezTo>
                  <a:cubicBezTo>
                    <a:pt x="13" y="174"/>
                    <a:pt x="13" y="174"/>
                    <a:pt x="13" y="174"/>
                  </a:cubicBezTo>
                  <a:cubicBezTo>
                    <a:pt x="12" y="174"/>
                    <a:pt x="11" y="174"/>
                    <a:pt x="10" y="173"/>
                  </a:cubicBezTo>
                  <a:cubicBezTo>
                    <a:pt x="9" y="173"/>
                    <a:pt x="9" y="173"/>
                    <a:pt x="9" y="173"/>
                  </a:cubicBezTo>
                  <a:cubicBezTo>
                    <a:pt x="8" y="172"/>
                    <a:pt x="7" y="172"/>
                    <a:pt x="7" y="172"/>
                  </a:cubicBezTo>
                  <a:cubicBezTo>
                    <a:pt x="7" y="171"/>
                    <a:pt x="6" y="171"/>
                    <a:pt x="6" y="170"/>
                  </a:cubicBezTo>
                  <a:cubicBezTo>
                    <a:pt x="5" y="169"/>
                    <a:pt x="4" y="168"/>
                    <a:pt x="4" y="167"/>
                  </a:cubicBezTo>
                  <a:cubicBezTo>
                    <a:pt x="4" y="167"/>
                    <a:pt x="4" y="167"/>
                    <a:pt x="4" y="166"/>
                  </a:cubicBezTo>
                  <a:cubicBezTo>
                    <a:pt x="3" y="166"/>
                    <a:pt x="3" y="166"/>
                    <a:pt x="3" y="166"/>
                  </a:cubicBezTo>
                  <a:cubicBezTo>
                    <a:pt x="3" y="164"/>
                    <a:pt x="3" y="164"/>
                    <a:pt x="3" y="164"/>
                  </a:cubicBezTo>
                  <a:cubicBezTo>
                    <a:pt x="0" y="138"/>
                    <a:pt x="0" y="138"/>
                    <a:pt x="0" y="138"/>
                  </a:cubicBezTo>
                  <a:cubicBezTo>
                    <a:pt x="0" y="132"/>
                    <a:pt x="4" y="127"/>
                    <a:pt x="10" y="126"/>
                  </a:cubicBezTo>
                  <a:cubicBezTo>
                    <a:pt x="22" y="125"/>
                    <a:pt x="22" y="125"/>
                    <a:pt x="22" y="125"/>
                  </a:cubicBezTo>
                  <a:cubicBezTo>
                    <a:pt x="23" y="121"/>
                    <a:pt x="23" y="118"/>
                    <a:pt x="24" y="114"/>
                  </a:cubicBezTo>
                  <a:cubicBezTo>
                    <a:pt x="12" y="109"/>
                    <a:pt x="12" y="109"/>
                    <a:pt x="12" y="109"/>
                  </a:cubicBezTo>
                  <a:cubicBezTo>
                    <a:pt x="7" y="107"/>
                    <a:pt x="4" y="101"/>
                    <a:pt x="7" y="94"/>
                  </a:cubicBezTo>
                  <a:cubicBezTo>
                    <a:pt x="18" y="70"/>
                    <a:pt x="18" y="70"/>
                    <a:pt x="18" y="70"/>
                  </a:cubicBezTo>
                  <a:cubicBezTo>
                    <a:pt x="19" y="68"/>
                    <a:pt x="21" y="66"/>
                    <a:pt x="24" y="65"/>
                  </a:cubicBezTo>
                  <a:cubicBezTo>
                    <a:pt x="26" y="64"/>
                    <a:pt x="29" y="64"/>
                    <a:pt x="32" y="65"/>
                  </a:cubicBezTo>
                  <a:cubicBezTo>
                    <a:pt x="42" y="70"/>
                    <a:pt x="42" y="70"/>
                    <a:pt x="42" y="70"/>
                  </a:cubicBezTo>
                  <a:cubicBezTo>
                    <a:pt x="42" y="70"/>
                    <a:pt x="42" y="70"/>
                    <a:pt x="42" y="70"/>
                  </a:cubicBezTo>
                  <a:cubicBezTo>
                    <a:pt x="45" y="67"/>
                    <a:pt x="47" y="64"/>
                    <a:pt x="49" y="61"/>
                  </a:cubicBezTo>
                  <a:cubicBezTo>
                    <a:pt x="42" y="51"/>
                    <a:pt x="42" y="51"/>
                    <a:pt x="42" y="51"/>
                  </a:cubicBezTo>
                  <a:cubicBezTo>
                    <a:pt x="40" y="49"/>
                    <a:pt x="39" y="46"/>
                    <a:pt x="40" y="43"/>
                  </a:cubicBezTo>
                  <a:cubicBezTo>
                    <a:pt x="40" y="40"/>
                    <a:pt x="41" y="38"/>
                    <a:pt x="44" y="36"/>
                  </a:cubicBezTo>
                  <a:cubicBezTo>
                    <a:pt x="65" y="20"/>
                    <a:pt x="65" y="20"/>
                    <a:pt x="65" y="20"/>
                  </a:cubicBezTo>
                  <a:cubicBezTo>
                    <a:pt x="68" y="19"/>
                    <a:pt x="71" y="18"/>
                    <a:pt x="74" y="18"/>
                  </a:cubicBezTo>
                  <a:cubicBezTo>
                    <a:pt x="76" y="19"/>
                    <a:pt x="78" y="20"/>
                    <a:pt x="80" y="23"/>
                  </a:cubicBezTo>
                  <a:cubicBezTo>
                    <a:pt x="88" y="32"/>
                    <a:pt x="88" y="32"/>
                    <a:pt x="88" y="32"/>
                  </a:cubicBezTo>
                  <a:cubicBezTo>
                    <a:pt x="91" y="31"/>
                    <a:pt x="94" y="29"/>
                    <a:pt x="97" y="28"/>
                  </a:cubicBezTo>
                  <a:cubicBezTo>
                    <a:pt x="96" y="16"/>
                    <a:pt x="96" y="16"/>
                    <a:pt x="96" y="16"/>
                  </a:cubicBezTo>
                  <a:cubicBezTo>
                    <a:pt x="95" y="10"/>
                    <a:pt x="99" y="4"/>
                    <a:pt x="105" y="3"/>
                  </a:cubicBezTo>
                  <a:cubicBezTo>
                    <a:pt x="132" y="0"/>
                    <a:pt x="132" y="0"/>
                    <a:pt x="132" y="0"/>
                  </a:cubicBezTo>
                  <a:cubicBezTo>
                    <a:pt x="138" y="0"/>
                    <a:pt x="142" y="4"/>
                    <a:pt x="143" y="10"/>
                  </a:cubicBezTo>
                  <a:cubicBezTo>
                    <a:pt x="145" y="22"/>
                    <a:pt x="145" y="22"/>
                    <a:pt x="145" y="22"/>
                  </a:cubicBezTo>
                  <a:cubicBezTo>
                    <a:pt x="149" y="23"/>
                    <a:pt x="152" y="23"/>
                    <a:pt x="156" y="24"/>
                  </a:cubicBezTo>
                  <a:cubicBezTo>
                    <a:pt x="161" y="12"/>
                    <a:pt x="161" y="12"/>
                    <a:pt x="161" y="12"/>
                  </a:cubicBezTo>
                  <a:cubicBezTo>
                    <a:pt x="162" y="10"/>
                    <a:pt x="164" y="7"/>
                    <a:pt x="166" y="6"/>
                  </a:cubicBezTo>
                  <a:cubicBezTo>
                    <a:pt x="169" y="5"/>
                    <a:pt x="172" y="5"/>
                    <a:pt x="175" y="6"/>
                  </a:cubicBezTo>
                  <a:cubicBezTo>
                    <a:pt x="199" y="18"/>
                    <a:pt x="199" y="18"/>
                    <a:pt x="199" y="18"/>
                  </a:cubicBezTo>
                  <a:cubicBezTo>
                    <a:pt x="201" y="18"/>
                    <a:pt x="204" y="20"/>
                    <a:pt x="205" y="23"/>
                  </a:cubicBezTo>
                  <a:cubicBezTo>
                    <a:pt x="206" y="25"/>
                    <a:pt x="206" y="29"/>
                    <a:pt x="205" y="32"/>
                  </a:cubicBezTo>
                  <a:cubicBezTo>
                    <a:pt x="205" y="32"/>
                    <a:pt x="205" y="32"/>
                    <a:pt x="205" y="32"/>
                  </a:cubicBezTo>
                  <a:cubicBezTo>
                    <a:pt x="200" y="42"/>
                    <a:pt x="200" y="42"/>
                    <a:pt x="200" y="42"/>
                  </a:cubicBezTo>
                  <a:cubicBezTo>
                    <a:pt x="200" y="43"/>
                    <a:pt x="201" y="43"/>
                    <a:pt x="201" y="44"/>
                  </a:cubicBezTo>
                  <a:cubicBezTo>
                    <a:pt x="204" y="46"/>
                    <a:pt x="206" y="47"/>
                    <a:pt x="209" y="49"/>
                  </a:cubicBezTo>
                  <a:cubicBezTo>
                    <a:pt x="218" y="42"/>
                    <a:pt x="218" y="42"/>
                    <a:pt x="218" y="42"/>
                  </a:cubicBezTo>
                  <a:cubicBezTo>
                    <a:pt x="223" y="38"/>
                    <a:pt x="229" y="39"/>
                    <a:pt x="233" y="44"/>
                  </a:cubicBezTo>
                  <a:cubicBezTo>
                    <a:pt x="249" y="66"/>
                    <a:pt x="249" y="66"/>
                    <a:pt x="249" y="66"/>
                  </a:cubicBezTo>
                  <a:cubicBezTo>
                    <a:pt x="252" y="71"/>
                    <a:pt x="251" y="77"/>
                    <a:pt x="247" y="81"/>
                  </a:cubicBezTo>
                  <a:cubicBezTo>
                    <a:pt x="237" y="88"/>
                    <a:pt x="237" y="88"/>
                    <a:pt x="237" y="88"/>
                  </a:cubicBezTo>
                  <a:cubicBezTo>
                    <a:pt x="238" y="91"/>
                    <a:pt x="240" y="95"/>
                    <a:pt x="241" y="98"/>
                  </a:cubicBezTo>
                  <a:cubicBezTo>
                    <a:pt x="254" y="97"/>
                    <a:pt x="254" y="97"/>
                    <a:pt x="254" y="97"/>
                  </a:cubicBezTo>
                  <a:cubicBezTo>
                    <a:pt x="259" y="97"/>
                    <a:pt x="264" y="100"/>
                    <a:pt x="266" y="105"/>
                  </a:cubicBezTo>
                  <a:cubicBezTo>
                    <a:pt x="266" y="106"/>
                    <a:pt x="266" y="106"/>
                    <a:pt x="266" y="106"/>
                  </a:cubicBezTo>
                  <a:cubicBezTo>
                    <a:pt x="269" y="133"/>
                    <a:pt x="269" y="133"/>
                    <a:pt x="269" y="133"/>
                  </a:cubicBezTo>
                  <a:cubicBezTo>
                    <a:pt x="269" y="139"/>
                    <a:pt x="265" y="145"/>
                    <a:pt x="259" y="145"/>
                  </a:cubicBezTo>
                  <a:cubicBezTo>
                    <a:pt x="247" y="146"/>
                    <a:pt x="247" y="146"/>
                    <a:pt x="247" y="146"/>
                  </a:cubicBezTo>
                  <a:cubicBezTo>
                    <a:pt x="247" y="150"/>
                    <a:pt x="246" y="153"/>
                    <a:pt x="245" y="157"/>
                  </a:cubicBezTo>
                  <a:cubicBezTo>
                    <a:pt x="257" y="162"/>
                    <a:pt x="257" y="162"/>
                    <a:pt x="257" y="162"/>
                  </a:cubicBezTo>
                  <a:cubicBezTo>
                    <a:pt x="262" y="165"/>
                    <a:pt x="264" y="171"/>
                    <a:pt x="262" y="176"/>
                  </a:cubicBezTo>
                  <a:cubicBezTo>
                    <a:pt x="252" y="200"/>
                    <a:pt x="252" y="200"/>
                    <a:pt x="252" y="200"/>
                  </a:cubicBezTo>
                  <a:cubicBezTo>
                    <a:pt x="251" y="201"/>
                    <a:pt x="251" y="203"/>
                    <a:pt x="249" y="204"/>
                  </a:cubicBezTo>
                  <a:cubicBezTo>
                    <a:pt x="249" y="204"/>
                    <a:pt x="249" y="204"/>
                    <a:pt x="248" y="205"/>
                  </a:cubicBezTo>
                  <a:cubicBezTo>
                    <a:pt x="248" y="205"/>
                    <a:pt x="248" y="205"/>
                    <a:pt x="247" y="205"/>
                  </a:cubicBezTo>
                  <a:cubicBezTo>
                    <a:pt x="246" y="206"/>
                    <a:pt x="246" y="206"/>
                    <a:pt x="246" y="206"/>
                  </a:cubicBezTo>
                  <a:cubicBezTo>
                    <a:pt x="245" y="206"/>
                    <a:pt x="245" y="206"/>
                    <a:pt x="245" y="206"/>
                  </a:cubicBezTo>
                  <a:cubicBezTo>
                    <a:pt x="244" y="207"/>
                    <a:pt x="243" y="207"/>
                    <a:pt x="242" y="207"/>
                  </a:cubicBezTo>
                  <a:cubicBezTo>
                    <a:pt x="241" y="207"/>
                    <a:pt x="239" y="207"/>
                    <a:pt x="237" y="206"/>
                  </a:cubicBezTo>
                  <a:cubicBezTo>
                    <a:pt x="227" y="201"/>
                    <a:pt x="227" y="201"/>
                    <a:pt x="227" y="201"/>
                  </a:cubicBezTo>
                  <a:cubicBezTo>
                    <a:pt x="226" y="201"/>
                    <a:pt x="226" y="202"/>
                    <a:pt x="226" y="202"/>
                  </a:cubicBezTo>
                  <a:cubicBezTo>
                    <a:pt x="224" y="205"/>
                    <a:pt x="222" y="207"/>
                    <a:pt x="220" y="210"/>
                  </a:cubicBezTo>
                  <a:cubicBezTo>
                    <a:pt x="228" y="221"/>
                    <a:pt x="228" y="221"/>
                    <a:pt x="228" y="221"/>
                  </a:cubicBezTo>
                  <a:cubicBezTo>
                    <a:pt x="229" y="223"/>
                    <a:pt x="230" y="226"/>
                    <a:pt x="230" y="229"/>
                  </a:cubicBezTo>
                  <a:cubicBezTo>
                    <a:pt x="229" y="232"/>
                    <a:pt x="228" y="234"/>
                    <a:pt x="225" y="235"/>
                  </a:cubicBezTo>
                  <a:cubicBezTo>
                    <a:pt x="203" y="251"/>
                    <a:pt x="203" y="251"/>
                    <a:pt x="203" y="251"/>
                  </a:cubicBezTo>
                  <a:cubicBezTo>
                    <a:pt x="203" y="252"/>
                    <a:pt x="202" y="252"/>
                    <a:pt x="202" y="252"/>
                  </a:cubicBezTo>
                  <a:cubicBezTo>
                    <a:pt x="201" y="253"/>
                    <a:pt x="201" y="253"/>
                    <a:pt x="201" y="253"/>
                  </a:cubicBezTo>
                  <a:cubicBezTo>
                    <a:pt x="197" y="253"/>
                    <a:pt x="197" y="253"/>
                    <a:pt x="197" y="253"/>
                  </a:cubicBezTo>
                  <a:cubicBezTo>
                    <a:pt x="196" y="253"/>
                    <a:pt x="195" y="253"/>
                    <a:pt x="194" y="252"/>
                  </a:cubicBezTo>
                  <a:cubicBezTo>
                    <a:pt x="192" y="252"/>
                    <a:pt x="192" y="252"/>
                    <a:pt x="192" y="252"/>
                  </a:cubicBezTo>
                  <a:cubicBezTo>
                    <a:pt x="190" y="250"/>
                    <a:pt x="190" y="250"/>
                    <a:pt x="190" y="250"/>
                  </a:cubicBezTo>
                  <a:cubicBezTo>
                    <a:pt x="190" y="250"/>
                    <a:pt x="189" y="249"/>
                    <a:pt x="189" y="248"/>
                  </a:cubicBezTo>
                  <a:cubicBezTo>
                    <a:pt x="182" y="239"/>
                    <a:pt x="182" y="239"/>
                    <a:pt x="182" y="239"/>
                  </a:cubicBezTo>
                  <a:cubicBezTo>
                    <a:pt x="178" y="240"/>
                    <a:pt x="175" y="242"/>
                    <a:pt x="172" y="243"/>
                  </a:cubicBezTo>
                  <a:cubicBezTo>
                    <a:pt x="173" y="256"/>
                    <a:pt x="173" y="256"/>
                    <a:pt x="173" y="256"/>
                  </a:cubicBezTo>
                  <a:cubicBezTo>
                    <a:pt x="173" y="261"/>
                    <a:pt x="170" y="267"/>
                    <a:pt x="164" y="268"/>
                  </a:cubicBezTo>
                  <a:lnTo>
                    <a:pt x="137" y="270"/>
                  </a:lnTo>
                  <a:close/>
                  <a:moveTo>
                    <a:pt x="133" y="261"/>
                  </a:moveTo>
                  <a:cubicBezTo>
                    <a:pt x="136" y="261"/>
                    <a:pt x="136" y="261"/>
                    <a:pt x="136" y="261"/>
                  </a:cubicBezTo>
                  <a:cubicBezTo>
                    <a:pt x="136" y="262"/>
                    <a:pt x="136" y="262"/>
                    <a:pt x="136" y="262"/>
                  </a:cubicBezTo>
                  <a:cubicBezTo>
                    <a:pt x="136" y="262"/>
                    <a:pt x="136" y="262"/>
                    <a:pt x="136" y="262"/>
                  </a:cubicBezTo>
                  <a:cubicBezTo>
                    <a:pt x="163" y="260"/>
                    <a:pt x="163" y="260"/>
                    <a:pt x="163" y="260"/>
                  </a:cubicBezTo>
                  <a:cubicBezTo>
                    <a:pt x="164" y="260"/>
                    <a:pt x="165" y="258"/>
                    <a:pt x="165" y="256"/>
                  </a:cubicBezTo>
                  <a:cubicBezTo>
                    <a:pt x="163" y="237"/>
                    <a:pt x="163" y="237"/>
                    <a:pt x="163" y="237"/>
                  </a:cubicBezTo>
                  <a:cubicBezTo>
                    <a:pt x="167" y="236"/>
                    <a:pt x="167" y="236"/>
                    <a:pt x="167" y="236"/>
                  </a:cubicBezTo>
                  <a:cubicBezTo>
                    <a:pt x="172" y="234"/>
                    <a:pt x="177" y="233"/>
                    <a:pt x="180" y="230"/>
                  </a:cubicBezTo>
                  <a:cubicBezTo>
                    <a:pt x="184" y="228"/>
                    <a:pt x="184" y="228"/>
                    <a:pt x="184" y="228"/>
                  </a:cubicBezTo>
                  <a:cubicBezTo>
                    <a:pt x="196" y="244"/>
                    <a:pt x="196" y="244"/>
                    <a:pt x="196" y="244"/>
                  </a:cubicBezTo>
                  <a:cubicBezTo>
                    <a:pt x="196" y="244"/>
                    <a:pt x="197" y="245"/>
                    <a:pt x="197" y="245"/>
                  </a:cubicBezTo>
                  <a:cubicBezTo>
                    <a:pt x="198" y="245"/>
                    <a:pt x="198" y="245"/>
                    <a:pt x="198" y="245"/>
                  </a:cubicBezTo>
                  <a:cubicBezTo>
                    <a:pt x="198" y="245"/>
                    <a:pt x="198" y="245"/>
                    <a:pt x="199" y="245"/>
                  </a:cubicBezTo>
                  <a:cubicBezTo>
                    <a:pt x="199" y="244"/>
                    <a:pt x="199" y="244"/>
                    <a:pt x="199" y="244"/>
                  </a:cubicBezTo>
                  <a:cubicBezTo>
                    <a:pt x="221" y="228"/>
                    <a:pt x="221" y="228"/>
                    <a:pt x="221" y="228"/>
                  </a:cubicBezTo>
                  <a:cubicBezTo>
                    <a:pt x="221" y="228"/>
                    <a:pt x="222" y="228"/>
                    <a:pt x="222" y="227"/>
                  </a:cubicBezTo>
                  <a:cubicBezTo>
                    <a:pt x="222" y="227"/>
                    <a:pt x="222" y="226"/>
                    <a:pt x="221" y="226"/>
                  </a:cubicBezTo>
                  <a:cubicBezTo>
                    <a:pt x="210" y="209"/>
                    <a:pt x="210" y="209"/>
                    <a:pt x="210" y="209"/>
                  </a:cubicBezTo>
                  <a:cubicBezTo>
                    <a:pt x="212" y="207"/>
                    <a:pt x="212" y="207"/>
                    <a:pt x="212" y="207"/>
                  </a:cubicBezTo>
                  <a:cubicBezTo>
                    <a:pt x="215" y="204"/>
                    <a:pt x="217" y="201"/>
                    <a:pt x="219" y="198"/>
                  </a:cubicBezTo>
                  <a:cubicBezTo>
                    <a:pt x="220" y="196"/>
                    <a:pt x="221" y="195"/>
                    <a:pt x="222" y="194"/>
                  </a:cubicBezTo>
                  <a:cubicBezTo>
                    <a:pt x="224" y="191"/>
                    <a:pt x="224" y="191"/>
                    <a:pt x="224" y="191"/>
                  </a:cubicBezTo>
                  <a:cubicBezTo>
                    <a:pt x="241" y="199"/>
                    <a:pt x="241" y="199"/>
                    <a:pt x="241" y="199"/>
                  </a:cubicBezTo>
                  <a:cubicBezTo>
                    <a:pt x="241" y="199"/>
                    <a:pt x="242" y="199"/>
                    <a:pt x="242" y="199"/>
                  </a:cubicBezTo>
                  <a:cubicBezTo>
                    <a:pt x="243" y="199"/>
                    <a:pt x="243" y="199"/>
                    <a:pt x="243" y="199"/>
                  </a:cubicBezTo>
                  <a:cubicBezTo>
                    <a:pt x="243" y="197"/>
                    <a:pt x="243" y="197"/>
                    <a:pt x="243" y="197"/>
                  </a:cubicBezTo>
                  <a:cubicBezTo>
                    <a:pt x="244" y="197"/>
                    <a:pt x="244" y="197"/>
                    <a:pt x="244" y="197"/>
                  </a:cubicBezTo>
                  <a:cubicBezTo>
                    <a:pt x="255" y="173"/>
                    <a:pt x="255" y="173"/>
                    <a:pt x="255" y="173"/>
                  </a:cubicBezTo>
                  <a:cubicBezTo>
                    <a:pt x="256" y="171"/>
                    <a:pt x="254" y="169"/>
                    <a:pt x="253" y="169"/>
                  </a:cubicBezTo>
                  <a:cubicBezTo>
                    <a:pt x="236" y="161"/>
                    <a:pt x="236" y="161"/>
                    <a:pt x="236" y="161"/>
                  </a:cubicBezTo>
                  <a:cubicBezTo>
                    <a:pt x="237" y="158"/>
                    <a:pt x="237" y="158"/>
                    <a:pt x="237" y="158"/>
                  </a:cubicBezTo>
                  <a:cubicBezTo>
                    <a:pt x="238" y="153"/>
                    <a:pt x="239" y="148"/>
                    <a:pt x="239" y="143"/>
                  </a:cubicBezTo>
                  <a:cubicBezTo>
                    <a:pt x="239" y="139"/>
                    <a:pt x="239" y="139"/>
                    <a:pt x="239" y="139"/>
                  </a:cubicBezTo>
                  <a:cubicBezTo>
                    <a:pt x="258" y="137"/>
                    <a:pt x="258" y="137"/>
                    <a:pt x="258" y="137"/>
                  </a:cubicBezTo>
                  <a:cubicBezTo>
                    <a:pt x="260" y="137"/>
                    <a:pt x="261" y="135"/>
                    <a:pt x="261" y="133"/>
                  </a:cubicBezTo>
                  <a:cubicBezTo>
                    <a:pt x="258" y="108"/>
                    <a:pt x="258" y="108"/>
                    <a:pt x="258" y="108"/>
                  </a:cubicBezTo>
                  <a:cubicBezTo>
                    <a:pt x="257" y="106"/>
                    <a:pt x="256" y="105"/>
                    <a:pt x="254" y="105"/>
                  </a:cubicBezTo>
                  <a:cubicBezTo>
                    <a:pt x="235" y="107"/>
                    <a:pt x="235" y="107"/>
                    <a:pt x="235" y="107"/>
                  </a:cubicBezTo>
                  <a:cubicBezTo>
                    <a:pt x="234" y="104"/>
                    <a:pt x="234" y="104"/>
                    <a:pt x="234" y="104"/>
                  </a:cubicBezTo>
                  <a:cubicBezTo>
                    <a:pt x="233" y="98"/>
                    <a:pt x="231" y="93"/>
                    <a:pt x="228" y="88"/>
                  </a:cubicBezTo>
                  <a:cubicBezTo>
                    <a:pt x="227" y="85"/>
                    <a:pt x="227" y="85"/>
                    <a:pt x="227" y="85"/>
                  </a:cubicBezTo>
                  <a:cubicBezTo>
                    <a:pt x="242" y="74"/>
                    <a:pt x="242" y="74"/>
                    <a:pt x="242" y="74"/>
                  </a:cubicBezTo>
                  <a:cubicBezTo>
                    <a:pt x="243" y="73"/>
                    <a:pt x="243" y="72"/>
                    <a:pt x="242" y="70"/>
                  </a:cubicBezTo>
                  <a:cubicBezTo>
                    <a:pt x="227" y="49"/>
                    <a:pt x="227" y="49"/>
                    <a:pt x="227" y="49"/>
                  </a:cubicBezTo>
                  <a:cubicBezTo>
                    <a:pt x="226" y="48"/>
                    <a:pt x="224" y="47"/>
                    <a:pt x="223" y="48"/>
                  </a:cubicBezTo>
                  <a:cubicBezTo>
                    <a:pt x="208" y="59"/>
                    <a:pt x="208" y="59"/>
                    <a:pt x="208" y="59"/>
                  </a:cubicBezTo>
                  <a:cubicBezTo>
                    <a:pt x="206" y="57"/>
                    <a:pt x="206" y="57"/>
                    <a:pt x="206" y="57"/>
                  </a:cubicBezTo>
                  <a:cubicBezTo>
                    <a:pt x="203" y="55"/>
                    <a:pt x="200" y="53"/>
                    <a:pt x="197" y="50"/>
                  </a:cubicBezTo>
                  <a:cubicBezTo>
                    <a:pt x="195" y="49"/>
                    <a:pt x="194" y="48"/>
                    <a:pt x="192" y="47"/>
                  </a:cubicBezTo>
                  <a:cubicBezTo>
                    <a:pt x="189" y="45"/>
                    <a:pt x="189" y="45"/>
                    <a:pt x="189" y="45"/>
                  </a:cubicBezTo>
                  <a:cubicBezTo>
                    <a:pt x="198" y="29"/>
                    <a:pt x="198" y="29"/>
                    <a:pt x="198" y="29"/>
                  </a:cubicBezTo>
                  <a:cubicBezTo>
                    <a:pt x="198" y="28"/>
                    <a:pt x="198" y="27"/>
                    <a:pt x="198" y="26"/>
                  </a:cubicBezTo>
                  <a:cubicBezTo>
                    <a:pt x="197" y="26"/>
                    <a:pt x="197" y="25"/>
                    <a:pt x="196" y="25"/>
                  </a:cubicBezTo>
                  <a:cubicBezTo>
                    <a:pt x="196" y="25"/>
                    <a:pt x="196" y="25"/>
                    <a:pt x="196" y="25"/>
                  </a:cubicBezTo>
                  <a:cubicBezTo>
                    <a:pt x="172" y="14"/>
                    <a:pt x="172" y="14"/>
                    <a:pt x="172" y="14"/>
                  </a:cubicBezTo>
                  <a:cubicBezTo>
                    <a:pt x="171" y="13"/>
                    <a:pt x="170" y="13"/>
                    <a:pt x="170" y="14"/>
                  </a:cubicBezTo>
                  <a:cubicBezTo>
                    <a:pt x="169" y="14"/>
                    <a:pt x="168" y="14"/>
                    <a:pt x="168" y="15"/>
                  </a:cubicBezTo>
                  <a:cubicBezTo>
                    <a:pt x="160" y="33"/>
                    <a:pt x="160" y="33"/>
                    <a:pt x="160" y="33"/>
                  </a:cubicBezTo>
                  <a:cubicBezTo>
                    <a:pt x="157" y="32"/>
                    <a:pt x="157" y="32"/>
                    <a:pt x="157" y="32"/>
                  </a:cubicBezTo>
                  <a:cubicBezTo>
                    <a:pt x="153" y="31"/>
                    <a:pt x="149" y="31"/>
                    <a:pt x="144" y="30"/>
                  </a:cubicBezTo>
                  <a:cubicBezTo>
                    <a:pt x="138" y="30"/>
                    <a:pt x="138" y="30"/>
                    <a:pt x="138" y="30"/>
                  </a:cubicBezTo>
                  <a:cubicBezTo>
                    <a:pt x="135" y="11"/>
                    <a:pt x="135" y="11"/>
                    <a:pt x="135" y="11"/>
                  </a:cubicBezTo>
                  <a:cubicBezTo>
                    <a:pt x="135" y="9"/>
                    <a:pt x="134" y="8"/>
                    <a:pt x="132" y="8"/>
                  </a:cubicBezTo>
                  <a:cubicBezTo>
                    <a:pt x="106" y="11"/>
                    <a:pt x="106" y="11"/>
                    <a:pt x="106" y="11"/>
                  </a:cubicBezTo>
                  <a:cubicBezTo>
                    <a:pt x="106" y="11"/>
                    <a:pt x="104" y="12"/>
                    <a:pt x="104" y="15"/>
                  </a:cubicBezTo>
                  <a:cubicBezTo>
                    <a:pt x="106" y="34"/>
                    <a:pt x="106" y="34"/>
                    <a:pt x="106" y="34"/>
                  </a:cubicBezTo>
                  <a:cubicBezTo>
                    <a:pt x="103" y="35"/>
                    <a:pt x="103" y="35"/>
                    <a:pt x="103" y="35"/>
                  </a:cubicBezTo>
                  <a:cubicBezTo>
                    <a:pt x="98" y="36"/>
                    <a:pt x="92" y="39"/>
                    <a:pt x="88" y="41"/>
                  </a:cubicBezTo>
                  <a:cubicBezTo>
                    <a:pt x="85" y="42"/>
                    <a:pt x="85" y="42"/>
                    <a:pt x="85" y="42"/>
                  </a:cubicBezTo>
                  <a:cubicBezTo>
                    <a:pt x="73" y="27"/>
                    <a:pt x="73" y="27"/>
                    <a:pt x="73" y="27"/>
                  </a:cubicBezTo>
                  <a:cubicBezTo>
                    <a:pt x="73" y="27"/>
                    <a:pt x="73" y="26"/>
                    <a:pt x="72" y="26"/>
                  </a:cubicBezTo>
                  <a:cubicBezTo>
                    <a:pt x="72" y="26"/>
                    <a:pt x="71" y="26"/>
                    <a:pt x="70" y="27"/>
                  </a:cubicBezTo>
                  <a:cubicBezTo>
                    <a:pt x="48" y="42"/>
                    <a:pt x="48" y="42"/>
                    <a:pt x="48" y="42"/>
                  </a:cubicBezTo>
                  <a:cubicBezTo>
                    <a:pt x="48" y="43"/>
                    <a:pt x="48" y="43"/>
                    <a:pt x="47" y="44"/>
                  </a:cubicBezTo>
                  <a:cubicBezTo>
                    <a:pt x="47" y="45"/>
                    <a:pt x="47" y="45"/>
                    <a:pt x="48" y="46"/>
                  </a:cubicBezTo>
                  <a:cubicBezTo>
                    <a:pt x="59" y="62"/>
                    <a:pt x="59" y="62"/>
                    <a:pt x="59" y="62"/>
                  </a:cubicBezTo>
                  <a:cubicBezTo>
                    <a:pt x="57" y="65"/>
                    <a:pt x="57" y="65"/>
                    <a:pt x="57" y="65"/>
                  </a:cubicBezTo>
                  <a:cubicBezTo>
                    <a:pt x="54" y="68"/>
                    <a:pt x="52" y="71"/>
                    <a:pt x="49" y="75"/>
                  </a:cubicBezTo>
                  <a:cubicBezTo>
                    <a:pt x="45" y="80"/>
                    <a:pt x="45" y="80"/>
                    <a:pt x="45" y="80"/>
                  </a:cubicBezTo>
                  <a:cubicBezTo>
                    <a:pt x="29" y="73"/>
                    <a:pt x="29" y="73"/>
                    <a:pt x="29" y="73"/>
                  </a:cubicBezTo>
                  <a:cubicBezTo>
                    <a:pt x="28" y="72"/>
                    <a:pt x="27" y="72"/>
                    <a:pt x="26" y="72"/>
                  </a:cubicBezTo>
                  <a:cubicBezTo>
                    <a:pt x="26" y="73"/>
                    <a:pt x="25" y="73"/>
                    <a:pt x="25" y="73"/>
                  </a:cubicBezTo>
                  <a:cubicBezTo>
                    <a:pt x="14" y="98"/>
                    <a:pt x="14" y="98"/>
                    <a:pt x="14" y="98"/>
                  </a:cubicBezTo>
                  <a:cubicBezTo>
                    <a:pt x="13" y="100"/>
                    <a:pt x="14" y="101"/>
                    <a:pt x="15" y="102"/>
                  </a:cubicBezTo>
                  <a:cubicBezTo>
                    <a:pt x="33" y="110"/>
                    <a:pt x="33" y="110"/>
                    <a:pt x="33" y="110"/>
                  </a:cubicBezTo>
                  <a:cubicBezTo>
                    <a:pt x="32" y="113"/>
                    <a:pt x="32" y="113"/>
                    <a:pt x="32" y="113"/>
                  </a:cubicBezTo>
                  <a:cubicBezTo>
                    <a:pt x="31" y="118"/>
                    <a:pt x="30" y="123"/>
                    <a:pt x="30" y="128"/>
                  </a:cubicBezTo>
                  <a:cubicBezTo>
                    <a:pt x="30" y="132"/>
                    <a:pt x="30" y="132"/>
                    <a:pt x="30" y="132"/>
                  </a:cubicBezTo>
                  <a:cubicBezTo>
                    <a:pt x="11" y="134"/>
                    <a:pt x="11" y="134"/>
                    <a:pt x="11" y="134"/>
                  </a:cubicBezTo>
                  <a:cubicBezTo>
                    <a:pt x="10" y="134"/>
                    <a:pt x="8" y="135"/>
                    <a:pt x="8" y="137"/>
                  </a:cubicBezTo>
                  <a:cubicBezTo>
                    <a:pt x="11" y="164"/>
                    <a:pt x="11" y="164"/>
                    <a:pt x="11" y="164"/>
                  </a:cubicBezTo>
                  <a:cubicBezTo>
                    <a:pt x="11" y="164"/>
                    <a:pt x="11" y="164"/>
                    <a:pt x="11" y="164"/>
                  </a:cubicBezTo>
                  <a:cubicBezTo>
                    <a:pt x="14" y="164"/>
                    <a:pt x="14" y="164"/>
                    <a:pt x="14" y="164"/>
                  </a:cubicBezTo>
                  <a:cubicBezTo>
                    <a:pt x="14" y="166"/>
                    <a:pt x="14" y="166"/>
                    <a:pt x="14" y="166"/>
                  </a:cubicBezTo>
                  <a:cubicBezTo>
                    <a:pt x="16" y="166"/>
                    <a:pt x="16" y="166"/>
                    <a:pt x="16" y="166"/>
                  </a:cubicBezTo>
                  <a:cubicBezTo>
                    <a:pt x="16" y="166"/>
                    <a:pt x="16" y="166"/>
                    <a:pt x="16" y="166"/>
                  </a:cubicBezTo>
                  <a:cubicBezTo>
                    <a:pt x="34" y="164"/>
                    <a:pt x="34" y="164"/>
                    <a:pt x="34" y="164"/>
                  </a:cubicBezTo>
                  <a:cubicBezTo>
                    <a:pt x="35" y="167"/>
                    <a:pt x="35" y="167"/>
                    <a:pt x="35" y="167"/>
                  </a:cubicBezTo>
                  <a:cubicBezTo>
                    <a:pt x="36" y="172"/>
                    <a:pt x="39" y="178"/>
                    <a:pt x="41" y="183"/>
                  </a:cubicBezTo>
                  <a:cubicBezTo>
                    <a:pt x="42" y="186"/>
                    <a:pt x="42" y="186"/>
                    <a:pt x="42" y="186"/>
                  </a:cubicBezTo>
                  <a:cubicBezTo>
                    <a:pt x="27" y="197"/>
                    <a:pt x="27" y="197"/>
                    <a:pt x="27" y="197"/>
                  </a:cubicBezTo>
                  <a:cubicBezTo>
                    <a:pt x="26" y="198"/>
                    <a:pt x="26" y="200"/>
                    <a:pt x="27" y="201"/>
                  </a:cubicBezTo>
                  <a:cubicBezTo>
                    <a:pt x="42" y="222"/>
                    <a:pt x="42" y="222"/>
                    <a:pt x="42" y="222"/>
                  </a:cubicBezTo>
                  <a:cubicBezTo>
                    <a:pt x="42" y="222"/>
                    <a:pt x="42" y="222"/>
                    <a:pt x="42" y="222"/>
                  </a:cubicBezTo>
                  <a:cubicBezTo>
                    <a:pt x="42" y="222"/>
                    <a:pt x="43" y="223"/>
                    <a:pt x="43" y="223"/>
                  </a:cubicBezTo>
                  <a:cubicBezTo>
                    <a:pt x="43" y="223"/>
                    <a:pt x="43" y="223"/>
                    <a:pt x="44" y="223"/>
                  </a:cubicBezTo>
                  <a:cubicBezTo>
                    <a:pt x="44" y="223"/>
                    <a:pt x="44" y="223"/>
                    <a:pt x="45" y="223"/>
                  </a:cubicBezTo>
                  <a:cubicBezTo>
                    <a:pt x="45" y="223"/>
                    <a:pt x="45" y="223"/>
                    <a:pt x="46" y="223"/>
                  </a:cubicBezTo>
                  <a:cubicBezTo>
                    <a:pt x="46" y="223"/>
                    <a:pt x="46" y="223"/>
                    <a:pt x="46" y="223"/>
                  </a:cubicBezTo>
                  <a:cubicBezTo>
                    <a:pt x="46" y="223"/>
                    <a:pt x="46" y="223"/>
                    <a:pt x="46" y="223"/>
                  </a:cubicBezTo>
                  <a:cubicBezTo>
                    <a:pt x="61" y="211"/>
                    <a:pt x="61" y="211"/>
                    <a:pt x="61" y="211"/>
                  </a:cubicBezTo>
                  <a:cubicBezTo>
                    <a:pt x="64" y="214"/>
                    <a:pt x="64" y="214"/>
                    <a:pt x="64" y="214"/>
                  </a:cubicBezTo>
                  <a:cubicBezTo>
                    <a:pt x="67" y="217"/>
                    <a:pt x="71" y="221"/>
                    <a:pt x="76" y="224"/>
                  </a:cubicBezTo>
                  <a:cubicBezTo>
                    <a:pt x="79" y="226"/>
                    <a:pt x="79" y="226"/>
                    <a:pt x="79" y="226"/>
                  </a:cubicBezTo>
                  <a:cubicBezTo>
                    <a:pt x="71" y="243"/>
                    <a:pt x="71" y="243"/>
                    <a:pt x="71" y="243"/>
                  </a:cubicBezTo>
                  <a:cubicBezTo>
                    <a:pt x="71" y="244"/>
                    <a:pt x="71" y="246"/>
                    <a:pt x="73" y="247"/>
                  </a:cubicBezTo>
                  <a:cubicBezTo>
                    <a:pt x="97" y="257"/>
                    <a:pt x="97" y="257"/>
                    <a:pt x="97" y="257"/>
                  </a:cubicBezTo>
                  <a:cubicBezTo>
                    <a:pt x="97" y="257"/>
                    <a:pt x="98" y="257"/>
                    <a:pt x="98" y="257"/>
                  </a:cubicBezTo>
                  <a:cubicBezTo>
                    <a:pt x="99" y="257"/>
                    <a:pt x="99" y="257"/>
                    <a:pt x="100" y="257"/>
                  </a:cubicBezTo>
                  <a:cubicBezTo>
                    <a:pt x="100" y="257"/>
                    <a:pt x="100" y="257"/>
                    <a:pt x="100" y="256"/>
                  </a:cubicBezTo>
                  <a:cubicBezTo>
                    <a:pt x="101" y="256"/>
                    <a:pt x="101" y="256"/>
                    <a:pt x="101" y="256"/>
                  </a:cubicBezTo>
                  <a:cubicBezTo>
                    <a:pt x="101" y="256"/>
                    <a:pt x="101" y="256"/>
                    <a:pt x="101" y="255"/>
                  </a:cubicBezTo>
                  <a:cubicBezTo>
                    <a:pt x="109" y="238"/>
                    <a:pt x="109" y="238"/>
                    <a:pt x="109" y="238"/>
                  </a:cubicBezTo>
                  <a:cubicBezTo>
                    <a:pt x="112" y="238"/>
                    <a:pt x="112" y="238"/>
                    <a:pt x="112" y="238"/>
                  </a:cubicBezTo>
                  <a:cubicBezTo>
                    <a:pt x="117" y="240"/>
                    <a:pt x="123" y="241"/>
                    <a:pt x="128" y="241"/>
                  </a:cubicBezTo>
                  <a:cubicBezTo>
                    <a:pt x="131" y="241"/>
                    <a:pt x="131" y="241"/>
                    <a:pt x="131" y="241"/>
                  </a:cubicBezTo>
                  <a:cubicBezTo>
                    <a:pt x="133" y="260"/>
                    <a:pt x="133" y="260"/>
                    <a:pt x="133" y="260"/>
                  </a:cubicBezTo>
                  <a:cubicBezTo>
                    <a:pt x="133" y="260"/>
                    <a:pt x="133" y="261"/>
                    <a:pt x="133" y="261"/>
                  </a:cubicBezTo>
                  <a:close/>
                  <a:moveTo>
                    <a:pt x="16" y="169"/>
                  </a:moveTo>
                  <a:cubicBezTo>
                    <a:pt x="16" y="169"/>
                    <a:pt x="16" y="169"/>
                    <a:pt x="16" y="169"/>
                  </a:cubicBezTo>
                  <a:cubicBezTo>
                    <a:pt x="16" y="169"/>
                    <a:pt x="16" y="169"/>
                    <a:pt x="16" y="169"/>
                  </a:cubicBezTo>
                  <a:close/>
                  <a:moveTo>
                    <a:pt x="14" y="168"/>
                  </a:moveTo>
                  <a:cubicBezTo>
                    <a:pt x="14" y="168"/>
                    <a:pt x="14" y="168"/>
                    <a:pt x="14" y="168"/>
                  </a:cubicBezTo>
                  <a:cubicBezTo>
                    <a:pt x="14" y="168"/>
                    <a:pt x="14" y="168"/>
                    <a:pt x="14" y="168"/>
                  </a:cubicBezTo>
                  <a:close/>
                  <a:moveTo>
                    <a:pt x="134" y="206"/>
                  </a:moveTo>
                  <a:cubicBezTo>
                    <a:pt x="96" y="206"/>
                    <a:pt x="64" y="174"/>
                    <a:pt x="64" y="135"/>
                  </a:cubicBezTo>
                  <a:cubicBezTo>
                    <a:pt x="64" y="97"/>
                    <a:pt x="96" y="65"/>
                    <a:pt x="134" y="65"/>
                  </a:cubicBezTo>
                  <a:cubicBezTo>
                    <a:pt x="173" y="65"/>
                    <a:pt x="204" y="97"/>
                    <a:pt x="204" y="135"/>
                  </a:cubicBezTo>
                  <a:cubicBezTo>
                    <a:pt x="204" y="174"/>
                    <a:pt x="173" y="206"/>
                    <a:pt x="134" y="206"/>
                  </a:cubicBezTo>
                  <a:close/>
                  <a:moveTo>
                    <a:pt x="134" y="73"/>
                  </a:moveTo>
                  <a:cubicBezTo>
                    <a:pt x="101" y="73"/>
                    <a:pt x="72" y="102"/>
                    <a:pt x="72" y="135"/>
                  </a:cubicBezTo>
                  <a:cubicBezTo>
                    <a:pt x="72" y="169"/>
                    <a:pt x="101" y="198"/>
                    <a:pt x="134" y="198"/>
                  </a:cubicBezTo>
                  <a:cubicBezTo>
                    <a:pt x="168" y="198"/>
                    <a:pt x="196" y="170"/>
                    <a:pt x="196" y="135"/>
                  </a:cubicBezTo>
                  <a:cubicBezTo>
                    <a:pt x="196" y="101"/>
                    <a:pt x="168" y="73"/>
                    <a:pt x="134" y="73"/>
                  </a:cubicBez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grpSp>
          <p:nvGrpSpPr>
            <p:cNvPr id="606" name="Group 605">
              <a:extLst>
                <a:ext uri="{FF2B5EF4-FFF2-40B4-BE49-F238E27FC236}">
                  <a16:creationId xmlns:a16="http://schemas.microsoft.com/office/drawing/2014/main" id="{1A3FFF6C-CA02-4DD9-9DB1-2662224E5E59}"/>
                </a:ext>
              </a:extLst>
            </p:cNvPr>
            <p:cNvGrpSpPr/>
            <p:nvPr/>
          </p:nvGrpSpPr>
          <p:grpSpPr>
            <a:xfrm>
              <a:off x="4129671" y="5210509"/>
              <a:ext cx="1628371" cy="329686"/>
              <a:chOff x="4291890" y="5210509"/>
              <a:chExt cx="1628371" cy="329686"/>
            </a:xfrm>
            <a:grpFill/>
          </p:grpSpPr>
          <p:grpSp>
            <p:nvGrpSpPr>
              <p:cNvPr id="607" name="Group 606">
                <a:extLst>
                  <a:ext uri="{FF2B5EF4-FFF2-40B4-BE49-F238E27FC236}">
                    <a16:creationId xmlns:a16="http://schemas.microsoft.com/office/drawing/2014/main" id="{04B332F6-FCBF-4FCC-AC4F-E8FF9780304A}"/>
                  </a:ext>
                </a:extLst>
              </p:cNvPr>
              <p:cNvGrpSpPr/>
              <p:nvPr/>
            </p:nvGrpSpPr>
            <p:grpSpPr>
              <a:xfrm>
                <a:off x="4291890" y="5227294"/>
                <a:ext cx="278522" cy="296117"/>
                <a:chOff x="6665690" y="1927780"/>
                <a:chExt cx="1030288" cy="1095376"/>
              </a:xfrm>
              <a:grpFill/>
            </p:grpSpPr>
            <p:sp>
              <p:nvSpPr>
                <p:cNvPr id="612" name="Freeform 54">
                  <a:extLst>
                    <a:ext uri="{FF2B5EF4-FFF2-40B4-BE49-F238E27FC236}">
                      <a16:creationId xmlns:a16="http://schemas.microsoft.com/office/drawing/2014/main" id="{0FC4ABAB-470F-4BE4-B0EB-07D2515D4AE0}"/>
                    </a:ext>
                  </a:extLst>
                </p:cNvPr>
                <p:cNvSpPr>
                  <a:spLocks noEditPoints="1"/>
                </p:cNvSpPr>
                <p:nvPr/>
              </p:nvSpPr>
              <p:spPr bwMode="auto">
                <a:xfrm>
                  <a:off x="6665690" y="1927780"/>
                  <a:ext cx="1030288" cy="344488"/>
                </a:xfrm>
                <a:custGeom>
                  <a:avLst/>
                  <a:gdLst>
                    <a:gd name="T0" fmla="*/ 649 w 649"/>
                    <a:gd name="T1" fmla="*/ 217 h 217"/>
                    <a:gd name="T2" fmla="*/ 0 w 649"/>
                    <a:gd name="T3" fmla="*/ 217 h 217"/>
                    <a:gd name="T4" fmla="*/ 0 w 649"/>
                    <a:gd name="T5" fmla="*/ 0 h 217"/>
                    <a:gd name="T6" fmla="*/ 649 w 649"/>
                    <a:gd name="T7" fmla="*/ 0 h 217"/>
                    <a:gd name="T8" fmla="*/ 649 w 649"/>
                    <a:gd name="T9" fmla="*/ 217 h 217"/>
                    <a:gd name="T10" fmla="*/ 19 w 649"/>
                    <a:gd name="T11" fmla="*/ 198 h 217"/>
                    <a:gd name="T12" fmla="*/ 630 w 649"/>
                    <a:gd name="T13" fmla="*/ 198 h 217"/>
                    <a:gd name="T14" fmla="*/ 630 w 649"/>
                    <a:gd name="T15" fmla="*/ 19 h 217"/>
                    <a:gd name="T16" fmla="*/ 19 w 649"/>
                    <a:gd name="T17" fmla="*/ 19 h 217"/>
                    <a:gd name="T18" fmla="*/ 19 w 649"/>
                    <a:gd name="T19"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9" h="217">
                      <a:moveTo>
                        <a:pt x="649" y="217"/>
                      </a:moveTo>
                      <a:lnTo>
                        <a:pt x="0" y="217"/>
                      </a:lnTo>
                      <a:lnTo>
                        <a:pt x="0" y="0"/>
                      </a:lnTo>
                      <a:lnTo>
                        <a:pt x="649" y="0"/>
                      </a:lnTo>
                      <a:lnTo>
                        <a:pt x="649" y="217"/>
                      </a:lnTo>
                      <a:close/>
                      <a:moveTo>
                        <a:pt x="19" y="198"/>
                      </a:moveTo>
                      <a:lnTo>
                        <a:pt x="630" y="198"/>
                      </a:lnTo>
                      <a:lnTo>
                        <a:pt x="630" y="19"/>
                      </a:lnTo>
                      <a:lnTo>
                        <a:pt x="19" y="19"/>
                      </a:lnTo>
                      <a:lnTo>
                        <a:pt x="19" y="198"/>
                      </a:ln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13" name="Rectangle 55">
                  <a:extLst>
                    <a:ext uri="{FF2B5EF4-FFF2-40B4-BE49-F238E27FC236}">
                      <a16:creationId xmlns:a16="http://schemas.microsoft.com/office/drawing/2014/main" id="{9A1C02A0-48CA-497A-95A2-51D034FEA602}"/>
                    </a:ext>
                  </a:extLst>
                </p:cNvPr>
                <p:cNvSpPr>
                  <a:spLocks noChangeArrowheads="1"/>
                </p:cNvSpPr>
                <p:nvPr/>
              </p:nvSpPr>
              <p:spPr bwMode="auto">
                <a:xfrm>
                  <a:off x="7564215" y="2029380"/>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14" name="Rectangle 56">
                  <a:extLst>
                    <a:ext uri="{FF2B5EF4-FFF2-40B4-BE49-F238E27FC236}">
                      <a16:creationId xmlns:a16="http://schemas.microsoft.com/office/drawing/2014/main" id="{98D4A670-0F8C-4A59-9773-6149FB2DFE3D}"/>
                    </a:ext>
                  </a:extLst>
                </p:cNvPr>
                <p:cNvSpPr>
                  <a:spLocks noChangeArrowheads="1"/>
                </p:cNvSpPr>
                <p:nvPr/>
              </p:nvSpPr>
              <p:spPr bwMode="auto">
                <a:xfrm>
                  <a:off x="7476903" y="2029380"/>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15" name="Rectangle 57">
                  <a:extLst>
                    <a:ext uri="{FF2B5EF4-FFF2-40B4-BE49-F238E27FC236}">
                      <a16:creationId xmlns:a16="http://schemas.microsoft.com/office/drawing/2014/main" id="{24C35FB9-3380-4828-9F67-93894E00F897}"/>
                    </a:ext>
                  </a:extLst>
                </p:cNvPr>
                <p:cNvSpPr>
                  <a:spLocks noChangeArrowheads="1"/>
                </p:cNvSpPr>
                <p:nvPr/>
              </p:nvSpPr>
              <p:spPr bwMode="auto">
                <a:xfrm>
                  <a:off x="7394353" y="2029380"/>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16" name="Rectangle 58">
                  <a:extLst>
                    <a:ext uri="{FF2B5EF4-FFF2-40B4-BE49-F238E27FC236}">
                      <a16:creationId xmlns:a16="http://schemas.microsoft.com/office/drawing/2014/main" id="{21A57F36-2FAA-4EAA-9F3D-8EB33F7AD484}"/>
                    </a:ext>
                  </a:extLst>
                </p:cNvPr>
                <p:cNvSpPr>
                  <a:spLocks noChangeArrowheads="1"/>
                </p:cNvSpPr>
                <p:nvPr/>
              </p:nvSpPr>
              <p:spPr bwMode="auto">
                <a:xfrm>
                  <a:off x="7311803" y="2029380"/>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17" name="Freeform 59">
                  <a:extLst>
                    <a:ext uri="{FF2B5EF4-FFF2-40B4-BE49-F238E27FC236}">
                      <a16:creationId xmlns:a16="http://schemas.microsoft.com/office/drawing/2014/main" id="{73FD164C-38AE-418D-B243-6BB07B67A644}"/>
                    </a:ext>
                  </a:extLst>
                </p:cNvPr>
                <p:cNvSpPr>
                  <a:spLocks noEditPoints="1"/>
                </p:cNvSpPr>
                <p:nvPr/>
              </p:nvSpPr>
              <p:spPr bwMode="auto">
                <a:xfrm>
                  <a:off x="6767290" y="2029380"/>
                  <a:ext cx="131763" cy="133350"/>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18" name="Freeform 60">
                  <a:extLst>
                    <a:ext uri="{FF2B5EF4-FFF2-40B4-BE49-F238E27FC236}">
                      <a16:creationId xmlns:a16="http://schemas.microsoft.com/office/drawing/2014/main" id="{80E839FF-FDFE-42F9-B967-C801438A54FB}"/>
                    </a:ext>
                  </a:extLst>
                </p:cNvPr>
                <p:cNvSpPr>
                  <a:spLocks noEditPoints="1"/>
                </p:cNvSpPr>
                <p:nvPr/>
              </p:nvSpPr>
              <p:spPr bwMode="auto">
                <a:xfrm>
                  <a:off x="6665690" y="2307193"/>
                  <a:ext cx="1030288" cy="341313"/>
                </a:xfrm>
                <a:custGeom>
                  <a:avLst/>
                  <a:gdLst>
                    <a:gd name="T0" fmla="*/ 649 w 649"/>
                    <a:gd name="T1" fmla="*/ 215 h 215"/>
                    <a:gd name="T2" fmla="*/ 0 w 649"/>
                    <a:gd name="T3" fmla="*/ 215 h 215"/>
                    <a:gd name="T4" fmla="*/ 0 w 649"/>
                    <a:gd name="T5" fmla="*/ 0 h 215"/>
                    <a:gd name="T6" fmla="*/ 649 w 649"/>
                    <a:gd name="T7" fmla="*/ 0 h 215"/>
                    <a:gd name="T8" fmla="*/ 649 w 649"/>
                    <a:gd name="T9" fmla="*/ 215 h 215"/>
                    <a:gd name="T10" fmla="*/ 19 w 649"/>
                    <a:gd name="T11" fmla="*/ 196 h 215"/>
                    <a:gd name="T12" fmla="*/ 630 w 649"/>
                    <a:gd name="T13" fmla="*/ 196 h 215"/>
                    <a:gd name="T14" fmla="*/ 630 w 649"/>
                    <a:gd name="T15" fmla="*/ 19 h 215"/>
                    <a:gd name="T16" fmla="*/ 19 w 649"/>
                    <a:gd name="T17" fmla="*/ 19 h 215"/>
                    <a:gd name="T18" fmla="*/ 19 w 649"/>
                    <a:gd name="T19" fmla="*/ 19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9" h="215">
                      <a:moveTo>
                        <a:pt x="649" y="215"/>
                      </a:moveTo>
                      <a:lnTo>
                        <a:pt x="0" y="215"/>
                      </a:lnTo>
                      <a:lnTo>
                        <a:pt x="0" y="0"/>
                      </a:lnTo>
                      <a:lnTo>
                        <a:pt x="649" y="0"/>
                      </a:lnTo>
                      <a:lnTo>
                        <a:pt x="649" y="215"/>
                      </a:lnTo>
                      <a:close/>
                      <a:moveTo>
                        <a:pt x="19" y="196"/>
                      </a:moveTo>
                      <a:lnTo>
                        <a:pt x="630" y="196"/>
                      </a:lnTo>
                      <a:lnTo>
                        <a:pt x="630" y="19"/>
                      </a:lnTo>
                      <a:lnTo>
                        <a:pt x="19" y="19"/>
                      </a:lnTo>
                      <a:lnTo>
                        <a:pt x="19" y="196"/>
                      </a:ln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19" name="Rectangle 61">
                  <a:extLst>
                    <a:ext uri="{FF2B5EF4-FFF2-40B4-BE49-F238E27FC236}">
                      <a16:creationId xmlns:a16="http://schemas.microsoft.com/office/drawing/2014/main" id="{F9BF19C4-82DE-434B-A179-3D3622D9DA37}"/>
                    </a:ext>
                  </a:extLst>
                </p:cNvPr>
                <p:cNvSpPr>
                  <a:spLocks noChangeArrowheads="1"/>
                </p:cNvSpPr>
                <p:nvPr/>
              </p:nvSpPr>
              <p:spPr bwMode="auto">
                <a:xfrm>
                  <a:off x="7564215" y="240561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0" name="Rectangle 62">
                  <a:extLst>
                    <a:ext uri="{FF2B5EF4-FFF2-40B4-BE49-F238E27FC236}">
                      <a16:creationId xmlns:a16="http://schemas.microsoft.com/office/drawing/2014/main" id="{A091002E-F525-4DDA-816D-B33364097694}"/>
                    </a:ext>
                  </a:extLst>
                </p:cNvPr>
                <p:cNvSpPr>
                  <a:spLocks noChangeArrowheads="1"/>
                </p:cNvSpPr>
                <p:nvPr/>
              </p:nvSpPr>
              <p:spPr bwMode="auto">
                <a:xfrm>
                  <a:off x="7476903" y="240561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1" name="Rectangle 63">
                  <a:extLst>
                    <a:ext uri="{FF2B5EF4-FFF2-40B4-BE49-F238E27FC236}">
                      <a16:creationId xmlns:a16="http://schemas.microsoft.com/office/drawing/2014/main" id="{8AB4B7C2-CE85-4016-9539-E131459B55BD}"/>
                    </a:ext>
                  </a:extLst>
                </p:cNvPr>
                <p:cNvSpPr>
                  <a:spLocks noChangeArrowheads="1"/>
                </p:cNvSpPr>
                <p:nvPr/>
              </p:nvSpPr>
              <p:spPr bwMode="auto">
                <a:xfrm>
                  <a:off x="7394353" y="240561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2" name="Rectangle 64">
                  <a:extLst>
                    <a:ext uri="{FF2B5EF4-FFF2-40B4-BE49-F238E27FC236}">
                      <a16:creationId xmlns:a16="http://schemas.microsoft.com/office/drawing/2014/main" id="{7DDD17D5-1D38-476D-AA27-D283D1715822}"/>
                    </a:ext>
                  </a:extLst>
                </p:cNvPr>
                <p:cNvSpPr>
                  <a:spLocks noChangeArrowheads="1"/>
                </p:cNvSpPr>
                <p:nvPr/>
              </p:nvSpPr>
              <p:spPr bwMode="auto">
                <a:xfrm>
                  <a:off x="7311803" y="240561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3" name="Freeform 65">
                  <a:extLst>
                    <a:ext uri="{FF2B5EF4-FFF2-40B4-BE49-F238E27FC236}">
                      <a16:creationId xmlns:a16="http://schemas.microsoft.com/office/drawing/2014/main" id="{7167C85C-6336-4C38-96D5-44BBB4F8018B}"/>
                    </a:ext>
                  </a:extLst>
                </p:cNvPr>
                <p:cNvSpPr>
                  <a:spLocks noEditPoints="1"/>
                </p:cNvSpPr>
                <p:nvPr/>
              </p:nvSpPr>
              <p:spPr bwMode="auto">
                <a:xfrm>
                  <a:off x="6767290" y="2405618"/>
                  <a:ext cx="131763" cy="133350"/>
                </a:xfrm>
                <a:custGeom>
                  <a:avLst/>
                  <a:gdLst>
                    <a:gd name="T0" fmla="*/ 17 w 35"/>
                    <a:gd name="T1" fmla="*/ 35 h 35"/>
                    <a:gd name="T2" fmla="*/ 0 w 35"/>
                    <a:gd name="T3" fmla="*/ 18 h 35"/>
                    <a:gd name="T4" fmla="*/ 17 w 35"/>
                    <a:gd name="T5" fmla="*/ 0 h 35"/>
                    <a:gd name="T6" fmla="*/ 35 w 35"/>
                    <a:gd name="T7" fmla="*/ 18 h 35"/>
                    <a:gd name="T8" fmla="*/ 17 w 35"/>
                    <a:gd name="T9" fmla="*/ 35 h 35"/>
                    <a:gd name="T10" fmla="*/ 17 w 35"/>
                    <a:gd name="T11" fmla="*/ 8 h 35"/>
                    <a:gd name="T12" fmla="*/ 8 w 35"/>
                    <a:gd name="T13" fmla="*/ 18 h 35"/>
                    <a:gd name="T14" fmla="*/ 17 w 35"/>
                    <a:gd name="T15" fmla="*/ 27 h 35"/>
                    <a:gd name="T16" fmla="*/ 27 w 35"/>
                    <a:gd name="T17" fmla="*/ 18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8"/>
                      </a:cubicBezTo>
                      <a:cubicBezTo>
                        <a:pt x="0" y="8"/>
                        <a:pt x="8" y="0"/>
                        <a:pt x="17" y="0"/>
                      </a:cubicBezTo>
                      <a:cubicBezTo>
                        <a:pt x="27" y="0"/>
                        <a:pt x="35" y="8"/>
                        <a:pt x="35" y="18"/>
                      </a:cubicBezTo>
                      <a:cubicBezTo>
                        <a:pt x="35" y="27"/>
                        <a:pt x="27" y="35"/>
                        <a:pt x="17" y="35"/>
                      </a:cubicBezTo>
                      <a:close/>
                      <a:moveTo>
                        <a:pt x="17" y="8"/>
                      </a:moveTo>
                      <a:cubicBezTo>
                        <a:pt x="12" y="8"/>
                        <a:pt x="8" y="13"/>
                        <a:pt x="8" y="18"/>
                      </a:cubicBezTo>
                      <a:cubicBezTo>
                        <a:pt x="8" y="23"/>
                        <a:pt x="12" y="27"/>
                        <a:pt x="17" y="27"/>
                      </a:cubicBezTo>
                      <a:cubicBezTo>
                        <a:pt x="22" y="27"/>
                        <a:pt x="27" y="23"/>
                        <a:pt x="27" y="18"/>
                      </a:cubicBezTo>
                      <a:cubicBezTo>
                        <a:pt x="27" y="13"/>
                        <a:pt x="22" y="8"/>
                        <a:pt x="17" y="8"/>
                      </a:cubicBez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4" name="Freeform 66">
                  <a:extLst>
                    <a:ext uri="{FF2B5EF4-FFF2-40B4-BE49-F238E27FC236}">
                      <a16:creationId xmlns:a16="http://schemas.microsoft.com/office/drawing/2014/main" id="{94B96B94-0915-4DA9-91D7-ACE6BD5ACF27}"/>
                    </a:ext>
                  </a:extLst>
                </p:cNvPr>
                <p:cNvSpPr>
                  <a:spLocks noEditPoints="1"/>
                </p:cNvSpPr>
                <p:nvPr/>
              </p:nvSpPr>
              <p:spPr bwMode="auto">
                <a:xfrm>
                  <a:off x="6665690" y="2678668"/>
                  <a:ext cx="1030288" cy="344488"/>
                </a:xfrm>
                <a:custGeom>
                  <a:avLst/>
                  <a:gdLst>
                    <a:gd name="T0" fmla="*/ 649 w 649"/>
                    <a:gd name="T1" fmla="*/ 217 h 217"/>
                    <a:gd name="T2" fmla="*/ 0 w 649"/>
                    <a:gd name="T3" fmla="*/ 217 h 217"/>
                    <a:gd name="T4" fmla="*/ 0 w 649"/>
                    <a:gd name="T5" fmla="*/ 0 h 217"/>
                    <a:gd name="T6" fmla="*/ 649 w 649"/>
                    <a:gd name="T7" fmla="*/ 0 h 217"/>
                    <a:gd name="T8" fmla="*/ 649 w 649"/>
                    <a:gd name="T9" fmla="*/ 217 h 217"/>
                    <a:gd name="T10" fmla="*/ 19 w 649"/>
                    <a:gd name="T11" fmla="*/ 198 h 217"/>
                    <a:gd name="T12" fmla="*/ 630 w 649"/>
                    <a:gd name="T13" fmla="*/ 198 h 217"/>
                    <a:gd name="T14" fmla="*/ 630 w 649"/>
                    <a:gd name="T15" fmla="*/ 19 h 217"/>
                    <a:gd name="T16" fmla="*/ 19 w 649"/>
                    <a:gd name="T17" fmla="*/ 19 h 217"/>
                    <a:gd name="T18" fmla="*/ 19 w 649"/>
                    <a:gd name="T19"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9" h="217">
                      <a:moveTo>
                        <a:pt x="649" y="217"/>
                      </a:moveTo>
                      <a:lnTo>
                        <a:pt x="0" y="217"/>
                      </a:lnTo>
                      <a:lnTo>
                        <a:pt x="0" y="0"/>
                      </a:lnTo>
                      <a:lnTo>
                        <a:pt x="649" y="0"/>
                      </a:lnTo>
                      <a:lnTo>
                        <a:pt x="649" y="217"/>
                      </a:lnTo>
                      <a:close/>
                      <a:moveTo>
                        <a:pt x="19" y="198"/>
                      </a:moveTo>
                      <a:lnTo>
                        <a:pt x="630" y="198"/>
                      </a:lnTo>
                      <a:lnTo>
                        <a:pt x="630" y="19"/>
                      </a:lnTo>
                      <a:lnTo>
                        <a:pt x="19" y="19"/>
                      </a:lnTo>
                      <a:lnTo>
                        <a:pt x="19" y="198"/>
                      </a:ln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5" name="Rectangle 67">
                  <a:extLst>
                    <a:ext uri="{FF2B5EF4-FFF2-40B4-BE49-F238E27FC236}">
                      <a16:creationId xmlns:a16="http://schemas.microsoft.com/office/drawing/2014/main" id="{859AF897-0F2C-45AB-980A-97ECCADAE34A}"/>
                    </a:ext>
                  </a:extLst>
                </p:cNvPr>
                <p:cNvSpPr>
                  <a:spLocks noChangeArrowheads="1"/>
                </p:cNvSpPr>
                <p:nvPr/>
              </p:nvSpPr>
              <p:spPr bwMode="auto">
                <a:xfrm>
                  <a:off x="7564215" y="278026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6" name="Rectangle 68">
                  <a:extLst>
                    <a:ext uri="{FF2B5EF4-FFF2-40B4-BE49-F238E27FC236}">
                      <a16:creationId xmlns:a16="http://schemas.microsoft.com/office/drawing/2014/main" id="{05BB6AFA-61DF-448A-B6EC-DAC343428308}"/>
                    </a:ext>
                  </a:extLst>
                </p:cNvPr>
                <p:cNvSpPr>
                  <a:spLocks noChangeArrowheads="1"/>
                </p:cNvSpPr>
                <p:nvPr/>
              </p:nvSpPr>
              <p:spPr bwMode="auto">
                <a:xfrm>
                  <a:off x="7476903" y="278026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7" name="Rectangle 69">
                  <a:extLst>
                    <a:ext uri="{FF2B5EF4-FFF2-40B4-BE49-F238E27FC236}">
                      <a16:creationId xmlns:a16="http://schemas.microsoft.com/office/drawing/2014/main" id="{A3CDB347-1F16-4704-94D9-721746040A96}"/>
                    </a:ext>
                  </a:extLst>
                </p:cNvPr>
                <p:cNvSpPr>
                  <a:spLocks noChangeArrowheads="1"/>
                </p:cNvSpPr>
                <p:nvPr/>
              </p:nvSpPr>
              <p:spPr bwMode="auto">
                <a:xfrm>
                  <a:off x="7394353" y="278026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8" name="Rectangle 70">
                  <a:extLst>
                    <a:ext uri="{FF2B5EF4-FFF2-40B4-BE49-F238E27FC236}">
                      <a16:creationId xmlns:a16="http://schemas.microsoft.com/office/drawing/2014/main" id="{D892F993-98E9-49BE-9C0E-4176821844B2}"/>
                    </a:ext>
                  </a:extLst>
                </p:cNvPr>
                <p:cNvSpPr>
                  <a:spLocks noChangeArrowheads="1"/>
                </p:cNvSpPr>
                <p:nvPr/>
              </p:nvSpPr>
              <p:spPr bwMode="auto">
                <a:xfrm>
                  <a:off x="7311803" y="278026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629" name="Freeform 71">
                  <a:extLst>
                    <a:ext uri="{FF2B5EF4-FFF2-40B4-BE49-F238E27FC236}">
                      <a16:creationId xmlns:a16="http://schemas.microsoft.com/office/drawing/2014/main" id="{46EDBEBA-707D-4554-B9CE-6EC966CC3FBF}"/>
                    </a:ext>
                  </a:extLst>
                </p:cNvPr>
                <p:cNvSpPr>
                  <a:spLocks noEditPoints="1"/>
                </p:cNvSpPr>
                <p:nvPr/>
              </p:nvSpPr>
              <p:spPr bwMode="auto">
                <a:xfrm>
                  <a:off x="6767290" y="2780268"/>
                  <a:ext cx="131763" cy="133350"/>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2"/>
                        <a:pt x="12" y="27"/>
                        <a:pt x="17" y="27"/>
                      </a:cubicBezTo>
                      <a:cubicBezTo>
                        <a:pt x="22" y="27"/>
                        <a:pt x="27" y="22"/>
                        <a:pt x="27" y="17"/>
                      </a:cubicBezTo>
                      <a:cubicBezTo>
                        <a:pt x="27" y="12"/>
                        <a:pt x="22" y="8"/>
                        <a:pt x="17" y="8"/>
                      </a:cubicBez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grpSp>
          <p:grpSp>
            <p:nvGrpSpPr>
              <p:cNvPr id="608" name="Group 607">
                <a:extLst>
                  <a:ext uri="{FF2B5EF4-FFF2-40B4-BE49-F238E27FC236}">
                    <a16:creationId xmlns:a16="http://schemas.microsoft.com/office/drawing/2014/main" id="{10456C27-2A48-48D0-A9A9-695BEB577918}"/>
                  </a:ext>
                </a:extLst>
              </p:cNvPr>
              <p:cNvGrpSpPr/>
              <p:nvPr/>
            </p:nvGrpSpPr>
            <p:grpSpPr>
              <a:xfrm>
                <a:off x="5540978" y="5233025"/>
                <a:ext cx="379283" cy="284655"/>
                <a:chOff x="7122729" y="3654864"/>
                <a:chExt cx="910503" cy="683335"/>
              </a:xfrm>
              <a:grpFill/>
            </p:grpSpPr>
            <p:sp>
              <p:nvSpPr>
                <p:cNvPr id="610" name="Freeform 670">
                  <a:extLst>
                    <a:ext uri="{FF2B5EF4-FFF2-40B4-BE49-F238E27FC236}">
                      <a16:creationId xmlns:a16="http://schemas.microsoft.com/office/drawing/2014/main" id="{616AA39B-60FC-44A4-BC2C-766C9A18CD95}"/>
                    </a:ext>
                  </a:extLst>
                </p:cNvPr>
                <p:cNvSpPr>
                  <a:spLocks noEditPoints="1"/>
                </p:cNvSpPr>
                <p:nvPr/>
              </p:nvSpPr>
              <p:spPr bwMode="auto">
                <a:xfrm>
                  <a:off x="7122729" y="3654864"/>
                  <a:ext cx="619523" cy="418471"/>
                </a:xfrm>
                <a:custGeom>
                  <a:avLst/>
                  <a:gdLst>
                    <a:gd name="T0" fmla="*/ 59 w 164"/>
                    <a:gd name="T1" fmla="*/ 112 h 112"/>
                    <a:gd name="T2" fmla="*/ 0 w 164"/>
                    <a:gd name="T3" fmla="*/ 55 h 112"/>
                    <a:gd name="T4" fmla="*/ 59 w 164"/>
                    <a:gd name="T5" fmla="*/ 0 h 112"/>
                    <a:gd name="T6" fmla="*/ 59 w 164"/>
                    <a:gd name="T7" fmla="*/ 32 h 112"/>
                    <a:gd name="T8" fmla="*/ 164 w 164"/>
                    <a:gd name="T9" fmla="*/ 32 h 112"/>
                    <a:gd name="T10" fmla="*/ 164 w 164"/>
                    <a:gd name="T11" fmla="*/ 80 h 112"/>
                    <a:gd name="T12" fmla="*/ 59 w 164"/>
                    <a:gd name="T13" fmla="*/ 80 h 112"/>
                    <a:gd name="T14" fmla="*/ 59 w 164"/>
                    <a:gd name="T15" fmla="*/ 112 h 112"/>
                    <a:gd name="T16" fmla="*/ 10 w 164"/>
                    <a:gd name="T17" fmla="*/ 55 h 112"/>
                    <a:gd name="T18" fmla="*/ 53 w 164"/>
                    <a:gd name="T19" fmla="*/ 97 h 112"/>
                    <a:gd name="T20" fmla="*/ 53 w 164"/>
                    <a:gd name="T21" fmla="*/ 74 h 112"/>
                    <a:gd name="T22" fmla="*/ 158 w 164"/>
                    <a:gd name="T23" fmla="*/ 72 h 112"/>
                    <a:gd name="T24" fmla="*/ 158 w 164"/>
                    <a:gd name="T25" fmla="*/ 38 h 112"/>
                    <a:gd name="T26" fmla="*/ 53 w 164"/>
                    <a:gd name="T27" fmla="*/ 38 h 112"/>
                    <a:gd name="T28" fmla="*/ 53 w 164"/>
                    <a:gd name="T29" fmla="*/ 15 h 112"/>
                    <a:gd name="T30" fmla="*/ 10 w 164"/>
                    <a:gd name="T31"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112">
                      <a:moveTo>
                        <a:pt x="59" y="112"/>
                      </a:moveTo>
                      <a:lnTo>
                        <a:pt x="0" y="55"/>
                      </a:lnTo>
                      <a:lnTo>
                        <a:pt x="59" y="0"/>
                      </a:lnTo>
                      <a:lnTo>
                        <a:pt x="59" y="32"/>
                      </a:lnTo>
                      <a:lnTo>
                        <a:pt x="164" y="32"/>
                      </a:lnTo>
                      <a:lnTo>
                        <a:pt x="164" y="80"/>
                      </a:lnTo>
                      <a:lnTo>
                        <a:pt x="59" y="80"/>
                      </a:lnTo>
                      <a:lnTo>
                        <a:pt x="59" y="112"/>
                      </a:lnTo>
                      <a:close/>
                      <a:moveTo>
                        <a:pt x="10" y="55"/>
                      </a:moveTo>
                      <a:lnTo>
                        <a:pt x="53" y="97"/>
                      </a:lnTo>
                      <a:lnTo>
                        <a:pt x="53" y="74"/>
                      </a:lnTo>
                      <a:lnTo>
                        <a:pt x="158" y="72"/>
                      </a:lnTo>
                      <a:lnTo>
                        <a:pt x="158" y="38"/>
                      </a:lnTo>
                      <a:lnTo>
                        <a:pt x="53" y="38"/>
                      </a:lnTo>
                      <a:lnTo>
                        <a:pt x="53" y="15"/>
                      </a:lnTo>
                      <a:lnTo>
                        <a:pt x="10"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91344" tIns="45672" rIns="91344" bIns="45672" numCol="1" anchor="ctr" anchorCtr="0" compatLnSpc="1">
                  <a:prstTxWarp prst="textNoShape">
                    <a:avLst/>
                  </a:prstTxWarp>
                  <a:noAutofit/>
                </a:bodyPr>
                <a:lstStyle/>
                <a:p>
                  <a:pPr>
                    <a:defRPr/>
                  </a:pPr>
                  <a:endParaRPr lang="en-US" sz="1600" dirty="0">
                    <a:solidFill>
                      <a:srgbClr val="717074"/>
                    </a:solidFill>
                  </a:endParaRPr>
                </a:p>
              </p:txBody>
            </p:sp>
            <p:sp>
              <p:nvSpPr>
                <p:cNvPr id="611" name="Freeform 671">
                  <a:extLst>
                    <a:ext uri="{FF2B5EF4-FFF2-40B4-BE49-F238E27FC236}">
                      <a16:creationId xmlns:a16="http://schemas.microsoft.com/office/drawing/2014/main" id="{1292E0B2-F8D7-49D1-9895-44DFB014351A}"/>
                    </a:ext>
                  </a:extLst>
                </p:cNvPr>
                <p:cNvSpPr>
                  <a:spLocks noEditPoints="1"/>
                </p:cNvSpPr>
                <p:nvPr/>
              </p:nvSpPr>
              <p:spPr bwMode="auto">
                <a:xfrm>
                  <a:off x="7428820" y="3915992"/>
                  <a:ext cx="604412" cy="422207"/>
                </a:xfrm>
                <a:custGeom>
                  <a:avLst/>
                  <a:gdLst>
                    <a:gd name="T0" fmla="*/ 105 w 160"/>
                    <a:gd name="T1" fmla="*/ 113 h 113"/>
                    <a:gd name="T2" fmla="*/ 105 w 160"/>
                    <a:gd name="T3" fmla="*/ 80 h 113"/>
                    <a:gd name="T4" fmla="*/ 0 w 160"/>
                    <a:gd name="T5" fmla="*/ 80 h 113"/>
                    <a:gd name="T6" fmla="*/ 0 w 160"/>
                    <a:gd name="T7" fmla="*/ 33 h 113"/>
                    <a:gd name="T8" fmla="*/ 105 w 160"/>
                    <a:gd name="T9" fmla="*/ 33 h 113"/>
                    <a:gd name="T10" fmla="*/ 105 w 160"/>
                    <a:gd name="T11" fmla="*/ 0 h 113"/>
                    <a:gd name="T12" fmla="*/ 160 w 160"/>
                    <a:gd name="T13" fmla="*/ 58 h 113"/>
                    <a:gd name="T14" fmla="*/ 105 w 160"/>
                    <a:gd name="T15" fmla="*/ 113 h 113"/>
                    <a:gd name="T16" fmla="*/ 6 w 160"/>
                    <a:gd name="T17" fmla="*/ 75 h 113"/>
                    <a:gd name="T18" fmla="*/ 112 w 160"/>
                    <a:gd name="T19" fmla="*/ 75 h 113"/>
                    <a:gd name="T20" fmla="*/ 112 w 160"/>
                    <a:gd name="T21" fmla="*/ 98 h 113"/>
                    <a:gd name="T22" fmla="*/ 150 w 160"/>
                    <a:gd name="T23" fmla="*/ 58 h 113"/>
                    <a:gd name="T24" fmla="*/ 112 w 160"/>
                    <a:gd name="T25" fmla="*/ 18 h 113"/>
                    <a:gd name="T26" fmla="*/ 112 w 160"/>
                    <a:gd name="T27" fmla="*/ 39 h 113"/>
                    <a:gd name="T28" fmla="*/ 6 w 160"/>
                    <a:gd name="T29" fmla="*/ 39 h 113"/>
                    <a:gd name="T30" fmla="*/ 6 w 160"/>
                    <a:gd name="T31" fmla="*/ 7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13">
                      <a:moveTo>
                        <a:pt x="105" y="113"/>
                      </a:moveTo>
                      <a:lnTo>
                        <a:pt x="105" y="80"/>
                      </a:lnTo>
                      <a:lnTo>
                        <a:pt x="0" y="80"/>
                      </a:lnTo>
                      <a:lnTo>
                        <a:pt x="0" y="33"/>
                      </a:lnTo>
                      <a:lnTo>
                        <a:pt x="105" y="33"/>
                      </a:lnTo>
                      <a:lnTo>
                        <a:pt x="105" y="0"/>
                      </a:lnTo>
                      <a:lnTo>
                        <a:pt x="160" y="58"/>
                      </a:lnTo>
                      <a:lnTo>
                        <a:pt x="105" y="113"/>
                      </a:lnTo>
                      <a:close/>
                      <a:moveTo>
                        <a:pt x="6" y="75"/>
                      </a:moveTo>
                      <a:lnTo>
                        <a:pt x="112" y="75"/>
                      </a:lnTo>
                      <a:lnTo>
                        <a:pt x="112" y="98"/>
                      </a:lnTo>
                      <a:lnTo>
                        <a:pt x="150" y="58"/>
                      </a:lnTo>
                      <a:lnTo>
                        <a:pt x="112" y="18"/>
                      </a:lnTo>
                      <a:lnTo>
                        <a:pt x="112" y="39"/>
                      </a:lnTo>
                      <a:lnTo>
                        <a:pt x="6" y="39"/>
                      </a:lnTo>
                      <a:lnTo>
                        <a:pt x="6"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91344" tIns="45672" rIns="91344" bIns="45672" numCol="1" anchor="ctr" anchorCtr="0" compatLnSpc="1">
                  <a:prstTxWarp prst="textNoShape">
                    <a:avLst/>
                  </a:prstTxWarp>
                  <a:noAutofit/>
                </a:bodyPr>
                <a:lstStyle/>
                <a:p>
                  <a:pPr>
                    <a:defRPr/>
                  </a:pPr>
                  <a:endParaRPr lang="en-US" sz="1600" dirty="0">
                    <a:solidFill>
                      <a:srgbClr val="717074"/>
                    </a:solidFill>
                  </a:endParaRPr>
                </a:p>
              </p:txBody>
            </p:sp>
          </p:grpSp>
          <p:sp>
            <p:nvSpPr>
              <p:cNvPr id="609" name="Freeform 5">
                <a:extLst>
                  <a:ext uri="{FF2B5EF4-FFF2-40B4-BE49-F238E27FC236}">
                    <a16:creationId xmlns:a16="http://schemas.microsoft.com/office/drawing/2014/main" id="{1EDF697C-F557-4D9B-B5E1-DEAEAB94B013}"/>
                  </a:ext>
                </a:extLst>
              </p:cNvPr>
              <p:cNvSpPr>
                <a:spLocks noChangeAspect="1" noEditPoints="1"/>
              </p:cNvSpPr>
              <p:nvPr/>
            </p:nvSpPr>
            <p:spPr bwMode="auto">
              <a:xfrm>
                <a:off x="4933835" y="5210509"/>
                <a:ext cx="243721" cy="329686"/>
              </a:xfrm>
              <a:custGeom>
                <a:avLst/>
                <a:gdLst>
                  <a:gd name="T0" fmla="*/ 145 w 290"/>
                  <a:gd name="T1" fmla="*/ 0 h 392"/>
                  <a:gd name="T2" fmla="*/ 0 w 290"/>
                  <a:gd name="T3" fmla="*/ 40 h 392"/>
                  <a:gd name="T4" fmla="*/ 0 w 290"/>
                  <a:gd name="T5" fmla="*/ 352 h 392"/>
                  <a:gd name="T6" fmla="*/ 145 w 290"/>
                  <a:gd name="T7" fmla="*/ 392 h 392"/>
                  <a:gd name="T8" fmla="*/ 290 w 290"/>
                  <a:gd name="T9" fmla="*/ 352 h 392"/>
                  <a:gd name="T10" fmla="*/ 290 w 290"/>
                  <a:gd name="T11" fmla="*/ 40 h 392"/>
                  <a:gd name="T12" fmla="*/ 145 w 290"/>
                  <a:gd name="T13" fmla="*/ 0 h 392"/>
                  <a:gd name="T14" fmla="*/ 145 w 290"/>
                  <a:gd name="T15" fmla="*/ 8 h 392"/>
                  <a:gd name="T16" fmla="*/ 282 w 290"/>
                  <a:gd name="T17" fmla="*/ 40 h 392"/>
                  <a:gd name="T18" fmla="*/ 145 w 290"/>
                  <a:gd name="T19" fmla="*/ 72 h 392"/>
                  <a:gd name="T20" fmla="*/ 8 w 290"/>
                  <a:gd name="T21" fmla="*/ 40 h 392"/>
                  <a:gd name="T22" fmla="*/ 145 w 290"/>
                  <a:gd name="T23" fmla="*/ 8 h 392"/>
                  <a:gd name="T24" fmla="*/ 282 w 290"/>
                  <a:gd name="T25" fmla="*/ 352 h 392"/>
                  <a:gd name="T26" fmla="*/ 145 w 290"/>
                  <a:gd name="T27" fmla="*/ 384 h 392"/>
                  <a:gd name="T28" fmla="*/ 8 w 290"/>
                  <a:gd name="T29" fmla="*/ 352 h 392"/>
                  <a:gd name="T30" fmla="*/ 8 w 290"/>
                  <a:gd name="T31" fmla="*/ 262 h 392"/>
                  <a:gd name="T32" fmla="*/ 146 w 290"/>
                  <a:gd name="T33" fmla="*/ 288 h 392"/>
                  <a:gd name="T34" fmla="*/ 282 w 290"/>
                  <a:gd name="T35" fmla="*/ 262 h 392"/>
                  <a:gd name="T36" fmla="*/ 282 w 290"/>
                  <a:gd name="T37" fmla="*/ 352 h 392"/>
                  <a:gd name="T38" fmla="*/ 282 w 290"/>
                  <a:gd name="T39" fmla="*/ 252 h 392"/>
                  <a:gd name="T40" fmla="*/ 146 w 290"/>
                  <a:gd name="T41" fmla="*/ 280 h 392"/>
                  <a:gd name="T42" fmla="*/ 8 w 290"/>
                  <a:gd name="T43" fmla="*/ 248 h 392"/>
                  <a:gd name="T44" fmla="*/ 8 w 290"/>
                  <a:gd name="T45" fmla="*/ 158 h 392"/>
                  <a:gd name="T46" fmla="*/ 145 w 290"/>
                  <a:gd name="T47" fmla="*/ 184 h 392"/>
                  <a:gd name="T48" fmla="*/ 282 w 290"/>
                  <a:gd name="T49" fmla="*/ 158 h 392"/>
                  <a:gd name="T50" fmla="*/ 282 w 290"/>
                  <a:gd name="T51" fmla="*/ 252 h 392"/>
                  <a:gd name="T52" fmla="*/ 145 w 290"/>
                  <a:gd name="T53" fmla="*/ 176 h 392"/>
                  <a:gd name="T54" fmla="*/ 8 w 290"/>
                  <a:gd name="T55" fmla="*/ 144 h 392"/>
                  <a:gd name="T56" fmla="*/ 8 w 290"/>
                  <a:gd name="T57" fmla="*/ 54 h 392"/>
                  <a:gd name="T58" fmla="*/ 145 w 290"/>
                  <a:gd name="T59" fmla="*/ 80 h 392"/>
                  <a:gd name="T60" fmla="*/ 282 w 290"/>
                  <a:gd name="T61" fmla="*/ 54 h 392"/>
                  <a:gd name="T62" fmla="*/ 282 w 290"/>
                  <a:gd name="T63" fmla="*/ 144 h 392"/>
                  <a:gd name="T64" fmla="*/ 145 w 290"/>
                  <a:gd name="T65" fmla="*/ 17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392">
                    <a:moveTo>
                      <a:pt x="145" y="0"/>
                    </a:moveTo>
                    <a:cubicBezTo>
                      <a:pt x="75" y="0"/>
                      <a:pt x="0" y="14"/>
                      <a:pt x="0" y="40"/>
                    </a:cubicBezTo>
                    <a:cubicBezTo>
                      <a:pt x="0" y="352"/>
                      <a:pt x="0" y="352"/>
                      <a:pt x="0" y="352"/>
                    </a:cubicBezTo>
                    <a:cubicBezTo>
                      <a:pt x="0" y="378"/>
                      <a:pt x="73" y="392"/>
                      <a:pt x="145" y="392"/>
                    </a:cubicBezTo>
                    <a:cubicBezTo>
                      <a:pt x="217" y="392"/>
                      <a:pt x="290" y="378"/>
                      <a:pt x="290" y="352"/>
                    </a:cubicBezTo>
                    <a:cubicBezTo>
                      <a:pt x="290" y="40"/>
                      <a:pt x="290" y="40"/>
                      <a:pt x="290" y="40"/>
                    </a:cubicBezTo>
                    <a:cubicBezTo>
                      <a:pt x="290" y="14"/>
                      <a:pt x="215" y="0"/>
                      <a:pt x="145" y="0"/>
                    </a:cubicBezTo>
                    <a:close/>
                    <a:moveTo>
                      <a:pt x="145" y="8"/>
                    </a:moveTo>
                    <a:cubicBezTo>
                      <a:pt x="225" y="8"/>
                      <a:pt x="282" y="25"/>
                      <a:pt x="282" y="40"/>
                    </a:cubicBezTo>
                    <a:cubicBezTo>
                      <a:pt x="282" y="55"/>
                      <a:pt x="225" y="72"/>
                      <a:pt x="145" y="72"/>
                    </a:cubicBezTo>
                    <a:cubicBezTo>
                      <a:pt x="64" y="72"/>
                      <a:pt x="8" y="55"/>
                      <a:pt x="8" y="40"/>
                    </a:cubicBezTo>
                    <a:cubicBezTo>
                      <a:pt x="8" y="25"/>
                      <a:pt x="64" y="8"/>
                      <a:pt x="145" y="8"/>
                    </a:cubicBezTo>
                    <a:close/>
                    <a:moveTo>
                      <a:pt x="282" y="352"/>
                    </a:moveTo>
                    <a:cubicBezTo>
                      <a:pt x="282" y="367"/>
                      <a:pt x="225" y="384"/>
                      <a:pt x="145" y="384"/>
                    </a:cubicBezTo>
                    <a:cubicBezTo>
                      <a:pt x="64" y="384"/>
                      <a:pt x="8" y="367"/>
                      <a:pt x="8" y="352"/>
                    </a:cubicBezTo>
                    <a:cubicBezTo>
                      <a:pt x="8" y="262"/>
                      <a:pt x="8" y="262"/>
                      <a:pt x="8" y="262"/>
                    </a:cubicBezTo>
                    <a:cubicBezTo>
                      <a:pt x="29" y="279"/>
                      <a:pt x="89" y="288"/>
                      <a:pt x="146" y="288"/>
                    </a:cubicBezTo>
                    <a:cubicBezTo>
                      <a:pt x="204" y="288"/>
                      <a:pt x="258" y="277"/>
                      <a:pt x="282" y="262"/>
                    </a:cubicBezTo>
                    <a:lnTo>
                      <a:pt x="282" y="352"/>
                    </a:lnTo>
                    <a:close/>
                    <a:moveTo>
                      <a:pt x="282" y="252"/>
                    </a:moveTo>
                    <a:cubicBezTo>
                      <a:pt x="266" y="266"/>
                      <a:pt x="214" y="280"/>
                      <a:pt x="146" y="280"/>
                    </a:cubicBezTo>
                    <a:cubicBezTo>
                      <a:pt x="65" y="280"/>
                      <a:pt x="8" y="263"/>
                      <a:pt x="8" y="248"/>
                    </a:cubicBezTo>
                    <a:cubicBezTo>
                      <a:pt x="8" y="158"/>
                      <a:pt x="8" y="158"/>
                      <a:pt x="8" y="158"/>
                    </a:cubicBezTo>
                    <a:cubicBezTo>
                      <a:pt x="29" y="175"/>
                      <a:pt x="87" y="184"/>
                      <a:pt x="145" y="184"/>
                    </a:cubicBezTo>
                    <a:cubicBezTo>
                      <a:pt x="203" y="184"/>
                      <a:pt x="261" y="175"/>
                      <a:pt x="282" y="158"/>
                    </a:cubicBezTo>
                    <a:lnTo>
                      <a:pt x="282" y="252"/>
                    </a:lnTo>
                    <a:close/>
                    <a:moveTo>
                      <a:pt x="145" y="176"/>
                    </a:moveTo>
                    <a:cubicBezTo>
                      <a:pt x="64" y="176"/>
                      <a:pt x="8" y="159"/>
                      <a:pt x="8" y="144"/>
                    </a:cubicBezTo>
                    <a:cubicBezTo>
                      <a:pt x="8" y="54"/>
                      <a:pt x="8" y="54"/>
                      <a:pt x="8" y="54"/>
                    </a:cubicBezTo>
                    <a:cubicBezTo>
                      <a:pt x="29" y="71"/>
                      <a:pt x="88" y="80"/>
                      <a:pt x="145" y="80"/>
                    </a:cubicBezTo>
                    <a:cubicBezTo>
                      <a:pt x="201" y="80"/>
                      <a:pt x="260" y="71"/>
                      <a:pt x="282" y="54"/>
                    </a:cubicBezTo>
                    <a:cubicBezTo>
                      <a:pt x="282" y="144"/>
                      <a:pt x="282" y="144"/>
                      <a:pt x="282" y="144"/>
                    </a:cubicBezTo>
                    <a:cubicBezTo>
                      <a:pt x="282" y="159"/>
                      <a:pt x="225" y="176"/>
                      <a:pt x="145" y="176"/>
                    </a:cubicBezTo>
                    <a:close/>
                  </a:path>
                </a:pathLst>
              </a:custGeom>
              <a:grpFill/>
              <a:ln>
                <a:noFill/>
              </a:ln>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grpSp>
        <p:nvGrpSpPr>
          <p:cNvPr id="378" name="Group 377">
            <a:extLst>
              <a:ext uri="{FF2B5EF4-FFF2-40B4-BE49-F238E27FC236}">
                <a16:creationId xmlns:a16="http://schemas.microsoft.com/office/drawing/2014/main" id="{568E5EE6-07A9-4F0D-9251-21218B2F0E19}"/>
              </a:ext>
            </a:extLst>
          </p:cNvPr>
          <p:cNvGrpSpPr/>
          <p:nvPr>
            <p:custDataLst>
              <p:tags r:id="rId1"/>
            </p:custDataLst>
          </p:nvPr>
        </p:nvGrpSpPr>
        <p:grpSpPr>
          <a:xfrm>
            <a:off x="4215215" y="4874496"/>
            <a:ext cx="1457283" cy="142838"/>
            <a:chOff x="-5916613" y="1781175"/>
            <a:chExt cx="4098925" cy="423863"/>
          </a:xfrm>
          <a:solidFill>
            <a:schemeClr val="tx2"/>
          </a:solidFill>
        </p:grpSpPr>
        <p:sp>
          <p:nvSpPr>
            <p:cNvPr id="592" name="Freeform 160">
              <a:extLst>
                <a:ext uri="{FF2B5EF4-FFF2-40B4-BE49-F238E27FC236}">
                  <a16:creationId xmlns:a16="http://schemas.microsoft.com/office/drawing/2014/main" id="{6354DAF8-B2AF-4A2E-AA98-A3972170EDBF}"/>
                </a:ext>
              </a:extLst>
            </p:cNvPr>
            <p:cNvSpPr>
              <a:spLocks noEditPoints="1"/>
            </p:cNvSpPr>
            <p:nvPr/>
          </p:nvSpPr>
          <p:spPr bwMode="auto">
            <a:xfrm>
              <a:off x="-5916613" y="1798638"/>
              <a:ext cx="306388" cy="398463"/>
            </a:xfrm>
            <a:custGeom>
              <a:avLst/>
              <a:gdLst>
                <a:gd name="T0" fmla="*/ 0 w 105"/>
                <a:gd name="T1" fmla="*/ 0 h 140"/>
                <a:gd name="T2" fmla="*/ 53 w 105"/>
                <a:gd name="T3" fmla="*/ 0 h 140"/>
                <a:gd name="T4" fmla="*/ 105 w 105"/>
                <a:gd name="T5" fmla="*/ 45 h 140"/>
                <a:gd name="T6" fmla="*/ 105 w 105"/>
                <a:gd name="T7" fmla="*/ 45 h 140"/>
                <a:gd name="T8" fmla="*/ 50 w 105"/>
                <a:gd name="T9" fmla="*/ 91 h 140"/>
                <a:gd name="T10" fmla="*/ 16 w 105"/>
                <a:gd name="T11" fmla="*/ 91 h 140"/>
                <a:gd name="T12" fmla="*/ 16 w 105"/>
                <a:gd name="T13" fmla="*/ 140 h 140"/>
                <a:gd name="T14" fmla="*/ 0 w 105"/>
                <a:gd name="T15" fmla="*/ 140 h 140"/>
                <a:gd name="T16" fmla="*/ 0 w 105"/>
                <a:gd name="T17" fmla="*/ 0 h 140"/>
                <a:gd name="T18" fmla="*/ 51 w 105"/>
                <a:gd name="T19" fmla="*/ 76 h 140"/>
                <a:gd name="T20" fmla="*/ 89 w 105"/>
                <a:gd name="T21" fmla="*/ 46 h 140"/>
                <a:gd name="T22" fmla="*/ 89 w 105"/>
                <a:gd name="T23" fmla="*/ 45 h 140"/>
                <a:gd name="T24" fmla="*/ 52 w 105"/>
                <a:gd name="T25" fmla="*/ 15 h 140"/>
                <a:gd name="T26" fmla="*/ 16 w 105"/>
                <a:gd name="T27" fmla="*/ 15 h 140"/>
                <a:gd name="T28" fmla="*/ 16 w 105"/>
                <a:gd name="T29" fmla="*/ 76 h 140"/>
                <a:gd name="T30" fmla="*/ 51 w 105"/>
                <a:gd name="T31"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40">
                  <a:moveTo>
                    <a:pt x="0" y="0"/>
                  </a:moveTo>
                  <a:cubicBezTo>
                    <a:pt x="53" y="0"/>
                    <a:pt x="53" y="0"/>
                    <a:pt x="53" y="0"/>
                  </a:cubicBezTo>
                  <a:cubicBezTo>
                    <a:pt x="84" y="0"/>
                    <a:pt x="105" y="17"/>
                    <a:pt x="105" y="45"/>
                  </a:cubicBezTo>
                  <a:cubicBezTo>
                    <a:pt x="105" y="45"/>
                    <a:pt x="105" y="45"/>
                    <a:pt x="105" y="45"/>
                  </a:cubicBezTo>
                  <a:cubicBezTo>
                    <a:pt x="105" y="75"/>
                    <a:pt x="80" y="91"/>
                    <a:pt x="50" y="91"/>
                  </a:cubicBezTo>
                  <a:cubicBezTo>
                    <a:pt x="16" y="91"/>
                    <a:pt x="16" y="91"/>
                    <a:pt x="16" y="91"/>
                  </a:cubicBezTo>
                  <a:cubicBezTo>
                    <a:pt x="16" y="140"/>
                    <a:pt x="16" y="140"/>
                    <a:pt x="16" y="140"/>
                  </a:cubicBezTo>
                  <a:cubicBezTo>
                    <a:pt x="0" y="140"/>
                    <a:pt x="0" y="140"/>
                    <a:pt x="0" y="140"/>
                  </a:cubicBezTo>
                  <a:lnTo>
                    <a:pt x="0" y="0"/>
                  </a:lnTo>
                  <a:close/>
                  <a:moveTo>
                    <a:pt x="51" y="76"/>
                  </a:moveTo>
                  <a:cubicBezTo>
                    <a:pt x="74" y="76"/>
                    <a:pt x="89" y="64"/>
                    <a:pt x="89" y="46"/>
                  </a:cubicBezTo>
                  <a:cubicBezTo>
                    <a:pt x="89" y="45"/>
                    <a:pt x="89" y="45"/>
                    <a:pt x="89" y="45"/>
                  </a:cubicBezTo>
                  <a:cubicBezTo>
                    <a:pt x="89" y="25"/>
                    <a:pt x="74" y="15"/>
                    <a:pt x="52" y="15"/>
                  </a:cubicBezTo>
                  <a:cubicBezTo>
                    <a:pt x="16" y="15"/>
                    <a:pt x="16" y="15"/>
                    <a:pt x="16" y="15"/>
                  </a:cubicBezTo>
                  <a:cubicBezTo>
                    <a:pt x="16" y="76"/>
                    <a:pt x="16" y="76"/>
                    <a:pt x="16" y="76"/>
                  </a:cubicBezTo>
                  <a:lnTo>
                    <a:pt x="5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3" name="Freeform 161">
              <a:extLst>
                <a:ext uri="{FF2B5EF4-FFF2-40B4-BE49-F238E27FC236}">
                  <a16:creationId xmlns:a16="http://schemas.microsoft.com/office/drawing/2014/main" id="{F693546B-3365-4A66-BC0C-8BD3CC9A5D2E}"/>
                </a:ext>
              </a:extLst>
            </p:cNvPr>
            <p:cNvSpPr>
              <a:spLocks/>
            </p:cNvSpPr>
            <p:nvPr/>
          </p:nvSpPr>
          <p:spPr bwMode="auto">
            <a:xfrm>
              <a:off x="-5534026" y="1895475"/>
              <a:ext cx="169863" cy="301625"/>
            </a:xfrm>
            <a:custGeom>
              <a:avLst/>
              <a:gdLst>
                <a:gd name="T0" fmla="*/ 0 w 58"/>
                <a:gd name="T1" fmla="*/ 3 h 106"/>
                <a:gd name="T2" fmla="*/ 16 w 58"/>
                <a:gd name="T3" fmla="*/ 3 h 106"/>
                <a:gd name="T4" fmla="*/ 16 w 58"/>
                <a:gd name="T5" fmla="*/ 30 h 106"/>
                <a:gd name="T6" fmla="*/ 58 w 58"/>
                <a:gd name="T7" fmla="*/ 1 h 106"/>
                <a:gd name="T8" fmla="*/ 58 w 58"/>
                <a:gd name="T9" fmla="*/ 18 h 106"/>
                <a:gd name="T10" fmla="*/ 57 w 58"/>
                <a:gd name="T11" fmla="*/ 18 h 106"/>
                <a:gd name="T12" fmla="*/ 16 w 58"/>
                <a:gd name="T13" fmla="*/ 65 h 106"/>
                <a:gd name="T14" fmla="*/ 16 w 58"/>
                <a:gd name="T15" fmla="*/ 106 h 106"/>
                <a:gd name="T16" fmla="*/ 0 w 58"/>
                <a:gd name="T17" fmla="*/ 106 h 106"/>
                <a:gd name="T18" fmla="*/ 0 w 58"/>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06">
                  <a:moveTo>
                    <a:pt x="0" y="3"/>
                  </a:moveTo>
                  <a:cubicBezTo>
                    <a:pt x="16" y="3"/>
                    <a:pt x="16" y="3"/>
                    <a:pt x="16" y="3"/>
                  </a:cubicBezTo>
                  <a:cubicBezTo>
                    <a:pt x="16" y="30"/>
                    <a:pt x="16" y="30"/>
                    <a:pt x="16" y="30"/>
                  </a:cubicBezTo>
                  <a:cubicBezTo>
                    <a:pt x="23" y="13"/>
                    <a:pt x="38" y="0"/>
                    <a:pt x="58" y="1"/>
                  </a:cubicBezTo>
                  <a:cubicBezTo>
                    <a:pt x="58" y="18"/>
                    <a:pt x="58" y="18"/>
                    <a:pt x="58" y="18"/>
                  </a:cubicBezTo>
                  <a:cubicBezTo>
                    <a:pt x="57" y="18"/>
                    <a:pt x="57" y="18"/>
                    <a:pt x="57" y="18"/>
                  </a:cubicBezTo>
                  <a:cubicBezTo>
                    <a:pt x="34" y="18"/>
                    <a:pt x="16" y="34"/>
                    <a:pt x="16" y="65"/>
                  </a:cubicBezTo>
                  <a:cubicBezTo>
                    <a:pt x="16" y="106"/>
                    <a:pt x="16" y="106"/>
                    <a:pt x="16" y="106"/>
                  </a:cubicBezTo>
                  <a:cubicBezTo>
                    <a:pt x="0" y="106"/>
                    <a:pt x="0" y="106"/>
                    <a:pt x="0" y="10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4" name="Freeform 162">
              <a:extLst>
                <a:ext uri="{FF2B5EF4-FFF2-40B4-BE49-F238E27FC236}">
                  <a16:creationId xmlns:a16="http://schemas.microsoft.com/office/drawing/2014/main" id="{32F10BC2-5FD5-47B1-A92A-BA4A2ACDFD0F}"/>
                </a:ext>
              </a:extLst>
            </p:cNvPr>
            <p:cNvSpPr>
              <a:spLocks noEditPoints="1"/>
            </p:cNvSpPr>
            <p:nvPr/>
          </p:nvSpPr>
          <p:spPr bwMode="auto">
            <a:xfrm>
              <a:off x="-5294313" y="1790700"/>
              <a:ext cx="49213" cy="406400"/>
            </a:xfrm>
            <a:custGeom>
              <a:avLst/>
              <a:gdLst>
                <a:gd name="T0" fmla="*/ 0 w 31"/>
                <a:gd name="T1" fmla="*/ 0 h 256"/>
                <a:gd name="T2" fmla="*/ 31 w 31"/>
                <a:gd name="T3" fmla="*/ 0 h 256"/>
                <a:gd name="T4" fmla="*/ 31 w 31"/>
                <a:gd name="T5" fmla="*/ 30 h 256"/>
                <a:gd name="T6" fmla="*/ 0 w 31"/>
                <a:gd name="T7" fmla="*/ 30 h 256"/>
                <a:gd name="T8" fmla="*/ 0 w 31"/>
                <a:gd name="T9" fmla="*/ 0 h 256"/>
                <a:gd name="T10" fmla="*/ 2 w 31"/>
                <a:gd name="T11" fmla="*/ 71 h 256"/>
                <a:gd name="T12" fmla="*/ 29 w 31"/>
                <a:gd name="T13" fmla="*/ 71 h 256"/>
                <a:gd name="T14" fmla="*/ 29 w 31"/>
                <a:gd name="T15" fmla="*/ 256 h 256"/>
                <a:gd name="T16" fmla="*/ 2 w 31"/>
                <a:gd name="T17" fmla="*/ 256 h 256"/>
                <a:gd name="T18" fmla="*/ 2 w 31"/>
                <a:gd name="T19" fmla="*/ 7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56">
                  <a:moveTo>
                    <a:pt x="0" y="0"/>
                  </a:moveTo>
                  <a:lnTo>
                    <a:pt x="31" y="0"/>
                  </a:lnTo>
                  <a:lnTo>
                    <a:pt x="31" y="30"/>
                  </a:lnTo>
                  <a:lnTo>
                    <a:pt x="0" y="30"/>
                  </a:lnTo>
                  <a:lnTo>
                    <a:pt x="0" y="0"/>
                  </a:lnTo>
                  <a:close/>
                  <a:moveTo>
                    <a:pt x="2" y="71"/>
                  </a:moveTo>
                  <a:lnTo>
                    <a:pt x="29" y="71"/>
                  </a:lnTo>
                  <a:lnTo>
                    <a:pt x="29" y="256"/>
                  </a:lnTo>
                  <a:lnTo>
                    <a:pt x="2" y="256"/>
                  </a:lnTo>
                  <a:lnTo>
                    <a:pt x="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5" name="Freeform 163">
              <a:extLst>
                <a:ext uri="{FF2B5EF4-FFF2-40B4-BE49-F238E27FC236}">
                  <a16:creationId xmlns:a16="http://schemas.microsoft.com/office/drawing/2014/main" id="{E379E814-5DB4-4FC7-8CDA-F63D51A42254}"/>
                </a:ext>
              </a:extLst>
            </p:cNvPr>
            <p:cNvSpPr>
              <a:spLocks/>
            </p:cNvSpPr>
            <p:nvPr/>
          </p:nvSpPr>
          <p:spPr bwMode="auto">
            <a:xfrm>
              <a:off x="-5172076" y="1903413"/>
              <a:ext cx="300038" cy="296863"/>
            </a:xfrm>
            <a:custGeom>
              <a:avLst/>
              <a:gdLst>
                <a:gd name="T0" fmla="*/ 0 w 189"/>
                <a:gd name="T1" fmla="*/ 0 h 187"/>
                <a:gd name="T2" fmla="*/ 31 w 189"/>
                <a:gd name="T3" fmla="*/ 0 h 187"/>
                <a:gd name="T4" fmla="*/ 95 w 189"/>
                <a:gd name="T5" fmla="*/ 155 h 187"/>
                <a:gd name="T6" fmla="*/ 160 w 189"/>
                <a:gd name="T7" fmla="*/ 0 h 187"/>
                <a:gd name="T8" fmla="*/ 189 w 189"/>
                <a:gd name="T9" fmla="*/ 0 h 187"/>
                <a:gd name="T10" fmla="*/ 106 w 189"/>
                <a:gd name="T11" fmla="*/ 187 h 187"/>
                <a:gd name="T12" fmla="*/ 83 w 189"/>
                <a:gd name="T13" fmla="*/ 187 h 187"/>
                <a:gd name="T14" fmla="*/ 0 w 189"/>
                <a:gd name="T15" fmla="*/ 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7">
                  <a:moveTo>
                    <a:pt x="0" y="0"/>
                  </a:moveTo>
                  <a:lnTo>
                    <a:pt x="31" y="0"/>
                  </a:lnTo>
                  <a:lnTo>
                    <a:pt x="95" y="155"/>
                  </a:lnTo>
                  <a:lnTo>
                    <a:pt x="160" y="0"/>
                  </a:lnTo>
                  <a:lnTo>
                    <a:pt x="189" y="0"/>
                  </a:lnTo>
                  <a:lnTo>
                    <a:pt x="106" y="187"/>
                  </a:lnTo>
                  <a:lnTo>
                    <a:pt x="83" y="18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6" name="Freeform 164">
              <a:extLst>
                <a:ext uri="{FF2B5EF4-FFF2-40B4-BE49-F238E27FC236}">
                  <a16:creationId xmlns:a16="http://schemas.microsoft.com/office/drawing/2014/main" id="{FE2EDC05-C18C-46D7-BAFD-16140A553D85}"/>
                </a:ext>
              </a:extLst>
            </p:cNvPr>
            <p:cNvSpPr>
              <a:spLocks noEditPoints="1"/>
            </p:cNvSpPr>
            <p:nvPr/>
          </p:nvSpPr>
          <p:spPr bwMode="auto">
            <a:xfrm>
              <a:off x="-4837113" y="1898650"/>
              <a:ext cx="263525" cy="306388"/>
            </a:xfrm>
            <a:custGeom>
              <a:avLst/>
              <a:gdLst>
                <a:gd name="T0" fmla="*/ 0 w 90"/>
                <a:gd name="T1" fmla="*/ 75 h 108"/>
                <a:gd name="T2" fmla="*/ 0 w 90"/>
                <a:gd name="T3" fmla="*/ 75 h 108"/>
                <a:gd name="T4" fmla="*/ 44 w 90"/>
                <a:gd name="T5" fmla="*/ 41 h 108"/>
                <a:gd name="T6" fmla="*/ 76 w 90"/>
                <a:gd name="T7" fmla="*/ 46 h 108"/>
                <a:gd name="T8" fmla="*/ 76 w 90"/>
                <a:gd name="T9" fmla="*/ 42 h 108"/>
                <a:gd name="T10" fmla="*/ 45 w 90"/>
                <a:gd name="T11" fmla="*/ 14 h 108"/>
                <a:gd name="T12" fmla="*/ 13 w 90"/>
                <a:gd name="T13" fmla="*/ 22 h 108"/>
                <a:gd name="T14" fmla="*/ 9 w 90"/>
                <a:gd name="T15" fmla="*/ 9 h 108"/>
                <a:gd name="T16" fmla="*/ 46 w 90"/>
                <a:gd name="T17" fmla="*/ 0 h 108"/>
                <a:gd name="T18" fmla="*/ 80 w 90"/>
                <a:gd name="T19" fmla="*/ 12 h 108"/>
                <a:gd name="T20" fmla="*/ 90 w 90"/>
                <a:gd name="T21" fmla="*/ 42 h 108"/>
                <a:gd name="T22" fmla="*/ 90 w 90"/>
                <a:gd name="T23" fmla="*/ 105 h 108"/>
                <a:gd name="T24" fmla="*/ 76 w 90"/>
                <a:gd name="T25" fmla="*/ 105 h 108"/>
                <a:gd name="T26" fmla="*/ 76 w 90"/>
                <a:gd name="T27" fmla="*/ 90 h 108"/>
                <a:gd name="T28" fmla="*/ 38 w 90"/>
                <a:gd name="T29" fmla="*/ 108 h 108"/>
                <a:gd name="T30" fmla="*/ 0 w 90"/>
                <a:gd name="T31" fmla="*/ 75 h 108"/>
                <a:gd name="T32" fmla="*/ 76 w 90"/>
                <a:gd name="T33" fmla="*/ 67 h 108"/>
                <a:gd name="T34" fmla="*/ 76 w 90"/>
                <a:gd name="T35" fmla="*/ 57 h 108"/>
                <a:gd name="T36" fmla="*/ 45 w 90"/>
                <a:gd name="T37" fmla="*/ 53 h 108"/>
                <a:gd name="T38" fmla="*/ 15 w 90"/>
                <a:gd name="T39" fmla="*/ 74 h 108"/>
                <a:gd name="T40" fmla="*/ 15 w 90"/>
                <a:gd name="T41" fmla="*/ 75 h 108"/>
                <a:gd name="T42" fmla="*/ 41 w 90"/>
                <a:gd name="T43" fmla="*/ 95 h 108"/>
                <a:gd name="T44" fmla="*/ 76 w 90"/>
                <a:gd name="T45" fmla="*/ 6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8">
                  <a:moveTo>
                    <a:pt x="0" y="75"/>
                  </a:moveTo>
                  <a:cubicBezTo>
                    <a:pt x="0" y="75"/>
                    <a:pt x="0" y="75"/>
                    <a:pt x="0" y="75"/>
                  </a:cubicBezTo>
                  <a:cubicBezTo>
                    <a:pt x="0" y="53"/>
                    <a:pt x="18" y="41"/>
                    <a:pt x="44" y="41"/>
                  </a:cubicBezTo>
                  <a:cubicBezTo>
                    <a:pt x="57" y="41"/>
                    <a:pt x="66" y="43"/>
                    <a:pt x="76" y="46"/>
                  </a:cubicBezTo>
                  <a:cubicBezTo>
                    <a:pt x="76" y="42"/>
                    <a:pt x="76" y="42"/>
                    <a:pt x="76" y="42"/>
                  </a:cubicBezTo>
                  <a:cubicBezTo>
                    <a:pt x="76" y="24"/>
                    <a:pt x="64" y="14"/>
                    <a:pt x="45" y="14"/>
                  </a:cubicBezTo>
                  <a:cubicBezTo>
                    <a:pt x="33" y="14"/>
                    <a:pt x="23" y="17"/>
                    <a:pt x="13" y="22"/>
                  </a:cubicBezTo>
                  <a:cubicBezTo>
                    <a:pt x="9" y="9"/>
                    <a:pt x="9" y="9"/>
                    <a:pt x="9" y="9"/>
                  </a:cubicBezTo>
                  <a:cubicBezTo>
                    <a:pt x="20" y="4"/>
                    <a:pt x="31" y="0"/>
                    <a:pt x="46" y="0"/>
                  </a:cubicBezTo>
                  <a:cubicBezTo>
                    <a:pt x="61" y="0"/>
                    <a:pt x="72" y="4"/>
                    <a:pt x="80" y="12"/>
                  </a:cubicBezTo>
                  <a:cubicBezTo>
                    <a:pt x="87" y="19"/>
                    <a:pt x="90" y="29"/>
                    <a:pt x="90" y="42"/>
                  </a:cubicBezTo>
                  <a:cubicBezTo>
                    <a:pt x="90" y="105"/>
                    <a:pt x="90" y="105"/>
                    <a:pt x="90" y="105"/>
                  </a:cubicBezTo>
                  <a:cubicBezTo>
                    <a:pt x="76" y="105"/>
                    <a:pt x="76" y="105"/>
                    <a:pt x="76" y="105"/>
                  </a:cubicBezTo>
                  <a:cubicBezTo>
                    <a:pt x="76" y="90"/>
                    <a:pt x="76" y="90"/>
                    <a:pt x="76" y="90"/>
                  </a:cubicBezTo>
                  <a:cubicBezTo>
                    <a:pt x="68" y="99"/>
                    <a:pt x="56" y="108"/>
                    <a:pt x="38" y="108"/>
                  </a:cubicBezTo>
                  <a:cubicBezTo>
                    <a:pt x="19" y="108"/>
                    <a:pt x="0" y="97"/>
                    <a:pt x="0" y="75"/>
                  </a:cubicBezTo>
                  <a:close/>
                  <a:moveTo>
                    <a:pt x="76" y="67"/>
                  </a:moveTo>
                  <a:cubicBezTo>
                    <a:pt x="76" y="57"/>
                    <a:pt x="76" y="57"/>
                    <a:pt x="76" y="57"/>
                  </a:cubicBezTo>
                  <a:cubicBezTo>
                    <a:pt x="68" y="55"/>
                    <a:pt x="58" y="53"/>
                    <a:pt x="45" y="53"/>
                  </a:cubicBezTo>
                  <a:cubicBezTo>
                    <a:pt x="26" y="53"/>
                    <a:pt x="15" y="61"/>
                    <a:pt x="15" y="74"/>
                  </a:cubicBezTo>
                  <a:cubicBezTo>
                    <a:pt x="15" y="75"/>
                    <a:pt x="15" y="75"/>
                    <a:pt x="15" y="75"/>
                  </a:cubicBezTo>
                  <a:cubicBezTo>
                    <a:pt x="15" y="88"/>
                    <a:pt x="27" y="95"/>
                    <a:pt x="41" y="95"/>
                  </a:cubicBezTo>
                  <a:cubicBezTo>
                    <a:pt x="60" y="95"/>
                    <a:pt x="76" y="84"/>
                    <a:pt x="76"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7" name="Freeform 165">
              <a:extLst>
                <a:ext uri="{FF2B5EF4-FFF2-40B4-BE49-F238E27FC236}">
                  <a16:creationId xmlns:a16="http://schemas.microsoft.com/office/drawing/2014/main" id="{0965F272-5862-4BEE-906E-3B366C13C357}"/>
                </a:ext>
              </a:extLst>
            </p:cNvPr>
            <p:cNvSpPr>
              <a:spLocks/>
            </p:cNvSpPr>
            <p:nvPr/>
          </p:nvSpPr>
          <p:spPr bwMode="auto">
            <a:xfrm>
              <a:off x="-4506913" y="1816100"/>
              <a:ext cx="184150" cy="387350"/>
            </a:xfrm>
            <a:custGeom>
              <a:avLst/>
              <a:gdLst>
                <a:gd name="T0" fmla="*/ 15 w 63"/>
                <a:gd name="T1" fmla="*/ 107 h 136"/>
                <a:gd name="T2" fmla="*/ 15 w 63"/>
                <a:gd name="T3" fmla="*/ 44 h 136"/>
                <a:gd name="T4" fmla="*/ 0 w 63"/>
                <a:gd name="T5" fmla="*/ 44 h 136"/>
                <a:gd name="T6" fmla="*/ 0 w 63"/>
                <a:gd name="T7" fmla="*/ 31 h 136"/>
                <a:gd name="T8" fmla="*/ 15 w 63"/>
                <a:gd name="T9" fmla="*/ 31 h 136"/>
                <a:gd name="T10" fmla="*/ 15 w 63"/>
                <a:gd name="T11" fmla="*/ 0 h 136"/>
                <a:gd name="T12" fmla="*/ 30 w 63"/>
                <a:gd name="T13" fmla="*/ 0 h 136"/>
                <a:gd name="T14" fmla="*/ 30 w 63"/>
                <a:gd name="T15" fmla="*/ 31 h 136"/>
                <a:gd name="T16" fmla="*/ 63 w 63"/>
                <a:gd name="T17" fmla="*/ 31 h 136"/>
                <a:gd name="T18" fmla="*/ 63 w 63"/>
                <a:gd name="T19" fmla="*/ 44 h 136"/>
                <a:gd name="T20" fmla="*/ 30 w 63"/>
                <a:gd name="T21" fmla="*/ 44 h 136"/>
                <a:gd name="T22" fmla="*/ 30 w 63"/>
                <a:gd name="T23" fmla="*/ 105 h 136"/>
                <a:gd name="T24" fmla="*/ 47 w 63"/>
                <a:gd name="T25" fmla="*/ 122 h 136"/>
                <a:gd name="T26" fmla="*/ 62 w 63"/>
                <a:gd name="T27" fmla="*/ 119 h 136"/>
                <a:gd name="T28" fmla="*/ 62 w 63"/>
                <a:gd name="T29" fmla="*/ 132 h 136"/>
                <a:gd name="T30" fmla="*/ 44 w 63"/>
                <a:gd name="T31" fmla="*/ 136 h 136"/>
                <a:gd name="T32" fmla="*/ 15 w 63"/>
                <a:gd name="T33"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36">
                  <a:moveTo>
                    <a:pt x="15" y="107"/>
                  </a:moveTo>
                  <a:cubicBezTo>
                    <a:pt x="15" y="44"/>
                    <a:pt x="15" y="44"/>
                    <a:pt x="15" y="44"/>
                  </a:cubicBezTo>
                  <a:cubicBezTo>
                    <a:pt x="0" y="44"/>
                    <a:pt x="0" y="44"/>
                    <a:pt x="0" y="44"/>
                  </a:cubicBezTo>
                  <a:cubicBezTo>
                    <a:pt x="0" y="31"/>
                    <a:pt x="0" y="31"/>
                    <a:pt x="0" y="31"/>
                  </a:cubicBezTo>
                  <a:cubicBezTo>
                    <a:pt x="15" y="31"/>
                    <a:pt x="15" y="31"/>
                    <a:pt x="15" y="31"/>
                  </a:cubicBezTo>
                  <a:cubicBezTo>
                    <a:pt x="15" y="0"/>
                    <a:pt x="15" y="0"/>
                    <a:pt x="15" y="0"/>
                  </a:cubicBezTo>
                  <a:cubicBezTo>
                    <a:pt x="30" y="0"/>
                    <a:pt x="30" y="0"/>
                    <a:pt x="30" y="0"/>
                  </a:cubicBezTo>
                  <a:cubicBezTo>
                    <a:pt x="30" y="31"/>
                    <a:pt x="30" y="31"/>
                    <a:pt x="30" y="31"/>
                  </a:cubicBezTo>
                  <a:cubicBezTo>
                    <a:pt x="63" y="31"/>
                    <a:pt x="63" y="31"/>
                    <a:pt x="63" y="31"/>
                  </a:cubicBezTo>
                  <a:cubicBezTo>
                    <a:pt x="63" y="44"/>
                    <a:pt x="63" y="44"/>
                    <a:pt x="63" y="44"/>
                  </a:cubicBezTo>
                  <a:cubicBezTo>
                    <a:pt x="30" y="44"/>
                    <a:pt x="30" y="44"/>
                    <a:pt x="30" y="44"/>
                  </a:cubicBezTo>
                  <a:cubicBezTo>
                    <a:pt x="30" y="105"/>
                    <a:pt x="30" y="105"/>
                    <a:pt x="30" y="105"/>
                  </a:cubicBezTo>
                  <a:cubicBezTo>
                    <a:pt x="30" y="118"/>
                    <a:pt x="37" y="122"/>
                    <a:pt x="47" y="122"/>
                  </a:cubicBezTo>
                  <a:cubicBezTo>
                    <a:pt x="53" y="122"/>
                    <a:pt x="57" y="121"/>
                    <a:pt x="62" y="119"/>
                  </a:cubicBezTo>
                  <a:cubicBezTo>
                    <a:pt x="62" y="132"/>
                    <a:pt x="62" y="132"/>
                    <a:pt x="62" y="132"/>
                  </a:cubicBezTo>
                  <a:cubicBezTo>
                    <a:pt x="57" y="135"/>
                    <a:pt x="51" y="136"/>
                    <a:pt x="44" y="136"/>
                  </a:cubicBezTo>
                  <a:cubicBezTo>
                    <a:pt x="27" y="136"/>
                    <a:pt x="15" y="128"/>
                    <a:pt x="15"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8" name="Freeform 166">
              <a:extLst>
                <a:ext uri="{FF2B5EF4-FFF2-40B4-BE49-F238E27FC236}">
                  <a16:creationId xmlns:a16="http://schemas.microsoft.com/office/drawing/2014/main" id="{1B8FD090-2392-4772-852C-86EA17821D1F}"/>
                </a:ext>
              </a:extLst>
            </p:cNvPr>
            <p:cNvSpPr>
              <a:spLocks noEditPoints="1"/>
            </p:cNvSpPr>
            <p:nvPr/>
          </p:nvSpPr>
          <p:spPr bwMode="auto">
            <a:xfrm>
              <a:off x="-4270376" y="1898650"/>
              <a:ext cx="282575" cy="306388"/>
            </a:xfrm>
            <a:custGeom>
              <a:avLst/>
              <a:gdLst>
                <a:gd name="T0" fmla="*/ 0 w 97"/>
                <a:gd name="T1" fmla="*/ 54 h 108"/>
                <a:gd name="T2" fmla="*/ 0 w 97"/>
                <a:gd name="T3" fmla="*/ 53 h 108"/>
                <a:gd name="T4" fmla="*/ 49 w 97"/>
                <a:gd name="T5" fmla="*/ 0 h 108"/>
                <a:gd name="T6" fmla="*/ 97 w 97"/>
                <a:gd name="T7" fmla="*/ 54 h 108"/>
                <a:gd name="T8" fmla="*/ 97 w 97"/>
                <a:gd name="T9" fmla="*/ 59 h 108"/>
                <a:gd name="T10" fmla="*/ 15 w 97"/>
                <a:gd name="T11" fmla="*/ 59 h 108"/>
                <a:gd name="T12" fmla="*/ 52 w 97"/>
                <a:gd name="T13" fmla="*/ 94 h 108"/>
                <a:gd name="T14" fmla="*/ 84 w 97"/>
                <a:gd name="T15" fmla="*/ 80 h 108"/>
                <a:gd name="T16" fmla="*/ 94 w 97"/>
                <a:gd name="T17" fmla="*/ 88 h 108"/>
                <a:gd name="T18" fmla="*/ 51 w 97"/>
                <a:gd name="T19" fmla="*/ 108 h 108"/>
                <a:gd name="T20" fmla="*/ 0 w 97"/>
                <a:gd name="T21" fmla="*/ 54 h 108"/>
                <a:gd name="T22" fmla="*/ 82 w 97"/>
                <a:gd name="T23" fmla="*/ 48 h 108"/>
                <a:gd name="T24" fmla="*/ 49 w 97"/>
                <a:gd name="T25" fmla="*/ 13 h 108"/>
                <a:gd name="T26" fmla="*/ 15 w 97"/>
                <a:gd name="T27" fmla="*/ 48 h 108"/>
                <a:gd name="T28" fmla="*/ 82 w 97"/>
                <a:gd name="T29"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08">
                  <a:moveTo>
                    <a:pt x="0" y="54"/>
                  </a:moveTo>
                  <a:cubicBezTo>
                    <a:pt x="0" y="53"/>
                    <a:pt x="0" y="53"/>
                    <a:pt x="0" y="53"/>
                  </a:cubicBezTo>
                  <a:cubicBezTo>
                    <a:pt x="0" y="24"/>
                    <a:pt x="21" y="0"/>
                    <a:pt x="49" y="0"/>
                  </a:cubicBezTo>
                  <a:cubicBezTo>
                    <a:pt x="80" y="0"/>
                    <a:pt x="97" y="24"/>
                    <a:pt x="97" y="54"/>
                  </a:cubicBezTo>
                  <a:cubicBezTo>
                    <a:pt x="97" y="56"/>
                    <a:pt x="97" y="57"/>
                    <a:pt x="97" y="59"/>
                  </a:cubicBezTo>
                  <a:cubicBezTo>
                    <a:pt x="15" y="59"/>
                    <a:pt x="15" y="59"/>
                    <a:pt x="15" y="59"/>
                  </a:cubicBezTo>
                  <a:cubicBezTo>
                    <a:pt x="17" y="82"/>
                    <a:pt x="33" y="94"/>
                    <a:pt x="52" y="94"/>
                  </a:cubicBezTo>
                  <a:cubicBezTo>
                    <a:pt x="66" y="94"/>
                    <a:pt x="76" y="89"/>
                    <a:pt x="84" y="80"/>
                  </a:cubicBezTo>
                  <a:cubicBezTo>
                    <a:pt x="94" y="88"/>
                    <a:pt x="94" y="88"/>
                    <a:pt x="94" y="88"/>
                  </a:cubicBezTo>
                  <a:cubicBezTo>
                    <a:pt x="83" y="100"/>
                    <a:pt x="71" y="108"/>
                    <a:pt x="51" y="108"/>
                  </a:cubicBezTo>
                  <a:cubicBezTo>
                    <a:pt x="23" y="108"/>
                    <a:pt x="0" y="86"/>
                    <a:pt x="0" y="54"/>
                  </a:cubicBezTo>
                  <a:close/>
                  <a:moveTo>
                    <a:pt x="82" y="48"/>
                  </a:moveTo>
                  <a:cubicBezTo>
                    <a:pt x="80" y="29"/>
                    <a:pt x="69" y="13"/>
                    <a:pt x="49" y="13"/>
                  </a:cubicBezTo>
                  <a:cubicBezTo>
                    <a:pt x="31" y="13"/>
                    <a:pt x="17" y="28"/>
                    <a:pt x="15"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99" name="Freeform 167">
              <a:extLst>
                <a:ext uri="{FF2B5EF4-FFF2-40B4-BE49-F238E27FC236}">
                  <a16:creationId xmlns:a16="http://schemas.microsoft.com/office/drawing/2014/main" id="{8CD5E98D-60D1-443E-BB92-AA4C76CACCBF}"/>
                </a:ext>
              </a:extLst>
            </p:cNvPr>
            <p:cNvSpPr>
              <a:spLocks/>
            </p:cNvSpPr>
            <p:nvPr/>
          </p:nvSpPr>
          <p:spPr bwMode="auto">
            <a:xfrm>
              <a:off x="-3743326" y="1792288"/>
              <a:ext cx="368300" cy="412750"/>
            </a:xfrm>
            <a:custGeom>
              <a:avLst/>
              <a:gdLst>
                <a:gd name="T0" fmla="*/ 0 w 126"/>
                <a:gd name="T1" fmla="*/ 73 h 145"/>
                <a:gd name="T2" fmla="*/ 0 w 126"/>
                <a:gd name="T3" fmla="*/ 72 h 145"/>
                <a:gd name="T4" fmla="*/ 71 w 126"/>
                <a:gd name="T5" fmla="*/ 0 h 145"/>
                <a:gd name="T6" fmla="*/ 125 w 126"/>
                <a:gd name="T7" fmla="*/ 22 h 145"/>
                <a:gd name="T8" fmla="*/ 114 w 126"/>
                <a:gd name="T9" fmla="*/ 34 h 145"/>
                <a:gd name="T10" fmla="*/ 70 w 126"/>
                <a:gd name="T11" fmla="*/ 14 h 145"/>
                <a:gd name="T12" fmla="*/ 16 w 126"/>
                <a:gd name="T13" fmla="*/ 72 h 145"/>
                <a:gd name="T14" fmla="*/ 16 w 126"/>
                <a:gd name="T15" fmla="*/ 72 h 145"/>
                <a:gd name="T16" fmla="*/ 70 w 126"/>
                <a:gd name="T17" fmla="*/ 130 h 145"/>
                <a:gd name="T18" fmla="*/ 116 w 126"/>
                <a:gd name="T19" fmla="*/ 110 h 145"/>
                <a:gd name="T20" fmla="*/ 126 w 126"/>
                <a:gd name="T21" fmla="*/ 120 h 145"/>
                <a:gd name="T22" fmla="*/ 70 w 126"/>
                <a:gd name="T23" fmla="*/ 145 h 145"/>
                <a:gd name="T24" fmla="*/ 0 w 126"/>
                <a:gd name="T25"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45">
                  <a:moveTo>
                    <a:pt x="0" y="73"/>
                  </a:moveTo>
                  <a:cubicBezTo>
                    <a:pt x="0" y="72"/>
                    <a:pt x="0" y="72"/>
                    <a:pt x="0" y="72"/>
                  </a:cubicBezTo>
                  <a:cubicBezTo>
                    <a:pt x="0" y="33"/>
                    <a:pt x="29" y="0"/>
                    <a:pt x="71" y="0"/>
                  </a:cubicBezTo>
                  <a:cubicBezTo>
                    <a:pt x="96" y="0"/>
                    <a:pt x="111" y="9"/>
                    <a:pt x="125" y="22"/>
                  </a:cubicBezTo>
                  <a:cubicBezTo>
                    <a:pt x="114" y="34"/>
                    <a:pt x="114" y="34"/>
                    <a:pt x="114" y="34"/>
                  </a:cubicBezTo>
                  <a:cubicBezTo>
                    <a:pt x="103" y="22"/>
                    <a:pt x="89" y="14"/>
                    <a:pt x="70" y="14"/>
                  </a:cubicBezTo>
                  <a:cubicBezTo>
                    <a:pt x="39" y="14"/>
                    <a:pt x="16" y="40"/>
                    <a:pt x="16" y="72"/>
                  </a:cubicBezTo>
                  <a:cubicBezTo>
                    <a:pt x="16" y="72"/>
                    <a:pt x="16" y="72"/>
                    <a:pt x="16" y="72"/>
                  </a:cubicBezTo>
                  <a:cubicBezTo>
                    <a:pt x="16" y="105"/>
                    <a:pt x="40" y="130"/>
                    <a:pt x="70" y="130"/>
                  </a:cubicBezTo>
                  <a:cubicBezTo>
                    <a:pt x="90" y="130"/>
                    <a:pt x="102" y="123"/>
                    <a:pt x="116" y="110"/>
                  </a:cubicBezTo>
                  <a:cubicBezTo>
                    <a:pt x="126" y="120"/>
                    <a:pt x="126" y="120"/>
                    <a:pt x="126" y="120"/>
                  </a:cubicBezTo>
                  <a:cubicBezTo>
                    <a:pt x="111" y="135"/>
                    <a:pt x="95" y="145"/>
                    <a:pt x="70" y="145"/>
                  </a:cubicBezTo>
                  <a:cubicBezTo>
                    <a:pt x="30" y="145"/>
                    <a:pt x="0" y="113"/>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600" name="Rectangle 168">
              <a:extLst>
                <a:ext uri="{FF2B5EF4-FFF2-40B4-BE49-F238E27FC236}">
                  <a16:creationId xmlns:a16="http://schemas.microsoft.com/office/drawing/2014/main" id="{FC3ECE3A-749E-49C1-8193-FAC71E93BDCA}"/>
                </a:ext>
              </a:extLst>
            </p:cNvPr>
            <p:cNvSpPr>
              <a:spLocks noChangeArrowheads="1"/>
            </p:cNvSpPr>
            <p:nvPr/>
          </p:nvSpPr>
          <p:spPr bwMode="auto">
            <a:xfrm>
              <a:off x="-3300413" y="1781175"/>
              <a:ext cx="47625" cy="415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601" name="Freeform 169">
              <a:extLst>
                <a:ext uri="{FF2B5EF4-FFF2-40B4-BE49-F238E27FC236}">
                  <a16:creationId xmlns:a16="http://schemas.microsoft.com/office/drawing/2014/main" id="{CEF02B08-AFF7-4DE3-867E-A1A0AC5BDDB7}"/>
                </a:ext>
              </a:extLst>
            </p:cNvPr>
            <p:cNvSpPr>
              <a:spLocks noEditPoints="1"/>
            </p:cNvSpPr>
            <p:nvPr/>
          </p:nvSpPr>
          <p:spPr bwMode="auto">
            <a:xfrm>
              <a:off x="-3168651" y="1898650"/>
              <a:ext cx="315913" cy="306388"/>
            </a:xfrm>
            <a:custGeom>
              <a:avLst/>
              <a:gdLst>
                <a:gd name="T0" fmla="*/ 0 w 108"/>
                <a:gd name="T1" fmla="*/ 54 h 108"/>
                <a:gd name="T2" fmla="*/ 0 w 108"/>
                <a:gd name="T3" fmla="*/ 54 h 108"/>
                <a:gd name="T4" fmla="*/ 54 w 108"/>
                <a:gd name="T5" fmla="*/ 0 h 108"/>
                <a:gd name="T6" fmla="*/ 108 w 108"/>
                <a:gd name="T7" fmla="*/ 53 h 108"/>
                <a:gd name="T8" fmla="*/ 108 w 108"/>
                <a:gd name="T9" fmla="*/ 54 h 108"/>
                <a:gd name="T10" fmla="*/ 54 w 108"/>
                <a:gd name="T11" fmla="*/ 108 h 108"/>
                <a:gd name="T12" fmla="*/ 0 w 108"/>
                <a:gd name="T13" fmla="*/ 54 h 108"/>
                <a:gd name="T14" fmla="*/ 92 w 108"/>
                <a:gd name="T15" fmla="*/ 54 h 108"/>
                <a:gd name="T16" fmla="*/ 92 w 108"/>
                <a:gd name="T17" fmla="*/ 54 h 108"/>
                <a:gd name="T18" fmla="*/ 54 w 108"/>
                <a:gd name="T19" fmla="*/ 13 h 108"/>
                <a:gd name="T20" fmla="*/ 16 w 108"/>
                <a:gd name="T21" fmla="*/ 53 h 108"/>
                <a:gd name="T22" fmla="*/ 16 w 108"/>
                <a:gd name="T23" fmla="*/ 54 h 108"/>
                <a:gd name="T24" fmla="*/ 54 w 108"/>
                <a:gd name="T25" fmla="*/ 94 h 108"/>
                <a:gd name="T26" fmla="*/ 92 w 108"/>
                <a:gd name="T2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8">
                  <a:moveTo>
                    <a:pt x="0" y="54"/>
                  </a:moveTo>
                  <a:cubicBezTo>
                    <a:pt x="0" y="54"/>
                    <a:pt x="0" y="54"/>
                    <a:pt x="0" y="54"/>
                  </a:cubicBezTo>
                  <a:cubicBezTo>
                    <a:pt x="0" y="24"/>
                    <a:pt x="23" y="0"/>
                    <a:pt x="54" y="0"/>
                  </a:cubicBezTo>
                  <a:cubicBezTo>
                    <a:pt x="85" y="0"/>
                    <a:pt x="108" y="24"/>
                    <a:pt x="108" y="53"/>
                  </a:cubicBezTo>
                  <a:cubicBezTo>
                    <a:pt x="108" y="54"/>
                    <a:pt x="108" y="54"/>
                    <a:pt x="108" y="54"/>
                  </a:cubicBezTo>
                  <a:cubicBezTo>
                    <a:pt x="108" y="83"/>
                    <a:pt x="85" y="108"/>
                    <a:pt x="54" y="108"/>
                  </a:cubicBezTo>
                  <a:cubicBezTo>
                    <a:pt x="23" y="108"/>
                    <a:pt x="0" y="83"/>
                    <a:pt x="0" y="54"/>
                  </a:cubicBezTo>
                  <a:close/>
                  <a:moveTo>
                    <a:pt x="92" y="54"/>
                  </a:moveTo>
                  <a:cubicBezTo>
                    <a:pt x="92" y="54"/>
                    <a:pt x="92" y="54"/>
                    <a:pt x="92" y="54"/>
                  </a:cubicBezTo>
                  <a:cubicBezTo>
                    <a:pt x="92" y="31"/>
                    <a:pt x="76" y="13"/>
                    <a:pt x="54" y="13"/>
                  </a:cubicBezTo>
                  <a:cubicBezTo>
                    <a:pt x="31" y="13"/>
                    <a:pt x="16" y="31"/>
                    <a:pt x="16" y="53"/>
                  </a:cubicBezTo>
                  <a:cubicBezTo>
                    <a:pt x="16" y="54"/>
                    <a:pt x="16" y="54"/>
                    <a:pt x="16" y="54"/>
                  </a:cubicBezTo>
                  <a:cubicBezTo>
                    <a:pt x="16" y="76"/>
                    <a:pt x="32" y="94"/>
                    <a:pt x="54" y="94"/>
                  </a:cubicBezTo>
                  <a:cubicBezTo>
                    <a:pt x="77" y="94"/>
                    <a:pt x="92" y="76"/>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602" name="Freeform 170">
              <a:extLst>
                <a:ext uri="{FF2B5EF4-FFF2-40B4-BE49-F238E27FC236}">
                  <a16:creationId xmlns:a16="http://schemas.microsoft.com/office/drawing/2014/main" id="{97B319A0-DEAC-4F5E-998D-FA8699AD5367}"/>
                </a:ext>
              </a:extLst>
            </p:cNvPr>
            <p:cNvSpPr>
              <a:spLocks/>
            </p:cNvSpPr>
            <p:nvPr/>
          </p:nvSpPr>
          <p:spPr bwMode="auto">
            <a:xfrm>
              <a:off x="-2778126" y="1903413"/>
              <a:ext cx="263525" cy="301625"/>
            </a:xfrm>
            <a:custGeom>
              <a:avLst/>
              <a:gdLst>
                <a:gd name="T0" fmla="*/ 0 w 90"/>
                <a:gd name="T1" fmla="*/ 64 h 106"/>
                <a:gd name="T2" fmla="*/ 0 w 90"/>
                <a:gd name="T3" fmla="*/ 0 h 106"/>
                <a:gd name="T4" fmla="*/ 16 w 90"/>
                <a:gd name="T5" fmla="*/ 0 h 106"/>
                <a:gd name="T6" fmla="*/ 16 w 90"/>
                <a:gd name="T7" fmla="*/ 60 h 106"/>
                <a:gd name="T8" fmla="*/ 44 w 90"/>
                <a:gd name="T9" fmla="*/ 92 h 106"/>
                <a:gd name="T10" fmla="*/ 75 w 90"/>
                <a:gd name="T11" fmla="*/ 59 h 106"/>
                <a:gd name="T12" fmla="*/ 75 w 90"/>
                <a:gd name="T13" fmla="*/ 0 h 106"/>
                <a:gd name="T14" fmla="*/ 90 w 90"/>
                <a:gd name="T15" fmla="*/ 0 h 106"/>
                <a:gd name="T16" fmla="*/ 90 w 90"/>
                <a:gd name="T17" fmla="*/ 103 h 106"/>
                <a:gd name="T18" fmla="*/ 75 w 90"/>
                <a:gd name="T19" fmla="*/ 103 h 106"/>
                <a:gd name="T20" fmla="*/ 75 w 90"/>
                <a:gd name="T21" fmla="*/ 85 h 106"/>
                <a:gd name="T22" fmla="*/ 40 w 90"/>
                <a:gd name="T23" fmla="*/ 106 h 106"/>
                <a:gd name="T24" fmla="*/ 0 w 90"/>
                <a:gd name="T2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6">
                  <a:moveTo>
                    <a:pt x="0" y="64"/>
                  </a:moveTo>
                  <a:cubicBezTo>
                    <a:pt x="0" y="0"/>
                    <a:pt x="0" y="0"/>
                    <a:pt x="0" y="0"/>
                  </a:cubicBezTo>
                  <a:cubicBezTo>
                    <a:pt x="16" y="0"/>
                    <a:pt x="16" y="0"/>
                    <a:pt x="16" y="0"/>
                  </a:cubicBezTo>
                  <a:cubicBezTo>
                    <a:pt x="16" y="60"/>
                    <a:pt x="16" y="60"/>
                    <a:pt x="16" y="60"/>
                  </a:cubicBezTo>
                  <a:cubicBezTo>
                    <a:pt x="16" y="80"/>
                    <a:pt x="26" y="92"/>
                    <a:pt x="44" y="92"/>
                  </a:cubicBezTo>
                  <a:cubicBezTo>
                    <a:pt x="62" y="92"/>
                    <a:pt x="75" y="79"/>
                    <a:pt x="75" y="59"/>
                  </a:cubicBezTo>
                  <a:cubicBezTo>
                    <a:pt x="75" y="0"/>
                    <a:pt x="75" y="0"/>
                    <a:pt x="75" y="0"/>
                  </a:cubicBezTo>
                  <a:cubicBezTo>
                    <a:pt x="90" y="0"/>
                    <a:pt x="90" y="0"/>
                    <a:pt x="90" y="0"/>
                  </a:cubicBezTo>
                  <a:cubicBezTo>
                    <a:pt x="90" y="103"/>
                    <a:pt x="90" y="103"/>
                    <a:pt x="90" y="103"/>
                  </a:cubicBezTo>
                  <a:cubicBezTo>
                    <a:pt x="75" y="103"/>
                    <a:pt x="75" y="103"/>
                    <a:pt x="75" y="103"/>
                  </a:cubicBezTo>
                  <a:cubicBezTo>
                    <a:pt x="75" y="85"/>
                    <a:pt x="75" y="85"/>
                    <a:pt x="75" y="85"/>
                  </a:cubicBezTo>
                  <a:cubicBezTo>
                    <a:pt x="68" y="97"/>
                    <a:pt x="58" y="106"/>
                    <a:pt x="40" y="106"/>
                  </a:cubicBezTo>
                  <a:cubicBezTo>
                    <a:pt x="15" y="106"/>
                    <a:pt x="0" y="89"/>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603" name="Freeform 171">
              <a:extLst>
                <a:ext uri="{FF2B5EF4-FFF2-40B4-BE49-F238E27FC236}">
                  <a16:creationId xmlns:a16="http://schemas.microsoft.com/office/drawing/2014/main" id="{723F68FD-BE34-4FA3-9F6E-40935008DBF5}"/>
                </a:ext>
              </a:extLst>
            </p:cNvPr>
            <p:cNvSpPr>
              <a:spLocks noEditPoints="1"/>
            </p:cNvSpPr>
            <p:nvPr/>
          </p:nvSpPr>
          <p:spPr bwMode="auto">
            <a:xfrm>
              <a:off x="-2430463" y="1781175"/>
              <a:ext cx="303213" cy="423863"/>
            </a:xfrm>
            <a:custGeom>
              <a:avLst/>
              <a:gdLst>
                <a:gd name="T0" fmla="*/ 0 w 104"/>
                <a:gd name="T1" fmla="*/ 95 h 149"/>
                <a:gd name="T2" fmla="*/ 0 w 104"/>
                <a:gd name="T3" fmla="*/ 94 h 149"/>
                <a:gd name="T4" fmla="*/ 49 w 104"/>
                <a:gd name="T5" fmla="*/ 41 h 149"/>
                <a:gd name="T6" fmla="*/ 89 w 104"/>
                <a:gd name="T7" fmla="*/ 63 h 149"/>
                <a:gd name="T8" fmla="*/ 89 w 104"/>
                <a:gd name="T9" fmla="*/ 0 h 149"/>
                <a:gd name="T10" fmla="*/ 104 w 104"/>
                <a:gd name="T11" fmla="*/ 0 h 149"/>
                <a:gd name="T12" fmla="*/ 104 w 104"/>
                <a:gd name="T13" fmla="*/ 146 h 149"/>
                <a:gd name="T14" fmla="*/ 89 w 104"/>
                <a:gd name="T15" fmla="*/ 146 h 149"/>
                <a:gd name="T16" fmla="*/ 89 w 104"/>
                <a:gd name="T17" fmla="*/ 126 h 149"/>
                <a:gd name="T18" fmla="*/ 49 w 104"/>
                <a:gd name="T19" fmla="*/ 149 h 149"/>
                <a:gd name="T20" fmla="*/ 0 w 104"/>
                <a:gd name="T21" fmla="*/ 95 h 149"/>
                <a:gd name="T22" fmla="*/ 90 w 104"/>
                <a:gd name="T23" fmla="*/ 95 h 149"/>
                <a:gd name="T24" fmla="*/ 90 w 104"/>
                <a:gd name="T25" fmla="*/ 94 h 149"/>
                <a:gd name="T26" fmla="*/ 52 w 104"/>
                <a:gd name="T27" fmla="*/ 54 h 149"/>
                <a:gd name="T28" fmla="*/ 16 w 104"/>
                <a:gd name="T29" fmla="*/ 94 h 149"/>
                <a:gd name="T30" fmla="*/ 16 w 104"/>
                <a:gd name="T31" fmla="*/ 95 h 149"/>
                <a:gd name="T32" fmla="*/ 52 w 104"/>
                <a:gd name="T33" fmla="*/ 135 h 149"/>
                <a:gd name="T34" fmla="*/ 90 w 104"/>
                <a:gd name="T3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49">
                  <a:moveTo>
                    <a:pt x="0" y="95"/>
                  </a:moveTo>
                  <a:cubicBezTo>
                    <a:pt x="0" y="94"/>
                    <a:pt x="0" y="94"/>
                    <a:pt x="0" y="94"/>
                  </a:cubicBezTo>
                  <a:cubicBezTo>
                    <a:pt x="0" y="61"/>
                    <a:pt x="25" y="41"/>
                    <a:pt x="49" y="41"/>
                  </a:cubicBezTo>
                  <a:cubicBezTo>
                    <a:pt x="69" y="41"/>
                    <a:pt x="81" y="51"/>
                    <a:pt x="89" y="63"/>
                  </a:cubicBezTo>
                  <a:cubicBezTo>
                    <a:pt x="89" y="0"/>
                    <a:pt x="89" y="0"/>
                    <a:pt x="89" y="0"/>
                  </a:cubicBezTo>
                  <a:cubicBezTo>
                    <a:pt x="104" y="0"/>
                    <a:pt x="104" y="0"/>
                    <a:pt x="104" y="0"/>
                  </a:cubicBezTo>
                  <a:cubicBezTo>
                    <a:pt x="104" y="146"/>
                    <a:pt x="104" y="146"/>
                    <a:pt x="104" y="146"/>
                  </a:cubicBezTo>
                  <a:cubicBezTo>
                    <a:pt x="89" y="146"/>
                    <a:pt x="89" y="146"/>
                    <a:pt x="89" y="146"/>
                  </a:cubicBezTo>
                  <a:cubicBezTo>
                    <a:pt x="89" y="126"/>
                    <a:pt x="89" y="126"/>
                    <a:pt x="89" y="126"/>
                  </a:cubicBezTo>
                  <a:cubicBezTo>
                    <a:pt x="81" y="138"/>
                    <a:pt x="68" y="149"/>
                    <a:pt x="49" y="149"/>
                  </a:cubicBezTo>
                  <a:cubicBezTo>
                    <a:pt x="25" y="149"/>
                    <a:pt x="0" y="129"/>
                    <a:pt x="0" y="95"/>
                  </a:cubicBezTo>
                  <a:close/>
                  <a:moveTo>
                    <a:pt x="90" y="95"/>
                  </a:moveTo>
                  <a:cubicBezTo>
                    <a:pt x="90" y="94"/>
                    <a:pt x="90" y="94"/>
                    <a:pt x="90" y="94"/>
                  </a:cubicBezTo>
                  <a:cubicBezTo>
                    <a:pt x="90" y="70"/>
                    <a:pt x="71" y="54"/>
                    <a:pt x="52" y="54"/>
                  </a:cubicBezTo>
                  <a:cubicBezTo>
                    <a:pt x="32" y="54"/>
                    <a:pt x="16" y="69"/>
                    <a:pt x="16" y="94"/>
                  </a:cubicBezTo>
                  <a:cubicBezTo>
                    <a:pt x="16" y="95"/>
                    <a:pt x="16" y="95"/>
                    <a:pt x="16" y="95"/>
                  </a:cubicBezTo>
                  <a:cubicBezTo>
                    <a:pt x="16" y="119"/>
                    <a:pt x="33" y="135"/>
                    <a:pt x="52" y="135"/>
                  </a:cubicBezTo>
                  <a:cubicBezTo>
                    <a:pt x="71" y="135"/>
                    <a:pt x="90" y="119"/>
                    <a:pt x="9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604" name="Freeform 172">
              <a:extLst>
                <a:ext uri="{FF2B5EF4-FFF2-40B4-BE49-F238E27FC236}">
                  <a16:creationId xmlns:a16="http://schemas.microsoft.com/office/drawing/2014/main" id="{BDFE58F6-049A-4BA7-BD71-8C2B5EEF8A50}"/>
                </a:ext>
              </a:extLst>
            </p:cNvPr>
            <p:cNvSpPr>
              <a:spLocks/>
            </p:cNvSpPr>
            <p:nvPr/>
          </p:nvSpPr>
          <p:spPr bwMode="auto">
            <a:xfrm>
              <a:off x="-2051051" y="1898650"/>
              <a:ext cx="233363" cy="304800"/>
            </a:xfrm>
            <a:custGeom>
              <a:avLst/>
              <a:gdLst>
                <a:gd name="T0" fmla="*/ 0 w 80"/>
                <a:gd name="T1" fmla="*/ 92 h 107"/>
                <a:gd name="T2" fmla="*/ 8 w 80"/>
                <a:gd name="T3" fmla="*/ 81 h 107"/>
                <a:gd name="T4" fmla="*/ 44 w 80"/>
                <a:gd name="T5" fmla="*/ 94 h 107"/>
                <a:gd name="T6" fmla="*/ 65 w 80"/>
                <a:gd name="T7" fmla="*/ 78 h 107"/>
                <a:gd name="T8" fmla="*/ 65 w 80"/>
                <a:gd name="T9" fmla="*/ 78 h 107"/>
                <a:gd name="T10" fmla="*/ 39 w 80"/>
                <a:gd name="T11" fmla="*/ 59 h 107"/>
                <a:gd name="T12" fmla="*/ 5 w 80"/>
                <a:gd name="T13" fmla="*/ 30 h 107"/>
                <a:gd name="T14" fmla="*/ 5 w 80"/>
                <a:gd name="T15" fmla="*/ 30 h 107"/>
                <a:gd name="T16" fmla="*/ 40 w 80"/>
                <a:gd name="T17" fmla="*/ 0 h 107"/>
                <a:gd name="T18" fmla="*/ 78 w 80"/>
                <a:gd name="T19" fmla="*/ 11 h 107"/>
                <a:gd name="T20" fmla="*/ 71 w 80"/>
                <a:gd name="T21" fmla="*/ 23 h 107"/>
                <a:gd name="T22" fmla="*/ 40 w 80"/>
                <a:gd name="T23" fmla="*/ 13 h 107"/>
                <a:gd name="T24" fmla="*/ 20 w 80"/>
                <a:gd name="T25" fmla="*/ 28 h 107"/>
                <a:gd name="T26" fmla="*/ 20 w 80"/>
                <a:gd name="T27" fmla="*/ 28 h 107"/>
                <a:gd name="T28" fmla="*/ 47 w 80"/>
                <a:gd name="T29" fmla="*/ 46 h 107"/>
                <a:gd name="T30" fmla="*/ 80 w 80"/>
                <a:gd name="T31" fmla="*/ 76 h 107"/>
                <a:gd name="T32" fmla="*/ 80 w 80"/>
                <a:gd name="T33" fmla="*/ 76 h 107"/>
                <a:gd name="T34" fmla="*/ 43 w 80"/>
                <a:gd name="T35" fmla="*/ 107 h 107"/>
                <a:gd name="T36" fmla="*/ 0 w 80"/>
                <a:gd name="T37"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07">
                  <a:moveTo>
                    <a:pt x="0" y="92"/>
                  </a:moveTo>
                  <a:cubicBezTo>
                    <a:pt x="8" y="81"/>
                    <a:pt x="8" y="81"/>
                    <a:pt x="8" y="81"/>
                  </a:cubicBezTo>
                  <a:cubicBezTo>
                    <a:pt x="19" y="90"/>
                    <a:pt x="32" y="94"/>
                    <a:pt x="44" y="94"/>
                  </a:cubicBezTo>
                  <a:cubicBezTo>
                    <a:pt x="56" y="94"/>
                    <a:pt x="65" y="88"/>
                    <a:pt x="65" y="78"/>
                  </a:cubicBezTo>
                  <a:cubicBezTo>
                    <a:pt x="65" y="78"/>
                    <a:pt x="65" y="78"/>
                    <a:pt x="65" y="78"/>
                  </a:cubicBezTo>
                  <a:cubicBezTo>
                    <a:pt x="65" y="67"/>
                    <a:pt x="53" y="63"/>
                    <a:pt x="39" y="59"/>
                  </a:cubicBezTo>
                  <a:cubicBezTo>
                    <a:pt x="23" y="55"/>
                    <a:pt x="5" y="49"/>
                    <a:pt x="5" y="30"/>
                  </a:cubicBezTo>
                  <a:cubicBezTo>
                    <a:pt x="5" y="30"/>
                    <a:pt x="5" y="30"/>
                    <a:pt x="5" y="30"/>
                  </a:cubicBezTo>
                  <a:cubicBezTo>
                    <a:pt x="5" y="12"/>
                    <a:pt x="20" y="0"/>
                    <a:pt x="40" y="0"/>
                  </a:cubicBezTo>
                  <a:cubicBezTo>
                    <a:pt x="53" y="0"/>
                    <a:pt x="67" y="4"/>
                    <a:pt x="78" y="11"/>
                  </a:cubicBezTo>
                  <a:cubicBezTo>
                    <a:pt x="71" y="23"/>
                    <a:pt x="71" y="23"/>
                    <a:pt x="71" y="23"/>
                  </a:cubicBezTo>
                  <a:cubicBezTo>
                    <a:pt x="61" y="17"/>
                    <a:pt x="50" y="13"/>
                    <a:pt x="40" y="13"/>
                  </a:cubicBezTo>
                  <a:cubicBezTo>
                    <a:pt x="28" y="13"/>
                    <a:pt x="20" y="19"/>
                    <a:pt x="20" y="28"/>
                  </a:cubicBezTo>
                  <a:cubicBezTo>
                    <a:pt x="20" y="28"/>
                    <a:pt x="20" y="28"/>
                    <a:pt x="20" y="28"/>
                  </a:cubicBezTo>
                  <a:cubicBezTo>
                    <a:pt x="20" y="38"/>
                    <a:pt x="33" y="42"/>
                    <a:pt x="47" y="46"/>
                  </a:cubicBezTo>
                  <a:cubicBezTo>
                    <a:pt x="63" y="51"/>
                    <a:pt x="80" y="57"/>
                    <a:pt x="80" y="76"/>
                  </a:cubicBezTo>
                  <a:cubicBezTo>
                    <a:pt x="80" y="76"/>
                    <a:pt x="80" y="76"/>
                    <a:pt x="80" y="76"/>
                  </a:cubicBezTo>
                  <a:cubicBezTo>
                    <a:pt x="80" y="96"/>
                    <a:pt x="64" y="107"/>
                    <a:pt x="43" y="107"/>
                  </a:cubicBezTo>
                  <a:cubicBezTo>
                    <a:pt x="28" y="107"/>
                    <a:pt x="12" y="102"/>
                    <a:pt x="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380" name="Group 379">
            <a:extLst>
              <a:ext uri="{FF2B5EF4-FFF2-40B4-BE49-F238E27FC236}">
                <a16:creationId xmlns:a16="http://schemas.microsoft.com/office/drawing/2014/main" id="{8B0B12B9-59FF-492D-ABE3-305B43ECDBFC}"/>
              </a:ext>
            </a:extLst>
          </p:cNvPr>
          <p:cNvGrpSpPr/>
          <p:nvPr>
            <p:custDataLst>
              <p:tags r:id="rId2"/>
            </p:custDataLst>
          </p:nvPr>
        </p:nvGrpSpPr>
        <p:grpSpPr>
          <a:xfrm>
            <a:off x="8462716" y="4871982"/>
            <a:ext cx="1419073" cy="147733"/>
            <a:chOff x="-5916613" y="2795588"/>
            <a:chExt cx="3859213" cy="423863"/>
          </a:xfrm>
          <a:solidFill>
            <a:schemeClr val="tx2"/>
          </a:solidFill>
        </p:grpSpPr>
        <p:sp>
          <p:nvSpPr>
            <p:cNvPr id="564" name="Freeform 173">
              <a:extLst>
                <a:ext uri="{FF2B5EF4-FFF2-40B4-BE49-F238E27FC236}">
                  <a16:creationId xmlns:a16="http://schemas.microsoft.com/office/drawing/2014/main" id="{3DF1C762-F125-4F53-997C-129537754D98}"/>
                </a:ext>
              </a:extLst>
            </p:cNvPr>
            <p:cNvSpPr>
              <a:spLocks noEditPoints="1"/>
            </p:cNvSpPr>
            <p:nvPr/>
          </p:nvSpPr>
          <p:spPr bwMode="auto">
            <a:xfrm>
              <a:off x="-5916613" y="2813050"/>
              <a:ext cx="306388" cy="398463"/>
            </a:xfrm>
            <a:custGeom>
              <a:avLst/>
              <a:gdLst>
                <a:gd name="T0" fmla="*/ 0 w 105"/>
                <a:gd name="T1" fmla="*/ 0 h 140"/>
                <a:gd name="T2" fmla="*/ 53 w 105"/>
                <a:gd name="T3" fmla="*/ 0 h 140"/>
                <a:gd name="T4" fmla="*/ 105 w 105"/>
                <a:gd name="T5" fmla="*/ 45 h 140"/>
                <a:gd name="T6" fmla="*/ 105 w 105"/>
                <a:gd name="T7" fmla="*/ 45 h 140"/>
                <a:gd name="T8" fmla="*/ 50 w 105"/>
                <a:gd name="T9" fmla="*/ 91 h 140"/>
                <a:gd name="T10" fmla="*/ 16 w 105"/>
                <a:gd name="T11" fmla="*/ 91 h 140"/>
                <a:gd name="T12" fmla="*/ 16 w 105"/>
                <a:gd name="T13" fmla="*/ 140 h 140"/>
                <a:gd name="T14" fmla="*/ 0 w 105"/>
                <a:gd name="T15" fmla="*/ 140 h 140"/>
                <a:gd name="T16" fmla="*/ 0 w 105"/>
                <a:gd name="T17" fmla="*/ 0 h 140"/>
                <a:gd name="T18" fmla="*/ 51 w 105"/>
                <a:gd name="T19" fmla="*/ 76 h 140"/>
                <a:gd name="T20" fmla="*/ 89 w 105"/>
                <a:gd name="T21" fmla="*/ 46 h 140"/>
                <a:gd name="T22" fmla="*/ 89 w 105"/>
                <a:gd name="T23" fmla="*/ 45 h 140"/>
                <a:gd name="T24" fmla="*/ 52 w 105"/>
                <a:gd name="T25" fmla="*/ 15 h 140"/>
                <a:gd name="T26" fmla="*/ 16 w 105"/>
                <a:gd name="T27" fmla="*/ 15 h 140"/>
                <a:gd name="T28" fmla="*/ 16 w 105"/>
                <a:gd name="T29" fmla="*/ 76 h 140"/>
                <a:gd name="T30" fmla="*/ 51 w 105"/>
                <a:gd name="T31"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40">
                  <a:moveTo>
                    <a:pt x="0" y="0"/>
                  </a:moveTo>
                  <a:cubicBezTo>
                    <a:pt x="53" y="0"/>
                    <a:pt x="53" y="0"/>
                    <a:pt x="53" y="0"/>
                  </a:cubicBezTo>
                  <a:cubicBezTo>
                    <a:pt x="84" y="0"/>
                    <a:pt x="105" y="17"/>
                    <a:pt x="105" y="45"/>
                  </a:cubicBezTo>
                  <a:cubicBezTo>
                    <a:pt x="105" y="45"/>
                    <a:pt x="105" y="45"/>
                    <a:pt x="105" y="45"/>
                  </a:cubicBezTo>
                  <a:cubicBezTo>
                    <a:pt x="105" y="75"/>
                    <a:pt x="80" y="91"/>
                    <a:pt x="50" y="91"/>
                  </a:cubicBezTo>
                  <a:cubicBezTo>
                    <a:pt x="16" y="91"/>
                    <a:pt x="16" y="91"/>
                    <a:pt x="16" y="91"/>
                  </a:cubicBezTo>
                  <a:cubicBezTo>
                    <a:pt x="16" y="140"/>
                    <a:pt x="16" y="140"/>
                    <a:pt x="16" y="140"/>
                  </a:cubicBezTo>
                  <a:cubicBezTo>
                    <a:pt x="0" y="140"/>
                    <a:pt x="0" y="140"/>
                    <a:pt x="0" y="140"/>
                  </a:cubicBezTo>
                  <a:lnTo>
                    <a:pt x="0" y="0"/>
                  </a:lnTo>
                  <a:close/>
                  <a:moveTo>
                    <a:pt x="51" y="76"/>
                  </a:moveTo>
                  <a:cubicBezTo>
                    <a:pt x="74" y="76"/>
                    <a:pt x="89" y="64"/>
                    <a:pt x="89" y="46"/>
                  </a:cubicBezTo>
                  <a:cubicBezTo>
                    <a:pt x="89" y="45"/>
                    <a:pt x="89" y="45"/>
                    <a:pt x="89" y="45"/>
                  </a:cubicBezTo>
                  <a:cubicBezTo>
                    <a:pt x="89" y="25"/>
                    <a:pt x="74" y="15"/>
                    <a:pt x="52" y="15"/>
                  </a:cubicBezTo>
                  <a:cubicBezTo>
                    <a:pt x="16" y="15"/>
                    <a:pt x="16" y="15"/>
                    <a:pt x="16" y="15"/>
                  </a:cubicBezTo>
                  <a:cubicBezTo>
                    <a:pt x="16" y="76"/>
                    <a:pt x="16" y="76"/>
                    <a:pt x="16" y="76"/>
                  </a:cubicBezTo>
                  <a:lnTo>
                    <a:pt x="5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65" name="Freeform 174">
              <a:extLst>
                <a:ext uri="{FF2B5EF4-FFF2-40B4-BE49-F238E27FC236}">
                  <a16:creationId xmlns:a16="http://schemas.microsoft.com/office/drawing/2014/main" id="{C2AB484F-A1DD-4481-B0DF-FBB77431FED4}"/>
                </a:ext>
              </a:extLst>
            </p:cNvPr>
            <p:cNvSpPr>
              <a:spLocks/>
            </p:cNvSpPr>
            <p:nvPr/>
          </p:nvSpPr>
          <p:spPr bwMode="auto">
            <a:xfrm>
              <a:off x="-5537201" y="2917825"/>
              <a:ext cx="263525" cy="301625"/>
            </a:xfrm>
            <a:custGeom>
              <a:avLst/>
              <a:gdLst>
                <a:gd name="T0" fmla="*/ 0 w 90"/>
                <a:gd name="T1" fmla="*/ 64 h 106"/>
                <a:gd name="T2" fmla="*/ 0 w 90"/>
                <a:gd name="T3" fmla="*/ 0 h 106"/>
                <a:gd name="T4" fmla="*/ 15 w 90"/>
                <a:gd name="T5" fmla="*/ 0 h 106"/>
                <a:gd name="T6" fmla="*/ 15 w 90"/>
                <a:gd name="T7" fmla="*/ 60 h 106"/>
                <a:gd name="T8" fmla="*/ 44 w 90"/>
                <a:gd name="T9" fmla="*/ 92 h 106"/>
                <a:gd name="T10" fmla="*/ 75 w 90"/>
                <a:gd name="T11" fmla="*/ 59 h 106"/>
                <a:gd name="T12" fmla="*/ 75 w 90"/>
                <a:gd name="T13" fmla="*/ 0 h 106"/>
                <a:gd name="T14" fmla="*/ 90 w 90"/>
                <a:gd name="T15" fmla="*/ 0 h 106"/>
                <a:gd name="T16" fmla="*/ 90 w 90"/>
                <a:gd name="T17" fmla="*/ 103 h 106"/>
                <a:gd name="T18" fmla="*/ 75 w 90"/>
                <a:gd name="T19" fmla="*/ 103 h 106"/>
                <a:gd name="T20" fmla="*/ 75 w 90"/>
                <a:gd name="T21" fmla="*/ 85 h 106"/>
                <a:gd name="T22" fmla="*/ 39 w 90"/>
                <a:gd name="T23" fmla="*/ 106 h 106"/>
                <a:gd name="T24" fmla="*/ 0 w 90"/>
                <a:gd name="T2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6">
                  <a:moveTo>
                    <a:pt x="0" y="64"/>
                  </a:moveTo>
                  <a:cubicBezTo>
                    <a:pt x="0" y="0"/>
                    <a:pt x="0" y="0"/>
                    <a:pt x="0" y="0"/>
                  </a:cubicBezTo>
                  <a:cubicBezTo>
                    <a:pt x="15" y="0"/>
                    <a:pt x="15" y="0"/>
                    <a:pt x="15" y="0"/>
                  </a:cubicBezTo>
                  <a:cubicBezTo>
                    <a:pt x="15" y="60"/>
                    <a:pt x="15" y="60"/>
                    <a:pt x="15" y="60"/>
                  </a:cubicBezTo>
                  <a:cubicBezTo>
                    <a:pt x="15" y="80"/>
                    <a:pt x="26" y="92"/>
                    <a:pt x="44" y="92"/>
                  </a:cubicBezTo>
                  <a:cubicBezTo>
                    <a:pt x="61" y="92"/>
                    <a:pt x="75" y="79"/>
                    <a:pt x="75" y="59"/>
                  </a:cubicBezTo>
                  <a:cubicBezTo>
                    <a:pt x="75" y="0"/>
                    <a:pt x="75" y="0"/>
                    <a:pt x="75" y="0"/>
                  </a:cubicBezTo>
                  <a:cubicBezTo>
                    <a:pt x="90" y="0"/>
                    <a:pt x="90" y="0"/>
                    <a:pt x="90" y="0"/>
                  </a:cubicBezTo>
                  <a:cubicBezTo>
                    <a:pt x="90" y="103"/>
                    <a:pt x="90" y="103"/>
                    <a:pt x="90" y="103"/>
                  </a:cubicBezTo>
                  <a:cubicBezTo>
                    <a:pt x="75" y="103"/>
                    <a:pt x="75" y="103"/>
                    <a:pt x="75" y="103"/>
                  </a:cubicBezTo>
                  <a:cubicBezTo>
                    <a:pt x="75" y="85"/>
                    <a:pt x="75" y="85"/>
                    <a:pt x="75" y="85"/>
                  </a:cubicBezTo>
                  <a:cubicBezTo>
                    <a:pt x="68" y="97"/>
                    <a:pt x="57" y="106"/>
                    <a:pt x="39" y="106"/>
                  </a:cubicBezTo>
                  <a:cubicBezTo>
                    <a:pt x="14" y="106"/>
                    <a:pt x="0" y="89"/>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66" name="Freeform 175">
              <a:extLst>
                <a:ext uri="{FF2B5EF4-FFF2-40B4-BE49-F238E27FC236}">
                  <a16:creationId xmlns:a16="http://schemas.microsoft.com/office/drawing/2014/main" id="{29F5286E-A072-45BE-8EFD-F896C81E9E1B}"/>
                </a:ext>
              </a:extLst>
            </p:cNvPr>
            <p:cNvSpPr>
              <a:spLocks noEditPoints="1"/>
            </p:cNvSpPr>
            <p:nvPr/>
          </p:nvSpPr>
          <p:spPr bwMode="auto">
            <a:xfrm>
              <a:off x="-5172076" y="2795588"/>
              <a:ext cx="303213" cy="423863"/>
            </a:xfrm>
            <a:custGeom>
              <a:avLst/>
              <a:gdLst>
                <a:gd name="T0" fmla="*/ 15 w 104"/>
                <a:gd name="T1" fmla="*/ 127 h 149"/>
                <a:gd name="T2" fmla="*/ 15 w 104"/>
                <a:gd name="T3" fmla="*/ 146 h 149"/>
                <a:gd name="T4" fmla="*/ 0 w 104"/>
                <a:gd name="T5" fmla="*/ 146 h 149"/>
                <a:gd name="T6" fmla="*/ 0 w 104"/>
                <a:gd name="T7" fmla="*/ 0 h 149"/>
                <a:gd name="T8" fmla="*/ 15 w 104"/>
                <a:gd name="T9" fmla="*/ 0 h 149"/>
                <a:gd name="T10" fmla="*/ 15 w 104"/>
                <a:gd name="T11" fmla="*/ 64 h 149"/>
                <a:gd name="T12" fmla="*/ 55 w 104"/>
                <a:gd name="T13" fmla="*/ 41 h 149"/>
                <a:gd name="T14" fmla="*/ 104 w 104"/>
                <a:gd name="T15" fmla="*/ 94 h 149"/>
                <a:gd name="T16" fmla="*/ 104 w 104"/>
                <a:gd name="T17" fmla="*/ 95 h 149"/>
                <a:gd name="T18" fmla="*/ 55 w 104"/>
                <a:gd name="T19" fmla="*/ 149 h 149"/>
                <a:gd name="T20" fmla="*/ 15 w 104"/>
                <a:gd name="T21" fmla="*/ 127 h 149"/>
                <a:gd name="T22" fmla="*/ 88 w 104"/>
                <a:gd name="T23" fmla="*/ 95 h 149"/>
                <a:gd name="T24" fmla="*/ 88 w 104"/>
                <a:gd name="T25" fmla="*/ 94 h 149"/>
                <a:gd name="T26" fmla="*/ 52 w 104"/>
                <a:gd name="T27" fmla="*/ 54 h 149"/>
                <a:gd name="T28" fmla="*/ 14 w 104"/>
                <a:gd name="T29" fmla="*/ 94 h 149"/>
                <a:gd name="T30" fmla="*/ 14 w 104"/>
                <a:gd name="T31" fmla="*/ 95 h 149"/>
                <a:gd name="T32" fmla="*/ 52 w 104"/>
                <a:gd name="T33" fmla="*/ 135 h 149"/>
                <a:gd name="T34" fmla="*/ 88 w 104"/>
                <a:gd name="T3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49">
                  <a:moveTo>
                    <a:pt x="15" y="127"/>
                  </a:moveTo>
                  <a:cubicBezTo>
                    <a:pt x="15" y="146"/>
                    <a:pt x="15" y="146"/>
                    <a:pt x="15" y="146"/>
                  </a:cubicBezTo>
                  <a:cubicBezTo>
                    <a:pt x="0" y="146"/>
                    <a:pt x="0" y="146"/>
                    <a:pt x="0" y="146"/>
                  </a:cubicBezTo>
                  <a:cubicBezTo>
                    <a:pt x="0" y="0"/>
                    <a:pt x="0" y="0"/>
                    <a:pt x="0" y="0"/>
                  </a:cubicBezTo>
                  <a:cubicBezTo>
                    <a:pt x="15" y="0"/>
                    <a:pt x="15" y="0"/>
                    <a:pt x="15" y="0"/>
                  </a:cubicBezTo>
                  <a:cubicBezTo>
                    <a:pt x="15" y="64"/>
                    <a:pt x="15" y="64"/>
                    <a:pt x="15" y="64"/>
                  </a:cubicBezTo>
                  <a:cubicBezTo>
                    <a:pt x="23" y="51"/>
                    <a:pt x="36" y="41"/>
                    <a:pt x="55" y="41"/>
                  </a:cubicBezTo>
                  <a:cubicBezTo>
                    <a:pt x="79" y="41"/>
                    <a:pt x="104" y="60"/>
                    <a:pt x="104" y="94"/>
                  </a:cubicBezTo>
                  <a:cubicBezTo>
                    <a:pt x="104" y="95"/>
                    <a:pt x="104" y="95"/>
                    <a:pt x="104" y="95"/>
                  </a:cubicBezTo>
                  <a:cubicBezTo>
                    <a:pt x="104" y="129"/>
                    <a:pt x="80" y="149"/>
                    <a:pt x="55" y="149"/>
                  </a:cubicBezTo>
                  <a:cubicBezTo>
                    <a:pt x="35" y="149"/>
                    <a:pt x="23" y="138"/>
                    <a:pt x="15" y="127"/>
                  </a:cubicBezTo>
                  <a:close/>
                  <a:moveTo>
                    <a:pt x="88" y="95"/>
                  </a:moveTo>
                  <a:cubicBezTo>
                    <a:pt x="88" y="94"/>
                    <a:pt x="88" y="94"/>
                    <a:pt x="88" y="94"/>
                  </a:cubicBezTo>
                  <a:cubicBezTo>
                    <a:pt x="88" y="70"/>
                    <a:pt x="71" y="54"/>
                    <a:pt x="52" y="54"/>
                  </a:cubicBezTo>
                  <a:cubicBezTo>
                    <a:pt x="33" y="54"/>
                    <a:pt x="14" y="71"/>
                    <a:pt x="14" y="94"/>
                  </a:cubicBezTo>
                  <a:cubicBezTo>
                    <a:pt x="14" y="95"/>
                    <a:pt x="14" y="95"/>
                    <a:pt x="14" y="95"/>
                  </a:cubicBezTo>
                  <a:cubicBezTo>
                    <a:pt x="14" y="119"/>
                    <a:pt x="33" y="135"/>
                    <a:pt x="52" y="135"/>
                  </a:cubicBezTo>
                  <a:cubicBezTo>
                    <a:pt x="72" y="135"/>
                    <a:pt x="88" y="120"/>
                    <a:pt x="88"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67" name="Rectangle 176">
              <a:extLst>
                <a:ext uri="{FF2B5EF4-FFF2-40B4-BE49-F238E27FC236}">
                  <a16:creationId xmlns:a16="http://schemas.microsoft.com/office/drawing/2014/main" id="{AF9B7228-2B67-4CF6-A5EA-0AB832CCB663}"/>
                </a:ext>
              </a:extLst>
            </p:cNvPr>
            <p:cNvSpPr>
              <a:spLocks noChangeArrowheads="1"/>
            </p:cNvSpPr>
            <p:nvPr/>
          </p:nvSpPr>
          <p:spPr bwMode="auto">
            <a:xfrm>
              <a:off x="-4781551" y="2795588"/>
              <a:ext cx="44450" cy="415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68" name="Freeform 177">
              <a:extLst>
                <a:ext uri="{FF2B5EF4-FFF2-40B4-BE49-F238E27FC236}">
                  <a16:creationId xmlns:a16="http://schemas.microsoft.com/office/drawing/2014/main" id="{DFE959C2-0D7F-4D30-A0BC-8A4A65F01C5C}"/>
                </a:ext>
              </a:extLst>
            </p:cNvPr>
            <p:cNvSpPr>
              <a:spLocks noEditPoints="1"/>
            </p:cNvSpPr>
            <p:nvPr/>
          </p:nvSpPr>
          <p:spPr bwMode="auto">
            <a:xfrm>
              <a:off x="-4632326" y="2803525"/>
              <a:ext cx="52388" cy="407988"/>
            </a:xfrm>
            <a:custGeom>
              <a:avLst/>
              <a:gdLst>
                <a:gd name="T0" fmla="*/ 0 w 33"/>
                <a:gd name="T1" fmla="*/ 0 h 257"/>
                <a:gd name="T2" fmla="*/ 33 w 33"/>
                <a:gd name="T3" fmla="*/ 0 h 257"/>
                <a:gd name="T4" fmla="*/ 33 w 33"/>
                <a:gd name="T5" fmla="*/ 31 h 257"/>
                <a:gd name="T6" fmla="*/ 0 w 33"/>
                <a:gd name="T7" fmla="*/ 31 h 257"/>
                <a:gd name="T8" fmla="*/ 0 w 33"/>
                <a:gd name="T9" fmla="*/ 0 h 257"/>
                <a:gd name="T10" fmla="*/ 2 w 33"/>
                <a:gd name="T11" fmla="*/ 72 h 257"/>
                <a:gd name="T12" fmla="*/ 31 w 33"/>
                <a:gd name="T13" fmla="*/ 72 h 257"/>
                <a:gd name="T14" fmla="*/ 31 w 33"/>
                <a:gd name="T15" fmla="*/ 257 h 257"/>
                <a:gd name="T16" fmla="*/ 2 w 33"/>
                <a:gd name="T17" fmla="*/ 257 h 257"/>
                <a:gd name="T18" fmla="*/ 2 w 33"/>
                <a:gd name="T19" fmla="*/ 7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7">
                  <a:moveTo>
                    <a:pt x="0" y="0"/>
                  </a:moveTo>
                  <a:lnTo>
                    <a:pt x="33" y="0"/>
                  </a:lnTo>
                  <a:lnTo>
                    <a:pt x="33" y="31"/>
                  </a:lnTo>
                  <a:lnTo>
                    <a:pt x="0" y="31"/>
                  </a:lnTo>
                  <a:lnTo>
                    <a:pt x="0" y="0"/>
                  </a:lnTo>
                  <a:close/>
                  <a:moveTo>
                    <a:pt x="2" y="72"/>
                  </a:moveTo>
                  <a:lnTo>
                    <a:pt x="31" y="72"/>
                  </a:lnTo>
                  <a:lnTo>
                    <a:pt x="31" y="257"/>
                  </a:lnTo>
                  <a:lnTo>
                    <a:pt x="2" y="257"/>
                  </a:lnTo>
                  <a:lnTo>
                    <a:pt x="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69" name="Freeform 178">
              <a:extLst>
                <a:ext uri="{FF2B5EF4-FFF2-40B4-BE49-F238E27FC236}">
                  <a16:creationId xmlns:a16="http://schemas.microsoft.com/office/drawing/2014/main" id="{F984ACBF-D231-4F1D-AE79-65346EABC6FA}"/>
                </a:ext>
              </a:extLst>
            </p:cNvPr>
            <p:cNvSpPr>
              <a:spLocks/>
            </p:cNvSpPr>
            <p:nvPr/>
          </p:nvSpPr>
          <p:spPr bwMode="auto">
            <a:xfrm>
              <a:off x="-4498976" y="2911475"/>
              <a:ext cx="277813" cy="307975"/>
            </a:xfrm>
            <a:custGeom>
              <a:avLst/>
              <a:gdLst>
                <a:gd name="T0" fmla="*/ 0 w 95"/>
                <a:gd name="T1" fmla="*/ 54 h 108"/>
                <a:gd name="T2" fmla="*/ 0 w 95"/>
                <a:gd name="T3" fmla="*/ 54 h 108"/>
                <a:gd name="T4" fmla="*/ 53 w 95"/>
                <a:gd name="T5" fmla="*/ 0 h 108"/>
                <a:gd name="T6" fmla="*/ 95 w 95"/>
                <a:gd name="T7" fmla="*/ 18 h 108"/>
                <a:gd name="T8" fmla="*/ 84 w 95"/>
                <a:gd name="T9" fmla="*/ 29 h 108"/>
                <a:gd name="T10" fmla="*/ 53 w 95"/>
                <a:gd name="T11" fmla="*/ 13 h 108"/>
                <a:gd name="T12" fmla="*/ 16 w 95"/>
                <a:gd name="T13" fmla="*/ 53 h 108"/>
                <a:gd name="T14" fmla="*/ 16 w 95"/>
                <a:gd name="T15" fmla="*/ 54 h 108"/>
                <a:gd name="T16" fmla="*/ 54 w 95"/>
                <a:gd name="T17" fmla="*/ 94 h 108"/>
                <a:gd name="T18" fmla="*/ 86 w 95"/>
                <a:gd name="T19" fmla="*/ 79 h 108"/>
                <a:gd name="T20" fmla="*/ 95 w 95"/>
                <a:gd name="T21" fmla="*/ 88 h 108"/>
                <a:gd name="T22" fmla="*/ 53 w 95"/>
                <a:gd name="T23" fmla="*/ 108 h 108"/>
                <a:gd name="T24" fmla="*/ 0 w 95"/>
                <a:gd name="T2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8">
                  <a:moveTo>
                    <a:pt x="0" y="54"/>
                  </a:moveTo>
                  <a:cubicBezTo>
                    <a:pt x="0" y="54"/>
                    <a:pt x="0" y="54"/>
                    <a:pt x="0" y="54"/>
                  </a:cubicBezTo>
                  <a:cubicBezTo>
                    <a:pt x="0" y="24"/>
                    <a:pt x="23" y="0"/>
                    <a:pt x="53" y="0"/>
                  </a:cubicBezTo>
                  <a:cubicBezTo>
                    <a:pt x="73" y="0"/>
                    <a:pt x="85" y="8"/>
                    <a:pt x="95" y="18"/>
                  </a:cubicBezTo>
                  <a:cubicBezTo>
                    <a:pt x="84" y="29"/>
                    <a:pt x="84" y="29"/>
                    <a:pt x="84" y="29"/>
                  </a:cubicBezTo>
                  <a:cubicBezTo>
                    <a:pt x="76" y="20"/>
                    <a:pt x="67" y="13"/>
                    <a:pt x="53" y="13"/>
                  </a:cubicBezTo>
                  <a:cubicBezTo>
                    <a:pt x="32" y="13"/>
                    <a:pt x="16" y="31"/>
                    <a:pt x="16" y="53"/>
                  </a:cubicBezTo>
                  <a:cubicBezTo>
                    <a:pt x="16" y="54"/>
                    <a:pt x="16" y="54"/>
                    <a:pt x="16" y="54"/>
                  </a:cubicBezTo>
                  <a:cubicBezTo>
                    <a:pt x="16" y="76"/>
                    <a:pt x="32" y="94"/>
                    <a:pt x="54" y="94"/>
                  </a:cubicBezTo>
                  <a:cubicBezTo>
                    <a:pt x="67" y="94"/>
                    <a:pt x="77" y="87"/>
                    <a:pt x="86" y="79"/>
                  </a:cubicBezTo>
                  <a:cubicBezTo>
                    <a:pt x="95" y="88"/>
                    <a:pt x="95" y="88"/>
                    <a:pt x="95" y="88"/>
                  </a:cubicBezTo>
                  <a:cubicBezTo>
                    <a:pt x="85" y="99"/>
                    <a:pt x="73" y="108"/>
                    <a:pt x="53" y="108"/>
                  </a:cubicBezTo>
                  <a:cubicBezTo>
                    <a:pt x="23" y="108"/>
                    <a:pt x="0" y="83"/>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70" name="Freeform 179">
              <a:extLst>
                <a:ext uri="{FF2B5EF4-FFF2-40B4-BE49-F238E27FC236}">
                  <a16:creationId xmlns:a16="http://schemas.microsoft.com/office/drawing/2014/main" id="{17B9C9E6-2702-4A70-BE96-FD8B41D6356D}"/>
                </a:ext>
              </a:extLst>
            </p:cNvPr>
            <p:cNvSpPr>
              <a:spLocks/>
            </p:cNvSpPr>
            <p:nvPr/>
          </p:nvSpPr>
          <p:spPr bwMode="auto">
            <a:xfrm>
              <a:off x="-3981451" y="2806700"/>
              <a:ext cx="366713" cy="412750"/>
            </a:xfrm>
            <a:custGeom>
              <a:avLst/>
              <a:gdLst>
                <a:gd name="T0" fmla="*/ 0 w 126"/>
                <a:gd name="T1" fmla="*/ 73 h 145"/>
                <a:gd name="T2" fmla="*/ 0 w 126"/>
                <a:gd name="T3" fmla="*/ 72 h 145"/>
                <a:gd name="T4" fmla="*/ 71 w 126"/>
                <a:gd name="T5" fmla="*/ 0 h 145"/>
                <a:gd name="T6" fmla="*/ 126 w 126"/>
                <a:gd name="T7" fmla="*/ 22 h 145"/>
                <a:gd name="T8" fmla="*/ 115 w 126"/>
                <a:gd name="T9" fmla="*/ 34 h 145"/>
                <a:gd name="T10" fmla="*/ 71 w 126"/>
                <a:gd name="T11" fmla="*/ 14 h 145"/>
                <a:gd name="T12" fmla="*/ 17 w 126"/>
                <a:gd name="T13" fmla="*/ 72 h 145"/>
                <a:gd name="T14" fmla="*/ 17 w 126"/>
                <a:gd name="T15" fmla="*/ 72 h 145"/>
                <a:gd name="T16" fmla="*/ 71 w 126"/>
                <a:gd name="T17" fmla="*/ 130 h 145"/>
                <a:gd name="T18" fmla="*/ 116 w 126"/>
                <a:gd name="T19" fmla="*/ 110 h 145"/>
                <a:gd name="T20" fmla="*/ 126 w 126"/>
                <a:gd name="T21" fmla="*/ 120 h 145"/>
                <a:gd name="T22" fmla="*/ 70 w 126"/>
                <a:gd name="T23" fmla="*/ 145 h 145"/>
                <a:gd name="T24" fmla="*/ 0 w 126"/>
                <a:gd name="T25"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45">
                  <a:moveTo>
                    <a:pt x="0" y="73"/>
                  </a:moveTo>
                  <a:cubicBezTo>
                    <a:pt x="0" y="72"/>
                    <a:pt x="0" y="72"/>
                    <a:pt x="0" y="72"/>
                  </a:cubicBezTo>
                  <a:cubicBezTo>
                    <a:pt x="0" y="33"/>
                    <a:pt x="30" y="0"/>
                    <a:pt x="71" y="0"/>
                  </a:cubicBezTo>
                  <a:cubicBezTo>
                    <a:pt x="96" y="0"/>
                    <a:pt x="112" y="9"/>
                    <a:pt x="126" y="22"/>
                  </a:cubicBezTo>
                  <a:cubicBezTo>
                    <a:pt x="115" y="34"/>
                    <a:pt x="115" y="34"/>
                    <a:pt x="115" y="34"/>
                  </a:cubicBezTo>
                  <a:cubicBezTo>
                    <a:pt x="103" y="22"/>
                    <a:pt x="90" y="14"/>
                    <a:pt x="71" y="14"/>
                  </a:cubicBezTo>
                  <a:cubicBezTo>
                    <a:pt x="40" y="14"/>
                    <a:pt x="17" y="40"/>
                    <a:pt x="17" y="72"/>
                  </a:cubicBezTo>
                  <a:cubicBezTo>
                    <a:pt x="17" y="72"/>
                    <a:pt x="17" y="72"/>
                    <a:pt x="17" y="72"/>
                  </a:cubicBezTo>
                  <a:cubicBezTo>
                    <a:pt x="17" y="105"/>
                    <a:pt x="40" y="130"/>
                    <a:pt x="71" y="130"/>
                  </a:cubicBezTo>
                  <a:cubicBezTo>
                    <a:pt x="90" y="130"/>
                    <a:pt x="103" y="123"/>
                    <a:pt x="116" y="110"/>
                  </a:cubicBezTo>
                  <a:cubicBezTo>
                    <a:pt x="126" y="120"/>
                    <a:pt x="126" y="120"/>
                    <a:pt x="126" y="120"/>
                  </a:cubicBezTo>
                  <a:cubicBezTo>
                    <a:pt x="112" y="135"/>
                    <a:pt x="96" y="145"/>
                    <a:pt x="70" y="145"/>
                  </a:cubicBezTo>
                  <a:cubicBezTo>
                    <a:pt x="30" y="145"/>
                    <a:pt x="0" y="113"/>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71" name="Rectangle 180">
              <a:extLst>
                <a:ext uri="{FF2B5EF4-FFF2-40B4-BE49-F238E27FC236}">
                  <a16:creationId xmlns:a16="http://schemas.microsoft.com/office/drawing/2014/main" id="{09C8A904-90D9-458B-A5FF-9DFB86B2B259}"/>
                </a:ext>
              </a:extLst>
            </p:cNvPr>
            <p:cNvSpPr>
              <a:spLocks noChangeArrowheads="1"/>
            </p:cNvSpPr>
            <p:nvPr/>
          </p:nvSpPr>
          <p:spPr bwMode="auto">
            <a:xfrm>
              <a:off x="-3535363" y="2795588"/>
              <a:ext cx="42863" cy="415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72" name="Freeform 181">
              <a:extLst>
                <a:ext uri="{FF2B5EF4-FFF2-40B4-BE49-F238E27FC236}">
                  <a16:creationId xmlns:a16="http://schemas.microsoft.com/office/drawing/2014/main" id="{BA8815AF-D0F0-48E2-B54D-6AADE6A7D3C0}"/>
                </a:ext>
              </a:extLst>
            </p:cNvPr>
            <p:cNvSpPr>
              <a:spLocks noEditPoints="1"/>
            </p:cNvSpPr>
            <p:nvPr/>
          </p:nvSpPr>
          <p:spPr bwMode="auto">
            <a:xfrm>
              <a:off x="-3405188" y="2911475"/>
              <a:ext cx="312738" cy="307975"/>
            </a:xfrm>
            <a:custGeom>
              <a:avLst/>
              <a:gdLst>
                <a:gd name="T0" fmla="*/ 0 w 107"/>
                <a:gd name="T1" fmla="*/ 54 h 108"/>
                <a:gd name="T2" fmla="*/ 0 w 107"/>
                <a:gd name="T3" fmla="*/ 54 h 108"/>
                <a:gd name="T4" fmla="*/ 54 w 107"/>
                <a:gd name="T5" fmla="*/ 0 h 108"/>
                <a:gd name="T6" fmla="*/ 107 w 107"/>
                <a:gd name="T7" fmla="*/ 53 h 108"/>
                <a:gd name="T8" fmla="*/ 107 w 107"/>
                <a:gd name="T9" fmla="*/ 54 h 108"/>
                <a:gd name="T10" fmla="*/ 53 w 107"/>
                <a:gd name="T11" fmla="*/ 108 h 108"/>
                <a:gd name="T12" fmla="*/ 0 w 107"/>
                <a:gd name="T13" fmla="*/ 54 h 108"/>
                <a:gd name="T14" fmla="*/ 92 w 107"/>
                <a:gd name="T15" fmla="*/ 54 h 108"/>
                <a:gd name="T16" fmla="*/ 92 w 107"/>
                <a:gd name="T17" fmla="*/ 54 h 108"/>
                <a:gd name="T18" fmla="*/ 53 w 107"/>
                <a:gd name="T19" fmla="*/ 13 h 108"/>
                <a:gd name="T20" fmla="*/ 15 w 107"/>
                <a:gd name="T21" fmla="*/ 53 h 108"/>
                <a:gd name="T22" fmla="*/ 15 w 107"/>
                <a:gd name="T23" fmla="*/ 54 h 108"/>
                <a:gd name="T24" fmla="*/ 54 w 107"/>
                <a:gd name="T25" fmla="*/ 94 h 108"/>
                <a:gd name="T26" fmla="*/ 92 w 107"/>
                <a:gd name="T2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08">
                  <a:moveTo>
                    <a:pt x="0" y="54"/>
                  </a:moveTo>
                  <a:cubicBezTo>
                    <a:pt x="0" y="54"/>
                    <a:pt x="0" y="54"/>
                    <a:pt x="0" y="54"/>
                  </a:cubicBezTo>
                  <a:cubicBezTo>
                    <a:pt x="0" y="24"/>
                    <a:pt x="22" y="0"/>
                    <a:pt x="54" y="0"/>
                  </a:cubicBezTo>
                  <a:cubicBezTo>
                    <a:pt x="85" y="0"/>
                    <a:pt x="107" y="24"/>
                    <a:pt x="107" y="53"/>
                  </a:cubicBezTo>
                  <a:cubicBezTo>
                    <a:pt x="107" y="54"/>
                    <a:pt x="107" y="54"/>
                    <a:pt x="107" y="54"/>
                  </a:cubicBezTo>
                  <a:cubicBezTo>
                    <a:pt x="107" y="83"/>
                    <a:pt x="84" y="108"/>
                    <a:pt x="53" y="108"/>
                  </a:cubicBezTo>
                  <a:cubicBezTo>
                    <a:pt x="22" y="108"/>
                    <a:pt x="0" y="83"/>
                    <a:pt x="0" y="54"/>
                  </a:cubicBezTo>
                  <a:close/>
                  <a:moveTo>
                    <a:pt x="92" y="54"/>
                  </a:moveTo>
                  <a:cubicBezTo>
                    <a:pt x="92" y="54"/>
                    <a:pt x="92" y="54"/>
                    <a:pt x="92" y="54"/>
                  </a:cubicBezTo>
                  <a:cubicBezTo>
                    <a:pt x="92" y="31"/>
                    <a:pt x="75" y="13"/>
                    <a:pt x="53" y="13"/>
                  </a:cubicBezTo>
                  <a:cubicBezTo>
                    <a:pt x="31" y="13"/>
                    <a:pt x="15" y="31"/>
                    <a:pt x="15" y="53"/>
                  </a:cubicBezTo>
                  <a:cubicBezTo>
                    <a:pt x="15" y="54"/>
                    <a:pt x="15" y="54"/>
                    <a:pt x="15" y="54"/>
                  </a:cubicBezTo>
                  <a:cubicBezTo>
                    <a:pt x="15" y="76"/>
                    <a:pt x="32" y="94"/>
                    <a:pt x="54" y="94"/>
                  </a:cubicBezTo>
                  <a:cubicBezTo>
                    <a:pt x="76" y="94"/>
                    <a:pt x="92" y="76"/>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73" name="Freeform 182">
              <a:extLst>
                <a:ext uri="{FF2B5EF4-FFF2-40B4-BE49-F238E27FC236}">
                  <a16:creationId xmlns:a16="http://schemas.microsoft.com/office/drawing/2014/main" id="{C278E9EE-7E79-4EEB-BFEE-7ECB75FAB894}"/>
                </a:ext>
              </a:extLst>
            </p:cNvPr>
            <p:cNvSpPr>
              <a:spLocks/>
            </p:cNvSpPr>
            <p:nvPr/>
          </p:nvSpPr>
          <p:spPr bwMode="auto">
            <a:xfrm>
              <a:off x="-3014663" y="2917825"/>
              <a:ext cx="263525" cy="301625"/>
            </a:xfrm>
            <a:custGeom>
              <a:avLst/>
              <a:gdLst>
                <a:gd name="T0" fmla="*/ 0 w 90"/>
                <a:gd name="T1" fmla="*/ 64 h 106"/>
                <a:gd name="T2" fmla="*/ 0 w 90"/>
                <a:gd name="T3" fmla="*/ 0 h 106"/>
                <a:gd name="T4" fmla="*/ 15 w 90"/>
                <a:gd name="T5" fmla="*/ 0 h 106"/>
                <a:gd name="T6" fmla="*/ 15 w 90"/>
                <a:gd name="T7" fmla="*/ 60 h 106"/>
                <a:gd name="T8" fmla="*/ 44 w 90"/>
                <a:gd name="T9" fmla="*/ 92 h 106"/>
                <a:gd name="T10" fmla="*/ 75 w 90"/>
                <a:gd name="T11" fmla="*/ 59 h 106"/>
                <a:gd name="T12" fmla="*/ 75 w 90"/>
                <a:gd name="T13" fmla="*/ 0 h 106"/>
                <a:gd name="T14" fmla="*/ 90 w 90"/>
                <a:gd name="T15" fmla="*/ 0 h 106"/>
                <a:gd name="T16" fmla="*/ 90 w 90"/>
                <a:gd name="T17" fmla="*/ 103 h 106"/>
                <a:gd name="T18" fmla="*/ 75 w 90"/>
                <a:gd name="T19" fmla="*/ 103 h 106"/>
                <a:gd name="T20" fmla="*/ 75 w 90"/>
                <a:gd name="T21" fmla="*/ 85 h 106"/>
                <a:gd name="T22" fmla="*/ 39 w 90"/>
                <a:gd name="T23" fmla="*/ 106 h 106"/>
                <a:gd name="T24" fmla="*/ 0 w 90"/>
                <a:gd name="T2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6">
                  <a:moveTo>
                    <a:pt x="0" y="64"/>
                  </a:moveTo>
                  <a:cubicBezTo>
                    <a:pt x="0" y="0"/>
                    <a:pt x="0" y="0"/>
                    <a:pt x="0" y="0"/>
                  </a:cubicBezTo>
                  <a:cubicBezTo>
                    <a:pt x="15" y="0"/>
                    <a:pt x="15" y="0"/>
                    <a:pt x="15" y="0"/>
                  </a:cubicBezTo>
                  <a:cubicBezTo>
                    <a:pt x="15" y="60"/>
                    <a:pt x="15" y="60"/>
                    <a:pt x="15" y="60"/>
                  </a:cubicBezTo>
                  <a:cubicBezTo>
                    <a:pt x="15" y="80"/>
                    <a:pt x="25" y="92"/>
                    <a:pt x="44" y="92"/>
                  </a:cubicBezTo>
                  <a:cubicBezTo>
                    <a:pt x="61" y="92"/>
                    <a:pt x="75" y="79"/>
                    <a:pt x="75" y="59"/>
                  </a:cubicBezTo>
                  <a:cubicBezTo>
                    <a:pt x="75" y="0"/>
                    <a:pt x="75" y="0"/>
                    <a:pt x="75" y="0"/>
                  </a:cubicBezTo>
                  <a:cubicBezTo>
                    <a:pt x="90" y="0"/>
                    <a:pt x="90" y="0"/>
                    <a:pt x="90" y="0"/>
                  </a:cubicBezTo>
                  <a:cubicBezTo>
                    <a:pt x="90" y="103"/>
                    <a:pt x="90" y="103"/>
                    <a:pt x="90" y="103"/>
                  </a:cubicBezTo>
                  <a:cubicBezTo>
                    <a:pt x="75" y="103"/>
                    <a:pt x="75" y="103"/>
                    <a:pt x="75" y="103"/>
                  </a:cubicBezTo>
                  <a:cubicBezTo>
                    <a:pt x="75" y="85"/>
                    <a:pt x="75" y="85"/>
                    <a:pt x="75" y="85"/>
                  </a:cubicBezTo>
                  <a:cubicBezTo>
                    <a:pt x="68" y="97"/>
                    <a:pt x="57" y="106"/>
                    <a:pt x="39" y="106"/>
                  </a:cubicBezTo>
                  <a:cubicBezTo>
                    <a:pt x="14" y="106"/>
                    <a:pt x="0" y="89"/>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74" name="Freeform 183">
              <a:extLst>
                <a:ext uri="{FF2B5EF4-FFF2-40B4-BE49-F238E27FC236}">
                  <a16:creationId xmlns:a16="http://schemas.microsoft.com/office/drawing/2014/main" id="{265146F3-5DF1-40A8-83F3-8B8BFFF84D0B}"/>
                </a:ext>
              </a:extLst>
            </p:cNvPr>
            <p:cNvSpPr>
              <a:spLocks noEditPoints="1"/>
            </p:cNvSpPr>
            <p:nvPr/>
          </p:nvSpPr>
          <p:spPr bwMode="auto">
            <a:xfrm>
              <a:off x="-2670176" y="2795588"/>
              <a:ext cx="306388" cy="423863"/>
            </a:xfrm>
            <a:custGeom>
              <a:avLst/>
              <a:gdLst>
                <a:gd name="T0" fmla="*/ 0 w 105"/>
                <a:gd name="T1" fmla="*/ 95 h 149"/>
                <a:gd name="T2" fmla="*/ 0 w 105"/>
                <a:gd name="T3" fmla="*/ 94 h 149"/>
                <a:gd name="T4" fmla="*/ 50 w 105"/>
                <a:gd name="T5" fmla="*/ 41 h 149"/>
                <a:gd name="T6" fmla="*/ 89 w 105"/>
                <a:gd name="T7" fmla="*/ 63 h 149"/>
                <a:gd name="T8" fmla="*/ 89 w 105"/>
                <a:gd name="T9" fmla="*/ 0 h 149"/>
                <a:gd name="T10" fmla="*/ 105 w 105"/>
                <a:gd name="T11" fmla="*/ 0 h 149"/>
                <a:gd name="T12" fmla="*/ 105 w 105"/>
                <a:gd name="T13" fmla="*/ 146 h 149"/>
                <a:gd name="T14" fmla="*/ 89 w 105"/>
                <a:gd name="T15" fmla="*/ 146 h 149"/>
                <a:gd name="T16" fmla="*/ 89 w 105"/>
                <a:gd name="T17" fmla="*/ 126 h 149"/>
                <a:gd name="T18" fmla="*/ 50 w 105"/>
                <a:gd name="T19" fmla="*/ 149 h 149"/>
                <a:gd name="T20" fmla="*/ 0 w 105"/>
                <a:gd name="T21" fmla="*/ 95 h 149"/>
                <a:gd name="T22" fmla="*/ 90 w 105"/>
                <a:gd name="T23" fmla="*/ 95 h 149"/>
                <a:gd name="T24" fmla="*/ 90 w 105"/>
                <a:gd name="T25" fmla="*/ 94 h 149"/>
                <a:gd name="T26" fmla="*/ 53 w 105"/>
                <a:gd name="T27" fmla="*/ 54 h 149"/>
                <a:gd name="T28" fmla="*/ 16 w 105"/>
                <a:gd name="T29" fmla="*/ 94 h 149"/>
                <a:gd name="T30" fmla="*/ 16 w 105"/>
                <a:gd name="T31" fmla="*/ 95 h 149"/>
                <a:gd name="T32" fmla="*/ 53 w 105"/>
                <a:gd name="T33" fmla="*/ 135 h 149"/>
                <a:gd name="T34" fmla="*/ 90 w 105"/>
                <a:gd name="T3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9">
                  <a:moveTo>
                    <a:pt x="0" y="95"/>
                  </a:moveTo>
                  <a:cubicBezTo>
                    <a:pt x="0" y="94"/>
                    <a:pt x="0" y="94"/>
                    <a:pt x="0" y="94"/>
                  </a:cubicBezTo>
                  <a:cubicBezTo>
                    <a:pt x="0" y="61"/>
                    <a:pt x="25" y="41"/>
                    <a:pt x="50" y="41"/>
                  </a:cubicBezTo>
                  <a:cubicBezTo>
                    <a:pt x="69" y="41"/>
                    <a:pt x="81" y="51"/>
                    <a:pt x="89" y="63"/>
                  </a:cubicBezTo>
                  <a:cubicBezTo>
                    <a:pt x="89" y="0"/>
                    <a:pt x="89" y="0"/>
                    <a:pt x="89" y="0"/>
                  </a:cubicBezTo>
                  <a:cubicBezTo>
                    <a:pt x="105" y="0"/>
                    <a:pt x="105" y="0"/>
                    <a:pt x="105" y="0"/>
                  </a:cubicBezTo>
                  <a:cubicBezTo>
                    <a:pt x="105" y="146"/>
                    <a:pt x="105" y="146"/>
                    <a:pt x="105" y="146"/>
                  </a:cubicBezTo>
                  <a:cubicBezTo>
                    <a:pt x="89" y="146"/>
                    <a:pt x="89" y="146"/>
                    <a:pt x="89" y="146"/>
                  </a:cubicBezTo>
                  <a:cubicBezTo>
                    <a:pt x="89" y="126"/>
                    <a:pt x="89" y="126"/>
                    <a:pt x="89" y="126"/>
                  </a:cubicBezTo>
                  <a:cubicBezTo>
                    <a:pt x="81" y="138"/>
                    <a:pt x="69" y="149"/>
                    <a:pt x="50" y="149"/>
                  </a:cubicBezTo>
                  <a:cubicBezTo>
                    <a:pt x="25" y="149"/>
                    <a:pt x="0" y="129"/>
                    <a:pt x="0" y="95"/>
                  </a:cubicBezTo>
                  <a:close/>
                  <a:moveTo>
                    <a:pt x="90" y="95"/>
                  </a:moveTo>
                  <a:cubicBezTo>
                    <a:pt x="90" y="94"/>
                    <a:pt x="90" y="94"/>
                    <a:pt x="90" y="94"/>
                  </a:cubicBezTo>
                  <a:cubicBezTo>
                    <a:pt x="90" y="70"/>
                    <a:pt x="72" y="54"/>
                    <a:pt x="53" y="54"/>
                  </a:cubicBezTo>
                  <a:cubicBezTo>
                    <a:pt x="33" y="54"/>
                    <a:pt x="16" y="69"/>
                    <a:pt x="16" y="94"/>
                  </a:cubicBezTo>
                  <a:cubicBezTo>
                    <a:pt x="16" y="95"/>
                    <a:pt x="16" y="95"/>
                    <a:pt x="16" y="95"/>
                  </a:cubicBezTo>
                  <a:cubicBezTo>
                    <a:pt x="16" y="119"/>
                    <a:pt x="33" y="135"/>
                    <a:pt x="53" y="135"/>
                  </a:cubicBezTo>
                  <a:cubicBezTo>
                    <a:pt x="72" y="135"/>
                    <a:pt x="90" y="119"/>
                    <a:pt x="9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75" name="Freeform 184">
              <a:extLst>
                <a:ext uri="{FF2B5EF4-FFF2-40B4-BE49-F238E27FC236}">
                  <a16:creationId xmlns:a16="http://schemas.microsoft.com/office/drawing/2014/main" id="{E96548FA-2A23-419B-AFE8-4FF213B65281}"/>
                </a:ext>
              </a:extLst>
            </p:cNvPr>
            <p:cNvSpPr>
              <a:spLocks/>
            </p:cNvSpPr>
            <p:nvPr/>
          </p:nvSpPr>
          <p:spPr bwMode="auto">
            <a:xfrm>
              <a:off x="-2287588" y="2911475"/>
              <a:ext cx="230188" cy="304800"/>
            </a:xfrm>
            <a:custGeom>
              <a:avLst/>
              <a:gdLst>
                <a:gd name="T0" fmla="*/ 0 w 79"/>
                <a:gd name="T1" fmla="*/ 92 h 107"/>
                <a:gd name="T2" fmla="*/ 7 w 79"/>
                <a:gd name="T3" fmla="*/ 81 h 107"/>
                <a:gd name="T4" fmla="*/ 43 w 79"/>
                <a:gd name="T5" fmla="*/ 94 h 107"/>
                <a:gd name="T6" fmla="*/ 65 w 79"/>
                <a:gd name="T7" fmla="*/ 78 h 107"/>
                <a:gd name="T8" fmla="*/ 65 w 79"/>
                <a:gd name="T9" fmla="*/ 78 h 107"/>
                <a:gd name="T10" fmla="*/ 39 w 79"/>
                <a:gd name="T11" fmla="*/ 59 h 107"/>
                <a:gd name="T12" fmla="*/ 5 w 79"/>
                <a:gd name="T13" fmla="*/ 30 h 107"/>
                <a:gd name="T14" fmla="*/ 5 w 79"/>
                <a:gd name="T15" fmla="*/ 30 h 107"/>
                <a:gd name="T16" fmla="*/ 40 w 79"/>
                <a:gd name="T17" fmla="*/ 0 h 107"/>
                <a:gd name="T18" fmla="*/ 77 w 79"/>
                <a:gd name="T19" fmla="*/ 11 h 107"/>
                <a:gd name="T20" fmla="*/ 70 w 79"/>
                <a:gd name="T21" fmla="*/ 23 h 107"/>
                <a:gd name="T22" fmla="*/ 39 w 79"/>
                <a:gd name="T23" fmla="*/ 13 h 107"/>
                <a:gd name="T24" fmla="*/ 19 w 79"/>
                <a:gd name="T25" fmla="*/ 28 h 107"/>
                <a:gd name="T26" fmla="*/ 19 w 79"/>
                <a:gd name="T27" fmla="*/ 28 h 107"/>
                <a:gd name="T28" fmla="*/ 46 w 79"/>
                <a:gd name="T29" fmla="*/ 46 h 107"/>
                <a:gd name="T30" fmla="*/ 79 w 79"/>
                <a:gd name="T31" fmla="*/ 76 h 107"/>
                <a:gd name="T32" fmla="*/ 79 w 79"/>
                <a:gd name="T33" fmla="*/ 76 h 107"/>
                <a:gd name="T34" fmla="*/ 42 w 79"/>
                <a:gd name="T35" fmla="*/ 107 h 107"/>
                <a:gd name="T36" fmla="*/ 0 w 79"/>
                <a:gd name="T37"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07">
                  <a:moveTo>
                    <a:pt x="0" y="92"/>
                  </a:moveTo>
                  <a:cubicBezTo>
                    <a:pt x="7" y="81"/>
                    <a:pt x="7" y="81"/>
                    <a:pt x="7" y="81"/>
                  </a:cubicBezTo>
                  <a:cubicBezTo>
                    <a:pt x="19" y="90"/>
                    <a:pt x="31" y="94"/>
                    <a:pt x="43" y="94"/>
                  </a:cubicBezTo>
                  <a:cubicBezTo>
                    <a:pt x="56" y="94"/>
                    <a:pt x="65" y="88"/>
                    <a:pt x="65" y="78"/>
                  </a:cubicBezTo>
                  <a:cubicBezTo>
                    <a:pt x="65" y="78"/>
                    <a:pt x="65" y="78"/>
                    <a:pt x="65" y="78"/>
                  </a:cubicBezTo>
                  <a:cubicBezTo>
                    <a:pt x="65" y="67"/>
                    <a:pt x="52" y="63"/>
                    <a:pt x="39" y="59"/>
                  </a:cubicBezTo>
                  <a:cubicBezTo>
                    <a:pt x="23" y="55"/>
                    <a:pt x="5" y="49"/>
                    <a:pt x="5" y="30"/>
                  </a:cubicBezTo>
                  <a:cubicBezTo>
                    <a:pt x="5" y="30"/>
                    <a:pt x="5" y="30"/>
                    <a:pt x="5" y="30"/>
                  </a:cubicBezTo>
                  <a:cubicBezTo>
                    <a:pt x="5" y="12"/>
                    <a:pt x="19" y="0"/>
                    <a:pt x="40" y="0"/>
                  </a:cubicBezTo>
                  <a:cubicBezTo>
                    <a:pt x="52" y="0"/>
                    <a:pt x="66" y="4"/>
                    <a:pt x="77" y="11"/>
                  </a:cubicBezTo>
                  <a:cubicBezTo>
                    <a:pt x="70" y="23"/>
                    <a:pt x="70" y="23"/>
                    <a:pt x="70" y="23"/>
                  </a:cubicBezTo>
                  <a:cubicBezTo>
                    <a:pt x="60" y="17"/>
                    <a:pt x="49" y="13"/>
                    <a:pt x="39" y="13"/>
                  </a:cubicBezTo>
                  <a:cubicBezTo>
                    <a:pt x="27" y="13"/>
                    <a:pt x="19" y="19"/>
                    <a:pt x="19" y="28"/>
                  </a:cubicBezTo>
                  <a:cubicBezTo>
                    <a:pt x="19" y="28"/>
                    <a:pt x="19" y="28"/>
                    <a:pt x="19" y="28"/>
                  </a:cubicBezTo>
                  <a:cubicBezTo>
                    <a:pt x="19" y="38"/>
                    <a:pt x="32" y="42"/>
                    <a:pt x="46" y="46"/>
                  </a:cubicBezTo>
                  <a:cubicBezTo>
                    <a:pt x="62" y="51"/>
                    <a:pt x="79" y="57"/>
                    <a:pt x="79" y="76"/>
                  </a:cubicBezTo>
                  <a:cubicBezTo>
                    <a:pt x="79" y="76"/>
                    <a:pt x="79" y="76"/>
                    <a:pt x="79" y="76"/>
                  </a:cubicBezTo>
                  <a:cubicBezTo>
                    <a:pt x="79" y="96"/>
                    <a:pt x="63" y="107"/>
                    <a:pt x="42" y="107"/>
                  </a:cubicBezTo>
                  <a:cubicBezTo>
                    <a:pt x="28" y="107"/>
                    <a:pt x="11" y="102"/>
                    <a:pt x="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381" name="Group 380">
            <a:extLst>
              <a:ext uri="{FF2B5EF4-FFF2-40B4-BE49-F238E27FC236}">
                <a16:creationId xmlns:a16="http://schemas.microsoft.com/office/drawing/2014/main" id="{A382C65E-B1EE-4305-A1C4-57BA9AAF6D14}"/>
              </a:ext>
            </a:extLst>
          </p:cNvPr>
          <p:cNvGrpSpPr/>
          <p:nvPr/>
        </p:nvGrpSpPr>
        <p:grpSpPr>
          <a:xfrm>
            <a:off x="8333070" y="4402509"/>
            <a:ext cx="1628371" cy="1081865"/>
            <a:chOff x="4129671" y="4458330"/>
            <a:chExt cx="1628371" cy="1081865"/>
          </a:xfrm>
          <a:solidFill>
            <a:schemeClr val="accent4"/>
          </a:solidFill>
        </p:grpSpPr>
        <p:sp>
          <p:nvSpPr>
            <p:cNvPr id="539" name="Freeform 31">
              <a:extLst>
                <a:ext uri="{FF2B5EF4-FFF2-40B4-BE49-F238E27FC236}">
                  <a16:creationId xmlns:a16="http://schemas.microsoft.com/office/drawing/2014/main" id="{9E375F50-899A-470A-89FB-9D05EB1F6C34}"/>
                </a:ext>
              </a:extLst>
            </p:cNvPr>
            <p:cNvSpPr>
              <a:spLocks noEditPoints="1"/>
            </p:cNvSpPr>
            <p:nvPr/>
          </p:nvSpPr>
          <p:spPr bwMode="auto">
            <a:xfrm>
              <a:off x="4775422" y="4458330"/>
              <a:ext cx="336868" cy="338440"/>
            </a:xfrm>
            <a:custGeom>
              <a:avLst/>
              <a:gdLst>
                <a:gd name="T0" fmla="*/ 129 w 269"/>
                <a:gd name="T1" fmla="*/ 268 h 270"/>
                <a:gd name="T2" fmla="*/ 113 w 269"/>
                <a:gd name="T3" fmla="*/ 247 h 270"/>
                <a:gd name="T4" fmla="*/ 103 w 269"/>
                <a:gd name="T5" fmla="*/ 265 h 270"/>
                <a:gd name="T6" fmla="*/ 70 w 269"/>
                <a:gd name="T7" fmla="*/ 254 h 270"/>
                <a:gd name="T8" fmla="*/ 46 w 269"/>
                <a:gd name="T9" fmla="*/ 231 h 270"/>
                <a:gd name="T10" fmla="*/ 38 w 269"/>
                <a:gd name="T11" fmla="*/ 229 h 270"/>
                <a:gd name="T12" fmla="*/ 32 w 269"/>
                <a:gd name="T13" fmla="*/ 183 h 270"/>
                <a:gd name="T14" fmla="*/ 7 w 269"/>
                <a:gd name="T15" fmla="*/ 172 h 270"/>
                <a:gd name="T16" fmla="*/ 3 w 269"/>
                <a:gd name="T17" fmla="*/ 164 h 270"/>
                <a:gd name="T18" fmla="*/ 12 w 269"/>
                <a:gd name="T19" fmla="*/ 109 h 270"/>
                <a:gd name="T20" fmla="*/ 42 w 269"/>
                <a:gd name="T21" fmla="*/ 70 h 270"/>
                <a:gd name="T22" fmla="*/ 44 w 269"/>
                <a:gd name="T23" fmla="*/ 36 h 270"/>
                <a:gd name="T24" fmla="*/ 97 w 269"/>
                <a:gd name="T25" fmla="*/ 28 h 270"/>
                <a:gd name="T26" fmla="*/ 145 w 269"/>
                <a:gd name="T27" fmla="*/ 22 h 270"/>
                <a:gd name="T28" fmla="*/ 199 w 269"/>
                <a:gd name="T29" fmla="*/ 18 h 270"/>
                <a:gd name="T30" fmla="*/ 201 w 269"/>
                <a:gd name="T31" fmla="*/ 44 h 270"/>
                <a:gd name="T32" fmla="*/ 247 w 269"/>
                <a:gd name="T33" fmla="*/ 81 h 270"/>
                <a:gd name="T34" fmla="*/ 266 w 269"/>
                <a:gd name="T35" fmla="*/ 106 h 270"/>
                <a:gd name="T36" fmla="*/ 257 w 269"/>
                <a:gd name="T37" fmla="*/ 162 h 270"/>
                <a:gd name="T38" fmla="*/ 247 w 269"/>
                <a:gd name="T39" fmla="*/ 205 h 270"/>
                <a:gd name="T40" fmla="*/ 227 w 269"/>
                <a:gd name="T41" fmla="*/ 201 h 270"/>
                <a:gd name="T42" fmla="*/ 225 w 269"/>
                <a:gd name="T43" fmla="*/ 235 h 270"/>
                <a:gd name="T44" fmla="*/ 194 w 269"/>
                <a:gd name="T45" fmla="*/ 252 h 270"/>
                <a:gd name="T46" fmla="*/ 172 w 269"/>
                <a:gd name="T47" fmla="*/ 243 h 270"/>
                <a:gd name="T48" fmla="*/ 136 w 269"/>
                <a:gd name="T49" fmla="*/ 261 h 270"/>
                <a:gd name="T50" fmla="*/ 163 w 269"/>
                <a:gd name="T51" fmla="*/ 237 h 270"/>
                <a:gd name="T52" fmla="*/ 197 w 269"/>
                <a:gd name="T53" fmla="*/ 245 h 270"/>
                <a:gd name="T54" fmla="*/ 222 w 269"/>
                <a:gd name="T55" fmla="*/ 227 h 270"/>
                <a:gd name="T56" fmla="*/ 222 w 269"/>
                <a:gd name="T57" fmla="*/ 194 h 270"/>
                <a:gd name="T58" fmla="*/ 243 w 269"/>
                <a:gd name="T59" fmla="*/ 197 h 270"/>
                <a:gd name="T60" fmla="*/ 237 w 269"/>
                <a:gd name="T61" fmla="*/ 158 h 270"/>
                <a:gd name="T62" fmla="*/ 258 w 269"/>
                <a:gd name="T63" fmla="*/ 108 h 270"/>
                <a:gd name="T64" fmla="*/ 227 w 269"/>
                <a:gd name="T65" fmla="*/ 85 h 270"/>
                <a:gd name="T66" fmla="*/ 208 w 269"/>
                <a:gd name="T67" fmla="*/ 59 h 270"/>
                <a:gd name="T68" fmla="*/ 198 w 269"/>
                <a:gd name="T69" fmla="*/ 29 h 270"/>
                <a:gd name="T70" fmla="*/ 170 w 269"/>
                <a:gd name="T71" fmla="*/ 14 h 270"/>
                <a:gd name="T72" fmla="*/ 138 w 269"/>
                <a:gd name="T73" fmla="*/ 30 h 270"/>
                <a:gd name="T74" fmla="*/ 106 w 269"/>
                <a:gd name="T75" fmla="*/ 34 h 270"/>
                <a:gd name="T76" fmla="*/ 72 w 269"/>
                <a:gd name="T77" fmla="*/ 26 h 270"/>
                <a:gd name="T78" fmla="*/ 59 w 269"/>
                <a:gd name="T79" fmla="*/ 62 h 270"/>
                <a:gd name="T80" fmla="*/ 26 w 269"/>
                <a:gd name="T81" fmla="*/ 72 h 270"/>
                <a:gd name="T82" fmla="*/ 32 w 269"/>
                <a:gd name="T83" fmla="*/ 113 h 270"/>
                <a:gd name="T84" fmla="*/ 11 w 269"/>
                <a:gd name="T85" fmla="*/ 164 h 270"/>
                <a:gd name="T86" fmla="*/ 16 w 269"/>
                <a:gd name="T87" fmla="*/ 166 h 270"/>
                <a:gd name="T88" fmla="*/ 27 w 269"/>
                <a:gd name="T89" fmla="*/ 197 h 270"/>
                <a:gd name="T90" fmla="*/ 44 w 269"/>
                <a:gd name="T91" fmla="*/ 223 h 270"/>
                <a:gd name="T92" fmla="*/ 61 w 269"/>
                <a:gd name="T93" fmla="*/ 211 h 270"/>
                <a:gd name="T94" fmla="*/ 73 w 269"/>
                <a:gd name="T95" fmla="*/ 247 h 270"/>
                <a:gd name="T96" fmla="*/ 101 w 269"/>
                <a:gd name="T97" fmla="*/ 256 h 270"/>
                <a:gd name="T98" fmla="*/ 131 w 269"/>
                <a:gd name="T99" fmla="*/ 241 h 270"/>
                <a:gd name="T100" fmla="*/ 16 w 269"/>
                <a:gd name="T101" fmla="*/ 169 h 270"/>
                <a:gd name="T102" fmla="*/ 64 w 269"/>
                <a:gd name="T103" fmla="*/ 135 h 270"/>
                <a:gd name="T104" fmla="*/ 72 w 269"/>
                <a:gd name="T105" fmla="*/ 13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9" h="270">
                  <a:moveTo>
                    <a:pt x="137" y="270"/>
                  </a:moveTo>
                  <a:cubicBezTo>
                    <a:pt x="135" y="270"/>
                    <a:pt x="135" y="270"/>
                    <a:pt x="135" y="270"/>
                  </a:cubicBezTo>
                  <a:cubicBezTo>
                    <a:pt x="134" y="270"/>
                    <a:pt x="133" y="270"/>
                    <a:pt x="132" y="270"/>
                  </a:cubicBezTo>
                  <a:cubicBezTo>
                    <a:pt x="131" y="270"/>
                    <a:pt x="131" y="269"/>
                    <a:pt x="130" y="269"/>
                  </a:cubicBezTo>
                  <a:cubicBezTo>
                    <a:pt x="130" y="269"/>
                    <a:pt x="129" y="268"/>
                    <a:pt x="129" y="268"/>
                  </a:cubicBezTo>
                  <a:cubicBezTo>
                    <a:pt x="128" y="267"/>
                    <a:pt x="128" y="267"/>
                    <a:pt x="128" y="267"/>
                  </a:cubicBezTo>
                  <a:cubicBezTo>
                    <a:pt x="127" y="266"/>
                    <a:pt x="127" y="266"/>
                    <a:pt x="126" y="265"/>
                  </a:cubicBezTo>
                  <a:cubicBezTo>
                    <a:pt x="125" y="263"/>
                    <a:pt x="125" y="262"/>
                    <a:pt x="125" y="260"/>
                  </a:cubicBezTo>
                  <a:cubicBezTo>
                    <a:pt x="124" y="249"/>
                    <a:pt x="124" y="249"/>
                    <a:pt x="124" y="249"/>
                  </a:cubicBezTo>
                  <a:cubicBezTo>
                    <a:pt x="120" y="248"/>
                    <a:pt x="117" y="248"/>
                    <a:pt x="113" y="247"/>
                  </a:cubicBezTo>
                  <a:cubicBezTo>
                    <a:pt x="108" y="260"/>
                    <a:pt x="108" y="260"/>
                    <a:pt x="108" y="260"/>
                  </a:cubicBezTo>
                  <a:cubicBezTo>
                    <a:pt x="108" y="260"/>
                    <a:pt x="107" y="261"/>
                    <a:pt x="106" y="262"/>
                  </a:cubicBezTo>
                  <a:cubicBezTo>
                    <a:pt x="105" y="263"/>
                    <a:pt x="105" y="263"/>
                    <a:pt x="105" y="263"/>
                  </a:cubicBezTo>
                  <a:cubicBezTo>
                    <a:pt x="105" y="263"/>
                    <a:pt x="104" y="263"/>
                    <a:pt x="104" y="264"/>
                  </a:cubicBezTo>
                  <a:cubicBezTo>
                    <a:pt x="103" y="265"/>
                    <a:pt x="103" y="265"/>
                    <a:pt x="103" y="265"/>
                  </a:cubicBezTo>
                  <a:cubicBezTo>
                    <a:pt x="102" y="265"/>
                    <a:pt x="102" y="265"/>
                    <a:pt x="102" y="265"/>
                  </a:cubicBezTo>
                  <a:cubicBezTo>
                    <a:pt x="101" y="265"/>
                    <a:pt x="100" y="266"/>
                    <a:pt x="99" y="266"/>
                  </a:cubicBezTo>
                  <a:cubicBezTo>
                    <a:pt x="97" y="266"/>
                    <a:pt x="96" y="265"/>
                    <a:pt x="95" y="265"/>
                  </a:cubicBezTo>
                  <a:cubicBezTo>
                    <a:pt x="95" y="265"/>
                    <a:pt x="95" y="265"/>
                    <a:pt x="95" y="265"/>
                  </a:cubicBezTo>
                  <a:cubicBezTo>
                    <a:pt x="70" y="254"/>
                    <a:pt x="70" y="254"/>
                    <a:pt x="70" y="254"/>
                  </a:cubicBezTo>
                  <a:cubicBezTo>
                    <a:pt x="64" y="251"/>
                    <a:pt x="62" y="244"/>
                    <a:pt x="64" y="240"/>
                  </a:cubicBezTo>
                  <a:cubicBezTo>
                    <a:pt x="69" y="229"/>
                    <a:pt x="69" y="229"/>
                    <a:pt x="69" y="229"/>
                  </a:cubicBezTo>
                  <a:cubicBezTo>
                    <a:pt x="66" y="226"/>
                    <a:pt x="63" y="224"/>
                    <a:pt x="60" y="222"/>
                  </a:cubicBezTo>
                  <a:cubicBezTo>
                    <a:pt x="51" y="229"/>
                    <a:pt x="51" y="229"/>
                    <a:pt x="51" y="229"/>
                  </a:cubicBezTo>
                  <a:cubicBezTo>
                    <a:pt x="51" y="229"/>
                    <a:pt x="49" y="231"/>
                    <a:pt x="46" y="231"/>
                  </a:cubicBezTo>
                  <a:cubicBezTo>
                    <a:pt x="46" y="231"/>
                    <a:pt x="45" y="232"/>
                    <a:pt x="44" y="232"/>
                  </a:cubicBezTo>
                  <a:cubicBezTo>
                    <a:pt x="40" y="232"/>
                    <a:pt x="40" y="232"/>
                    <a:pt x="40" y="232"/>
                  </a:cubicBezTo>
                  <a:cubicBezTo>
                    <a:pt x="40" y="231"/>
                    <a:pt x="40" y="231"/>
                    <a:pt x="40" y="231"/>
                  </a:cubicBezTo>
                  <a:cubicBezTo>
                    <a:pt x="38" y="231"/>
                    <a:pt x="38" y="231"/>
                    <a:pt x="38" y="231"/>
                  </a:cubicBezTo>
                  <a:cubicBezTo>
                    <a:pt x="38" y="229"/>
                    <a:pt x="38" y="229"/>
                    <a:pt x="38" y="229"/>
                  </a:cubicBezTo>
                  <a:cubicBezTo>
                    <a:pt x="38" y="229"/>
                    <a:pt x="37" y="228"/>
                    <a:pt x="37" y="228"/>
                  </a:cubicBezTo>
                  <a:cubicBezTo>
                    <a:pt x="36" y="227"/>
                    <a:pt x="36" y="227"/>
                    <a:pt x="36" y="227"/>
                  </a:cubicBezTo>
                  <a:cubicBezTo>
                    <a:pt x="20" y="205"/>
                    <a:pt x="20" y="205"/>
                    <a:pt x="20" y="205"/>
                  </a:cubicBezTo>
                  <a:cubicBezTo>
                    <a:pt x="17" y="200"/>
                    <a:pt x="18" y="194"/>
                    <a:pt x="23" y="190"/>
                  </a:cubicBezTo>
                  <a:cubicBezTo>
                    <a:pt x="32" y="183"/>
                    <a:pt x="32" y="183"/>
                    <a:pt x="32" y="183"/>
                  </a:cubicBezTo>
                  <a:cubicBezTo>
                    <a:pt x="31" y="180"/>
                    <a:pt x="29" y="176"/>
                    <a:pt x="28" y="173"/>
                  </a:cubicBezTo>
                  <a:cubicBezTo>
                    <a:pt x="13" y="174"/>
                    <a:pt x="13" y="174"/>
                    <a:pt x="13" y="174"/>
                  </a:cubicBezTo>
                  <a:cubicBezTo>
                    <a:pt x="12" y="174"/>
                    <a:pt x="11" y="174"/>
                    <a:pt x="10" y="173"/>
                  </a:cubicBezTo>
                  <a:cubicBezTo>
                    <a:pt x="9" y="173"/>
                    <a:pt x="9" y="173"/>
                    <a:pt x="9" y="173"/>
                  </a:cubicBezTo>
                  <a:cubicBezTo>
                    <a:pt x="8" y="172"/>
                    <a:pt x="7" y="172"/>
                    <a:pt x="7" y="172"/>
                  </a:cubicBezTo>
                  <a:cubicBezTo>
                    <a:pt x="7" y="171"/>
                    <a:pt x="6" y="171"/>
                    <a:pt x="6" y="170"/>
                  </a:cubicBezTo>
                  <a:cubicBezTo>
                    <a:pt x="5" y="169"/>
                    <a:pt x="4" y="168"/>
                    <a:pt x="4" y="167"/>
                  </a:cubicBezTo>
                  <a:cubicBezTo>
                    <a:pt x="4" y="167"/>
                    <a:pt x="4" y="167"/>
                    <a:pt x="4" y="166"/>
                  </a:cubicBezTo>
                  <a:cubicBezTo>
                    <a:pt x="3" y="166"/>
                    <a:pt x="3" y="166"/>
                    <a:pt x="3" y="166"/>
                  </a:cubicBezTo>
                  <a:cubicBezTo>
                    <a:pt x="3" y="164"/>
                    <a:pt x="3" y="164"/>
                    <a:pt x="3" y="164"/>
                  </a:cubicBezTo>
                  <a:cubicBezTo>
                    <a:pt x="0" y="138"/>
                    <a:pt x="0" y="138"/>
                    <a:pt x="0" y="138"/>
                  </a:cubicBezTo>
                  <a:cubicBezTo>
                    <a:pt x="0" y="132"/>
                    <a:pt x="4" y="127"/>
                    <a:pt x="10" y="126"/>
                  </a:cubicBezTo>
                  <a:cubicBezTo>
                    <a:pt x="22" y="125"/>
                    <a:pt x="22" y="125"/>
                    <a:pt x="22" y="125"/>
                  </a:cubicBezTo>
                  <a:cubicBezTo>
                    <a:pt x="23" y="121"/>
                    <a:pt x="23" y="118"/>
                    <a:pt x="24" y="114"/>
                  </a:cubicBezTo>
                  <a:cubicBezTo>
                    <a:pt x="12" y="109"/>
                    <a:pt x="12" y="109"/>
                    <a:pt x="12" y="109"/>
                  </a:cubicBezTo>
                  <a:cubicBezTo>
                    <a:pt x="7" y="107"/>
                    <a:pt x="4" y="101"/>
                    <a:pt x="7" y="94"/>
                  </a:cubicBezTo>
                  <a:cubicBezTo>
                    <a:pt x="18" y="70"/>
                    <a:pt x="18" y="70"/>
                    <a:pt x="18" y="70"/>
                  </a:cubicBezTo>
                  <a:cubicBezTo>
                    <a:pt x="19" y="68"/>
                    <a:pt x="21" y="66"/>
                    <a:pt x="24" y="65"/>
                  </a:cubicBezTo>
                  <a:cubicBezTo>
                    <a:pt x="26" y="64"/>
                    <a:pt x="29" y="64"/>
                    <a:pt x="32" y="65"/>
                  </a:cubicBezTo>
                  <a:cubicBezTo>
                    <a:pt x="42" y="70"/>
                    <a:pt x="42" y="70"/>
                    <a:pt x="42" y="70"/>
                  </a:cubicBezTo>
                  <a:cubicBezTo>
                    <a:pt x="42" y="70"/>
                    <a:pt x="42" y="70"/>
                    <a:pt x="42" y="70"/>
                  </a:cubicBezTo>
                  <a:cubicBezTo>
                    <a:pt x="45" y="67"/>
                    <a:pt x="47" y="64"/>
                    <a:pt x="49" y="61"/>
                  </a:cubicBezTo>
                  <a:cubicBezTo>
                    <a:pt x="42" y="51"/>
                    <a:pt x="42" y="51"/>
                    <a:pt x="42" y="51"/>
                  </a:cubicBezTo>
                  <a:cubicBezTo>
                    <a:pt x="40" y="49"/>
                    <a:pt x="39" y="46"/>
                    <a:pt x="40" y="43"/>
                  </a:cubicBezTo>
                  <a:cubicBezTo>
                    <a:pt x="40" y="40"/>
                    <a:pt x="41" y="38"/>
                    <a:pt x="44" y="36"/>
                  </a:cubicBezTo>
                  <a:cubicBezTo>
                    <a:pt x="65" y="20"/>
                    <a:pt x="65" y="20"/>
                    <a:pt x="65" y="20"/>
                  </a:cubicBezTo>
                  <a:cubicBezTo>
                    <a:pt x="68" y="19"/>
                    <a:pt x="71" y="18"/>
                    <a:pt x="74" y="18"/>
                  </a:cubicBezTo>
                  <a:cubicBezTo>
                    <a:pt x="76" y="19"/>
                    <a:pt x="78" y="20"/>
                    <a:pt x="80" y="23"/>
                  </a:cubicBezTo>
                  <a:cubicBezTo>
                    <a:pt x="88" y="32"/>
                    <a:pt x="88" y="32"/>
                    <a:pt x="88" y="32"/>
                  </a:cubicBezTo>
                  <a:cubicBezTo>
                    <a:pt x="91" y="31"/>
                    <a:pt x="94" y="29"/>
                    <a:pt x="97" y="28"/>
                  </a:cubicBezTo>
                  <a:cubicBezTo>
                    <a:pt x="96" y="16"/>
                    <a:pt x="96" y="16"/>
                    <a:pt x="96" y="16"/>
                  </a:cubicBezTo>
                  <a:cubicBezTo>
                    <a:pt x="95" y="10"/>
                    <a:pt x="99" y="4"/>
                    <a:pt x="105" y="3"/>
                  </a:cubicBezTo>
                  <a:cubicBezTo>
                    <a:pt x="132" y="0"/>
                    <a:pt x="132" y="0"/>
                    <a:pt x="132" y="0"/>
                  </a:cubicBezTo>
                  <a:cubicBezTo>
                    <a:pt x="138" y="0"/>
                    <a:pt x="142" y="4"/>
                    <a:pt x="143" y="10"/>
                  </a:cubicBezTo>
                  <a:cubicBezTo>
                    <a:pt x="145" y="22"/>
                    <a:pt x="145" y="22"/>
                    <a:pt x="145" y="22"/>
                  </a:cubicBezTo>
                  <a:cubicBezTo>
                    <a:pt x="149" y="23"/>
                    <a:pt x="152" y="23"/>
                    <a:pt x="156" y="24"/>
                  </a:cubicBezTo>
                  <a:cubicBezTo>
                    <a:pt x="161" y="12"/>
                    <a:pt x="161" y="12"/>
                    <a:pt x="161" y="12"/>
                  </a:cubicBezTo>
                  <a:cubicBezTo>
                    <a:pt x="162" y="10"/>
                    <a:pt x="164" y="7"/>
                    <a:pt x="166" y="6"/>
                  </a:cubicBezTo>
                  <a:cubicBezTo>
                    <a:pt x="169" y="5"/>
                    <a:pt x="172" y="5"/>
                    <a:pt x="175" y="6"/>
                  </a:cubicBezTo>
                  <a:cubicBezTo>
                    <a:pt x="199" y="18"/>
                    <a:pt x="199" y="18"/>
                    <a:pt x="199" y="18"/>
                  </a:cubicBezTo>
                  <a:cubicBezTo>
                    <a:pt x="201" y="18"/>
                    <a:pt x="204" y="20"/>
                    <a:pt x="205" y="23"/>
                  </a:cubicBezTo>
                  <a:cubicBezTo>
                    <a:pt x="206" y="25"/>
                    <a:pt x="206" y="29"/>
                    <a:pt x="205" y="32"/>
                  </a:cubicBezTo>
                  <a:cubicBezTo>
                    <a:pt x="205" y="32"/>
                    <a:pt x="205" y="32"/>
                    <a:pt x="205" y="32"/>
                  </a:cubicBezTo>
                  <a:cubicBezTo>
                    <a:pt x="200" y="42"/>
                    <a:pt x="200" y="42"/>
                    <a:pt x="200" y="42"/>
                  </a:cubicBezTo>
                  <a:cubicBezTo>
                    <a:pt x="200" y="43"/>
                    <a:pt x="201" y="43"/>
                    <a:pt x="201" y="44"/>
                  </a:cubicBezTo>
                  <a:cubicBezTo>
                    <a:pt x="204" y="46"/>
                    <a:pt x="206" y="47"/>
                    <a:pt x="209" y="49"/>
                  </a:cubicBezTo>
                  <a:cubicBezTo>
                    <a:pt x="218" y="42"/>
                    <a:pt x="218" y="42"/>
                    <a:pt x="218" y="42"/>
                  </a:cubicBezTo>
                  <a:cubicBezTo>
                    <a:pt x="223" y="38"/>
                    <a:pt x="229" y="39"/>
                    <a:pt x="233" y="44"/>
                  </a:cubicBezTo>
                  <a:cubicBezTo>
                    <a:pt x="249" y="66"/>
                    <a:pt x="249" y="66"/>
                    <a:pt x="249" y="66"/>
                  </a:cubicBezTo>
                  <a:cubicBezTo>
                    <a:pt x="252" y="71"/>
                    <a:pt x="251" y="77"/>
                    <a:pt x="247" y="81"/>
                  </a:cubicBezTo>
                  <a:cubicBezTo>
                    <a:pt x="237" y="88"/>
                    <a:pt x="237" y="88"/>
                    <a:pt x="237" y="88"/>
                  </a:cubicBezTo>
                  <a:cubicBezTo>
                    <a:pt x="238" y="91"/>
                    <a:pt x="240" y="95"/>
                    <a:pt x="241" y="98"/>
                  </a:cubicBezTo>
                  <a:cubicBezTo>
                    <a:pt x="254" y="97"/>
                    <a:pt x="254" y="97"/>
                    <a:pt x="254" y="97"/>
                  </a:cubicBezTo>
                  <a:cubicBezTo>
                    <a:pt x="259" y="97"/>
                    <a:pt x="264" y="100"/>
                    <a:pt x="266" y="105"/>
                  </a:cubicBezTo>
                  <a:cubicBezTo>
                    <a:pt x="266" y="106"/>
                    <a:pt x="266" y="106"/>
                    <a:pt x="266" y="106"/>
                  </a:cubicBezTo>
                  <a:cubicBezTo>
                    <a:pt x="269" y="133"/>
                    <a:pt x="269" y="133"/>
                    <a:pt x="269" y="133"/>
                  </a:cubicBezTo>
                  <a:cubicBezTo>
                    <a:pt x="269" y="139"/>
                    <a:pt x="265" y="145"/>
                    <a:pt x="259" y="145"/>
                  </a:cubicBezTo>
                  <a:cubicBezTo>
                    <a:pt x="247" y="146"/>
                    <a:pt x="247" y="146"/>
                    <a:pt x="247" y="146"/>
                  </a:cubicBezTo>
                  <a:cubicBezTo>
                    <a:pt x="247" y="150"/>
                    <a:pt x="246" y="153"/>
                    <a:pt x="245" y="157"/>
                  </a:cubicBezTo>
                  <a:cubicBezTo>
                    <a:pt x="257" y="162"/>
                    <a:pt x="257" y="162"/>
                    <a:pt x="257" y="162"/>
                  </a:cubicBezTo>
                  <a:cubicBezTo>
                    <a:pt x="262" y="165"/>
                    <a:pt x="264" y="171"/>
                    <a:pt x="262" y="176"/>
                  </a:cubicBezTo>
                  <a:cubicBezTo>
                    <a:pt x="252" y="200"/>
                    <a:pt x="252" y="200"/>
                    <a:pt x="252" y="200"/>
                  </a:cubicBezTo>
                  <a:cubicBezTo>
                    <a:pt x="251" y="201"/>
                    <a:pt x="251" y="203"/>
                    <a:pt x="249" y="204"/>
                  </a:cubicBezTo>
                  <a:cubicBezTo>
                    <a:pt x="249" y="204"/>
                    <a:pt x="249" y="204"/>
                    <a:pt x="248" y="205"/>
                  </a:cubicBezTo>
                  <a:cubicBezTo>
                    <a:pt x="248" y="205"/>
                    <a:pt x="248" y="205"/>
                    <a:pt x="247" y="205"/>
                  </a:cubicBezTo>
                  <a:cubicBezTo>
                    <a:pt x="246" y="206"/>
                    <a:pt x="246" y="206"/>
                    <a:pt x="246" y="206"/>
                  </a:cubicBezTo>
                  <a:cubicBezTo>
                    <a:pt x="245" y="206"/>
                    <a:pt x="245" y="206"/>
                    <a:pt x="245" y="206"/>
                  </a:cubicBezTo>
                  <a:cubicBezTo>
                    <a:pt x="244" y="207"/>
                    <a:pt x="243" y="207"/>
                    <a:pt x="242" y="207"/>
                  </a:cubicBezTo>
                  <a:cubicBezTo>
                    <a:pt x="241" y="207"/>
                    <a:pt x="239" y="207"/>
                    <a:pt x="237" y="206"/>
                  </a:cubicBezTo>
                  <a:cubicBezTo>
                    <a:pt x="227" y="201"/>
                    <a:pt x="227" y="201"/>
                    <a:pt x="227" y="201"/>
                  </a:cubicBezTo>
                  <a:cubicBezTo>
                    <a:pt x="226" y="201"/>
                    <a:pt x="226" y="202"/>
                    <a:pt x="226" y="202"/>
                  </a:cubicBezTo>
                  <a:cubicBezTo>
                    <a:pt x="224" y="205"/>
                    <a:pt x="222" y="207"/>
                    <a:pt x="220" y="210"/>
                  </a:cubicBezTo>
                  <a:cubicBezTo>
                    <a:pt x="228" y="221"/>
                    <a:pt x="228" y="221"/>
                    <a:pt x="228" y="221"/>
                  </a:cubicBezTo>
                  <a:cubicBezTo>
                    <a:pt x="229" y="223"/>
                    <a:pt x="230" y="226"/>
                    <a:pt x="230" y="229"/>
                  </a:cubicBezTo>
                  <a:cubicBezTo>
                    <a:pt x="229" y="232"/>
                    <a:pt x="228" y="234"/>
                    <a:pt x="225" y="235"/>
                  </a:cubicBezTo>
                  <a:cubicBezTo>
                    <a:pt x="203" y="251"/>
                    <a:pt x="203" y="251"/>
                    <a:pt x="203" y="251"/>
                  </a:cubicBezTo>
                  <a:cubicBezTo>
                    <a:pt x="203" y="252"/>
                    <a:pt x="202" y="252"/>
                    <a:pt x="202" y="252"/>
                  </a:cubicBezTo>
                  <a:cubicBezTo>
                    <a:pt x="201" y="253"/>
                    <a:pt x="201" y="253"/>
                    <a:pt x="201" y="253"/>
                  </a:cubicBezTo>
                  <a:cubicBezTo>
                    <a:pt x="197" y="253"/>
                    <a:pt x="197" y="253"/>
                    <a:pt x="197" y="253"/>
                  </a:cubicBezTo>
                  <a:cubicBezTo>
                    <a:pt x="196" y="253"/>
                    <a:pt x="195" y="253"/>
                    <a:pt x="194" y="252"/>
                  </a:cubicBezTo>
                  <a:cubicBezTo>
                    <a:pt x="192" y="252"/>
                    <a:pt x="192" y="252"/>
                    <a:pt x="192" y="252"/>
                  </a:cubicBezTo>
                  <a:cubicBezTo>
                    <a:pt x="190" y="250"/>
                    <a:pt x="190" y="250"/>
                    <a:pt x="190" y="250"/>
                  </a:cubicBezTo>
                  <a:cubicBezTo>
                    <a:pt x="190" y="250"/>
                    <a:pt x="189" y="249"/>
                    <a:pt x="189" y="248"/>
                  </a:cubicBezTo>
                  <a:cubicBezTo>
                    <a:pt x="182" y="239"/>
                    <a:pt x="182" y="239"/>
                    <a:pt x="182" y="239"/>
                  </a:cubicBezTo>
                  <a:cubicBezTo>
                    <a:pt x="178" y="240"/>
                    <a:pt x="175" y="242"/>
                    <a:pt x="172" y="243"/>
                  </a:cubicBezTo>
                  <a:cubicBezTo>
                    <a:pt x="173" y="256"/>
                    <a:pt x="173" y="256"/>
                    <a:pt x="173" y="256"/>
                  </a:cubicBezTo>
                  <a:cubicBezTo>
                    <a:pt x="173" y="261"/>
                    <a:pt x="170" y="267"/>
                    <a:pt x="164" y="268"/>
                  </a:cubicBezTo>
                  <a:lnTo>
                    <a:pt x="137" y="270"/>
                  </a:lnTo>
                  <a:close/>
                  <a:moveTo>
                    <a:pt x="133" y="261"/>
                  </a:moveTo>
                  <a:cubicBezTo>
                    <a:pt x="136" y="261"/>
                    <a:pt x="136" y="261"/>
                    <a:pt x="136" y="261"/>
                  </a:cubicBezTo>
                  <a:cubicBezTo>
                    <a:pt x="136" y="262"/>
                    <a:pt x="136" y="262"/>
                    <a:pt x="136" y="262"/>
                  </a:cubicBezTo>
                  <a:cubicBezTo>
                    <a:pt x="136" y="262"/>
                    <a:pt x="136" y="262"/>
                    <a:pt x="136" y="262"/>
                  </a:cubicBezTo>
                  <a:cubicBezTo>
                    <a:pt x="163" y="260"/>
                    <a:pt x="163" y="260"/>
                    <a:pt x="163" y="260"/>
                  </a:cubicBezTo>
                  <a:cubicBezTo>
                    <a:pt x="164" y="260"/>
                    <a:pt x="165" y="258"/>
                    <a:pt x="165" y="256"/>
                  </a:cubicBezTo>
                  <a:cubicBezTo>
                    <a:pt x="163" y="237"/>
                    <a:pt x="163" y="237"/>
                    <a:pt x="163" y="237"/>
                  </a:cubicBezTo>
                  <a:cubicBezTo>
                    <a:pt x="167" y="236"/>
                    <a:pt x="167" y="236"/>
                    <a:pt x="167" y="236"/>
                  </a:cubicBezTo>
                  <a:cubicBezTo>
                    <a:pt x="172" y="234"/>
                    <a:pt x="177" y="233"/>
                    <a:pt x="180" y="230"/>
                  </a:cubicBezTo>
                  <a:cubicBezTo>
                    <a:pt x="184" y="228"/>
                    <a:pt x="184" y="228"/>
                    <a:pt x="184" y="228"/>
                  </a:cubicBezTo>
                  <a:cubicBezTo>
                    <a:pt x="196" y="244"/>
                    <a:pt x="196" y="244"/>
                    <a:pt x="196" y="244"/>
                  </a:cubicBezTo>
                  <a:cubicBezTo>
                    <a:pt x="196" y="244"/>
                    <a:pt x="197" y="245"/>
                    <a:pt x="197" y="245"/>
                  </a:cubicBezTo>
                  <a:cubicBezTo>
                    <a:pt x="198" y="245"/>
                    <a:pt x="198" y="245"/>
                    <a:pt x="198" y="245"/>
                  </a:cubicBezTo>
                  <a:cubicBezTo>
                    <a:pt x="198" y="245"/>
                    <a:pt x="198" y="245"/>
                    <a:pt x="199" y="245"/>
                  </a:cubicBezTo>
                  <a:cubicBezTo>
                    <a:pt x="199" y="244"/>
                    <a:pt x="199" y="244"/>
                    <a:pt x="199" y="244"/>
                  </a:cubicBezTo>
                  <a:cubicBezTo>
                    <a:pt x="221" y="228"/>
                    <a:pt x="221" y="228"/>
                    <a:pt x="221" y="228"/>
                  </a:cubicBezTo>
                  <a:cubicBezTo>
                    <a:pt x="221" y="228"/>
                    <a:pt x="222" y="228"/>
                    <a:pt x="222" y="227"/>
                  </a:cubicBezTo>
                  <a:cubicBezTo>
                    <a:pt x="222" y="227"/>
                    <a:pt x="222" y="226"/>
                    <a:pt x="221" y="226"/>
                  </a:cubicBezTo>
                  <a:cubicBezTo>
                    <a:pt x="210" y="209"/>
                    <a:pt x="210" y="209"/>
                    <a:pt x="210" y="209"/>
                  </a:cubicBezTo>
                  <a:cubicBezTo>
                    <a:pt x="212" y="207"/>
                    <a:pt x="212" y="207"/>
                    <a:pt x="212" y="207"/>
                  </a:cubicBezTo>
                  <a:cubicBezTo>
                    <a:pt x="215" y="204"/>
                    <a:pt x="217" y="201"/>
                    <a:pt x="219" y="198"/>
                  </a:cubicBezTo>
                  <a:cubicBezTo>
                    <a:pt x="220" y="196"/>
                    <a:pt x="221" y="195"/>
                    <a:pt x="222" y="194"/>
                  </a:cubicBezTo>
                  <a:cubicBezTo>
                    <a:pt x="224" y="191"/>
                    <a:pt x="224" y="191"/>
                    <a:pt x="224" y="191"/>
                  </a:cubicBezTo>
                  <a:cubicBezTo>
                    <a:pt x="241" y="199"/>
                    <a:pt x="241" y="199"/>
                    <a:pt x="241" y="199"/>
                  </a:cubicBezTo>
                  <a:cubicBezTo>
                    <a:pt x="241" y="199"/>
                    <a:pt x="242" y="199"/>
                    <a:pt x="242" y="199"/>
                  </a:cubicBezTo>
                  <a:cubicBezTo>
                    <a:pt x="243" y="199"/>
                    <a:pt x="243" y="199"/>
                    <a:pt x="243" y="199"/>
                  </a:cubicBezTo>
                  <a:cubicBezTo>
                    <a:pt x="243" y="197"/>
                    <a:pt x="243" y="197"/>
                    <a:pt x="243" y="197"/>
                  </a:cubicBezTo>
                  <a:cubicBezTo>
                    <a:pt x="244" y="197"/>
                    <a:pt x="244" y="197"/>
                    <a:pt x="244" y="197"/>
                  </a:cubicBezTo>
                  <a:cubicBezTo>
                    <a:pt x="255" y="173"/>
                    <a:pt x="255" y="173"/>
                    <a:pt x="255" y="173"/>
                  </a:cubicBezTo>
                  <a:cubicBezTo>
                    <a:pt x="256" y="171"/>
                    <a:pt x="254" y="169"/>
                    <a:pt x="253" y="169"/>
                  </a:cubicBezTo>
                  <a:cubicBezTo>
                    <a:pt x="236" y="161"/>
                    <a:pt x="236" y="161"/>
                    <a:pt x="236" y="161"/>
                  </a:cubicBezTo>
                  <a:cubicBezTo>
                    <a:pt x="237" y="158"/>
                    <a:pt x="237" y="158"/>
                    <a:pt x="237" y="158"/>
                  </a:cubicBezTo>
                  <a:cubicBezTo>
                    <a:pt x="238" y="153"/>
                    <a:pt x="239" y="148"/>
                    <a:pt x="239" y="143"/>
                  </a:cubicBezTo>
                  <a:cubicBezTo>
                    <a:pt x="239" y="139"/>
                    <a:pt x="239" y="139"/>
                    <a:pt x="239" y="139"/>
                  </a:cubicBezTo>
                  <a:cubicBezTo>
                    <a:pt x="258" y="137"/>
                    <a:pt x="258" y="137"/>
                    <a:pt x="258" y="137"/>
                  </a:cubicBezTo>
                  <a:cubicBezTo>
                    <a:pt x="260" y="137"/>
                    <a:pt x="261" y="135"/>
                    <a:pt x="261" y="133"/>
                  </a:cubicBezTo>
                  <a:cubicBezTo>
                    <a:pt x="258" y="108"/>
                    <a:pt x="258" y="108"/>
                    <a:pt x="258" y="108"/>
                  </a:cubicBezTo>
                  <a:cubicBezTo>
                    <a:pt x="257" y="106"/>
                    <a:pt x="256" y="105"/>
                    <a:pt x="254" y="105"/>
                  </a:cubicBezTo>
                  <a:cubicBezTo>
                    <a:pt x="235" y="107"/>
                    <a:pt x="235" y="107"/>
                    <a:pt x="235" y="107"/>
                  </a:cubicBezTo>
                  <a:cubicBezTo>
                    <a:pt x="234" y="104"/>
                    <a:pt x="234" y="104"/>
                    <a:pt x="234" y="104"/>
                  </a:cubicBezTo>
                  <a:cubicBezTo>
                    <a:pt x="233" y="98"/>
                    <a:pt x="231" y="93"/>
                    <a:pt x="228" y="88"/>
                  </a:cubicBezTo>
                  <a:cubicBezTo>
                    <a:pt x="227" y="85"/>
                    <a:pt x="227" y="85"/>
                    <a:pt x="227" y="85"/>
                  </a:cubicBezTo>
                  <a:cubicBezTo>
                    <a:pt x="242" y="74"/>
                    <a:pt x="242" y="74"/>
                    <a:pt x="242" y="74"/>
                  </a:cubicBezTo>
                  <a:cubicBezTo>
                    <a:pt x="243" y="73"/>
                    <a:pt x="243" y="72"/>
                    <a:pt x="242" y="70"/>
                  </a:cubicBezTo>
                  <a:cubicBezTo>
                    <a:pt x="227" y="49"/>
                    <a:pt x="227" y="49"/>
                    <a:pt x="227" y="49"/>
                  </a:cubicBezTo>
                  <a:cubicBezTo>
                    <a:pt x="226" y="48"/>
                    <a:pt x="224" y="47"/>
                    <a:pt x="223" y="48"/>
                  </a:cubicBezTo>
                  <a:cubicBezTo>
                    <a:pt x="208" y="59"/>
                    <a:pt x="208" y="59"/>
                    <a:pt x="208" y="59"/>
                  </a:cubicBezTo>
                  <a:cubicBezTo>
                    <a:pt x="206" y="57"/>
                    <a:pt x="206" y="57"/>
                    <a:pt x="206" y="57"/>
                  </a:cubicBezTo>
                  <a:cubicBezTo>
                    <a:pt x="203" y="55"/>
                    <a:pt x="200" y="53"/>
                    <a:pt x="197" y="50"/>
                  </a:cubicBezTo>
                  <a:cubicBezTo>
                    <a:pt x="195" y="49"/>
                    <a:pt x="194" y="48"/>
                    <a:pt x="192" y="47"/>
                  </a:cubicBezTo>
                  <a:cubicBezTo>
                    <a:pt x="189" y="45"/>
                    <a:pt x="189" y="45"/>
                    <a:pt x="189" y="45"/>
                  </a:cubicBezTo>
                  <a:cubicBezTo>
                    <a:pt x="198" y="29"/>
                    <a:pt x="198" y="29"/>
                    <a:pt x="198" y="29"/>
                  </a:cubicBezTo>
                  <a:cubicBezTo>
                    <a:pt x="198" y="28"/>
                    <a:pt x="198" y="27"/>
                    <a:pt x="198" y="26"/>
                  </a:cubicBezTo>
                  <a:cubicBezTo>
                    <a:pt x="197" y="26"/>
                    <a:pt x="197" y="25"/>
                    <a:pt x="196" y="25"/>
                  </a:cubicBezTo>
                  <a:cubicBezTo>
                    <a:pt x="196" y="25"/>
                    <a:pt x="196" y="25"/>
                    <a:pt x="196" y="25"/>
                  </a:cubicBezTo>
                  <a:cubicBezTo>
                    <a:pt x="172" y="14"/>
                    <a:pt x="172" y="14"/>
                    <a:pt x="172" y="14"/>
                  </a:cubicBezTo>
                  <a:cubicBezTo>
                    <a:pt x="171" y="13"/>
                    <a:pt x="170" y="13"/>
                    <a:pt x="170" y="14"/>
                  </a:cubicBezTo>
                  <a:cubicBezTo>
                    <a:pt x="169" y="14"/>
                    <a:pt x="168" y="14"/>
                    <a:pt x="168" y="15"/>
                  </a:cubicBezTo>
                  <a:cubicBezTo>
                    <a:pt x="160" y="33"/>
                    <a:pt x="160" y="33"/>
                    <a:pt x="160" y="33"/>
                  </a:cubicBezTo>
                  <a:cubicBezTo>
                    <a:pt x="157" y="32"/>
                    <a:pt x="157" y="32"/>
                    <a:pt x="157" y="32"/>
                  </a:cubicBezTo>
                  <a:cubicBezTo>
                    <a:pt x="153" y="31"/>
                    <a:pt x="149" y="31"/>
                    <a:pt x="144" y="30"/>
                  </a:cubicBezTo>
                  <a:cubicBezTo>
                    <a:pt x="138" y="30"/>
                    <a:pt x="138" y="30"/>
                    <a:pt x="138" y="30"/>
                  </a:cubicBezTo>
                  <a:cubicBezTo>
                    <a:pt x="135" y="11"/>
                    <a:pt x="135" y="11"/>
                    <a:pt x="135" y="11"/>
                  </a:cubicBezTo>
                  <a:cubicBezTo>
                    <a:pt x="135" y="9"/>
                    <a:pt x="134" y="8"/>
                    <a:pt x="132" y="8"/>
                  </a:cubicBezTo>
                  <a:cubicBezTo>
                    <a:pt x="106" y="11"/>
                    <a:pt x="106" y="11"/>
                    <a:pt x="106" y="11"/>
                  </a:cubicBezTo>
                  <a:cubicBezTo>
                    <a:pt x="106" y="11"/>
                    <a:pt x="104" y="12"/>
                    <a:pt x="104" y="15"/>
                  </a:cubicBezTo>
                  <a:cubicBezTo>
                    <a:pt x="106" y="34"/>
                    <a:pt x="106" y="34"/>
                    <a:pt x="106" y="34"/>
                  </a:cubicBezTo>
                  <a:cubicBezTo>
                    <a:pt x="103" y="35"/>
                    <a:pt x="103" y="35"/>
                    <a:pt x="103" y="35"/>
                  </a:cubicBezTo>
                  <a:cubicBezTo>
                    <a:pt x="98" y="36"/>
                    <a:pt x="92" y="39"/>
                    <a:pt x="88" y="41"/>
                  </a:cubicBezTo>
                  <a:cubicBezTo>
                    <a:pt x="85" y="42"/>
                    <a:pt x="85" y="42"/>
                    <a:pt x="85" y="42"/>
                  </a:cubicBezTo>
                  <a:cubicBezTo>
                    <a:pt x="73" y="27"/>
                    <a:pt x="73" y="27"/>
                    <a:pt x="73" y="27"/>
                  </a:cubicBezTo>
                  <a:cubicBezTo>
                    <a:pt x="73" y="27"/>
                    <a:pt x="73" y="26"/>
                    <a:pt x="72" y="26"/>
                  </a:cubicBezTo>
                  <a:cubicBezTo>
                    <a:pt x="72" y="26"/>
                    <a:pt x="71" y="26"/>
                    <a:pt x="70" y="27"/>
                  </a:cubicBezTo>
                  <a:cubicBezTo>
                    <a:pt x="48" y="42"/>
                    <a:pt x="48" y="42"/>
                    <a:pt x="48" y="42"/>
                  </a:cubicBezTo>
                  <a:cubicBezTo>
                    <a:pt x="48" y="43"/>
                    <a:pt x="48" y="43"/>
                    <a:pt x="47" y="44"/>
                  </a:cubicBezTo>
                  <a:cubicBezTo>
                    <a:pt x="47" y="45"/>
                    <a:pt x="47" y="45"/>
                    <a:pt x="48" y="46"/>
                  </a:cubicBezTo>
                  <a:cubicBezTo>
                    <a:pt x="59" y="62"/>
                    <a:pt x="59" y="62"/>
                    <a:pt x="59" y="62"/>
                  </a:cubicBezTo>
                  <a:cubicBezTo>
                    <a:pt x="57" y="65"/>
                    <a:pt x="57" y="65"/>
                    <a:pt x="57" y="65"/>
                  </a:cubicBezTo>
                  <a:cubicBezTo>
                    <a:pt x="54" y="68"/>
                    <a:pt x="52" y="71"/>
                    <a:pt x="49" y="75"/>
                  </a:cubicBezTo>
                  <a:cubicBezTo>
                    <a:pt x="45" y="80"/>
                    <a:pt x="45" y="80"/>
                    <a:pt x="45" y="80"/>
                  </a:cubicBezTo>
                  <a:cubicBezTo>
                    <a:pt x="29" y="73"/>
                    <a:pt x="29" y="73"/>
                    <a:pt x="29" y="73"/>
                  </a:cubicBezTo>
                  <a:cubicBezTo>
                    <a:pt x="28" y="72"/>
                    <a:pt x="27" y="72"/>
                    <a:pt x="26" y="72"/>
                  </a:cubicBezTo>
                  <a:cubicBezTo>
                    <a:pt x="26" y="73"/>
                    <a:pt x="25" y="73"/>
                    <a:pt x="25" y="73"/>
                  </a:cubicBezTo>
                  <a:cubicBezTo>
                    <a:pt x="14" y="98"/>
                    <a:pt x="14" y="98"/>
                    <a:pt x="14" y="98"/>
                  </a:cubicBezTo>
                  <a:cubicBezTo>
                    <a:pt x="13" y="100"/>
                    <a:pt x="14" y="101"/>
                    <a:pt x="15" y="102"/>
                  </a:cubicBezTo>
                  <a:cubicBezTo>
                    <a:pt x="33" y="110"/>
                    <a:pt x="33" y="110"/>
                    <a:pt x="33" y="110"/>
                  </a:cubicBezTo>
                  <a:cubicBezTo>
                    <a:pt x="32" y="113"/>
                    <a:pt x="32" y="113"/>
                    <a:pt x="32" y="113"/>
                  </a:cubicBezTo>
                  <a:cubicBezTo>
                    <a:pt x="31" y="118"/>
                    <a:pt x="30" y="123"/>
                    <a:pt x="30" y="128"/>
                  </a:cubicBezTo>
                  <a:cubicBezTo>
                    <a:pt x="30" y="132"/>
                    <a:pt x="30" y="132"/>
                    <a:pt x="30" y="132"/>
                  </a:cubicBezTo>
                  <a:cubicBezTo>
                    <a:pt x="11" y="134"/>
                    <a:pt x="11" y="134"/>
                    <a:pt x="11" y="134"/>
                  </a:cubicBezTo>
                  <a:cubicBezTo>
                    <a:pt x="10" y="134"/>
                    <a:pt x="8" y="135"/>
                    <a:pt x="8" y="137"/>
                  </a:cubicBezTo>
                  <a:cubicBezTo>
                    <a:pt x="11" y="164"/>
                    <a:pt x="11" y="164"/>
                    <a:pt x="11" y="164"/>
                  </a:cubicBezTo>
                  <a:cubicBezTo>
                    <a:pt x="11" y="164"/>
                    <a:pt x="11" y="164"/>
                    <a:pt x="11" y="164"/>
                  </a:cubicBezTo>
                  <a:cubicBezTo>
                    <a:pt x="14" y="164"/>
                    <a:pt x="14" y="164"/>
                    <a:pt x="14" y="164"/>
                  </a:cubicBezTo>
                  <a:cubicBezTo>
                    <a:pt x="14" y="166"/>
                    <a:pt x="14" y="166"/>
                    <a:pt x="14" y="166"/>
                  </a:cubicBezTo>
                  <a:cubicBezTo>
                    <a:pt x="16" y="166"/>
                    <a:pt x="16" y="166"/>
                    <a:pt x="16" y="166"/>
                  </a:cubicBezTo>
                  <a:cubicBezTo>
                    <a:pt x="16" y="166"/>
                    <a:pt x="16" y="166"/>
                    <a:pt x="16" y="166"/>
                  </a:cubicBezTo>
                  <a:cubicBezTo>
                    <a:pt x="34" y="164"/>
                    <a:pt x="34" y="164"/>
                    <a:pt x="34" y="164"/>
                  </a:cubicBezTo>
                  <a:cubicBezTo>
                    <a:pt x="35" y="167"/>
                    <a:pt x="35" y="167"/>
                    <a:pt x="35" y="167"/>
                  </a:cubicBezTo>
                  <a:cubicBezTo>
                    <a:pt x="36" y="172"/>
                    <a:pt x="39" y="178"/>
                    <a:pt x="41" y="183"/>
                  </a:cubicBezTo>
                  <a:cubicBezTo>
                    <a:pt x="42" y="186"/>
                    <a:pt x="42" y="186"/>
                    <a:pt x="42" y="186"/>
                  </a:cubicBezTo>
                  <a:cubicBezTo>
                    <a:pt x="27" y="197"/>
                    <a:pt x="27" y="197"/>
                    <a:pt x="27" y="197"/>
                  </a:cubicBezTo>
                  <a:cubicBezTo>
                    <a:pt x="26" y="198"/>
                    <a:pt x="26" y="200"/>
                    <a:pt x="27" y="201"/>
                  </a:cubicBezTo>
                  <a:cubicBezTo>
                    <a:pt x="42" y="222"/>
                    <a:pt x="42" y="222"/>
                    <a:pt x="42" y="222"/>
                  </a:cubicBezTo>
                  <a:cubicBezTo>
                    <a:pt x="42" y="222"/>
                    <a:pt x="42" y="222"/>
                    <a:pt x="42" y="222"/>
                  </a:cubicBezTo>
                  <a:cubicBezTo>
                    <a:pt x="42" y="222"/>
                    <a:pt x="43" y="223"/>
                    <a:pt x="43" y="223"/>
                  </a:cubicBezTo>
                  <a:cubicBezTo>
                    <a:pt x="43" y="223"/>
                    <a:pt x="43" y="223"/>
                    <a:pt x="44" y="223"/>
                  </a:cubicBezTo>
                  <a:cubicBezTo>
                    <a:pt x="44" y="223"/>
                    <a:pt x="44" y="223"/>
                    <a:pt x="45" y="223"/>
                  </a:cubicBezTo>
                  <a:cubicBezTo>
                    <a:pt x="45" y="223"/>
                    <a:pt x="45" y="223"/>
                    <a:pt x="46" y="223"/>
                  </a:cubicBezTo>
                  <a:cubicBezTo>
                    <a:pt x="46" y="223"/>
                    <a:pt x="46" y="223"/>
                    <a:pt x="46" y="223"/>
                  </a:cubicBezTo>
                  <a:cubicBezTo>
                    <a:pt x="46" y="223"/>
                    <a:pt x="46" y="223"/>
                    <a:pt x="46" y="223"/>
                  </a:cubicBezTo>
                  <a:cubicBezTo>
                    <a:pt x="61" y="211"/>
                    <a:pt x="61" y="211"/>
                    <a:pt x="61" y="211"/>
                  </a:cubicBezTo>
                  <a:cubicBezTo>
                    <a:pt x="64" y="214"/>
                    <a:pt x="64" y="214"/>
                    <a:pt x="64" y="214"/>
                  </a:cubicBezTo>
                  <a:cubicBezTo>
                    <a:pt x="67" y="217"/>
                    <a:pt x="71" y="221"/>
                    <a:pt x="76" y="224"/>
                  </a:cubicBezTo>
                  <a:cubicBezTo>
                    <a:pt x="79" y="226"/>
                    <a:pt x="79" y="226"/>
                    <a:pt x="79" y="226"/>
                  </a:cubicBezTo>
                  <a:cubicBezTo>
                    <a:pt x="71" y="243"/>
                    <a:pt x="71" y="243"/>
                    <a:pt x="71" y="243"/>
                  </a:cubicBezTo>
                  <a:cubicBezTo>
                    <a:pt x="71" y="244"/>
                    <a:pt x="71" y="246"/>
                    <a:pt x="73" y="247"/>
                  </a:cubicBezTo>
                  <a:cubicBezTo>
                    <a:pt x="97" y="257"/>
                    <a:pt x="97" y="257"/>
                    <a:pt x="97" y="257"/>
                  </a:cubicBezTo>
                  <a:cubicBezTo>
                    <a:pt x="97" y="257"/>
                    <a:pt x="98" y="257"/>
                    <a:pt x="98" y="257"/>
                  </a:cubicBezTo>
                  <a:cubicBezTo>
                    <a:pt x="99" y="257"/>
                    <a:pt x="99" y="257"/>
                    <a:pt x="100" y="257"/>
                  </a:cubicBezTo>
                  <a:cubicBezTo>
                    <a:pt x="100" y="257"/>
                    <a:pt x="100" y="257"/>
                    <a:pt x="100" y="256"/>
                  </a:cubicBezTo>
                  <a:cubicBezTo>
                    <a:pt x="101" y="256"/>
                    <a:pt x="101" y="256"/>
                    <a:pt x="101" y="256"/>
                  </a:cubicBezTo>
                  <a:cubicBezTo>
                    <a:pt x="101" y="256"/>
                    <a:pt x="101" y="256"/>
                    <a:pt x="101" y="255"/>
                  </a:cubicBezTo>
                  <a:cubicBezTo>
                    <a:pt x="109" y="238"/>
                    <a:pt x="109" y="238"/>
                    <a:pt x="109" y="238"/>
                  </a:cubicBezTo>
                  <a:cubicBezTo>
                    <a:pt x="112" y="238"/>
                    <a:pt x="112" y="238"/>
                    <a:pt x="112" y="238"/>
                  </a:cubicBezTo>
                  <a:cubicBezTo>
                    <a:pt x="117" y="240"/>
                    <a:pt x="123" y="241"/>
                    <a:pt x="128" y="241"/>
                  </a:cubicBezTo>
                  <a:cubicBezTo>
                    <a:pt x="131" y="241"/>
                    <a:pt x="131" y="241"/>
                    <a:pt x="131" y="241"/>
                  </a:cubicBezTo>
                  <a:cubicBezTo>
                    <a:pt x="133" y="260"/>
                    <a:pt x="133" y="260"/>
                    <a:pt x="133" y="260"/>
                  </a:cubicBezTo>
                  <a:cubicBezTo>
                    <a:pt x="133" y="260"/>
                    <a:pt x="133" y="261"/>
                    <a:pt x="133" y="261"/>
                  </a:cubicBezTo>
                  <a:close/>
                  <a:moveTo>
                    <a:pt x="16" y="169"/>
                  </a:moveTo>
                  <a:cubicBezTo>
                    <a:pt x="16" y="169"/>
                    <a:pt x="16" y="169"/>
                    <a:pt x="16" y="169"/>
                  </a:cubicBezTo>
                  <a:cubicBezTo>
                    <a:pt x="16" y="169"/>
                    <a:pt x="16" y="169"/>
                    <a:pt x="16" y="169"/>
                  </a:cubicBezTo>
                  <a:close/>
                  <a:moveTo>
                    <a:pt x="14" y="168"/>
                  </a:moveTo>
                  <a:cubicBezTo>
                    <a:pt x="14" y="168"/>
                    <a:pt x="14" y="168"/>
                    <a:pt x="14" y="168"/>
                  </a:cubicBezTo>
                  <a:cubicBezTo>
                    <a:pt x="14" y="168"/>
                    <a:pt x="14" y="168"/>
                    <a:pt x="14" y="168"/>
                  </a:cubicBezTo>
                  <a:close/>
                  <a:moveTo>
                    <a:pt x="134" y="206"/>
                  </a:moveTo>
                  <a:cubicBezTo>
                    <a:pt x="96" y="206"/>
                    <a:pt x="64" y="174"/>
                    <a:pt x="64" y="135"/>
                  </a:cubicBezTo>
                  <a:cubicBezTo>
                    <a:pt x="64" y="97"/>
                    <a:pt x="96" y="65"/>
                    <a:pt x="134" y="65"/>
                  </a:cubicBezTo>
                  <a:cubicBezTo>
                    <a:pt x="173" y="65"/>
                    <a:pt x="204" y="97"/>
                    <a:pt x="204" y="135"/>
                  </a:cubicBezTo>
                  <a:cubicBezTo>
                    <a:pt x="204" y="174"/>
                    <a:pt x="173" y="206"/>
                    <a:pt x="134" y="206"/>
                  </a:cubicBezTo>
                  <a:close/>
                  <a:moveTo>
                    <a:pt x="134" y="73"/>
                  </a:moveTo>
                  <a:cubicBezTo>
                    <a:pt x="101" y="73"/>
                    <a:pt x="72" y="102"/>
                    <a:pt x="72" y="135"/>
                  </a:cubicBezTo>
                  <a:cubicBezTo>
                    <a:pt x="72" y="169"/>
                    <a:pt x="101" y="198"/>
                    <a:pt x="134" y="198"/>
                  </a:cubicBezTo>
                  <a:cubicBezTo>
                    <a:pt x="168" y="198"/>
                    <a:pt x="196" y="170"/>
                    <a:pt x="196" y="135"/>
                  </a:cubicBezTo>
                  <a:cubicBezTo>
                    <a:pt x="196" y="101"/>
                    <a:pt x="168" y="73"/>
                    <a:pt x="134" y="73"/>
                  </a:cubicBez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grpSp>
          <p:nvGrpSpPr>
            <p:cNvPr id="540" name="Group 539">
              <a:extLst>
                <a:ext uri="{FF2B5EF4-FFF2-40B4-BE49-F238E27FC236}">
                  <a16:creationId xmlns:a16="http://schemas.microsoft.com/office/drawing/2014/main" id="{C9FD1401-28CF-4787-98C9-06CB74DA6DBF}"/>
                </a:ext>
              </a:extLst>
            </p:cNvPr>
            <p:cNvGrpSpPr/>
            <p:nvPr/>
          </p:nvGrpSpPr>
          <p:grpSpPr>
            <a:xfrm>
              <a:off x="4129671" y="5210509"/>
              <a:ext cx="1628371" cy="329686"/>
              <a:chOff x="4291890" y="5210509"/>
              <a:chExt cx="1628371" cy="329686"/>
            </a:xfrm>
            <a:grpFill/>
          </p:grpSpPr>
          <p:grpSp>
            <p:nvGrpSpPr>
              <p:cNvPr id="541" name="Group 540">
                <a:extLst>
                  <a:ext uri="{FF2B5EF4-FFF2-40B4-BE49-F238E27FC236}">
                    <a16:creationId xmlns:a16="http://schemas.microsoft.com/office/drawing/2014/main" id="{6DD83CEB-BACA-45CD-AB06-AABA4D769213}"/>
                  </a:ext>
                </a:extLst>
              </p:cNvPr>
              <p:cNvGrpSpPr/>
              <p:nvPr/>
            </p:nvGrpSpPr>
            <p:grpSpPr>
              <a:xfrm>
                <a:off x="4291890" y="5227294"/>
                <a:ext cx="278522" cy="296117"/>
                <a:chOff x="6665690" y="1927780"/>
                <a:chExt cx="1030288" cy="1095376"/>
              </a:xfrm>
              <a:grpFill/>
            </p:grpSpPr>
            <p:sp>
              <p:nvSpPr>
                <p:cNvPr id="546" name="Freeform 54">
                  <a:extLst>
                    <a:ext uri="{FF2B5EF4-FFF2-40B4-BE49-F238E27FC236}">
                      <a16:creationId xmlns:a16="http://schemas.microsoft.com/office/drawing/2014/main" id="{E765F9EF-2833-4080-BFD4-9317BCBEA456}"/>
                    </a:ext>
                  </a:extLst>
                </p:cNvPr>
                <p:cNvSpPr>
                  <a:spLocks noEditPoints="1"/>
                </p:cNvSpPr>
                <p:nvPr/>
              </p:nvSpPr>
              <p:spPr bwMode="auto">
                <a:xfrm>
                  <a:off x="6665690" y="1927780"/>
                  <a:ext cx="1030288" cy="344488"/>
                </a:xfrm>
                <a:custGeom>
                  <a:avLst/>
                  <a:gdLst>
                    <a:gd name="T0" fmla="*/ 649 w 649"/>
                    <a:gd name="T1" fmla="*/ 217 h 217"/>
                    <a:gd name="T2" fmla="*/ 0 w 649"/>
                    <a:gd name="T3" fmla="*/ 217 h 217"/>
                    <a:gd name="T4" fmla="*/ 0 w 649"/>
                    <a:gd name="T5" fmla="*/ 0 h 217"/>
                    <a:gd name="T6" fmla="*/ 649 w 649"/>
                    <a:gd name="T7" fmla="*/ 0 h 217"/>
                    <a:gd name="T8" fmla="*/ 649 w 649"/>
                    <a:gd name="T9" fmla="*/ 217 h 217"/>
                    <a:gd name="T10" fmla="*/ 19 w 649"/>
                    <a:gd name="T11" fmla="*/ 198 h 217"/>
                    <a:gd name="T12" fmla="*/ 630 w 649"/>
                    <a:gd name="T13" fmla="*/ 198 h 217"/>
                    <a:gd name="T14" fmla="*/ 630 w 649"/>
                    <a:gd name="T15" fmla="*/ 19 h 217"/>
                    <a:gd name="T16" fmla="*/ 19 w 649"/>
                    <a:gd name="T17" fmla="*/ 19 h 217"/>
                    <a:gd name="T18" fmla="*/ 19 w 649"/>
                    <a:gd name="T19"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9" h="217">
                      <a:moveTo>
                        <a:pt x="649" y="217"/>
                      </a:moveTo>
                      <a:lnTo>
                        <a:pt x="0" y="217"/>
                      </a:lnTo>
                      <a:lnTo>
                        <a:pt x="0" y="0"/>
                      </a:lnTo>
                      <a:lnTo>
                        <a:pt x="649" y="0"/>
                      </a:lnTo>
                      <a:lnTo>
                        <a:pt x="649" y="217"/>
                      </a:lnTo>
                      <a:close/>
                      <a:moveTo>
                        <a:pt x="19" y="198"/>
                      </a:moveTo>
                      <a:lnTo>
                        <a:pt x="630" y="198"/>
                      </a:lnTo>
                      <a:lnTo>
                        <a:pt x="630" y="19"/>
                      </a:lnTo>
                      <a:lnTo>
                        <a:pt x="19" y="19"/>
                      </a:lnTo>
                      <a:lnTo>
                        <a:pt x="19" y="198"/>
                      </a:ln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47" name="Rectangle 55">
                  <a:extLst>
                    <a:ext uri="{FF2B5EF4-FFF2-40B4-BE49-F238E27FC236}">
                      <a16:creationId xmlns:a16="http://schemas.microsoft.com/office/drawing/2014/main" id="{E5BE0163-CB5B-48C2-A424-679C2FE4F255}"/>
                    </a:ext>
                  </a:extLst>
                </p:cNvPr>
                <p:cNvSpPr>
                  <a:spLocks noChangeArrowheads="1"/>
                </p:cNvSpPr>
                <p:nvPr/>
              </p:nvSpPr>
              <p:spPr bwMode="auto">
                <a:xfrm>
                  <a:off x="7564215" y="2029380"/>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48" name="Rectangle 56">
                  <a:extLst>
                    <a:ext uri="{FF2B5EF4-FFF2-40B4-BE49-F238E27FC236}">
                      <a16:creationId xmlns:a16="http://schemas.microsoft.com/office/drawing/2014/main" id="{951C12A4-DEA2-47A8-B044-22D81EE00236}"/>
                    </a:ext>
                  </a:extLst>
                </p:cNvPr>
                <p:cNvSpPr>
                  <a:spLocks noChangeArrowheads="1"/>
                </p:cNvSpPr>
                <p:nvPr/>
              </p:nvSpPr>
              <p:spPr bwMode="auto">
                <a:xfrm>
                  <a:off x="7476903" y="2029380"/>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49" name="Rectangle 57">
                  <a:extLst>
                    <a:ext uri="{FF2B5EF4-FFF2-40B4-BE49-F238E27FC236}">
                      <a16:creationId xmlns:a16="http://schemas.microsoft.com/office/drawing/2014/main" id="{1287780B-A2EF-4278-9EC9-7356EBD3B0B3}"/>
                    </a:ext>
                  </a:extLst>
                </p:cNvPr>
                <p:cNvSpPr>
                  <a:spLocks noChangeArrowheads="1"/>
                </p:cNvSpPr>
                <p:nvPr/>
              </p:nvSpPr>
              <p:spPr bwMode="auto">
                <a:xfrm>
                  <a:off x="7394353" y="2029380"/>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0" name="Rectangle 58">
                  <a:extLst>
                    <a:ext uri="{FF2B5EF4-FFF2-40B4-BE49-F238E27FC236}">
                      <a16:creationId xmlns:a16="http://schemas.microsoft.com/office/drawing/2014/main" id="{9B87847B-0D61-46D2-BCC3-9A6324CBAA58}"/>
                    </a:ext>
                  </a:extLst>
                </p:cNvPr>
                <p:cNvSpPr>
                  <a:spLocks noChangeArrowheads="1"/>
                </p:cNvSpPr>
                <p:nvPr/>
              </p:nvSpPr>
              <p:spPr bwMode="auto">
                <a:xfrm>
                  <a:off x="7311803" y="2029380"/>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1" name="Freeform 59">
                  <a:extLst>
                    <a:ext uri="{FF2B5EF4-FFF2-40B4-BE49-F238E27FC236}">
                      <a16:creationId xmlns:a16="http://schemas.microsoft.com/office/drawing/2014/main" id="{4708FC63-637F-48BA-A3CE-9703EB9D8305}"/>
                    </a:ext>
                  </a:extLst>
                </p:cNvPr>
                <p:cNvSpPr>
                  <a:spLocks noEditPoints="1"/>
                </p:cNvSpPr>
                <p:nvPr/>
              </p:nvSpPr>
              <p:spPr bwMode="auto">
                <a:xfrm>
                  <a:off x="6767290" y="2029380"/>
                  <a:ext cx="131763" cy="133350"/>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2" name="Freeform 60">
                  <a:extLst>
                    <a:ext uri="{FF2B5EF4-FFF2-40B4-BE49-F238E27FC236}">
                      <a16:creationId xmlns:a16="http://schemas.microsoft.com/office/drawing/2014/main" id="{5201DEC5-8A54-4326-AC72-907F215B64BA}"/>
                    </a:ext>
                  </a:extLst>
                </p:cNvPr>
                <p:cNvSpPr>
                  <a:spLocks noEditPoints="1"/>
                </p:cNvSpPr>
                <p:nvPr/>
              </p:nvSpPr>
              <p:spPr bwMode="auto">
                <a:xfrm>
                  <a:off x="6665690" y="2307193"/>
                  <a:ext cx="1030288" cy="341313"/>
                </a:xfrm>
                <a:custGeom>
                  <a:avLst/>
                  <a:gdLst>
                    <a:gd name="T0" fmla="*/ 649 w 649"/>
                    <a:gd name="T1" fmla="*/ 215 h 215"/>
                    <a:gd name="T2" fmla="*/ 0 w 649"/>
                    <a:gd name="T3" fmla="*/ 215 h 215"/>
                    <a:gd name="T4" fmla="*/ 0 w 649"/>
                    <a:gd name="T5" fmla="*/ 0 h 215"/>
                    <a:gd name="T6" fmla="*/ 649 w 649"/>
                    <a:gd name="T7" fmla="*/ 0 h 215"/>
                    <a:gd name="T8" fmla="*/ 649 w 649"/>
                    <a:gd name="T9" fmla="*/ 215 h 215"/>
                    <a:gd name="T10" fmla="*/ 19 w 649"/>
                    <a:gd name="T11" fmla="*/ 196 h 215"/>
                    <a:gd name="T12" fmla="*/ 630 w 649"/>
                    <a:gd name="T13" fmla="*/ 196 h 215"/>
                    <a:gd name="T14" fmla="*/ 630 w 649"/>
                    <a:gd name="T15" fmla="*/ 19 h 215"/>
                    <a:gd name="T16" fmla="*/ 19 w 649"/>
                    <a:gd name="T17" fmla="*/ 19 h 215"/>
                    <a:gd name="T18" fmla="*/ 19 w 649"/>
                    <a:gd name="T19" fmla="*/ 19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9" h="215">
                      <a:moveTo>
                        <a:pt x="649" y="215"/>
                      </a:moveTo>
                      <a:lnTo>
                        <a:pt x="0" y="215"/>
                      </a:lnTo>
                      <a:lnTo>
                        <a:pt x="0" y="0"/>
                      </a:lnTo>
                      <a:lnTo>
                        <a:pt x="649" y="0"/>
                      </a:lnTo>
                      <a:lnTo>
                        <a:pt x="649" y="215"/>
                      </a:lnTo>
                      <a:close/>
                      <a:moveTo>
                        <a:pt x="19" y="196"/>
                      </a:moveTo>
                      <a:lnTo>
                        <a:pt x="630" y="196"/>
                      </a:lnTo>
                      <a:lnTo>
                        <a:pt x="630" y="19"/>
                      </a:lnTo>
                      <a:lnTo>
                        <a:pt x="19" y="19"/>
                      </a:lnTo>
                      <a:lnTo>
                        <a:pt x="19" y="196"/>
                      </a:ln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3" name="Rectangle 61">
                  <a:extLst>
                    <a:ext uri="{FF2B5EF4-FFF2-40B4-BE49-F238E27FC236}">
                      <a16:creationId xmlns:a16="http://schemas.microsoft.com/office/drawing/2014/main" id="{D11BA544-19F2-49D1-AA55-1D6AFCA47AC9}"/>
                    </a:ext>
                  </a:extLst>
                </p:cNvPr>
                <p:cNvSpPr>
                  <a:spLocks noChangeArrowheads="1"/>
                </p:cNvSpPr>
                <p:nvPr/>
              </p:nvSpPr>
              <p:spPr bwMode="auto">
                <a:xfrm>
                  <a:off x="7564215" y="240561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4" name="Rectangle 62">
                  <a:extLst>
                    <a:ext uri="{FF2B5EF4-FFF2-40B4-BE49-F238E27FC236}">
                      <a16:creationId xmlns:a16="http://schemas.microsoft.com/office/drawing/2014/main" id="{96C2241D-488C-49C9-9F21-961C3F49C264}"/>
                    </a:ext>
                  </a:extLst>
                </p:cNvPr>
                <p:cNvSpPr>
                  <a:spLocks noChangeArrowheads="1"/>
                </p:cNvSpPr>
                <p:nvPr/>
              </p:nvSpPr>
              <p:spPr bwMode="auto">
                <a:xfrm>
                  <a:off x="7476903" y="240561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5" name="Rectangle 63">
                  <a:extLst>
                    <a:ext uri="{FF2B5EF4-FFF2-40B4-BE49-F238E27FC236}">
                      <a16:creationId xmlns:a16="http://schemas.microsoft.com/office/drawing/2014/main" id="{D4B64465-ADB3-404B-A792-E4BABF27FB1D}"/>
                    </a:ext>
                  </a:extLst>
                </p:cNvPr>
                <p:cNvSpPr>
                  <a:spLocks noChangeArrowheads="1"/>
                </p:cNvSpPr>
                <p:nvPr/>
              </p:nvSpPr>
              <p:spPr bwMode="auto">
                <a:xfrm>
                  <a:off x="7394353" y="240561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6" name="Rectangle 64">
                  <a:extLst>
                    <a:ext uri="{FF2B5EF4-FFF2-40B4-BE49-F238E27FC236}">
                      <a16:creationId xmlns:a16="http://schemas.microsoft.com/office/drawing/2014/main" id="{712D4F7F-C210-4FBB-9210-D1E8E719DC29}"/>
                    </a:ext>
                  </a:extLst>
                </p:cNvPr>
                <p:cNvSpPr>
                  <a:spLocks noChangeArrowheads="1"/>
                </p:cNvSpPr>
                <p:nvPr/>
              </p:nvSpPr>
              <p:spPr bwMode="auto">
                <a:xfrm>
                  <a:off x="7311803" y="240561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7" name="Freeform 65">
                  <a:extLst>
                    <a:ext uri="{FF2B5EF4-FFF2-40B4-BE49-F238E27FC236}">
                      <a16:creationId xmlns:a16="http://schemas.microsoft.com/office/drawing/2014/main" id="{C6A0E413-1108-4482-B0CB-151A48CAF685}"/>
                    </a:ext>
                  </a:extLst>
                </p:cNvPr>
                <p:cNvSpPr>
                  <a:spLocks noEditPoints="1"/>
                </p:cNvSpPr>
                <p:nvPr/>
              </p:nvSpPr>
              <p:spPr bwMode="auto">
                <a:xfrm>
                  <a:off x="6767290" y="2405618"/>
                  <a:ext cx="131763" cy="133350"/>
                </a:xfrm>
                <a:custGeom>
                  <a:avLst/>
                  <a:gdLst>
                    <a:gd name="T0" fmla="*/ 17 w 35"/>
                    <a:gd name="T1" fmla="*/ 35 h 35"/>
                    <a:gd name="T2" fmla="*/ 0 w 35"/>
                    <a:gd name="T3" fmla="*/ 18 h 35"/>
                    <a:gd name="T4" fmla="*/ 17 w 35"/>
                    <a:gd name="T5" fmla="*/ 0 h 35"/>
                    <a:gd name="T6" fmla="*/ 35 w 35"/>
                    <a:gd name="T7" fmla="*/ 18 h 35"/>
                    <a:gd name="T8" fmla="*/ 17 w 35"/>
                    <a:gd name="T9" fmla="*/ 35 h 35"/>
                    <a:gd name="T10" fmla="*/ 17 w 35"/>
                    <a:gd name="T11" fmla="*/ 8 h 35"/>
                    <a:gd name="T12" fmla="*/ 8 w 35"/>
                    <a:gd name="T13" fmla="*/ 18 h 35"/>
                    <a:gd name="T14" fmla="*/ 17 w 35"/>
                    <a:gd name="T15" fmla="*/ 27 h 35"/>
                    <a:gd name="T16" fmla="*/ 27 w 35"/>
                    <a:gd name="T17" fmla="*/ 18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8"/>
                      </a:cubicBezTo>
                      <a:cubicBezTo>
                        <a:pt x="0" y="8"/>
                        <a:pt x="8" y="0"/>
                        <a:pt x="17" y="0"/>
                      </a:cubicBezTo>
                      <a:cubicBezTo>
                        <a:pt x="27" y="0"/>
                        <a:pt x="35" y="8"/>
                        <a:pt x="35" y="18"/>
                      </a:cubicBezTo>
                      <a:cubicBezTo>
                        <a:pt x="35" y="27"/>
                        <a:pt x="27" y="35"/>
                        <a:pt x="17" y="35"/>
                      </a:cubicBezTo>
                      <a:close/>
                      <a:moveTo>
                        <a:pt x="17" y="8"/>
                      </a:moveTo>
                      <a:cubicBezTo>
                        <a:pt x="12" y="8"/>
                        <a:pt x="8" y="13"/>
                        <a:pt x="8" y="18"/>
                      </a:cubicBezTo>
                      <a:cubicBezTo>
                        <a:pt x="8" y="23"/>
                        <a:pt x="12" y="27"/>
                        <a:pt x="17" y="27"/>
                      </a:cubicBezTo>
                      <a:cubicBezTo>
                        <a:pt x="22" y="27"/>
                        <a:pt x="27" y="23"/>
                        <a:pt x="27" y="18"/>
                      </a:cubicBezTo>
                      <a:cubicBezTo>
                        <a:pt x="27" y="13"/>
                        <a:pt x="22" y="8"/>
                        <a:pt x="17" y="8"/>
                      </a:cubicBez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8" name="Freeform 66">
                  <a:extLst>
                    <a:ext uri="{FF2B5EF4-FFF2-40B4-BE49-F238E27FC236}">
                      <a16:creationId xmlns:a16="http://schemas.microsoft.com/office/drawing/2014/main" id="{97E0498C-1357-4EE6-830B-94CD6994C7B7}"/>
                    </a:ext>
                  </a:extLst>
                </p:cNvPr>
                <p:cNvSpPr>
                  <a:spLocks noEditPoints="1"/>
                </p:cNvSpPr>
                <p:nvPr/>
              </p:nvSpPr>
              <p:spPr bwMode="auto">
                <a:xfrm>
                  <a:off x="6665690" y="2678668"/>
                  <a:ext cx="1030288" cy="344488"/>
                </a:xfrm>
                <a:custGeom>
                  <a:avLst/>
                  <a:gdLst>
                    <a:gd name="T0" fmla="*/ 649 w 649"/>
                    <a:gd name="T1" fmla="*/ 217 h 217"/>
                    <a:gd name="T2" fmla="*/ 0 w 649"/>
                    <a:gd name="T3" fmla="*/ 217 h 217"/>
                    <a:gd name="T4" fmla="*/ 0 w 649"/>
                    <a:gd name="T5" fmla="*/ 0 h 217"/>
                    <a:gd name="T6" fmla="*/ 649 w 649"/>
                    <a:gd name="T7" fmla="*/ 0 h 217"/>
                    <a:gd name="T8" fmla="*/ 649 w 649"/>
                    <a:gd name="T9" fmla="*/ 217 h 217"/>
                    <a:gd name="T10" fmla="*/ 19 w 649"/>
                    <a:gd name="T11" fmla="*/ 198 h 217"/>
                    <a:gd name="T12" fmla="*/ 630 w 649"/>
                    <a:gd name="T13" fmla="*/ 198 h 217"/>
                    <a:gd name="T14" fmla="*/ 630 w 649"/>
                    <a:gd name="T15" fmla="*/ 19 h 217"/>
                    <a:gd name="T16" fmla="*/ 19 w 649"/>
                    <a:gd name="T17" fmla="*/ 19 h 217"/>
                    <a:gd name="T18" fmla="*/ 19 w 649"/>
                    <a:gd name="T19"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9" h="217">
                      <a:moveTo>
                        <a:pt x="649" y="217"/>
                      </a:moveTo>
                      <a:lnTo>
                        <a:pt x="0" y="217"/>
                      </a:lnTo>
                      <a:lnTo>
                        <a:pt x="0" y="0"/>
                      </a:lnTo>
                      <a:lnTo>
                        <a:pt x="649" y="0"/>
                      </a:lnTo>
                      <a:lnTo>
                        <a:pt x="649" y="217"/>
                      </a:lnTo>
                      <a:close/>
                      <a:moveTo>
                        <a:pt x="19" y="198"/>
                      </a:moveTo>
                      <a:lnTo>
                        <a:pt x="630" y="198"/>
                      </a:lnTo>
                      <a:lnTo>
                        <a:pt x="630" y="19"/>
                      </a:lnTo>
                      <a:lnTo>
                        <a:pt x="19" y="19"/>
                      </a:lnTo>
                      <a:lnTo>
                        <a:pt x="19" y="198"/>
                      </a:ln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59" name="Rectangle 67">
                  <a:extLst>
                    <a:ext uri="{FF2B5EF4-FFF2-40B4-BE49-F238E27FC236}">
                      <a16:creationId xmlns:a16="http://schemas.microsoft.com/office/drawing/2014/main" id="{413F3E07-F5AE-4204-9B1F-1A22A9C9C722}"/>
                    </a:ext>
                  </a:extLst>
                </p:cNvPr>
                <p:cNvSpPr>
                  <a:spLocks noChangeArrowheads="1"/>
                </p:cNvSpPr>
                <p:nvPr/>
              </p:nvSpPr>
              <p:spPr bwMode="auto">
                <a:xfrm>
                  <a:off x="7564215" y="278026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60" name="Rectangle 68">
                  <a:extLst>
                    <a:ext uri="{FF2B5EF4-FFF2-40B4-BE49-F238E27FC236}">
                      <a16:creationId xmlns:a16="http://schemas.microsoft.com/office/drawing/2014/main" id="{6A12EEC8-EB57-49B7-A2C4-3A7C55D129AF}"/>
                    </a:ext>
                  </a:extLst>
                </p:cNvPr>
                <p:cNvSpPr>
                  <a:spLocks noChangeArrowheads="1"/>
                </p:cNvSpPr>
                <p:nvPr/>
              </p:nvSpPr>
              <p:spPr bwMode="auto">
                <a:xfrm>
                  <a:off x="7476903" y="278026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61" name="Rectangle 69">
                  <a:extLst>
                    <a:ext uri="{FF2B5EF4-FFF2-40B4-BE49-F238E27FC236}">
                      <a16:creationId xmlns:a16="http://schemas.microsoft.com/office/drawing/2014/main" id="{63439868-5168-4C7B-A45D-7A6BBD6C836A}"/>
                    </a:ext>
                  </a:extLst>
                </p:cNvPr>
                <p:cNvSpPr>
                  <a:spLocks noChangeArrowheads="1"/>
                </p:cNvSpPr>
                <p:nvPr/>
              </p:nvSpPr>
              <p:spPr bwMode="auto">
                <a:xfrm>
                  <a:off x="7394353" y="278026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62" name="Rectangle 70">
                  <a:extLst>
                    <a:ext uri="{FF2B5EF4-FFF2-40B4-BE49-F238E27FC236}">
                      <a16:creationId xmlns:a16="http://schemas.microsoft.com/office/drawing/2014/main" id="{89AB2AED-0820-4CFA-9536-51C27CE7D41C}"/>
                    </a:ext>
                  </a:extLst>
                </p:cNvPr>
                <p:cNvSpPr>
                  <a:spLocks noChangeArrowheads="1"/>
                </p:cNvSpPr>
                <p:nvPr/>
              </p:nvSpPr>
              <p:spPr bwMode="auto">
                <a:xfrm>
                  <a:off x="7311803" y="2780268"/>
                  <a:ext cx="30163" cy="144463"/>
                </a:xfrm>
                <a:prstGeom prst="rect">
                  <a:avLst/>
                </a:pr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sp>
              <p:nvSpPr>
                <p:cNvPr id="563" name="Freeform 71">
                  <a:extLst>
                    <a:ext uri="{FF2B5EF4-FFF2-40B4-BE49-F238E27FC236}">
                      <a16:creationId xmlns:a16="http://schemas.microsoft.com/office/drawing/2014/main" id="{DB8D1616-D0E1-4315-A866-881EE66B6FB8}"/>
                    </a:ext>
                  </a:extLst>
                </p:cNvPr>
                <p:cNvSpPr>
                  <a:spLocks noEditPoints="1"/>
                </p:cNvSpPr>
                <p:nvPr/>
              </p:nvSpPr>
              <p:spPr bwMode="auto">
                <a:xfrm>
                  <a:off x="6767290" y="2780268"/>
                  <a:ext cx="131763" cy="133350"/>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2"/>
                        <a:pt x="12" y="27"/>
                        <a:pt x="17" y="27"/>
                      </a:cubicBezTo>
                      <a:cubicBezTo>
                        <a:pt x="22" y="27"/>
                        <a:pt x="27" y="22"/>
                        <a:pt x="27" y="17"/>
                      </a:cubicBezTo>
                      <a:cubicBezTo>
                        <a:pt x="27" y="12"/>
                        <a:pt x="22" y="8"/>
                        <a:pt x="17" y="8"/>
                      </a:cubicBezTo>
                      <a:close/>
                    </a:path>
                  </a:pathLst>
                </a:custGeom>
                <a:grpFill/>
                <a:ln>
                  <a:noFill/>
                </a:ln>
              </p:spPr>
              <p:txBody>
                <a:bodyPr vert="horz" wrap="none" lIns="91392" tIns="45696" rIns="91392" bIns="45696" numCol="1" anchor="t" anchorCtr="0" compatLnSpc="1">
                  <a:prstTxWarp prst="textNoShape">
                    <a:avLst/>
                  </a:prstTxWarp>
                  <a:noAutofit/>
                </a:bodyPr>
                <a:lstStyle/>
                <a:p>
                  <a:endParaRPr lang="en-US" sz="1798">
                    <a:solidFill>
                      <a:srgbClr val="717074"/>
                    </a:solidFill>
                  </a:endParaRPr>
                </a:p>
              </p:txBody>
            </p:sp>
          </p:grpSp>
          <p:grpSp>
            <p:nvGrpSpPr>
              <p:cNvPr id="542" name="Group 541">
                <a:extLst>
                  <a:ext uri="{FF2B5EF4-FFF2-40B4-BE49-F238E27FC236}">
                    <a16:creationId xmlns:a16="http://schemas.microsoft.com/office/drawing/2014/main" id="{5D81D55A-79B0-4F03-8406-64F8BA984B3A}"/>
                  </a:ext>
                </a:extLst>
              </p:cNvPr>
              <p:cNvGrpSpPr/>
              <p:nvPr/>
            </p:nvGrpSpPr>
            <p:grpSpPr>
              <a:xfrm>
                <a:off x="5540978" y="5233025"/>
                <a:ext cx="379283" cy="284655"/>
                <a:chOff x="7122729" y="3654864"/>
                <a:chExt cx="910503" cy="683335"/>
              </a:xfrm>
              <a:grpFill/>
            </p:grpSpPr>
            <p:sp>
              <p:nvSpPr>
                <p:cNvPr id="544" name="Freeform 670">
                  <a:extLst>
                    <a:ext uri="{FF2B5EF4-FFF2-40B4-BE49-F238E27FC236}">
                      <a16:creationId xmlns:a16="http://schemas.microsoft.com/office/drawing/2014/main" id="{DC404F03-DD55-4D8E-9E55-67E08EEB375A}"/>
                    </a:ext>
                  </a:extLst>
                </p:cNvPr>
                <p:cNvSpPr>
                  <a:spLocks noEditPoints="1"/>
                </p:cNvSpPr>
                <p:nvPr/>
              </p:nvSpPr>
              <p:spPr bwMode="auto">
                <a:xfrm>
                  <a:off x="7122729" y="3654864"/>
                  <a:ext cx="619523" cy="418471"/>
                </a:xfrm>
                <a:custGeom>
                  <a:avLst/>
                  <a:gdLst>
                    <a:gd name="T0" fmla="*/ 59 w 164"/>
                    <a:gd name="T1" fmla="*/ 112 h 112"/>
                    <a:gd name="T2" fmla="*/ 0 w 164"/>
                    <a:gd name="T3" fmla="*/ 55 h 112"/>
                    <a:gd name="T4" fmla="*/ 59 w 164"/>
                    <a:gd name="T5" fmla="*/ 0 h 112"/>
                    <a:gd name="T6" fmla="*/ 59 w 164"/>
                    <a:gd name="T7" fmla="*/ 32 h 112"/>
                    <a:gd name="T8" fmla="*/ 164 w 164"/>
                    <a:gd name="T9" fmla="*/ 32 h 112"/>
                    <a:gd name="T10" fmla="*/ 164 w 164"/>
                    <a:gd name="T11" fmla="*/ 80 h 112"/>
                    <a:gd name="T12" fmla="*/ 59 w 164"/>
                    <a:gd name="T13" fmla="*/ 80 h 112"/>
                    <a:gd name="T14" fmla="*/ 59 w 164"/>
                    <a:gd name="T15" fmla="*/ 112 h 112"/>
                    <a:gd name="T16" fmla="*/ 10 w 164"/>
                    <a:gd name="T17" fmla="*/ 55 h 112"/>
                    <a:gd name="T18" fmla="*/ 53 w 164"/>
                    <a:gd name="T19" fmla="*/ 97 h 112"/>
                    <a:gd name="T20" fmla="*/ 53 w 164"/>
                    <a:gd name="T21" fmla="*/ 74 h 112"/>
                    <a:gd name="T22" fmla="*/ 158 w 164"/>
                    <a:gd name="T23" fmla="*/ 72 h 112"/>
                    <a:gd name="T24" fmla="*/ 158 w 164"/>
                    <a:gd name="T25" fmla="*/ 38 h 112"/>
                    <a:gd name="T26" fmla="*/ 53 w 164"/>
                    <a:gd name="T27" fmla="*/ 38 h 112"/>
                    <a:gd name="T28" fmla="*/ 53 w 164"/>
                    <a:gd name="T29" fmla="*/ 15 h 112"/>
                    <a:gd name="T30" fmla="*/ 10 w 164"/>
                    <a:gd name="T31"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112">
                      <a:moveTo>
                        <a:pt x="59" y="112"/>
                      </a:moveTo>
                      <a:lnTo>
                        <a:pt x="0" y="55"/>
                      </a:lnTo>
                      <a:lnTo>
                        <a:pt x="59" y="0"/>
                      </a:lnTo>
                      <a:lnTo>
                        <a:pt x="59" y="32"/>
                      </a:lnTo>
                      <a:lnTo>
                        <a:pt x="164" y="32"/>
                      </a:lnTo>
                      <a:lnTo>
                        <a:pt x="164" y="80"/>
                      </a:lnTo>
                      <a:lnTo>
                        <a:pt x="59" y="80"/>
                      </a:lnTo>
                      <a:lnTo>
                        <a:pt x="59" y="112"/>
                      </a:lnTo>
                      <a:close/>
                      <a:moveTo>
                        <a:pt x="10" y="55"/>
                      </a:moveTo>
                      <a:lnTo>
                        <a:pt x="53" y="97"/>
                      </a:lnTo>
                      <a:lnTo>
                        <a:pt x="53" y="74"/>
                      </a:lnTo>
                      <a:lnTo>
                        <a:pt x="158" y="72"/>
                      </a:lnTo>
                      <a:lnTo>
                        <a:pt x="158" y="38"/>
                      </a:lnTo>
                      <a:lnTo>
                        <a:pt x="53" y="38"/>
                      </a:lnTo>
                      <a:lnTo>
                        <a:pt x="53" y="15"/>
                      </a:lnTo>
                      <a:lnTo>
                        <a:pt x="10"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91344" tIns="45672" rIns="91344" bIns="45672" numCol="1" anchor="ctr" anchorCtr="0" compatLnSpc="1">
                  <a:prstTxWarp prst="textNoShape">
                    <a:avLst/>
                  </a:prstTxWarp>
                  <a:noAutofit/>
                </a:bodyPr>
                <a:lstStyle/>
                <a:p>
                  <a:pPr>
                    <a:defRPr/>
                  </a:pPr>
                  <a:endParaRPr lang="en-US" sz="1600" dirty="0">
                    <a:solidFill>
                      <a:srgbClr val="717074"/>
                    </a:solidFill>
                  </a:endParaRPr>
                </a:p>
              </p:txBody>
            </p:sp>
            <p:sp>
              <p:nvSpPr>
                <p:cNvPr id="545" name="Freeform 671">
                  <a:extLst>
                    <a:ext uri="{FF2B5EF4-FFF2-40B4-BE49-F238E27FC236}">
                      <a16:creationId xmlns:a16="http://schemas.microsoft.com/office/drawing/2014/main" id="{BFEB563D-794E-4538-A6BA-DD86649DB5AF}"/>
                    </a:ext>
                  </a:extLst>
                </p:cNvPr>
                <p:cNvSpPr>
                  <a:spLocks noEditPoints="1"/>
                </p:cNvSpPr>
                <p:nvPr/>
              </p:nvSpPr>
              <p:spPr bwMode="auto">
                <a:xfrm>
                  <a:off x="7428820" y="3915992"/>
                  <a:ext cx="604412" cy="422207"/>
                </a:xfrm>
                <a:custGeom>
                  <a:avLst/>
                  <a:gdLst>
                    <a:gd name="T0" fmla="*/ 105 w 160"/>
                    <a:gd name="T1" fmla="*/ 113 h 113"/>
                    <a:gd name="T2" fmla="*/ 105 w 160"/>
                    <a:gd name="T3" fmla="*/ 80 h 113"/>
                    <a:gd name="T4" fmla="*/ 0 w 160"/>
                    <a:gd name="T5" fmla="*/ 80 h 113"/>
                    <a:gd name="T6" fmla="*/ 0 w 160"/>
                    <a:gd name="T7" fmla="*/ 33 h 113"/>
                    <a:gd name="T8" fmla="*/ 105 w 160"/>
                    <a:gd name="T9" fmla="*/ 33 h 113"/>
                    <a:gd name="T10" fmla="*/ 105 w 160"/>
                    <a:gd name="T11" fmla="*/ 0 h 113"/>
                    <a:gd name="T12" fmla="*/ 160 w 160"/>
                    <a:gd name="T13" fmla="*/ 58 h 113"/>
                    <a:gd name="T14" fmla="*/ 105 w 160"/>
                    <a:gd name="T15" fmla="*/ 113 h 113"/>
                    <a:gd name="T16" fmla="*/ 6 w 160"/>
                    <a:gd name="T17" fmla="*/ 75 h 113"/>
                    <a:gd name="T18" fmla="*/ 112 w 160"/>
                    <a:gd name="T19" fmla="*/ 75 h 113"/>
                    <a:gd name="T20" fmla="*/ 112 w 160"/>
                    <a:gd name="T21" fmla="*/ 98 h 113"/>
                    <a:gd name="T22" fmla="*/ 150 w 160"/>
                    <a:gd name="T23" fmla="*/ 58 h 113"/>
                    <a:gd name="T24" fmla="*/ 112 w 160"/>
                    <a:gd name="T25" fmla="*/ 18 h 113"/>
                    <a:gd name="T26" fmla="*/ 112 w 160"/>
                    <a:gd name="T27" fmla="*/ 39 h 113"/>
                    <a:gd name="T28" fmla="*/ 6 w 160"/>
                    <a:gd name="T29" fmla="*/ 39 h 113"/>
                    <a:gd name="T30" fmla="*/ 6 w 160"/>
                    <a:gd name="T31" fmla="*/ 7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13">
                      <a:moveTo>
                        <a:pt x="105" y="113"/>
                      </a:moveTo>
                      <a:lnTo>
                        <a:pt x="105" y="80"/>
                      </a:lnTo>
                      <a:lnTo>
                        <a:pt x="0" y="80"/>
                      </a:lnTo>
                      <a:lnTo>
                        <a:pt x="0" y="33"/>
                      </a:lnTo>
                      <a:lnTo>
                        <a:pt x="105" y="33"/>
                      </a:lnTo>
                      <a:lnTo>
                        <a:pt x="105" y="0"/>
                      </a:lnTo>
                      <a:lnTo>
                        <a:pt x="160" y="58"/>
                      </a:lnTo>
                      <a:lnTo>
                        <a:pt x="105" y="113"/>
                      </a:lnTo>
                      <a:close/>
                      <a:moveTo>
                        <a:pt x="6" y="75"/>
                      </a:moveTo>
                      <a:lnTo>
                        <a:pt x="112" y="75"/>
                      </a:lnTo>
                      <a:lnTo>
                        <a:pt x="112" y="98"/>
                      </a:lnTo>
                      <a:lnTo>
                        <a:pt x="150" y="58"/>
                      </a:lnTo>
                      <a:lnTo>
                        <a:pt x="112" y="18"/>
                      </a:lnTo>
                      <a:lnTo>
                        <a:pt x="112" y="39"/>
                      </a:lnTo>
                      <a:lnTo>
                        <a:pt x="6" y="39"/>
                      </a:lnTo>
                      <a:lnTo>
                        <a:pt x="6"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91344" tIns="45672" rIns="91344" bIns="45672" numCol="1" anchor="ctr" anchorCtr="0" compatLnSpc="1">
                  <a:prstTxWarp prst="textNoShape">
                    <a:avLst/>
                  </a:prstTxWarp>
                  <a:noAutofit/>
                </a:bodyPr>
                <a:lstStyle/>
                <a:p>
                  <a:pPr>
                    <a:defRPr/>
                  </a:pPr>
                  <a:endParaRPr lang="en-US" sz="1600" dirty="0">
                    <a:solidFill>
                      <a:srgbClr val="717074"/>
                    </a:solidFill>
                  </a:endParaRPr>
                </a:p>
              </p:txBody>
            </p:sp>
          </p:grpSp>
          <p:sp>
            <p:nvSpPr>
              <p:cNvPr id="543" name="Freeform 5">
                <a:extLst>
                  <a:ext uri="{FF2B5EF4-FFF2-40B4-BE49-F238E27FC236}">
                    <a16:creationId xmlns:a16="http://schemas.microsoft.com/office/drawing/2014/main" id="{942C8C95-78AF-4F76-BBF7-3D98FED00493}"/>
                  </a:ext>
                </a:extLst>
              </p:cNvPr>
              <p:cNvSpPr>
                <a:spLocks noChangeAspect="1" noEditPoints="1"/>
              </p:cNvSpPr>
              <p:nvPr/>
            </p:nvSpPr>
            <p:spPr bwMode="auto">
              <a:xfrm>
                <a:off x="4933835" y="5210509"/>
                <a:ext cx="243721" cy="329686"/>
              </a:xfrm>
              <a:custGeom>
                <a:avLst/>
                <a:gdLst>
                  <a:gd name="T0" fmla="*/ 145 w 290"/>
                  <a:gd name="T1" fmla="*/ 0 h 392"/>
                  <a:gd name="T2" fmla="*/ 0 w 290"/>
                  <a:gd name="T3" fmla="*/ 40 h 392"/>
                  <a:gd name="T4" fmla="*/ 0 w 290"/>
                  <a:gd name="T5" fmla="*/ 352 h 392"/>
                  <a:gd name="T6" fmla="*/ 145 w 290"/>
                  <a:gd name="T7" fmla="*/ 392 h 392"/>
                  <a:gd name="T8" fmla="*/ 290 w 290"/>
                  <a:gd name="T9" fmla="*/ 352 h 392"/>
                  <a:gd name="T10" fmla="*/ 290 w 290"/>
                  <a:gd name="T11" fmla="*/ 40 h 392"/>
                  <a:gd name="T12" fmla="*/ 145 w 290"/>
                  <a:gd name="T13" fmla="*/ 0 h 392"/>
                  <a:gd name="T14" fmla="*/ 145 w 290"/>
                  <a:gd name="T15" fmla="*/ 8 h 392"/>
                  <a:gd name="T16" fmla="*/ 282 w 290"/>
                  <a:gd name="T17" fmla="*/ 40 h 392"/>
                  <a:gd name="T18" fmla="*/ 145 w 290"/>
                  <a:gd name="T19" fmla="*/ 72 h 392"/>
                  <a:gd name="T20" fmla="*/ 8 w 290"/>
                  <a:gd name="T21" fmla="*/ 40 h 392"/>
                  <a:gd name="T22" fmla="*/ 145 w 290"/>
                  <a:gd name="T23" fmla="*/ 8 h 392"/>
                  <a:gd name="T24" fmla="*/ 282 w 290"/>
                  <a:gd name="T25" fmla="*/ 352 h 392"/>
                  <a:gd name="T26" fmla="*/ 145 w 290"/>
                  <a:gd name="T27" fmla="*/ 384 h 392"/>
                  <a:gd name="T28" fmla="*/ 8 w 290"/>
                  <a:gd name="T29" fmla="*/ 352 h 392"/>
                  <a:gd name="T30" fmla="*/ 8 w 290"/>
                  <a:gd name="T31" fmla="*/ 262 h 392"/>
                  <a:gd name="T32" fmla="*/ 146 w 290"/>
                  <a:gd name="T33" fmla="*/ 288 h 392"/>
                  <a:gd name="T34" fmla="*/ 282 w 290"/>
                  <a:gd name="T35" fmla="*/ 262 h 392"/>
                  <a:gd name="T36" fmla="*/ 282 w 290"/>
                  <a:gd name="T37" fmla="*/ 352 h 392"/>
                  <a:gd name="T38" fmla="*/ 282 w 290"/>
                  <a:gd name="T39" fmla="*/ 252 h 392"/>
                  <a:gd name="T40" fmla="*/ 146 w 290"/>
                  <a:gd name="T41" fmla="*/ 280 h 392"/>
                  <a:gd name="T42" fmla="*/ 8 w 290"/>
                  <a:gd name="T43" fmla="*/ 248 h 392"/>
                  <a:gd name="T44" fmla="*/ 8 w 290"/>
                  <a:gd name="T45" fmla="*/ 158 h 392"/>
                  <a:gd name="T46" fmla="*/ 145 w 290"/>
                  <a:gd name="T47" fmla="*/ 184 h 392"/>
                  <a:gd name="T48" fmla="*/ 282 w 290"/>
                  <a:gd name="T49" fmla="*/ 158 h 392"/>
                  <a:gd name="T50" fmla="*/ 282 w 290"/>
                  <a:gd name="T51" fmla="*/ 252 h 392"/>
                  <a:gd name="T52" fmla="*/ 145 w 290"/>
                  <a:gd name="T53" fmla="*/ 176 h 392"/>
                  <a:gd name="T54" fmla="*/ 8 w 290"/>
                  <a:gd name="T55" fmla="*/ 144 h 392"/>
                  <a:gd name="T56" fmla="*/ 8 w 290"/>
                  <a:gd name="T57" fmla="*/ 54 h 392"/>
                  <a:gd name="T58" fmla="*/ 145 w 290"/>
                  <a:gd name="T59" fmla="*/ 80 h 392"/>
                  <a:gd name="T60" fmla="*/ 282 w 290"/>
                  <a:gd name="T61" fmla="*/ 54 h 392"/>
                  <a:gd name="T62" fmla="*/ 282 w 290"/>
                  <a:gd name="T63" fmla="*/ 144 h 392"/>
                  <a:gd name="T64" fmla="*/ 145 w 290"/>
                  <a:gd name="T65" fmla="*/ 17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392">
                    <a:moveTo>
                      <a:pt x="145" y="0"/>
                    </a:moveTo>
                    <a:cubicBezTo>
                      <a:pt x="75" y="0"/>
                      <a:pt x="0" y="14"/>
                      <a:pt x="0" y="40"/>
                    </a:cubicBezTo>
                    <a:cubicBezTo>
                      <a:pt x="0" y="352"/>
                      <a:pt x="0" y="352"/>
                      <a:pt x="0" y="352"/>
                    </a:cubicBezTo>
                    <a:cubicBezTo>
                      <a:pt x="0" y="378"/>
                      <a:pt x="73" y="392"/>
                      <a:pt x="145" y="392"/>
                    </a:cubicBezTo>
                    <a:cubicBezTo>
                      <a:pt x="217" y="392"/>
                      <a:pt x="290" y="378"/>
                      <a:pt x="290" y="352"/>
                    </a:cubicBezTo>
                    <a:cubicBezTo>
                      <a:pt x="290" y="40"/>
                      <a:pt x="290" y="40"/>
                      <a:pt x="290" y="40"/>
                    </a:cubicBezTo>
                    <a:cubicBezTo>
                      <a:pt x="290" y="14"/>
                      <a:pt x="215" y="0"/>
                      <a:pt x="145" y="0"/>
                    </a:cubicBezTo>
                    <a:close/>
                    <a:moveTo>
                      <a:pt x="145" y="8"/>
                    </a:moveTo>
                    <a:cubicBezTo>
                      <a:pt x="225" y="8"/>
                      <a:pt x="282" y="25"/>
                      <a:pt x="282" y="40"/>
                    </a:cubicBezTo>
                    <a:cubicBezTo>
                      <a:pt x="282" y="55"/>
                      <a:pt x="225" y="72"/>
                      <a:pt x="145" y="72"/>
                    </a:cubicBezTo>
                    <a:cubicBezTo>
                      <a:pt x="64" y="72"/>
                      <a:pt x="8" y="55"/>
                      <a:pt x="8" y="40"/>
                    </a:cubicBezTo>
                    <a:cubicBezTo>
                      <a:pt x="8" y="25"/>
                      <a:pt x="64" y="8"/>
                      <a:pt x="145" y="8"/>
                    </a:cubicBezTo>
                    <a:close/>
                    <a:moveTo>
                      <a:pt x="282" y="352"/>
                    </a:moveTo>
                    <a:cubicBezTo>
                      <a:pt x="282" y="367"/>
                      <a:pt x="225" y="384"/>
                      <a:pt x="145" y="384"/>
                    </a:cubicBezTo>
                    <a:cubicBezTo>
                      <a:pt x="64" y="384"/>
                      <a:pt x="8" y="367"/>
                      <a:pt x="8" y="352"/>
                    </a:cubicBezTo>
                    <a:cubicBezTo>
                      <a:pt x="8" y="262"/>
                      <a:pt x="8" y="262"/>
                      <a:pt x="8" y="262"/>
                    </a:cubicBezTo>
                    <a:cubicBezTo>
                      <a:pt x="29" y="279"/>
                      <a:pt x="89" y="288"/>
                      <a:pt x="146" y="288"/>
                    </a:cubicBezTo>
                    <a:cubicBezTo>
                      <a:pt x="204" y="288"/>
                      <a:pt x="258" y="277"/>
                      <a:pt x="282" y="262"/>
                    </a:cubicBezTo>
                    <a:lnTo>
                      <a:pt x="282" y="352"/>
                    </a:lnTo>
                    <a:close/>
                    <a:moveTo>
                      <a:pt x="282" y="252"/>
                    </a:moveTo>
                    <a:cubicBezTo>
                      <a:pt x="266" y="266"/>
                      <a:pt x="214" y="280"/>
                      <a:pt x="146" y="280"/>
                    </a:cubicBezTo>
                    <a:cubicBezTo>
                      <a:pt x="65" y="280"/>
                      <a:pt x="8" y="263"/>
                      <a:pt x="8" y="248"/>
                    </a:cubicBezTo>
                    <a:cubicBezTo>
                      <a:pt x="8" y="158"/>
                      <a:pt x="8" y="158"/>
                      <a:pt x="8" y="158"/>
                    </a:cubicBezTo>
                    <a:cubicBezTo>
                      <a:pt x="29" y="175"/>
                      <a:pt x="87" y="184"/>
                      <a:pt x="145" y="184"/>
                    </a:cubicBezTo>
                    <a:cubicBezTo>
                      <a:pt x="203" y="184"/>
                      <a:pt x="261" y="175"/>
                      <a:pt x="282" y="158"/>
                    </a:cubicBezTo>
                    <a:lnTo>
                      <a:pt x="282" y="252"/>
                    </a:lnTo>
                    <a:close/>
                    <a:moveTo>
                      <a:pt x="145" y="176"/>
                    </a:moveTo>
                    <a:cubicBezTo>
                      <a:pt x="64" y="176"/>
                      <a:pt x="8" y="159"/>
                      <a:pt x="8" y="144"/>
                    </a:cubicBezTo>
                    <a:cubicBezTo>
                      <a:pt x="8" y="54"/>
                      <a:pt x="8" y="54"/>
                      <a:pt x="8" y="54"/>
                    </a:cubicBezTo>
                    <a:cubicBezTo>
                      <a:pt x="29" y="71"/>
                      <a:pt x="88" y="80"/>
                      <a:pt x="145" y="80"/>
                    </a:cubicBezTo>
                    <a:cubicBezTo>
                      <a:pt x="201" y="80"/>
                      <a:pt x="260" y="71"/>
                      <a:pt x="282" y="54"/>
                    </a:cubicBezTo>
                    <a:cubicBezTo>
                      <a:pt x="282" y="144"/>
                      <a:pt x="282" y="144"/>
                      <a:pt x="282" y="144"/>
                    </a:cubicBezTo>
                    <a:cubicBezTo>
                      <a:pt x="282" y="159"/>
                      <a:pt x="225" y="176"/>
                      <a:pt x="145" y="176"/>
                    </a:cubicBezTo>
                    <a:close/>
                  </a:path>
                </a:pathLst>
              </a:custGeom>
              <a:grpFill/>
              <a:ln>
                <a:noFill/>
              </a:ln>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grpSp>
        <p:nvGrpSpPr>
          <p:cNvPr id="20" name="Group 19">
            <a:extLst>
              <a:ext uri="{FF2B5EF4-FFF2-40B4-BE49-F238E27FC236}">
                <a16:creationId xmlns:a16="http://schemas.microsoft.com/office/drawing/2014/main" id="{EE7FB8A9-6EE2-4034-8547-CDD38C1C49C3}"/>
              </a:ext>
            </a:extLst>
          </p:cNvPr>
          <p:cNvGrpSpPr/>
          <p:nvPr/>
        </p:nvGrpSpPr>
        <p:grpSpPr>
          <a:xfrm>
            <a:off x="7026399" y="5767477"/>
            <a:ext cx="943559" cy="86021"/>
            <a:chOff x="7026399" y="5767477"/>
            <a:chExt cx="943559" cy="86021"/>
          </a:xfrm>
        </p:grpSpPr>
        <p:cxnSp>
          <p:nvCxnSpPr>
            <p:cNvPr id="442" name="Straight Connector 441">
              <a:extLst>
                <a:ext uri="{FF2B5EF4-FFF2-40B4-BE49-F238E27FC236}">
                  <a16:creationId xmlns:a16="http://schemas.microsoft.com/office/drawing/2014/main" id="{97208F02-52D7-4C29-B5CA-EA41BACF6552}"/>
                </a:ext>
              </a:extLst>
            </p:cNvPr>
            <p:cNvCxnSpPr>
              <a:cxnSpLocks/>
            </p:cNvCxnSpPr>
            <p:nvPr/>
          </p:nvCxnSpPr>
          <p:spPr>
            <a:xfrm>
              <a:off x="7026399" y="5810488"/>
              <a:ext cx="857545"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3" name="Oval 442">
              <a:extLst>
                <a:ext uri="{FF2B5EF4-FFF2-40B4-BE49-F238E27FC236}">
                  <a16:creationId xmlns:a16="http://schemas.microsoft.com/office/drawing/2014/main" id="{F90F0A2D-86FD-4741-8DB6-3B44107582F7}"/>
                </a:ext>
              </a:extLst>
            </p:cNvPr>
            <p:cNvSpPr/>
            <p:nvPr/>
          </p:nvSpPr>
          <p:spPr>
            <a:xfrm>
              <a:off x="7883937" y="5767477"/>
              <a:ext cx="86021" cy="86021"/>
            </a:xfrm>
            <a:prstGeom prst="ellips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sz="1600" dirty="0">
                <a:solidFill>
                  <a:srgbClr val="C6C6C8"/>
                </a:solidFill>
              </a:endParaRPr>
            </a:p>
          </p:txBody>
        </p:sp>
      </p:grpSp>
      <p:grpSp>
        <p:nvGrpSpPr>
          <p:cNvPr id="10" name="Group 9">
            <a:extLst>
              <a:ext uri="{FF2B5EF4-FFF2-40B4-BE49-F238E27FC236}">
                <a16:creationId xmlns:a16="http://schemas.microsoft.com/office/drawing/2014/main" id="{F8252B29-A224-4EA1-9459-5E20406D2A94}"/>
              </a:ext>
            </a:extLst>
          </p:cNvPr>
          <p:cNvGrpSpPr/>
          <p:nvPr/>
        </p:nvGrpSpPr>
        <p:grpSpPr>
          <a:xfrm>
            <a:off x="7330316" y="6094731"/>
            <a:ext cx="837375" cy="86021"/>
            <a:chOff x="7330316" y="6094731"/>
            <a:chExt cx="837375" cy="86021"/>
          </a:xfrm>
        </p:grpSpPr>
        <p:cxnSp>
          <p:nvCxnSpPr>
            <p:cNvPr id="444" name="Straight Connector 443">
              <a:extLst>
                <a:ext uri="{FF2B5EF4-FFF2-40B4-BE49-F238E27FC236}">
                  <a16:creationId xmlns:a16="http://schemas.microsoft.com/office/drawing/2014/main" id="{266E0DFE-C021-40F1-868B-F96C05F81F95}"/>
                </a:ext>
              </a:extLst>
            </p:cNvPr>
            <p:cNvCxnSpPr>
              <a:cxnSpLocks/>
            </p:cNvCxnSpPr>
            <p:nvPr/>
          </p:nvCxnSpPr>
          <p:spPr>
            <a:xfrm>
              <a:off x="7330316" y="6137742"/>
              <a:ext cx="751354"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5" name="Oval 444">
              <a:extLst>
                <a:ext uri="{FF2B5EF4-FFF2-40B4-BE49-F238E27FC236}">
                  <a16:creationId xmlns:a16="http://schemas.microsoft.com/office/drawing/2014/main" id="{9B7B2A40-5BF5-4EDD-97BC-190676B8A8F5}"/>
                </a:ext>
              </a:extLst>
            </p:cNvPr>
            <p:cNvSpPr/>
            <p:nvPr/>
          </p:nvSpPr>
          <p:spPr>
            <a:xfrm>
              <a:off x="8081670" y="6094731"/>
              <a:ext cx="86021" cy="86021"/>
            </a:xfrm>
            <a:prstGeom prst="ellipse">
              <a:avLst/>
            </a:prstGeom>
            <a:solidFill>
              <a:srgbClr val="C3EDFF"/>
            </a:solidFill>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sz="1600" dirty="0">
                <a:solidFill>
                  <a:srgbClr val="C6C6C8"/>
                </a:solidFill>
              </a:endParaRPr>
            </a:p>
          </p:txBody>
        </p:sp>
      </p:grpSp>
      <p:grpSp>
        <p:nvGrpSpPr>
          <p:cNvPr id="14" name="Group 13">
            <a:extLst>
              <a:ext uri="{FF2B5EF4-FFF2-40B4-BE49-F238E27FC236}">
                <a16:creationId xmlns:a16="http://schemas.microsoft.com/office/drawing/2014/main" id="{8080BCF7-94AD-4CFC-806D-C3DB5933DF16}"/>
              </a:ext>
            </a:extLst>
          </p:cNvPr>
          <p:cNvGrpSpPr/>
          <p:nvPr/>
        </p:nvGrpSpPr>
        <p:grpSpPr>
          <a:xfrm>
            <a:off x="6035696" y="6125310"/>
            <a:ext cx="881280" cy="86021"/>
            <a:chOff x="6035696" y="6125310"/>
            <a:chExt cx="881280" cy="86021"/>
          </a:xfrm>
        </p:grpSpPr>
        <p:cxnSp>
          <p:nvCxnSpPr>
            <p:cNvPr id="446" name="Straight Connector 445">
              <a:extLst>
                <a:ext uri="{FF2B5EF4-FFF2-40B4-BE49-F238E27FC236}">
                  <a16:creationId xmlns:a16="http://schemas.microsoft.com/office/drawing/2014/main" id="{D934AF90-AE32-430F-B099-E5FAEC7DBDA3}"/>
                </a:ext>
              </a:extLst>
            </p:cNvPr>
            <p:cNvCxnSpPr>
              <a:cxnSpLocks/>
            </p:cNvCxnSpPr>
            <p:nvPr/>
          </p:nvCxnSpPr>
          <p:spPr>
            <a:xfrm flipH="1">
              <a:off x="6121718" y="6168321"/>
              <a:ext cx="795258"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7" name="Oval 446">
              <a:extLst>
                <a:ext uri="{FF2B5EF4-FFF2-40B4-BE49-F238E27FC236}">
                  <a16:creationId xmlns:a16="http://schemas.microsoft.com/office/drawing/2014/main" id="{1E3F1DFA-2EFC-450C-894E-4C4F5B98671E}"/>
                </a:ext>
              </a:extLst>
            </p:cNvPr>
            <p:cNvSpPr/>
            <p:nvPr/>
          </p:nvSpPr>
          <p:spPr>
            <a:xfrm flipH="1">
              <a:off x="6035696" y="6125310"/>
              <a:ext cx="86021" cy="86021"/>
            </a:xfrm>
            <a:prstGeom prst="ellips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sz="1600" dirty="0">
                <a:solidFill>
                  <a:srgbClr val="C6C6C8"/>
                </a:solidFill>
              </a:endParaRPr>
            </a:p>
          </p:txBody>
        </p:sp>
      </p:grpSp>
      <p:grpSp>
        <p:nvGrpSpPr>
          <p:cNvPr id="13" name="Group 12">
            <a:extLst>
              <a:ext uri="{FF2B5EF4-FFF2-40B4-BE49-F238E27FC236}">
                <a16:creationId xmlns:a16="http://schemas.microsoft.com/office/drawing/2014/main" id="{F829CA06-5D6E-43D2-8B6C-084B98E1A5A3}"/>
              </a:ext>
            </a:extLst>
          </p:cNvPr>
          <p:cNvGrpSpPr/>
          <p:nvPr/>
        </p:nvGrpSpPr>
        <p:grpSpPr>
          <a:xfrm>
            <a:off x="6444376" y="6244903"/>
            <a:ext cx="828513" cy="86021"/>
            <a:chOff x="6444376" y="6244903"/>
            <a:chExt cx="828513" cy="86021"/>
          </a:xfrm>
        </p:grpSpPr>
        <p:cxnSp>
          <p:nvCxnSpPr>
            <p:cNvPr id="507" name="Straight Connector 506">
              <a:extLst>
                <a:ext uri="{FF2B5EF4-FFF2-40B4-BE49-F238E27FC236}">
                  <a16:creationId xmlns:a16="http://schemas.microsoft.com/office/drawing/2014/main" id="{4F3B413A-BB71-431B-8287-BE262184F0CD}"/>
                </a:ext>
              </a:extLst>
            </p:cNvPr>
            <p:cNvCxnSpPr>
              <a:cxnSpLocks/>
            </p:cNvCxnSpPr>
            <p:nvPr/>
          </p:nvCxnSpPr>
          <p:spPr>
            <a:xfrm>
              <a:off x="6444376" y="6287914"/>
              <a:ext cx="742482"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9" name="Oval 508">
              <a:extLst>
                <a:ext uri="{FF2B5EF4-FFF2-40B4-BE49-F238E27FC236}">
                  <a16:creationId xmlns:a16="http://schemas.microsoft.com/office/drawing/2014/main" id="{4FCC7448-2DB8-4F75-B658-5123A7A841E0}"/>
                </a:ext>
              </a:extLst>
            </p:cNvPr>
            <p:cNvSpPr/>
            <p:nvPr/>
          </p:nvSpPr>
          <p:spPr>
            <a:xfrm>
              <a:off x="7186868" y="6244903"/>
              <a:ext cx="86021" cy="86021"/>
            </a:xfrm>
            <a:prstGeom prst="ellipse">
              <a:avLst/>
            </a:prstGeom>
            <a:solidFill>
              <a:srgbClr val="C3EDFF"/>
            </a:solidFill>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rgbClr val="C6C6C8"/>
                </a:solidFill>
              </a:endParaRPr>
            </a:p>
          </p:txBody>
        </p:sp>
      </p:grpSp>
      <p:grpSp>
        <p:nvGrpSpPr>
          <p:cNvPr id="12" name="Group 11">
            <a:extLst>
              <a:ext uri="{FF2B5EF4-FFF2-40B4-BE49-F238E27FC236}">
                <a16:creationId xmlns:a16="http://schemas.microsoft.com/office/drawing/2014/main" id="{8CF94693-5857-419C-BB22-BB73B93FFA33}"/>
              </a:ext>
            </a:extLst>
          </p:cNvPr>
          <p:cNvGrpSpPr/>
          <p:nvPr/>
        </p:nvGrpSpPr>
        <p:grpSpPr>
          <a:xfrm>
            <a:off x="7701578" y="5928643"/>
            <a:ext cx="692501" cy="86021"/>
            <a:chOff x="7701578" y="5928643"/>
            <a:chExt cx="692501" cy="86021"/>
          </a:xfrm>
        </p:grpSpPr>
        <p:cxnSp>
          <p:nvCxnSpPr>
            <p:cNvPr id="510" name="Straight Connector 509">
              <a:extLst>
                <a:ext uri="{FF2B5EF4-FFF2-40B4-BE49-F238E27FC236}">
                  <a16:creationId xmlns:a16="http://schemas.microsoft.com/office/drawing/2014/main" id="{AA0C50AA-FE69-4E49-B414-82E0B05078C6}"/>
                </a:ext>
              </a:extLst>
            </p:cNvPr>
            <p:cNvCxnSpPr>
              <a:cxnSpLocks/>
            </p:cNvCxnSpPr>
            <p:nvPr/>
          </p:nvCxnSpPr>
          <p:spPr>
            <a:xfrm flipH="1">
              <a:off x="7787628" y="5971653"/>
              <a:ext cx="606451"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1" name="Oval 510">
              <a:extLst>
                <a:ext uri="{FF2B5EF4-FFF2-40B4-BE49-F238E27FC236}">
                  <a16:creationId xmlns:a16="http://schemas.microsoft.com/office/drawing/2014/main" id="{3D6D706E-B682-4B8D-983D-66FF79783049}"/>
                </a:ext>
              </a:extLst>
            </p:cNvPr>
            <p:cNvSpPr/>
            <p:nvPr/>
          </p:nvSpPr>
          <p:spPr>
            <a:xfrm flipH="1">
              <a:off x="7701578" y="5928643"/>
              <a:ext cx="86021" cy="86021"/>
            </a:xfrm>
            <a:prstGeom prst="ellipse">
              <a:avLst/>
            </a:prstGeom>
            <a:solidFill>
              <a:srgbClr val="C3EDFF"/>
            </a:solidFill>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rgbClr val="C6C6C8"/>
                </a:solidFill>
              </a:endParaRPr>
            </a:p>
          </p:txBody>
        </p:sp>
      </p:grpSp>
      <p:grpSp>
        <p:nvGrpSpPr>
          <p:cNvPr id="17" name="Group 16">
            <a:extLst>
              <a:ext uri="{FF2B5EF4-FFF2-40B4-BE49-F238E27FC236}">
                <a16:creationId xmlns:a16="http://schemas.microsoft.com/office/drawing/2014/main" id="{25665BF2-AB48-4991-B475-5038BAE324A9}"/>
              </a:ext>
            </a:extLst>
          </p:cNvPr>
          <p:cNvGrpSpPr/>
          <p:nvPr/>
        </p:nvGrpSpPr>
        <p:grpSpPr>
          <a:xfrm>
            <a:off x="6761015" y="5651034"/>
            <a:ext cx="695929" cy="86021"/>
            <a:chOff x="6761015" y="5651034"/>
            <a:chExt cx="695929" cy="86021"/>
          </a:xfrm>
        </p:grpSpPr>
        <p:cxnSp>
          <p:nvCxnSpPr>
            <p:cNvPr id="512" name="Straight Connector 511">
              <a:extLst>
                <a:ext uri="{FF2B5EF4-FFF2-40B4-BE49-F238E27FC236}">
                  <a16:creationId xmlns:a16="http://schemas.microsoft.com/office/drawing/2014/main" id="{3E8ED802-DF99-4733-96B3-B2F37427D1B3}"/>
                </a:ext>
              </a:extLst>
            </p:cNvPr>
            <p:cNvCxnSpPr/>
            <p:nvPr/>
          </p:nvCxnSpPr>
          <p:spPr>
            <a:xfrm flipH="1">
              <a:off x="6847036" y="5694045"/>
              <a:ext cx="609908"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3" name="Oval 512">
              <a:extLst>
                <a:ext uri="{FF2B5EF4-FFF2-40B4-BE49-F238E27FC236}">
                  <a16:creationId xmlns:a16="http://schemas.microsoft.com/office/drawing/2014/main" id="{E843FF79-46A0-4EA6-8718-29B3BDDB0C17}"/>
                </a:ext>
              </a:extLst>
            </p:cNvPr>
            <p:cNvSpPr/>
            <p:nvPr/>
          </p:nvSpPr>
          <p:spPr>
            <a:xfrm flipH="1">
              <a:off x="6761015" y="5651034"/>
              <a:ext cx="86021" cy="86021"/>
            </a:xfrm>
            <a:prstGeom prst="ellips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sz="1600" dirty="0">
                <a:solidFill>
                  <a:srgbClr val="C6C6C8"/>
                </a:solidFill>
              </a:endParaRPr>
            </a:p>
          </p:txBody>
        </p:sp>
      </p:grpSp>
      <p:grpSp>
        <p:nvGrpSpPr>
          <p:cNvPr id="16" name="Group 15">
            <a:extLst>
              <a:ext uri="{FF2B5EF4-FFF2-40B4-BE49-F238E27FC236}">
                <a16:creationId xmlns:a16="http://schemas.microsoft.com/office/drawing/2014/main" id="{D3736CD8-6EA8-48EC-8465-485779ED9400}"/>
              </a:ext>
            </a:extLst>
          </p:cNvPr>
          <p:cNvGrpSpPr/>
          <p:nvPr/>
        </p:nvGrpSpPr>
        <p:grpSpPr>
          <a:xfrm>
            <a:off x="6214281" y="5735144"/>
            <a:ext cx="434925" cy="86021"/>
            <a:chOff x="6214281" y="5735144"/>
            <a:chExt cx="434925" cy="86021"/>
          </a:xfrm>
        </p:grpSpPr>
        <p:cxnSp>
          <p:nvCxnSpPr>
            <p:cNvPr id="515" name="Straight Connector 514">
              <a:extLst>
                <a:ext uri="{FF2B5EF4-FFF2-40B4-BE49-F238E27FC236}">
                  <a16:creationId xmlns:a16="http://schemas.microsoft.com/office/drawing/2014/main" id="{D265CAF9-768F-4323-8A68-B4C196684DF7}"/>
                </a:ext>
              </a:extLst>
            </p:cNvPr>
            <p:cNvCxnSpPr>
              <a:cxnSpLocks/>
            </p:cNvCxnSpPr>
            <p:nvPr/>
          </p:nvCxnSpPr>
          <p:spPr>
            <a:xfrm>
              <a:off x="6214281" y="5778155"/>
              <a:ext cx="348904"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6" name="Oval 515">
              <a:extLst>
                <a:ext uri="{FF2B5EF4-FFF2-40B4-BE49-F238E27FC236}">
                  <a16:creationId xmlns:a16="http://schemas.microsoft.com/office/drawing/2014/main" id="{712B8EE5-43F0-4A83-8433-AB6EA888ED6C}"/>
                </a:ext>
              </a:extLst>
            </p:cNvPr>
            <p:cNvSpPr/>
            <p:nvPr/>
          </p:nvSpPr>
          <p:spPr>
            <a:xfrm>
              <a:off x="6563185" y="5735144"/>
              <a:ext cx="86021" cy="86021"/>
            </a:xfrm>
            <a:prstGeom prst="ellips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rgbClr val="C6C6C8"/>
                </a:solidFill>
              </a:endParaRPr>
            </a:p>
          </p:txBody>
        </p:sp>
      </p:grpSp>
      <p:grpSp>
        <p:nvGrpSpPr>
          <p:cNvPr id="15" name="Group 14">
            <a:extLst>
              <a:ext uri="{FF2B5EF4-FFF2-40B4-BE49-F238E27FC236}">
                <a16:creationId xmlns:a16="http://schemas.microsoft.com/office/drawing/2014/main" id="{5F1596B6-3842-49F9-85F0-773E14F1FCC7}"/>
              </a:ext>
            </a:extLst>
          </p:cNvPr>
          <p:cNvGrpSpPr/>
          <p:nvPr/>
        </p:nvGrpSpPr>
        <p:grpSpPr>
          <a:xfrm>
            <a:off x="5697032" y="5864865"/>
            <a:ext cx="641670" cy="86021"/>
            <a:chOff x="5697032" y="5864865"/>
            <a:chExt cx="641670" cy="86021"/>
          </a:xfrm>
        </p:grpSpPr>
        <p:cxnSp>
          <p:nvCxnSpPr>
            <p:cNvPr id="517" name="Straight Connector 516">
              <a:extLst>
                <a:ext uri="{FF2B5EF4-FFF2-40B4-BE49-F238E27FC236}">
                  <a16:creationId xmlns:a16="http://schemas.microsoft.com/office/drawing/2014/main" id="{B57B9C80-6A5E-4DBA-A9EE-027B8C19D717}"/>
                </a:ext>
              </a:extLst>
            </p:cNvPr>
            <p:cNvCxnSpPr>
              <a:cxnSpLocks/>
            </p:cNvCxnSpPr>
            <p:nvPr/>
          </p:nvCxnSpPr>
          <p:spPr>
            <a:xfrm>
              <a:off x="5697032" y="5907876"/>
              <a:ext cx="555652"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8" name="Oval 517">
              <a:extLst>
                <a:ext uri="{FF2B5EF4-FFF2-40B4-BE49-F238E27FC236}">
                  <a16:creationId xmlns:a16="http://schemas.microsoft.com/office/drawing/2014/main" id="{E83AB3D0-DFED-441C-B4F5-F63CF35A0937}"/>
                </a:ext>
              </a:extLst>
            </p:cNvPr>
            <p:cNvSpPr/>
            <p:nvPr/>
          </p:nvSpPr>
          <p:spPr>
            <a:xfrm>
              <a:off x="6252681" y="5864865"/>
              <a:ext cx="86021" cy="86021"/>
            </a:xfrm>
            <a:prstGeom prst="ellipse">
              <a:avLst/>
            </a:prstGeom>
            <a:solidFill>
              <a:srgbClr val="C3EDFF"/>
            </a:solidFill>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rgbClr val="C6C6C8"/>
                </a:solidFill>
              </a:endParaRPr>
            </a:p>
          </p:txBody>
        </p:sp>
      </p:grpSp>
      <p:grpSp>
        <p:nvGrpSpPr>
          <p:cNvPr id="19" name="Group 18">
            <a:extLst>
              <a:ext uri="{FF2B5EF4-FFF2-40B4-BE49-F238E27FC236}">
                <a16:creationId xmlns:a16="http://schemas.microsoft.com/office/drawing/2014/main" id="{349E29F8-AC4A-4C95-9F22-65B8DCA17643}"/>
              </a:ext>
            </a:extLst>
          </p:cNvPr>
          <p:cNvGrpSpPr/>
          <p:nvPr/>
        </p:nvGrpSpPr>
        <p:grpSpPr>
          <a:xfrm>
            <a:off x="7233772" y="5526660"/>
            <a:ext cx="425168" cy="86021"/>
            <a:chOff x="7233772" y="5526660"/>
            <a:chExt cx="425168" cy="86021"/>
          </a:xfrm>
        </p:grpSpPr>
        <p:cxnSp>
          <p:nvCxnSpPr>
            <p:cNvPr id="519" name="Straight Connector 518">
              <a:extLst>
                <a:ext uri="{FF2B5EF4-FFF2-40B4-BE49-F238E27FC236}">
                  <a16:creationId xmlns:a16="http://schemas.microsoft.com/office/drawing/2014/main" id="{29A4A2C3-8D8C-4A62-8CB3-7CE8DE4D4647}"/>
                </a:ext>
              </a:extLst>
            </p:cNvPr>
            <p:cNvCxnSpPr>
              <a:cxnSpLocks/>
            </p:cNvCxnSpPr>
            <p:nvPr/>
          </p:nvCxnSpPr>
          <p:spPr>
            <a:xfrm>
              <a:off x="7233772" y="5569682"/>
              <a:ext cx="339152"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0" name="Oval 519">
              <a:extLst>
                <a:ext uri="{FF2B5EF4-FFF2-40B4-BE49-F238E27FC236}">
                  <a16:creationId xmlns:a16="http://schemas.microsoft.com/office/drawing/2014/main" id="{D45DBB23-CF6E-455F-A452-3C6B8D861EF5}"/>
                </a:ext>
              </a:extLst>
            </p:cNvPr>
            <p:cNvSpPr/>
            <p:nvPr/>
          </p:nvSpPr>
          <p:spPr>
            <a:xfrm>
              <a:off x="7572919" y="5526660"/>
              <a:ext cx="86021" cy="86021"/>
            </a:xfrm>
            <a:prstGeom prst="ellipse">
              <a:avLst/>
            </a:prstGeom>
            <a:solidFill>
              <a:srgbClr val="C3EDFF"/>
            </a:solidFill>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rgbClr val="C6C6C8"/>
                </a:solidFill>
              </a:endParaRPr>
            </a:p>
          </p:txBody>
        </p:sp>
      </p:grpSp>
      <p:grpSp>
        <p:nvGrpSpPr>
          <p:cNvPr id="18" name="Group 17">
            <a:extLst>
              <a:ext uri="{FF2B5EF4-FFF2-40B4-BE49-F238E27FC236}">
                <a16:creationId xmlns:a16="http://schemas.microsoft.com/office/drawing/2014/main" id="{A305547F-52EA-4909-815A-3665FB1F85C8}"/>
              </a:ext>
            </a:extLst>
          </p:cNvPr>
          <p:cNvGrpSpPr/>
          <p:nvPr/>
        </p:nvGrpSpPr>
        <p:grpSpPr>
          <a:xfrm>
            <a:off x="6441700" y="5506786"/>
            <a:ext cx="491705" cy="86021"/>
            <a:chOff x="6441700" y="5506786"/>
            <a:chExt cx="491705" cy="86021"/>
          </a:xfrm>
        </p:grpSpPr>
        <p:cxnSp>
          <p:nvCxnSpPr>
            <p:cNvPr id="521" name="Straight Connector 520">
              <a:extLst>
                <a:ext uri="{FF2B5EF4-FFF2-40B4-BE49-F238E27FC236}">
                  <a16:creationId xmlns:a16="http://schemas.microsoft.com/office/drawing/2014/main" id="{3858D31F-EED2-472B-A5D0-859EE1C79DCC}"/>
                </a:ext>
              </a:extLst>
            </p:cNvPr>
            <p:cNvCxnSpPr>
              <a:cxnSpLocks/>
            </p:cNvCxnSpPr>
            <p:nvPr/>
          </p:nvCxnSpPr>
          <p:spPr>
            <a:xfrm flipH="1">
              <a:off x="6527722" y="5549797"/>
              <a:ext cx="405683"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2" name="Oval 521">
              <a:extLst>
                <a:ext uri="{FF2B5EF4-FFF2-40B4-BE49-F238E27FC236}">
                  <a16:creationId xmlns:a16="http://schemas.microsoft.com/office/drawing/2014/main" id="{87F35325-27E0-4DEA-98A0-B6BF0792558E}"/>
                </a:ext>
              </a:extLst>
            </p:cNvPr>
            <p:cNvSpPr/>
            <p:nvPr/>
          </p:nvSpPr>
          <p:spPr>
            <a:xfrm flipH="1">
              <a:off x="6441700" y="5506786"/>
              <a:ext cx="86021" cy="86021"/>
            </a:xfrm>
            <a:prstGeom prst="ellipse">
              <a:avLst/>
            </a:prstGeom>
            <a:solidFill>
              <a:srgbClr val="C3EDFF"/>
            </a:solidFill>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rgbClr val="C6C6C8"/>
                </a:solidFill>
              </a:endParaRPr>
            </a:p>
          </p:txBody>
        </p:sp>
      </p:grpSp>
      <p:grpSp>
        <p:nvGrpSpPr>
          <p:cNvPr id="7" name="Group 6">
            <a:extLst>
              <a:ext uri="{FF2B5EF4-FFF2-40B4-BE49-F238E27FC236}">
                <a16:creationId xmlns:a16="http://schemas.microsoft.com/office/drawing/2014/main" id="{459FF565-79F2-4B22-B6E5-E0DFBD514BAC}"/>
              </a:ext>
            </a:extLst>
          </p:cNvPr>
          <p:cNvGrpSpPr/>
          <p:nvPr/>
        </p:nvGrpSpPr>
        <p:grpSpPr>
          <a:xfrm>
            <a:off x="7422628" y="6296692"/>
            <a:ext cx="413079" cy="86021"/>
            <a:chOff x="7422628" y="6296692"/>
            <a:chExt cx="413079" cy="86021"/>
          </a:xfrm>
        </p:grpSpPr>
        <p:cxnSp>
          <p:nvCxnSpPr>
            <p:cNvPr id="523" name="Straight Connector 522">
              <a:extLst>
                <a:ext uri="{FF2B5EF4-FFF2-40B4-BE49-F238E27FC236}">
                  <a16:creationId xmlns:a16="http://schemas.microsoft.com/office/drawing/2014/main" id="{A24233E8-8623-4B5D-B119-276C7FBC9B80}"/>
                </a:ext>
              </a:extLst>
            </p:cNvPr>
            <p:cNvCxnSpPr>
              <a:cxnSpLocks/>
            </p:cNvCxnSpPr>
            <p:nvPr/>
          </p:nvCxnSpPr>
          <p:spPr>
            <a:xfrm flipH="1">
              <a:off x="7508668" y="6339697"/>
              <a:ext cx="327039" cy="0"/>
            </a:xfrm>
            <a:prstGeom prst="line">
              <a:avLst/>
            </a:prstGeom>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4" name="Oval 523">
              <a:extLst>
                <a:ext uri="{FF2B5EF4-FFF2-40B4-BE49-F238E27FC236}">
                  <a16:creationId xmlns:a16="http://schemas.microsoft.com/office/drawing/2014/main" id="{F42A0550-0CA8-4B01-8A18-91BF13BF7D96}"/>
                </a:ext>
              </a:extLst>
            </p:cNvPr>
            <p:cNvSpPr/>
            <p:nvPr/>
          </p:nvSpPr>
          <p:spPr>
            <a:xfrm flipH="1">
              <a:off x="7422628" y="6296692"/>
              <a:ext cx="86021" cy="86021"/>
            </a:xfrm>
            <a:prstGeom prst="ellipse">
              <a:avLst/>
            </a:prstGeom>
            <a:solidFill>
              <a:srgbClr val="C3EDFF"/>
            </a:solidFill>
            <a:ln w="12700">
              <a:solidFill>
                <a:srgbClr val="C3EDF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rgbClr val="C6C6C8"/>
                </a:solidFill>
              </a:endParaRPr>
            </a:p>
          </p:txBody>
        </p:sp>
      </p:grpSp>
      <p:grpSp>
        <p:nvGrpSpPr>
          <p:cNvPr id="525" name="Group 524">
            <a:extLst>
              <a:ext uri="{FF2B5EF4-FFF2-40B4-BE49-F238E27FC236}">
                <a16:creationId xmlns:a16="http://schemas.microsoft.com/office/drawing/2014/main" id="{1780FF20-B6B9-4CC8-8A24-B48985905C92}"/>
              </a:ext>
            </a:extLst>
          </p:cNvPr>
          <p:cNvGrpSpPr/>
          <p:nvPr>
            <p:custDataLst>
              <p:tags r:id="rId3"/>
            </p:custDataLst>
          </p:nvPr>
        </p:nvGrpSpPr>
        <p:grpSpPr>
          <a:xfrm>
            <a:off x="6477165" y="5939916"/>
            <a:ext cx="1019693" cy="98978"/>
            <a:chOff x="-5945188" y="3535363"/>
            <a:chExt cx="4383088" cy="425450"/>
          </a:xfrm>
          <a:solidFill>
            <a:srgbClr val="C3EDFF"/>
          </a:solidFill>
        </p:grpSpPr>
        <p:sp>
          <p:nvSpPr>
            <p:cNvPr id="526" name="Freeform 185">
              <a:extLst>
                <a:ext uri="{FF2B5EF4-FFF2-40B4-BE49-F238E27FC236}">
                  <a16:creationId xmlns:a16="http://schemas.microsoft.com/office/drawing/2014/main" id="{3BCED2A8-59A4-4E4C-869E-64B9C4F26D3F}"/>
                </a:ext>
              </a:extLst>
            </p:cNvPr>
            <p:cNvSpPr>
              <a:spLocks/>
            </p:cNvSpPr>
            <p:nvPr/>
          </p:nvSpPr>
          <p:spPr bwMode="auto">
            <a:xfrm>
              <a:off x="-5945188" y="3552825"/>
              <a:ext cx="320675" cy="398463"/>
            </a:xfrm>
            <a:custGeom>
              <a:avLst/>
              <a:gdLst>
                <a:gd name="T0" fmla="*/ 86 w 202"/>
                <a:gd name="T1" fmla="*/ 27 h 251"/>
                <a:gd name="T2" fmla="*/ 0 w 202"/>
                <a:gd name="T3" fmla="*/ 27 h 251"/>
                <a:gd name="T4" fmla="*/ 0 w 202"/>
                <a:gd name="T5" fmla="*/ 0 h 251"/>
                <a:gd name="T6" fmla="*/ 202 w 202"/>
                <a:gd name="T7" fmla="*/ 0 h 251"/>
                <a:gd name="T8" fmla="*/ 202 w 202"/>
                <a:gd name="T9" fmla="*/ 27 h 251"/>
                <a:gd name="T10" fmla="*/ 116 w 202"/>
                <a:gd name="T11" fmla="*/ 27 h 251"/>
                <a:gd name="T12" fmla="*/ 116 w 202"/>
                <a:gd name="T13" fmla="*/ 251 h 251"/>
                <a:gd name="T14" fmla="*/ 86 w 202"/>
                <a:gd name="T15" fmla="*/ 251 h 251"/>
                <a:gd name="T16" fmla="*/ 86 w 202"/>
                <a:gd name="T17" fmla="*/ 2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51">
                  <a:moveTo>
                    <a:pt x="86" y="27"/>
                  </a:moveTo>
                  <a:lnTo>
                    <a:pt x="0" y="27"/>
                  </a:lnTo>
                  <a:lnTo>
                    <a:pt x="0" y="0"/>
                  </a:lnTo>
                  <a:lnTo>
                    <a:pt x="202" y="0"/>
                  </a:lnTo>
                  <a:lnTo>
                    <a:pt x="202" y="27"/>
                  </a:lnTo>
                  <a:lnTo>
                    <a:pt x="116" y="27"/>
                  </a:lnTo>
                  <a:lnTo>
                    <a:pt x="116" y="251"/>
                  </a:lnTo>
                  <a:lnTo>
                    <a:pt x="86" y="251"/>
                  </a:lnTo>
                  <a:lnTo>
                    <a:pt x="8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27" name="Freeform 186">
              <a:extLst>
                <a:ext uri="{FF2B5EF4-FFF2-40B4-BE49-F238E27FC236}">
                  <a16:creationId xmlns:a16="http://schemas.microsoft.com/office/drawing/2014/main" id="{95894F8E-DB86-4EF4-A3D2-CE193C72E0EC}"/>
                </a:ext>
              </a:extLst>
            </p:cNvPr>
            <p:cNvSpPr>
              <a:spLocks noEditPoints="1"/>
            </p:cNvSpPr>
            <p:nvPr/>
          </p:nvSpPr>
          <p:spPr bwMode="auto">
            <a:xfrm>
              <a:off x="-5635626" y="3652838"/>
              <a:ext cx="282575" cy="307975"/>
            </a:xfrm>
            <a:custGeom>
              <a:avLst/>
              <a:gdLst>
                <a:gd name="T0" fmla="*/ 0 w 97"/>
                <a:gd name="T1" fmla="*/ 54 h 108"/>
                <a:gd name="T2" fmla="*/ 0 w 97"/>
                <a:gd name="T3" fmla="*/ 53 h 108"/>
                <a:gd name="T4" fmla="*/ 49 w 97"/>
                <a:gd name="T5" fmla="*/ 0 h 108"/>
                <a:gd name="T6" fmla="*/ 97 w 97"/>
                <a:gd name="T7" fmla="*/ 54 h 108"/>
                <a:gd name="T8" fmla="*/ 97 w 97"/>
                <a:gd name="T9" fmla="*/ 59 h 108"/>
                <a:gd name="T10" fmla="*/ 15 w 97"/>
                <a:gd name="T11" fmla="*/ 59 h 108"/>
                <a:gd name="T12" fmla="*/ 52 w 97"/>
                <a:gd name="T13" fmla="*/ 94 h 108"/>
                <a:gd name="T14" fmla="*/ 84 w 97"/>
                <a:gd name="T15" fmla="*/ 80 h 108"/>
                <a:gd name="T16" fmla="*/ 94 w 97"/>
                <a:gd name="T17" fmla="*/ 88 h 108"/>
                <a:gd name="T18" fmla="*/ 51 w 97"/>
                <a:gd name="T19" fmla="*/ 108 h 108"/>
                <a:gd name="T20" fmla="*/ 0 w 97"/>
                <a:gd name="T21" fmla="*/ 54 h 108"/>
                <a:gd name="T22" fmla="*/ 82 w 97"/>
                <a:gd name="T23" fmla="*/ 48 h 108"/>
                <a:gd name="T24" fmla="*/ 49 w 97"/>
                <a:gd name="T25" fmla="*/ 13 h 108"/>
                <a:gd name="T26" fmla="*/ 15 w 97"/>
                <a:gd name="T27" fmla="*/ 48 h 108"/>
                <a:gd name="T28" fmla="*/ 82 w 97"/>
                <a:gd name="T29"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08">
                  <a:moveTo>
                    <a:pt x="0" y="54"/>
                  </a:moveTo>
                  <a:cubicBezTo>
                    <a:pt x="0" y="53"/>
                    <a:pt x="0" y="53"/>
                    <a:pt x="0" y="53"/>
                  </a:cubicBezTo>
                  <a:cubicBezTo>
                    <a:pt x="0" y="24"/>
                    <a:pt x="21" y="0"/>
                    <a:pt x="49" y="0"/>
                  </a:cubicBezTo>
                  <a:cubicBezTo>
                    <a:pt x="80" y="0"/>
                    <a:pt x="97" y="24"/>
                    <a:pt x="97" y="54"/>
                  </a:cubicBezTo>
                  <a:cubicBezTo>
                    <a:pt x="97" y="56"/>
                    <a:pt x="97" y="57"/>
                    <a:pt x="97" y="59"/>
                  </a:cubicBezTo>
                  <a:cubicBezTo>
                    <a:pt x="15" y="59"/>
                    <a:pt x="15" y="59"/>
                    <a:pt x="15" y="59"/>
                  </a:cubicBezTo>
                  <a:cubicBezTo>
                    <a:pt x="17" y="82"/>
                    <a:pt x="33" y="94"/>
                    <a:pt x="52" y="94"/>
                  </a:cubicBezTo>
                  <a:cubicBezTo>
                    <a:pt x="66" y="94"/>
                    <a:pt x="76" y="89"/>
                    <a:pt x="84" y="80"/>
                  </a:cubicBezTo>
                  <a:cubicBezTo>
                    <a:pt x="94" y="88"/>
                    <a:pt x="94" y="88"/>
                    <a:pt x="94" y="88"/>
                  </a:cubicBezTo>
                  <a:cubicBezTo>
                    <a:pt x="83" y="100"/>
                    <a:pt x="71" y="108"/>
                    <a:pt x="51" y="108"/>
                  </a:cubicBezTo>
                  <a:cubicBezTo>
                    <a:pt x="23" y="108"/>
                    <a:pt x="0" y="86"/>
                    <a:pt x="0" y="54"/>
                  </a:cubicBezTo>
                  <a:close/>
                  <a:moveTo>
                    <a:pt x="82" y="48"/>
                  </a:moveTo>
                  <a:cubicBezTo>
                    <a:pt x="80" y="29"/>
                    <a:pt x="69" y="13"/>
                    <a:pt x="49" y="13"/>
                  </a:cubicBezTo>
                  <a:cubicBezTo>
                    <a:pt x="31" y="13"/>
                    <a:pt x="17" y="28"/>
                    <a:pt x="15"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28" name="Rectangle 187">
              <a:extLst>
                <a:ext uri="{FF2B5EF4-FFF2-40B4-BE49-F238E27FC236}">
                  <a16:creationId xmlns:a16="http://schemas.microsoft.com/office/drawing/2014/main" id="{1C9CBFE3-2406-4A43-B338-581BAD6C4783}"/>
                </a:ext>
              </a:extLst>
            </p:cNvPr>
            <p:cNvSpPr>
              <a:spLocks noChangeArrowheads="1"/>
            </p:cNvSpPr>
            <p:nvPr/>
          </p:nvSpPr>
          <p:spPr bwMode="auto">
            <a:xfrm>
              <a:off x="-5268913" y="3535363"/>
              <a:ext cx="44450" cy="415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29" name="Freeform 188">
              <a:extLst>
                <a:ext uri="{FF2B5EF4-FFF2-40B4-BE49-F238E27FC236}">
                  <a16:creationId xmlns:a16="http://schemas.microsoft.com/office/drawing/2014/main" id="{E2F10126-0F4F-485D-9369-298737441D35}"/>
                </a:ext>
              </a:extLst>
            </p:cNvPr>
            <p:cNvSpPr>
              <a:spLocks/>
            </p:cNvSpPr>
            <p:nvPr/>
          </p:nvSpPr>
          <p:spPr bwMode="auto">
            <a:xfrm>
              <a:off x="-5137151" y="3652838"/>
              <a:ext cx="276225" cy="307975"/>
            </a:xfrm>
            <a:custGeom>
              <a:avLst/>
              <a:gdLst>
                <a:gd name="T0" fmla="*/ 0 w 95"/>
                <a:gd name="T1" fmla="*/ 54 h 108"/>
                <a:gd name="T2" fmla="*/ 0 w 95"/>
                <a:gd name="T3" fmla="*/ 54 h 108"/>
                <a:gd name="T4" fmla="*/ 53 w 95"/>
                <a:gd name="T5" fmla="*/ 0 h 108"/>
                <a:gd name="T6" fmla="*/ 94 w 95"/>
                <a:gd name="T7" fmla="*/ 18 h 108"/>
                <a:gd name="T8" fmla="*/ 84 w 95"/>
                <a:gd name="T9" fmla="*/ 29 h 108"/>
                <a:gd name="T10" fmla="*/ 52 w 95"/>
                <a:gd name="T11" fmla="*/ 13 h 108"/>
                <a:gd name="T12" fmla="*/ 15 w 95"/>
                <a:gd name="T13" fmla="*/ 53 h 108"/>
                <a:gd name="T14" fmla="*/ 15 w 95"/>
                <a:gd name="T15" fmla="*/ 54 h 108"/>
                <a:gd name="T16" fmla="*/ 53 w 95"/>
                <a:gd name="T17" fmla="*/ 94 h 108"/>
                <a:gd name="T18" fmla="*/ 85 w 95"/>
                <a:gd name="T19" fmla="*/ 79 h 108"/>
                <a:gd name="T20" fmla="*/ 95 w 95"/>
                <a:gd name="T21" fmla="*/ 88 h 108"/>
                <a:gd name="T22" fmla="*/ 53 w 95"/>
                <a:gd name="T23" fmla="*/ 108 h 108"/>
                <a:gd name="T24" fmla="*/ 0 w 95"/>
                <a:gd name="T2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8">
                  <a:moveTo>
                    <a:pt x="0" y="54"/>
                  </a:moveTo>
                  <a:cubicBezTo>
                    <a:pt x="0" y="54"/>
                    <a:pt x="0" y="54"/>
                    <a:pt x="0" y="54"/>
                  </a:cubicBezTo>
                  <a:cubicBezTo>
                    <a:pt x="0" y="24"/>
                    <a:pt x="22" y="0"/>
                    <a:pt x="53" y="0"/>
                  </a:cubicBezTo>
                  <a:cubicBezTo>
                    <a:pt x="72" y="0"/>
                    <a:pt x="84" y="8"/>
                    <a:pt x="94" y="18"/>
                  </a:cubicBezTo>
                  <a:cubicBezTo>
                    <a:pt x="84" y="29"/>
                    <a:pt x="84" y="29"/>
                    <a:pt x="84" y="29"/>
                  </a:cubicBezTo>
                  <a:cubicBezTo>
                    <a:pt x="76" y="20"/>
                    <a:pt x="66" y="13"/>
                    <a:pt x="52" y="13"/>
                  </a:cubicBezTo>
                  <a:cubicBezTo>
                    <a:pt x="31" y="13"/>
                    <a:pt x="15" y="31"/>
                    <a:pt x="15" y="53"/>
                  </a:cubicBezTo>
                  <a:cubicBezTo>
                    <a:pt x="15" y="54"/>
                    <a:pt x="15" y="54"/>
                    <a:pt x="15" y="54"/>
                  </a:cubicBezTo>
                  <a:cubicBezTo>
                    <a:pt x="15" y="76"/>
                    <a:pt x="32" y="94"/>
                    <a:pt x="53" y="94"/>
                  </a:cubicBezTo>
                  <a:cubicBezTo>
                    <a:pt x="67" y="94"/>
                    <a:pt x="77" y="87"/>
                    <a:pt x="85" y="79"/>
                  </a:cubicBezTo>
                  <a:cubicBezTo>
                    <a:pt x="95" y="88"/>
                    <a:pt x="95" y="88"/>
                    <a:pt x="95" y="88"/>
                  </a:cubicBezTo>
                  <a:cubicBezTo>
                    <a:pt x="84" y="99"/>
                    <a:pt x="72" y="108"/>
                    <a:pt x="53" y="108"/>
                  </a:cubicBezTo>
                  <a:cubicBezTo>
                    <a:pt x="22" y="108"/>
                    <a:pt x="0" y="83"/>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0" name="Freeform 189">
              <a:extLst>
                <a:ext uri="{FF2B5EF4-FFF2-40B4-BE49-F238E27FC236}">
                  <a16:creationId xmlns:a16="http://schemas.microsoft.com/office/drawing/2014/main" id="{A3A2DE00-956D-4FCE-A24E-48C89C204DFE}"/>
                </a:ext>
              </a:extLst>
            </p:cNvPr>
            <p:cNvSpPr>
              <a:spLocks noEditPoints="1"/>
            </p:cNvSpPr>
            <p:nvPr/>
          </p:nvSpPr>
          <p:spPr bwMode="auto">
            <a:xfrm>
              <a:off x="-4813301" y="3652838"/>
              <a:ext cx="314325" cy="307975"/>
            </a:xfrm>
            <a:custGeom>
              <a:avLst/>
              <a:gdLst>
                <a:gd name="T0" fmla="*/ 0 w 108"/>
                <a:gd name="T1" fmla="*/ 54 h 108"/>
                <a:gd name="T2" fmla="*/ 0 w 108"/>
                <a:gd name="T3" fmla="*/ 54 h 108"/>
                <a:gd name="T4" fmla="*/ 54 w 108"/>
                <a:gd name="T5" fmla="*/ 0 h 108"/>
                <a:gd name="T6" fmla="*/ 108 w 108"/>
                <a:gd name="T7" fmla="*/ 53 h 108"/>
                <a:gd name="T8" fmla="*/ 108 w 108"/>
                <a:gd name="T9" fmla="*/ 54 h 108"/>
                <a:gd name="T10" fmla="*/ 53 w 108"/>
                <a:gd name="T11" fmla="*/ 108 h 108"/>
                <a:gd name="T12" fmla="*/ 0 w 108"/>
                <a:gd name="T13" fmla="*/ 54 h 108"/>
                <a:gd name="T14" fmla="*/ 92 w 108"/>
                <a:gd name="T15" fmla="*/ 54 h 108"/>
                <a:gd name="T16" fmla="*/ 92 w 108"/>
                <a:gd name="T17" fmla="*/ 54 h 108"/>
                <a:gd name="T18" fmla="*/ 53 w 108"/>
                <a:gd name="T19" fmla="*/ 13 h 108"/>
                <a:gd name="T20" fmla="*/ 16 w 108"/>
                <a:gd name="T21" fmla="*/ 53 h 108"/>
                <a:gd name="T22" fmla="*/ 16 w 108"/>
                <a:gd name="T23" fmla="*/ 54 h 108"/>
                <a:gd name="T24" fmla="*/ 54 w 108"/>
                <a:gd name="T25" fmla="*/ 94 h 108"/>
                <a:gd name="T26" fmla="*/ 92 w 108"/>
                <a:gd name="T2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8">
                  <a:moveTo>
                    <a:pt x="0" y="54"/>
                  </a:moveTo>
                  <a:cubicBezTo>
                    <a:pt x="0" y="54"/>
                    <a:pt x="0" y="54"/>
                    <a:pt x="0" y="54"/>
                  </a:cubicBezTo>
                  <a:cubicBezTo>
                    <a:pt x="0" y="24"/>
                    <a:pt x="23" y="0"/>
                    <a:pt x="54" y="0"/>
                  </a:cubicBezTo>
                  <a:cubicBezTo>
                    <a:pt x="85" y="0"/>
                    <a:pt x="108" y="24"/>
                    <a:pt x="108" y="53"/>
                  </a:cubicBezTo>
                  <a:cubicBezTo>
                    <a:pt x="108" y="54"/>
                    <a:pt x="108" y="54"/>
                    <a:pt x="108" y="54"/>
                  </a:cubicBezTo>
                  <a:cubicBezTo>
                    <a:pt x="108" y="83"/>
                    <a:pt x="85" y="108"/>
                    <a:pt x="53" y="108"/>
                  </a:cubicBezTo>
                  <a:cubicBezTo>
                    <a:pt x="22" y="108"/>
                    <a:pt x="0" y="83"/>
                    <a:pt x="0" y="54"/>
                  </a:cubicBezTo>
                  <a:close/>
                  <a:moveTo>
                    <a:pt x="92" y="54"/>
                  </a:moveTo>
                  <a:cubicBezTo>
                    <a:pt x="92" y="54"/>
                    <a:pt x="92" y="54"/>
                    <a:pt x="92" y="54"/>
                  </a:cubicBezTo>
                  <a:cubicBezTo>
                    <a:pt x="92" y="31"/>
                    <a:pt x="75" y="13"/>
                    <a:pt x="53" y="13"/>
                  </a:cubicBezTo>
                  <a:cubicBezTo>
                    <a:pt x="31" y="13"/>
                    <a:pt x="16" y="31"/>
                    <a:pt x="16" y="53"/>
                  </a:cubicBezTo>
                  <a:cubicBezTo>
                    <a:pt x="16" y="54"/>
                    <a:pt x="16" y="54"/>
                    <a:pt x="16" y="54"/>
                  </a:cubicBezTo>
                  <a:cubicBezTo>
                    <a:pt x="16" y="76"/>
                    <a:pt x="32" y="94"/>
                    <a:pt x="54" y="94"/>
                  </a:cubicBezTo>
                  <a:cubicBezTo>
                    <a:pt x="76" y="94"/>
                    <a:pt x="92" y="76"/>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1" name="Freeform 190">
              <a:extLst>
                <a:ext uri="{FF2B5EF4-FFF2-40B4-BE49-F238E27FC236}">
                  <a16:creationId xmlns:a16="http://schemas.microsoft.com/office/drawing/2014/main" id="{ED5A488F-CF42-4D5B-935B-5C82E4E6B264}"/>
                </a:ext>
              </a:extLst>
            </p:cNvPr>
            <p:cNvSpPr>
              <a:spLocks/>
            </p:cNvSpPr>
            <p:nvPr/>
          </p:nvSpPr>
          <p:spPr bwMode="auto">
            <a:xfrm>
              <a:off x="-4235451" y="3552825"/>
              <a:ext cx="342900" cy="398463"/>
            </a:xfrm>
            <a:custGeom>
              <a:avLst/>
              <a:gdLst>
                <a:gd name="T0" fmla="*/ 0 w 216"/>
                <a:gd name="T1" fmla="*/ 0 h 251"/>
                <a:gd name="T2" fmla="*/ 27 w 216"/>
                <a:gd name="T3" fmla="*/ 0 h 251"/>
                <a:gd name="T4" fmla="*/ 189 w 216"/>
                <a:gd name="T5" fmla="*/ 203 h 251"/>
                <a:gd name="T6" fmla="*/ 189 w 216"/>
                <a:gd name="T7" fmla="*/ 0 h 251"/>
                <a:gd name="T8" fmla="*/ 216 w 216"/>
                <a:gd name="T9" fmla="*/ 0 h 251"/>
                <a:gd name="T10" fmla="*/ 216 w 216"/>
                <a:gd name="T11" fmla="*/ 251 h 251"/>
                <a:gd name="T12" fmla="*/ 194 w 216"/>
                <a:gd name="T13" fmla="*/ 251 h 251"/>
                <a:gd name="T14" fmla="*/ 27 w 216"/>
                <a:gd name="T15" fmla="*/ 45 h 251"/>
                <a:gd name="T16" fmla="*/ 27 w 216"/>
                <a:gd name="T17" fmla="*/ 251 h 251"/>
                <a:gd name="T18" fmla="*/ 0 w 216"/>
                <a:gd name="T19" fmla="*/ 251 h 251"/>
                <a:gd name="T20" fmla="*/ 0 w 216"/>
                <a:gd name="T2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51">
                  <a:moveTo>
                    <a:pt x="0" y="0"/>
                  </a:moveTo>
                  <a:lnTo>
                    <a:pt x="27" y="0"/>
                  </a:lnTo>
                  <a:lnTo>
                    <a:pt x="189" y="203"/>
                  </a:lnTo>
                  <a:lnTo>
                    <a:pt x="189" y="0"/>
                  </a:lnTo>
                  <a:lnTo>
                    <a:pt x="216" y="0"/>
                  </a:lnTo>
                  <a:lnTo>
                    <a:pt x="216" y="251"/>
                  </a:lnTo>
                  <a:lnTo>
                    <a:pt x="194" y="251"/>
                  </a:lnTo>
                  <a:lnTo>
                    <a:pt x="27" y="45"/>
                  </a:lnTo>
                  <a:lnTo>
                    <a:pt x="27" y="251"/>
                  </a:lnTo>
                  <a:lnTo>
                    <a:pt x="0" y="2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2" name="Freeform 191">
              <a:extLst>
                <a:ext uri="{FF2B5EF4-FFF2-40B4-BE49-F238E27FC236}">
                  <a16:creationId xmlns:a16="http://schemas.microsoft.com/office/drawing/2014/main" id="{A1CDF098-796B-483B-8D15-F82019E3C3AC}"/>
                </a:ext>
              </a:extLst>
            </p:cNvPr>
            <p:cNvSpPr>
              <a:spLocks noEditPoints="1"/>
            </p:cNvSpPr>
            <p:nvPr/>
          </p:nvSpPr>
          <p:spPr bwMode="auto">
            <a:xfrm>
              <a:off x="-3802063" y="3652838"/>
              <a:ext cx="285750" cy="307975"/>
            </a:xfrm>
            <a:custGeom>
              <a:avLst/>
              <a:gdLst>
                <a:gd name="T0" fmla="*/ 0 w 98"/>
                <a:gd name="T1" fmla="*/ 54 h 108"/>
                <a:gd name="T2" fmla="*/ 0 w 98"/>
                <a:gd name="T3" fmla="*/ 53 h 108"/>
                <a:gd name="T4" fmla="*/ 50 w 98"/>
                <a:gd name="T5" fmla="*/ 0 h 108"/>
                <a:gd name="T6" fmla="*/ 98 w 98"/>
                <a:gd name="T7" fmla="*/ 54 h 108"/>
                <a:gd name="T8" fmla="*/ 98 w 98"/>
                <a:gd name="T9" fmla="*/ 59 h 108"/>
                <a:gd name="T10" fmla="*/ 16 w 98"/>
                <a:gd name="T11" fmla="*/ 59 h 108"/>
                <a:gd name="T12" fmla="*/ 52 w 98"/>
                <a:gd name="T13" fmla="*/ 94 h 108"/>
                <a:gd name="T14" fmla="*/ 85 w 98"/>
                <a:gd name="T15" fmla="*/ 80 h 108"/>
                <a:gd name="T16" fmla="*/ 94 w 98"/>
                <a:gd name="T17" fmla="*/ 88 h 108"/>
                <a:gd name="T18" fmla="*/ 52 w 98"/>
                <a:gd name="T19" fmla="*/ 108 h 108"/>
                <a:gd name="T20" fmla="*/ 0 w 98"/>
                <a:gd name="T21" fmla="*/ 54 h 108"/>
                <a:gd name="T22" fmla="*/ 82 w 98"/>
                <a:gd name="T23" fmla="*/ 48 h 108"/>
                <a:gd name="T24" fmla="*/ 49 w 98"/>
                <a:gd name="T25" fmla="*/ 13 h 108"/>
                <a:gd name="T26" fmla="*/ 16 w 98"/>
                <a:gd name="T27" fmla="*/ 48 h 108"/>
                <a:gd name="T28" fmla="*/ 82 w 98"/>
                <a:gd name="T29"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08">
                  <a:moveTo>
                    <a:pt x="0" y="54"/>
                  </a:moveTo>
                  <a:cubicBezTo>
                    <a:pt x="0" y="53"/>
                    <a:pt x="0" y="53"/>
                    <a:pt x="0" y="53"/>
                  </a:cubicBezTo>
                  <a:cubicBezTo>
                    <a:pt x="0" y="24"/>
                    <a:pt x="21" y="0"/>
                    <a:pt x="50" y="0"/>
                  </a:cubicBezTo>
                  <a:cubicBezTo>
                    <a:pt x="80" y="0"/>
                    <a:pt x="98" y="24"/>
                    <a:pt x="98" y="54"/>
                  </a:cubicBezTo>
                  <a:cubicBezTo>
                    <a:pt x="98" y="56"/>
                    <a:pt x="98" y="57"/>
                    <a:pt x="98" y="59"/>
                  </a:cubicBezTo>
                  <a:cubicBezTo>
                    <a:pt x="16" y="59"/>
                    <a:pt x="16" y="59"/>
                    <a:pt x="16" y="59"/>
                  </a:cubicBezTo>
                  <a:cubicBezTo>
                    <a:pt x="18" y="82"/>
                    <a:pt x="34" y="94"/>
                    <a:pt x="52" y="94"/>
                  </a:cubicBezTo>
                  <a:cubicBezTo>
                    <a:pt x="66" y="94"/>
                    <a:pt x="76" y="89"/>
                    <a:pt x="85" y="80"/>
                  </a:cubicBezTo>
                  <a:cubicBezTo>
                    <a:pt x="94" y="88"/>
                    <a:pt x="94" y="88"/>
                    <a:pt x="94" y="88"/>
                  </a:cubicBezTo>
                  <a:cubicBezTo>
                    <a:pt x="84" y="100"/>
                    <a:pt x="71" y="108"/>
                    <a:pt x="52" y="108"/>
                  </a:cubicBezTo>
                  <a:cubicBezTo>
                    <a:pt x="23" y="108"/>
                    <a:pt x="0" y="86"/>
                    <a:pt x="0" y="54"/>
                  </a:cubicBezTo>
                  <a:close/>
                  <a:moveTo>
                    <a:pt x="82" y="48"/>
                  </a:moveTo>
                  <a:cubicBezTo>
                    <a:pt x="81" y="29"/>
                    <a:pt x="70" y="13"/>
                    <a:pt x="49" y="13"/>
                  </a:cubicBezTo>
                  <a:cubicBezTo>
                    <a:pt x="31" y="13"/>
                    <a:pt x="18" y="28"/>
                    <a:pt x="16"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3" name="Freeform 192">
              <a:extLst>
                <a:ext uri="{FF2B5EF4-FFF2-40B4-BE49-F238E27FC236}">
                  <a16:creationId xmlns:a16="http://schemas.microsoft.com/office/drawing/2014/main" id="{A4927177-CE39-4222-944A-9CAECC4D8683}"/>
                </a:ext>
              </a:extLst>
            </p:cNvPr>
            <p:cNvSpPr>
              <a:spLocks/>
            </p:cNvSpPr>
            <p:nvPr/>
          </p:nvSpPr>
          <p:spPr bwMode="auto">
            <a:xfrm>
              <a:off x="-3462338" y="3570288"/>
              <a:ext cx="179388" cy="387350"/>
            </a:xfrm>
            <a:custGeom>
              <a:avLst/>
              <a:gdLst>
                <a:gd name="T0" fmla="*/ 14 w 62"/>
                <a:gd name="T1" fmla="*/ 107 h 136"/>
                <a:gd name="T2" fmla="*/ 14 w 62"/>
                <a:gd name="T3" fmla="*/ 44 h 136"/>
                <a:gd name="T4" fmla="*/ 0 w 62"/>
                <a:gd name="T5" fmla="*/ 44 h 136"/>
                <a:gd name="T6" fmla="*/ 0 w 62"/>
                <a:gd name="T7" fmla="*/ 31 h 136"/>
                <a:gd name="T8" fmla="*/ 14 w 62"/>
                <a:gd name="T9" fmla="*/ 31 h 136"/>
                <a:gd name="T10" fmla="*/ 14 w 62"/>
                <a:gd name="T11" fmla="*/ 0 h 136"/>
                <a:gd name="T12" fmla="*/ 30 w 62"/>
                <a:gd name="T13" fmla="*/ 0 h 136"/>
                <a:gd name="T14" fmla="*/ 30 w 62"/>
                <a:gd name="T15" fmla="*/ 31 h 136"/>
                <a:gd name="T16" fmla="*/ 62 w 62"/>
                <a:gd name="T17" fmla="*/ 31 h 136"/>
                <a:gd name="T18" fmla="*/ 62 w 62"/>
                <a:gd name="T19" fmla="*/ 44 h 136"/>
                <a:gd name="T20" fmla="*/ 30 w 62"/>
                <a:gd name="T21" fmla="*/ 44 h 136"/>
                <a:gd name="T22" fmla="*/ 30 w 62"/>
                <a:gd name="T23" fmla="*/ 105 h 136"/>
                <a:gd name="T24" fmla="*/ 47 w 62"/>
                <a:gd name="T25" fmla="*/ 122 h 136"/>
                <a:gd name="T26" fmla="*/ 62 w 62"/>
                <a:gd name="T27" fmla="*/ 119 h 136"/>
                <a:gd name="T28" fmla="*/ 62 w 62"/>
                <a:gd name="T29" fmla="*/ 132 h 136"/>
                <a:gd name="T30" fmla="*/ 43 w 62"/>
                <a:gd name="T31" fmla="*/ 136 h 136"/>
                <a:gd name="T32" fmla="*/ 14 w 62"/>
                <a:gd name="T33"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36">
                  <a:moveTo>
                    <a:pt x="14" y="107"/>
                  </a:moveTo>
                  <a:cubicBezTo>
                    <a:pt x="14" y="44"/>
                    <a:pt x="14" y="44"/>
                    <a:pt x="14" y="44"/>
                  </a:cubicBezTo>
                  <a:cubicBezTo>
                    <a:pt x="0" y="44"/>
                    <a:pt x="0" y="44"/>
                    <a:pt x="0" y="44"/>
                  </a:cubicBezTo>
                  <a:cubicBezTo>
                    <a:pt x="0" y="31"/>
                    <a:pt x="0" y="31"/>
                    <a:pt x="0" y="31"/>
                  </a:cubicBezTo>
                  <a:cubicBezTo>
                    <a:pt x="14" y="31"/>
                    <a:pt x="14" y="31"/>
                    <a:pt x="14" y="31"/>
                  </a:cubicBezTo>
                  <a:cubicBezTo>
                    <a:pt x="14" y="0"/>
                    <a:pt x="14" y="0"/>
                    <a:pt x="14" y="0"/>
                  </a:cubicBezTo>
                  <a:cubicBezTo>
                    <a:pt x="30" y="0"/>
                    <a:pt x="30" y="0"/>
                    <a:pt x="30" y="0"/>
                  </a:cubicBezTo>
                  <a:cubicBezTo>
                    <a:pt x="30" y="31"/>
                    <a:pt x="30" y="31"/>
                    <a:pt x="30" y="31"/>
                  </a:cubicBezTo>
                  <a:cubicBezTo>
                    <a:pt x="62" y="31"/>
                    <a:pt x="62" y="31"/>
                    <a:pt x="62" y="31"/>
                  </a:cubicBezTo>
                  <a:cubicBezTo>
                    <a:pt x="62" y="44"/>
                    <a:pt x="62" y="44"/>
                    <a:pt x="62" y="44"/>
                  </a:cubicBezTo>
                  <a:cubicBezTo>
                    <a:pt x="30" y="44"/>
                    <a:pt x="30" y="44"/>
                    <a:pt x="30" y="44"/>
                  </a:cubicBezTo>
                  <a:cubicBezTo>
                    <a:pt x="30" y="105"/>
                    <a:pt x="30" y="105"/>
                    <a:pt x="30" y="105"/>
                  </a:cubicBezTo>
                  <a:cubicBezTo>
                    <a:pt x="30" y="118"/>
                    <a:pt x="37" y="122"/>
                    <a:pt x="47" y="122"/>
                  </a:cubicBezTo>
                  <a:cubicBezTo>
                    <a:pt x="52" y="122"/>
                    <a:pt x="57" y="121"/>
                    <a:pt x="62" y="119"/>
                  </a:cubicBezTo>
                  <a:cubicBezTo>
                    <a:pt x="62" y="132"/>
                    <a:pt x="62" y="132"/>
                    <a:pt x="62" y="132"/>
                  </a:cubicBezTo>
                  <a:cubicBezTo>
                    <a:pt x="57" y="135"/>
                    <a:pt x="51" y="136"/>
                    <a:pt x="43" y="136"/>
                  </a:cubicBezTo>
                  <a:cubicBezTo>
                    <a:pt x="27" y="136"/>
                    <a:pt x="14" y="128"/>
                    <a:pt x="1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4" name="Freeform 193">
              <a:extLst>
                <a:ext uri="{FF2B5EF4-FFF2-40B4-BE49-F238E27FC236}">
                  <a16:creationId xmlns:a16="http://schemas.microsoft.com/office/drawing/2014/main" id="{623B8B5F-5358-4DD4-BF02-C82CF459A8F4}"/>
                </a:ext>
              </a:extLst>
            </p:cNvPr>
            <p:cNvSpPr>
              <a:spLocks/>
            </p:cNvSpPr>
            <p:nvPr/>
          </p:nvSpPr>
          <p:spPr bwMode="auto">
            <a:xfrm>
              <a:off x="-3227388" y="3656013"/>
              <a:ext cx="452438" cy="298450"/>
            </a:xfrm>
            <a:custGeom>
              <a:avLst/>
              <a:gdLst>
                <a:gd name="T0" fmla="*/ 0 w 285"/>
                <a:gd name="T1" fmla="*/ 1 h 188"/>
                <a:gd name="T2" fmla="*/ 30 w 285"/>
                <a:gd name="T3" fmla="*/ 1 h 188"/>
                <a:gd name="T4" fmla="*/ 79 w 285"/>
                <a:gd name="T5" fmla="*/ 150 h 188"/>
                <a:gd name="T6" fmla="*/ 131 w 285"/>
                <a:gd name="T7" fmla="*/ 0 h 188"/>
                <a:gd name="T8" fmla="*/ 155 w 285"/>
                <a:gd name="T9" fmla="*/ 0 h 188"/>
                <a:gd name="T10" fmla="*/ 206 w 285"/>
                <a:gd name="T11" fmla="*/ 150 h 188"/>
                <a:gd name="T12" fmla="*/ 256 w 285"/>
                <a:gd name="T13" fmla="*/ 1 h 188"/>
                <a:gd name="T14" fmla="*/ 285 w 285"/>
                <a:gd name="T15" fmla="*/ 1 h 188"/>
                <a:gd name="T16" fmla="*/ 219 w 285"/>
                <a:gd name="T17" fmla="*/ 188 h 188"/>
                <a:gd name="T18" fmla="*/ 193 w 285"/>
                <a:gd name="T19" fmla="*/ 188 h 188"/>
                <a:gd name="T20" fmla="*/ 144 w 285"/>
                <a:gd name="T21" fmla="*/ 41 h 188"/>
                <a:gd name="T22" fmla="*/ 92 w 285"/>
                <a:gd name="T23" fmla="*/ 188 h 188"/>
                <a:gd name="T24" fmla="*/ 67 w 285"/>
                <a:gd name="T25" fmla="*/ 188 h 188"/>
                <a:gd name="T26" fmla="*/ 0 w 285"/>
                <a:gd name="T27" fmla="*/ 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88">
                  <a:moveTo>
                    <a:pt x="0" y="1"/>
                  </a:moveTo>
                  <a:lnTo>
                    <a:pt x="30" y="1"/>
                  </a:lnTo>
                  <a:lnTo>
                    <a:pt x="79" y="150"/>
                  </a:lnTo>
                  <a:lnTo>
                    <a:pt x="131" y="0"/>
                  </a:lnTo>
                  <a:lnTo>
                    <a:pt x="155" y="0"/>
                  </a:lnTo>
                  <a:lnTo>
                    <a:pt x="206" y="150"/>
                  </a:lnTo>
                  <a:lnTo>
                    <a:pt x="256" y="1"/>
                  </a:lnTo>
                  <a:lnTo>
                    <a:pt x="285" y="1"/>
                  </a:lnTo>
                  <a:lnTo>
                    <a:pt x="219" y="188"/>
                  </a:lnTo>
                  <a:lnTo>
                    <a:pt x="193" y="188"/>
                  </a:lnTo>
                  <a:lnTo>
                    <a:pt x="144" y="41"/>
                  </a:lnTo>
                  <a:lnTo>
                    <a:pt x="92" y="188"/>
                  </a:lnTo>
                  <a:lnTo>
                    <a:pt x="67" y="188"/>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5" name="Freeform 194">
              <a:extLst>
                <a:ext uri="{FF2B5EF4-FFF2-40B4-BE49-F238E27FC236}">
                  <a16:creationId xmlns:a16="http://schemas.microsoft.com/office/drawing/2014/main" id="{D062C135-2C6C-4A21-8206-3FD428BBE34F}"/>
                </a:ext>
              </a:extLst>
            </p:cNvPr>
            <p:cNvSpPr>
              <a:spLocks noEditPoints="1"/>
            </p:cNvSpPr>
            <p:nvPr/>
          </p:nvSpPr>
          <p:spPr bwMode="auto">
            <a:xfrm>
              <a:off x="-2733676" y="3652838"/>
              <a:ext cx="314325" cy="307975"/>
            </a:xfrm>
            <a:custGeom>
              <a:avLst/>
              <a:gdLst>
                <a:gd name="T0" fmla="*/ 0 w 108"/>
                <a:gd name="T1" fmla="*/ 54 h 108"/>
                <a:gd name="T2" fmla="*/ 0 w 108"/>
                <a:gd name="T3" fmla="*/ 54 h 108"/>
                <a:gd name="T4" fmla="*/ 54 w 108"/>
                <a:gd name="T5" fmla="*/ 0 h 108"/>
                <a:gd name="T6" fmla="*/ 108 w 108"/>
                <a:gd name="T7" fmla="*/ 53 h 108"/>
                <a:gd name="T8" fmla="*/ 108 w 108"/>
                <a:gd name="T9" fmla="*/ 54 h 108"/>
                <a:gd name="T10" fmla="*/ 54 w 108"/>
                <a:gd name="T11" fmla="*/ 108 h 108"/>
                <a:gd name="T12" fmla="*/ 0 w 108"/>
                <a:gd name="T13" fmla="*/ 54 h 108"/>
                <a:gd name="T14" fmla="*/ 92 w 108"/>
                <a:gd name="T15" fmla="*/ 54 h 108"/>
                <a:gd name="T16" fmla="*/ 92 w 108"/>
                <a:gd name="T17" fmla="*/ 54 h 108"/>
                <a:gd name="T18" fmla="*/ 54 w 108"/>
                <a:gd name="T19" fmla="*/ 13 h 108"/>
                <a:gd name="T20" fmla="*/ 16 w 108"/>
                <a:gd name="T21" fmla="*/ 53 h 108"/>
                <a:gd name="T22" fmla="*/ 16 w 108"/>
                <a:gd name="T23" fmla="*/ 54 h 108"/>
                <a:gd name="T24" fmla="*/ 54 w 108"/>
                <a:gd name="T25" fmla="*/ 94 h 108"/>
                <a:gd name="T26" fmla="*/ 92 w 108"/>
                <a:gd name="T2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8">
                  <a:moveTo>
                    <a:pt x="0" y="54"/>
                  </a:moveTo>
                  <a:cubicBezTo>
                    <a:pt x="0" y="54"/>
                    <a:pt x="0" y="54"/>
                    <a:pt x="0" y="54"/>
                  </a:cubicBezTo>
                  <a:cubicBezTo>
                    <a:pt x="0" y="24"/>
                    <a:pt x="23" y="0"/>
                    <a:pt x="54" y="0"/>
                  </a:cubicBezTo>
                  <a:cubicBezTo>
                    <a:pt x="85" y="0"/>
                    <a:pt x="108" y="24"/>
                    <a:pt x="108" y="53"/>
                  </a:cubicBezTo>
                  <a:cubicBezTo>
                    <a:pt x="108" y="54"/>
                    <a:pt x="108" y="54"/>
                    <a:pt x="108" y="54"/>
                  </a:cubicBezTo>
                  <a:cubicBezTo>
                    <a:pt x="108" y="83"/>
                    <a:pt x="85" y="108"/>
                    <a:pt x="54" y="108"/>
                  </a:cubicBezTo>
                  <a:cubicBezTo>
                    <a:pt x="23" y="108"/>
                    <a:pt x="0" y="83"/>
                    <a:pt x="0" y="54"/>
                  </a:cubicBezTo>
                  <a:close/>
                  <a:moveTo>
                    <a:pt x="92" y="54"/>
                  </a:moveTo>
                  <a:cubicBezTo>
                    <a:pt x="92" y="54"/>
                    <a:pt x="92" y="54"/>
                    <a:pt x="92" y="54"/>
                  </a:cubicBezTo>
                  <a:cubicBezTo>
                    <a:pt x="92" y="31"/>
                    <a:pt x="76" y="13"/>
                    <a:pt x="54" y="13"/>
                  </a:cubicBezTo>
                  <a:cubicBezTo>
                    <a:pt x="32" y="13"/>
                    <a:pt x="16" y="31"/>
                    <a:pt x="16" y="53"/>
                  </a:cubicBezTo>
                  <a:cubicBezTo>
                    <a:pt x="16" y="54"/>
                    <a:pt x="16" y="54"/>
                    <a:pt x="16" y="54"/>
                  </a:cubicBezTo>
                  <a:cubicBezTo>
                    <a:pt x="16" y="76"/>
                    <a:pt x="33" y="94"/>
                    <a:pt x="54" y="94"/>
                  </a:cubicBezTo>
                  <a:cubicBezTo>
                    <a:pt x="77" y="94"/>
                    <a:pt x="92" y="76"/>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6" name="Freeform 195">
              <a:extLst>
                <a:ext uri="{FF2B5EF4-FFF2-40B4-BE49-F238E27FC236}">
                  <a16:creationId xmlns:a16="http://schemas.microsoft.com/office/drawing/2014/main" id="{142A4B4B-8724-485A-B81F-85D33C3FBC8D}"/>
                </a:ext>
              </a:extLst>
            </p:cNvPr>
            <p:cNvSpPr>
              <a:spLocks/>
            </p:cNvSpPr>
            <p:nvPr/>
          </p:nvSpPr>
          <p:spPr bwMode="auto">
            <a:xfrm>
              <a:off x="-2336801" y="3649663"/>
              <a:ext cx="168275" cy="301625"/>
            </a:xfrm>
            <a:custGeom>
              <a:avLst/>
              <a:gdLst>
                <a:gd name="T0" fmla="*/ 0 w 58"/>
                <a:gd name="T1" fmla="*/ 3 h 106"/>
                <a:gd name="T2" fmla="*/ 15 w 58"/>
                <a:gd name="T3" fmla="*/ 3 h 106"/>
                <a:gd name="T4" fmla="*/ 15 w 58"/>
                <a:gd name="T5" fmla="*/ 30 h 106"/>
                <a:gd name="T6" fmla="*/ 58 w 58"/>
                <a:gd name="T7" fmla="*/ 1 h 106"/>
                <a:gd name="T8" fmla="*/ 58 w 58"/>
                <a:gd name="T9" fmla="*/ 18 h 106"/>
                <a:gd name="T10" fmla="*/ 56 w 58"/>
                <a:gd name="T11" fmla="*/ 18 h 106"/>
                <a:gd name="T12" fmla="*/ 15 w 58"/>
                <a:gd name="T13" fmla="*/ 65 h 106"/>
                <a:gd name="T14" fmla="*/ 15 w 58"/>
                <a:gd name="T15" fmla="*/ 106 h 106"/>
                <a:gd name="T16" fmla="*/ 0 w 58"/>
                <a:gd name="T17" fmla="*/ 106 h 106"/>
                <a:gd name="T18" fmla="*/ 0 w 58"/>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06">
                  <a:moveTo>
                    <a:pt x="0" y="3"/>
                  </a:moveTo>
                  <a:cubicBezTo>
                    <a:pt x="15" y="3"/>
                    <a:pt x="15" y="3"/>
                    <a:pt x="15" y="3"/>
                  </a:cubicBezTo>
                  <a:cubicBezTo>
                    <a:pt x="15" y="30"/>
                    <a:pt x="15" y="30"/>
                    <a:pt x="15" y="30"/>
                  </a:cubicBezTo>
                  <a:cubicBezTo>
                    <a:pt x="23" y="13"/>
                    <a:pt x="38" y="0"/>
                    <a:pt x="58" y="1"/>
                  </a:cubicBezTo>
                  <a:cubicBezTo>
                    <a:pt x="58" y="18"/>
                    <a:pt x="58" y="18"/>
                    <a:pt x="58" y="18"/>
                  </a:cubicBezTo>
                  <a:cubicBezTo>
                    <a:pt x="56" y="18"/>
                    <a:pt x="56" y="18"/>
                    <a:pt x="56" y="18"/>
                  </a:cubicBezTo>
                  <a:cubicBezTo>
                    <a:pt x="34" y="18"/>
                    <a:pt x="15" y="34"/>
                    <a:pt x="15" y="65"/>
                  </a:cubicBezTo>
                  <a:cubicBezTo>
                    <a:pt x="15" y="106"/>
                    <a:pt x="15" y="106"/>
                    <a:pt x="15" y="106"/>
                  </a:cubicBezTo>
                  <a:cubicBezTo>
                    <a:pt x="0" y="106"/>
                    <a:pt x="0" y="106"/>
                    <a:pt x="0" y="10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7" name="Freeform 196">
              <a:extLst>
                <a:ext uri="{FF2B5EF4-FFF2-40B4-BE49-F238E27FC236}">
                  <a16:creationId xmlns:a16="http://schemas.microsoft.com/office/drawing/2014/main" id="{A7BA93C6-A538-4FF0-946B-3E6BE81EA577}"/>
                </a:ext>
              </a:extLst>
            </p:cNvPr>
            <p:cNvSpPr>
              <a:spLocks/>
            </p:cNvSpPr>
            <p:nvPr/>
          </p:nvSpPr>
          <p:spPr bwMode="auto">
            <a:xfrm>
              <a:off x="-2100263" y="3535363"/>
              <a:ext cx="268288" cy="415925"/>
            </a:xfrm>
            <a:custGeom>
              <a:avLst/>
              <a:gdLst>
                <a:gd name="T0" fmla="*/ 0 w 169"/>
                <a:gd name="T1" fmla="*/ 0 h 262"/>
                <a:gd name="T2" fmla="*/ 27 w 169"/>
                <a:gd name="T3" fmla="*/ 0 h 262"/>
                <a:gd name="T4" fmla="*/ 27 w 169"/>
                <a:gd name="T5" fmla="*/ 181 h 262"/>
                <a:gd name="T6" fmla="*/ 130 w 169"/>
                <a:gd name="T7" fmla="*/ 77 h 262"/>
                <a:gd name="T8" fmla="*/ 165 w 169"/>
                <a:gd name="T9" fmla="*/ 77 h 262"/>
                <a:gd name="T10" fmla="*/ 86 w 169"/>
                <a:gd name="T11" fmla="*/ 156 h 262"/>
                <a:gd name="T12" fmla="*/ 169 w 169"/>
                <a:gd name="T13" fmla="*/ 262 h 262"/>
                <a:gd name="T14" fmla="*/ 134 w 169"/>
                <a:gd name="T15" fmla="*/ 262 h 262"/>
                <a:gd name="T16" fmla="*/ 66 w 169"/>
                <a:gd name="T17" fmla="*/ 176 h 262"/>
                <a:gd name="T18" fmla="*/ 27 w 169"/>
                <a:gd name="T19" fmla="*/ 214 h 262"/>
                <a:gd name="T20" fmla="*/ 27 w 169"/>
                <a:gd name="T21" fmla="*/ 262 h 262"/>
                <a:gd name="T22" fmla="*/ 0 w 169"/>
                <a:gd name="T23" fmla="*/ 262 h 262"/>
                <a:gd name="T24" fmla="*/ 0 w 169"/>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262">
                  <a:moveTo>
                    <a:pt x="0" y="0"/>
                  </a:moveTo>
                  <a:lnTo>
                    <a:pt x="27" y="0"/>
                  </a:lnTo>
                  <a:lnTo>
                    <a:pt x="27" y="181"/>
                  </a:lnTo>
                  <a:lnTo>
                    <a:pt x="130" y="77"/>
                  </a:lnTo>
                  <a:lnTo>
                    <a:pt x="165" y="77"/>
                  </a:lnTo>
                  <a:lnTo>
                    <a:pt x="86" y="156"/>
                  </a:lnTo>
                  <a:lnTo>
                    <a:pt x="169" y="262"/>
                  </a:lnTo>
                  <a:lnTo>
                    <a:pt x="134" y="262"/>
                  </a:lnTo>
                  <a:lnTo>
                    <a:pt x="66" y="176"/>
                  </a:lnTo>
                  <a:lnTo>
                    <a:pt x="27" y="214"/>
                  </a:lnTo>
                  <a:lnTo>
                    <a:pt x="27" y="262"/>
                  </a:lnTo>
                  <a:lnTo>
                    <a:pt x="0" y="2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38" name="Freeform 197">
              <a:extLst>
                <a:ext uri="{FF2B5EF4-FFF2-40B4-BE49-F238E27FC236}">
                  <a16:creationId xmlns:a16="http://schemas.microsoft.com/office/drawing/2014/main" id="{71196F44-3E28-4396-B027-718BA5B41E2D}"/>
                </a:ext>
              </a:extLst>
            </p:cNvPr>
            <p:cNvSpPr>
              <a:spLocks/>
            </p:cNvSpPr>
            <p:nvPr/>
          </p:nvSpPr>
          <p:spPr bwMode="auto">
            <a:xfrm>
              <a:off x="-1795463" y="3652838"/>
              <a:ext cx="233363" cy="304800"/>
            </a:xfrm>
            <a:custGeom>
              <a:avLst/>
              <a:gdLst>
                <a:gd name="T0" fmla="*/ 0 w 80"/>
                <a:gd name="T1" fmla="*/ 92 h 107"/>
                <a:gd name="T2" fmla="*/ 8 w 80"/>
                <a:gd name="T3" fmla="*/ 81 h 107"/>
                <a:gd name="T4" fmla="*/ 44 w 80"/>
                <a:gd name="T5" fmla="*/ 94 h 107"/>
                <a:gd name="T6" fmla="*/ 65 w 80"/>
                <a:gd name="T7" fmla="*/ 78 h 107"/>
                <a:gd name="T8" fmla="*/ 65 w 80"/>
                <a:gd name="T9" fmla="*/ 78 h 107"/>
                <a:gd name="T10" fmla="*/ 39 w 80"/>
                <a:gd name="T11" fmla="*/ 59 h 107"/>
                <a:gd name="T12" fmla="*/ 5 w 80"/>
                <a:gd name="T13" fmla="*/ 30 h 107"/>
                <a:gd name="T14" fmla="*/ 5 w 80"/>
                <a:gd name="T15" fmla="*/ 30 h 107"/>
                <a:gd name="T16" fmla="*/ 40 w 80"/>
                <a:gd name="T17" fmla="*/ 0 h 107"/>
                <a:gd name="T18" fmla="*/ 78 w 80"/>
                <a:gd name="T19" fmla="*/ 11 h 107"/>
                <a:gd name="T20" fmla="*/ 71 w 80"/>
                <a:gd name="T21" fmla="*/ 23 h 107"/>
                <a:gd name="T22" fmla="*/ 40 w 80"/>
                <a:gd name="T23" fmla="*/ 13 h 107"/>
                <a:gd name="T24" fmla="*/ 20 w 80"/>
                <a:gd name="T25" fmla="*/ 28 h 107"/>
                <a:gd name="T26" fmla="*/ 20 w 80"/>
                <a:gd name="T27" fmla="*/ 28 h 107"/>
                <a:gd name="T28" fmla="*/ 47 w 80"/>
                <a:gd name="T29" fmla="*/ 46 h 107"/>
                <a:gd name="T30" fmla="*/ 80 w 80"/>
                <a:gd name="T31" fmla="*/ 76 h 107"/>
                <a:gd name="T32" fmla="*/ 80 w 80"/>
                <a:gd name="T33" fmla="*/ 76 h 107"/>
                <a:gd name="T34" fmla="*/ 43 w 80"/>
                <a:gd name="T35" fmla="*/ 107 h 107"/>
                <a:gd name="T36" fmla="*/ 0 w 80"/>
                <a:gd name="T37"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07">
                  <a:moveTo>
                    <a:pt x="0" y="92"/>
                  </a:moveTo>
                  <a:cubicBezTo>
                    <a:pt x="8" y="81"/>
                    <a:pt x="8" y="81"/>
                    <a:pt x="8" y="81"/>
                  </a:cubicBezTo>
                  <a:cubicBezTo>
                    <a:pt x="19" y="90"/>
                    <a:pt x="32" y="94"/>
                    <a:pt x="44" y="94"/>
                  </a:cubicBezTo>
                  <a:cubicBezTo>
                    <a:pt x="56" y="94"/>
                    <a:pt x="65" y="88"/>
                    <a:pt x="65" y="78"/>
                  </a:cubicBezTo>
                  <a:cubicBezTo>
                    <a:pt x="65" y="78"/>
                    <a:pt x="65" y="78"/>
                    <a:pt x="65" y="78"/>
                  </a:cubicBezTo>
                  <a:cubicBezTo>
                    <a:pt x="65" y="67"/>
                    <a:pt x="53" y="63"/>
                    <a:pt x="39" y="59"/>
                  </a:cubicBezTo>
                  <a:cubicBezTo>
                    <a:pt x="23" y="55"/>
                    <a:pt x="5" y="49"/>
                    <a:pt x="5" y="30"/>
                  </a:cubicBezTo>
                  <a:cubicBezTo>
                    <a:pt x="5" y="30"/>
                    <a:pt x="5" y="30"/>
                    <a:pt x="5" y="30"/>
                  </a:cubicBezTo>
                  <a:cubicBezTo>
                    <a:pt x="5" y="12"/>
                    <a:pt x="20" y="0"/>
                    <a:pt x="40" y="0"/>
                  </a:cubicBezTo>
                  <a:cubicBezTo>
                    <a:pt x="53" y="0"/>
                    <a:pt x="67" y="4"/>
                    <a:pt x="78" y="11"/>
                  </a:cubicBezTo>
                  <a:cubicBezTo>
                    <a:pt x="71" y="23"/>
                    <a:pt x="71" y="23"/>
                    <a:pt x="71" y="23"/>
                  </a:cubicBezTo>
                  <a:cubicBezTo>
                    <a:pt x="61" y="17"/>
                    <a:pt x="50" y="13"/>
                    <a:pt x="40" y="13"/>
                  </a:cubicBezTo>
                  <a:cubicBezTo>
                    <a:pt x="28" y="13"/>
                    <a:pt x="20" y="19"/>
                    <a:pt x="20" y="28"/>
                  </a:cubicBezTo>
                  <a:cubicBezTo>
                    <a:pt x="20" y="28"/>
                    <a:pt x="20" y="28"/>
                    <a:pt x="20" y="28"/>
                  </a:cubicBezTo>
                  <a:cubicBezTo>
                    <a:pt x="20" y="38"/>
                    <a:pt x="33" y="42"/>
                    <a:pt x="47" y="46"/>
                  </a:cubicBezTo>
                  <a:cubicBezTo>
                    <a:pt x="63" y="51"/>
                    <a:pt x="80" y="57"/>
                    <a:pt x="80" y="76"/>
                  </a:cubicBezTo>
                  <a:cubicBezTo>
                    <a:pt x="80" y="76"/>
                    <a:pt x="80" y="76"/>
                    <a:pt x="80" y="76"/>
                  </a:cubicBezTo>
                  <a:cubicBezTo>
                    <a:pt x="80" y="96"/>
                    <a:pt x="64" y="107"/>
                    <a:pt x="43" y="107"/>
                  </a:cubicBezTo>
                  <a:cubicBezTo>
                    <a:pt x="28" y="107"/>
                    <a:pt x="12" y="102"/>
                    <a:pt x="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sp>
        <p:nvSpPr>
          <p:cNvPr id="31" name="Title 30"/>
          <p:cNvSpPr>
            <a:spLocks noGrp="1"/>
          </p:cNvSpPr>
          <p:nvPr>
            <p:ph type="title" idx="4294967295"/>
          </p:nvPr>
        </p:nvSpPr>
        <p:spPr>
          <a:xfrm>
            <a:off x="569277" y="185427"/>
            <a:ext cx="10960100" cy="812800"/>
          </a:xfrm>
        </p:spPr>
        <p:txBody>
          <a:bodyPr wrap="none">
            <a:noAutofit/>
          </a:bodyPr>
          <a:lstStyle/>
          <a:p>
            <a:pPr algn="ctr"/>
            <a:r>
              <a:rPr lang="en-US" dirty="0"/>
              <a:t>VMware Vision</a:t>
            </a:r>
          </a:p>
        </p:txBody>
      </p:sp>
      <p:sp>
        <p:nvSpPr>
          <p:cNvPr id="189" name="TextBox 188">
            <a:extLst>
              <a:ext uri="{FF2B5EF4-FFF2-40B4-BE49-F238E27FC236}">
                <a16:creationId xmlns:a16="http://schemas.microsoft.com/office/drawing/2014/main" id="{71F065A5-0924-4AA9-9634-7ABCAD601C12}"/>
              </a:ext>
            </a:extLst>
          </p:cNvPr>
          <p:cNvSpPr txBox="1"/>
          <p:nvPr/>
        </p:nvSpPr>
        <p:spPr>
          <a:xfrm>
            <a:off x="465484" y="2622068"/>
            <a:ext cx="2452574" cy="297541"/>
          </a:xfrm>
          <a:prstGeom prst="rect">
            <a:avLst/>
          </a:prstGeom>
          <a:noFill/>
        </p:spPr>
        <p:txBody>
          <a:bodyPr wrap="none" lIns="0" tIns="0" rIns="0" bIns="0" rtlCol="0">
            <a:noAutofit/>
          </a:bodyPr>
          <a:lstStyle/>
          <a:p>
            <a:pPr>
              <a:lnSpc>
                <a:spcPct val="90000"/>
              </a:lnSpc>
              <a:defRPr/>
            </a:pPr>
            <a:r>
              <a:rPr lang="en-US" dirty="0">
                <a:solidFill>
                  <a:srgbClr val="76BC00"/>
                </a:solidFill>
                <a:latin typeface="Gotham Bold"/>
              </a:rPr>
              <a:t>ANY APPLICATION</a:t>
            </a:r>
          </a:p>
        </p:txBody>
      </p:sp>
      <p:sp>
        <p:nvSpPr>
          <p:cNvPr id="192" name="TextBox 191">
            <a:extLst>
              <a:ext uri="{FF2B5EF4-FFF2-40B4-BE49-F238E27FC236}">
                <a16:creationId xmlns:a16="http://schemas.microsoft.com/office/drawing/2014/main" id="{E5D02903-9589-4626-997F-2D0ED61A44EB}"/>
              </a:ext>
            </a:extLst>
          </p:cNvPr>
          <p:cNvSpPr txBox="1"/>
          <p:nvPr/>
        </p:nvSpPr>
        <p:spPr>
          <a:xfrm>
            <a:off x="465484" y="1525026"/>
            <a:ext cx="2452574" cy="297541"/>
          </a:xfrm>
          <a:prstGeom prst="rect">
            <a:avLst/>
          </a:prstGeom>
          <a:noFill/>
        </p:spPr>
        <p:txBody>
          <a:bodyPr wrap="none" lIns="0" tIns="0" rIns="0" bIns="0" rtlCol="0">
            <a:noAutofit/>
          </a:bodyPr>
          <a:lstStyle/>
          <a:p>
            <a:pPr>
              <a:lnSpc>
                <a:spcPct val="90000"/>
              </a:lnSpc>
              <a:defRPr/>
            </a:pPr>
            <a:r>
              <a:rPr lang="en-US" dirty="0">
                <a:solidFill>
                  <a:srgbClr val="049E9B"/>
                </a:solidFill>
                <a:latin typeface="Gotham Bold"/>
              </a:rPr>
              <a:t>ANY DEVICE</a:t>
            </a:r>
          </a:p>
        </p:txBody>
      </p:sp>
      <p:grpSp>
        <p:nvGrpSpPr>
          <p:cNvPr id="408" name="Group 407">
            <a:extLst>
              <a:ext uri="{FF2B5EF4-FFF2-40B4-BE49-F238E27FC236}">
                <a16:creationId xmlns:a16="http://schemas.microsoft.com/office/drawing/2014/main" id="{32ED82EC-9CD2-4E94-BCD4-2667C9C25285}"/>
              </a:ext>
            </a:extLst>
          </p:cNvPr>
          <p:cNvGrpSpPr/>
          <p:nvPr/>
        </p:nvGrpSpPr>
        <p:grpSpPr>
          <a:xfrm>
            <a:off x="3222197" y="2468279"/>
            <a:ext cx="1529502" cy="444054"/>
            <a:chOff x="3115110" y="2518627"/>
            <a:chExt cx="1529502" cy="444054"/>
          </a:xfrm>
          <a:solidFill>
            <a:schemeClr val="accent5"/>
          </a:solidFill>
        </p:grpSpPr>
        <p:grpSp>
          <p:nvGrpSpPr>
            <p:cNvPr id="409" name="Group 68">
              <a:extLst>
                <a:ext uri="{FF2B5EF4-FFF2-40B4-BE49-F238E27FC236}">
                  <a16:creationId xmlns:a16="http://schemas.microsoft.com/office/drawing/2014/main" id="{BDA14789-00B0-4BC0-B09A-51CD1194CA42}"/>
                </a:ext>
              </a:extLst>
            </p:cNvPr>
            <p:cNvGrpSpPr>
              <a:grpSpLocks noChangeAspect="1"/>
            </p:cNvGrpSpPr>
            <p:nvPr/>
          </p:nvGrpSpPr>
          <p:grpSpPr bwMode="auto">
            <a:xfrm>
              <a:off x="3115110" y="2518627"/>
              <a:ext cx="444054" cy="444054"/>
              <a:chOff x="3498" y="1819"/>
              <a:chExt cx="682" cy="682"/>
            </a:xfrm>
            <a:grpFill/>
          </p:grpSpPr>
          <p:sp>
            <p:nvSpPr>
              <p:cNvPr id="420" name="Freeform 69">
                <a:extLst>
                  <a:ext uri="{FF2B5EF4-FFF2-40B4-BE49-F238E27FC236}">
                    <a16:creationId xmlns:a16="http://schemas.microsoft.com/office/drawing/2014/main" id="{894D24C8-D0C6-4BC1-B856-8722E176F562}"/>
                  </a:ext>
                </a:extLst>
              </p:cNvPr>
              <p:cNvSpPr>
                <a:spLocks noEditPoints="1"/>
              </p:cNvSpPr>
              <p:nvPr/>
            </p:nvSpPr>
            <p:spPr bwMode="auto">
              <a:xfrm>
                <a:off x="3498" y="1819"/>
                <a:ext cx="682" cy="682"/>
              </a:xfrm>
              <a:custGeom>
                <a:avLst/>
                <a:gdLst>
                  <a:gd name="T0" fmla="*/ 355 w 384"/>
                  <a:gd name="T1" fmla="*/ 8 h 384"/>
                  <a:gd name="T2" fmla="*/ 376 w 384"/>
                  <a:gd name="T3" fmla="*/ 29 h 384"/>
                  <a:gd name="T4" fmla="*/ 376 w 384"/>
                  <a:gd name="T5" fmla="*/ 355 h 384"/>
                  <a:gd name="T6" fmla="*/ 355 w 384"/>
                  <a:gd name="T7" fmla="*/ 376 h 384"/>
                  <a:gd name="T8" fmla="*/ 29 w 384"/>
                  <a:gd name="T9" fmla="*/ 376 h 384"/>
                  <a:gd name="T10" fmla="*/ 8 w 384"/>
                  <a:gd name="T11" fmla="*/ 355 h 384"/>
                  <a:gd name="T12" fmla="*/ 8 w 384"/>
                  <a:gd name="T13" fmla="*/ 29 h 384"/>
                  <a:gd name="T14" fmla="*/ 29 w 384"/>
                  <a:gd name="T15" fmla="*/ 8 h 384"/>
                  <a:gd name="T16" fmla="*/ 355 w 384"/>
                  <a:gd name="T17" fmla="*/ 8 h 384"/>
                  <a:gd name="T18" fmla="*/ 355 w 384"/>
                  <a:gd name="T19" fmla="*/ 0 h 384"/>
                  <a:gd name="T20" fmla="*/ 29 w 384"/>
                  <a:gd name="T21" fmla="*/ 0 h 384"/>
                  <a:gd name="T22" fmla="*/ 0 w 384"/>
                  <a:gd name="T23" fmla="*/ 29 h 384"/>
                  <a:gd name="T24" fmla="*/ 0 w 384"/>
                  <a:gd name="T25" fmla="*/ 355 h 384"/>
                  <a:gd name="T26" fmla="*/ 29 w 384"/>
                  <a:gd name="T27" fmla="*/ 384 h 384"/>
                  <a:gd name="T28" fmla="*/ 355 w 384"/>
                  <a:gd name="T29" fmla="*/ 384 h 384"/>
                  <a:gd name="T30" fmla="*/ 384 w 384"/>
                  <a:gd name="T31" fmla="*/ 355 h 384"/>
                  <a:gd name="T32" fmla="*/ 384 w 384"/>
                  <a:gd name="T33" fmla="*/ 29 h 384"/>
                  <a:gd name="T34" fmla="*/ 355 w 384"/>
                  <a:gd name="T3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4">
                    <a:moveTo>
                      <a:pt x="355" y="8"/>
                    </a:moveTo>
                    <a:cubicBezTo>
                      <a:pt x="366" y="8"/>
                      <a:pt x="376" y="18"/>
                      <a:pt x="376" y="29"/>
                    </a:cubicBezTo>
                    <a:cubicBezTo>
                      <a:pt x="376" y="355"/>
                      <a:pt x="376" y="355"/>
                      <a:pt x="376" y="355"/>
                    </a:cubicBezTo>
                    <a:cubicBezTo>
                      <a:pt x="376" y="367"/>
                      <a:pt x="366" y="376"/>
                      <a:pt x="355" y="376"/>
                    </a:cubicBezTo>
                    <a:cubicBezTo>
                      <a:pt x="29" y="376"/>
                      <a:pt x="29" y="376"/>
                      <a:pt x="29" y="376"/>
                    </a:cubicBezTo>
                    <a:cubicBezTo>
                      <a:pt x="17" y="376"/>
                      <a:pt x="8" y="367"/>
                      <a:pt x="8" y="355"/>
                    </a:cubicBezTo>
                    <a:cubicBezTo>
                      <a:pt x="8" y="29"/>
                      <a:pt x="8" y="29"/>
                      <a:pt x="8" y="29"/>
                    </a:cubicBezTo>
                    <a:cubicBezTo>
                      <a:pt x="8" y="18"/>
                      <a:pt x="17" y="8"/>
                      <a:pt x="29" y="8"/>
                    </a:cubicBezTo>
                    <a:cubicBezTo>
                      <a:pt x="355" y="8"/>
                      <a:pt x="355" y="8"/>
                      <a:pt x="355" y="8"/>
                    </a:cubicBezTo>
                    <a:moveTo>
                      <a:pt x="355" y="0"/>
                    </a:moveTo>
                    <a:cubicBezTo>
                      <a:pt x="29" y="0"/>
                      <a:pt x="29" y="0"/>
                      <a:pt x="29" y="0"/>
                    </a:cubicBezTo>
                    <a:cubicBezTo>
                      <a:pt x="13" y="0"/>
                      <a:pt x="0" y="13"/>
                      <a:pt x="0" y="29"/>
                    </a:cubicBezTo>
                    <a:cubicBezTo>
                      <a:pt x="0" y="355"/>
                      <a:pt x="0" y="355"/>
                      <a:pt x="0" y="355"/>
                    </a:cubicBezTo>
                    <a:cubicBezTo>
                      <a:pt x="0" y="371"/>
                      <a:pt x="13" y="384"/>
                      <a:pt x="29" y="384"/>
                    </a:cubicBezTo>
                    <a:cubicBezTo>
                      <a:pt x="355" y="384"/>
                      <a:pt x="355" y="384"/>
                      <a:pt x="355" y="384"/>
                    </a:cubicBezTo>
                    <a:cubicBezTo>
                      <a:pt x="371" y="384"/>
                      <a:pt x="384" y="371"/>
                      <a:pt x="384" y="355"/>
                    </a:cubicBezTo>
                    <a:cubicBezTo>
                      <a:pt x="384" y="29"/>
                      <a:pt x="384" y="29"/>
                      <a:pt x="384" y="29"/>
                    </a:cubicBezTo>
                    <a:cubicBezTo>
                      <a:pt x="384" y="13"/>
                      <a:pt x="371" y="0"/>
                      <a:pt x="3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21" name="Freeform 70">
                <a:extLst>
                  <a:ext uri="{FF2B5EF4-FFF2-40B4-BE49-F238E27FC236}">
                    <a16:creationId xmlns:a16="http://schemas.microsoft.com/office/drawing/2014/main" id="{98B02024-A933-4DAE-92F7-BDA392382D6C}"/>
                  </a:ext>
                </a:extLst>
              </p:cNvPr>
              <p:cNvSpPr>
                <a:spLocks noEditPoints="1"/>
              </p:cNvSpPr>
              <p:nvPr/>
            </p:nvSpPr>
            <p:spPr bwMode="auto">
              <a:xfrm>
                <a:off x="3653" y="2101"/>
                <a:ext cx="122" cy="128"/>
              </a:xfrm>
              <a:custGeom>
                <a:avLst/>
                <a:gdLst>
                  <a:gd name="T0" fmla="*/ 1 w 69"/>
                  <a:gd name="T1" fmla="*/ 64 h 72"/>
                  <a:gd name="T2" fmla="*/ 27 w 69"/>
                  <a:gd name="T3" fmla="*/ 5 h 72"/>
                  <a:gd name="T4" fmla="*/ 34 w 69"/>
                  <a:gd name="T5" fmla="*/ 0 h 72"/>
                  <a:gd name="T6" fmla="*/ 35 w 69"/>
                  <a:gd name="T7" fmla="*/ 0 h 72"/>
                  <a:gd name="T8" fmla="*/ 42 w 69"/>
                  <a:gd name="T9" fmla="*/ 5 h 72"/>
                  <a:gd name="T10" fmla="*/ 69 w 69"/>
                  <a:gd name="T11" fmla="*/ 64 h 72"/>
                  <a:gd name="T12" fmla="*/ 69 w 69"/>
                  <a:gd name="T13" fmla="*/ 66 h 72"/>
                  <a:gd name="T14" fmla="*/ 64 w 69"/>
                  <a:gd name="T15" fmla="*/ 72 h 72"/>
                  <a:gd name="T16" fmla="*/ 58 w 69"/>
                  <a:gd name="T17" fmla="*/ 68 h 72"/>
                  <a:gd name="T18" fmla="*/ 52 w 69"/>
                  <a:gd name="T19" fmla="*/ 55 h 72"/>
                  <a:gd name="T20" fmla="*/ 17 w 69"/>
                  <a:gd name="T21" fmla="*/ 55 h 72"/>
                  <a:gd name="T22" fmla="*/ 11 w 69"/>
                  <a:gd name="T23" fmla="*/ 68 h 72"/>
                  <a:gd name="T24" fmla="*/ 6 w 69"/>
                  <a:gd name="T25" fmla="*/ 72 h 72"/>
                  <a:gd name="T26" fmla="*/ 0 w 69"/>
                  <a:gd name="T27" fmla="*/ 67 h 72"/>
                  <a:gd name="T28" fmla="*/ 1 w 69"/>
                  <a:gd name="T29" fmla="*/ 64 h 72"/>
                  <a:gd name="T30" fmla="*/ 47 w 69"/>
                  <a:gd name="T31" fmla="*/ 44 h 72"/>
                  <a:gd name="T32" fmla="*/ 35 w 69"/>
                  <a:gd name="T33" fmla="*/ 15 h 72"/>
                  <a:gd name="T34" fmla="*/ 22 w 69"/>
                  <a:gd name="T35" fmla="*/ 44 h 72"/>
                  <a:gd name="T36" fmla="*/ 47 w 69"/>
                  <a:gd name="T37"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72">
                    <a:moveTo>
                      <a:pt x="1" y="64"/>
                    </a:moveTo>
                    <a:cubicBezTo>
                      <a:pt x="27" y="5"/>
                      <a:pt x="27" y="5"/>
                      <a:pt x="27" y="5"/>
                    </a:cubicBezTo>
                    <a:cubicBezTo>
                      <a:pt x="28" y="2"/>
                      <a:pt x="31" y="0"/>
                      <a:pt x="34" y="0"/>
                    </a:cubicBezTo>
                    <a:cubicBezTo>
                      <a:pt x="35" y="0"/>
                      <a:pt x="35" y="0"/>
                      <a:pt x="35" y="0"/>
                    </a:cubicBezTo>
                    <a:cubicBezTo>
                      <a:pt x="39" y="0"/>
                      <a:pt x="41" y="2"/>
                      <a:pt x="42" y="5"/>
                    </a:cubicBezTo>
                    <a:cubicBezTo>
                      <a:pt x="69" y="64"/>
                      <a:pt x="69" y="64"/>
                      <a:pt x="69" y="64"/>
                    </a:cubicBezTo>
                    <a:cubicBezTo>
                      <a:pt x="69" y="65"/>
                      <a:pt x="69" y="66"/>
                      <a:pt x="69" y="66"/>
                    </a:cubicBezTo>
                    <a:cubicBezTo>
                      <a:pt x="69" y="70"/>
                      <a:pt x="67" y="72"/>
                      <a:pt x="64" y="72"/>
                    </a:cubicBezTo>
                    <a:cubicBezTo>
                      <a:pt x="61" y="72"/>
                      <a:pt x="59" y="71"/>
                      <a:pt x="58" y="68"/>
                    </a:cubicBezTo>
                    <a:cubicBezTo>
                      <a:pt x="52" y="55"/>
                      <a:pt x="52" y="55"/>
                      <a:pt x="52" y="55"/>
                    </a:cubicBezTo>
                    <a:cubicBezTo>
                      <a:pt x="17" y="55"/>
                      <a:pt x="17" y="55"/>
                      <a:pt x="17" y="55"/>
                    </a:cubicBezTo>
                    <a:cubicBezTo>
                      <a:pt x="11" y="68"/>
                      <a:pt x="11" y="68"/>
                      <a:pt x="11" y="68"/>
                    </a:cubicBezTo>
                    <a:cubicBezTo>
                      <a:pt x="10" y="71"/>
                      <a:pt x="8" y="72"/>
                      <a:pt x="6" y="72"/>
                    </a:cubicBezTo>
                    <a:cubicBezTo>
                      <a:pt x="2" y="72"/>
                      <a:pt x="0" y="70"/>
                      <a:pt x="0" y="67"/>
                    </a:cubicBezTo>
                    <a:cubicBezTo>
                      <a:pt x="0" y="66"/>
                      <a:pt x="0" y="65"/>
                      <a:pt x="1" y="64"/>
                    </a:cubicBezTo>
                    <a:close/>
                    <a:moveTo>
                      <a:pt x="47" y="44"/>
                    </a:moveTo>
                    <a:cubicBezTo>
                      <a:pt x="35" y="15"/>
                      <a:pt x="35" y="15"/>
                      <a:pt x="35" y="15"/>
                    </a:cubicBezTo>
                    <a:cubicBezTo>
                      <a:pt x="22" y="44"/>
                      <a:pt x="22" y="44"/>
                      <a:pt x="22" y="44"/>
                    </a:cubicBezTo>
                    <a:lnTo>
                      <a:pt x="4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22" name="Freeform 71">
                <a:extLst>
                  <a:ext uri="{FF2B5EF4-FFF2-40B4-BE49-F238E27FC236}">
                    <a16:creationId xmlns:a16="http://schemas.microsoft.com/office/drawing/2014/main" id="{963E389C-4D92-443C-B7CD-1F56E3B1C871}"/>
                  </a:ext>
                </a:extLst>
              </p:cNvPr>
              <p:cNvSpPr>
                <a:spLocks noEditPoints="1"/>
              </p:cNvSpPr>
              <p:nvPr/>
            </p:nvSpPr>
            <p:spPr bwMode="auto">
              <a:xfrm>
                <a:off x="3800" y="2103"/>
                <a:ext cx="98" cy="126"/>
              </a:xfrm>
              <a:custGeom>
                <a:avLst/>
                <a:gdLst>
                  <a:gd name="T0" fmla="*/ 0 w 55"/>
                  <a:gd name="T1" fmla="*/ 5 h 71"/>
                  <a:gd name="T2" fmla="*/ 5 w 55"/>
                  <a:gd name="T3" fmla="*/ 0 h 71"/>
                  <a:gd name="T4" fmla="*/ 28 w 55"/>
                  <a:gd name="T5" fmla="*/ 0 h 71"/>
                  <a:gd name="T6" fmla="*/ 55 w 55"/>
                  <a:gd name="T7" fmla="*/ 24 h 71"/>
                  <a:gd name="T8" fmla="*/ 55 w 55"/>
                  <a:gd name="T9" fmla="*/ 24 h 71"/>
                  <a:gd name="T10" fmla="*/ 26 w 55"/>
                  <a:gd name="T11" fmla="*/ 48 h 71"/>
                  <a:gd name="T12" fmla="*/ 12 w 55"/>
                  <a:gd name="T13" fmla="*/ 48 h 71"/>
                  <a:gd name="T14" fmla="*/ 12 w 55"/>
                  <a:gd name="T15" fmla="*/ 65 h 71"/>
                  <a:gd name="T16" fmla="*/ 6 w 55"/>
                  <a:gd name="T17" fmla="*/ 71 h 71"/>
                  <a:gd name="T18" fmla="*/ 0 w 55"/>
                  <a:gd name="T19" fmla="*/ 65 h 71"/>
                  <a:gd name="T20" fmla="*/ 0 w 55"/>
                  <a:gd name="T21" fmla="*/ 5 h 71"/>
                  <a:gd name="T22" fmla="*/ 27 w 55"/>
                  <a:gd name="T23" fmla="*/ 37 h 71"/>
                  <a:gd name="T24" fmla="*/ 42 w 55"/>
                  <a:gd name="T25" fmla="*/ 24 h 71"/>
                  <a:gd name="T26" fmla="*/ 42 w 55"/>
                  <a:gd name="T27" fmla="*/ 24 h 71"/>
                  <a:gd name="T28" fmla="*/ 27 w 55"/>
                  <a:gd name="T29" fmla="*/ 11 h 71"/>
                  <a:gd name="T30" fmla="*/ 12 w 55"/>
                  <a:gd name="T31" fmla="*/ 11 h 71"/>
                  <a:gd name="T32" fmla="*/ 12 w 55"/>
                  <a:gd name="T33" fmla="*/ 37 h 71"/>
                  <a:gd name="T34" fmla="*/ 27 w 55"/>
                  <a:gd name="T3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1">
                    <a:moveTo>
                      <a:pt x="0" y="5"/>
                    </a:moveTo>
                    <a:cubicBezTo>
                      <a:pt x="0" y="2"/>
                      <a:pt x="2" y="0"/>
                      <a:pt x="5" y="0"/>
                    </a:cubicBezTo>
                    <a:cubicBezTo>
                      <a:pt x="28" y="0"/>
                      <a:pt x="28" y="0"/>
                      <a:pt x="28" y="0"/>
                    </a:cubicBezTo>
                    <a:cubicBezTo>
                      <a:pt x="44" y="0"/>
                      <a:pt x="55" y="9"/>
                      <a:pt x="55" y="24"/>
                    </a:cubicBezTo>
                    <a:cubicBezTo>
                      <a:pt x="55" y="24"/>
                      <a:pt x="55" y="24"/>
                      <a:pt x="55" y="24"/>
                    </a:cubicBezTo>
                    <a:cubicBezTo>
                      <a:pt x="55" y="40"/>
                      <a:pt x="42" y="48"/>
                      <a:pt x="26" y="48"/>
                    </a:cubicBezTo>
                    <a:cubicBezTo>
                      <a:pt x="12" y="48"/>
                      <a:pt x="12" y="48"/>
                      <a:pt x="12" y="48"/>
                    </a:cubicBezTo>
                    <a:cubicBezTo>
                      <a:pt x="12" y="65"/>
                      <a:pt x="12" y="65"/>
                      <a:pt x="12" y="65"/>
                    </a:cubicBezTo>
                    <a:cubicBezTo>
                      <a:pt x="12" y="69"/>
                      <a:pt x="10" y="71"/>
                      <a:pt x="6" y="71"/>
                    </a:cubicBezTo>
                    <a:cubicBezTo>
                      <a:pt x="3" y="71"/>
                      <a:pt x="0" y="69"/>
                      <a:pt x="0" y="65"/>
                    </a:cubicBezTo>
                    <a:lnTo>
                      <a:pt x="0" y="5"/>
                    </a:lnTo>
                    <a:close/>
                    <a:moveTo>
                      <a:pt x="27" y="37"/>
                    </a:moveTo>
                    <a:cubicBezTo>
                      <a:pt x="36" y="37"/>
                      <a:pt x="42" y="32"/>
                      <a:pt x="42" y="24"/>
                    </a:cubicBezTo>
                    <a:cubicBezTo>
                      <a:pt x="42" y="24"/>
                      <a:pt x="42" y="24"/>
                      <a:pt x="42" y="24"/>
                    </a:cubicBezTo>
                    <a:cubicBezTo>
                      <a:pt x="42" y="16"/>
                      <a:pt x="36" y="11"/>
                      <a:pt x="27" y="11"/>
                    </a:cubicBezTo>
                    <a:cubicBezTo>
                      <a:pt x="12" y="11"/>
                      <a:pt x="12" y="11"/>
                      <a:pt x="12" y="11"/>
                    </a:cubicBezTo>
                    <a:cubicBezTo>
                      <a:pt x="12" y="37"/>
                      <a:pt x="12" y="37"/>
                      <a:pt x="12" y="37"/>
                    </a:cubicBezTo>
                    <a:lnTo>
                      <a:pt x="2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23" name="Freeform 72">
                <a:extLst>
                  <a:ext uri="{FF2B5EF4-FFF2-40B4-BE49-F238E27FC236}">
                    <a16:creationId xmlns:a16="http://schemas.microsoft.com/office/drawing/2014/main" id="{B8B57E3B-8309-41F0-80BD-21AFF0434A3B}"/>
                  </a:ext>
                </a:extLst>
              </p:cNvPr>
              <p:cNvSpPr>
                <a:spLocks noEditPoints="1"/>
              </p:cNvSpPr>
              <p:nvPr/>
            </p:nvSpPr>
            <p:spPr bwMode="auto">
              <a:xfrm>
                <a:off x="3921" y="2103"/>
                <a:ext cx="96" cy="126"/>
              </a:xfrm>
              <a:custGeom>
                <a:avLst/>
                <a:gdLst>
                  <a:gd name="T0" fmla="*/ 0 w 54"/>
                  <a:gd name="T1" fmla="*/ 5 h 71"/>
                  <a:gd name="T2" fmla="*/ 5 w 54"/>
                  <a:gd name="T3" fmla="*/ 0 h 71"/>
                  <a:gd name="T4" fmla="*/ 27 w 54"/>
                  <a:gd name="T5" fmla="*/ 0 h 71"/>
                  <a:gd name="T6" fmla="*/ 54 w 54"/>
                  <a:gd name="T7" fmla="*/ 24 h 71"/>
                  <a:gd name="T8" fmla="*/ 54 w 54"/>
                  <a:gd name="T9" fmla="*/ 24 h 71"/>
                  <a:gd name="T10" fmla="*/ 26 w 54"/>
                  <a:gd name="T11" fmla="*/ 48 h 71"/>
                  <a:gd name="T12" fmla="*/ 12 w 54"/>
                  <a:gd name="T13" fmla="*/ 48 h 71"/>
                  <a:gd name="T14" fmla="*/ 12 w 54"/>
                  <a:gd name="T15" fmla="*/ 65 h 71"/>
                  <a:gd name="T16" fmla="*/ 6 w 54"/>
                  <a:gd name="T17" fmla="*/ 71 h 71"/>
                  <a:gd name="T18" fmla="*/ 0 w 54"/>
                  <a:gd name="T19" fmla="*/ 65 h 71"/>
                  <a:gd name="T20" fmla="*/ 0 w 54"/>
                  <a:gd name="T21" fmla="*/ 5 h 71"/>
                  <a:gd name="T22" fmla="*/ 26 w 54"/>
                  <a:gd name="T23" fmla="*/ 37 h 71"/>
                  <a:gd name="T24" fmla="*/ 42 w 54"/>
                  <a:gd name="T25" fmla="*/ 24 h 71"/>
                  <a:gd name="T26" fmla="*/ 42 w 54"/>
                  <a:gd name="T27" fmla="*/ 24 h 71"/>
                  <a:gd name="T28" fmla="*/ 26 w 54"/>
                  <a:gd name="T29" fmla="*/ 11 h 71"/>
                  <a:gd name="T30" fmla="*/ 12 w 54"/>
                  <a:gd name="T31" fmla="*/ 11 h 71"/>
                  <a:gd name="T32" fmla="*/ 12 w 54"/>
                  <a:gd name="T33" fmla="*/ 37 h 71"/>
                  <a:gd name="T34" fmla="*/ 26 w 54"/>
                  <a:gd name="T3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1">
                    <a:moveTo>
                      <a:pt x="0" y="5"/>
                    </a:moveTo>
                    <a:cubicBezTo>
                      <a:pt x="0" y="2"/>
                      <a:pt x="2" y="0"/>
                      <a:pt x="5" y="0"/>
                    </a:cubicBezTo>
                    <a:cubicBezTo>
                      <a:pt x="27" y="0"/>
                      <a:pt x="27" y="0"/>
                      <a:pt x="27" y="0"/>
                    </a:cubicBezTo>
                    <a:cubicBezTo>
                      <a:pt x="44" y="0"/>
                      <a:pt x="54" y="9"/>
                      <a:pt x="54" y="24"/>
                    </a:cubicBezTo>
                    <a:cubicBezTo>
                      <a:pt x="54" y="24"/>
                      <a:pt x="54" y="24"/>
                      <a:pt x="54" y="24"/>
                    </a:cubicBezTo>
                    <a:cubicBezTo>
                      <a:pt x="54" y="40"/>
                      <a:pt x="42" y="48"/>
                      <a:pt x="26" y="48"/>
                    </a:cubicBezTo>
                    <a:cubicBezTo>
                      <a:pt x="12" y="48"/>
                      <a:pt x="12" y="48"/>
                      <a:pt x="12" y="48"/>
                    </a:cubicBezTo>
                    <a:cubicBezTo>
                      <a:pt x="12" y="65"/>
                      <a:pt x="12" y="65"/>
                      <a:pt x="12" y="65"/>
                    </a:cubicBezTo>
                    <a:cubicBezTo>
                      <a:pt x="12" y="69"/>
                      <a:pt x="9" y="71"/>
                      <a:pt x="6" y="71"/>
                    </a:cubicBezTo>
                    <a:cubicBezTo>
                      <a:pt x="2" y="71"/>
                      <a:pt x="0" y="69"/>
                      <a:pt x="0" y="65"/>
                    </a:cubicBezTo>
                    <a:lnTo>
                      <a:pt x="0" y="5"/>
                    </a:lnTo>
                    <a:close/>
                    <a:moveTo>
                      <a:pt x="26" y="37"/>
                    </a:moveTo>
                    <a:cubicBezTo>
                      <a:pt x="36" y="37"/>
                      <a:pt x="42" y="32"/>
                      <a:pt x="42" y="24"/>
                    </a:cubicBezTo>
                    <a:cubicBezTo>
                      <a:pt x="42" y="24"/>
                      <a:pt x="42" y="24"/>
                      <a:pt x="42" y="24"/>
                    </a:cubicBezTo>
                    <a:cubicBezTo>
                      <a:pt x="42" y="16"/>
                      <a:pt x="36" y="11"/>
                      <a:pt x="26" y="11"/>
                    </a:cubicBezTo>
                    <a:cubicBezTo>
                      <a:pt x="12" y="11"/>
                      <a:pt x="12" y="11"/>
                      <a:pt x="12" y="11"/>
                    </a:cubicBezTo>
                    <a:cubicBezTo>
                      <a:pt x="12" y="37"/>
                      <a:pt x="12" y="37"/>
                      <a:pt x="12" y="37"/>
                    </a:cubicBezTo>
                    <a:lnTo>
                      <a:pt x="2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410" name="Group 68">
              <a:extLst>
                <a:ext uri="{FF2B5EF4-FFF2-40B4-BE49-F238E27FC236}">
                  <a16:creationId xmlns:a16="http://schemas.microsoft.com/office/drawing/2014/main" id="{F5FC146A-6EF5-40E5-984B-6443CD2AC1A1}"/>
                </a:ext>
              </a:extLst>
            </p:cNvPr>
            <p:cNvGrpSpPr>
              <a:grpSpLocks noChangeAspect="1"/>
            </p:cNvGrpSpPr>
            <p:nvPr/>
          </p:nvGrpSpPr>
          <p:grpSpPr bwMode="auto">
            <a:xfrm>
              <a:off x="3657834" y="2518627"/>
              <a:ext cx="444054" cy="444054"/>
              <a:chOff x="3498" y="1819"/>
              <a:chExt cx="682" cy="682"/>
            </a:xfrm>
            <a:grpFill/>
          </p:grpSpPr>
          <p:sp>
            <p:nvSpPr>
              <p:cNvPr id="416" name="Freeform 69">
                <a:extLst>
                  <a:ext uri="{FF2B5EF4-FFF2-40B4-BE49-F238E27FC236}">
                    <a16:creationId xmlns:a16="http://schemas.microsoft.com/office/drawing/2014/main" id="{E0B0C1EB-664C-40CA-928B-987CE28D870F}"/>
                  </a:ext>
                </a:extLst>
              </p:cNvPr>
              <p:cNvSpPr>
                <a:spLocks noEditPoints="1"/>
              </p:cNvSpPr>
              <p:nvPr/>
            </p:nvSpPr>
            <p:spPr bwMode="auto">
              <a:xfrm>
                <a:off x="3498" y="1819"/>
                <a:ext cx="682" cy="682"/>
              </a:xfrm>
              <a:custGeom>
                <a:avLst/>
                <a:gdLst>
                  <a:gd name="T0" fmla="*/ 355 w 384"/>
                  <a:gd name="T1" fmla="*/ 8 h 384"/>
                  <a:gd name="T2" fmla="*/ 376 w 384"/>
                  <a:gd name="T3" fmla="*/ 29 h 384"/>
                  <a:gd name="T4" fmla="*/ 376 w 384"/>
                  <a:gd name="T5" fmla="*/ 355 h 384"/>
                  <a:gd name="T6" fmla="*/ 355 w 384"/>
                  <a:gd name="T7" fmla="*/ 376 h 384"/>
                  <a:gd name="T8" fmla="*/ 29 w 384"/>
                  <a:gd name="T9" fmla="*/ 376 h 384"/>
                  <a:gd name="T10" fmla="*/ 8 w 384"/>
                  <a:gd name="T11" fmla="*/ 355 h 384"/>
                  <a:gd name="T12" fmla="*/ 8 w 384"/>
                  <a:gd name="T13" fmla="*/ 29 h 384"/>
                  <a:gd name="T14" fmla="*/ 29 w 384"/>
                  <a:gd name="T15" fmla="*/ 8 h 384"/>
                  <a:gd name="T16" fmla="*/ 355 w 384"/>
                  <a:gd name="T17" fmla="*/ 8 h 384"/>
                  <a:gd name="T18" fmla="*/ 355 w 384"/>
                  <a:gd name="T19" fmla="*/ 0 h 384"/>
                  <a:gd name="T20" fmla="*/ 29 w 384"/>
                  <a:gd name="T21" fmla="*/ 0 h 384"/>
                  <a:gd name="T22" fmla="*/ 0 w 384"/>
                  <a:gd name="T23" fmla="*/ 29 h 384"/>
                  <a:gd name="T24" fmla="*/ 0 w 384"/>
                  <a:gd name="T25" fmla="*/ 355 h 384"/>
                  <a:gd name="T26" fmla="*/ 29 w 384"/>
                  <a:gd name="T27" fmla="*/ 384 h 384"/>
                  <a:gd name="T28" fmla="*/ 355 w 384"/>
                  <a:gd name="T29" fmla="*/ 384 h 384"/>
                  <a:gd name="T30" fmla="*/ 384 w 384"/>
                  <a:gd name="T31" fmla="*/ 355 h 384"/>
                  <a:gd name="T32" fmla="*/ 384 w 384"/>
                  <a:gd name="T33" fmla="*/ 29 h 384"/>
                  <a:gd name="T34" fmla="*/ 355 w 384"/>
                  <a:gd name="T3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4">
                    <a:moveTo>
                      <a:pt x="355" y="8"/>
                    </a:moveTo>
                    <a:cubicBezTo>
                      <a:pt x="366" y="8"/>
                      <a:pt x="376" y="18"/>
                      <a:pt x="376" y="29"/>
                    </a:cubicBezTo>
                    <a:cubicBezTo>
                      <a:pt x="376" y="355"/>
                      <a:pt x="376" y="355"/>
                      <a:pt x="376" y="355"/>
                    </a:cubicBezTo>
                    <a:cubicBezTo>
                      <a:pt x="376" y="367"/>
                      <a:pt x="366" y="376"/>
                      <a:pt x="355" y="376"/>
                    </a:cubicBezTo>
                    <a:cubicBezTo>
                      <a:pt x="29" y="376"/>
                      <a:pt x="29" y="376"/>
                      <a:pt x="29" y="376"/>
                    </a:cubicBezTo>
                    <a:cubicBezTo>
                      <a:pt x="17" y="376"/>
                      <a:pt x="8" y="367"/>
                      <a:pt x="8" y="355"/>
                    </a:cubicBezTo>
                    <a:cubicBezTo>
                      <a:pt x="8" y="29"/>
                      <a:pt x="8" y="29"/>
                      <a:pt x="8" y="29"/>
                    </a:cubicBezTo>
                    <a:cubicBezTo>
                      <a:pt x="8" y="18"/>
                      <a:pt x="17" y="8"/>
                      <a:pt x="29" y="8"/>
                    </a:cubicBezTo>
                    <a:cubicBezTo>
                      <a:pt x="355" y="8"/>
                      <a:pt x="355" y="8"/>
                      <a:pt x="355" y="8"/>
                    </a:cubicBezTo>
                    <a:moveTo>
                      <a:pt x="355" y="0"/>
                    </a:moveTo>
                    <a:cubicBezTo>
                      <a:pt x="29" y="0"/>
                      <a:pt x="29" y="0"/>
                      <a:pt x="29" y="0"/>
                    </a:cubicBezTo>
                    <a:cubicBezTo>
                      <a:pt x="13" y="0"/>
                      <a:pt x="0" y="13"/>
                      <a:pt x="0" y="29"/>
                    </a:cubicBezTo>
                    <a:cubicBezTo>
                      <a:pt x="0" y="355"/>
                      <a:pt x="0" y="355"/>
                      <a:pt x="0" y="355"/>
                    </a:cubicBezTo>
                    <a:cubicBezTo>
                      <a:pt x="0" y="371"/>
                      <a:pt x="13" y="384"/>
                      <a:pt x="29" y="384"/>
                    </a:cubicBezTo>
                    <a:cubicBezTo>
                      <a:pt x="355" y="384"/>
                      <a:pt x="355" y="384"/>
                      <a:pt x="355" y="384"/>
                    </a:cubicBezTo>
                    <a:cubicBezTo>
                      <a:pt x="371" y="384"/>
                      <a:pt x="384" y="371"/>
                      <a:pt x="384" y="355"/>
                    </a:cubicBezTo>
                    <a:cubicBezTo>
                      <a:pt x="384" y="29"/>
                      <a:pt x="384" y="29"/>
                      <a:pt x="384" y="29"/>
                    </a:cubicBezTo>
                    <a:cubicBezTo>
                      <a:pt x="384" y="13"/>
                      <a:pt x="371" y="0"/>
                      <a:pt x="3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17" name="Freeform 70">
                <a:extLst>
                  <a:ext uri="{FF2B5EF4-FFF2-40B4-BE49-F238E27FC236}">
                    <a16:creationId xmlns:a16="http://schemas.microsoft.com/office/drawing/2014/main" id="{FDE551A3-2A34-48D2-A81E-51B8F128A959}"/>
                  </a:ext>
                </a:extLst>
              </p:cNvPr>
              <p:cNvSpPr>
                <a:spLocks noEditPoints="1"/>
              </p:cNvSpPr>
              <p:nvPr/>
            </p:nvSpPr>
            <p:spPr bwMode="auto">
              <a:xfrm>
                <a:off x="3653" y="2101"/>
                <a:ext cx="122" cy="128"/>
              </a:xfrm>
              <a:custGeom>
                <a:avLst/>
                <a:gdLst>
                  <a:gd name="T0" fmla="*/ 1 w 69"/>
                  <a:gd name="T1" fmla="*/ 64 h 72"/>
                  <a:gd name="T2" fmla="*/ 27 w 69"/>
                  <a:gd name="T3" fmla="*/ 5 h 72"/>
                  <a:gd name="T4" fmla="*/ 34 w 69"/>
                  <a:gd name="T5" fmla="*/ 0 h 72"/>
                  <a:gd name="T6" fmla="*/ 35 w 69"/>
                  <a:gd name="T7" fmla="*/ 0 h 72"/>
                  <a:gd name="T8" fmla="*/ 42 w 69"/>
                  <a:gd name="T9" fmla="*/ 5 h 72"/>
                  <a:gd name="T10" fmla="*/ 69 w 69"/>
                  <a:gd name="T11" fmla="*/ 64 h 72"/>
                  <a:gd name="T12" fmla="*/ 69 w 69"/>
                  <a:gd name="T13" fmla="*/ 66 h 72"/>
                  <a:gd name="T14" fmla="*/ 64 w 69"/>
                  <a:gd name="T15" fmla="*/ 72 h 72"/>
                  <a:gd name="T16" fmla="*/ 58 w 69"/>
                  <a:gd name="T17" fmla="*/ 68 h 72"/>
                  <a:gd name="T18" fmla="*/ 52 w 69"/>
                  <a:gd name="T19" fmla="*/ 55 h 72"/>
                  <a:gd name="T20" fmla="*/ 17 w 69"/>
                  <a:gd name="T21" fmla="*/ 55 h 72"/>
                  <a:gd name="T22" fmla="*/ 11 w 69"/>
                  <a:gd name="T23" fmla="*/ 68 h 72"/>
                  <a:gd name="T24" fmla="*/ 6 w 69"/>
                  <a:gd name="T25" fmla="*/ 72 h 72"/>
                  <a:gd name="T26" fmla="*/ 0 w 69"/>
                  <a:gd name="T27" fmla="*/ 67 h 72"/>
                  <a:gd name="T28" fmla="*/ 1 w 69"/>
                  <a:gd name="T29" fmla="*/ 64 h 72"/>
                  <a:gd name="T30" fmla="*/ 47 w 69"/>
                  <a:gd name="T31" fmla="*/ 44 h 72"/>
                  <a:gd name="T32" fmla="*/ 35 w 69"/>
                  <a:gd name="T33" fmla="*/ 15 h 72"/>
                  <a:gd name="T34" fmla="*/ 22 w 69"/>
                  <a:gd name="T35" fmla="*/ 44 h 72"/>
                  <a:gd name="T36" fmla="*/ 47 w 69"/>
                  <a:gd name="T37"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72">
                    <a:moveTo>
                      <a:pt x="1" y="64"/>
                    </a:moveTo>
                    <a:cubicBezTo>
                      <a:pt x="27" y="5"/>
                      <a:pt x="27" y="5"/>
                      <a:pt x="27" y="5"/>
                    </a:cubicBezTo>
                    <a:cubicBezTo>
                      <a:pt x="28" y="2"/>
                      <a:pt x="31" y="0"/>
                      <a:pt x="34" y="0"/>
                    </a:cubicBezTo>
                    <a:cubicBezTo>
                      <a:pt x="35" y="0"/>
                      <a:pt x="35" y="0"/>
                      <a:pt x="35" y="0"/>
                    </a:cubicBezTo>
                    <a:cubicBezTo>
                      <a:pt x="39" y="0"/>
                      <a:pt x="41" y="2"/>
                      <a:pt x="42" y="5"/>
                    </a:cubicBezTo>
                    <a:cubicBezTo>
                      <a:pt x="69" y="64"/>
                      <a:pt x="69" y="64"/>
                      <a:pt x="69" y="64"/>
                    </a:cubicBezTo>
                    <a:cubicBezTo>
                      <a:pt x="69" y="65"/>
                      <a:pt x="69" y="66"/>
                      <a:pt x="69" y="66"/>
                    </a:cubicBezTo>
                    <a:cubicBezTo>
                      <a:pt x="69" y="70"/>
                      <a:pt x="67" y="72"/>
                      <a:pt x="64" y="72"/>
                    </a:cubicBezTo>
                    <a:cubicBezTo>
                      <a:pt x="61" y="72"/>
                      <a:pt x="59" y="71"/>
                      <a:pt x="58" y="68"/>
                    </a:cubicBezTo>
                    <a:cubicBezTo>
                      <a:pt x="52" y="55"/>
                      <a:pt x="52" y="55"/>
                      <a:pt x="52" y="55"/>
                    </a:cubicBezTo>
                    <a:cubicBezTo>
                      <a:pt x="17" y="55"/>
                      <a:pt x="17" y="55"/>
                      <a:pt x="17" y="55"/>
                    </a:cubicBezTo>
                    <a:cubicBezTo>
                      <a:pt x="11" y="68"/>
                      <a:pt x="11" y="68"/>
                      <a:pt x="11" y="68"/>
                    </a:cubicBezTo>
                    <a:cubicBezTo>
                      <a:pt x="10" y="71"/>
                      <a:pt x="8" y="72"/>
                      <a:pt x="6" y="72"/>
                    </a:cubicBezTo>
                    <a:cubicBezTo>
                      <a:pt x="2" y="72"/>
                      <a:pt x="0" y="70"/>
                      <a:pt x="0" y="67"/>
                    </a:cubicBezTo>
                    <a:cubicBezTo>
                      <a:pt x="0" y="66"/>
                      <a:pt x="0" y="65"/>
                      <a:pt x="1" y="64"/>
                    </a:cubicBezTo>
                    <a:close/>
                    <a:moveTo>
                      <a:pt x="47" y="44"/>
                    </a:moveTo>
                    <a:cubicBezTo>
                      <a:pt x="35" y="15"/>
                      <a:pt x="35" y="15"/>
                      <a:pt x="35" y="15"/>
                    </a:cubicBezTo>
                    <a:cubicBezTo>
                      <a:pt x="22" y="44"/>
                      <a:pt x="22" y="44"/>
                      <a:pt x="22" y="44"/>
                    </a:cubicBezTo>
                    <a:lnTo>
                      <a:pt x="4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18" name="Freeform 71">
                <a:extLst>
                  <a:ext uri="{FF2B5EF4-FFF2-40B4-BE49-F238E27FC236}">
                    <a16:creationId xmlns:a16="http://schemas.microsoft.com/office/drawing/2014/main" id="{5F2B7BC4-F4E3-4F4E-AC34-9ADEBFCA0F69}"/>
                  </a:ext>
                </a:extLst>
              </p:cNvPr>
              <p:cNvSpPr>
                <a:spLocks noEditPoints="1"/>
              </p:cNvSpPr>
              <p:nvPr/>
            </p:nvSpPr>
            <p:spPr bwMode="auto">
              <a:xfrm>
                <a:off x="3800" y="2103"/>
                <a:ext cx="98" cy="126"/>
              </a:xfrm>
              <a:custGeom>
                <a:avLst/>
                <a:gdLst>
                  <a:gd name="T0" fmla="*/ 0 w 55"/>
                  <a:gd name="T1" fmla="*/ 5 h 71"/>
                  <a:gd name="T2" fmla="*/ 5 w 55"/>
                  <a:gd name="T3" fmla="*/ 0 h 71"/>
                  <a:gd name="T4" fmla="*/ 28 w 55"/>
                  <a:gd name="T5" fmla="*/ 0 h 71"/>
                  <a:gd name="T6" fmla="*/ 55 w 55"/>
                  <a:gd name="T7" fmla="*/ 24 h 71"/>
                  <a:gd name="T8" fmla="*/ 55 w 55"/>
                  <a:gd name="T9" fmla="*/ 24 h 71"/>
                  <a:gd name="T10" fmla="*/ 26 w 55"/>
                  <a:gd name="T11" fmla="*/ 48 h 71"/>
                  <a:gd name="T12" fmla="*/ 12 w 55"/>
                  <a:gd name="T13" fmla="*/ 48 h 71"/>
                  <a:gd name="T14" fmla="*/ 12 w 55"/>
                  <a:gd name="T15" fmla="*/ 65 h 71"/>
                  <a:gd name="T16" fmla="*/ 6 w 55"/>
                  <a:gd name="T17" fmla="*/ 71 h 71"/>
                  <a:gd name="T18" fmla="*/ 0 w 55"/>
                  <a:gd name="T19" fmla="*/ 65 h 71"/>
                  <a:gd name="T20" fmla="*/ 0 w 55"/>
                  <a:gd name="T21" fmla="*/ 5 h 71"/>
                  <a:gd name="T22" fmla="*/ 27 w 55"/>
                  <a:gd name="T23" fmla="*/ 37 h 71"/>
                  <a:gd name="T24" fmla="*/ 42 w 55"/>
                  <a:gd name="T25" fmla="*/ 24 h 71"/>
                  <a:gd name="T26" fmla="*/ 42 w 55"/>
                  <a:gd name="T27" fmla="*/ 24 h 71"/>
                  <a:gd name="T28" fmla="*/ 27 w 55"/>
                  <a:gd name="T29" fmla="*/ 11 h 71"/>
                  <a:gd name="T30" fmla="*/ 12 w 55"/>
                  <a:gd name="T31" fmla="*/ 11 h 71"/>
                  <a:gd name="T32" fmla="*/ 12 w 55"/>
                  <a:gd name="T33" fmla="*/ 37 h 71"/>
                  <a:gd name="T34" fmla="*/ 27 w 55"/>
                  <a:gd name="T3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1">
                    <a:moveTo>
                      <a:pt x="0" y="5"/>
                    </a:moveTo>
                    <a:cubicBezTo>
                      <a:pt x="0" y="2"/>
                      <a:pt x="2" y="0"/>
                      <a:pt x="5" y="0"/>
                    </a:cubicBezTo>
                    <a:cubicBezTo>
                      <a:pt x="28" y="0"/>
                      <a:pt x="28" y="0"/>
                      <a:pt x="28" y="0"/>
                    </a:cubicBezTo>
                    <a:cubicBezTo>
                      <a:pt x="44" y="0"/>
                      <a:pt x="55" y="9"/>
                      <a:pt x="55" y="24"/>
                    </a:cubicBezTo>
                    <a:cubicBezTo>
                      <a:pt x="55" y="24"/>
                      <a:pt x="55" y="24"/>
                      <a:pt x="55" y="24"/>
                    </a:cubicBezTo>
                    <a:cubicBezTo>
                      <a:pt x="55" y="40"/>
                      <a:pt x="42" y="48"/>
                      <a:pt x="26" y="48"/>
                    </a:cubicBezTo>
                    <a:cubicBezTo>
                      <a:pt x="12" y="48"/>
                      <a:pt x="12" y="48"/>
                      <a:pt x="12" y="48"/>
                    </a:cubicBezTo>
                    <a:cubicBezTo>
                      <a:pt x="12" y="65"/>
                      <a:pt x="12" y="65"/>
                      <a:pt x="12" y="65"/>
                    </a:cubicBezTo>
                    <a:cubicBezTo>
                      <a:pt x="12" y="69"/>
                      <a:pt x="10" y="71"/>
                      <a:pt x="6" y="71"/>
                    </a:cubicBezTo>
                    <a:cubicBezTo>
                      <a:pt x="3" y="71"/>
                      <a:pt x="0" y="69"/>
                      <a:pt x="0" y="65"/>
                    </a:cubicBezTo>
                    <a:lnTo>
                      <a:pt x="0" y="5"/>
                    </a:lnTo>
                    <a:close/>
                    <a:moveTo>
                      <a:pt x="27" y="37"/>
                    </a:moveTo>
                    <a:cubicBezTo>
                      <a:pt x="36" y="37"/>
                      <a:pt x="42" y="32"/>
                      <a:pt x="42" y="24"/>
                    </a:cubicBezTo>
                    <a:cubicBezTo>
                      <a:pt x="42" y="24"/>
                      <a:pt x="42" y="24"/>
                      <a:pt x="42" y="24"/>
                    </a:cubicBezTo>
                    <a:cubicBezTo>
                      <a:pt x="42" y="16"/>
                      <a:pt x="36" y="11"/>
                      <a:pt x="27" y="11"/>
                    </a:cubicBezTo>
                    <a:cubicBezTo>
                      <a:pt x="12" y="11"/>
                      <a:pt x="12" y="11"/>
                      <a:pt x="12" y="11"/>
                    </a:cubicBezTo>
                    <a:cubicBezTo>
                      <a:pt x="12" y="37"/>
                      <a:pt x="12" y="37"/>
                      <a:pt x="12" y="37"/>
                    </a:cubicBezTo>
                    <a:lnTo>
                      <a:pt x="2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19" name="Freeform 72">
                <a:extLst>
                  <a:ext uri="{FF2B5EF4-FFF2-40B4-BE49-F238E27FC236}">
                    <a16:creationId xmlns:a16="http://schemas.microsoft.com/office/drawing/2014/main" id="{5B6967B0-1DFB-47CA-81A9-622DB3DC2686}"/>
                  </a:ext>
                </a:extLst>
              </p:cNvPr>
              <p:cNvSpPr>
                <a:spLocks noEditPoints="1"/>
              </p:cNvSpPr>
              <p:nvPr/>
            </p:nvSpPr>
            <p:spPr bwMode="auto">
              <a:xfrm>
                <a:off x="3921" y="2103"/>
                <a:ext cx="96" cy="126"/>
              </a:xfrm>
              <a:custGeom>
                <a:avLst/>
                <a:gdLst>
                  <a:gd name="T0" fmla="*/ 0 w 54"/>
                  <a:gd name="T1" fmla="*/ 5 h 71"/>
                  <a:gd name="T2" fmla="*/ 5 w 54"/>
                  <a:gd name="T3" fmla="*/ 0 h 71"/>
                  <a:gd name="T4" fmla="*/ 27 w 54"/>
                  <a:gd name="T5" fmla="*/ 0 h 71"/>
                  <a:gd name="T6" fmla="*/ 54 w 54"/>
                  <a:gd name="T7" fmla="*/ 24 h 71"/>
                  <a:gd name="T8" fmla="*/ 54 w 54"/>
                  <a:gd name="T9" fmla="*/ 24 h 71"/>
                  <a:gd name="T10" fmla="*/ 26 w 54"/>
                  <a:gd name="T11" fmla="*/ 48 h 71"/>
                  <a:gd name="T12" fmla="*/ 12 w 54"/>
                  <a:gd name="T13" fmla="*/ 48 h 71"/>
                  <a:gd name="T14" fmla="*/ 12 w 54"/>
                  <a:gd name="T15" fmla="*/ 65 h 71"/>
                  <a:gd name="T16" fmla="*/ 6 w 54"/>
                  <a:gd name="T17" fmla="*/ 71 h 71"/>
                  <a:gd name="T18" fmla="*/ 0 w 54"/>
                  <a:gd name="T19" fmla="*/ 65 h 71"/>
                  <a:gd name="T20" fmla="*/ 0 w 54"/>
                  <a:gd name="T21" fmla="*/ 5 h 71"/>
                  <a:gd name="T22" fmla="*/ 26 w 54"/>
                  <a:gd name="T23" fmla="*/ 37 h 71"/>
                  <a:gd name="T24" fmla="*/ 42 w 54"/>
                  <a:gd name="T25" fmla="*/ 24 h 71"/>
                  <a:gd name="T26" fmla="*/ 42 w 54"/>
                  <a:gd name="T27" fmla="*/ 24 h 71"/>
                  <a:gd name="T28" fmla="*/ 26 w 54"/>
                  <a:gd name="T29" fmla="*/ 11 h 71"/>
                  <a:gd name="T30" fmla="*/ 12 w 54"/>
                  <a:gd name="T31" fmla="*/ 11 h 71"/>
                  <a:gd name="T32" fmla="*/ 12 w 54"/>
                  <a:gd name="T33" fmla="*/ 37 h 71"/>
                  <a:gd name="T34" fmla="*/ 26 w 54"/>
                  <a:gd name="T3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1">
                    <a:moveTo>
                      <a:pt x="0" y="5"/>
                    </a:moveTo>
                    <a:cubicBezTo>
                      <a:pt x="0" y="2"/>
                      <a:pt x="2" y="0"/>
                      <a:pt x="5" y="0"/>
                    </a:cubicBezTo>
                    <a:cubicBezTo>
                      <a:pt x="27" y="0"/>
                      <a:pt x="27" y="0"/>
                      <a:pt x="27" y="0"/>
                    </a:cubicBezTo>
                    <a:cubicBezTo>
                      <a:pt x="44" y="0"/>
                      <a:pt x="54" y="9"/>
                      <a:pt x="54" y="24"/>
                    </a:cubicBezTo>
                    <a:cubicBezTo>
                      <a:pt x="54" y="24"/>
                      <a:pt x="54" y="24"/>
                      <a:pt x="54" y="24"/>
                    </a:cubicBezTo>
                    <a:cubicBezTo>
                      <a:pt x="54" y="40"/>
                      <a:pt x="42" y="48"/>
                      <a:pt x="26" y="48"/>
                    </a:cubicBezTo>
                    <a:cubicBezTo>
                      <a:pt x="12" y="48"/>
                      <a:pt x="12" y="48"/>
                      <a:pt x="12" y="48"/>
                    </a:cubicBezTo>
                    <a:cubicBezTo>
                      <a:pt x="12" y="65"/>
                      <a:pt x="12" y="65"/>
                      <a:pt x="12" y="65"/>
                    </a:cubicBezTo>
                    <a:cubicBezTo>
                      <a:pt x="12" y="69"/>
                      <a:pt x="9" y="71"/>
                      <a:pt x="6" y="71"/>
                    </a:cubicBezTo>
                    <a:cubicBezTo>
                      <a:pt x="2" y="71"/>
                      <a:pt x="0" y="69"/>
                      <a:pt x="0" y="65"/>
                    </a:cubicBezTo>
                    <a:lnTo>
                      <a:pt x="0" y="5"/>
                    </a:lnTo>
                    <a:close/>
                    <a:moveTo>
                      <a:pt x="26" y="37"/>
                    </a:moveTo>
                    <a:cubicBezTo>
                      <a:pt x="36" y="37"/>
                      <a:pt x="42" y="32"/>
                      <a:pt x="42" y="24"/>
                    </a:cubicBezTo>
                    <a:cubicBezTo>
                      <a:pt x="42" y="24"/>
                      <a:pt x="42" y="24"/>
                      <a:pt x="42" y="24"/>
                    </a:cubicBezTo>
                    <a:cubicBezTo>
                      <a:pt x="42" y="16"/>
                      <a:pt x="36" y="11"/>
                      <a:pt x="26" y="11"/>
                    </a:cubicBezTo>
                    <a:cubicBezTo>
                      <a:pt x="12" y="11"/>
                      <a:pt x="12" y="11"/>
                      <a:pt x="12" y="11"/>
                    </a:cubicBezTo>
                    <a:cubicBezTo>
                      <a:pt x="12" y="37"/>
                      <a:pt x="12" y="37"/>
                      <a:pt x="12" y="37"/>
                    </a:cubicBezTo>
                    <a:lnTo>
                      <a:pt x="2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411" name="Group 68">
              <a:extLst>
                <a:ext uri="{FF2B5EF4-FFF2-40B4-BE49-F238E27FC236}">
                  <a16:creationId xmlns:a16="http://schemas.microsoft.com/office/drawing/2014/main" id="{EE8ED815-713B-432B-9452-F1832E0F4CFD}"/>
                </a:ext>
              </a:extLst>
            </p:cNvPr>
            <p:cNvGrpSpPr>
              <a:grpSpLocks noChangeAspect="1"/>
            </p:cNvGrpSpPr>
            <p:nvPr/>
          </p:nvGrpSpPr>
          <p:grpSpPr bwMode="auto">
            <a:xfrm>
              <a:off x="4200558" y="2518627"/>
              <a:ext cx="444054" cy="444054"/>
              <a:chOff x="3498" y="1819"/>
              <a:chExt cx="682" cy="682"/>
            </a:xfrm>
            <a:grpFill/>
          </p:grpSpPr>
          <p:sp>
            <p:nvSpPr>
              <p:cNvPr id="412" name="Freeform 69">
                <a:extLst>
                  <a:ext uri="{FF2B5EF4-FFF2-40B4-BE49-F238E27FC236}">
                    <a16:creationId xmlns:a16="http://schemas.microsoft.com/office/drawing/2014/main" id="{798ABD1B-FA6F-4D41-9FEB-D22D15481E14}"/>
                  </a:ext>
                </a:extLst>
              </p:cNvPr>
              <p:cNvSpPr>
                <a:spLocks noEditPoints="1"/>
              </p:cNvSpPr>
              <p:nvPr/>
            </p:nvSpPr>
            <p:spPr bwMode="auto">
              <a:xfrm>
                <a:off x="3498" y="1819"/>
                <a:ext cx="682" cy="682"/>
              </a:xfrm>
              <a:custGeom>
                <a:avLst/>
                <a:gdLst>
                  <a:gd name="T0" fmla="*/ 355 w 384"/>
                  <a:gd name="T1" fmla="*/ 8 h 384"/>
                  <a:gd name="T2" fmla="*/ 376 w 384"/>
                  <a:gd name="T3" fmla="*/ 29 h 384"/>
                  <a:gd name="T4" fmla="*/ 376 w 384"/>
                  <a:gd name="T5" fmla="*/ 355 h 384"/>
                  <a:gd name="T6" fmla="*/ 355 w 384"/>
                  <a:gd name="T7" fmla="*/ 376 h 384"/>
                  <a:gd name="T8" fmla="*/ 29 w 384"/>
                  <a:gd name="T9" fmla="*/ 376 h 384"/>
                  <a:gd name="T10" fmla="*/ 8 w 384"/>
                  <a:gd name="T11" fmla="*/ 355 h 384"/>
                  <a:gd name="T12" fmla="*/ 8 w 384"/>
                  <a:gd name="T13" fmla="*/ 29 h 384"/>
                  <a:gd name="T14" fmla="*/ 29 w 384"/>
                  <a:gd name="T15" fmla="*/ 8 h 384"/>
                  <a:gd name="T16" fmla="*/ 355 w 384"/>
                  <a:gd name="T17" fmla="*/ 8 h 384"/>
                  <a:gd name="T18" fmla="*/ 355 w 384"/>
                  <a:gd name="T19" fmla="*/ 0 h 384"/>
                  <a:gd name="T20" fmla="*/ 29 w 384"/>
                  <a:gd name="T21" fmla="*/ 0 h 384"/>
                  <a:gd name="T22" fmla="*/ 0 w 384"/>
                  <a:gd name="T23" fmla="*/ 29 h 384"/>
                  <a:gd name="T24" fmla="*/ 0 w 384"/>
                  <a:gd name="T25" fmla="*/ 355 h 384"/>
                  <a:gd name="T26" fmla="*/ 29 w 384"/>
                  <a:gd name="T27" fmla="*/ 384 h 384"/>
                  <a:gd name="T28" fmla="*/ 355 w 384"/>
                  <a:gd name="T29" fmla="*/ 384 h 384"/>
                  <a:gd name="T30" fmla="*/ 384 w 384"/>
                  <a:gd name="T31" fmla="*/ 355 h 384"/>
                  <a:gd name="T32" fmla="*/ 384 w 384"/>
                  <a:gd name="T33" fmla="*/ 29 h 384"/>
                  <a:gd name="T34" fmla="*/ 355 w 384"/>
                  <a:gd name="T3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4">
                    <a:moveTo>
                      <a:pt x="355" y="8"/>
                    </a:moveTo>
                    <a:cubicBezTo>
                      <a:pt x="366" y="8"/>
                      <a:pt x="376" y="18"/>
                      <a:pt x="376" y="29"/>
                    </a:cubicBezTo>
                    <a:cubicBezTo>
                      <a:pt x="376" y="355"/>
                      <a:pt x="376" y="355"/>
                      <a:pt x="376" y="355"/>
                    </a:cubicBezTo>
                    <a:cubicBezTo>
                      <a:pt x="376" y="367"/>
                      <a:pt x="366" y="376"/>
                      <a:pt x="355" y="376"/>
                    </a:cubicBezTo>
                    <a:cubicBezTo>
                      <a:pt x="29" y="376"/>
                      <a:pt x="29" y="376"/>
                      <a:pt x="29" y="376"/>
                    </a:cubicBezTo>
                    <a:cubicBezTo>
                      <a:pt x="17" y="376"/>
                      <a:pt x="8" y="367"/>
                      <a:pt x="8" y="355"/>
                    </a:cubicBezTo>
                    <a:cubicBezTo>
                      <a:pt x="8" y="29"/>
                      <a:pt x="8" y="29"/>
                      <a:pt x="8" y="29"/>
                    </a:cubicBezTo>
                    <a:cubicBezTo>
                      <a:pt x="8" y="18"/>
                      <a:pt x="17" y="8"/>
                      <a:pt x="29" y="8"/>
                    </a:cubicBezTo>
                    <a:cubicBezTo>
                      <a:pt x="355" y="8"/>
                      <a:pt x="355" y="8"/>
                      <a:pt x="355" y="8"/>
                    </a:cubicBezTo>
                    <a:moveTo>
                      <a:pt x="355" y="0"/>
                    </a:moveTo>
                    <a:cubicBezTo>
                      <a:pt x="29" y="0"/>
                      <a:pt x="29" y="0"/>
                      <a:pt x="29" y="0"/>
                    </a:cubicBezTo>
                    <a:cubicBezTo>
                      <a:pt x="13" y="0"/>
                      <a:pt x="0" y="13"/>
                      <a:pt x="0" y="29"/>
                    </a:cubicBezTo>
                    <a:cubicBezTo>
                      <a:pt x="0" y="355"/>
                      <a:pt x="0" y="355"/>
                      <a:pt x="0" y="355"/>
                    </a:cubicBezTo>
                    <a:cubicBezTo>
                      <a:pt x="0" y="371"/>
                      <a:pt x="13" y="384"/>
                      <a:pt x="29" y="384"/>
                    </a:cubicBezTo>
                    <a:cubicBezTo>
                      <a:pt x="355" y="384"/>
                      <a:pt x="355" y="384"/>
                      <a:pt x="355" y="384"/>
                    </a:cubicBezTo>
                    <a:cubicBezTo>
                      <a:pt x="371" y="384"/>
                      <a:pt x="384" y="371"/>
                      <a:pt x="384" y="355"/>
                    </a:cubicBezTo>
                    <a:cubicBezTo>
                      <a:pt x="384" y="29"/>
                      <a:pt x="384" y="29"/>
                      <a:pt x="384" y="29"/>
                    </a:cubicBezTo>
                    <a:cubicBezTo>
                      <a:pt x="384" y="13"/>
                      <a:pt x="371" y="0"/>
                      <a:pt x="3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13" name="Freeform 70">
                <a:extLst>
                  <a:ext uri="{FF2B5EF4-FFF2-40B4-BE49-F238E27FC236}">
                    <a16:creationId xmlns:a16="http://schemas.microsoft.com/office/drawing/2014/main" id="{8E9BBAD5-B48C-4D1F-BA21-8EDA6E846499}"/>
                  </a:ext>
                </a:extLst>
              </p:cNvPr>
              <p:cNvSpPr>
                <a:spLocks noEditPoints="1"/>
              </p:cNvSpPr>
              <p:nvPr/>
            </p:nvSpPr>
            <p:spPr bwMode="auto">
              <a:xfrm>
                <a:off x="3653" y="2101"/>
                <a:ext cx="122" cy="128"/>
              </a:xfrm>
              <a:custGeom>
                <a:avLst/>
                <a:gdLst>
                  <a:gd name="T0" fmla="*/ 1 w 69"/>
                  <a:gd name="T1" fmla="*/ 64 h 72"/>
                  <a:gd name="T2" fmla="*/ 27 w 69"/>
                  <a:gd name="T3" fmla="*/ 5 h 72"/>
                  <a:gd name="T4" fmla="*/ 34 w 69"/>
                  <a:gd name="T5" fmla="*/ 0 h 72"/>
                  <a:gd name="T6" fmla="*/ 35 w 69"/>
                  <a:gd name="T7" fmla="*/ 0 h 72"/>
                  <a:gd name="T8" fmla="*/ 42 w 69"/>
                  <a:gd name="T9" fmla="*/ 5 h 72"/>
                  <a:gd name="T10" fmla="*/ 69 w 69"/>
                  <a:gd name="T11" fmla="*/ 64 h 72"/>
                  <a:gd name="T12" fmla="*/ 69 w 69"/>
                  <a:gd name="T13" fmla="*/ 66 h 72"/>
                  <a:gd name="T14" fmla="*/ 64 w 69"/>
                  <a:gd name="T15" fmla="*/ 72 h 72"/>
                  <a:gd name="T16" fmla="*/ 58 w 69"/>
                  <a:gd name="T17" fmla="*/ 68 h 72"/>
                  <a:gd name="T18" fmla="*/ 52 w 69"/>
                  <a:gd name="T19" fmla="*/ 55 h 72"/>
                  <a:gd name="T20" fmla="*/ 17 w 69"/>
                  <a:gd name="T21" fmla="*/ 55 h 72"/>
                  <a:gd name="T22" fmla="*/ 11 w 69"/>
                  <a:gd name="T23" fmla="*/ 68 h 72"/>
                  <a:gd name="T24" fmla="*/ 6 w 69"/>
                  <a:gd name="T25" fmla="*/ 72 h 72"/>
                  <a:gd name="T26" fmla="*/ 0 w 69"/>
                  <a:gd name="T27" fmla="*/ 67 h 72"/>
                  <a:gd name="T28" fmla="*/ 1 w 69"/>
                  <a:gd name="T29" fmla="*/ 64 h 72"/>
                  <a:gd name="T30" fmla="*/ 47 w 69"/>
                  <a:gd name="T31" fmla="*/ 44 h 72"/>
                  <a:gd name="T32" fmla="*/ 35 w 69"/>
                  <a:gd name="T33" fmla="*/ 15 h 72"/>
                  <a:gd name="T34" fmla="*/ 22 w 69"/>
                  <a:gd name="T35" fmla="*/ 44 h 72"/>
                  <a:gd name="T36" fmla="*/ 47 w 69"/>
                  <a:gd name="T37"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72">
                    <a:moveTo>
                      <a:pt x="1" y="64"/>
                    </a:moveTo>
                    <a:cubicBezTo>
                      <a:pt x="27" y="5"/>
                      <a:pt x="27" y="5"/>
                      <a:pt x="27" y="5"/>
                    </a:cubicBezTo>
                    <a:cubicBezTo>
                      <a:pt x="28" y="2"/>
                      <a:pt x="31" y="0"/>
                      <a:pt x="34" y="0"/>
                    </a:cubicBezTo>
                    <a:cubicBezTo>
                      <a:pt x="35" y="0"/>
                      <a:pt x="35" y="0"/>
                      <a:pt x="35" y="0"/>
                    </a:cubicBezTo>
                    <a:cubicBezTo>
                      <a:pt x="39" y="0"/>
                      <a:pt x="41" y="2"/>
                      <a:pt x="42" y="5"/>
                    </a:cubicBezTo>
                    <a:cubicBezTo>
                      <a:pt x="69" y="64"/>
                      <a:pt x="69" y="64"/>
                      <a:pt x="69" y="64"/>
                    </a:cubicBezTo>
                    <a:cubicBezTo>
                      <a:pt x="69" y="65"/>
                      <a:pt x="69" y="66"/>
                      <a:pt x="69" y="66"/>
                    </a:cubicBezTo>
                    <a:cubicBezTo>
                      <a:pt x="69" y="70"/>
                      <a:pt x="67" y="72"/>
                      <a:pt x="64" y="72"/>
                    </a:cubicBezTo>
                    <a:cubicBezTo>
                      <a:pt x="61" y="72"/>
                      <a:pt x="59" y="71"/>
                      <a:pt x="58" y="68"/>
                    </a:cubicBezTo>
                    <a:cubicBezTo>
                      <a:pt x="52" y="55"/>
                      <a:pt x="52" y="55"/>
                      <a:pt x="52" y="55"/>
                    </a:cubicBezTo>
                    <a:cubicBezTo>
                      <a:pt x="17" y="55"/>
                      <a:pt x="17" y="55"/>
                      <a:pt x="17" y="55"/>
                    </a:cubicBezTo>
                    <a:cubicBezTo>
                      <a:pt x="11" y="68"/>
                      <a:pt x="11" y="68"/>
                      <a:pt x="11" y="68"/>
                    </a:cubicBezTo>
                    <a:cubicBezTo>
                      <a:pt x="10" y="71"/>
                      <a:pt x="8" y="72"/>
                      <a:pt x="6" y="72"/>
                    </a:cubicBezTo>
                    <a:cubicBezTo>
                      <a:pt x="2" y="72"/>
                      <a:pt x="0" y="70"/>
                      <a:pt x="0" y="67"/>
                    </a:cubicBezTo>
                    <a:cubicBezTo>
                      <a:pt x="0" y="66"/>
                      <a:pt x="0" y="65"/>
                      <a:pt x="1" y="64"/>
                    </a:cubicBezTo>
                    <a:close/>
                    <a:moveTo>
                      <a:pt x="47" y="44"/>
                    </a:moveTo>
                    <a:cubicBezTo>
                      <a:pt x="35" y="15"/>
                      <a:pt x="35" y="15"/>
                      <a:pt x="35" y="15"/>
                    </a:cubicBezTo>
                    <a:cubicBezTo>
                      <a:pt x="22" y="44"/>
                      <a:pt x="22" y="44"/>
                      <a:pt x="22" y="44"/>
                    </a:cubicBezTo>
                    <a:lnTo>
                      <a:pt x="4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14" name="Freeform 71">
                <a:extLst>
                  <a:ext uri="{FF2B5EF4-FFF2-40B4-BE49-F238E27FC236}">
                    <a16:creationId xmlns:a16="http://schemas.microsoft.com/office/drawing/2014/main" id="{5B50BA9C-13D6-4E61-B8D1-73C2C19AB833}"/>
                  </a:ext>
                </a:extLst>
              </p:cNvPr>
              <p:cNvSpPr>
                <a:spLocks noEditPoints="1"/>
              </p:cNvSpPr>
              <p:nvPr/>
            </p:nvSpPr>
            <p:spPr bwMode="auto">
              <a:xfrm>
                <a:off x="3800" y="2103"/>
                <a:ext cx="98" cy="126"/>
              </a:xfrm>
              <a:custGeom>
                <a:avLst/>
                <a:gdLst>
                  <a:gd name="T0" fmla="*/ 0 w 55"/>
                  <a:gd name="T1" fmla="*/ 5 h 71"/>
                  <a:gd name="T2" fmla="*/ 5 w 55"/>
                  <a:gd name="T3" fmla="*/ 0 h 71"/>
                  <a:gd name="T4" fmla="*/ 28 w 55"/>
                  <a:gd name="T5" fmla="*/ 0 h 71"/>
                  <a:gd name="T6" fmla="*/ 55 w 55"/>
                  <a:gd name="T7" fmla="*/ 24 h 71"/>
                  <a:gd name="T8" fmla="*/ 55 w 55"/>
                  <a:gd name="T9" fmla="*/ 24 h 71"/>
                  <a:gd name="T10" fmla="*/ 26 w 55"/>
                  <a:gd name="T11" fmla="*/ 48 h 71"/>
                  <a:gd name="T12" fmla="*/ 12 w 55"/>
                  <a:gd name="T13" fmla="*/ 48 h 71"/>
                  <a:gd name="T14" fmla="*/ 12 w 55"/>
                  <a:gd name="T15" fmla="*/ 65 h 71"/>
                  <a:gd name="T16" fmla="*/ 6 w 55"/>
                  <a:gd name="T17" fmla="*/ 71 h 71"/>
                  <a:gd name="T18" fmla="*/ 0 w 55"/>
                  <a:gd name="T19" fmla="*/ 65 h 71"/>
                  <a:gd name="T20" fmla="*/ 0 w 55"/>
                  <a:gd name="T21" fmla="*/ 5 h 71"/>
                  <a:gd name="T22" fmla="*/ 27 w 55"/>
                  <a:gd name="T23" fmla="*/ 37 h 71"/>
                  <a:gd name="T24" fmla="*/ 42 w 55"/>
                  <a:gd name="T25" fmla="*/ 24 h 71"/>
                  <a:gd name="T26" fmla="*/ 42 w 55"/>
                  <a:gd name="T27" fmla="*/ 24 h 71"/>
                  <a:gd name="T28" fmla="*/ 27 w 55"/>
                  <a:gd name="T29" fmla="*/ 11 h 71"/>
                  <a:gd name="T30" fmla="*/ 12 w 55"/>
                  <a:gd name="T31" fmla="*/ 11 h 71"/>
                  <a:gd name="T32" fmla="*/ 12 w 55"/>
                  <a:gd name="T33" fmla="*/ 37 h 71"/>
                  <a:gd name="T34" fmla="*/ 27 w 55"/>
                  <a:gd name="T3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1">
                    <a:moveTo>
                      <a:pt x="0" y="5"/>
                    </a:moveTo>
                    <a:cubicBezTo>
                      <a:pt x="0" y="2"/>
                      <a:pt x="2" y="0"/>
                      <a:pt x="5" y="0"/>
                    </a:cubicBezTo>
                    <a:cubicBezTo>
                      <a:pt x="28" y="0"/>
                      <a:pt x="28" y="0"/>
                      <a:pt x="28" y="0"/>
                    </a:cubicBezTo>
                    <a:cubicBezTo>
                      <a:pt x="44" y="0"/>
                      <a:pt x="55" y="9"/>
                      <a:pt x="55" y="24"/>
                    </a:cubicBezTo>
                    <a:cubicBezTo>
                      <a:pt x="55" y="24"/>
                      <a:pt x="55" y="24"/>
                      <a:pt x="55" y="24"/>
                    </a:cubicBezTo>
                    <a:cubicBezTo>
                      <a:pt x="55" y="40"/>
                      <a:pt x="42" y="48"/>
                      <a:pt x="26" y="48"/>
                    </a:cubicBezTo>
                    <a:cubicBezTo>
                      <a:pt x="12" y="48"/>
                      <a:pt x="12" y="48"/>
                      <a:pt x="12" y="48"/>
                    </a:cubicBezTo>
                    <a:cubicBezTo>
                      <a:pt x="12" y="65"/>
                      <a:pt x="12" y="65"/>
                      <a:pt x="12" y="65"/>
                    </a:cubicBezTo>
                    <a:cubicBezTo>
                      <a:pt x="12" y="69"/>
                      <a:pt x="10" y="71"/>
                      <a:pt x="6" y="71"/>
                    </a:cubicBezTo>
                    <a:cubicBezTo>
                      <a:pt x="3" y="71"/>
                      <a:pt x="0" y="69"/>
                      <a:pt x="0" y="65"/>
                    </a:cubicBezTo>
                    <a:lnTo>
                      <a:pt x="0" y="5"/>
                    </a:lnTo>
                    <a:close/>
                    <a:moveTo>
                      <a:pt x="27" y="37"/>
                    </a:moveTo>
                    <a:cubicBezTo>
                      <a:pt x="36" y="37"/>
                      <a:pt x="42" y="32"/>
                      <a:pt x="42" y="24"/>
                    </a:cubicBezTo>
                    <a:cubicBezTo>
                      <a:pt x="42" y="24"/>
                      <a:pt x="42" y="24"/>
                      <a:pt x="42" y="24"/>
                    </a:cubicBezTo>
                    <a:cubicBezTo>
                      <a:pt x="42" y="16"/>
                      <a:pt x="36" y="11"/>
                      <a:pt x="27" y="11"/>
                    </a:cubicBezTo>
                    <a:cubicBezTo>
                      <a:pt x="12" y="11"/>
                      <a:pt x="12" y="11"/>
                      <a:pt x="12" y="11"/>
                    </a:cubicBezTo>
                    <a:cubicBezTo>
                      <a:pt x="12" y="37"/>
                      <a:pt x="12" y="37"/>
                      <a:pt x="12" y="37"/>
                    </a:cubicBezTo>
                    <a:lnTo>
                      <a:pt x="2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15" name="Freeform 72">
                <a:extLst>
                  <a:ext uri="{FF2B5EF4-FFF2-40B4-BE49-F238E27FC236}">
                    <a16:creationId xmlns:a16="http://schemas.microsoft.com/office/drawing/2014/main" id="{72FF9B80-9C9F-44D4-8C7D-C2378EC24779}"/>
                  </a:ext>
                </a:extLst>
              </p:cNvPr>
              <p:cNvSpPr>
                <a:spLocks noEditPoints="1"/>
              </p:cNvSpPr>
              <p:nvPr/>
            </p:nvSpPr>
            <p:spPr bwMode="auto">
              <a:xfrm>
                <a:off x="3921" y="2103"/>
                <a:ext cx="96" cy="126"/>
              </a:xfrm>
              <a:custGeom>
                <a:avLst/>
                <a:gdLst>
                  <a:gd name="T0" fmla="*/ 0 w 54"/>
                  <a:gd name="T1" fmla="*/ 5 h 71"/>
                  <a:gd name="T2" fmla="*/ 5 w 54"/>
                  <a:gd name="T3" fmla="*/ 0 h 71"/>
                  <a:gd name="T4" fmla="*/ 27 w 54"/>
                  <a:gd name="T5" fmla="*/ 0 h 71"/>
                  <a:gd name="T6" fmla="*/ 54 w 54"/>
                  <a:gd name="T7" fmla="*/ 24 h 71"/>
                  <a:gd name="T8" fmla="*/ 54 w 54"/>
                  <a:gd name="T9" fmla="*/ 24 h 71"/>
                  <a:gd name="T10" fmla="*/ 26 w 54"/>
                  <a:gd name="T11" fmla="*/ 48 h 71"/>
                  <a:gd name="T12" fmla="*/ 12 w 54"/>
                  <a:gd name="T13" fmla="*/ 48 h 71"/>
                  <a:gd name="T14" fmla="*/ 12 w 54"/>
                  <a:gd name="T15" fmla="*/ 65 h 71"/>
                  <a:gd name="T16" fmla="*/ 6 w 54"/>
                  <a:gd name="T17" fmla="*/ 71 h 71"/>
                  <a:gd name="T18" fmla="*/ 0 w 54"/>
                  <a:gd name="T19" fmla="*/ 65 h 71"/>
                  <a:gd name="T20" fmla="*/ 0 w 54"/>
                  <a:gd name="T21" fmla="*/ 5 h 71"/>
                  <a:gd name="T22" fmla="*/ 26 w 54"/>
                  <a:gd name="T23" fmla="*/ 37 h 71"/>
                  <a:gd name="T24" fmla="*/ 42 w 54"/>
                  <a:gd name="T25" fmla="*/ 24 h 71"/>
                  <a:gd name="T26" fmla="*/ 42 w 54"/>
                  <a:gd name="T27" fmla="*/ 24 h 71"/>
                  <a:gd name="T28" fmla="*/ 26 w 54"/>
                  <a:gd name="T29" fmla="*/ 11 h 71"/>
                  <a:gd name="T30" fmla="*/ 12 w 54"/>
                  <a:gd name="T31" fmla="*/ 11 h 71"/>
                  <a:gd name="T32" fmla="*/ 12 w 54"/>
                  <a:gd name="T33" fmla="*/ 37 h 71"/>
                  <a:gd name="T34" fmla="*/ 26 w 54"/>
                  <a:gd name="T3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1">
                    <a:moveTo>
                      <a:pt x="0" y="5"/>
                    </a:moveTo>
                    <a:cubicBezTo>
                      <a:pt x="0" y="2"/>
                      <a:pt x="2" y="0"/>
                      <a:pt x="5" y="0"/>
                    </a:cubicBezTo>
                    <a:cubicBezTo>
                      <a:pt x="27" y="0"/>
                      <a:pt x="27" y="0"/>
                      <a:pt x="27" y="0"/>
                    </a:cubicBezTo>
                    <a:cubicBezTo>
                      <a:pt x="44" y="0"/>
                      <a:pt x="54" y="9"/>
                      <a:pt x="54" y="24"/>
                    </a:cubicBezTo>
                    <a:cubicBezTo>
                      <a:pt x="54" y="24"/>
                      <a:pt x="54" y="24"/>
                      <a:pt x="54" y="24"/>
                    </a:cubicBezTo>
                    <a:cubicBezTo>
                      <a:pt x="54" y="40"/>
                      <a:pt x="42" y="48"/>
                      <a:pt x="26" y="48"/>
                    </a:cubicBezTo>
                    <a:cubicBezTo>
                      <a:pt x="12" y="48"/>
                      <a:pt x="12" y="48"/>
                      <a:pt x="12" y="48"/>
                    </a:cubicBezTo>
                    <a:cubicBezTo>
                      <a:pt x="12" y="65"/>
                      <a:pt x="12" y="65"/>
                      <a:pt x="12" y="65"/>
                    </a:cubicBezTo>
                    <a:cubicBezTo>
                      <a:pt x="12" y="69"/>
                      <a:pt x="9" y="71"/>
                      <a:pt x="6" y="71"/>
                    </a:cubicBezTo>
                    <a:cubicBezTo>
                      <a:pt x="2" y="71"/>
                      <a:pt x="0" y="69"/>
                      <a:pt x="0" y="65"/>
                    </a:cubicBezTo>
                    <a:lnTo>
                      <a:pt x="0" y="5"/>
                    </a:lnTo>
                    <a:close/>
                    <a:moveTo>
                      <a:pt x="26" y="37"/>
                    </a:moveTo>
                    <a:cubicBezTo>
                      <a:pt x="36" y="37"/>
                      <a:pt x="42" y="32"/>
                      <a:pt x="42" y="24"/>
                    </a:cubicBezTo>
                    <a:cubicBezTo>
                      <a:pt x="42" y="24"/>
                      <a:pt x="42" y="24"/>
                      <a:pt x="42" y="24"/>
                    </a:cubicBezTo>
                    <a:cubicBezTo>
                      <a:pt x="42" y="16"/>
                      <a:pt x="36" y="11"/>
                      <a:pt x="26" y="11"/>
                    </a:cubicBezTo>
                    <a:cubicBezTo>
                      <a:pt x="12" y="11"/>
                      <a:pt x="12" y="11"/>
                      <a:pt x="12" y="11"/>
                    </a:cubicBezTo>
                    <a:cubicBezTo>
                      <a:pt x="12" y="37"/>
                      <a:pt x="12" y="37"/>
                      <a:pt x="12" y="37"/>
                    </a:cubicBezTo>
                    <a:lnTo>
                      <a:pt x="2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grpSp>
        <p:nvGrpSpPr>
          <p:cNvPr id="388" name="Group 387">
            <a:extLst>
              <a:ext uri="{FF2B5EF4-FFF2-40B4-BE49-F238E27FC236}">
                <a16:creationId xmlns:a16="http://schemas.microsoft.com/office/drawing/2014/main" id="{6070CA99-6874-423B-A2C6-A2E4FB65A237}"/>
              </a:ext>
            </a:extLst>
          </p:cNvPr>
          <p:cNvGrpSpPr/>
          <p:nvPr/>
        </p:nvGrpSpPr>
        <p:grpSpPr>
          <a:xfrm>
            <a:off x="8572880" y="2485882"/>
            <a:ext cx="2108194" cy="408848"/>
            <a:chOff x="8458173" y="2546624"/>
            <a:chExt cx="2108194" cy="408848"/>
          </a:xfrm>
          <a:solidFill>
            <a:schemeClr val="accent5"/>
          </a:solidFill>
        </p:grpSpPr>
        <p:grpSp>
          <p:nvGrpSpPr>
            <p:cNvPr id="389" name="Group 163">
              <a:extLst>
                <a:ext uri="{FF2B5EF4-FFF2-40B4-BE49-F238E27FC236}">
                  <a16:creationId xmlns:a16="http://schemas.microsoft.com/office/drawing/2014/main" id="{4A37243E-ACD4-414F-8163-9710F90AC30F}"/>
                </a:ext>
              </a:extLst>
            </p:cNvPr>
            <p:cNvGrpSpPr>
              <a:grpSpLocks noChangeAspect="1"/>
            </p:cNvGrpSpPr>
            <p:nvPr/>
          </p:nvGrpSpPr>
          <p:grpSpPr bwMode="auto">
            <a:xfrm>
              <a:off x="8458173" y="2546624"/>
              <a:ext cx="652255" cy="408848"/>
              <a:chOff x="3496" y="1944"/>
              <a:chExt cx="686" cy="430"/>
            </a:xfrm>
            <a:grpFill/>
          </p:grpSpPr>
          <p:sp>
            <p:nvSpPr>
              <p:cNvPr id="402" name="Freeform 164">
                <a:extLst>
                  <a:ext uri="{FF2B5EF4-FFF2-40B4-BE49-F238E27FC236}">
                    <a16:creationId xmlns:a16="http://schemas.microsoft.com/office/drawing/2014/main" id="{358E83F1-B7A9-4CC9-8CD6-856074BF134D}"/>
                  </a:ext>
                </a:extLst>
              </p:cNvPr>
              <p:cNvSpPr>
                <a:spLocks noEditPoints="1"/>
              </p:cNvSpPr>
              <p:nvPr/>
            </p:nvSpPr>
            <p:spPr bwMode="auto">
              <a:xfrm>
                <a:off x="3496" y="1944"/>
                <a:ext cx="686" cy="430"/>
              </a:xfrm>
              <a:custGeom>
                <a:avLst/>
                <a:gdLst>
                  <a:gd name="T0" fmla="*/ 243 w 386"/>
                  <a:gd name="T1" fmla="*/ 241 h 241"/>
                  <a:gd name="T2" fmla="*/ 242 w 386"/>
                  <a:gd name="T3" fmla="*/ 241 h 241"/>
                  <a:gd name="T4" fmla="*/ 197 w 386"/>
                  <a:gd name="T5" fmla="*/ 222 h 241"/>
                  <a:gd name="T6" fmla="*/ 145 w 386"/>
                  <a:gd name="T7" fmla="*/ 235 h 241"/>
                  <a:gd name="T8" fmla="*/ 85 w 386"/>
                  <a:gd name="T9" fmla="*/ 211 h 241"/>
                  <a:gd name="T10" fmla="*/ 59 w 386"/>
                  <a:gd name="T11" fmla="*/ 217 h 241"/>
                  <a:gd name="T12" fmla="*/ 1 w 386"/>
                  <a:gd name="T13" fmla="*/ 157 h 241"/>
                  <a:gd name="T14" fmla="*/ 62 w 386"/>
                  <a:gd name="T15" fmla="*/ 100 h 241"/>
                  <a:gd name="T16" fmla="*/ 72 w 386"/>
                  <a:gd name="T17" fmla="*/ 101 h 241"/>
                  <a:gd name="T18" fmla="*/ 145 w 386"/>
                  <a:gd name="T19" fmla="*/ 48 h 241"/>
                  <a:gd name="T20" fmla="*/ 170 w 386"/>
                  <a:gd name="T21" fmla="*/ 53 h 241"/>
                  <a:gd name="T22" fmla="*/ 250 w 386"/>
                  <a:gd name="T23" fmla="*/ 1 h 241"/>
                  <a:gd name="T24" fmla="*/ 250 w 386"/>
                  <a:gd name="T25" fmla="*/ 1 h 241"/>
                  <a:gd name="T26" fmla="*/ 333 w 386"/>
                  <a:gd name="T27" fmla="*/ 80 h 241"/>
                  <a:gd name="T28" fmla="*/ 385 w 386"/>
                  <a:gd name="T29" fmla="*/ 150 h 241"/>
                  <a:gd name="T30" fmla="*/ 363 w 386"/>
                  <a:gd name="T31" fmla="*/ 202 h 241"/>
                  <a:gd name="T32" fmla="*/ 322 w 386"/>
                  <a:gd name="T33" fmla="*/ 218 h 241"/>
                  <a:gd name="T34" fmla="*/ 299 w 386"/>
                  <a:gd name="T35" fmla="*/ 212 h 241"/>
                  <a:gd name="T36" fmla="*/ 243 w 386"/>
                  <a:gd name="T37" fmla="*/ 241 h 241"/>
                  <a:gd name="T38" fmla="*/ 198 w 386"/>
                  <a:gd name="T39" fmla="*/ 212 h 241"/>
                  <a:gd name="T40" fmla="*/ 200 w 386"/>
                  <a:gd name="T41" fmla="*/ 214 h 241"/>
                  <a:gd name="T42" fmla="*/ 242 w 386"/>
                  <a:gd name="T43" fmla="*/ 233 h 241"/>
                  <a:gd name="T44" fmla="*/ 294 w 386"/>
                  <a:gd name="T45" fmla="*/ 205 h 241"/>
                  <a:gd name="T46" fmla="*/ 296 w 386"/>
                  <a:gd name="T47" fmla="*/ 202 h 241"/>
                  <a:gd name="T48" fmla="*/ 299 w 386"/>
                  <a:gd name="T49" fmla="*/ 204 h 241"/>
                  <a:gd name="T50" fmla="*/ 322 w 386"/>
                  <a:gd name="T51" fmla="*/ 210 h 241"/>
                  <a:gd name="T52" fmla="*/ 357 w 386"/>
                  <a:gd name="T53" fmla="*/ 196 h 241"/>
                  <a:gd name="T54" fmla="*/ 377 w 386"/>
                  <a:gd name="T55" fmla="*/ 150 h 241"/>
                  <a:gd name="T56" fmla="*/ 329 w 386"/>
                  <a:gd name="T57" fmla="*/ 88 h 241"/>
                  <a:gd name="T58" fmla="*/ 325 w 386"/>
                  <a:gd name="T59" fmla="*/ 87 h 241"/>
                  <a:gd name="T60" fmla="*/ 325 w 386"/>
                  <a:gd name="T61" fmla="*/ 84 h 241"/>
                  <a:gd name="T62" fmla="*/ 250 w 386"/>
                  <a:gd name="T63" fmla="*/ 9 h 241"/>
                  <a:gd name="T64" fmla="*/ 250 w 386"/>
                  <a:gd name="T65" fmla="*/ 9 h 241"/>
                  <a:gd name="T66" fmla="*/ 176 w 386"/>
                  <a:gd name="T67" fmla="*/ 60 h 241"/>
                  <a:gd name="T68" fmla="*/ 175 w 386"/>
                  <a:gd name="T69" fmla="*/ 64 h 241"/>
                  <a:gd name="T70" fmla="*/ 171 w 386"/>
                  <a:gd name="T71" fmla="*/ 62 h 241"/>
                  <a:gd name="T72" fmla="*/ 144 w 386"/>
                  <a:gd name="T73" fmla="*/ 56 h 241"/>
                  <a:gd name="T74" fmla="*/ 79 w 386"/>
                  <a:gd name="T75" fmla="*/ 107 h 241"/>
                  <a:gd name="T76" fmla="*/ 78 w 386"/>
                  <a:gd name="T77" fmla="*/ 111 h 241"/>
                  <a:gd name="T78" fmla="*/ 74 w 386"/>
                  <a:gd name="T79" fmla="*/ 110 h 241"/>
                  <a:gd name="T80" fmla="*/ 61 w 386"/>
                  <a:gd name="T81" fmla="*/ 108 h 241"/>
                  <a:gd name="T82" fmla="*/ 9 w 386"/>
                  <a:gd name="T83" fmla="*/ 157 h 241"/>
                  <a:gd name="T84" fmla="*/ 59 w 386"/>
                  <a:gd name="T85" fmla="*/ 209 h 241"/>
                  <a:gd name="T86" fmla="*/ 84 w 386"/>
                  <a:gd name="T87" fmla="*/ 203 h 241"/>
                  <a:gd name="T88" fmla="*/ 86 w 386"/>
                  <a:gd name="T89" fmla="*/ 202 h 241"/>
                  <a:gd name="T90" fmla="*/ 88 w 386"/>
                  <a:gd name="T91" fmla="*/ 204 h 241"/>
                  <a:gd name="T92" fmla="*/ 145 w 386"/>
                  <a:gd name="T93" fmla="*/ 227 h 241"/>
                  <a:gd name="T94" fmla="*/ 195 w 386"/>
                  <a:gd name="T95" fmla="*/ 213 h 241"/>
                  <a:gd name="T96" fmla="*/ 198 w 386"/>
                  <a:gd name="T97" fmla="*/ 21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6" h="241">
                    <a:moveTo>
                      <a:pt x="243" y="241"/>
                    </a:moveTo>
                    <a:cubicBezTo>
                      <a:pt x="243" y="241"/>
                      <a:pt x="242" y="241"/>
                      <a:pt x="242" y="241"/>
                    </a:cubicBezTo>
                    <a:cubicBezTo>
                      <a:pt x="225" y="241"/>
                      <a:pt x="209" y="234"/>
                      <a:pt x="197" y="222"/>
                    </a:cubicBezTo>
                    <a:cubicBezTo>
                      <a:pt x="182" y="230"/>
                      <a:pt x="164" y="235"/>
                      <a:pt x="145" y="235"/>
                    </a:cubicBezTo>
                    <a:cubicBezTo>
                      <a:pt x="122" y="234"/>
                      <a:pt x="99" y="225"/>
                      <a:pt x="85" y="211"/>
                    </a:cubicBezTo>
                    <a:cubicBezTo>
                      <a:pt x="77" y="215"/>
                      <a:pt x="68" y="217"/>
                      <a:pt x="59" y="217"/>
                    </a:cubicBezTo>
                    <a:cubicBezTo>
                      <a:pt x="26" y="216"/>
                      <a:pt x="0" y="189"/>
                      <a:pt x="1" y="157"/>
                    </a:cubicBezTo>
                    <a:cubicBezTo>
                      <a:pt x="2" y="125"/>
                      <a:pt x="29" y="99"/>
                      <a:pt x="62" y="100"/>
                    </a:cubicBezTo>
                    <a:cubicBezTo>
                      <a:pt x="65" y="100"/>
                      <a:pt x="69" y="101"/>
                      <a:pt x="72" y="101"/>
                    </a:cubicBezTo>
                    <a:cubicBezTo>
                      <a:pt x="81" y="69"/>
                      <a:pt x="111" y="47"/>
                      <a:pt x="145" y="48"/>
                    </a:cubicBezTo>
                    <a:cubicBezTo>
                      <a:pt x="154" y="48"/>
                      <a:pt x="162" y="50"/>
                      <a:pt x="170" y="53"/>
                    </a:cubicBezTo>
                    <a:cubicBezTo>
                      <a:pt x="185" y="20"/>
                      <a:pt x="216" y="0"/>
                      <a:pt x="250" y="1"/>
                    </a:cubicBezTo>
                    <a:cubicBezTo>
                      <a:pt x="250" y="1"/>
                      <a:pt x="250" y="1"/>
                      <a:pt x="250" y="1"/>
                    </a:cubicBezTo>
                    <a:cubicBezTo>
                      <a:pt x="292" y="2"/>
                      <a:pt x="327" y="36"/>
                      <a:pt x="333" y="80"/>
                    </a:cubicBezTo>
                    <a:cubicBezTo>
                      <a:pt x="363" y="85"/>
                      <a:pt x="386" y="115"/>
                      <a:pt x="385" y="150"/>
                    </a:cubicBezTo>
                    <a:cubicBezTo>
                      <a:pt x="385" y="170"/>
                      <a:pt x="377" y="189"/>
                      <a:pt x="363" y="202"/>
                    </a:cubicBezTo>
                    <a:cubicBezTo>
                      <a:pt x="352" y="213"/>
                      <a:pt x="337" y="219"/>
                      <a:pt x="322" y="218"/>
                    </a:cubicBezTo>
                    <a:cubicBezTo>
                      <a:pt x="314" y="218"/>
                      <a:pt x="306" y="216"/>
                      <a:pt x="299" y="212"/>
                    </a:cubicBezTo>
                    <a:cubicBezTo>
                      <a:pt x="286" y="230"/>
                      <a:pt x="265" y="241"/>
                      <a:pt x="243" y="241"/>
                    </a:cubicBezTo>
                    <a:close/>
                    <a:moveTo>
                      <a:pt x="198" y="212"/>
                    </a:moveTo>
                    <a:cubicBezTo>
                      <a:pt x="200" y="214"/>
                      <a:pt x="200" y="214"/>
                      <a:pt x="200" y="214"/>
                    </a:cubicBezTo>
                    <a:cubicBezTo>
                      <a:pt x="211" y="226"/>
                      <a:pt x="226" y="233"/>
                      <a:pt x="242" y="233"/>
                    </a:cubicBezTo>
                    <a:cubicBezTo>
                      <a:pt x="263" y="234"/>
                      <a:pt x="283" y="223"/>
                      <a:pt x="294" y="205"/>
                    </a:cubicBezTo>
                    <a:cubicBezTo>
                      <a:pt x="296" y="202"/>
                      <a:pt x="296" y="202"/>
                      <a:pt x="296" y="202"/>
                    </a:cubicBezTo>
                    <a:cubicBezTo>
                      <a:pt x="299" y="204"/>
                      <a:pt x="299" y="204"/>
                      <a:pt x="299" y="204"/>
                    </a:cubicBezTo>
                    <a:cubicBezTo>
                      <a:pt x="306" y="208"/>
                      <a:pt x="314" y="210"/>
                      <a:pt x="322" y="210"/>
                    </a:cubicBezTo>
                    <a:cubicBezTo>
                      <a:pt x="335" y="211"/>
                      <a:pt x="348" y="206"/>
                      <a:pt x="357" y="196"/>
                    </a:cubicBezTo>
                    <a:cubicBezTo>
                      <a:pt x="369" y="185"/>
                      <a:pt x="377" y="168"/>
                      <a:pt x="377" y="150"/>
                    </a:cubicBezTo>
                    <a:cubicBezTo>
                      <a:pt x="378" y="118"/>
                      <a:pt x="357" y="90"/>
                      <a:pt x="329" y="88"/>
                    </a:cubicBezTo>
                    <a:cubicBezTo>
                      <a:pt x="325" y="87"/>
                      <a:pt x="325" y="87"/>
                      <a:pt x="325" y="87"/>
                    </a:cubicBezTo>
                    <a:cubicBezTo>
                      <a:pt x="325" y="84"/>
                      <a:pt x="325" y="84"/>
                      <a:pt x="325" y="84"/>
                    </a:cubicBezTo>
                    <a:cubicBezTo>
                      <a:pt x="321" y="42"/>
                      <a:pt x="289" y="10"/>
                      <a:pt x="250" y="9"/>
                    </a:cubicBezTo>
                    <a:cubicBezTo>
                      <a:pt x="250" y="9"/>
                      <a:pt x="250" y="9"/>
                      <a:pt x="250" y="9"/>
                    </a:cubicBezTo>
                    <a:cubicBezTo>
                      <a:pt x="218" y="8"/>
                      <a:pt x="189" y="28"/>
                      <a:pt x="176" y="60"/>
                    </a:cubicBezTo>
                    <a:cubicBezTo>
                      <a:pt x="175" y="64"/>
                      <a:pt x="175" y="64"/>
                      <a:pt x="175" y="64"/>
                    </a:cubicBezTo>
                    <a:cubicBezTo>
                      <a:pt x="171" y="62"/>
                      <a:pt x="171" y="62"/>
                      <a:pt x="171" y="62"/>
                    </a:cubicBezTo>
                    <a:cubicBezTo>
                      <a:pt x="163" y="58"/>
                      <a:pt x="154" y="56"/>
                      <a:pt x="144" y="56"/>
                    </a:cubicBezTo>
                    <a:cubicBezTo>
                      <a:pt x="113" y="55"/>
                      <a:pt x="86" y="77"/>
                      <a:pt x="79" y="107"/>
                    </a:cubicBezTo>
                    <a:cubicBezTo>
                      <a:pt x="78" y="111"/>
                      <a:pt x="78" y="111"/>
                      <a:pt x="78" y="111"/>
                    </a:cubicBezTo>
                    <a:cubicBezTo>
                      <a:pt x="74" y="110"/>
                      <a:pt x="74" y="110"/>
                      <a:pt x="74" y="110"/>
                    </a:cubicBezTo>
                    <a:cubicBezTo>
                      <a:pt x="70" y="109"/>
                      <a:pt x="66" y="108"/>
                      <a:pt x="61" y="108"/>
                    </a:cubicBezTo>
                    <a:cubicBezTo>
                      <a:pt x="33" y="107"/>
                      <a:pt x="10" y="129"/>
                      <a:pt x="9" y="157"/>
                    </a:cubicBezTo>
                    <a:cubicBezTo>
                      <a:pt x="8" y="185"/>
                      <a:pt x="31" y="208"/>
                      <a:pt x="59" y="209"/>
                    </a:cubicBezTo>
                    <a:cubicBezTo>
                      <a:pt x="68" y="209"/>
                      <a:pt x="76" y="207"/>
                      <a:pt x="84" y="203"/>
                    </a:cubicBezTo>
                    <a:cubicBezTo>
                      <a:pt x="86" y="202"/>
                      <a:pt x="86" y="202"/>
                      <a:pt x="86" y="202"/>
                    </a:cubicBezTo>
                    <a:cubicBezTo>
                      <a:pt x="88" y="204"/>
                      <a:pt x="88" y="204"/>
                      <a:pt x="88" y="204"/>
                    </a:cubicBezTo>
                    <a:cubicBezTo>
                      <a:pt x="101" y="217"/>
                      <a:pt x="123" y="226"/>
                      <a:pt x="145" y="227"/>
                    </a:cubicBezTo>
                    <a:cubicBezTo>
                      <a:pt x="164" y="227"/>
                      <a:pt x="181" y="222"/>
                      <a:pt x="195" y="213"/>
                    </a:cubicBezTo>
                    <a:lnTo>
                      <a:pt x="198"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03" name="Freeform 165">
                <a:extLst>
                  <a:ext uri="{FF2B5EF4-FFF2-40B4-BE49-F238E27FC236}">
                    <a16:creationId xmlns:a16="http://schemas.microsoft.com/office/drawing/2014/main" id="{C52C9CBB-346B-4E42-AF3A-04167A2F918A}"/>
                  </a:ext>
                </a:extLst>
              </p:cNvPr>
              <p:cNvSpPr>
                <a:spLocks/>
              </p:cNvSpPr>
              <p:nvPr/>
            </p:nvSpPr>
            <p:spPr bwMode="auto">
              <a:xfrm>
                <a:off x="3693" y="2140"/>
                <a:ext cx="73" cy="97"/>
              </a:xfrm>
              <a:custGeom>
                <a:avLst/>
                <a:gdLst>
                  <a:gd name="T0" fmla="*/ 2 w 41"/>
                  <a:gd name="T1" fmla="*/ 48 h 54"/>
                  <a:gd name="T2" fmla="*/ 0 w 41"/>
                  <a:gd name="T3" fmla="*/ 44 h 54"/>
                  <a:gd name="T4" fmla="*/ 5 w 41"/>
                  <a:gd name="T5" fmla="*/ 40 h 54"/>
                  <a:gd name="T6" fmla="*/ 8 w 41"/>
                  <a:gd name="T7" fmla="*/ 41 h 54"/>
                  <a:gd name="T8" fmla="*/ 22 w 41"/>
                  <a:gd name="T9" fmla="*/ 46 h 54"/>
                  <a:gd name="T10" fmla="*/ 32 w 41"/>
                  <a:gd name="T11" fmla="*/ 39 h 54"/>
                  <a:gd name="T12" fmla="*/ 32 w 41"/>
                  <a:gd name="T13" fmla="*/ 39 h 54"/>
                  <a:gd name="T14" fmla="*/ 20 w 41"/>
                  <a:gd name="T15" fmla="*/ 31 h 54"/>
                  <a:gd name="T16" fmla="*/ 2 w 41"/>
                  <a:gd name="T17" fmla="*/ 15 h 54"/>
                  <a:gd name="T18" fmla="*/ 2 w 41"/>
                  <a:gd name="T19" fmla="*/ 15 h 54"/>
                  <a:gd name="T20" fmla="*/ 20 w 41"/>
                  <a:gd name="T21" fmla="*/ 0 h 54"/>
                  <a:gd name="T22" fmla="*/ 37 w 41"/>
                  <a:gd name="T23" fmla="*/ 5 h 54"/>
                  <a:gd name="T24" fmla="*/ 39 w 41"/>
                  <a:gd name="T25" fmla="*/ 8 h 54"/>
                  <a:gd name="T26" fmla="*/ 35 w 41"/>
                  <a:gd name="T27" fmla="*/ 13 h 54"/>
                  <a:gd name="T28" fmla="*/ 32 w 41"/>
                  <a:gd name="T29" fmla="*/ 12 h 54"/>
                  <a:gd name="T30" fmla="*/ 20 w 41"/>
                  <a:gd name="T31" fmla="*/ 8 h 54"/>
                  <a:gd name="T32" fmla="*/ 11 w 41"/>
                  <a:gd name="T33" fmla="*/ 14 h 54"/>
                  <a:gd name="T34" fmla="*/ 11 w 41"/>
                  <a:gd name="T35" fmla="*/ 14 h 54"/>
                  <a:gd name="T36" fmla="*/ 24 w 41"/>
                  <a:gd name="T37" fmla="*/ 23 h 54"/>
                  <a:gd name="T38" fmla="*/ 41 w 41"/>
                  <a:gd name="T39" fmla="*/ 38 h 54"/>
                  <a:gd name="T40" fmla="*/ 41 w 41"/>
                  <a:gd name="T41" fmla="*/ 38 h 54"/>
                  <a:gd name="T42" fmla="*/ 22 w 41"/>
                  <a:gd name="T43" fmla="*/ 54 h 54"/>
                  <a:gd name="T44" fmla="*/ 2 w 41"/>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54">
                    <a:moveTo>
                      <a:pt x="2" y="48"/>
                    </a:moveTo>
                    <a:cubicBezTo>
                      <a:pt x="1" y="47"/>
                      <a:pt x="0" y="46"/>
                      <a:pt x="0" y="44"/>
                    </a:cubicBezTo>
                    <a:cubicBezTo>
                      <a:pt x="0" y="42"/>
                      <a:pt x="2" y="40"/>
                      <a:pt x="5" y="40"/>
                    </a:cubicBezTo>
                    <a:cubicBezTo>
                      <a:pt x="6" y="40"/>
                      <a:pt x="7" y="40"/>
                      <a:pt x="8" y="41"/>
                    </a:cubicBezTo>
                    <a:cubicBezTo>
                      <a:pt x="12" y="44"/>
                      <a:pt x="17" y="46"/>
                      <a:pt x="22" y="46"/>
                    </a:cubicBezTo>
                    <a:cubicBezTo>
                      <a:pt x="28" y="46"/>
                      <a:pt x="32" y="43"/>
                      <a:pt x="32" y="39"/>
                    </a:cubicBezTo>
                    <a:cubicBezTo>
                      <a:pt x="32" y="39"/>
                      <a:pt x="32" y="39"/>
                      <a:pt x="32" y="39"/>
                    </a:cubicBezTo>
                    <a:cubicBezTo>
                      <a:pt x="32" y="35"/>
                      <a:pt x="30" y="33"/>
                      <a:pt x="20" y="31"/>
                    </a:cubicBezTo>
                    <a:cubicBezTo>
                      <a:pt x="9" y="28"/>
                      <a:pt x="2" y="25"/>
                      <a:pt x="2" y="15"/>
                    </a:cubicBezTo>
                    <a:cubicBezTo>
                      <a:pt x="2" y="15"/>
                      <a:pt x="2" y="15"/>
                      <a:pt x="2" y="15"/>
                    </a:cubicBezTo>
                    <a:cubicBezTo>
                      <a:pt x="2" y="6"/>
                      <a:pt x="10" y="0"/>
                      <a:pt x="20" y="0"/>
                    </a:cubicBezTo>
                    <a:cubicBezTo>
                      <a:pt x="27" y="0"/>
                      <a:pt x="32" y="1"/>
                      <a:pt x="37" y="5"/>
                    </a:cubicBezTo>
                    <a:cubicBezTo>
                      <a:pt x="38" y="5"/>
                      <a:pt x="39" y="6"/>
                      <a:pt x="39" y="8"/>
                    </a:cubicBezTo>
                    <a:cubicBezTo>
                      <a:pt x="39" y="11"/>
                      <a:pt x="37" y="13"/>
                      <a:pt x="35" y="13"/>
                    </a:cubicBezTo>
                    <a:cubicBezTo>
                      <a:pt x="34" y="13"/>
                      <a:pt x="33" y="12"/>
                      <a:pt x="32" y="12"/>
                    </a:cubicBezTo>
                    <a:cubicBezTo>
                      <a:pt x="28" y="9"/>
                      <a:pt x="24" y="8"/>
                      <a:pt x="20" y="8"/>
                    </a:cubicBezTo>
                    <a:cubicBezTo>
                      <a:pt x="15" y="8"/>
                      <a:pt x="11" y="11"/>
                      <a:pt x="11" y="14"/>
                    </a:cubicBezTo>
                    <a:cubicBezTo>
                      <a:pt x="11" y="14"/>
                      <a:pt x="11" y="14"/>
                      <a:pt x="11" y="14"/>
                    </a:cubicBezTo>
                    <a:cubicBezTo>
                      <a:pt x="11" y="18"/>
                      <a:pt x="14" y="20"/>
                      <a:pt x="24" y="23"/>
                    </a:cubicBezTo>
                    <a:cubicBezTo>
                      <a:pt x="35" y="25"/>
                      <a:pt x="41" y="29"/>
                      <a:pt x="41" y="38"/>
                    </a:cubicBezTo>
                    <a:cubicBezTo>
                      <a:pt x="41" y="38"/>
                      <a:pt x="41" y="38"/>
                      <a:pt x="41" y="38"/>
                    </a:cubicBezTo>
                    <a:cubicBezTo>
                      <a:pt x="41" y="48"/>
                      <a:pt x="33" y="54"/>
                      <a:pt x="22" y="54"/>
                    </a:cubicBezTo>
                    <a:cubicBezTo>
                      <a:pt x="15" y="54"/>
                      <a:pt x="8" y="52"/>
                      <a:pt x="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04" name="Freeform 166">
                <a:extLst>
                  <a:ext uri="{FF2B5EF4-FFF2-40B4-BE49-F238E27FC236}">
                    <a16:creationId xmlns:a16="http://schemas.microsoft.com/office/drawing/2014/main" id="{76D5E978-5554-4E49-84A3-F1127F02D832}"/>
                  </a:ext>
                </a:extLst>
              </p:cNvPr>
              <p:cNvSpPr>
                <a:spLocks noEditPoints="1"/>
              </p:cNvSpPr>
              <p:nvPr/>
            </p:nvSpPr>
            <p:spPr bwMode="auto">
              <a:xfrm>
                <a:off x="3779" y="2164"/>
                <a:ext cx="65" cy="73"/>
              </a:xfrm>
              <a:custGeom>
                <a:avLst/>
                <a:gdLst>
                  <a:gd name="T0" fmla="*/ 0 w 37"/>
                  <a:gd name="T1" fmla="*/ 29 h 41"/>
                  <a:gd name="T2" fmla="*/ 0 w 37"/>
                  <a:gd name="T3" fmla="*/ 29 h 41"/>
                  <a:gd name="T4" fmla="*/ 17 w 37"/>
                  <a:gd name="T5" fmla="*/ 16 h 41"/>
                  <a:gd name="T6" fmla="*/ 28 w 37"/>
                  <a:gd name="T7" fmla="*/ 18 h 41"/>
                  <a:gd name="T8" fmla="*/ 28 w 37"/>
                  <a:gd name="T9" fmla="*/ 17 h 41"/>
                  <a:gd name="T10" fmla="*/ 18 w 37"/>
                  <a:gd name="T11" fmla="*/ 8 h 41"/>
                  <a:gd name="T12" fmla="*/ 9 w 37"/>
                  <a:gd name="T13" fmla="*/ 9 h 41"/>
                  <a:gd name="T14" fmla="*/ 7 w 37"/>
                  <a:gd name="T15" fmla="*/ 10 h 41"/>
                  <a:gd name="T16" fmla="*/ 4 w 37"/>
                  <a:gd name="T17" fmla="*/ 6 h 41"/>
                  <a:gd name="T18" fmla="*/ 6 w 37"/>
                  <a:gd name="T19" fmla="*/ 2 h 41"/>
                  <a:gd name="T20" fmla="*/ 19 w 37"/>
                  <a:gd name="T21" fmla="*/ 0 h 41"/>
                  <a:gd name="T22" fmla="*/ 32 w 37"/>
                  <a:gd name="T23" fmla="*/ 4 h 41"/>
                  <a:gd name="T24" fmla="*/ 37 w 37"/>
                  <a:gd name="T25" fmla="*/ 17 h 41"/>
                  <a:gd name="T26" fmla="*/ 37 w 37"/>
                  <a:gd name="T27" fmla="*/ 36 h 41"/>
                  <a:gd name="T28" fmla="*/ 32 w 37"/>
                  <a:gd name="T29" fmla="*/ 41 h 41"/>
                  <a:gd name="T30" fmla="*/ 28 w 37"/>
                  <a:gd name="T31" fmla="*/ 37 h 41"/>
                  <a:gd name="T32" fmla="*/ 28 w 37"/>
                  <a:gd name="T33" fmla="*/ 36 h 41"/>
                  <a:gd name="T34" fmla="*/ 15 w 37"/>
                  <a:gd name="T35" fmla="*/ 41 h 41"/>
                  <a:gd name="T36" fmla="*/ 0 w 37"/>
                  <a:gd name="T37" fmla="*/ 29 h 41"/>
                  <a:gd name="T38" fmla="*/ 28 w 37"/>
                  <a:gd name="T39" fmla="*/ 26 h 41"/>
                  <a:gd name="T40" fmla="*/ 28 w 37"/>
                  <a:gd name="T41" fmla="*/ 23 h 41"/>
                  <a:gd name="T42" fmla="*/ 19 w 37"/>
                  <a:gd name="T43" fmla="*/ 22 h 41"/>
                  <a:gd name="T44" fmla="*/ 9 w 37"/>
                  <a:gd name="T45" fmla="*/ 28 h 41"/>
                  <a:gd name="T46" fmla="*/ 9 w 37"/>
                  <a:gd name="T47" fmla="*/ 29 h 41"/>
                  <a:gd name="T48" fmla="*/ 17 w 37"/>
                  <a:gd name="T49" fmla="*/ 35 h 41"/>
                  <a:gd name="T50" fmla="*/ 28 w 37"/>
                  <a:gd name="T5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41">
                    <a:moveTo>
                      <a:pt x="0" y="29"/>
                    </a:moveTo>
                    <a:cubicBezTo>
                      <a:pt x="0" y="29"/>
                      <a:pt x="0" y="29"/>
                      <a:pt x="0" y="29"/>
                    </a:cubicBezTo>
                    <a:cubicBezTo>
                      <a:pt x="0" y="20"/>
                      <a:pt x="7" y="16"/>
                      <a:pt x="17" y="16"/>
                    </a:cubicBezTo>
                    <a:cubicBezTo>
                      <a:pt x="21" y="16"/>
                      <a:pt x="25" y="17"/>
                      <a:pt x="28" y="18"/>
                    </a:cubicBezTo>
                    <a:cubicBezTo>
                      <a:pt x="28" y="17"/>
                      <a:pt x="28" y="17"/>
                      <a:pt x="28" y="17"/>
                    </a:cubicBezTo>
                    <a:cubicBezTo>
                      <a:pt x="28" y="11"/>
                      <a:pt x="24" y="8"/>
                      <a:pt x="18" y="8"/>
                    </a:cubicBezTo>
                    <a:cubicBezTo>
                      <a:pt x="14" y="8"/>
                      <a:pt x="11" y="9"/>
                      <a:pt x="9" y="9"/>
                    </a:cubicBezTo>
                    <a:cubicBezTo>
                      <a:pt x="8" y="10"/>
                      <a:pt x="8" y="10"/>
                      <a:pt x="7" y="10"/>
                    </a:cubicBezTo>
                    <a:cubicBezTo>
                      <a:pt x="5" y="10"/>
                      <a:pt x="4" y="8"/>
                      <a:pt x="4" y="6"/>
                    </a:cubicBezTo>
                    <a:cubicBezTo>
                      <a:pt x="4" y="4"/>
                      <a:pt x="5" y="3"/>
                      <a:pt x="6" y="2"/>
                    </a:cubicBezTo>
                    <a:cubicBezTo>
                      <a:pt x="10" y="1"/>
                      <a:pt x="14" y="0"/>
                      <a:pt x="19" y="0"/>
                    </a:cubicBezTo>
                    <a:cubicBezTo>
                      <a:pt x="25" y="0"/>
                      <a:pt x="29" y="2"/>
                      <a:pt x="32" y="4"/>
                    </a:cubicBezTo>
                    <a:cubicBezTo>
                      <a:pt x="35" y="7"/>
                      <a:pt x="37" y="12"/>
                      <a:pt x="37" y="17"/>
                    </a:cubicBezTo>
                    <a:cubicBezTo>
                      <a:pt x="37" y="36"/>
                      <a:pt x="37" y="36"/>
                      <a:pt x="37" y="36"/>
                    </a:cubicBezTo>
                    <a:cubicBezTo>
                      <a:pt x="37" y="39"/>
                      <a:pt x="35" y="41"/>
                      <a:pt x="32" y="41"/>
                    </a:cubicBezTo>
                    <a:cubicBezTo>
                      <a:pt x="29" y="41"/>
                      <a:pt x="28" y="39"/>
                      <a:pt x="28" y="37"/>
                    </a:cubicBezTo>
                    <a:cubicBezTo>
                      <a:pt x="28" y="36"/>
                      <a:pt x="28" y="36"/>
                      <a:pt x="28" y="36"/>
                    </a:cubicBezTo>
                    <a:cubicBezTo>
                      <a:pt x="25" y="39"/>
                      <a:pt x="21" y="41"/>
                      <a:pt x="15" y="41"/>
                    </a:cubicBezTo>
                    <a:cubicBezTo>
                      <a:pt x="7" y="41"/>
                      <a:pt x="0" y="37"/>
                      <a:pt x="0" y="29"/>
                    </a:cubicBezTo>
                    <a:close/>
                    <a:moveTo>
                      <a:pt x="28" y="26"/>
                    </a:moveTo>
                    <a:cubicBezTo>
                      <a:pt x="28" y="23"/>
                      <a:pt x="28" y="23"/>
                      <a:pt x="28" y="23"/>
                    </a:cubicBezTo>
                    <a:cubicBezTo>
                      <a:pt x="26" y="22"/>
                      <a:pt x="22" y="22"/>
                      <a:pt x="19" y="22"/>
                    </a:cubicBezTo>
                    <a:cubicBezTo>
                      <a:pt x="13" y="22"/>
                      <a:pt x="9" y="24"/>
                      <a:pt x="9" y="28"/>
                    </a:cubicBezTo>
                    <a:cubicBezTo>
                      <a:pt x="9" y="29"/>
                      <a:pt x="9" y="29"/>
                      <a:pt x="9" y="29"/>
                    </a:cubicBezTo>
                    <a:cubicBezTo>
                      <a:pt x="9" y="32"/>
                      <a:pt x="13" y="35"/>
                      <a:pt x="17" y="35"/>
                    </a:cubicBezTo>
                    <a:cubicBezTo>
                      <a:pt x="23" y="35"/>
                      <a:pt x="28" y="31"/>
                      <a:pt x="2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05" name="Freeform 167">
                <a:extLst>
                  <a:ext uri="{FF2B5EF4-FFF2-40B4-BE49-F238E27FC236}">
                    <a16:creationId xmlns:a16="http://schemas.microsoft.com/office/drawing/2014/main" id="{9C74DC8E-4A75-430F-9C4F-6EE8463765A8}"/>
                  </a:ext>
                </a:extLst>
              </p:cNvPr>
              <p:cNvSpPr>
                <a:spLocks noEditPoints="1"/>
              </p:cNvSpPr>
              <p:nvPr/>
            </p:nvSpPr>
            <p:spPr bwMode="auto">
              <a:xfrm>
                <a:off x="3859" y="2164"/>
                <a:ext cx="63" cy="73"/>
              </a:xfrm>
              <a:custGeom>
                <a:avLst/>
                <a:gdLst>
                  <a:gd name="T0" fmla="*/ 0 w 36"/>
                  <a:gd name="T1" fmla="*/ 29 h 41"/>
                  <a:gd name="T2" fmla="*/ 0 w 36"/>
                  <a:gd name="T3" fmla="*/ 29 h 41"/>
                  <a:gd name="T4" fmla="*/ 17 w 36"/>
                  <a:gd name="T5" fmla="*/ 16 h 41"/>
                  <a:gd name="T6" fmla="*/ 27 w 36"/>
                  <a:gd name="T7" fmla="*/ 18 h 41"/>
                  <a:gd name="T8" fmla="*/ 27 w 36"/>
                  <a:gd name="T9" fmla="*/ 17 h 41"/>
                  <a:gd name="T10" fmla="*/ 17 w 36"/>
                  <a:gd name="T11" fmla="*/ 8 h 41"/>
                  <a:gd name="T12" fmla="*/ 8 w 36"/>
                  <a:gd name="T13" fmla="*/ 9 h 41"/>
                  <a:gd name="T14" fmla="*/ 7 w 36"/>
                  <a:gd name="T15" fmla="*/ 10 h 41"/>
                  <a:gd name="T16" fmla="*/ 3 w 36"/>
                  <a:gd name="T17" fmla="*/ 6 h 41"/>
                  <a:gd name="T18" fmla="*/ 6 w 36"/>
                  <a:gd name="T19" fmla="*/ 2 h 41"/>
                  <a:gd name="T20" fmla="*/ 19 w 36"/>
                  <a:gd name="T21" fmla="*/ 0 h 41"/>
                  <a:gd name="T22" fmla="*/ 32 w 36"/>
                  <a:gd name="T23" fmla="*/ 4 h 41"/>
                  <a:gd name="T24" fmla="*/ 36 w 36"/>
                  <a:gd name="T25" fmla="*/ 17 h 41"/>
                  <a:gd name="T26" fmla="*/ 36 w 36"/>
                  <a:gd name="T27" fmla="*/ 36 h 41"/>
                  <a:gd name="T28" fmla="*/ 32 w 36"/>
                  <a:gd name="T29" fmla="*/ 41 h 41"/>
                  <a:gd name="T30" fmla="*/ 27 w 36"/>
                  <a:gd name="T31" fmla="*/ 37 h 41"/>
                  <a:gd name="T32" fmla="*/ 27 w 36"/>
                  <a:gd name="T33" fmla="*/ 36 h 41"/>
                  <a:gd name="T34" fmla="*/ 14 w 36"/>
                  <a:gd name="T35" fmla="*/ 41 h 41"/>
                  <a:gd name="T36" fmla="*/ 0 w 36"/>
                  <a:gd name="T37" fmla="*/ 29 h 41"/>
                  <a:gd name="T38" fmla="*/ 27 w 36"/>
                  <a:gd name="T39" fmla="*/ 26 h 41"/>
                  <a:gd name="T40" fmla="*/ 27 w 36"/>
                  <a:gd name="T41" fmla="*/ 23 h 41"/>
                  <a:gd name="T42" fmla="*/ 18 w 36"/>
                  <a:gd name="T43" fmla="*/ 22 h 41"/>
                  <a:gd name="T44" fmla="*/ 9 w 36"/>
                  <a:gd name="T45" fmla="*/ 28 h 41"/>
                  <a:gd name="T46" fmla="*/ 9 w 36"/>
                  <a:gd name="T47" fmla="*/ 29 h 41"/>
                  <a:gd name="T48" fmla="*/ 17 w 36"/>
                  <a:gd name="T49" fmla="*/ 35 h 41"/>
                  <a:gd name="T50" fmla="*/ 27 w 36"/>
                  <a:gd name="T5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1">
                    <a:moveTo>
                      <a:pt x="0" y="29"/>
                    </a:moveTo>
                    <a:cubicBezTo>
                      <a:pt x="0" y="29"/>
                      <a:pt x="0" y="29"/>
                      <a:pt x="0" y="29"/>
                    </a:cubicBezTo>
                    <a:cubicBezTo>
                      <a:pt x="0" y="20"/>
                      <a:pt x="7" y="16"/>
                      <a:pt x="17" y="16"/>
                    </a:cubicBezTo>
                    <a:cubicBezTo>
                      <a:pt x="21" y="16"/>
                      <a:pt x="24" y="17"/>
                      <a:pt x="27" y="18"/>
                    </a:cubicBezTo>
                    <a:cubicBezTo>
                      <a:pt x="27" y="17"/>
                      <a:pt x="27" y="17"/>
                      <a:pt x="27" y="17"/>
                    </a:cubicBezTo>
                    <a:cubicBezTo>
                      <a:pt x="27" y="11"/>
                      <a:pt x="24" y="8"/>
                      <a:pt x="17" y="8"/>
                    </a:cubicBezTo>
                    <a:cubicBezTo>
                      <a:pt x="14" y="8"/>
                      <a:pt x="11" y="9"/>
                      <a:pt x="8" y="9"/>
                    </a:cubicBezTo>
                    <a:cubicBezTo>
                      <a:pt x="8" y="10"/>
                      <a:pt x="7" y="10"/>
                      <a:pt x="7" y="10"/>
                    </a:cubicBezTo>
                    <a:cubicBezTo>
                      <a:pt x="5" y="10"/>
                      <a:pt x="3" y="8"/>
                      <a:pt x="3" y="6"/>
                    </a:cubicBezTo>
                    <a:cubicBezTo>
                      <a:pt x="3" y="4"/>
                      <a:pt x="4" y="3"/>
                      <a:pt x="6" y="2"/>
                    </a:cubicBezTo>
                    <a:cubicBezTo>
                      <a:pt x="9" y="1"/>
                      <a:pt x="13" y="0"/>
                      <a:pt x="19" y="0"/>
                    </a:cubicBezTo>
                    <a:cubicBezTo>
                      <a:pt x="25" y="0"/>
                      <a:pt x="29" y="2"/>
                      <a:pt x="32" y="4"/>
                    </a:cubicBezTo>
                    <a:cubicBezTo>
                      <a:pt x="35" y="7"/>
                      <a:pt x="36" y="12"/>
                      <a:pt x="36" y="17"/>
                    </a:cubicBezTo>
                    <a:cubicBezTo>
                      <a:pt x="36" y="36"/>
                      <a:pt x="36" y="36"/>
                      <a:pt x="36" y="36"/>
                    </a:cubicBezTo>
                    <a:cubicBezTo>
                      <a:pt x="36" y="39"/>
                      <a:pt x="34" y="41"/>
                      <a:pt x="32" y="41"/>
                    </a:cubicBezTo>
                    <a:cubicBezTo>
                      <a:pt x="29" y="41"/>
                      <a:pt x="27" y="39"/>
                      <a:pt x="27" y="37"/>
                    </a:cubicBezTo>
                    <a:cubicBezTo>
                      <a:pt x="27" y="36"/>
                      <a:pt x="27" y="36"/>
                      <a:pt x="27" y="36"/>
                    </a:cubicBezTo>
                    <a:cubicBezTo>
                      <a:pt x="24" y="39"/>
                      <a:pt x="20" y="41"/>
                      <a:pt x="14" y="41"/>
                    </a:cubicBezTo>
                    <a:cubicBezTo>
                      <a:pt x="7" y="41"/>
                      <a:pt x="0" y="37"/>
                      <a:pt x="0" y="29"/>
                    </a:cubicBezTo>
                    <a:close/>
                    <a:moveTo>
                      <a:pt x="27" y="26"/>
                    </a:moveTo>
                    <a:cubicBezTo>
                      <a:pt x="27" y="23"/>
                      <a:pt x="27" y="23"/>
                      <a:pt x="27" y="23"/>
                    </a:cubicBezTo>
                    <a:cubicBezTo>
                      <a:pt x="25" y="22"/>
                      <a:pt x="22" y="22"/>
                      <a:pt x="18" y="22"/>
                    </a:cubicBezTo>
                    <a:cubicBezTo>
                      <a:pt x="12" y="22"/>
                      <a:pt x="9" y="24"/>
                      <a:pt x="9" y="28"/>
                    </a:cubicBezTo>
                    <a:cubicBezTo>
                      <a:pt x="9" y="29"/>
                      <a:pt x="9" y="29"/>
                      <a:pt x="9" y="29"/>
                    </a:cubicBezTo>
                    <a:cubicBezTo>
                      <a:pt x="9" y="32"/>
                      <a:pt x="12" y="35"/>
                      <a:pt x="17" y="35"/>
                    </a:cubicBezTo>
                    <a:cubicBezTo>
                      <a:pt x="23" y="35"/>
                      <a:pt x="27" y="31"/>
                      <a:pt x="2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06" name="Freeform 168">
                <a:extLst>
                  <a:ext uri="{FF2B5EF4-FFF2-40B4-BE49-F238E27FC236}">
                    <a16:creationId xmlns:a16="http://schemas.microsoft.com/office/drawing/2014/main" id="{E299AF86-1684-4213-B5B1-19315E9C6C29}"/>
                  </a:ext>
                </a:extLst>
              </p:cNvPr>
              <p:cNvSpPr>
                <a:spLocks/>
              </p:cNvSpPr>
              <p:nvPr/>
            </p:nvSpPr>
            <p:spPr bwMode="auto">
              <a:xfrm>
                <a:off x="3938" y="2140"/>
                <a:ext cx="73" cy="97"/>
              </a:xfrm>
              <a:custGeom>
                <a:avLst/>
                <a:gdLst>
                  <a:gd name="T0" fmla="*/ 2 w 41"/>
                  <a:gd name="T1" fmla="*/ 48 h 54"/>
                  <a:gd name="T2" fmla="*/ 0 w 41"/>
                  <a:gd name="T3" fmla="*/ 44 h 54"/>
                  <a:gd name="T4" fmla="*/ 4 w 41"/>
                  <a:gd name="T5" fmla="*/ 40 h 54"/>
                  <a:gd name="T6" fmla="*/ 7 w 41"/>
                  <a:gd name="T7" fmla="*/ 41 h 54"/>
                  <a:gd name="T8" fmla="*/ 22 w 41"/>
                  <a:gd name="T9" fmla="*/ 46 h 54"/>
                  <a:gd name="T10" fmla="*/ 31 w 41"/>
                  <a:gd name="T11" fmla="*/ 39 h 54"/>
                  <a:gd name="T12" fmla="*/ 31 w 41"/>
                  <a:gd name="T13" fmla="*/ 39 h 54"/>
                  <a:gd name="T14" fmla="*/ 19 w 41"/>
                  <a:gd name="T15" fmla="*/ 31 h 54"/>
                  <a:gd name="T16" fmla="*/ 2 w 41"/>
                  <a:gd name="T17" fmla="*/ 15 h 54"/>
                  <a:gd name="T18" fmla="*/ 2 w 41"/>
                  <a:gd name="T19" fmla="*/ 15 h 54"/>
                  <a:gd name="T20" fmla="*/ 20 w 41"/>
                  <a:gd name="T21" fmla="*/ 0 h 54"/>
                  <a:gd name="T22" fmla="*/ 37 w 41"/>
                  <a:gd name="T23" fmla="*/ 5 h 54"/>
                  <a:gd name="T24" fmla="*/ 39 w 41"/>
                  <a:gd name="T25" fmla="*/ 8 h 54"/>
                  <a:gd name="T26" fmla="*/ 34 w 41"/>
                  <a:gd name="T27" fmla="*/ 13 h 54"/>
                  <a:gd name="T28" fmla="*/ 32 w 41"/>
                  <a:gd name="T29" fmla="*/ 12 h 54"/>
                  <a:gd name="T30" fmla="*/ 20 w 41"/>
                  <a:gd name="T31" fmla="*/ 8 h 54"/>
                  <a:gd name="T32" fmla="*/ 11 w 41"/>
                  <a:gd name="T33" fmla="*/ 14 h 54"/>
                  <a:gd name="T34" fmla="*/ 11 w 41"/>
                  <a:gd name="T35" fmla="*/ 14 h 54"/>
                  <a:gd name="T36" fmla="*/ 24 w 41"/>
                  <a:gd name="T37" fmla="*/ 23 h 54"/>
                  <a:gd name="T38" fmla="*/ 41 w 41"/>
                  <a:gd name="T39" fmla="*/ 38 h 54"/>
                  <a:gd name="T40" fmla="*/ 41 w 41"/>
                  <a:gd name="T41" fmla="*/ 38 h 54"/>
                  <a:gd name="T42" fmla="*/ 22 w 41"/>
                  <a:gd name="T43" fmla="*/ 54 h 54"/>
                  <a:gd name="T44" fmla="*/ 2 w 41"/>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54">
                    <a:moveTo>
                      <a:pt x="2" y="48"/>
                    </a:moveTo>
                    <a:cubicBezTo>
                      <a:pt x="1" y="47"/>
                      <a:pt x="0" y="46"/>
                      <a:pt x="0" y="44"/>
                    </a:cubicBezTo>
                    <a:cubicBezTo>
                      <a:pt x="0" y="42"/>
                      <a:pt x="2" y="40"/>
                      <a:pt x="4" y="40"/>
                    </a:cubicBezTo>
                    <a:cubicBezTo>
                      <a:pt x="6" y="40"/>
                      <a:pt x="7" y="40"/>
                      <a:pt x="7" y="41"/>
                    </a:cubicBezTo>
                    <a:cubicBezTo>
                      <a:pt x="12" y="44"/>
                      <a:pt x="16" y="46"/>
                      <a:pt x="22" y="46"/>
                    </a:cubicBezTo>
                    <a:cubicBezTo>
                      <a:pt x="28" y="46"/>
                      <a:pt x="31" y="43"/>
                      <a:pt x="31" y="39"/>
                    </a:cubicBezTo>
                    <a:cubicBezTo>
                      <a:pt x="31" y="39"/>
                      <a:pt x="31" y="39"/>
                      <a:pt x="31" y="39"/>
                    </a:cubicBezTo>
                    <a:cubicBezTo>
                      <a:pt x="31" y="35"/>
                      <a:pt x="29" y="33"/>
                      <a:pt x="19" y="31"/>
                    </a:cubicBezTo>
                    <a:cubicBezTo>
                      <a:pt x="8" y="28"/>
                      <a:pt x="2" y="25"/>
                      <a:pt x="2" y="15"/>
                    </a:cubicBezTo>
                    <a:cubicBezTo>
                      <a:pt x="2" y="15"/>
                      <a:pt x="2" y="15"/>
                      <a:pt x="2" y="15"/>
                    </a:cubicBezTo>
                    <a:cubicBezTo>
                      <a:pt x="2" y="6"/>
                      <a:pt x="9" y="0"/>
                      <a:pt x="20" y="0"/>
                    </a:cubicBezTo>
                    <a:cubicBezTo>
                      <a:pt x="27" y="0"/>
                      <a:pt x="32" y="1"/>
                      <a:pt x="37" y="5"/>
                    </a:cubicBezTo>
                    <a:cubicBezTo>
                      <a:pt x="38" y="5"/>
                      <a:pt x="39" y="6"/>
                      <a:pt x="39" y="8"/>
                    </a:cubicBezTo>
                    <a:cubicBezTo>
                      <a:pt x="39" y="11"/>
                      <a:pt x="37" y="13"/>
                      <a:pt x="34" y="13"/>
                    </a:cubicBezTo>
                    <a:cubicBezTo>
                      <a:pt x="34" y="13"/>
                      <a:pt x="33" y="12"/>
                      <a:pt x="32" y="12"/>
                    </a:cubicBezTo>
                    <a:cubicBezTo>
                      <a:pt x="28" y="9"/>
                      <a:pt x="24" y="8"/>
                      <a:pt x="20" y="8"/>
                    </a:cubicBezTo>
                    <a:cubicBezTo>
                      <a:pt x="14" y="8"/>
                      <a:pt x="11" y="11"/>
                      <a:pt x="11" y="14"/>
                    </a:cubicBezTo>
                    <a:cubicBezTo>
                      <a:pt x="11" y="14"/>
                      <a:pt x="11" y="14"/>
                      <a:pt x="11" y="14"/>
                    </a:cubicBezTo>
                    <a:cubicBezTo>
                      <a:pt x="11" y="18"/>
                      <a:pt x="14" y="20"/>
                      <a:pt x="24" y="23"/>
                    </a:cubicBezTo>
                    <a:cubicBezTo>
                      <a:pt x="35" y="25"/>
                      <a:pt x="41" y="29"/>
                      <a:pt x="41" y="38"/>
                    </a:cubicBezTo>
                    <a:cubicBezTo>
                      <a:pt x="41" y="38"/>
                      <a:pt x="41" y="38"/>
                      <a:pt x="41" y="38"/>
                    </a:cubicBezTo>
                    <a:cubicBezTo>
                      <a:pt x="41" y="48"/>
                      <a:pt x="33" y="54"/>
                      <a:pt x="22" y="54"/>
                    </a:cubicBezTo>
                    <a:cubicBezTo>
                      <a:pt x="15" y="54"/>
                      <a:pt x="8" y="52"/>
                      <a:pt x="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390" name="Group 163">
              <a:extLst>
                <a:ext uri="{FF2B5EF4-FFF2-40B4-BE49-F238E27FC236}">
                  <a16:creationId xmlns:a16="http://schemas.microsoft.com/office/drawing/2014/main" id="{878693A0-F63C-4D5D-8E4A-2E7F99FA4BB8}"/>
                </a:ext>
              </a:extLst>
            </p:cNvPr>
            <p:cNvGrpSpPr>
              <a:grpSpLocks noChangeAspect="1"/>
            </p:cNvGrpSpPr>
            <p:nvPr/>
          </p:nvGrpSpPr>
          <p:grpSpPr bwMode="auto">
            <a:xfrm>
              <a:off x="9186143" y="2546624"/>
              <a:ext cx="652255" cy="408848"/>
              <a:chOff x="3496" y="1944"/>
              <a:chExt cx="686" cy="430"/>
            </a:xfrm>
            <a:grpFill/>
          </p:grpSpPr>
          <p:sp>
            <p:nvSpPr>
              <p:cNvPr id="397" name="Freeform 164">
                <a:extLst>
                  <a:ext uri="{FF2B5EF4-FFF2-40B4-BE49-F238E27FC236}">
                    <a16:creationId xmlns:a16="http://schemas.microsoft.com/office/drawing/2014/main" id="{A43A62D8-C08D-4E0D-9FB7-483E52D8BBCE}"/>
                  </a:ext>
                </a:extLst>
              </p:cNvPr>
              <p:cNvSpPr>
                <a:spLocks noEditPoints="1"/>
              </p:cNvSpPr>
              <p:nvPr/>
            </p:nvSpPr>
            <p:spPr bwMode="auto">
              <a:xfrm>
                <a:off x="3496" y="1944"/>
                <a:ext cx="686" cy="430"/>
              </a:xfrm>
              <a:custGeom>
                <a:avLst/>
                <a:gdLst>
                  <a:gd name="T0" fmla="*/ 243 w 386"/>
                  <a:gd name="T1" fmla="*/ 241 h 241"/>
                  <a:gd name="T2" fmla="*/ 242 w 386"/>
                  <a:gd name="T3" fmla="*/ 241 h 241"/>
                  <a:gd name="T4" fmla="*/ 197 w 386"/>
                  <a:gd name="T5" fmla="*/ 222 h 241"/>
                  <a:gd name="T6" fmla="*/ 145 w 386"/>
                  <a:gd name="T7" fmla="*/ 235 h 241"/>
                  <a:gd name="T8" fmla="*/ 85 w 386"/>
                  <a:gd name="T9" fmla="*/ 211 h 241"/>
                  <a:gd name="T10" fmla="*/ 59 w 386"/>
                  <a:gd name="T11" fmla="*/ 217 h 241"/>
                  <a:gd name="T12" fmla="*/ 1 w 386"/>
                  <a:gd name="T13" fmla="*/ 157 h 241"/>
                  <a:gd name="T14" fmla="*/ 62 w 386"/>
                  <a:gd name="T15" fmla="*/ 100 h 241"/>
                  <a:gd name="T16" fmla="*/ 72 w 386"/>
                  <a:gd name="T17" fmla="*/ 101 h 241"/>
                  <a:gd name="T18" fmla="*/ 145 w 386"/>
                  <a:gd name="T19" fmla="*/ 48 h 241"/>
                  <a:gd name="T20" fmla="*/ 170 w 386"/>
                  <a:gd name="T21" fmla="*/ 53 h 241"/>
                  <a:gd name="T22" fmla="*/ 250 w 386"/>
                  <a:gd name="T23" fmla="*/ 1 h 241"/>
                  <a:gd name="T24" fmla="*/ 250 w 386"/>
                  <a:gd name="T25" fmla="*/ 1 h 241"/>
                  <a:gd name="T26" fmla="*/ 333 w 386"/>
                  <a:gd name="T27" fmla="*/ 80 h 241"/>
                  <a:gd name="T28" fmla="*/ 385 w 386"/>
                  <a:gd name="T29" fmla="*/ 150 h 241"/>
                  <a:gd name="T30" fmla="*/ 363 w 386"/>
                  <a:gd name="T31" fmla="*/ 202 h 241"/>
                  <a:gd name="T32" fmla="*/ 322 w 386"/>
                  <a:gd name="T33" fmla="*/ 218 h 241"/>
                  <a:gd name="T34" fmla="*/ 299 w 386"/>
                  <a:gd name="T35" fmla="*/ 212 h 241"/>
                  <a:gd name="T36" fmla="*/ 243 w 386"/>
                  <a:gd name="T37" fmla="*/ 241 h 241"/>
                  <a:gd name="T38" fmla="*/ 198 w 386"/>
                  <a:gd name="T39" fmla="*/ 212 h 241"/>
                  <a:gd name="T40" fmla="*/ 200 w 386"/>
                  <a:gd name="T41" fmla="*/ 214 h 241"/>
                  <a:gd name="T42" fmla="*/ 242 w 386"/>
                  <a:gd name="T43" fmla="*/ 233 h 241"/>
                  <a:gd name="T44" fmla="*/ 294 w 386"/>
                  <a:gd name="T45" fmla="*/ 205 h 241"/>
                  <a:gd name="T46" fmla="*/ 296 w 386"/>
                  <a:gd name="T47" fmla="*/ 202 h 241"/>
                  <a:gd name="T48" fmla="*/ 299 w 386"/>
                  <a:gd name="T49" fmla="*/ 204 h 241"/>
                  <a:gd name="T50" fmla="*/ 322 w 386"/>
                  <a:gd name="T51" fmla="*/ 210 h 241"/>
                  <a:gd name="T52" fmla="*/ 357 w 386"/>
                  <a:gd name="T53" fmla="*/ 196 h 241"/>
                  <a:gd name="T54" fmla="*/ 377 w 386"/>
                  <a:gd name="T55" fmla="*/ 150 h 241"/>
                  <a:gd name="T56" fmla="*/ 329 w 386"/>
                  <a:gd name="T57" fmla="*/ 88 h 241"/>
                  <a:gd name="T58" fmla="*/ 325 w 386"/>
                  <a:gd name="T59" fmla="*/ 87 h 241"/>
                  <a:gd name="T60" fmla="*/ 325 w 386"/>
                  <a:gd name="T61" fmla="*/ 84 h 241"/>
                  <a:gd name="T62" fmla="*/ 250 w 386"/>
                  <a:gd name="T63" fmla="*/ 9 h 241"/>
                  <a:gd name="T64" fmla="*/ 250 w 386"/>
                  <a:gd name="T65" fmla="*/ 9 h 241"/>
                  <a:gd name="T66" fmla="*/ 176 w 386"/>
                  <a:gd name="T67" fmla="*/ 60 h 241"/>
                  <a:gd name="T68" fmla="*/ 175 w 386"/>
                  <a:gd name="T69" fmla="*/ 64 h 241"/>
                  <a:gd name="T70" fmla="*/ 171 w 386"/>
                  <a:gd name="T71" fmla="*/ 62 h 241"/>
                  <a:gd name="T72" fmla="*/ 144 w 386"/>
                  <a:gd name="T73" fmla="*/ 56 h 241"/>
                  <a:gd name="T74" fmla="*/ 79 w 386"/>
                  <a:gd name="T75" fmla="*/ 107 h 241"/>
                  <a:gd name="T76" fmla="*/ 78 w 386"/>
                  <a:gd name="T77" fmla="*/ 111 h 241"/>
                  <a:gd name="T78" fmla="*/ 74 w 386"/>
                  <a:gd name="T79" fmla="*/ 110 h 241"/>
                  <a:gd name="T80" fmla="*/ 61 w 386"/>
                  <a:gd name="T81" fmla="*/ 108 h 241"/>
                  <a:gd name="T82" fmla="*/ 9 w 386"/>
                  <a:gd name="T83" fmla="*/ 157 h 241"/>
                  <a:gd name="T84" fmla="*/ 59 w 386"/>
                  <a:gd name="T85" fmla="*/ 209 h 241"/>
                  <a:gd name="T86" fmla="*/ 84 w 386"/>
                  <a:gd name="T87" fmla="*/ 203 h 241"/>
                  <a:gd name="T88" fmla="*/ 86 w 386"/>
                  <a:gd name="T89" fmla="*/ 202 h 241"/>
                  <a:gd name="T90" fmla="*/ 88 w 386"/>
                  <a:gd name="T91" fmla="*/ 204 h 241"/>
                  <a:gd name="T92" fmla="*/ 145 w 386"/>
                  <a:gd name="T93" fmla="*/ 227 h 241"/>
                  <a:gd name="T94" fmla="*/ 195 w 386"/>
                  <a:gd name="T95" fmla="*/ 213 h 241"/>
                  <a:gd name="T96" fmla="*/ 198 w 386"/>
                  <a:gd name="T97" fmla="*/ 21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6" h="241">
                    <a:moveTo>
                      <a:pt x="243" y="241"/>
                    </a:moveTo>
                    <a:cubicBezTo>
                      <a:pt x="243" y="241"/>
                      <a:pt x="242" y="241"/>
                      <a:pt x="242" y="241"/>
                    </a:cubicBezTo>
                    <a:cubicBezTo>
                      <a:pt x="225" y="241"/>
                      <a:pt x="209" y="234"/>
                      <a:pt x="197" y="222"/>
                    </a:cubicBezTo>
                    <a:cubicBezTo>
                      <a:pt x="182" y="230"/>
                      <a:pt x="164" y="235"/>
                      <a:pt x="145" y="235"/>
                    </a:cubicBezTo>
                    <a:cubicBezTo>
                      <a:pt x="122" y="234"/>
                      <a:pt x="99" y="225"/>
                      <a:pt x="85" y="211"/>
                    </a:cubicBezTo>
                    <a:cubicBezTo>
                      <a:pt x="77" y="215"/>
                      <a:pt x="68" y="217"/>
                      <a:pt x="59" y="217"/>
                    </a:cubicBezTo>
                    <a:cubicBezTo>
                      <a:pt x="26" y="216"/>
                      <a:pt x="0" y="189"/>
                      <a:pt x="1" y="157"/>
                    </a:cubicBezTo>
                    <a:cubicBezTo>
                      <a:pt x="2" y="125"/>
                      <a:pt x="29" y="99"/>
                      <a:pt x="62" y="100"/>
                    </a:cubicBezTo>
                    <a:cubicBezTo>
                      <a:pt x="65" y="100"/>
                      <a:pt x="69" y="101"/>
                      <a:pt x="72" y="101"/>
                    </a:cubicBezTo>
                    <a:cubicBezTo>
                      <a:pt x="81" y="69"/>
                      <a:pt x="111" y="47"/>
                      <a:pt x="145" y="48"/>
                    </a:cubicBezTo>
                    <a:cubicBezTo>
                      <a:pt x="154" y="48"/>
                      <a:pt x="162" y="50"/>
                      <a:pt x="170" y="53"/>
                    </a:cubicBezTo>
                    <a:cubicBezTo>
                      <a:pt x="185" y="20"/>
                      <a:pt x="216" y="0"/>
                      <a:pt x="250" y="1"/>
                    </a:cubicBezTo>
                    <a:cubicBezTo>
                      <a:pt x="250" y="1"/>
                      <a:pt x="250" y="1"/>
                      <a:pt x="250" y="1"/>
                    </a:cubicBezTo>
                    <a:cubicBezTo>
                      <a:pt x="292" y="2"/>
                      <a:pt x="327" y="36"/>
                      <a:pt x="333" y="80"/>
                    </a:cubicBezTo>
                    <a:cubicBezTo>
                      <a:pt x="363" y="85"/>
                      <a:pt x="386" y="115"/>
                      <a:pt x="385" y="150"/>
                    </a:cubicBezTo>
                    <a:cubicBezTo>
                      <a:pt x="385" y="170"/>
                      <a:pt x="377" y="189"/>
                      <a:pt x="363" y="202"/>
                    </a:cubicBezTo>
                    <a:cubicBezTo>
                      <a:pt x="352" y="213"/>
                      <a:pt x="337" y="219"/>
                      <a:pt x="322" y="218"/>
                    </a:cubicBezTo>
                    <a:cubicBezTo>
                      <a:pt x="314" y="218"/>
                      <a:pt x="306" y="216"/>
                      <a:pt x="299" y="212"/>
                    </a:cubicBezTo>
                    <a:cubicBezTo>
                      <a:pt x="286" y="230"/>
                      <a:pt x="265" y="241"/>
                      <a:pt x="243" y="241"/>
                    </a:cubicBezTo>
                    <a:close/>
                    <a:moveTo>
                      <a:pt x="198" y="212"/>
                    </a:moveTo>
                    <a:cubicBezTo>
                      <a:pt x="200" y="214"/>
                      <a:pt x="200" y="214"/>
                      <a:pt x="200" y="214"/>
                    </a:cubicBezTo>
                    <a:cubicBezTo>
                      <a:pt x="211" y="226"/>
                      <a:pt x="226" y="233"/>
                      <a:pt x="242" y="233"/>
                    </a:cubicBezTo>
                    <a:cubicBezTo>
                      <a:pt x="263" y="234"/>
                      <a:pt x="283" y="223"/>
                      <a:pt x="294" y="205"/>
                    </a:cubicBezTo>
                    <a:cubicBezTo>
                      <a:pt x="296" y="202"/>
                      <a:pt x="296" y="202"/>
                      <a:pt x="296" y="202"/>
                    </a:cubicBezTo>
                    <a:cubicBezTo>
                      <a:pt x="299" y="204"/>
                      <a:pt x="299" y="204"/>
                      <a:pt x="299" y="204"/>
                    </a:cubicBezTo>
                    <a:cubicBezTo>
                      <a:pt x="306" y="208"/>
                      <a:pt x="314" y="210"/>
                      <a:pt x="322" y="210"/>
                    </a:cubicBezTo>
                    <a:cubicBezTo>
                      <a:pt x="335" y="211"/>
                      <a:pt x="348" y="206"/>
                      <a:pt x="357" y="196"/>
                    </a:cubicBezTo>
                    <a:cubicBezTo>
                      <a:pt x="369" y="185"/>
                      <a:pt x="377" y="168"/>
                      <a:pt x="377" y="150"/>
                    </a:cubicBezTo>
                    <a:cubicBezTo>
                      <a:pt x="378" y="118"/>
                      <a:pt x="357" y="90"/>
                      <a:pt x="329" y="88"/>
                    </a:cubicBezTo>
                    <a:cubicBezTo>
                      <a:pt x="325" y="87"/>
                      <a:pt x="325" y="87"/>
                      <a:pt x="325" y="87"/>
                    </a:cubicBezTo>
                    <a:cubicBezTo>
                      <a:pt x="325" y="84"/>
                      <a:pt x="325" y="84"/>
                      <a:pt x="325" y="84"/>
                    </a:cubicBezTo>
                    <a:cubicBezTo>
                      <a:pt x="321" y="42"/>
                      <a:pt x="289" y="10"/>
                      <a:pt x="250" y="9"/>
                    </a:cubicBezTo>
                    <a:cubicBezTo>
                      <a:pt x="250" y="9"/>
                      <a:pt x="250" y="9"/>
                      <a:pt x="250" y="9"/>
                    </a:cubicBezTo>
                    <a:cubicBezTo>
                      <a:pt x="218" y="8"/>
                      <a:pt x="189" y="28"/>
                      <a:pt x="176" y="60"/>
                    </a:cubicBezTo>
                    <a:cubicBezTo>
                      <a:pt x="175" y="64"/>
                      <a:pt x="175" y="64"/>
                      <a:pt x="175" y="64"/>
                    </a:cubicBezTo>
                    <a:cubicBezTo>
                      <a:pt x="171" y="62"/>
                      <a:pt x="171" y="62"/>
                      <a:pt x="171" y="62"/>
                    </a:cubicBezTo>
                    <a:cubicBezTo>
                      <a:pt x="163" y="58"/>
                      <a:pt x="154" y="56"/>
                      <a:pt x="144" y="56"/>
                    </a:cubicBezTo>
                    <a:cubicBezTo>
                      <a:pt x="113" y="55"/>
                      <a:pt x="86" y="77"/>
                      <a:pt x="79" y="107"/>
                    </a:cubicBezTo>
                    <a:cubicBezTo>
                      <a:pt x="78" y="111"/>
                      <a:pt x="78" y="111"/>
                      <a:pt x="78" y="111"/>
                    </a:cubicBezTo>
                    <a:cubicBezTo>
                      <a:pt x="74" y="110"/>
                      <a:pt x="74" y="110"/>
                      <a:pt x="74" y="110"/>
                    </a:cubicBezTo>
                    <a:cubicBezTo>
                      <a:pt x="70" y="109"/>
                      <a:pt x="66" y="108"/>
                      <a:pt x="61" y="108"/>
                    </a:cubicBezTo>
                    <a:cubicBezTo>
                      <a:pt x="33" y="107"/>
                      <a:pt x="10" y="129"/>
                      <a:pt x="9" y="157"/>
                    </a:cubicBezTo>
                    <a:cubicBezTo>
                      <a:pt x="8" y="185"/>
                      <a:pt x="31" y="208"/>
                      <a:pt x="59" y="209"/>
                    </a:cubicBezTo>
                    <a:cubicBezTo>
                      <a:pt x="68" y="209"/>
                      <a:pt x="76" y="207"/>
                      <a:pt x="84" y="203"/>
                    </a:cubicBezTo>
                    <a:cubicBezTo>
                      <a:pt x="86" y="202"/>
                      <a:pt x="86" y="202"/>
                      <a:pt x="86" y="202"/>
                    </a:cubicBezTo>
                    <a:cubicBezTo>
                      <a:pt x="88" y="204"/>
                      <a:pt x="88" y="204"/>
                      <a:pt x="88" y="204"/>
                    </a:cubicBezTo>
                    <a:cubicBezTo>
                      <a:pt x="101" y="217"/>
                      <a:pt x="123" y="226"/>
                      <a:pt x="145" y="227"/>
                    </a:cubicBezTo>
                    <a:cubicBezTo>
                      <a:pt x="164" y="227"/>
                      <a:pt x="181" y="222"/>
                      <a:pt x="195" y="213"/>
                    </a:cubicBezTo>
                    <a:lnTo>
                      <a:pt x="198"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98" name="Freeform 165">
                <a:extLst>
                  <a:ext uri="{FF2B5EF4-FFF2-40B4-BE49-F238E27FC236}">
                    <a16:creationId xmlns:a16="http://schemas.microsoft.com/office/drawing/2014/main" id="{D32A9DE4-2875-40A8-AD81-9706210844FC}"/>
                  </a:ext>
                </a:extLst>
              </p:cNvPr>
              <p:cNvSpPr>
                <a:spLocks/>
              </p:cNvSpPr>
              <p:nvPr/>
            </p:nvSpPr>
            <p:spPr bwMode="auto">
              <a:xfrm>
                <a:off x="3693" y="2140"/>
                <a:ext cx="73" cy="97"/>
              </a:xfrm>
              <a:custGeom>
                <a:avLst/>
                <a:gdLst>
                  <a:gd name="T0" fmla="*/ 2 w 41"/>
                  <a:gd name="T1" fmla="*/ 48 h 54"/>
                  <a:gd name="T2" fmla="*/ 0 w 41"/>
                  <a:gd name="T3" fmla="*/ 44 h 54"/>
                  <a:gd name="T4" fmla="*/ 5 w 41"/>
                  <a:gd name="T5" fmla="*/ 40 h 54"/>
                  <a:gd name="T6" fmla="*/ 8 w 41"/>
                  <a:gd name="T7" fmla="*/ 41 h 54"/>
                  <a:gd name="T8" fmla="*/ 22 w 41"/>
                  <a:gd name="T9" fmla="*/ 46 h 54"/>
                  <a:gd name="T10" fmla="*/ 32 w 41"/>
                  <a:gd name="T11" fmla="*/ 39 h 54"/>
                  <a:gd name="T12" fmla="*/ 32 w 41"/>
                  <a:gd name="T13" fmla="*/ 39 h 54"/>
                  <a:gd name="T14" fmla="*/ 20 w 41"/>
                  <a:gd name="T15" fmla="*/ 31 h 54"/>
                  <a:gd name="T16" fmla="*/ 2 w 41"/>
                  <a:gd name="T17" fmla="*/ 15 h 54"/>
                  <a:gd name="T18" fmla="*/ 2 w 41"/>
                  <a:gd name="T19" fmla="*/ 15 h 54"/>
                  <a:gd name="T20" fmla="*/ 20 w 41"/>
                  <a:gd name="T21" fmla="*/ 0 h 54"/>
                  <a:gd name="T22" fmla="*/ 37 w 41"/>
                  <a:gd name="T23" fmla="*/ 5 h 54"/>
                  <a:gd name="T24" fmla="*/ 39 w 41"/>
                  <a:gd name="T25" fmla="*/ 8 h 54"/>
                  <a:gd name="T26" fmla="*/ 35 w 41"/>
                  <a:gd name="T27" fmla="*/ 13 h 54"/>
                  <a:gd name="T28" fmla="*/ 32 w 41"/>
                  <a:gd name="T29" fmla="*/ 12 h 54"/>
                  <a:gd name="T30" fmla="*/ 20 w 41"/>
                  <a:gd name="T31" fmla="*/ 8 h 54"/>
                  <a:gd name="T32" fmla="*/ 11 w 41"/>
                  <a:gd name="T33" fmla="*/ 14 h 54"/>
                  <a:gd name="T34" fmla="*/ 11 w 41"/>
                  <a:gd name="T35" fmla="*/ 14 h 54"/>
                  <a:gd name="T36" fmla="*/ 24 w 41"/>
                  <a:gd name="T37" fmla="*/ 23 h 54"/>
                  <a:gd name="T38" fmla="*/ 41 w 41"/>
                  <a:gd name="T39" fmla="*/ 38 h 54"/>
                  <a:gd name="T40" fmla="*/ 41 w 41"/>
                  <a:gd name="T41" fmla="*/ 38 h 54"/>
                  <a:gd name="T42" fmla="*/ 22 w 41"/>
                  <a:gd name="T43" fmla="*/ 54 h 54"/>
                  <a:gd name="T44" fmla="*/ 2 w 41"/>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54">
                    <a:moveTo>
                      <a:pt x="2" y="48"/>
                    </a:moveTo>
                    <a:cubicBezTo>
                      <a:pt x="1" y="47"/>
                      <a:pt x="0" y="46"/>
                      <a:pt x="0" y="44"/>
                    </a:cubicBezTo>
                    <a:cubicBezTo>
                      <a:pt x="0" y="42"/>
                      <a:pt x="2" y="40"/>
                      <a:pt x="5" y="40"/>
                    </a:cubicBezTo>
                    <a:cubicBezTo>
                      <a:pt x="6" y="40"/>
                      <a:pt x="7" y="40"/>
                      <a:pt x="8" y="41"/>
                    </a:cubicBezTo>
                    <a:cubicBezTo>
                      <a:pt x="12" y="44"/>
                      <a:pt x="17" y="46"/>
                      <a:pt x="22" y="46"/>
                    </a:cubicBezTo>
                    <a:cubicBezTo>
                      <a:pt x="28" y="46"/>
                      <a:pt x="32" y="43"/>
                      <a:pt x="32" y="39"/>
                    </a:cubicBezTo>
                    <a:cubicBezTo>
                      <a:pt x="32" y="39"/>
                      <a:pt x="32" y="39"/>
                      <a:pt x="32" y="39"/>
                    </a:cubicBezTo>
                    <a:cubicBezTo>
                      <a:pt x="32" y="35"/>
                      <a:pt x="30" y="33"/>
                      <a:pt x="20" y="31"/>
                    </a:cubicBezTo>
                    <a:cubicBezTo>
                      <a:pt x="9" y="28"/>
                      <a:pt x="2" y="25"/>
                      <a:pt x="2" y="15"/>
                    </a:cubicBezTo>
                    <a:cubicBezTo>
                      <a:pt x="2" y="15"/>
                      <a:pt x="2" y="15"/>
                      <a:pt x="2" y="15"/>
                    </a:cubicBezTo>
                    <a:cubicBezTo>
                      <a:pt x="2" y="6"/>
                      <a:pt x="10" y="0"/>
                      <a:pt x="20" y="0"/>
                    </a:cubicBezTo>
                    <a:cubicBezTo>
                      <a:pt x="27" y="0"/>
                      <a:pt x="32" y="1"/>
                      <a:pt x="37" y="5"/>
                    </a:cubicBezTo>
                    <a:cubicBezTo>
                      <a:pt x="38" y="5"/>
                      <a:pt x="39" y="6"/>
                      <a:pt x="39" y="8"/>
                    </a:cubicBezTo>
                    <a:cubicBezTo>
                      <a:pt x="39" y="11"/>
                      <a:pt x="37" y="13"/>
                      <a:pt x="35" y="13"/>
                    </a:cubicBezTo>
                    <a:cubicBezTo>
                      <a:pt x="34" y="13"/>
                      <a:pt x="33" y="12"/>
                      <a:pt x="32" y="12"/>
                    </a:cubicBezTo>
                    <a:cubicBezTo>
                      <a:pt x="28" y="9"/>
                      <a:pt x="24" y="8"/>
                      <a:pt x="20" y="8"/>
                    </a:cubicBezTo>
                    <a:cubicBezTo>
                      <a:pt x="15" y="8"/>
                      <a:pt x="11" y="11"/>
                      <a:pt x="11" y="14"/>
                    </a:cubicBezTo>
                    <a:cubicBezTo>
                      <a:pt x="11" y="14"/>
                      <a:pt x="11" y="14"/>
                      <a:pt x="11" y="14"/>
                    </a:cubicBezTo>
                    <a:cubicBezTo>
                      <a:pt x="11" y="18"/>
                      <a:pt x="14" y="20"/>
                      <a:pt x="24" y="23"/>
                    </a:cubicBezTo>
                    <a:cubicBezTo>
                      <a:pt x="35" y="25"/>
                      <a:pt x="41" y="29"/>
                      <a:pt x="41" y="38"/>
                    </a:cubicBezTo>
                    <a:cubicBezTo>
                      <a:pt x="41" y="38"/>
                      <a:pt x="41" y="38"/>
                      <a:pt x="41" y="38"/>
                    </a:cubicBezTo>
                    <a:cubicBezTo>
                      <a:pt x="41" y="48"/>
                      <a:pt x="33" y="54"/>
                      <a:pt x="22" y="54"/>
                    </a:cubicBezTo>
                    <a:cubicBezTo>
                      <a:pt x="15" y="54"/>
                      <a:pt x="8" y="52"/>
                      <a:pt x="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99" name="Freeform 166">
                <a:extLst>
                  <a:ext uri="{FF2B5EF4-FFF2-40B4-BE49-F238E27FC236}">
                    <a16:creationId xmlns:a16="http://schemas.microsoft.com/office/drawing/2014/main" id="{08BB7BBE-3C28-4ACF-82DB-41244C85BA01}"/>
                  </a:ext>
                </a:extLst>
              </p:cNvPr>
              <p:cNvSpPr>
                <a:spLocks noEditPoints="1"/>
              </p:cNvSpPr>
              <p:nvPr/>
            </p:nvSpPr>
            <p:spPr bwMode="auto">
              <a:xfrm>
                <a:off x="3779" y="2164"/>
                <a:ext cx="65" cy="73"/>
              </a:xfrm>
              <a:custGeom>
                <a:avLst/>
                <a:gdLst>
                  <a:gd name="T0" fmla="*/ 0 w 37"/>
                  <a:gd name="T1" fmla="*/ 29 h 41"/>
                  <a:gd name="T2" fmla="*/ 0 w 37"/>
                  <a:gd name="T3" fmla="*/ 29 h 41"/>
                  <a:gd name="T4" fmla="*/ 17 w 37"/>
                  <a:gd name="T5" fmla="*/ 16 h 41"/>
                  <a:gd name="T6" fmla="*/ 28 w 37"/>
                  <a:gd name="T7" fmla="*/ 18 h 41"/>
                  <a:gd name="T8" fmla="*/ 28 w 37"/>
                  <a:gd name="T9" fmla="*/ 17 h 41"/>
                  <a:gd name="T10" fmla="*/ 18 w 37"/>
                  <a:gd name="T11" fmla="*/ 8 h 41"/>
                  <a:gd name="T12" fmla="*/ 9 w 37"/>
                  <a:gd name="T13" fmla="*/ 9 h 41"/>
                  <a:gd name="T14" fmla="*/ 7 w 37"/>
                  <a:gd name="T15" fmla="*/ 10 h 41"/>
                  <a:gd name="T16" fmla="*/ 4 w 37"/>
                  <a:gd name="T17" fmla="*/ 6 h 41"/>
                  <a:gd name="T18" fmla="*/ 6 w 37"/>
                  <a:gd name="T19" fmla="*/ 2 h 41"/>
                  <a:gd name="T20" fmla="*/ 19 w 37"/>
                  <a:gd name="T21" fmla="*/ 0 h 41"/>
                  <a:gd name="T22" fmla="*/ 32 w 37"/>
                  <a:gd name="T23" fmla="*/ 4 h 41"/>
                  <a:gd name="T24" fmla="*/ 37 w 37"/>
                  <a:gd name="T25" fmla="*/ 17 h 41"/>
                  <a:gd name="T26" fmla="*/ 37 w 37"/>
                  <a:gd name="T27" fmla="*/ 36 h 41"/>
                  <a:gd name="T28" fmla="*/ 32 w 37"/>
                  <a:gd name="T29" fmla="*/ 41 h 41"/>
                  <a:gd name="T30" fmla="*/ 28 w 37"/>
                  <a:gd name="T31" fmla="*/ 37 h 41"/>
                  <a:gd name="T32" fmla="*/ 28 w 37"/>
                  <a:gd name="T33" fmla="*/ 36 h 41"/>
                  <a:gd name="T34" fmla="*/ 15 w 37"/>
                  <a:gd name="T35" fmla="*/ 41 h 41"/>
                  <a:gd name="T36" fmla="*/ 0 w 37"/>
                  <a:gd name="T37" fmla="*/ 29 h 41"/>
                  <a:gd name="T38" fmla="*/ 28 w 37"/>
                  <a:gd name="T39" fmla="*/ 26 h 41"/>
                  <a:gd name="T40" fmla="*/ 28 w 37"/>
                  <a:gd name="T41" fmla="*/ 23 h 41"/>
                  <a:gd name="T42" fmla="*/ 19 w 37"/>
                  <a:gd name="T43" fmla="*/ 22 h 41"/>
                  <a:gd name="T44" fmla="*/ 9 w 37"/>
                  <a:gd name="T45" fmla="*/ 28 h 41"/>
                  <a:gd name="T46" fmla="*/ 9 w 37"/>
                  <a:gd name="T47" fmla="*/ 29 h 41"/>
                  <a:gd name="T48" fmla="*/ 17 w 37"/>
                  <a:gd name="T49" fmla="*/ 35 h 41"/>
                  <a:gd name="T50" fmla="*/ 28 w 37"/>
                  <a:gd name="T5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41">
                    <a:moveTo>
                      <a:pt x="0" y="29"/>
                    </a:moveTo>
                    <a:cubicBezTo>
                      <a:pt x="0" y="29"/>
                      <a:pt x="0" y="29"/>
                      <a:pt x="0" y="29"/>
                    </a:cubicBezTo>
                    <a:cubicBezTo>
                      <a:pt x="0" y="20"/>
                      <a:pt x="7" y="16"/>
                      <a:pt x="17" y="16"/>
                    </a:cubicBezTo>
                    <a:cubicBezTo>
                      <a:pt x="21" y="16"/>
                      <a:pt x="25" y="17"/>
                      <a:pt x="28" y="18"/>
                    </a:cubicBezTo>
                    <a:cubicBezTo>
                      <a:pt x="28" y="17"/>
                      <a:pt x="28" y="17"/>
                      <a:pt x="28" y="17"/>
                    </a:cubicBezTo>
                    <a:cubicBezTo>
                      <a:pt x="28" y="11"/>
                      <a:pt x="24" y="8"/>
                      <a:pt x="18" y="8"/>
                    </a:cubicBezTo>
                    <a:cubicBezTo>
                      <a:pt x="14" y="8"/>
                      <a:pt x="11" y="9"/>
                      <a:pt x="9" y="9"/>
                    </a:cubicBezTo>
                    <a:cubicBezTo>
                      <a:pt x="8" y="10"/>
                      <a:pt x="8" y="10"/>
                      <a:pt x="7" y="10"/>
                    </a:cubicBezTo>
                    <a:cubicBezTo>
                      <a:pt x="5" y="10"/>
                      <a:pt x="4" y="8"/>
                      <a:pt x="4" y="6"/>
                    </a:cubicBezTo>
                    <a:cubicBezTo>
                      <a:pt x="4" y="4"/>
                      <a:pt x="5" y="3"/>
                      <a:pt x="6" y="2"/>
                    </a:cubicBezTo>
                    <a:cubicBezTo>
                      <a:pt x="10" y="1"/>
                      <a:pt x="14" y="0"/>
                      <a:pt x="19" y="0"/>
                    </a:cubicBezTo>
                    <a:cubicBezTo>
                      <a:pt x="25" y="0"/>
                      <a:pt x="29" y="2"/>
                      <a:pt x="32" y="4"/>
                    </a:cubicBezTo>
                    <a:cubicBezTo>
                      <a:pt x="35" y="7"/>
                      <a:pt x="37" y="12"/>
                      <a:pt x="37" y="17"/>
                    </a:cubicBezTo>
                    <a:cubicBezTo>
                      <a:pt x="37" y="36"/>
                      <a:pt x="37" y="36"/>
                      <a:pt x="37" y="36"/>
                    </a:cubicBezTo>
                    <a:cubicBezTo>
                      <a:pt x="37" y="39"/>
                      <a:pt x="35" y="41"/>
                      <a:pt x="32" y="41"/>
                    </a:cubicBezTo>
                    <a:cubicBezTo>
                      <a:pt x="29" y="41"/>
                      <a:pt x="28" y="39"/>
                      <a:pt x="28" y="37"/>
                    </a:cubicBezTo>
                    <a:cubicBezTo>
                      <a:pt x="28" y="36"/>
                      <a:pt x="28" y="36"/>
                      <a:pt x="28" y="36"/>
                    </a:cubicBezTo>
                    <a:cubicBezTo>
                      <a:pt x="25" y="39"/>
                      <a:pt x="21" y="41"/>
                      <a:pt x="15" y="41"/>
                    </a:cubicBezTo>
                    <a:cubicBezTo>
                      <a:pt x="7" y="41"/>
                      <a:pt x="0" y="37"/>
                      <a:pt x="0" y="29"/>
                    </a:cubicBezTo>
                    <a:close/>
                    <a:moveTo>
                      <a:pt x="28" y="26"/>
                    </a:moveTo>
                    <a:cubicBezTo>
                      <a:pt x="28" y="23"/>
                      <a:pt x="28" y="23"/>
                      <a:pt x="28" y="23"/>
                    </a:cubicBezTo>
                    <a:cubicBezTo>
                      <a:pt x="26" y="22"/>
                      <a:pt x="22" y="22"/>
                      <a:pt x="19" y="22"/>
                    </a:cubicBezTo>
                    <a:cubicBezTo>
                      <a:pt x="13" y="22"/>
                      <a:pt x="9" y="24"/>
                      <a:pt x="9" y="28"/>
                    </a:cubicBezTo>
                    <a:cubicBezTo>
                      <a:pt x="9" y="29"/>
                      <a:pt x="9" y="29"/>
                      <a:pt x="9" y="29"/>
                    </a:cubicBezTo>
                    <a:cubicBezTo>
                      <a:pt x="9" y="32"/>
                      <a:pt x="13" y="35"/>
                      <a:pt x="17" y="35"/>
                    </a:cubicBezTo>
                    <a:cubicBezTo>
                      <a:pt x="23" y="35"/>
                      <a:pt x="28" y="31"/>
                      <a:pt x="2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00" name="Freeform 167">
                <a:extLst>
                  <a:ext uri="{FF2B5EF4-FFF2-40B4-BE49-F238E27FC236}">
                    <a16:creationId xmlns:a16="http://schemas.microsoft.com/office/drawing/2014/main" id="{75D46160-D2C4-41FF-8888-DEC3BE72E533}"/>
                  </a:ext>
                </a:extLst>
              </p:cNvPr>
              <p:cNvSpPr>
                <a:spLocks noEditPoints="1"/>
              </p:cNvSpPr>
              <p:nvPr/>
            </p:nvSpPr>
            <p:spPr bwMode="auto">
              <a:xfrm>
                <a:off x="3859" y="2164"/>
                <a:ext cx="63" cy="73"/>
              </a:xfrm>
              <a:custGeom>
                <a:avLst/>
                <a:gdLst>
                  <a:gd name="T0" fmla="*/ 0 w 36"/>
                  <a:gd name="T1" fmla="*/ 29 h 41"/>
                  <a:gd name="T2" fmla="*/ 0 w 36"/>
                  <a:gd name="T3" fmla="*/ 29 h 41"/>
                  <a:gd name="T4" fmla="*/ 17 w 36"/>
                  <a:gd name="T5" fmla="*/ 16 h 41"/>
                  <a:gd name="T6" fmla="*/ 27 w 36"/>
                  <a:gd name="T7" fmla="*/ 18 h 41"/>
                  <a:gd name="T8" fmla="*/ 27 w 36"/>
                  <a:gd name="T9" fmla="*/ 17 h 41"/>
                  <a:gd name="T10" fmla="*/ 17 w 36"/>
                  <a:gd name="T11" fmla="*/ 8 h 41"/>
                  <a:gd name="T12" fmla="*/ 8 w 36"/>
                  <a:gd name="T13" fmla="*/ 9 h 41"/>
                  <a:gd name="T14" fmla="*/ 7 w 36"/>
                  <a:gd name="T15" fmla="*/ 10 h 41"/>
                  <a:gd name="T16" fmla="*/ 3 w 36"/>
                  <a:gd name="T17" fmla="*/ 6 h 41"/>
                  <a:gd name="T18" fmla="*/ 6 w 36"/>
                  <a:gd name="T19" fmla="*/ 2 h 41"/>
                  <a:gd name="T20" fmla="*/ 19 w 36"/>
                  <a:gd name="T21" fmla="*/ 0 h 41"/>
                  <a:gd name="T22" fmla="*/ 32 w 36"/>
                  <a:gd name="T23" fmla="*/ 4 h 41"/>
                  <a:gd name="T24" fmla="*/ 36 w 36"/>
                  <a:gd name="T25" fmla="*/ 17 h 41"/>
                  <a:gd name="T26" fmla="*/ 36 w 36"/>
                  <a:gd name="T27" fmla="*/ 36 h 41"/>
                  <a:gd name="T28" fmla="*/ 32 w 36"/>
                  <a:gd name="T29" fmla="*/ 41 h 41"/>
                  <a:gd name="T30" fmla="*/ 27 w 36"/>
                  <a:gd name="T31" fmla="*/ 37 h 41"/>
                  <a:gd name="T32" fmla="*/ 27 w 36"/>
                  <a:gd name="T33" fmla="*/ 36 h 41"/>
                  <a:gd name="T34" fmla="*/ 14 w 36"/>
                  <a:gd name="T35" fmla="*/ 41 h 41"/>
                  <a:gd name="T36" fmla="*/ 0 w 36"/>
                  <a:gd name="T37" fmla="*/ 29 h 41"/>
                  <a:gd name="T38" fmla="*/ 27 w 36"/>
                  <a:gd name="T39" fmla="*/ 26 h 41"/>
                  <a:gd name="T40" fmla="*/ 27 w 36"/>
                  <a:gd name="T41" fmla="*/ 23 h 41"/>
                  <a:gd name="T42" fmla="*/ 18 w 36"/>
                  <a:gd name="T43" fmla="*/ 22 h 41"/>
                  <a:gd name="T44" fmla="*/ 9 w 36"/>
                  <a:gd name="T45" fmla="*/ 28 h 41"/>
                  <a:gd name="T46" fmla="*/ 9 w 36"/>
                  <a:gd name="T47" fmla="*/ 29 h 41"/>
                  <a:gd name="T48" fmla="*/ 17 w 36"/>
                  <a:gd name="T49" fmla="*/ 35 h 41"/>
                  <a:gd name="T50" fmla="*/ 27 w 36"/>
                  <a:gd name="T5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1">
                    <a:moveTo>
                      <a:pt x="0" y="29"/>
                    </a:moveTo>
                    <a:cubicBezTo>
                      <a:pt x="0" y="29"/>
                      <a:pt x="0" y="29"/>
                      <a:pt x="0" y="29"/>
                    </a:cubicBezTo>
                    <a:cubicBezTo>
                      <a:pt x="0" y="20"/>
                      <a:pt x="7" y="16"/>
                      <a:pt x="17" y="16"/>
                    </a:cubicBezTo>
                    <a:cubicBezTo>
                      <a:pt x="21" y="16"/>
                      <a:pt x="24" y="17"/>
                      <a:pt x="27" y="18"/>
                    </a:cubicBezTo>
                    <a:cubicBezTo>
                      <a:pt x="27" y="17"/>
                      <a:pt x="27" y="17"/>
                      <a:pt x="27" y="17"/>
                    </a:cubicBezTo>
                    <a:cubicBezTo>
                      <a:pt x="27" y="11"/>
                      <a:pt x="24" y="8"/>
                      <a:pt x="17" y="8"/>
                    </a:cubicBezTo>
                    <a:cubicBezTo>
                      <a:pt x="14" y="8"/>
                      <a:pt x="11" y="9"/>
                      <a:pt x="8" y="9"/>
                    </a:cubicBezTo>
                    <a:cubicBezTo>
                      <a:pt x="8" y="10"/>
                      <a:pt x="7" y="10"/>
                      <a:pt x="7" y="10"/>
                    </a:cubicBezTo>
                    <a:cubicBezTo>
                      <a:pt x="5" y="10"/>
                      <a:pt x="3" y="8"/>
                      <a:pt x="3" y="6"/>
                    </a:cubicBezTo>
                    <a:cubicBezTo>
                      <a:pt x="3" y="4"/>
                      <a:pt x="4" y="3"/>
                      <a:pt x="6" y="2"/>
                    </a:cubicBezTo>
                    <a:cubicBezTo>
                      <a:pt x="9" y="1"/>
                      <a:pt x="13" y="0"/>
                      <a:pt x="19" y="0"/>
                    </a:cubicBezTo>
                    <a:cubicBezTo>
                      <a:pt x="25" y="0"/>
                      <a:pt x="29" y="2"/>
                      <a:pt x="32" y="4"/>
                    </a:cubicBezTo>
                    <a:cubicBezTo>
                      <a:pt x="35" y="7"/>
                      <a:pt x="36" y="12"/>
                      <a:pt x="36" y="17"/>
                    </a:cubicBezTo>
                    <a:cubicBezTo>
                      <a:pt x="36" y="36"/>
                      <a:pt x="36" y="36"/>
                      <a:pt x="36" y="36"/>
                    </a:cubicBezTo>
                    <a:cubicBezTo>
                      <a:pt x="36" y="39"/>
                      <a:pt x="34" y="41"/>
                      <a:pt x="32" y="41"/>
                    </a:cubicBezTo>
                    <a:cubicBezTo>
                      <a:pt x="29" y="41"/>
                      <a:pt x="27" y="39"/>
                      <a:pt x="27" y="37"/>
                    </a:cubicBezTo>
                    <a:cubicBezTo>
                      <a:pt x="27" y="36"/>
                      <a:pt x="27" y="36"/>
                      <a:pt x="27" y="36"/>
                    </a:cubicBezTo>
                    <a:cubicBezTo>
                      <a:pt x="24" y="39"/>
                      <a:pt x="20" y="41"/>
                      <a:pt x="14" y="41"/>
                    </a:cubicBezTo>
                    <a:cubicBezTo>
                      <a:pt x="7" y="41"/>
                      <a:pt x="0" y="37"/>
                      <a:pt x="0" y="29"/>
                    </a:cubicBezTo>
                    <a:close/>
                    <a:moveTo>
                      <a:pt x="27" y="26"/>
                    </a:moveTo>
                    <a:cubicBezTo>
                      <a:pt x="27" y="23"/>
                      <a:pt x="27" y="23"/>
                      <a:pt x="27" y="23"/>
                    </a:cubicBezTo>
                    <a:cubicBezTo>
                      <a:pt x="25" y="22"/>
                      <a:pt x="22" y="22"/>
                      <a:pt x="18" y="22"/>
                    </a:cubicBezTo>
                    <a:cubicBezTo>
                      <a:pt x="12" y="22"/>
                      <a:pt x="9" y="24"/>
                      <a:pt x="9" y="28"/>
                    </a:cubicBezTo>
                    <a:cubicBezTo>
                      <a:pt x="9" y="29"/>
                      <a:pt x="9" y="29"/>
                      <a:pt x="9" y="29"/>
                    </a:cubicBezTo>
                    <a:cubicBezTo>
                      <a:pt x="9" y="32"/>
                      <a:pt x="12" y="35"/>
                      <a:pt x="17" y="35"/>
                    </a:cubicBezTo>
                    <a:cubicBezTo>
                      <a:pt x="23" y="35"/>
                      <a:pt x="27" y="31"/>
                      <a:pt x="2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01" name="Freeform 168">
                <a:extLst>
                  <a:ext uri="{FF2B5EF4-FFF2-40B4-BE49-F238E27FC236}">
                    <a16:creationId xmlns:a16="http://schemas.microsoft.com/office/drawing/2014/main" id="{D44ED746-407A-4D94-B007-4C0F8FD82D67}"/>
                  </a:ext>
                </a:extLst>
              </p:cNvPr>
              <p:cNvSpPr>
                <a:spLocks/>
              </p:cNvSpPr>
              <p:nvPr/>
            </p:nvSpPr>
            <p:spPr bwMode="auto">
              <a:xfrm>
                <a:off x="3938" y="2140"/>
                <a:ext cx="73" cy="97"/>
              </a:xfrm>
              <a:custGeom>
                <a:avLst/>
                <a:gdLst>
                  <a:gd name="T0" fmla="*/ 2 w 41"/>
                  <a:gd name="T1" fmla="*/ 48 h 54"/>
                  <a:gd name="T2" fmla="*/ 0 w 41"/>
                  <a:gd name="T3" fmla="*/ 44 h 54"/>
                  <a:gd name="T4" fmla="*/ 4 w 41"/>
                  <a:gd name="T5" fmla="*/ 40 h 54"/>
                  <a:gd name="T6" fmla="*/ 7 w 41"/>
                  <a:gd name="T7" fmla="*/ 41 h 54"/>
                  <a:gd name="T8" fmla="*/ 22 w 41"/>
                  <a:gd name="T9" fmla="*/ 46 h 54"/>
                  <a:gd name="T10" fmla="*/ 31 w 41"/>
                  <a:gd name="T11" fmla="*/ 39 h 54"/>
                  <a:gd name="T12" fmla="*/ 31 w 41"/>
                  <a:gd name="T13" fmla="*/ 39 h 54"/>
                  <a:gd name="T14" fmla="*/ 19 w 41"/>
                  <a:gd name="T15" fmla="*/ 31 h 54"/>
                  <a:gd name="T16" fmla="*/ 2 w 41"/>
                  <a:gd name="T17" fmla="*/ 15 h 54"/>
                  <a:gd name="T18" fmla="*/ 2 w 41"/>
                  <a:gd name="T19" fmla="*/ 15 h 54"/>
                  <a:gd name="T20" fmla="*/ 20 w 41"/>
                  <a:gd name="T21" fmla="*/ 0 h 54"/>
                  <a:gd name="T22" fmla="*/ 37 w 41"/>
                  <a:gd name="T23" fmla="*/ 5 h 54"/>
                  <a:gd name="T24" fmla="*/ 39 w 41"/>
                  <a:gd name="T25" fmla="*/ 8 h 54"/>
                  <a:gd name="T26" fmla="*/ 34 w 41"/>
                  <a:gd name="T27" fmla="*/ 13 h 54"/>
                  <a:gd name="T28" fmla="*/ 32 w 41"/>
                  <a:gd name="T29" fmla="*/ 12 h 54"/>
                  <a:gd name="T30" fmla="*/ 20 w 41"/>
                  <a:gd name="T31" fmla="*/ 8 h 54"/>
                  <a:gd name="T32" fmla="*/ 11 w 41"/>
                  <a:gd name="T33" fmla="*/ 14 h 54"/>
                  <a:gd name="T34" fmla="*/ 11 w 41"/>
                  <a:gd name="T35" fmla="*/ 14 h 54"/>
                  <a:gd name="T36" fmla="*/ 24 w 41"/>
                  <a:gd name="T37" fmla="*/ 23 h 54"/>
                  <a:gd name="T38" fmla="*/ 41 w 41"/>
                  <a:gd name="T39" fmla="*/ 38 h 54"/>
                  <a:gd name="T40" fmla="*/ 41 w 41"/>
                  <a:gd name="T41" fmla="*/ 38 h 54"/>
                  <a:gd name="T42" fmla="*/ 22 w 41"/>
                  <a:gd name="T43" fmla="*/ 54 h 54"/>
                  <a:gd name="T44" fmla="*/ 2 w 41"/>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54">
                    <a:moveTo>
                      <a:pt x="2" y="48"/>
                    </a:moveTo>
                    <a:cubicBezTo>
                      <a:pt x="1" y="47"/>
                      <a:pt x="0" y="46"/>
                      <a:pt x="0" y="44"/>
                    </a:cubicBezTo>
                    <a:cubicBezTo>
                      <a:pt x="0" y="42"/>
                      <a:pt x="2" y="40"/>
                      <a:pt x="4" y="40"/>
                    </a:cubicBezTo>
                    <a:cubicBezTo>
                      <a:pt x="6" y="40"/>
                      <a:pt x="7" y="40"/>
                      <a:pt x="7" y="41"/>
                    </a:cubicBezTo>
                    <a:cubicBezTo>
                      <a:pt x="12" y="44"/>
                      <a:pt x="16" y="46"/>
                      <a:pt x="22" y="46"/>
                    </a:cubicBezTo>
                    <a:cubicBezTo>
                      <a:pt x="28" y="46"/>
                      <a:pt x="31" y="43"/>
                      <a:pt x="31" y="39"/>
                    </a:cubicBezTo>
                    <a:cubicBezTo>
                      <a:pt x="31" y="39"/>
                      <a:pt x="31" y="39"/>
                      <a:pt x="31" y="39"/>
                    </a:cubicBezTo>
                    <a:cubicBezTo>
                      <a:pt x="31" y="35"/>
                      <a:pt x="29" y="33"/>
                      <a:pt x="19" y="31"/>
                    </a:cubicBezTo>
                    <a:cubicBezTo>
                      <a:pt x="8" y="28"/>
                      <a:pt x="2" y="25"/>
                      <a:pt x="2" y="15"/>
                    </a:cubicBezTo>
                    <a:cubicBezTo>
                      <a:pt x="2" y="15"/>
                      <a:pt x="2" y="15"/>
                      <a:pt x="2" y="15"/>
                    </a:cubicBezTo>
                    <a:cubicBezTo>
                      <a:pt x="2" y="6"/>
                      <a:pt x="9" y="0"/>
                      <a:pt x="20" y="0"/>
                    </a:cubicBezTo>
                    <a:cubicBezTo>
                      <a:pt x="27" y="0"/>
                      <a:pt x="32" y="1"/>
                      <a:pt x="37" y="5"/>
                    </a:cubicBezTo>
                    <a:cubicBezTo>
                      <a:pt x="38" y="5"/>
                      <a:pt x="39" y="6"/>
                      <a:pt x="39" y="8"/>
                    </a:cubicBezTo>
                    <a:cubicBezTo>
                      <a:pt x="39" y="11"/>
                      <a:pt x="37" y="13"/>
                      <a:pt x="34" y="13"/>
                    </a:cubicBezTo>
                    <a:cubicBezTo>
                      <a:pt x="34" y="13"/>
                      <a:pt x="33" y="12"/>
                      <a:pt x="32" y="12"/>
                    </a:cubicBezTo>
                    <a:cubicBezTo>
                      <a:pt x="28" y="9"/>
                      <a:pt x="24" y="8"/>
                      <a:pt x="20" y="8"/>
                    </a:cubicBezTo>
                    <a:cubicBezTo>
                      <a:pt x="14" y="8"/>
                      <a:pt x="11" y="11"/>
                      <a:pt x="11" y="14"/>
                    </a:cubicBezTo>
                    <a:cubicBezTo>
                      <a:pt x="11" y="14"/>
                      <a:pt x="11" y="14"/>
                      <a:pt x="11" y="14"/>
                    </a:cubicBezTo>
                    <a:cubicBezTo>
                      <a:pt x="11" y="18"/>
                      <a:pt x="14" y="20"/>
                      <a:pt x="24" y="23"/>
                    </a:cubicBezTo>
                    <a:cubicBezTo>
                      <a:pt x="35" y="25"/>
                      <a:pt x="41" y="29"/>
                      <a:pt x="41" y="38"/>
                    </a:cubicBezTo>
                    <a:cubicBezTo>
                      <a:pt x="41" y="38"/>
                      <a:pt x="41" y="38"/>
                      <a:pt x="41" y="38"/>
                    </a:cubicBezTo>
                    <a:cubicBezTo>
                      <a:pt x="41" y="48"/>
                      <a:pt x="33" y="54"/>
                      <a:pt x="22" y="54"/>
                    </a:cubicBezTo>
                    <a:cubicBezTo>
                      <a:pt x="15" y="54"/>
                      <a:pt x="8" y="52"/>
                      <a:pt x="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391" name="Group 163">
              <a:extLst>
                <a:ext uri="{FF2B5EF4-FFF2-40B4-BE49-F238E27FC236}">
                  <a16:creationId xmlns:a16="http://schemas.microsoft.com/office/drawing/2014/main" id="{161B8721-8213-436F-B264-EEB3D9C25383}"/>
                </a:ext>
              </a:extLst>
            </p:cNvPr>
            <p:cNvGrpSpPr>
              <a:grpSpLocks noChangeAspect="1"/>
            </p:cNvGrpSpPr>
            <p:nvPr/>
          </p:nvGrpSpPr>
          <p:grpSpPr bwMode="auto">
            <a:xfrm>
              <a:off x="9914112" y="2546624"/>
              <a:ext cx="652255" cy="408848"/>
              <a:chOff x="3496" y="1944"/>
              <a:chExt cx="686" cy="430"/>
            </a:xfrm>
            <a:grpFill/>
          </p:grpSpPr>
          <p:sp>
            <p:nvSpPr>
              <p:cNvPr id="392" name="Freeform 164">
                <a:extLst>
                  <a:ext uri="{FF2B5EF4-FFF2-40B4-BE49-F238E27FC236}">
                    <a16:creationId xmlns:a16="http://schemas.microsoft.com/office/drawing/2014/main" id="{9486E1AF-95CC-4348-978D-EA44E1928579}"/>
                  </a:ext>
                </a:extLst>
              </p:cNvPr>
              <p:cNvSpPr>
                <a:spLocks noEditPoints="1"/>
              </p:cNvSpPr>
              <p:nvPr/>
            </p:nvSpPr>
            <p:spPr bwMode="auto">
              <a:xfrm>
                <a:off x="3496" y="1944"/>
                <a:ext cx="686" cy="430"/>
              </a:xfrm>
              <a:custGeom>
                <a:avLst/>
                <a:gdLst>
                  <a:gd name="T0" fmla="*/ 243 w 386"/>
                  <a:gd name="T1" fmla="*/ 241 h 241"/>
                  <a:gd name="T2" fmla="*/ 242 w 386"/>
                  <a:gd name="T3" fmla="*/ 241 h 241"/>
                  <a:gd name="T4" fmla="*/ 197 w 386"/>
                  <a:gd name="T5" fmla="*/ 222 h 241"/>
                  <a:gd name="T6" fmla="*/ 145 w 386"/>
                  <a:gd name="T7" fmla="*/ 235 h 241"/>
                  <a:gd name="T8" fmla="*/ 85 w 386"/>
                  <a:gd name="T9" fmla="*/ 211 h 241"/>
                  <a:gd name="T10" fmla="*/ 59 w 386"/>
                  <a:gd name="T11" fmla="*/ 217 h 241"/>
                  <a:gd name="T12" fmla="*/ 1 w 386"/>
                  <a:gd name="T13" fmla="*/ 157 h 241"/>
                  <a:gd name="T14" fmla="*/ 62 w 386"/>
                  <a:gd name="T15" fmla="*/ 100 h 241"/>
                  <a:gd name="T16" fmla="*/ 72 w 386"/>
                  <a:gd name="T17" fmla="*/ 101 h 241"/>
                  <a:gd name="T18" fmla="*/ 145 w 386"/>
                  <a:gd name="T19" fmla="*/ 48 h 241"/>
                  <a:gd name="T20" fmla="*/ 170 w 386"/>
                  <a:gd name="T21" fmla="*/ 53 h 241"/>
                  <a:gd name="T22" fmla="*/ 250 w 386"/>
                  <a:gd name="T23" fmla="*/ 1 h 241"/>
                  <a:gd name="T24" fmla="*/ 250 w 386"/>
                  <a:gd name="T25" fmla="*/ 1 h 241"/>
                  <a:gd name="T26" fmla="*/ 333 w 386"/>
                  <a:gd name="T27" fmla="*/ 80 h 241"/>
                  <a:gd name="T28" fmla="*/ 385 w 386"/>
                  <a:gd name="T29" fmla="*/ 150 h 241"/>
                  <a:gd name="T30" fmla="*/ 363 w 386"/>
                  <a:gd name="T31" fmla="*/ 202 h 241"/>
                  <a:gd name="T32" fmla="*/ 322 w 386"/>
                  <a:gd name="T33" fmla="*/ 218 h 241"/>
                  <a:gd name="T34" fmla="*/ 299 w 386"/>
                  <a:gd name="T35" fmla="*/ 212 h 241"/>
                  <a:gd name="T36" fmla="*/ 243 w 386"/>
                  <a:gd name="T37" fmla="*/ 241 h 241"/>
                  <a:gd name="T38" fmla="*/ 198 w 386"/>
                  <a:gd name="T39" fmla="*/ 212 h 241"/>
                  <a:gd name="T40" fmla="*/ 200 w 386"/>
                  <a:gd name="T41" fmla="*/ 214 h 241"/>
                  <a:gd name="T42" fmla="*/ 242 w 386"/>
                  <a:gd name="T43" fmla="*/ 233 h 241"/>
                  <a:gd name="T44" fmla="*/ 294 w 386"/>
                  <a:gd name="T45" fmla="*/ 205 h 241"/>
                  <a:gd name="T46" fmla="*/ 296 w 386"/>
                  <a:gd name="T47" fmla="*/ 202 h 241"/>
                  <a:gd name="T48" fmla="*/ 299 w 386"/>
                  <a:gd name="T49" fmla="*/ 204 h 241"/>
                  <a:gd name="T50" fmla="*/ 322 w 386"/>
                  <a:gd name="T51" fmla="*/ 210 h 241"/>
                  <a:gd name="T52" fmla="*/ 357 w 386"/>
                  <a:gd name="T53" fmla="*/ 196 h 241"/>
                  <a:gd name="T54" fmla="*/ 377 w 386"/>
                  <a:gd name="T55" fmla="*/ 150 h 241"/>
                  <a:gd name="T56" fmla="*/ 329 w 386"/>
                  <a:gd name="T57" fmla="*/ 88 h 241"/>
                  <a:gd name="T58" fmla="*/ 325 w 386"/>
                  <a:gd name="T59" fmla="*/ 87 h 241"/>
                  <a:gd name="T60" fmla="*/ 325 w 386"/>
                  <a:gd name="T61" fmla="*/ 84 h 241"/>
                  <a:gd name="T62" fmla="*/ 250 w 386"/>
                  <a:gd name="T63" fmla="*/ 9 h 241"/>
                  <a:gd name="T64" fmla="*/ 250 w 386"/>
                  <a:gd name="T65" fmla="*/ 9 h 241"/>
                  <a:gd name="T66" fmla="*/ 176 w 386"/>
                  <a:gd name="T67" fmla="*/ 60 h 241"/>
                  <a:gd name="T68" fmla="*/ 175 w 386"/>
                  <a:gd name="T69" fmla="*/ 64 h 241"/>
                  <a:gd name="T70" fmla="*/ 171 w 386"/>
                  <a:gd name="T71" fmla="*/ 62 h 241"/>
                  <a:gd name="T72" fmla="*/ 144 w 386"/>
                  <a:gd name="T73" fmla="*/ 56 h 241"/>
                  <a:gd name="T74" fmla="*/ 79 w 386"/>
                  <a:gd name="T75" fmla="*/ 107 h 241"/>
                  <a:gd name="T76" fmla="*/ 78 w 386"/>
                  <a:gd name="T77" fmla="*/ 111 h 241"/>
                  <a:gd name="T78" fmla="*/ 74 w 386"/>
                  <a:gd name="T79" fmla="*/ 110 h 241"/>
                  <a:gd name="T80" fmla="*/ 61 w 386"/>
                  <a:gd name="T81" fmla="*/ 108 h 241"/>
                  <a:gd name="T82" fmla="*/ 9 w 386"/>
                  <a:gd name="T83" fmla="*/ 157 h 241"/>
                  <a:gd name="T84" fmla="*/ 59 w 386"/>
                  <a:gd name="T85" fmla="*/ 209 h 241"/>
                  <a:gd name="T86" fmla="*/ 84 w 386"/>
                  <a:gd name="T87" fmla="*/ 203 h 241"/>
                  <a:gd name="T88" fmla="*/ 86 w 386"/>
                  <a:gd name="T89" fmla="*/ 202 h 241"/>
                  <a:gd name="T90" fmla="*/ 88 w 386"/>
                  <a:gd name="T91" fmla="*/ 204 h 241"/>
                  <a:gd name="T92" fmla="*/ 145 w 386"/>
                  <a:gd name="T93" fmla="*/ 227 h 241"/>
                  <a:gd name="T94" fmla="*/ 195 w 386"/>
                  <a:gd name="T95" fmla="*/ 213 h 241"/>
                  <a:gd name="T96" fmla="*/ 198 w 386"/>
                  <a:gd name="T97" fmla="*/ 21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6" h="241">
                    <a:moveTo>
                      <a:pt x="243" y="241"/>
                    </a:moveTo>
                    <a:cubicBezTo>
                      <a:pt x="243" y="241"/>
                      <a:pt x="242" y="241"/>
                      <a:pt x="242" y="241"/>
                    </a:cubicBezTo>
                    <a:cubicBezTo>
                      <a:pt x="225" y="241"/>
                      <a:pt x="209" y="234"/>
                      <a:pt x="197" y="222"/>
                    </a:cubicBezTo>
                    <a:cubicBezTo>
                      <a:pt x="182" y="230"/>
                      <a:pt x="164" y="235"/>
                      <a:pt x="145" y="235"/>
                    </a:cubicBezTo>
                    <a:cubicBezTo>
                      <a:pt x="122" y="234"/>
                      <a:pt x="99" y="225"/>
                      <a:pt x="85" y="211"/>
                    </a:cubicBezTo>
                    <a:cubicBezTo>
                      <a:pt x="77" y="215"/>
                      <a:pt x="68" y="217"/>
                      <a:pt x="59" y="217"/>
                    </a:cubicBezTo>
                    <a:cubicBezTo>
                      <a:pt x="26" y="216"/>
                      <a:pt x="0" y="189"/>
                      <a:pt x="1" y="157"/>
                    </a:cubicBezTo>
                    <a:cubicBezTo>
                      <a:pt x="2" y="125"/>
                      <a:pt x="29" y="99"/>
                      <a:pt x="62" y="100"/>
                    </a:cubicBezTo>
                    <a:cubicBezTo>
                      <a:pt x="65" y="100"/>
                      <a:pt x="69" y="101"/>
                      <a:pt x="72" y="101"/>
                    </a:cubicBezTo>
                    <a:cubicBezTo>
                      <a:pt x="81" y="69"/>
                      <a:pt x="111" y="47"/>
                      <a:pt x="145" y="48"/>
                    </a:cubicBezTo>
                    <a:cubicBezTo>
                      <a:pt x="154" y="48"/>
                      <a:pt x="162" y="50"/>
                      <a:pt x="170" y="53"/>
                    </a:cubicBezTo>
                    <a:cubicBezTo>
                      <a:pt x="185" y="20"/>
                      <a:pt x="216" y="0"/>
                      <a:pt x="250" y="1"/>
                    </a:cubicBezTo>
                    <a:cubicBezTo>
                      <a:pt x="250" y="1"/>
                      <a:pt x="250" y="1"/>
                      <a:pt x="250" y="1"/>
                    </a:cubicBezTo>
                    <a:cubicBezTo>
                      <a:pt x="292" y="2"/>
                      <a:pt x="327" y="36"/>
                      <a:pt x="333" y="80"/>
                    </a:cubicBezTo>
                    <a:cubicBezTo>
                      <a:pt x="363" y="85"/>
                      <a:pt x="386" y="115"/>
                      <a:pt x="385" y="150"/>
                    </a:cubicBezTo>
                    <a:cubicBezTo>
                      <a:pt x="385" y="170"/>
                      <a:pt x="377" y="189"/>
                      <a:pt x="363" y="202"/>
                    </a:cubicBezTo>
                    <a:cubicBezTo>
                      <a:pt x="352" y="213"/>
                      <a:pt x="337" y="219"/>
                      <a:pt x="322" y="218"/>
                    </a:cubicBezTo>
                    <a:cubicBezTo>
                      <a:pt x="314" y="218"/>
                      <a:pt x="306" y="216"/>
                      <a:pt x="299" y="212"/>
                    </a:cubicBezTo>
                    <a:cubicBezTo>
                      <a:pt x="286" y="230"/>
                      <a:pt x="265" y="241"/>
                      <a:pt x="243" y="241"/>
                    </a:cubicBezTo>
                    <a:close/>
                    <a:moveTo>
                      <a:pt x="198" y="212"/>
                    </a:moveTo>
                    <a:cubicBezTo>
                      <a:pt x="200" y="214"/>
                      <a:pt x="200" y="214"/>
                      <a:pt x="200" y="214"/>
                    </a:cubicBezTo>
                    <a:cubicBezTo>
                      <a:pt x="211" y="226"/>
                      <a:pt x="226" y="233"/>
                      <a:pt x="242" y="233"/>
                    </a:cubicBezTo>
                    <a:cubicBezTo>
                      <a:pt x="263" y="234"/>
                      <a:pt x="283" y="223"/>
                      <a:pt x="294" y="205"/>
                    </a:cubicBezTo>
                    <a:cubicBezTo>
                      <a:pt x="296" y="202"/>
                      <a:pt x="296" y="202"/>
                      <a:pt x="296" y="202"/>
                    </a:cubicBezTo>
                    <a:cubicBezTo>
                      <a:pt x="299" y="204"/>
                      <a:pt x="299" y="204"/>
                      <a:pt x="299" y="204"/>
                    </a:cubicBezTo>
                    <a:cubicBezTo>
                      <a:pt x="306" y="208"/>
                      <a:pt x="314" y="210"/>
                      <a:pt x="322" y="210"/>
                    </a:cubicBezTo>
                    <a:cubicBezTo>
                      <a:pt x="335" y="211"/>
                      <a:pt x="348" y="206"/>
                      <a:pt x="357" y="196"/>
                    </a:cubicBezTo>
                    <a:cubicBezTo>
                      <a:pt x="369" y="185"/>
                      <a:pt x="377" y="168"/>
                      <a:pt x="377" y="150"/>
                    </a:cubicBezTo>
                    <a:cubicBezTo>
                      <a:pt x="378" y="118"/>
                      <a:pt x="357" y="90"/>
                      <a:pt x="329" y="88"/>
                    </a:cubicBezTo>
                    <a:cubicBezTo>
                      <a:pt x="325" y="87"/>
                      <a:pt x="325" y="87"/>
                      <a:pt x="325" y="87"/>
                    </a:cubicBezTo>
                    <a:cubicBezTo>
                      <a:pt x="325" y="84"/>
                      <a:pt x="325" y="84"/>
                      <a:pt x="325" y="84"/>
                    </a:cubicBezTo>
                    <a:cubicBezTo>
                      <a:pt x="321" y="42"/>
                      <a:pt x="289" y="10"/>
                      <a:pt x="250" y="9"/>
                    </a:cubicBezTo>
                    <a:cubicBezTo>
                      <a:pt x="250" y="9"/>
                      <a:pt x="250" y="9"/>
                      <a:pt x="250" y="9"/>
                    </a:cubicBezTo>
                    <a:cubicBezTo>
                      <a:pt x="218" y="8"/>
                      <a:pt x="189" y="28"/>
                      <a:pt x="176" y="60"/>
                    </a:cubicBezTo>
                    <a:cubicBezTo>
                      <a:pt x="175" y="64"/>
                      <a:pt x="175" y="64"/>
                      <a:pt x="175" y="64"/>
                    </a:cubicBezTo>
                    <a:cubicBezTo>
                      <a:pt x="171" y="62"/>
                      <a:pt x="171" y="62"/>
                      <a:pt x="171" y="62"/>
                    </a:cubicBezTo>
                    <a:cubicBezTo>
                      <a:pt x="163" y="58"/>
                      <a:pt x="154" y="56"/>
                      <a:pt x="144" y="56"/>
                    </a:cubicBezTo>
                    <a:cubicBezTo>
                      <a:pt x="113" y="55"/>
                      <a:pt x="86" y="77"/>
                      <a:pt x="79" y="107"/>
                    </a:cubicBezTo>
                    <a:cubicBezTo>
                      <a:pt x="78" y="111"/>
                      <a:pt x="78" y="111"/>
                      <a:pt x="78" y="111"/>
                    </a:cubicBezTo>
                    <a:cubicBezTo>
                      <a:pt x="74" y="110"/>
                      <a:pt x="74" y="110"/>
                      <a:pt x="74" y="110"/>
                    </a:cubicBezTo>
                    <a:cubicBezTo>
                      <a:pt x="70" y="109"/>
                      <a:pt x="66" y="108"/>
                      <a:pt x="61" y="108"/>
                    </a:cubicBezTo>
                    <a:cubicBezTo>
                      <a:pt x="33" y="107"/>
                      <a:pt x="10" y="129"/>
                      <a:pt x="9" y="157"/>
                    </a:cubicBezTo>
                    <a:cubicBezTo>
                      <a:pt x="8" y="185"/>
                      <a:pt x="31" y="208"/>
                      <a:pt x="59" y="209"/>
                    </a:cubicBezTo>
                    <a:cubicBezTo>
                      <a:pt x="68" y="209"/>
                      <a:pt x="76" y="207"/>
                      <a:pt x="84" y="203"/>
                    </a:cubicBezTo>
                    <a:cubicBezTo>
                      <a:pt x="86" y="202"/>
                      <a:pt x="86" y="202"/>
                      <a:pt x="86" y="202"/>
                    </a:cubicBezTo>
                    <a:cubicBezTo>
                      <a:pt x="88" y="204"/>
                      <a:pt x="88" y="204"/>
                      <a:pt x="88" y="204"/>
                    </a:cubicBezTo>
                    <a:cubicBezTo>
                      <a:pt x="101" y="217"/>
                      <a:pt x="123" y="226"/>
                      <a:pt x="145" y="227"/>
                    </a:cubicBezTo>
                    <a:cubicBezTo>
                      <a:pt x="164" y="227"/>
                      <a:pt x="181" y="222"/>
                      <a:pt x="195" y="213"/>
                    </a:cubicBezTo>
                    <a:lnTo>
                      <a:pt x="198"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93" name="Freeform 165">
                <a:extLst>
                  <a:ext uri="{FF2B5EF4-FFF2-40B4-BE49-F238E27FC236}">
                    <a16:creationId xmlns:a16="http://schemas.microsoft.com/office/drawing/2014/main" id="{344AB4F7-DE17-46FF-8E73-5663117394D8}"/>
                  </a:ext>
                </a:extLst>
              </p:cNvPr>
              <p:cNvSpPr>
                <a:spLocks/>
              </p:cNvSpPr>
              <p:nvPr/>
            </p:nvSpPr>
            <p:spPr bwMode="auto">
              <a:xfrm>
                <a:off x="3693" y="2140"/>
                <a:ext cx="73" cy="97"/>
              </a:xfrm>
              <a:custGeom>
                <a:avLst/>
                <a:gdLst>
                  <a:gd name="T0" fmla="*/ 2 w 41"/>
                  <a:gd name="T1" fmla="*/ 48 h 54"/>
                  <a:gd name="T2" fmla="*/ 0 w 41"/>
                  <a:gd name="T3" fmla="*/ 44 h 54"/>
                  <a:gd name="T4" fmla="*/ 5 w 41"/>
                  <a:gd name="T5" fmla="*/ 40 h 54"/>
                  <a:gd name="T6" fmla="*/ 8 w 41"/>
                  <a:gd name="T7" fmla="*/ 41 h 54"/>
                  <a:gd name="T8" fmla="*/ 22 w 41"/>
                  <a:gd name="T9" fmla="*/ 46 h 54"/>
                  <a:gd name="T10" fmla="*/ 32 w 41"/>
                  <a:gd name="T11" fmla="*/ 39 h 54"/>
                  <a:gd name="T12" fmla="*/ 32 w 41"/>
                  <a:gd name="T13" fmla="*/ 39 h 54"/>
                  <a:gd name="T14" fmla="*/ 20 w 41"/>
                  <a:gd name="T15" fmla="*/ 31 h 54"/>
                  <a:gd name="T16" fmla="*/ 2 w 41"/>
                  <a:gd name="T17" fmla="*/ 15 h 54"/>
                  <a:gd name="T18" fmla="*/ 2 w 41"/>
                  <a:gd name="T19" fmla="*/ 15 h 54"/>
                  <a:gd name="T20" fmla="*/ 20 w 41"/>
                  <a:gd name="T21" fmla="*/ 0 h 54"/>
                  <a:gd name="T22" fmla="*/ 37 w 41"/>
                  <a:gd name="T23" fmla="*/ 5 h 54"/>
                  <a:gd name="T24" fmla="*/ 39 w 41"/>
                  <a:gd name="T25" fmla="*/ 8 h 54"/>
                  <a:gd name="T26" fmla="*/ 35 w 41"/>
                  <a:gd name="T27" fmla="*/ 13 h 54"/>
                  <a:gd name="T28" fmla="*/ 32 w 41"/>
                  <a:gd name="T29" fmla="*/ 12 h 54"/>
                  <a:gd name="T30" fmla="*/ 20 w 41"/>
                  <a:gd name="T31" fmla="*/ 8 h 54"/>
                  <a:gd name="T32" fmla="*/ 11 w 41"/>
                  <a:gd name="T33" fmla="*/ 14 h 54"/>
                  <a:gd name="T34" fmla="*/ 11 w 41"/>
                  <a:gd name="T35" fmla="*/ 14 h 54"/>
                  <a:gd name="T36" fmla="*/ 24 w 41"/>
                  <a:gd name="T37" fmla="*/ 23 h 54"/>
                  <a:gd name="T38" fmla="*/ 41 w 41"/>
                  <a:gd name="T39" fmla="*/ 38 h 54"/>
                  <a:gd name="T40" fmla="*/ 41 w 41"/>
                  <a:gd name="T41" fmla="*/ 38 h 54"/>
                  <a:gd name="T42" fmla="*/ 22 w 41"/>
                  <a:gd name="T43" fmla="*/ 54 h 54"/>
                  <a:gd name="T44" fmla="*/ 2 w 41"/>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54">
                    <a:moveTo>
                      <a:pt x="2" y="48"/>
                    </a:moveTo>
                    <a:cubicBezTo>
                      <a:pt x="1" y="47"/>
                      <a:pt x="0" y="46"/>
                      <a:pt x="0" y="44"/>
                    </a:cubicBezTo>
                    <a:cubicBezTo>
                      <a:pt x="0" y="42"/>
                      <a:pt x="2" y="40"/>
                      <a:pt x="5" y="40"/>
                    </a:cubicBezTo>
                    <a:cubicBezTo>
                      <a:pt x="6" y="40"/>
                      <a:pt x="7" y="40"/>
                      <a:pt x="8" y="41"/>
                    </a:cubicBezTo>
                    <a:cubicBezTo>
                      <a:pt x="12" y="44"/>
                      <a:pt x="17" y="46"/>
                      <a:pt x="22" y="46"/>
                    </a:cubicBezTo>
                    <a:cubicBezTo>
                      <a:pt x="28" y="46"/>
                      <a:pt x="32" y="43"/>
                      <a:pt x="32" y="39"/>
                    </a:cubicBezTo>
                    <a:cubicBezTo>
                      <a:pt x="32" y="39"/>
                      <a:pt x="32" y="39"/>
                      <a:pt x="32" y="39"/>
                    </a:cubicBezTo>
                    <a:cubicBezTo>
                      <a:pt x="32" y="35"/>
                      <a:pt x="30" y="33"/>
                      <a:pt x="20" y="31"/>
                    </a:cubicBezTo>
                    <a:cubicBezTo>
                      <a:pt x="9" y="28"/>
                      <a:pt x="2" y="25"/>
                      <a:pt x="2" y="15"/>
                    </a:cubicBezTo>
                    <a:cubicBezTo>
                      <a:pt x="2" y="15"/>
                      <a:pt x="2" y="15"/>
                      <a:pt x="2" y="15"/>
                    </a:cubicBezTo>
                    <a:cubicBezTo>
                      <a:pt x="2" y="6"/>
                      <a:pt x="10" y="0"/>
                      <a:pt x="20" y="0"/>
                    </a:cubicBezTo>
                    <a:cubicBezTo>
                      <a:pt x="27" y="0"/>
                      <a:pt x="32" y="1"/>
                      <a:pt x="37" y="5"/>
                    </a:cubicBezTo>
                    <a:cubicBezTo>
                      <a:pt x="38" y="5"/>
                      <a:pt x="39" y="6"/>
                      <a:pt x="39" y="8"/>
                    </a:cubicBezTo>
                    <a:cubicBezTo>
                      <a:pt x="39" y="11"/>
                      <a:pt x="37" y="13"/>
                      <a:pt x="35" y="13"/>
                    </a:cubicBezTo>
                    <a:cubicBezTo>
                      <a:pt x="34" y="13"/>
                      <a:pt x="33" y="12"/>
                      <a:pt x="32" y="12"/>
                    </a:cubicBezTo>
                    <a:cubicBezTo>
                      <a:pt x="28" y="9"/>
                      <a:pt x="24" y="8"/>
                      <a:pt x="20" y="8"/>
                    </a:cubicBezTo>
                    <a:cubicBezTo>
                      <a:pt x="15" y="8"/>
                      <a:pt x="11" y="11"/>
                      <a:pt x="11" y="14"/>
                    </a:cubicBezTo>
                    <a:cubicBezTo>
                      <a:pt x="11" y="14"/>
                      <a:pt x="11" y="14"/>
                      <a:pt x="11" y="14"/>
                    </a:cubicBezTo>
                    <a:cubicBezTo>
                      <a:pt x="11" y="18"/>
                      <a:pt x="14" y="20"/>
                      <a:pt x="24" y="23"/>
                    </a:cubicBezTo>
                    <a:cubicBezTo>
                      <a:pt x="35" y="25"/>
                      <a:pt x="41" y="29"/>
                      <a:pt x="41" y="38"/>
                    </a:cubicBezTo>
                    <a:cubicBezTo>
                      <a:pt x="41" y="38"/>
                      <a:pt x="41" y="38"/>
                      <a:pt x="41" y="38"/>
                    </a:cubicBezTo>
                    <a:cubicBezTo>
                      <a:pt x="41" y="48"/>
                      <a:pt x="33" y="54"/>
                      <a:pt x="22" y="54"/>
                    </a:cubicBezTo>
                    <a:cubicBezTo>
                      <a:pt x="15" y="54"/>
                      <a:pt x="8" y="52"/>
                      <a:pt x="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94" name="Freeform 166">
                <a:extLst>
                  <a:ext uri="{FF2B5EF4-FFF2-40B4-BE49-F238E27FC236}">
                    <a16:creationId xmlns:a16="http://schemas.microsoft.com/office/drawing/2014/main" id="{90D09401-1923-4CBE-BCEA-F386B6DB981E}"/>
                  </a:ext>
                </a:extLst>
              </p:cNvPr>
              <p:cNvSpPr>
                <a:spLocks noEditPoints="1"/>
              </p:cNvSpPr>
              <p:nvPr/>
            </p:nvSpPr>
            <p:spPr bwMode="auto">
              <a:xfrm>
                <a:off x="3779" y="2164"/>
                <a:ext cx="65" cy="73"/>
              </a:xfrm>
              <a:custGeom>
                <a:avLst/>
                <a:gdLst>
                  <a:gd name="T0" fmla="*/ 0 w 37"/>
                  <a:gd name="T1" fmla="*/ 29 h 41"/>
                  <a:gd name="T2" fmla="*/ 0 w 37"/>
                  <a:gd name="T3" fmla="*/ 29 h 41"/>
                  <a:gd name="T4" fmla="*/ 17 w 37"/>
                  <a:gd name="T5" fmla="*/ 16 h 41"/>
                  <a:gd name="T6" fmla="*/ 28 w 37"/>
                  <a:gd name="T7" fmla="*/ 18 h 41"/>
                  <a:gd name="T8" fmla="*/ 28 w 37"/>
                  <a:gd name="T9" fmla="*/ 17 h 41"/>
                  <a:gd name="T10" fmla="*/ 18 w 37"/>
                  <a:gd name="T11" fmla="*/ 8 h 41"/>
                  <a:gd name="T12" fmla="*/ 9 w 37"/>
                  <a:gd name="T13" fmla="*/ 9 h 41"/>
                  <a:gd name="T14" fmla="*/ 7 w 37"/>
                  <a:gd name="T15" fmla="*/ 10 h 41"/>
                  <a:gd name="T16" fmla="*/ 4 w 37"/>
                  <a:gd name="T17" fmla="*/ 6 h 41"/>
                  <a:gd name="T18" fmla="*/ 6 w 37"/>
                  <a:gd name="T19" fmla="*/ 2 h 41"/>
                  <a:gd name="T20" fmla="*/ 19 w 37"/>
                  <a:gd name="T21" fmla="*/ 0 h 41"/>
                  <a:gd name="T22" fmla="*/ 32 w 37"/>
                  <a:gd name="T23" fmla="*/ 4 h 41"/>
                  <a:gd name="T24" fmla="*/ 37 w 37"/>
                  <a:gd name="T25" fmla="*/ 17 h 41"/>
                  <a:gd name="T26" fmla="*/ 37 w 37"/>
                  <a:gd name="T27" fmla="*/ 36 h 41"/>
                  <a:gd name="T28" fmla="*/ 32 w 37"/>
                  <a:gd name="T29" fmla="*/ 41 h 41"/>
                  <a:gd name="T30" fmla="*/ 28 w 37"/>
                  <a:gd name="T31" fmla="*/ 37 h 41"/>
                  <a:gd name="T32" fmla="*/ 28 w 37"/>
                  <a:gd name="T33" fmla="*/ 36 h 41"/>
                  <a:gd name="T34" fmla="*/ 15 w 37"/>
                  <a:gd name="T35" fmla="*/ 41 h 41"/>
                  <a:gd name="T36" fmla="*/ 0 w 37"/>
                  <a:gd name="T37" fmla="*/ 29 h 41"/>
                  <a:gd name="T38" fmla="*/ 28 w 37"/>
                  <a:gd name="T39" fmla="*/ 26 h 41"/>
                  <a:gd name="T40" fmla="*/ 28 w 37"/>
                  <a:gd name="T41" fmla="*/ 23 h 41"/>
                  <a:gd name="T42" fmla="*/ 19 w 37"/>
                  <a:gd name="T43" fmla="*/ 22 h 41"/>
                  <a:gd name="T44" fmla="*/ 9 w 37"/>
                  <a:gd name="T45" fmla="*/ 28 h 41"/>
                  <a:gd name="T46" fmla="*/ 9 w 37"/>
                  <a:gd name="T47" fmla="*/ 29 h 41"/>
                  <a:gd name="T48" fmla="*/ 17 w 37"/>
                  <a:gd name="T49" fmla="*/ 35 h 41"/>
                  <a:gd name="T50" fmla="*/ 28 w 37"/>
                  <a:gd name="T5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41">
                    <a:moveTo>
                      <a:pt x="0" y="29"/>
                    </a:moveTo>
                    <a:cubicBezTo>
                      <a:pt x="0" y="29"/>
                      <a:pt x="0" y="29"/>
                      <a:pt x="0" y="29"/>
                    </a:cubicBezTo>
                    <a:cubicBezTo>
                      <a:pt x="0" y="20"/>
                      <a:pt x="7" y="16"/>
                      <a:pt x="17" y="16"/>
                    </a:cubicBezTo>
                    <a:cubicBezTo>
                      <a:pt x="21" y="16"/>
                      <a:pt x="25" y="17"/>
                      <a:pt x="28" y="18"/>
                    </a:cubicBezTo>
                    <a:cubicBezTo>
                      <a:pt x="28" y="17"/>
                      <a:pt x="28" y="17"/>
                      <a:pt x="28" y="17"/>
                    </a:cubicBezTo>
                    <a:cubicBezTo>
                      <a:pt x="28" y="11"/>
                      <a:pt x="24" y="8"/>
                      <a:pt x="18" y="8"/>
                    </a:cubicBezTo>
                    <a:cubicBezTo>
                      <a:pt x="14" y="8"/>
                      <a:pt x="11" y="9"/>
                      <a:pt x="9" y="9"/>
                    </a:cubicBezTo>
                    <a:cubicBezTo>
                      <a:pt x="8" y="10"/>
                      <a:pt x="8" y="10"/>
                      <a:pt x="7" y="10"/>
                    </a:cubicBezTo>
                    <a:cubicBezTo>
                      <a:pt x="5" y="10"/>
                      <a:pt x="4" y="8"/>
                      <a:pt x="4" y="6"/>
                    </a:cubicBezTo>
                    <a:cubicBezTo>
                      <a:pt x="4" y="4"/>
                      <a:pt x="5" y="3"/>
                      <a:pt x="6" y="2"/>
                    </a:cubicBezTo>
                    <a:cubicBezTo>
                      <a:pt x="10" y="1"/>
                      <a:pt x="14" y="0"/>
                      <a:pt x="19" y="0"/>
                    </a:cubicBezTo>
                    <a:cubicBezTo>
                      <a:pt x="25" y="0"/>
                      <a:pt x="29" y="2"/>
                      <a:pt x="32" y="4"/>
                    </a:cubicBezTo>
                    <a:cubicBezTo>
                      <a:pt x="35" y="7"/>
                      <a:pt x="37" y="12"/>
                      <a:pt x="37" y="17"/>
                    </a:cubicBezTo>
                    <a:cubicBezTo>
                      <a:pt x="37" y="36"/>
                      <a:pt x="37" y="36"/>
                      <a:pt x="37" y="36"/>
                    </a:cubicBezTo>
                    <a:cubicBezTo>
                      <a:pt x="37" y="39"/>
                      <a:pt x="35" y="41"/>
                      <a:pt x="32" y="41"/>
                    </a:cubicBezTo>
                    <a:cubicBezTo>
                      <a:pt x="29" y="41"/>
                      <a:pt x="28" y="39"/>
                      <a:pt x="28" y="37"/>
                    </a:cubicBezTo>
                    <a:cubicBezTo>
                      <a:pt x="28" y="36"/>
                      <a:pt x="28" y="36"/>
                      <a:pt x="28" y="36"/>
                    </a:cubicBezTo>
                    <a:cubicBezTo>
                      <a:pt x="25" y="39"/>
                      <a:pt x="21" y="41"/>
                      <a:pt x="15" y="41"/>
                    </a:cubicBezTo>
                    <a:cubicBezTo>
                      <a:pt x="7" y="41"/>
                      <a:pt x="0" y="37"/>
                      <a:pt x="0" y="29"/>
                    </a:cubicBezTo>
                    <a:close/>
                    <a:moveTo>
                      <a:pt x="28" y="26"/>
                    </a:moveTo>
                    <a:cubicBezTo>
                      <a:pt x="28" y="23"/>
                      <a:pt x="28" y="23"/>
                      <a:pt x="28" y="23"/>
                    </a:cubicBezTo>
                    <a:cubicBezTo>
                      <a:pt x="26" y="22"/>
                      <a:pt x="22" y="22"/>
                      <a:pt x="19" y="22"/>
                    </a:cubicBezTo>
                    <a:cubicBezTo>
                      <a:pt x="13" y="22"/>
                      <a:pt x="9" y="24"/>
                      <a:pt x="9" y="28"/>
                    </a:cubicBezTo>
                    <a:cubicBezTo>
                      <a:pt x="9" y="29"/>
                      <a:pt x="9" y="29"/>
                      <a:pt x="9" y="29"/>
                    </a:cubicBezTo>
                    <a:cubicBezTo>
                      <a:pt x="9" y="32"/>
                      <a:pt x="13" y="35"/>
                      <a:pt x="17" y="35"/>
                    </a:cubicBezTo>
                    <a:cubicBezTo>
                      <a:pt x="23" y="35"/>
                      <a:pt x="28" y="31"/>
                      <a:pt x="2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95" name="Freeform 167">
                <a:extLst>
                  <a:ext uri="{FF2B5EF4-FFF2-40B4-BE49-F238E27FC236}">
                    <a16:creationId xmlns:a16="http://schemas.microsoft.com/office/drawing/2014/main" id="{F24DF0ED-A057-469D-BD34-E194D39DE654}"/>
                  </a:ext>
                </a:extLst>
              </p:cNvPr>
              <p:cNvSpPr>
                <a:spLocks noEditPoints="1"/>
              </p:cNvSpPr>
              <p:nvPr/>
            </p:nvSpPr>
            <p:spPr bwMode="auto">
              <a:xfrm>
                <a:off x="3859" y="2164"/>
                <a:ext cx="63" cy="73"/>
              </a:xfrm>
              <a:custGeom>
                <a:avLst/>
                <a:gdLst>
                  <a:gd name="T0" fmla="*/ 0 w 36"/>
                  <a:gd name="T1" fmla="*/ 29 h 41"/>
                  <a:gd name="T2" fmla="*/ 0 w 36"/>
                  <a:gd name="T3" fmla="*/ 29 h 41"/>
                  <a:gd name="T4" fmla="*/ 17 w 36"/>
                  <a:gd name="T5" fmla="*/ 16 h 41"/>
                  <a:gd name="T6" fmla="*/ 27 w 36"/>
                  <a:gd name="T7" fmla="*/ 18 h 41"/>
                  <a:gd name="T8" fmla="*/ 27 w 36"/>
                  <a:gd name="T9" fmla="*/ 17 h 41"/>
                  <a:gd name="T10" fmla="*/ 17 w 36"/>
                  <a:gd name="T11" fmla="*/ 8 h 41"/>
                  <a:gd name="T12" fmla="*/ 8 w 36"/>
                  <a:gd name="T13" fmla="*/ 9 h 41"/>
                  <a:gd name="T14" fmla="*/ 7 w 36"/>
                  <a:gd name="T15" fmla="*/ 10 h 41"/>
                  <a:gd name="T16" fmla="*/ 3 w 36"/>
                  <a:gd name="T17" fmla="*/ 6 h 41"/>
                  <a:gd name="T18" fmla="*/ 6 w 36"/>
                  <a:gd name="T19" fmla="*/ 2 h 41"/>
                  <a:gd name="T20" fmla="*/ 19 w 36"/>
                  <a:gd name="T21" fmla="*/ 0 h 41"/>
                  <a:gd name="T22" fmla="*/ 32 w 36"/>
                  <a:gd name="T23" fmla="*/ 4 h 41"/>
                  <a:gd name="T24" fmla="*/ 36 w 36"/>
                  <a:gd name="T25" fmla="*/ 17 h 41"/>
                  <a:gd name="T26" fmla="*/ 36 w 36"/>
                  <a:gd name="T27" fmla="*/ 36 h 41"/>
                  <a:gd name="T28" fmla="*/ 32 w 36"/>
                  <a:gd name="T29" fmla="*/ 41 h 41"/>
                  <a:gd name="T30" fmla="*/ 27 w 36"/>
                  <a:gd name="T31" fmla="*/ 37 h 41"/>
                  <a:gd name="T32" fmla="*/ 27 w 36"/>
                  <a:gd name="T33" fmla="*/ 36 h 41"/>
                  <a:gd name="T34" fmla="*/ 14 w 36"/>
                  <a:gd name="T35" fmla="*/ 41 h 41"/>
                  <a:gd name="T36" fmla="*/ 0 w 36"/>
                  <a:gd name="T37" fmla="*/ 29 h 41"/>
                  <a:gd name="T38" fmla="*/ 27 w 36"/>
                  <a:gd name="T39" fmla="*/ 26 h 41"/>
                  <a:gd name="T40" fmla="*/ 27 w 36"/>
                  <a:gd name="T41" fmla="*/ 23 h 41"/>
                  <a:gd name="T42" fmla="*/ 18 w 36"/>
                  <a:gd name="T43" fmla="*/ 22 h 41"/>
                  <a:gd name="T44" fmla="*/ 9 w 36"/>
                  <a:gd name="T45" fmla="*/ 28 h 41"/>
                  <a:gd name="T46" fmla="*/ 9 w 36"/>
                  <a:gd name="T47" fmla="*/ 29 h 41"/>
                  <a:gd name="T48" fmla="*/ 17 w 36"/>
                  <a:gd name="T49" fmla="*/ 35 h 41"/>
                  <a:gd name="T50" fmla="*/ 27 w 36"/>
                  <a:gd name="T5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1">
                    <a:moveTo>
                      <a:pt x="0" y="29"/>
                    </a:moveTo>
                    <a:cubicBezTo>
                      <a:pt x="0" y="29"/>
                      <a:pt x="0" y="29"/>
                      <a:pt x="0" y="29"/>
                    </a:cubicBezTo>
                    <a:cubicBezTo>
                      <a:pt x="0" y="20"/>
                      <a:pt x="7" y="16"/>
                      <a:pt x="17" y="16"/>
                    </a:cubicBezTo>
                    <a:cubicBezTo>
                      <a:pt x="21" y="16"/>
                      <a:pt x="24" y="17"/>
                      <a:pt x="27" y="18"/>
                    </a:cubicBezTo>
                    <a:cubicBezTo>
                      <a:pt x="27" y="17"/>
                      <a:pt x="27" y="17"/>
                      <a:pt x="27" y="17"/>
                    </a:cubicBezTo>
                    <a:cubicBezTo>
                      <a:pt x="27" y="11"/>
                      <a:pt x="24" y="8"/>
                      <a:pt x="17" y="8"/>
                    </a:cubicBezTo>
                    <a:cubicBezTo>
                      <a:pt x="14" y="8"/>
                      <a:pt x="11" y="9"/>
                      <a:pt x="8" y="9"/>
                    </a:cubicBezTo>
                    <a:cubicBezTo>
                      <a:pt x="8" y="10"/>
                      <a:pt x="7" y="10"/>
                      <a:pt x="7" y="10"/>
                    </a:cubicBezTo>
                    <a:cubicBezTo>
                      <a:pt x="5" y="10"/>
                      <a:pt x="3" y="8"/>
                      <a:pt x="3" y="6"/>
                    </a:cubicBezTo>
                    <a:cubicBezTo>
                      <a:pt x="3" y="4"/>
                      <a:pt x="4" y="3"/>
                      <a:pt x="6" y="2"/>
                    </a:cubicBezTo>
                    <a:cubicBezTo>
                      <a:pt x="9" y="1"/>
                      <a:pt x="13" y="0"/>
                      <a:pt x="19" y="0"/>
                    </a:cubicBezTo>
                    <a:cubicBezTo>
                      <a:pt x="25" y="0"/>
                      <a:pt x="29" y="2"/>
                      <a:pt x="32" y="4"/>
                    </a:cubicBezTo>
                    <a:cubicBezTo>
                      <a:pt x="35" y="7"/>
                      <a:pt x="36" y="12"/>
                      <a:pt x="36" y="17"/>
                    </a:cubicBezTo>
                    <a:cubicBezTo>
                      <a:pt x="36" y="36"/>
                      <a:pt x="36" y="36"/>
                      <a:pt x="36" y="36"/>
                    </a:cubicBezTo>
                    <a:cubicBezTo>
                      <a:pt x="36" y="39"/>
                      <a:pt x="34" y="41"/>
                      <a:pt x="32" y="41"/>
                    </a:cubicBezTo>
                    <a:cubicBezTo>
                      <a:pt x="29" y="41"/>
                      <a:pt x="27" y="39"/>
                      <a:pt x="27" y="37"/>
                    </a:cubicBezTo>
                    <a:cubicBezTo>
                      <a:pt x="27" y="36"/>
                      <a:pt x="27" y="36"/>
                      <a:pt x="27" y="36"/>
                    </a:cubicBezTo>
                    <a:cubicBezTo>
                      <a:pt x="24" y="39"/>
                      <a:pt x="20" y="41"/>
                      <a:pt x="14" y="41"/>
                    </a:cubicBezTo>
                    <a:cubicBezTo>
                      <a:pt x="7" y="41"/>
                      <a:pt x="0" y="37"/>
                      <a:pt x="0" y="29"/>
                    </a:cubicBezTo>
                    <a:close/>
                    <a:moveTo>
                      <a:pt x="27" y="26"/>
                    </a:moveTo>
                    <a:cubicBezTo>
                      <a:pt x="27" y="23"/>
                      <a:pt x="27" y="23"/>
                      <a:pt x="27" y="23"/>
                    </a:cubicBezTo>
                    <a:cubicBezTo>
                      <a:pt x="25" y="22"/>
                      <a:pt x="22" y="22"/>
                      <a:pt x="18" y="22"/>
                    </a:cubicBezTo>
                    <a:cubicBezTo>
                      <a:pt x="12" y="22"/>
                      <a:pt x="9" y="24"/>
                      <a:pt x="9" y="28"/>
                    </a:cubicBezTo>
                    <a:cubicBezTo>
                      <a:pt x="9" y="29"/>
                      <a:pt x="9" y="29"/>
                      <a:pt x="9" y="29"/>
                    </a:cubicBezTo>
                    <a:cubicBezTo>
                      <a:pt x="9" y="32"/>
                      <a:pt x="12" y="35"/>
                      <a:pt x="17" y="35"/>
                    </a:cubicBezTo>
                    <a:cubicBezTo>
                      <a:pt x="23" y="35"/>
                      <a:pt x="27" y="31"/>
                      <a:pt x="2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96" name="Freeform 168">
                <a:extLst>
                  <a:ext uri="{FF2B5EF4-FFF2-40B4-BE49-F238E27FC236}">
                    <a16:creationId xmlns:a16="http://schemas.microsoft.com/office/drawing/2014/main" id="{33942AC6-E00A-412B-8EED-68837B5043D4}"/>
                  </a:ext>
                </a:extLst>
              </p:cNvPr>
              <p:cNvSpPr>
                <a:spLocks/>
              </p:cNvSpPr>
              <p:nvPr/>
            </p:nvSpPr>
            <p:spPr bwMode="auto">
              <a:xfrm>
                <a:off x="3938" y="2140"/>
                <a:ext cx="73" cy="97"/>
              </a:xfrm>
              <a:custGeom>
                <a:avLst/>
                <a:gdLst>
                  <a:gd name="T0" fmla="*/ 2 w 41"/>
                  <a:gd name="T1" fmla="*/ 48 h 54"/>
                  <a:gd name="T2" fmla="*/ 0 w 41"/>
                  <a:gd name="T3" fmla="*/ 44 h 54"/>
                  <a:gd name="T4" fmla="*/ 4 w 41"/>
                  <a:gd name="T5" fmla="*/ 40 h 54"/>
                  <a:gd name="T6" fmla="*/ 7 w 41"/>
                  <a:gd name="T7" fmla="*/ 41 h 54"/>
                  <a:gd name="T8" fmla="*/ 22 w 41"/>
                  <a:gd name="T9" fmla="*/ 46 h 54"/>
                  <a:gd name="T10" fmla="*/ 31 w 41"/>
                  <a:gd name="T11" fmla="*/ 39 h 54"/>
                  <a:gd name="T12" fmla="*/ 31 w 41"/>
                  <a:gd name="T13" fmla="*/ 39 h 54"/>
                  <a:gd name="T14" fmla="*/ 19 w 41"/>
                  <a:gd name="T15" fmla="*/ 31 h 54"/>
                  <a:gd name="T16" fmla="*/ 2 w 41"/>
                  <a:gd name="T17" fmla="*/ 15 h 54"/>
                  <a:gd name="T18" fmla="*/ 2 w 41"/>
                  <a:gd name="T19" fmla="*/ 15 h 54"/>
                  <a:gd name="T20" fmla="*/ 20 w 41"/>
                  <a:gd name="T21" fmla="*/ 0 h 54"/>
                  <a:gd name="T22" fmla="*/ 37 w 41"/>
                  <a:gd name="T23" fmla="*/ 5 h 54"/>
                  <a:gd name="T24" fmla="*/ 39 w 41"/>
                  <a:gd name="T25" fmla="*/ 8 h 54"/>
                  <a:gd name="T26" fmla="*/ 34 w 41"/>
                  <a:gd name="T27" fmla="*/ 13 h 54"/>
                  <a:gd name="T28" fmla="*/ 32 w 41"/>
                  <a:gd name="T29" fmla="*/ 12 h 54"/>
                  <a:gd name="T30" fmla="*/ 20 w 41"/>
                  <a:gd name="T31" fmla="*/ 8 h 54"/>
                  <a:gd name="T32" fmla="*/ 11 w 41"/>
                  <a:gd name="T33" fmla="*/ 14 h 54"/>
                  <a:gd name="T34" fmla="*/ 11 w 41"/>
                  <a:gd name="T35" fmla="*/ 14 h 54"/>
                  <a:gd name="T36" fmla="*/ 24 w 41"/>
                  <a:gd name="T37" fmla="*/ 23 h 54"/>
                  <a:gd name="T38" fmla="*/ 41 w 41"/>
                  <a:gd name="T39" fmla="*/ 38 h 54"/>
                  <a:gd name="T40" fmla="*/ 41 w 41"/>
                  <a:gd name="T41" fmla="*/ 38 h 54"/>
                  <a:gd name="T42" fmla="*/ 22 w 41"/>
                  <a:gd name="T43" fmla="*/ 54 h 54"/>
                  <a:gd name="T44" fmla="*/ 2 w 41"/>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54">
                    <a:moveTo>
                      <a:pt x="2" y="48"/>
                    </a:moveTo>
                    <a:cubicBezTo>
                      <a:pt x="1" y="47"/>
                      <a:pt x="0" y="46"/>
                      <a:pt x="0" y="44"/>
                    </a:cubicBezTo>
                    <a:cubicBezTo>
                      <a:pt x="0" y="42"/>
                      <a:pt x="2" y="40"/>
                      <a:pt x="4" y="40"/>
                    </a:cubicBezTo>
                    <a:cubicBezTo>
                      <a:pt x="6" y="40"/>
                      <a:pt x="7" y="40"/>
                      <a:pt x="7" y="41"/>
                    </a:cubicBezTo>
                    <a:cubicBezTo>
                      <a:pt x="12" y="44"/>
                      <a:pt x="16" y="46"/>
                      <a:pt x="22" y="46"/>
                    </a:cubicBezTo>
                    <a:cubicBezTo>
                      <a:pt x="28" y="46"/>
                      <a:pt x="31" y="43"/>
                      <a:pt x="31" y="39"/>
                    </a:cubicBezTo>
                    <a:cubicBezTo>
                      <a:pt x="31" y="39"/>
                      <a:pt x="31" y="39"/>
                      <a:pt x="31" y="39"/>
                    </a:cubicBezTo>
                    <a:cubicBezTo>
                      <a:pt x="31" y="35"/>
                      <a:pt x="29" y="33"/>
                      <a:pt x="19" y="31"/>
                    </a:cubicBezTo>
                    <a:cubicBezTo>
                      <a:pt x="8" y="28"/>
                      <a:pt x="2" y="25"/>
                      <a:pt x="2" y="15"/>
                    </a:cubicBezTo>
                    <a:cubicBezTo>
                      <a:pt x="2" y="15"/>
                      <a:pt x="2" y="15"/>
                      <a:pt x="2" y="15"/>
                    </a:cubicBezTo>
                    <a:cubicBezTo>
                      <a:pt x="2" y="6"/>
                      <a:pt x="9" y="0"/>
                      <a:pt x="20" y="0"/>
                    </a:cubicBezTo>
                    <a:cubicBezTo>
                      <a:pt x="27" y="0"/>
                      <a:pt x="32" y="1"/>
                      <a:pt x="37" y="5"/>
                    </a:cubicBezTo>
                    <a:cubicBezTo>
                      <a:pt x="38" y="5"/>
                      <a:pt x="39" y="6"/>
                      <a:pt x="39" y="8"/>
                    </a:cubicBezTo>
                    <a:cubicBezTo>
                      <a:pt x="39" y="11"/>
                      <a:pt x="37" y="13"/>
                      <a:pt x="34" y="13"/>
                    </a:cubicBezTo>
                    <a:cubicBezTo>
                      <a:pt x="34" y="13"/>
                      <a:pt x="33" y="12"/>
                      <a:pt x="32" y="12"/>
                    </a:cubicBezTo>
                    <a:cubicBezTo>
                      <a:pt x="28" y="9"/>
                      <a:pt x="24" y="8"/>
                      <a:pt x="20" y="8"/>
                    </a:cubicBezTo>
                    <a:cubicBezTo>
                      <a:pt x="14" y="8"/>
                      <a:pt x="11" y="11"/>
                      <a:pt x="11" y="14"/>
                    </a:cubicBezTo>
                    <a:cubicBezTo>
                      <a:pt x="11" y="14"/>
                      <a:pt x="11" y="14"/>
                      <a:pt x="11" y="14"/>
                    </a:cubicBezTo>
                    <a:cubicBezTo>
                      <a:pt x="11" y="18"/>
                      <a:pt x="14" y="20"/>
                      <a:pt x="24" y="23"/>
                    </a:cubicBezTo>
                    <a:cubicBezTo>
                      <a:pt x="35" y="25"/>
                      <a:pt x="41" y="29"/>
                      <a:pt x="41" y="38"/>
                    </a:cubicBezTo>
                    <a:cubicBezTo>
                      <a:pt x="41" y="38"/>
                      <a:pt x="41" y="38"/>
                      <a:pt x="41" y="38"/>
                    </a:cubicBezTo>
                    <a:cubicBezTo>
                      <a:pt x="41" y="48"/>
                      <a:pt x="33" y="54"/>
                      <a:pt x="22" y="54"/>
                    </a:cubicBezTo>
                    <a:cubicBezTo>
                      <a:pt x="15" y="54"/>
                      <a:pt x="8" y="52"/>
                      <a:pt x="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grpSp>
        <p:nvGrpSpPr>
          <p:cNvPr id="340" name="Group 339">
            <a:extLst>
              <a:ext uri="{FF2B5EF4-FFF2-40B4-BE49-F238E27FC236}">
                <a16:creationId xmlns:a16="http://schemas.microsoft.com/office/drawing/2014/main" id="{8899B71F-2C4C-45C2-B108-2F08F2C9943A}"/>
              </a:ext>
            </a:extLst>
          </p:cNvPr>
          <p:cNvGrpSpPr/>
          <p:nvPr/>
        </p:nvGrpSpPr>
        <p:grpSpPr>
          <a:xfrm>
            <a:off x="5935524" y="2469556"/>
            <a:ext cx="1516633" cy="441501"/>
            <a:chOff x="5865162" y="2516012"/>
            <a:chExt cx="1516633" cy="441501"/>
          </a:xfrm>
          <a:solidFill>
            <a:schemeClr val="accent5"/>
          </a:solidFill>
        </p:grpSpPr>
        <p:grpSp>
          <p:nvGrpSpPr>
            <p:cNvPr id="341" name="Group 4">
              <a:extLst>
                <a:ext uri="{FF2B5EF4-FFF2-40B4-BE49-F238E27FC236}">
                  <a16:creationId xmlns:a16="http://schemas.microsoft.com/office/drawing/2014/main" id="{4642DA7C-85F9-4E95-B0B7-B8989234CC8A}"/>
                </a:ext>
              </a:extLst>
            </p:cNvPr>
            <p:cNvGrpSpPr>
              <a:grpSpLocks noChangeAspect="1"/>
            </p:cNvGrpSpPr>
            <p:nvPr/>
          </p:nvGrpSpPr>
          <p:grpSpPr bwMode="auto">
            <a:xfrm>
              <a:off x="5865162" y="2516012"/>
              <a:ext cx="440421" cy="441501"/>
              <a:chOff x="3023" y="1342"/>
              <a:chExt cx="1632" cy="1636"/>
            </a:xfrm>
            <a:grpFill/>
          </p:grpSpPr>
          <p:sp>
            <p:nvSpPr>
              <p:cNvPr id="368" name="Rectangle 367">
                <a:extLst>
                  <a:ext uri="{FF2B5EF4-FFF2-40B4-BE49-F238E27FC236}">
                    <a16:creationId xmlns:a16="http://schemas.microsoft.com/office/drawing/2014/main" id="{EE5C0E43-2593-4735-B0F8-9C3BF19D03E4}"/>
                  </a:ext>
                </a:extLst>
              </p:cNvPr>
              <p:cNvSpPr>
                <a:spLocks noChangeArrowheads="1"/>
              </p:cNvSpPr>
              <p:nvPr/>
            </p:nvSpPr>
            <p:spPr bwMode="auto">
              <a:xfrm>
                <a:off x="4586" y="2909"/>
                <a:ext cx="69"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9" name="Freeform 6">
                <a:extLst>
                  <a:ext uri="{FF2B5EF4-FFF2-40B4-BE49-F238E27FC236}">
                    <a16:creationId xmlns:a16="http://schemas.microsoft.com/office/drawing/2014/main" id="{373CB9BE-C51F-4B8D-B114-AC228FC860A7}"/>
                  </a:ext>
                </a:extLst>
              </p:cNvPr>
              <p:cNvSpPr>
                <a:spLocks noEditPoints="1"/>
              </p:cNvSpPr>
              <p:nvPr/>
            </p:nvSpPr>
            <p:spPr bwMode="auto">
              <a:xfrm>
                <a:off x="3221" y="2909"/>
                <a:ext cx="1236" cy="69"/>
              </a:xfrm>
              <a:custGeom>
                <a:avLst/>
                <a:gdLst>
                  <a:gd name="T0" fmla="*/ 1236 w 1236"/>
                  <a:gd name="T1" fmla="*/ 69 h 69"/>
                  <a:gd name="T2" fmla="*/ 1170 w 1236"/>
                  <a:gd name="T3" fmla="*/ 69 h 69"/>
                  <a:gd name="T4" fmla="*/ 1170 w 1236"/>
                  <a:gd name="T5" fmla="*/ 0 h 69"/>
                  <a:gd name="T6" fmla="*/ 1236 w 1236"/>
                  <a:gd name="T7" fmla="*/ 0 h 69"/>
                  <a:gd name="T8" fmla="*/ 1236 w 1236"/>
                  <a:gd name="T9" fmla="*/ 69 h 69"/>
                  <a:gd name="T10" fmla="*/ 1040 w 1236"/>
                  <a:gd name="T11" fmla="*/ 69 h 69"/>
                  <a:gd name="T12" fmla="*/ 976 w 1236"/>
                  <a:gd name="T13" fmla="*/ 69 h 69"/>
                  <a:gd name="T14" fmla="*/ 976 w 1236"/>
                  <a:gd name="T15" fmla="*/ 0 h 69"/>
                  <a:gd name="T16" fmla="*/ 1040 w 1236"/>
                  <a:gd name="T17" fmla="*/ 0 h 69"/>
                  <a:gd name="T18" fmla="*/ 1040 w 1236"/>
                  <a:gd name="T19" fmla="*/ 69 h 69"/>
                  <a:gd name="T20" fmla="*/ 845 w 1236"/>
                  <a:gd name="T21" fmla="*/ 69 h 69"/>
                  <a:gd name="T22" fmla="*/ 780 w 1236"/>
                  <a:gd name="T23" fmla="*/ 69 h 69"/>
                  <a:gd name="T24" fmla="*/ 780 w 1236"/>
                  <a:gd name="T25" fmla="*/ 0 h 69"/>
                  <a:gd name="T26" fmla="*/ 845 w 1236"/>
                  <a:gd name="T27" fmla="*/ 0 h 69"/>
                  <a:gd name="T28" fmla="*/ 845 w 1236"/>
                  <a:gd name="T29" fmla="*/ 69 h 69"/>
                  <a:gd name="T30" fmla="*/ 651 w 1236"/>
                  <a:gd name="T31" fmla="*/ 69 h 69"/>
                  <a:gd name="T32" fmla="*/ 585 w 1236"/>
                  <a:gd name="T33" fmla="*/ 69 h 69"/>
                  <a:gd name="T34" fmla="*/ 585 w 1236"/>
                  <a:gd name="T35" fmla="*/ 0 h 69"/>
                  <a:gd name="T36" fmla="*/ 651 w 1236"/>
                  <a:gd name="T37" fmla="*/ 0 h 69"/>
                  <a:gd name="T38" fmla="*/ 651 w 1236"/>
                  <a:gd name="T39" fmla="*/ 69 h 69"/>
                  <a:gd name="T40" fmla="*/ 455 w 1236"/>
                  <a:gd name="T41" fmla="*/ 69 h 69"/>
                  <a:gd name="T42" fmla="*/ 389 w 1236"/>
                  <a:gd name="T43" fmla="*/ 69 h 69"/>
                  <a:gd name="T44" fmla="*/ 389 w 1236"/>
                  <a:gd name="T45" fmla="*/ 0 h 69"/>
                  <a:gd name="T46" fmla="*/ 455 w 1236"/>
                  <a:gd name="T47" fmla="*/ 0 h 69"/>
                  <a:gd name="T48" fmla="*/ 455 w 1236"/>
                  <a:gd name="T49" fmla="*/ 69 h 69"/>
                  <a:gd name="T50" fmla="*/ 260 w 1236"/>
                  <a:gd name="T51" fmla="*/ 69 h 69"/>
                  <a:gd name="T52" fmla="*/ 195 w 1236"/>
                  <a:gd name="T53" fmla="*/ 69 h 69"/>
                  <a:gd name="T54" fmla="*/ 195 w 1236"/>
                  <a:gd name="T55" fmla="*/ 0 h 69"/>
                  <a:gd name="T56" fmla="*/ 260 w 1236"/>
                  <a:gd name="T57" fmla="*/ 0 h 69"/>
                  <a:gd name="T58" fmla="*/ 260 w 1236"/>
                  <a:gd name="T59" fmla="*/ 69 h 69"/>
                  <a:gd name="T60" fmla="*/ 64 w 1236"/>
                  <a:gd name="T61" fmla="*/ 69 h 69"/>
                  <a:gd name="T62" fmla="*/ 0 w 1236"/>
                  <a:gd name="T63" fmla="*/ 69 h 69"/>
                  <a:gd name="T64" fmla="*/ 0 w 1236"/>
                  <a:gd name="T65" fmla="*/ 0 h 69"/>
                  <a:gd name="T66" fmla="*/ 64 w 1236"/>
                  <a:gd name="T67" fmla="*/ 0 h 69"/>
                  <a:gd name="T68" fmla="*/ 64 w 1236"/>
                  <a:gd name="T6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6" h="69">
                    <a:moveTo>
                      <a:pt x="1236" y="69"/>
                    </a:moveTo>
                    <a:lnTo>
                      <a:pt x="1170" y="69"/>
                    </a:lnTo>
                    <a:lnTo>
                      <a:pt x="1170" y="0"/>
                    </a:lnTo>
                    <a:lnTo>
                      <a:pt x="1236" y="0"/>
                    </a:lnTo>
                    <a:lnTo>
                      <a:pt x="1236" y="69"/>
                    </a:lnTo>
                    <a:close/>
                    <a:moveTo>
                      <a:pt x="1040" y="69"/>
                    </a:moveTo>
                    <a:lnTo>
                      <a:pt x="976" y="69"/>
                    </a:lnTo>
                    <a:lnTo>
                      <a:pt x="976" y="0"/>
                    </a:lnTo>
                    <a:lnTo>
                      <a:pt x="1040" y="0"/>
                    </a:lnTo>
                    <a:lnTo>
                      <a:pt x="1040" y="69"/>
                    </a:lnTo>
                    <a:close/>
                    <a:moveTo>
                      <a:pt x="845" y="69"/>
                    </a:moveTo>
                    <a:lnTo>
                      <a:pt x="780" y="69"/>
                    </a:lnTo>
                    <a:lnTo>
                      <a:pt x="780" y="0"/>
                    </a:lnTo>
                    <a:lnTo>
                      <a:pt x="845" y="0"/>
                    </a:lnTo>
                    <a:lnTo>
                      <a:pt x="845" y="69"/>
                    </a:lnTo>
                    <a:close/>
                    <a:moveTo>
                      <a:pt x="651" y="69"/>
                    </a:moveTo>
                    <a:lnTo>
                      <a:pt x="585" y="69"/>
                    </a:lnTo>
                    <a:lnTo>
                      <a:pt x="585" y="0"/>
                    </a:lnTo>
                    <a:lnTo>
                      <a:pt x="651" y="0"/>
                    </a:lnTo>
                    <a:lnTo>
                      <a:pt x="651" y="69"/>
                    </a:lnTo>
                    <a:close/>
                    <a:moveTo>
                      <a:pt x="455" y="69"/>
                    </a:moveTo>
                    <a:lnTo>
                      <a:pt x="389" y="69"/>
                    </a:lnTo>
                    <a:lnTo>
                      <a:pt x="389" y="0"/>
                    </a:lnTo>
                    <a:lnTo>
                      <a:pt x="455" y="0"/>
                    </a:lnTo>
                    <a:lnTo>
                      <a:pt x="455" y="69"/>
                    </a:lnTo>
                    <a:close/>
                    <a:moveTo>
                      <a:pt x="260" y="69"/>
                    </a:moveTo>
                    <a:lnTo>
                      <a:pt x="195" y="69"/>
                    </a:lnTo>
                    <a:lnTo>
                      <a:pt x="195" y="0"/>
                    </a:lnTo>
                    <a:lnTo>
                      <a:pt x="260" y="0"/>
                    </a:lnTo>
                    <a:lnTo>
                      <a:pt x="260" y="69"/>
                    </a:lnTo>
                    <a:close/>
                    <a:moveTo>
                      <a:pt x="64" y="69"/>
                    </a:moveTo>
                    <a:lnTo>
                      <a:pt x="0" y="69"/>
                    </a:lnTo>
                    <a:lnTo>
                      <a:pt x="0" y="0"/>
                    </a:lnTo>
                    <a:lnTo>
                      <a:pt x="64" y="0"/>
                    </a:lnTo>
                    <a:lnTo>
                      <a:pt x="6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70" name="Rectangle 369">
                <a:extLst>
                  <a:ext uri="{FF2B5EF4-FFF2-40B4-BE49-F238E27FC236}">
                    <a16:creationId xmlns:a16="http://schemas.microsoft.com/office/drawing/2014/main" id="{3971F9F8-9FBB-4F0B-9244-1C26CD665C75}"/>
                  </a:ext>
                </a:extLst>
              </p:cNvPr>
              <p:cNvSpPr>
                <a:spLocks noChangeArrowheads="1"/>
              </p:cNvSpPr>
              <p:nvPr/>
            </p:nvSpPr>
            <p:spPr bwMode="auto">
              <a:xfrm>
                <a:off x="3023" y="2909"/>
                <a:ext cx="67"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71" name="Freeform 8">
                <a:extLst>
                  <a:ext uri="{FF2B5EF4-FFF2-40B4-BE49-F238E27FC236}">
                    <a16:creationId xmlns:a16="http://schemas.microsoft.com/office/drawing/2014/main" id="{80EC8A7E-4CFC-4E9D-89C5-D38C793248B9}"/>
                  </a:ext>
                </a:extLst>
              </p:cNvPr>
              <p:cNvSpPr>
                <a:spLocks noEditPoints="1"/>
              </p:cNvSpPr>
              <p:nvPr/>
            </p:nvSpPr>
            <p:spPr bwMode="auto">
              <a:xfrm>
                <a:off x="3023" y="1540"/>
                <a:ext cx="67" cy="1240"/>
              </a:xfrm>
              <a:custGeom>
                <a:avLst/>
                <a:gdLst>
                  <a:gd name="T0" fmla="*/ 67 w 67"/>
                  <a:gd name="T1" fmla="*/ 1240 h 1240"/>
                  <a:gd name="T2" fmla="*/ 0 w 67"/>
                  <a:gd name="T3" fmla="*/ 1240 h 1240"/>
                  <a:gd name="T4" fmla="*/ 0 w 67"/>
                  <a:gd name="T5" fmla="*/ 1174 h 1240"/>
                  <a:gd name="T6" fmla="*/ 67 w 67"/>
                  <a:gd name="T7" fmla="*/ 1174 h 1240"/>
                  <a:gd name="T8" fmla="*/ 67 w 67"/>
                  <a:gd name="T9" fmla="*/ 1240 h 1240"/>
                  <a:gd name="T10" fmla="*/ 67 w 67"/>
                  <a:gd name="T11" fmla="*/ 1043 h 1240"/>
                  <a:gd name="T12" fmla="*/ 0 w 67"/>
                  <a:gd name="T13" fmla="*/ 1043 h 1240"/>
                  <a:gd name="T14" fmla="*/ 0 w 67"/>
                  <a:gd name="T15" fmla="*/ 978 h 1240"/>
                  <a:gd name="T16" fmla="*/ 67 w 67"/>
                  <a:gd name="T17" fmla="*/ 978 h 1240"/>
                  <a:gd name="T18" fmla="*/ 67 w 67"/>
                  <a:gd name="T19" fmla="*/ 1043 h 1240"/>
                  <a:gd name="T20" fmla="*/ 67 w 67"/>
                  <a:gd name="T21" fmla="*/ 848 h 1240"/>
                  <a:gd name="T22" fmla="*/ 0 w 67"/>
                  <a:gd name="T23" fmla="*/ 848 h 1240"/>
                  <a:gd name="T24" fmla="*/ 0 w 67"/>
                  <a:gd name="T25" fmla="*/ 783 h 1240"/>
                  <a:gd name="T26" fmla="*/ 67 w 67"/>
                  <a:gd name="T27" fmla="*/ 783 h 1240"/>
                  <a:gd name="T28" fmla="*/ 67 w 67"/>
                  <a:gd name="T29" fmla="*/ 848 h 1240"/>
                  <a:gd name="T30" fmla="*/ 67 w 67"/>
                  <a:gd name="T31" fmla="*/ 652 h 1240"/>
                  <a:gd name="T32" fmla="*/ 0 w 67"/>
                  <a:gd name="T33" fmla="*/ 652 h 1240"/>
                  <a:gd name="T34" fmla="*/ 0 w 67"/>
                  <a:gd name="T35" fmla="*/ 588 h 1240"/>
                  <a:gd name="T36" fmla="*/ 67 w 67"/>
                  <a:gd name="T37" fmla="*/ 588 h 1240"/>
                  <a:gd name="T38" fmla="*/ 67 w 67"/>
                  <a:gd name="T39" fmla="*/ 652 h 1240"/>
                  <a:gd name="T40" fmla="*/ 67 w 67"/>
                  <a:gd name="T41" fmla="*/ 457 h 1240"/>
                  <a:gd name="T42" fmla="*/ 0 w 67"/>
                  <a:gd name="T43" fmla="*/ 457 h 1240"/>
                  <a:gd name="T44" fmla="*/ 0 w 67"/>
                  <a:gd name="T45" fmla="*/ 392 h 1240"/>
                  <a:gd name="T46" fmla="*/ 67 w 67"/>
                  <a:gd name="T47" fmla="*/ 392 h 1240"/>
                  <a:gd name="T48" fmla="*/ 67 w 67"/>
                  <a:gd name="T49" fmla="*/ 457 h 1240"/>
                  <a:gd name="T50" fmla="*/ 67 w 67"/>
                  <a:gd name="T51" fmla="*/ 262 h 1240"/>
                  <a:gd name="T52" fmla="*/ 0 w 67"/>
                  <a:gd name="T53" fmla="*/ 262 h 1240"/>
                  <a:gd name="T54" fmla="*/ 0 w 67"/>
                  <a:gd name="T55" fmla="*/ 197 h 1240"/>
                  <a:gd name="T56" fmla="*/ 67 w 67"/>
                  <a:gd name="T57" fmla="*/ 197 h 1240"/>
                  <a:gd name="T58" fmla="*/ 67 w 67"/>
                  <a:gd name="T59" fmla="*/ 262 h 1240"/>
                  <a:gd name="T60" fmla="*/ 67 w 67"/>
                  <a:gd name="T61" fmla="*/ 66 h 1240"/>
                  <a:gd name="T62" fmla="*/ 0 w 67"/>
                  <a:gd name="T63" fmla="*/ 66 h 1240"/>
                  <a:gd name="T64" fmla="*/ 0 w 67"/>
                  <a:gd name="T65" fmla="*/ 0 h 1240"/>
                  <a:gd name="T66" fmla="*/ 67 w 67"/>
                  <a:gd name="T67" fmla="*/ 0 h 1240"/>
                  <a:gd name="T68" fmla="*/ 67 w 67"/>
                  <a:gd name="T69" fmla="*/ 66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1240">
                    <a:moveTo>
                      <a:pt x="67" y="1240"/>
                    </a:moveTo>
                    <a:lnTo>
                      <a:pt x="0" y="1240"/>
                    </a:lnTo>
                    <a:lnTo>
                      <a:pt x="0" y="1174"/>
                    </a:lnTo>
                    <a:lnTo>
                      <a:pt x="67" y="1174"/>
                    </a:lnTo>
                    <a:lnTo>
                      <a:pt x="67" y="1240"/>
                    </a:lnTo>
                    <a:close/>
                    <a:moveTo>
                      <a:pt x="67" y="1043"/>
                    </a:moveTo>
                    <a:lnTo>
                      <a:pt x="0" y="1043"/>
                    </a:lnTo>
                    <a:lnTo>
                      <a:pt x="0" y="978"/>
                    </a:lnTo>
                    <a:lnTo>
                      <a:pt x="67" y="978"/>
                    </a:lnTo>
                    <a:lnTo>
                      <a:pt x="67" y="1043"/>
                    </a:lnTo>
                    <a:close/>
                    <a:moveTo>
                      <a:pt x="67" y="848"/>
                    </a:moveTo>
                    <a:lnTo>
                      <a:pt x="0" y="848"/>
                    </a:lnTo>
                    <a:lnTo>
                      <a:pt x="0" y="783"/>
                    </a:lnTo>
                    <a:lnTo>
                      <a:pt x="67" y="783"/>
                    </a:lnTo>
                    <a:lnTo>
                      <a:pt x="67" y="848"/>
                    </a:lnTo>
                    <a:close/>
                    <a:moveTo>
                      <a:pt x="67" y="652"/>
                    </a:moveTo>
                    <a:lnTo>
                      <a:pt x="0" y="652"/>
                    </a:lnTo>
                    <a:lnTo>
                      <a:pt x="0" y="588"/>
                    </a:lnTo>
                    <a:lnTo>
                      <a:pt x="67" y="588"/>
                    </a:lnTo>
                    <a:lnTo>
                      <a:pt x="67" y="652"/>
                    </a:lnTo>
                    <a:close/>
                    <a:moveTo>
                      <a:pt x="67" y="457"/>
                    </a:moveTo>
                    <a:lnTo>
                      <a:pt x="0" y="457"/>
                    </a:lnTo>
                    <a:lnTo>
                      <a:pt x="0" y="392"/>
                    </a:lnTo>
                    <a:lnTo>
                      <a:pt x="67" y="392"/>
                    </a:lnTo>
                    <a:lnTo>
                      <a:pt x="67" y="457"/>
                    </a:lnTo>
                    <a:close/>
                    <a:moveTo>
                      <a:pt x="67" y="262"/>
                    </a:moveTo>
                    <a:lnTo>
                      <a:pt x="0" y="262"/>
                    </a:lnTo>
                    <a:lnTo>
                      <a:pt x="0" y="197"/>
                    </a:lnTo>
                    <a:lnTo>
                      <a:pt x="67" y="197"/>
                    </a:lnTo>
                    <a:lnTo>
                      <a:pt x="67" y="262"/>
                    </a:lnTo>
                    <a:close/>
                    <a:moveTo>
                      <a:pt x="67" y="66"/>
                    </a:moveTo>
                    <a:lnTo>
                      <a:pt x="0" y="66"/>
                    </a:lnTo>
                    <a:lnTo>
                      <a:pt x="0" y="0"/>
                    </a:lnTo>
                    <a:lnTo>
                      <a:pt x="67" y="0"/>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72" name="Rectangle 371">
                <a:extLst>
                  <a:ext uri="{FF2B5EF4-FFF2-40B4-BE49-F238E27FC236}">
                    <a16:creationId xmlns:a16="http://schemas.microsoft.com/office/drawing/2014/main" id="{6298D149-9311-4561-A4E7-C5D217046014}"/>
                  </a:ext>
                </a:extLst>
              </p:cNvPr>
              <p:cNvSpPr>
                <a:spLocks noChangeArrowheads="1"/>
              </p:cNvSpPr>
              <p:nvPr/>
            </p:nvSpPr>
            <p:spPr bwMode="auto">
              <a:xfrm>
                <a:off x="3023" y="1342"/>
                <a:ext cx="67"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73" name="Freeform 10">
                <a:extLst>
                  <a:ext uri="{FF2B5EF4-FFF2-40B4-BE49-F238E27FC236}">
                    <a16:creationId xmlns:a16="http://schemas.microsoft.com/office/drawing/2014/main" id="{E338AE54-9CD6-4AD5-BCCE-EECD718AE608}"/>
                  </a:ext>
                </a:extLst>
              </p:cNvPr>
              <p:cNvSpPr>
                <a:spLocks noEditPoints="1"/>
              </p:cNvSpPr>
              <p:nvPr/>
            </p:nvSpPr>
            <p:spPr bwMode="auto">
              <a:xfrm>
                <a:off x="3221" y="1342"/>
                <a:ext cx="1236" cy="69"/>
              </a:xfrm>
              <a:custGeom>
                <a:avLst/>
                <a:gdLst>
                  <a:gd name="T0" fmla="*/ 1236 w 1236"/>
                  <a:gd name="T1" fmla="*/ 69 h 69"/>
                  <a:gd name="T2" fmla="*/ 1170 w 1236"/>
                  <a:gd name="T3" fmla="*/ 69 h 69"/>
                  <a:gd name="T4" fmla="*/ 1170 w 1236"/>
                  <a:gd name="T5" fmla="*/ 0 h 69"/>
                  <a:gd name="T6" fmla="*/ 1236 w 1236"/>
                  <a:gd name="T7" fmla="*/ 0 h 69"/>
                  <a:gd name="T8" fmla="*/ 1236 w 1236"/>
                  <a:gd name="T9" fmla="*/ 69 h 69"/>
                  <a:gd name="T10" fmla="*/ 1040 w 1236"/>
                  <a:gd name="T11" fmla="*/ 69 h 69"/>
                  <a:gd name="T12" fmla="*/ 976 w 1236"/>
                  <a:gd name="T13" fmla="*/ 69 h 69"/>
                  <a:gd name="T14" fmla="*/ 976 w 1236"/>
                  <a:gd name="T15" fmla="*/ 0 h 69"/>
                  <a:gd name="T16" fmla="*/ 1040 w 1236"/>
                  <a:gd name="T17" fmla="*/ 0 h 69"/>
                  <a:gd name="T18" fmla="*/ 1040 w 1236"/>
                  <a:gd name="T19" fmla="*/ 69 h 69"/>
                  <a:gd name="T20" fmla="*/ 845 w 1236"/>
                  <a:gd name="T21" fmla="*/ 69 h 69"/>
                  <a:gd name="T22" fmla="*/ 780 w 1236"/>
                  <a:gd name="T23" fmla="*/ 69 h 69"/>
                  <a:gd name="T24" fmla="*/ 780 w 1236"/>
                  <a:gd name="T25" fmla="*/ 0 h 69"/>
                  <a:gd name="T26" fmla="*/ 845 w 1236"/>
                  <a:gd name="T27" fmla="*/ 0 h 69"/>
                  <a:gd name="T28" fmla="*/ 845 w 1236"/>
                  <a:gd name="T29" fmla="*/ 69 h 69"/>
                  <a:gd name="T30" fmla="*/ 651 w 1236"/>
                  <a:gd name="T31" fmla="*/ 69 h 69"/>
                  <a:gd name="T32" fmla="*/ 585 w 1236"/>
                  <a:gd name="T33" fmla="*/ 69 h 69"/>
                  <a:gd name="T34" fmla="*/ 585 w 1236"/>
                  <a:gd name="T35" fmla="*/ 0 h 69"/>
                  <a:gd name="T36" fmla="*/ 651 w 1236"/>
                  <a:gd name="T37" fmla="*/ 0 h 69"/>
                  <a:gd name="T38" fmla="*/ 651 w 1236"/>
                  <a:gd name="T39" fmla="*/ 69 h 69"/>
                  <a:gd name="T40" fmla="*/ 455 w 1236"/>
                  <a:gd name="T41" fmla="*/ 69 h 69"/>
                  <a:gd name="T42" fmla="*/ 389 w 1236"/>
                  <a:gd name="T43" fmla="*/ 69 h 69"/>
                  <a:gd name="T44" fmla="*/ 389 w 1236"/>
                  <a:gd name="T45" fmla="*/ 0 h 69"/>
                  <a:gd name="T46" fmla="*/ 455 w 1236"/>
                  <a:gd name="T47" fmla="*/ 0 h 69"/>
                  <a:gd name="T48" fmla="*/ 455 w 1236"/>
                  <a:gd name="T49" fmla="*/ 69 h 69"/>
                  <a:gd name="T50" fmla="*/ 260 w 1236"/>
                  <a:gd name="T51" fmla="*/ 69 h 69"/>
                  <a:gd name="T52" fmla="*/ 195 w 1236"/>
                  <a:gd name="T53" fmla="*/ 69 h 69"/>
                  <a:gd name="T54" fmla="*/ 195 w 1236"/>
                  <a:gd name="T55" fmla="*/ 0 h 69"/>
                  <a:gd name="T56" fmla="*/ 260 w 1236"/>
                  <a:gd name="T57" fmla="*/ 0 h 69"/>
                  <a:gd name="T58" fmla="*/ 260 w 1236"/>
                  <a:gd name="T59" fmla="*/ 69 h 69"/>
                  <a:gd name="T60" fmla="*/ 64 w 1236"/>
                  <a:gd name="T61" fmla="*/ 69 h 69"/>
                  <a:gd name="T62" fmla="*/ 0 w 1236"/>
                  <a:gd name="T63" fmla="*/ 69 h 69"/>
                  <a:gd name="T64" fmla="*/ 0 w 1236"/>
                  <a:gd name="T65" fmla="*/ 0 h 69"/>
                  <a:gd name="T66" fmla="*/ 64 w 1236"/>
                  <a:gd name="T67" fmla="*/ 0 h 69"/>
                  <a:gd name="T68" fmla="*/ 64 w 1236"/>
                  <a:gd name="T6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6" h="69">
                    <a:moveTo>
                      <a:pt x="1236" y="69"/>
                    </a:moveTo>
                    <a:lnTo>
                      <a:pt x="1170" y="69"/>
                    </a:lnTo>
                    <a:lnTo>
                      <a:pt x="1170" y="0"/>
                    </a:lnTo>
                    <a:lnTo>
                      <a:pt x="1236" y="0"/>
                    </a:lnTo>
                    <a:lnTo>
                      <a:pt x="1236" y="69"/>
                    </a:lnTo>
                    <a:close/>
                    <a:moveTo>
                      <a:pt x="1040" y="69"/>
                    </a:moveTo>
                    <a:lnTo>
                      <a:pt x="976" y="69"/>
                    </a:lnTo>
                    <a:lnTo>
                      <a:pt x="976" y="0"/>
                    </a:lnTo>
                    <a:lnTo>
                      <a:pt x="1040" y="0"/>
                    </a:lnTo>
                    <a:lnTo>
                      <a:pt x="1040" y="69"/>
                    </a:lnTo>
                    <a:close/>
                    <a:moveTo>
                      <a:pt x="845" y="69"/>
                    </a:moveTo>
                    <a:lnTo>
                      <a:pt x="780" y="69"/>
                    </a:lnTo>
                    <a:lnTo>
                      <a:pt x="780" y="0"/>
                    </a:lnTo>
                    <a:lnTo>
                      <a:pt x="845" y="0"/>
                    </a:lnTo>
                    <a:lnTo>
                      <a:pt x="845" y="69"/>
                    </a:lnTo>
                    <a:close/>
                    <a:moveTo>
                      <a:pt x="651" y="69"/>
                    </a:moveTo>
                    <a:lnTo>
                      <a:pt x="585" y="69"/>
                    </a:lnTo>
                    <a:lnTo>
                      <a:pt x="585" y="0"/>
                    </a:lnTo>
                    <a:lnTo>
                      <a:pt x="651" y="0"/>
                    </a:lnTo>
                    <a:lnTo>
                      <a:pt x="651" y="69"/>
                    </a:lnTo>
                    <a:close/>
                    <a:moveTo>
                      <a:pt x="455" y="69"/>
                    </a:moveTo>
                    <a:lnTo>
                      <a:pt x="389" y="69"/>
                    </a:lnTo>
                    <a:lnTo>
                      <a:pt x="389" y="0"/>
                    </a:lnTo>
                    <a:lnTo>
                      <a:pt x="455" y="0"/>
                    </a:lnTo>
                    <a:lnTo>
                      <a:pt x="455" y="69"/>
                    </a:lnTo>
                    <a:close/>
                    <a:moveTo>
                      <a:pt x="260" y="69"/>
                    </a:moveTo>
                    <a:lnTo>
                      <a:pt x="195" y="69"/>
                    </a:lnTo>
                    <a:lnTo>
                      <a:pt x="195" y="0"/>
                    </a:lnTo>
                    <a:lnTo>
                      <a:pt x="260" y="0"/>
                    </a:lnTo>
                    <a:lnTo>
                      <a:pt x="260" y="69"/>
                    </a:lnTo>
                    <a:close/>
                    <a:moveTo>
                      <a:pt x="64" y="69"/>
                    </a:moveTo>
                    <a:lnTo>
                      <a:pt x="0" y="69"/>
                    </a:lnTo>
                    <a:lnTo>
                      <a:pt x="0" y="0"/>
                    </a:lnTo>
                    <a:lnTo>
                      <a:pt x="64" y="0"/>
                    </a:lnTo>
                    <a:lnTo>
                      <a:pt x="6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74" name="Rectangle 373">
                <a:extLst>
                  <a:ext uri="{FF2B5EF4-FFF2-40B4-BE49-F238E27FC236}">
                    <a16:creationId xmlns:a16="http://schemas.microsoft.com/office/drawing/2014/main" id="{0FC37BB4-0B5A-4DB3-B1D3-898831E66AA9}"/>
                  </a:ext>
                </a:extLst>
              </p:cNvPr>
              <p:cNvSpPr>
                <a:spLocks noChangeArrowheads="1"/>
              </p:cNvSpPr>
              <p:nvPr/>
            </p:nvSpPr>
            <p:spPr bwMode="auto">
              <a:xfrm>
                <a:off x="4586" y="1342"/>
                <a:ext cx="69"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75" name="Freeform 12">
                <a:extLst>
                  <a:ext uri="{FF2B5EF4-FFF2-40B4-BE49-F238E27FC236}">
                    <a16:creationId xmlns:a16="http://schemas.microsoft.com/office/drawing/2014/main" id="{09CE7195-F22D-4B1B-B4D7-9A4A6B7C2577}"/>
                  </a:ext>
                </a:extLst>
              </p:cNvPr>
              <p:cNvSpPr>
                <a:spLocks noEditPoints="1"/>
              </p:cNvSpPr>
              <p:nvPr/>
            </p:nvSpPr>
            <p:spPr bwMode="auto">
              <a:xfrm>
                <a:off x="4586" y="1540"/>
                <a:ext cx="69" cy="1240"/>
              </a:xfrm>
              <a:custGeom>
                <a:avLst/>
                <a:gdLst>
                  <a:gd name="T0" fmla="*/ 69 w 69"/>
                  <a:gd name="T1" fmla="*/ 1240 h 1240"/>
                  <a:gd name="T2" fmla="*/ 0 w 69"/>
                  <a:gd name="T3" fmla="*/ 1240 h 1240"/>
                  <a:gd name="T4" fmla="*/ 0 w 69"/>
                  <a:gd name="T5" fmla="*/ 1174 h 1240"/>
                  <a:gd name="T6" fmla="*/ 69 w 69"/>
                  <a:gd name="T7" fmla="*/ 1174 h 1240"/>
                  <a:gd name="T8" fmla="*/ 69 w 69"/>
                  <a:gd name="T9" fmla="*/ 1240 h 1240"/>
                  <a:gd name="T10" fmla="*/ 69 w 69"/>
                  <a:gd name="T11" fmla="*/ 1043 h 1240"/>
                  <a:gd name="T12" fmla="*/ 0 w 69"/>
                  <a:gd name="T13" fmla="*/ 1043 h 1240"/>
                  <a:gd name="T14" fmla="*/ 0 w 69"/>
                  <a:gd name="T15" fmla="*/ 978 h 1240"/>
                  <a:gd name="T16" fmla="*/ 69 w 69"/>
                  <a:gd name="T17" fmla="*/ 978 h 1240"/>
                  <a:gd name="T18" fmla="*/ 69 w 69"/>
                  <a:gd name="T19" fmla="*/ 1043 h 1240"/>
                  <a:gd name="T20" fmla="*/ 69 w 69"/>
                  <a:gd name="T21" fmla="*/ 848 h 1240"/>
                  <a:gd name="T22" fmla="*/ 0 w 69"/>
                  <a:gd name="T23" fmla="*/ 848 h 1240"/>
                  <a:gd name="T24" fmla="*/ 0 w 69"/>
                  <a:gd name="T25" fmla="*/ 783 h 1240"/>
                  <a:gd name="T26" fmla="*/ 69 w 69"/>
                  <a:gd name="T27" fmla="*/ 783 h 1240"/>
                  <a:gd name="T28" fmla="*/ 69 w 69"/>
                  <a:gd name="T29" fmla="*/ 848 h 1240"/>
                  <a:gd name="T30" fmla="*/ 69 w 69"/>
                  <a:gd name="T31" fmla="*/ 652 h 1240"/>
                  <a:gd name="T32" fmla="*/ 0 w 69"/>
                  <a:gd name="T33" fmla="*/ 652 h 1240"/>
                  <a:gd name="T34" fmla="*/ 0 w 69"/>
                  <a:gd name="T35" fmla="*/ 588 h 1240"/>
                  <a:gd name="T36" fmla="*/ 69 w 69"/>
                  <a:gd name="T37" fmla="*/ 588 h 1240"/>
                  <a:gd name="T38" fmla="*/ 69 w 69"/>
                  <a:gd name="T39" fmla="*/ 652 h 1240"/>
                  <a:gd name="T40" fmla="*/ 69 w 69"/>
                  <a:gd name="T41" fmla="*/ 457 h 1240"/>
                  <a:gd name="T42" fmla="*/ 0 w 69"/>
                  <a:gd name="T43" fmla="*/ 457 h 1240"/>
                  <a:gd name="T44" fmla="*/ 0 w 69"/>
                  <a:gd name="T45" fmla="*/ 392 h 1240"/>
                  <a:gd name="T46" fmla="*/ 69 w 69"/>
                  <a:gd name="T47" fmla="*/ 392 h 1240"/>
                  <a:gd name="T48" fmla="*/ 69 w 69"/>
                  <a:gd name="T49" fmla="*/ 457 h 1240"/>
                  <a:gd name="T50" fmla="*/ 69 w 69"/>
                  <a:gd name="T51" fmla="*/ 262 h 1240"/>
                  <a:gd name="T52" fmla="*/ 0 w 69"/>
                  <a:gd name="T53" fmla="*/ 262 h 1240"/>
                  <a:gd name="T54" fmla="*/ 0 w 69"/>
                  <a:gd name="T55" fmla="*/ 197 h 1240"/>
                  <a:gd name="T56" fmla="*/ 69 w 69"/>
                  <a:gd name="T57" fmla="*/ 197 h 1240"/>
                  <a:gd name="T58" fmla="*/ 69 w 69"/>
                  <a:gd name="T59" fmla="*/ 262 h 1240"/>
                  <a:gd name="T60" fmla="*/ 69 w 69"/>
                  <a:gd name="T61" fmla="*/ 66 h 1240"/>
                  <a:gd name="T62" fmla="*/ 0 w 69"/>
                  <a:gd name="T63" fmla="*/ 66 h 1240"/>
                  <a:gd name="T64" fmla="*/ 0 w 69"/>
                  <a:gd name="T65" fmla="*/ 0 h 1240"/>
                  <a:gd name="T66" fmla="*/ 69 w 69"/>
                  <a:gd name="T67" fmla="*/ 0 h 1240"/>
                  <a:gd name="T68" fmla="*/ 69 w 69"/>
                  <a:gd name="T69" fmla="*/ 66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240">
                    <a:moveTo>
                      <a:pt x="69" y="1240"/>
                    </a:moveTo>
                    <a:lnTo>
                      <a:pt x="0" y="1240"/>
                    </a:lnTo>
                    <a:lnTo>
                      <a:pt x="0" y="1174"/>
                    </a:lnTo>
                    <a:lnTo>
                      <a:pt x="69" y="1174"/>
                    </a:lnTo>
                    <a:lnTo>
                      <a:pt x="69" y="1240"/>
                    </a:lnTo>
                    <a:close/>
                    <a:moveTo>
                      <a:pt x="69" y="1043"/>
                    </a:moveTo>
                    <a:lnTo>
                      <a:pt x="0" y="1043"/>
                    </a:lnTo>
                    <a:lnTo>
                      <a:pt x="0" y="978"/>
                    </a:lnTo>
                    <a:lnTo>
                      <a:pt x="69" y="978"/>
                    </a:lnTo>
                    <a:lnTo>
                      <a:pt x="69" y="1043"/>
                    </a:lnTo>
                    <a:close/>
                    <a:moveTo>
                      <a:pt x="69" y="848"/>
                    </a:moveTo>
                    <a:lnTo>
                      <a:pt x="0" y="848"/>
                    </a:lnTo>
                    <a:lnTo>
                      <a:pt x="0" y="783"/>
                    </a:lnTo>
                    <a:lnTo>
                      <a:pt x="69" y="783"/>
                    </a:lnTo>
                    <a:lnTo>
                      <a:pt x="69" y="848"/>
                    </a:lnTo>
                    <a:close/>
                    <a:moveTo>
                      <a:pt x="69" y="652"/>
                    </a:moveTo>
                    <a:lnTo>
                      <a:pt x="0" y="652"/>
                    </a:lnTo>
                    <a:lnTo>
                      <a:pt x="0" y="588"/>
                    </a:lnTo>
                    <a:lnTo>
                      <a:pt x="69" y="588"/>
                    </a:lnTo>
                    <a:lnTo>
                      <a:pt x="69" y="652"/>
                    </a:lnTo>
                    <a:close/>
                    <a:moveTo>
                      <a:pt x="69" y="457"/>
                    </a:moveTo>
                    <a:lnTo>
                      <a:pt x="0" y="457"/>
                    </a:lnTo>
                    <a:lnTo>
                      <a:pt x="0" y="392"/>
                    </a:lnTo>
                    <a:lnTo>
                      <a:pt x="69" y="392"/>
                    </a:lnTo>
                    <a:lnTo>
                      <a:pt x="69" y="457"/>
                    </a:lnTo>
                    <a:close/>
                    <a:moveTo>
                      <a:pt x="69" y="262"/>
                    </a:moveTo>
                    <a:lnTo>
                      <a:pt x="0" y="262"/>
                    </a:lnTo>
                    <a:lnTo>
                      <a:pt x="0" y="197"/>
                    </a:lnTo>
                    <a:lnTo>
                      <a:pt x="69" y="197"/>
                    </a:lnTo>
                    <a:lnTo>
                      <a:pt x="69" y="262"/>
                    </a:lnTo>
                    <a:close/>
                    <a:moveTo>
                      <a:pt x="69" y="66"/>
                    </a:moveTo>
                    <a:lnTo>
                      <a:pt x="0" y="66"/>
                    </a:lnTo>
                    <a:lnTo>
                      <a:pt x="0" y="0"/>
                    </a:lnTo>
                    <a:lnTo>
                      <a:pt x="69" y="0"/>
                    </a:lnTo>
                    <a:lnTo>
                      <a:pt x="6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83" name="Freeform 13">
                <a:extLst>
                  <a:ext uri="{FF2B5EF4-FFF2-40B4-BE49-F238E27FC236}">
                    <a16:creationId xmlns:a16="http://schemas.microsoft.com/office/drawing/2014/main" id="{AFD59A1D-CE07-4CA5-B374-E62B7E47551D}"/>
                  </a:ext>
                </a:extLst>
              </p:cNvPr>
              <p:cNvSpPr>
                <a:spLocks noEditPoints="1"/>
              </p:cNvSpPr>
              <p:nvPr/>
            </p:nvSpPr>
            <p:spPr bwMode="auto">
              <a:xfrm>
                <a:off x="3402" y="1728"/>
                <a:ext cx="876" cy="876"/>
              </a:xfrm>
              <a:custGeom>
                <a:avLst/>
                <a:gdLst>
                  <a:gd name="T0" fmla="*/ 450 w 496"/>
                  <a:gd name="T1" fmla="*/ 495 h 495"/>
                  <a:gd name="T2" fmla="*/ 46 w 496"/>
                  <a:gd name="T3" fmla="*/ 495 h 495"/>
                  <a:gd name="T4" fmla="*/ 0 w 496"/>
                  <a:gd name="T5" fmla="*/ 449 h 495"/>
                  <a:gd name="T6" fmla="*/ 0 w 496"/>
                  <a:gd name="T7" fmla="*/ 46 h 495"/>
                  <a:gd name="T8" fmla="*/ 46 w 496"/>
                  <a:gd name="T9" fmla="*/ 0 h 495"/>
                  <a:gd name="T10" fmla="*/ 450 w 496"/>
                  <a:gd name="T11" fmla="*/ 0 h 495"/>
                  <a:gd name="T12" fmla="*/ 496 w 496"/>
                  <a:gd name="T13" fmla="*/ 46 h 495"/>
                  <a:gd name="T14" fmla="*/ 496 w 496"/>
                  <a:gd name="T15" fmla="*/ 449 h 495"/>
                  <a:gd name="T16" fmla="*/ 450 w 496"/>
                  <a:gd name="T17" fmla="*/ 495 h 495"/>
                  <a:gd name="T18" fmla="*/ 46 w 496"/>
                  <a:gd name="T19" fmla="*/ 19 h 495"/>
                  <a:gd name="T20" fmla="*/ 19 w 496"/>
                  <a:gd name="T21" fmla="*/ 46 h 495"/>
                  <a:gd name="T22" fmla="*/ 19 w 496"/>
                  <a:gd name="T23" fmla="*/ 449 h 495"/>
                  <a:gd name="T24" fmla="*/ 46 w 496"/>
                  <a:gd name="T25" fmla="*/ 476 h 495"/>
                  <a:gd name="T26" fmla="*/ 450 w 496"/>
                  <a:gd name="T27" fmla="*/ 476 h 495"/>
                  <a:gd name="T28" fmla="*/ 476 w 496"/>
                  <a:gd name="T29" fmla="*/ 449 h 495"/>
                  <a:gd name="T30" fmla="*/ 476 w 496"/>
                  <a:gd name="T31" fmla="*/ 46 h 495"/>
                  <a:gd name="T32" fmla="*/ 450 w 496"/>
                  <a:gd name="T33" fmla="*/ 19 h 495"/>
                  <a:gd name="T34" fmla="*/ 46 w 496"/>
                  <a:gd name="T35" fmla="*/ 1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495">
                    <a:moveTo>
                      <a:pt x="450" y="495"/>
                    </a:moveTo>
                    <a:cubicBezTo>
                      <a:pt x="46" y="495"/>
                      <a:pt x="46" y="495"/>
                      <a:pt x="46" y="495"/>
                    </a:cubicBezTo>
                    <a:cubicBezTo>
                      <a:pt x="21" y="495"/>
                      <a:pt x="0" y="474"/>
                      <a:pt x="0" y="449"/>
                    </a:cubicBezTo>
                    <a:cubicBezTo>
                      <a:pt x="0" y="46"/>
                      <a:pt x="0" y="46"/>
                      <a:pt x="0" y="46"/>
                    </a:cubicBezTo>
                    <a:cubicBezTo>
                      <a:pt x="0" y="20"/>
                      <a:pt x="21" y="0"/>
                      <a:pt x="46" y="0"/>
                    </a:cubicBezTo>
                    <a:cubicBezTo>
                      <a:pt x="450" y="0"/>
                      <a:pt x="450" y="0"/>
                      <a:pt x="450" y="0"/>
                    </a:cubicBezTo>
                    <a:cubicBezTo>
                      <a:pt x="475" y="0"/>
                      <a:pt x="496" y="20"/>
                      <a:pt x="496" y="46"/>
                    </a:cubicBezTo>
                    <a:cubicBezTo>
                      <a:pt x="496" y="449"/>
                      <a:pt x="496" y="449"/>
                      <a:pt x="496" y="449"/>
                    </a:cubicBezTo>
                    <a:cubicBezTo>
                      <a:pt x="496" y="474"/>
                      <a:pt x="475" y="495"/>
                      <a:pt x="450" y="495"/>
                    </a:cubicBezTo>
                    <a:close/>
                    <a:moveTo>
                      <a:pt x="46" y="19"/>
                    </a:moveTo>
                    <a:cubicBezTo>
                      <a:pt x="31" y="19"/>
                      <a:pt x="19" y="31"/>
                      <a:pt x="19" y="46"/>
                    </a:cubicBezTo>
                    <a:cubicBezTo>
                      <a:pt x="19" y="449"/>
                      <a:pt x="19" y="449"/>
                      <a:pt x="19" y="449"/>
                    </a:cubicBezTo>
                    <a:cubicBezTo>
                      <a:pt x="19" y="464"/>
                      <a:pt x="31" y="476"/>
                      <a:pt x="46" y="476"/>
                    </a:cubicBezTo>
                    <a:cubicBezTo>
                      <a:pt x="450" y="476"/>
                      <a:pt x="450" y="476"/>
                      <a:pt x="450" y="476"/>
                    </a:cubicBezTo>
                    <a:cubicBezTo>
                      <a:pt x="464" y="476"/>
                      <a:pt x="476" y="464"/>
                      <a:pt x="476" y="449"/>
                    </a:cubicBezTo>
                    <a:cubicBezTo>
                      <a:pt x="476" y="46"/>
                      <a:pt x="476" y="46"/>
                      <a:pt x="476" y="46"/>
                    </a:cubicBezTo>
                    <a:cubicBezTo>
                      <a:pt x="476" y="31"/>
                      <a:pt x="464" y="19"/>
                      <a:pt x="450" y="19"/>
                    </a:cubicBezTo>
                    <a:lnTo>
                      <a:pt x="4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84" name="Freeform 14">
                <a:extLst>
                  <a:ext uri="{FF2B5EF4-FFF2-40B4-BE49-F238E27FC236}">
                    <a16:creationId xmlns:a16="http://schemas.microsoft.com/office/drawing/2014/main" id="{43E31341-B3E7-432E-8520-687F277EB97E}"/>
                  </a:ext>
                </a:extLst>
              </p:cNvPr>
              <p:cNvSpPr>
                <a:spLocks noEditPoints="1"/>
              </p:cNvSpPr>
              <p:nvPr/>
            </p:nvSpPr>
            <p:spPr bwMode="auto">
              <a:xfrm>
                <a:off x="3610" y="2093"/>
                <a:ext cx="152" cy="159"/>
              </a:xfrm>
              <a:custGeom>
                <a:avLst/>
                <a:gdLst>
                  <a:gd name="T0" fmla="*/ 1 w 86"/>
                  <a:gd name="T1" fmla="*/ 79 h 90"/>
                  <a:gd name="T2" fmla="*/ 33 w 86"/>
                  <a:gd name="T3" fmla="*/ 7 h 90"/>
                  <a:gd name="T4" fmla="*/ 43 w 86"/>
                  <a:gd name="T5" fmla="*/ 0 h 90"/>
                  <a:gd name="T6" fmla="*/ 43 w 86"/>
                  <a:gd name="T7" fmla="*/ 0 h 90"/>
                  <a:gd name="T8" fmla="*/ 53 w 86"/>
                  <a:gd name="T9" fmla="*/ 7 h 90"/>
                  <a:gd name="T10" fmla="*/ 85 w 86"/>
                  <a:gd name="T11" fmla="*/ 79 h 90"/>
                  <a:gd name="T12" fmla="*/ 86 w 86"/>
                  <a:gd name="T13" fmla="*/ 83 h 90"/>
                  <a:gd name="T14" fmla="*/ 79 w 86"/>
                  <a:gd name="T15" fmla="*/ 90 h 90"/>
                  <a:gd name="T16" fmla="*/ 71 w 86"/>
                  <a:gd name="T17" fmla="*/ 85 h 90"/>
                  <a:gd name="T18" fmla="*/ 64 w 86"/>
                  <a:gd name="T19" fmla="*/ 68 h 90"/>
                  <a:gd name="T20" fmla="*/ 21 w 86"/>
                  <a:gd name="T21" fmla="*/ 68 h 90"/>
                  <a:gd name="T22" fmla="*/ 14 w 86"/>
                  <a:gd name="T23" fmla="*/ 85 h 90"/>
                  <a:gd name="T24" fmla="*/ 7 w 86"/>
                  <a:gd name="T25" fmla="*/ 90 h 90"/>
                  <a:gd name="T26" fmla="*/ 0 w 86"/>
                  <a:gd name="T27" fmla="*/ 83 h 90"/>
                  <a:gd name="T28" fmla="*/ 1 w 86"/>
                  <a:gd name="T29" fmla="*/ 79 h 90"/>
                  <a:gd name="T30" fmla="*/ 58 w 86"/>
                  <a:gd name="T31" fmla="*/ 54 h 90"/>
                  <a:gd name="T32" fmla="*/ 43 w 86"/>
                  <a:gd name="T33" fmla="*/ 19 h 90"/>
                  <a:gd name="T34" fmla="*/ 27 w 86"/>
                  <a:gd name="T35" fmla="*/ 54 h 90"/>
                  <a:gd name="T36" fmla="*/ 58 w 86"/>
                  <a:gd name="T37"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90">
                    <a:moveTo>
                      <a:pt x="1" y="79"/>
                    </a:moveTo>
                    <a:cubicBezTo>
                      <a:pt x="33" y="7"/>
                      <a:pt x="33" y="7"/>
                      <a:pt x="33" y="7"/>
                    </a:cubicBezTo>
                    <a:cubicBezTo>
                      <a:pt x="35" y="3"/>
                      <a:pt x="38" y="0"/>
                      <a:pt x="43" y="0"/>
                    </a:cubicBezTo>
                    <a:cubicBezTo>
                      <a:pt x="43" y="0"/>
                      <a:pt x="43" y="0"/>
                      <a:pt x="43" y="0"/>
                    </a:cubicBezTo>
                    <a:cubicBezTo>
                      <a:pt x="48" y="0"/>
                      <a:pt x="51" y="3"/>
                      <a:pt x="53" y="7"/>
                    </a:cubicBezTo>
                    <a:cubicBezTo>
                      <a:pt x="85" y="79"/>
                      <a:pt x="85" y="79"/>
                      <a:pt x="85" y="79"/>
                    </a:cubicBezTo>
                    <a:cubicBezTo>
                      <a:pt x="86" y="80"/>
                      <a:pt x="86" y="82"/>
                      <a:pt x="86" y="83"/>
                    </a:cubicBezTo>
                    <a:cubicBezTo>
                      <a:pt x="86" y="87"/>
                      <a:pt x="83" y="90"/>
                      <a:pt x="79" y="90"/>
                    </a:cubicBezTo>
                    <a:cubicBezTo>
                      <a:pt x="75" y="90"/>
                      <a:pt x="73" y="88"/>
                      <a:pt x="71" y="85"/>
                    </a:cubicBezTo>
                    <a:cubicBezTo>
                      <a:pt x="64" y="68"/>
                      <a:pt x="64" y="68"/>
                      <a:pt x="64" y="68"/>
                    </a:cubicBezTo>
                    <a:cubicBezTo>
                      <a:pt x="21" y="68"/>
                      <a:pt x="21" y="68"/>
                      <a:pt x="21" y="68"/>
                    </a:cubicBezTo>
                    <a:cubicBezTo>
                      <a:pt x="14" y="85"/>
                      <a:pt x="14" y="85"/>
                      <a:pt x="14" y="85"/>
                    </a:cubicBezTo>
                    <a:cubicBezTo>
                      <a:pt x="13" y="88"/>
                      <a:pt x="10" y="90"/>
                      <a:pt x="7" y="90"/>
                    </a:cubicBezTo>
                    <a:cubicBezTo>
                      <a:pt x="3" y="90"/>
                      <a:pt x="0" y="87"/>
                      <a:pt x="0" y="83"/>
                    </a:cubicBezTo>
                    <a:cubicBezTo>
                      <a:pt x="0" y="82"/>
                      <a:pt x="0" y="81"/>
                      <a:pt x="1" y="79"/>
                    </a:cubicBezTo>
                    <a:close/>
                    <a:moveTo>
                      <a:pt x="58" y="54"/>
                    </a:moveTo>
                    <a:cubicBezTo>
                      <a:pt x="43" y="19"/>
                      <a:pt x="43" y="19"/>
                      <a:pt x="43" y="19"/>
                    </a:cubicBezTo>
                    <a:cubicBezTo>
                      <a:pt x="27" y="54"/>
                      <a:pt x="27" y="54"/>
                      <a:pt x="27" y="54"/>
                    </a:cubicBezTo>
                    <a:lnTo>
                      <a:pt x="58"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85" name="Freeform 15">
                <a:extLst>
                  <a:ext uri="{FF2B5EF4-FFF2-40B4-BE49-F238E27FC236}">
                    <a16:creationId xmlns:a16="http://schemas.microsoft.com/office/drawing/2014/main" id="{0C7C3853-C1C5-4A98-858A-52E4EE79987C}"/>
                  </a:ext>
                </a:extLst>
              </p:cNvPr>
              <p:cNvSpPr>
                <a:spLocks noEditPoints="1"/>
              </p:cNvSpPr>
              <p:nvPr/>
            </p:nvSpPr>
            <p:spPr bwMode="auto">
              <a:xfrm>
                <a:off x="3792" y="2096"/>
                <a:ext cx="120" cy="156"/>
              </a:xfrm>
              <a:custGeom>
                <a:avLst/>
                <a:gdLst>
                  <a:gd name="T0" fmla="*/ 0 w 68"/>
                  <a:gd name="T1" fmla="*/ 6 h 88"/>
                  <a:gd name="T2" fmla="*/ 6 w 68"/>
                  <a:gd name="T3" fmla="*/ 0 h 88"/>
                  <a:gd name="T4" fmla="*/ 34 w 68"/>
                  <a:gd name="T5" fmla="*/ 0 h 88"/>
                  <a:gd name="T6" fmla="*/ 68 w 68"/>
                  <a:gd name="T7" fmla="*/ 29 h 88"/>
                  <a:gd name="T8" fmla="*/ 68 w 68"/>
                  <a:gd name="T9" fmla="*/ 29 h 88"/>
                  <a:gd name="T10" fmla="*/ 33 w 68"/>
                  <a:gd name="T11" fmla="*/ 59 h 88"/>
                  <a:gd name="T12" fmla="*/ 15 w 68"/>
                  <a:gd name="T13" fmla="*/ 59 h 88"/>
                  <a:gd name="T14" fmla="*/ 15 w 68"/>
                  <a:gd name="T15" fmla="*/ 80 h 88"/>
                  <a:gd name="T16" fmla="*/ 8 w 68"/>
                  <a:gd name="T17" fmla="*/ 88 h 88"/>
                  <a:gd name="T18" fmla="*/ 0 w 68"/>
                  <a:gd name="T19" fmla="*/ 80 h 88"/>
                  <a:gd name="T20" fmla="*/ 0 w 68"/>
                  <a:gd name="T21" fmla="*/ 6 h 88"/>
                  <a:gd name="T22" fmla="*/ 33 w 68"/>
                  <a:gd name="T23" fmla="*/ 45 h 88"/>
                  <a:gd name="T24" fmla="*/ 52 w 68"/>
                  <a:gd name="T25" fmla="*/ 29 h 88"/>
                  <a:gd name="T26" fmla="*/ 52 w 68"/>
                  <a:gd name="T27" fmla="*/ 29 h 88"/>
                  <a:gd name="T28" fmla="*/ 33 w 68"/>
                  <a:gd name="T29" fmla="*/ 14 h 88"/>
                  <a:gd name="T30" fmla="*/ 15 w 68"/>
                  <a:gd name="T31" fmla="*/ 14 h 88"/>
                  <a:gd name="T32" fmla="*/ 15 w 68"/>
                  <a:gd name="T33" fmla="*/ 45 h 88"/>
                  <a:gd name="T34" fmla="*/ 33 w 68"/>
                  <a:gd name="T35"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88">
                    <a:moveTo>
                      <a:pt x="0" y="6"/>
                    </a:moveTo>
                    <a:cubicBezTo>
                      <a:pt x="0" y="2"/>
                      <a:pt x="3" y="0"/>
                      <a:pt x="6" y="0"/>
                    </a:cubicBezTo>
                    <a:cubicBezTo>
                      <a:pt x="34" y="0"/>
                      <a:pt x="34" y="0"/>
                      <a:pt x="34" y="0"/>
                    </a:cubicBezTo>
                    <a:cubicBezTo>
                      <a:pt x="55" y="0"/>
                      <a:pt x="68" y="11"/>
                      <a:pt x="68" y="29"/>
                    </a:cubicBezTo>
                    <a:cubicBezTo>
                      <a:pt x="68" y="29"/>
                      <a:pt x="68" y="29"/>
                      <a:pt x="68" y="29"/>
                    </a:cubicBezTo>
                    <a:cubicBezTo>
                      <a:pt x="68" y="49"/>
                      <a:pt x="52" y="59"/>
                      <a:pt x="33" y="59"/>
                    </a:cubicBezTo>
                    <a:cubicBezTo>
                      <a:pt x="15" y="59"/>
                      <a:pt x="15" y="59"/>
                      <a:pt x="15" y="59"/>
                    </a:cubicBezTo>
                    <a:cubicBezTo>
                      <a:pt x="15" y="80"/>
                      <a:pt x="15" y="80"/>
                      <a:pt x="15" y="80"/>
                    </a:cubicBezTo>
                    <a:cubicBezTo>
                      <a:pt x="15" y="85"/>
                      <a:pt x="12" y="88"/>
                      <a:pt x="8" y="88"/>
                    </a:cubicBezTo>
                    <a:cubicBezTo>
                      <a:pt x="3" y="88"/>
                      <a:pt x="0" y="85"/>
                      <a:pt x="0" y="80"/>
                    </a:cubicBezTo>
                    <a:lnTo>
                      <a:pt x="0" y="6"/>
                    </a:lnTo>
                    <a:close/>
                    <a:moveTo>
                      <a:pt x="33" y="45"/>
                    </a:moveTo>
                    <a:cubicBezTo>
                      <a:pt x="45" y="45"/>
                      <a:pt x="52" y="39"/>
                      <a:pt x="52" y="29"/>
                    </a:cubicBezTo>
                    <a:cubicBezTo>
                      <a:pt x="52" y="29"/>
                      <a:pt x="52" y="29"/>
                      <a:pt x="52" y="29"/>
                    </a:cubicBezTo>
                    <a:cubicBezTo>
                      <a:pt x="52" y="19"/>
                      <a:pt x="45" y="14"/>
                      <a:pt x="33" y="14"/>
                    </a:cubicBezTo>
                    <a:cubicBezTo>
                      <a:pt x="15" y="14"/>
                      <a:pt x="15" y="14"/>
                      <a:pt x="15" y="14"/>
                    </a:cubicBezTo>
                    <a:cubicBezTo>
                      <a:pt x="15" y="45"/>
                      <a:pt x="15" y="45"/>
                      <a:pt x="15" y="45"/>
                    </a:cubicBezTo>
                    <a:lnTo>
                      <a:pt x="3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86" name="Freeform 16">
                <a:extLst>
                  <a:ext uri="{FF2B5EF4-FFF2-40B4-BE49-F238E27FC236}">
                    <a16:creationId xmlns:a16="http://schemas.microsoft.com/office/drawing/2014/main" id="{23FC3150-101E-4D20-A757-19F5B323C7FA}"/>
                  </a:ext>
                </a:extLst>
              </p:cNvPr>
              <p:cNvSpPr>
                <a:spLocks noEditPoints="1"/>
              </p:cNvSpPr>
              <p:nvPr/>
            </p:nvSpPr>
            <p:spPr bwMode="auto">
              <a:xfrm>
                <a:off x="3941" y="2096"/>
                <a:ext cx="120" cy="156"/>
              </a:xfrm>
              <a:custGeom>
                <a:avLst/>
                <a:gdLst>
                  <a:gd name="T0" fmla="*/ 0 w 68"/>
                  <a:gd name="T1" fmla="*/ 6 h 88"/>
                  <a:gd name="T2" fmla="*/ 6 w 68"/>
                  <a:gd name="T3" fmla="*/ 0 h 88"/>
                  <a:gd name="T4" fmla="*/ 34 w 68"/>
                  <a:gd name="T5" fmla="*/ 0 h 88"/>
                  <a:gd name="T6" fmla="*/ 68 w 68"/>
                  <a:gd name="T7" fmla="*/ 29 h 88"/>
                  <a:gd name="T8" fmla="*/ 68 w 68"/>
                  <a:gd name="T9" fmla="*/ 29 h 88"/>
                  <a:gd name="T10" fmla="*/ 32 w 68"/>
                  <a:gd name="T11" fmla="*/ 59 h 88"/>
                  <a:gd name="T12" fmla="*/ 15 w 68"/>
                  <a:gd name="T13" fmla="*/ 59 h 88"/>
                  <a:gd name="T14" fmla="*/ 15 w 68"/>
                  <a:gd name="T15" fmla="*/ 80 h 88"/>
                  <a:gd name="T16" fmla="*/ 7 w 68"/>
                  <a:gd name="T17" fmla="*/ 88 h 88"/>
                  <a:gd name="T18" fmla="*/ 0 w 68"/>
                  <a:gd name="T19" fmla="*/ 80 h 88"/>
                  <a:gd name="T20" fmla="*/ 0 w 68"/>
                  <a:gd name="T21" fmla="*/ 6 h 88"/>
                  <a:gd name="T22" fmla="*/ 33 w 68"/>
                  <a:gd name="T23" fmla="*/ 45 h 88"/>
                  <a:gd name="T24" fmla="*/ 52 w 68"/>
                  <a:gd name="T25" fmla="*/ 29 h 88"/>
                  <a:gd name="T26" fmla="*/ 52 w 68"/>
                  <a:gd name="T27" fmla="*/ 29 h 88"/>
                  <a:gd name="T28" fmla="*/ 33 w 68"/>
                  <a:gd name="T29" fmla="*/ 14 h 88"/>
                  <a:gd name="T30" fmla="*/ 15 w 68"/>
                  <a:gd name="T31" fmla="*/ 14 h 88"/>
                  <a:gd name="T32" fmla="*/ 15 w 68"/>
                  <a:gd name="T33" fmla="*/ 45 h 88"/>
                  <a:gd name="T34" fmla="*/ 33 w 68"/>
                  <a:gd name="T35"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88">
                    <a:moveTo>
                      <a:pt x="0" y="6"/>
                    </a:moveTo>
                    <a:cubicBezTo>
                      <a:pt x="0" y="2"/>
                      <a:pt x="3" y="0"/>
                      <a:pt x="6" y="0"/>
                    </a:cubicBezTo>
                    <a:cubicBezTo>
                      <a:pt x="34" y="0"/>
                      <a:pt x="34" y="0"/>
                      <a:pt x="34" y="0"/>
                    </a:cubicBezTo>
                    <a:cubicBezTo>
                      <a:pt x="55" y="0"/>
                      <a:pt x="68" y="11"/>
                      <a:pt x="68" y="29"/>
                    </a:cubicBezTo>
                    <a:cubicBezTo>
                      <a:pt x="68" y="29"/>
                      <a:pt x="68" y="29"/>
                      <a:pt x="68" y="29"/>
                    </a:cubicBezTo>
                    <a:cubicBezTo>
                      <a:pt x="68" y="49"/>
                      <a:pt x="52" y="59"/>
                      <a:pt x="32" y="59"/>
                    </a:cubicBezTo>
                    <a:cubicBezTo>
                      <a:pt x="15" y="59"/>
                      <a:pt x="15" y="59"/>
                      <a:pt x="15" y="59"/>
                    </a:cubicBezTo>
                    <a:cubicBezTo>
                      <a:pt x="15" y="80"/>
                      <a:pt x="15" y="80"/>
                      <a:pt x="15" y="80"/>
                    </a:cubicBezTo>
                    <a:cubicBezTo>
                      <a:pt x="15" y="85"/>
                      <a:pt x="12" y="88"/>
                      <a:pt x="7" y="88"/>
                    </a:cubicBezTo>
                    <a:cubicBezTo>
                      <a:pt x="3" y="88"/>
                      <a:pt x="0" y="85"/>
                      <a:pt x="0" y="80"/>
                    </a:cubicBezTo>
                    <a:lnTo>
                      <a:pt x="0" y="6"/>
                    </a:lnTo>
                    <a:close/>
                    <a:moveTo>
                      <a:pt x="33" y="45"/>
                    </a:moveTo>
                    <a:cubicBezTo>
                      <a:pt x="45" y="45"/>
                      <a:pt x="52" y="39"/>
                      <a:pt x="52" y="29"/>
                    </a:cubicBezTo>
                    <a:cubicBezTo>
                      <a:pt x="52" y="29"/>
                      <a:pt x="52" y="29"/>
                      <a:pt x="52" y="29"/>
                    </a:cubicBezTo>
                    <a:cubicBezTo>
                      <a:pt x="52" y="19"/>
                      <a:pt x="44" y="14"/>
                      <a:pt x="33" y="14"/>
                    </a:cubicBezTo>
                    <a:cubicBezTo>
                      <a:pt x="15" y="14"/>
                      <a:pt x="15" y="14"/>
                      <a:pt x="15" y="14"/>
                    </a:cubicBezTo>
                    <a:cubicBezTo>
                      <a:pt x="15" y="45"/>
                      <a:pt x="15" y="45"/>
                      <a:pt x="15" y="45"/>
                    </a:cubicBezTo>
                    <a:lnTo>
                      <a:pt x="3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342" name="Group 4">
              <a:extLst>
                <a:ext uri="{FF2B5EF4-FFF2-40B4-BE49-F238E27FC236}">
                  <a16:creationId xmlns:a16="http://schemas.microsoft.com/office/drawing/2014/main" id="{2E290D9B-7639-47CA-9402-091B27E3C34E}"/>
                </a:ext>
              </a:extLst>
            </p:cNvPr>
            <p:cNvGrpSpPr>
              <a:grpSpLocks noChangeAspect="1"/>
            </p:cNvGrpSpPr>
            <p:nvPr/>
          </p:nvGrpSpPr>
          <p:grpSpPr bwMode="auto">
            <a:xfrm>
              <a:off x="6403268" y="2516012"/>
              <a:ext cx="440421" cy="441501"/>
              <a:chOff x="3023" y="1342"/>
              <a:chExt cx="1632" cy="1636"/>
            </a:xfrm>
            <a:grpFill/>
          </p:grpSpPr>
          <p:sp>
            <p:nvSpPr>
              <p:cNvPr id="356" name="Rectangle 355">
                <a:extLst>
                  <a:ext uri="{FF2B5EF4-FFF2-40B4-BE49-F238E27FC236}">
                    <a16:creationId xmlns:a16="http://schemas.microsoft.com/office/drawing/2014/main" id="{5746ED85-2FE0-4474-9A5B-58F16739C45D}"/>
                  </a:ext>
                </a:extLst>
              </p:cNvPr>
              <p:cNvSpPr>
                <a:spLocks noChangeArrowheads="1"/>
              </p:cNvSpPr>
              <p:nvPr/>
            </p:nvSpPr>
            <p:spPr bwMode="auto">
              <a:xfrm>
                <a:off x="4586" y="2909"/>
                <a:ext cx="69"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7" name="Freeform 6">
                <a:extLst>
                  <a:ext uri="{FF2B5EF4-FFF2-40B4-BE49-F238E27FC236}">
                    <a16:creationId xmlns:a16="http://schemas.microsoft.com/office/drawing/2014/main" id="{B088CAF1-24A1-495A-8D3E-C539C86E0C7A}"/>
                  </a:ext>
                </a:extLst>
              </p:cNvPr>
              <p:cNvSpPr>
                <a:spLocks noEditPoints="1"/>
              </p:cNvSpPr>
              <p:nvPr/>
            </p:nvSpPr>
            <p:spPr bwMode="auto">
              <a:xfrm>
                <a:off x="3221" y="2909"/>
                <a:ext cx="1236" cy="69"/>
              </a:xfrm>
              <a:custGeom>
                <a:avLst/>
                <a:gdLst>
                  <a:gd name="T0" fmla="*/ 1236 w 1236"/>
                  <a:gd name="T1" fmla="*/ 69 h 69"/>
                  <a:gd name="T2" fmla="*/ 1170 w 1236"/>
                  <a:gd name="T3" fmla="*/ 69 h 69"/>
                  <a:gd name="T4" fmla="*/ 1170 w 1236"/>
                  <a:gd name="T5" fmla="*/ 0 h 69"/>
                  <a:gd name="T6" fmla="*/ 1236 w 1236"/>
                  <a:gd name="T7" fmla="*/ 0 h 69"/>
                  <a:gd name="T8" fmla="*/ 1236 w 1236"/>
                  <a:gd name="T9" fmla="*/ 69 h 69"/>
                  <a:gd name="T10" fmla="*/ 1040 w 1236"/>
                  <a:gd name="T11" fmla="*/ 69 h 69"/>
                  <a:gd name="T12" fmla="*/ 976 w 1236"/>
                  <a:gd name="T13" fmla="*/ 69 h 69"/>
                  <a:gd name="T14" fmla="*/ 976 w 1236"/>
                  <a:gd name="T15" fmla="*/ 0 h 69"/>
                  <a:gd name="T16" fmla="*/ 1040 w 1236"/>
                  <a:gd name="T17" fmla="*/ 0 h 69"/>
                  <a:gd name="T18" fmla="*/ 1040 w 1236"/>
                  <a:gd name="T19" fmla="*/ 69 h 69"/>
                  <a:gd name="T20" fmla="*/ 845 w 1236"/>
                  <a:gd name="T21" fmla="*/ 69 h 69"/>
                  <a:gd name="T22" fmla="*/ 780 w 1236"/>
                  <a:gd name="T23" fmla="*/ 69 h 69"/>
                  <a:gd name="T24" fmla="*/ 780 w 1236"/>
                  <a:gd name="T25" fmla="*/ 0 h 69"/>
                  <a:gd name="T26" fmla="*/ 845 w 1236"/>
                  <a:gd name="T27" fmla="*/ 0 h 69"/>
                  <a:gd name="T28" fmla="*/ 845 w 1236"/>
                  <a:gd name="T29" fmla="*/ 69 h 69"/>
                  <a:gd name="T30" fmla="*/ 651 w 1236"/>
                  <a:gd name="T31" fmla="*/ 69 h 69"/>
                  <a:gd name="T32" fmla="*/ 585 w 1236"/>
                  <a:gd name="T33" fmla="*/ 69 h 69"/>
                  <a:gd name="T34" fmla="*/ 585 w 1236"/>
                  <a:gd name="T35" fmla="*/ 0 h 69"/>
                  <a:gd name="T36" fmla="*/ 651 w 1236"/>
                  <a:gd name="T37" fmla="*/ 0 h 69"/>
                  <a:gd name="T38" fmla="*/ 651 w 1236"/>
                  <a:gd name="T39" fmla="*/ 69 h 69"/>
                  <a:gd name="T40" fmla="*/ 455 w 1236"/>
                  <a:gd name="T41" fmla="*/ 69 h 69"/>
                  <a:gd name="T42" fmla="*/ 389 w 1236"/>
                  <a:gd name="T43" fmla="*/ 69 h 69"/>
                  <a:gd name="T44" fmla="*/ 389 w 1236"/>
                  <a:gd name="T45" fmla="*/ 0 h 69"/>
                  <a:gd name="T46" fmla="*/ 455 w 1236"/>
                  <a:gd name="T47" fmla="*/ 0 h 69"/>
                  <a:gd name="T48" fmla="*/ 455 w 1236"/>
                  <a:gd name="T49" fmla="*/ 69 h 69"/>
                  <a:gd name="T50" fmla="*/ 260 w 1236"/>
                  <a:gd name="T51" fmla="*/ 69 h 69"/>
                  <a:gd name="T52" fmla="*/ 195 w 1236"/>
                  <a:gd name="T53" fmla="*/ 69 h 69"/>
                  <a:gd name="T54" fmla="*/ 195 w 1236"/>
                  <a:gd name="T55" fmla="*/ 0 h 69"/>
                  <a:gd name="T56" fmla="*/ 260 w 1236"/>
                  <a:gd name="T57" fmla="*/ 0 h 69"/>
                  <a:gd name="T58" fmla="*/ 260 w 1236"/>
                  <a:gd name="T59" fmla="*/ 69 h 69"/>
                  <a:gd name="T60" fmla="*/ 64 w 1236"/>
                  <a:gd name="T61" fmla="*/ 69 h 69"/>
                  <a:gd name="T62" fmla="*/ 0 w 1236"/>
                  <a:gd name="T63" fmla="*/ 69 h 69"/>
                  <a:gd name="T64" fmla="*/ 0 w 1236"/>
                  <a:gd name="T65" fmla="*/ 0 h 69"/>
                  <a:gd name="T66" fmla="*/ 64 w 1236"/>
                  <a:gd name="T67" fmla="*/ 0 h 69"/>
                  <a:gd name="T68" fmla="*/ 64 w 1236"/>
                  <a:gd name="T6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6" h="69">
                    <a:moveTo>
                      <a:pt x="1236" y="69"/>
                    </a:moveTo>
                    <a:lnTo>
                      <a:pt x="1170" y="69"/>
                    </a:lnTo>
                    <a:lnTo>
                      <a:pt x="1170" y="0"/>
                    </a:lnTo>
                    <a:lnTo>
                      <a:pt x="1236" y="0"/>
                    </a:lnTo>
                    <a:lnTo>
                      <a:pt x="1236" y="69"/>
                    </a:lnTo>
                    <a:close/>
                    <a:moveTo>
                      <a:pt x="1040" y="69"/>
                    </a:moveTo>
                    <a:lnTo>
                      <a:pt x="976" y="69"/>
                    </a:lnTo>
                    <a:lnTo>
                      <a:pt x="976" y="0"/>
                    </a:lnTo>
                    <a:lnTo>
                      <a:pt x="1040" y="0"/>
                    </a:lnTo>
                    <a:lnTo>
                      <a:pt x="1040" y="69"/>
                    </a:lnTo>
                    <a:close/>
                    <a:moveTo>
                      <a:pt x="845" y="69"/>
                    </a:moveTo>
                    <a:lnTo>
                      <a:pt x="780" y="69"/>
                    </a:lnTo>
                    <a:lnTo>
                      <a:pt x="780" y="0"/>
                    </a:lnTo>
                    <a:lnTo>
                      <a:pt x="845" y="0"/>
                    </a:lnTo>
                    <a:lnTo>
                      <a:pt x="845" y="69"/>
                    </a:lnTo>
                    <a:close/>
                    <a:moveTo>
                      <a:pt x="651" y="69"/>
                    </a:moveTo>
                    <a:lnTo>
                      <a:pt x="585" y="69"/>
                    </a:lnTo>
                    <a:lnTo>
                      <a:pt x="585" y="0"/>
                    </a:lnTo>
                    <a:lnTo>
                      <a:pt x="651" y="0"/>
                    </a:lnTo>
                    <a:lnTo>
                      <a:pt x="651" y="69"/>
                    </a:lnTo>
                    <a:close/>
                    <a:moveTo>
                      <a:pt x="455" y="69"/>
                    </a:moveTo>
                    <a:lnTo>
                      <a:pt x="389" y="69"/>
                    </a:lnTo>
                    <a:lnTo>
                      <a:pt x="389" y="0"/>
                    </a:lnTo>
                    <a:lnTo>
                      <a:pt x="455" y="0"/>
                    </a:lnTo>
                    <a:lnTo>
                      <a:pt x="455" y="69"/>
                    </a:lnTo>
                    <a:close/>
                    <a:moveTo>
                      <a:pt x="260" y="69"/>
                    </a:moveTo>
                    <a:lnTo>
                      <a:pt x="195" y="69"/>
                    </a:lnTo>
                    <a:lnTo>
                      <a:pt x="195" y="0"/>
                    </a:lnTo>
                    <a:lnTo>
                      <a:pt x="260" y="0"/>
                    </a:lnTo>
                    <a:lnTo>
                      <a:pt x="260" y="69"/>
                    </a:lnTo>
                    <a:close/>
                    <a:moveTo>
                      <a:pt x="64" y="69"/>
                    </a:moveTo>
                    <a:lnTo>
                      <a:pt x="0" y="69"/>
                    </a:lnTo>
                    <a:lnTo>
                      <a:pt x="0" y="0"/>
                    </a:lnTo>
                    <a:lnTo>
                      <a:pt x="64" y="0"/>
                    </a:lnTo>
                    <a:lnTo>
                      <a:pt x="6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8" name="Rectangle 357">
                <a:extLst>
                  <a:ext uri="{FF2B5EF4-FFF2-40B4-BE49-F238E27FC236}">
                    <a16:creationId xmlns:a16="http://schemas.microsoft.com/office/drawing/2014/main" id="{FDD413F1-F6B2-4CC7-82BF-0996C71A9A64}"/>
                  </a:ext>
                </a:extLst>
              </p:cNvPr>
              <p:cNvSpPr>
                <a:spLocks noChangeArrowheads="1"/>
              </p:cNvSpPr>
              <p:nvPr/>
            </p:nvSpPr>
            <p:spPr bwMode="auto">
              <a:xfrm>
                <a:off x="3023" y="2909"/>
                <a:ext cx="67"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9" name="Freeform 8">
                <a:extLst>
                  <a:ext uri="{FF2B5EF4-FFF2-40B4-BE49-F238E27FC236}">
                    <a16:creationId xmlns:a16="http://schemas.microsoft.com/office/drawing/2014/main" id="{8BDE1034-035A-4A7C-89EA-828D5F7716C2}"/>
                  </a:ext>
                </a:extLst>
              </p:cNvPr>
              <p:cNvSpPr>
                <a:spLocks noEditPoints="1"/>
              </p:cNvSpPr>
              <p:nvPr/>
            </p:nvSpPr>
            <p:spPr bwMode="auto">
              <a:xfrm>
                <a:off x="3023" y="1540"/>
                <a:ext cx="67" cy="1240"/>
              </a:xfrm>
              <a:custGeom>
                <a:avLst/>
                <a:gdLst>
                  <a:gd name="T0" fmla="*/ 67 w 67"/>
                  <a:gd name="T1" fmla="*/ 1240 h 1240"/>
                  <a:gd name="T2" fmla="*/ 0 w 67"/>
                  <a:gd name="T3" fmla="*/ 1240 h 1240"/>
                  <a:gd name="T4" fmla="*/ 0 w 67"/>
                  <a:gd name="T5" fmla="*/ 1174 h 1240"/>
                  <a:gd name="T6" fmla="*/ 67 w 67"/>
                  <a:gd name="T7" fmla="*/ 1174 h 1240"/>
                  <a:gd name="T8" fmla="*/ 67 w 67"/>
                  <a:gd name="T9" fmla="*/ 1240 h 1240"/>
                  <a:gd name="T10" fmla="*/ 67 w 67"/>
                  <a:gd name="T11" fmla="*/ 1043 h 1240"/>
                  <a:gd name="T12" fmla="*/ 0 w 67"/>
                  <a:gd name="T13" fmla="*/ 1043 h 1240"/>
                  <a:gd name="T14" fmla="*/ 0 w 67"/>
                  <a:gd name="T15" fmla="*/ 978 h 1240"/>
                  <a:gd name="T16" fmla="*/ 67 w 67"/>
                  <a:gd name="T17" fmla="*/ 978 h 1240"/>
                  <a:gd name="T18" fmla="*/ 67 w 67"/>
                  <a:gd name="T19" fmla="*/ 1043 h 1240"/>
                  <a:gd name="T20" fmla="*/ 67 w 67"/>
                  <a:gd name="T21" fmla="*/ 848 h 1240"/>
                  <a:gd name="T22" fmla="*/ 0 w 67"/>
                  <a:gd name="T23" fmla="*/ 848 h 1240"/>
                  <a:gd name="T24" fmla="*/ 0 w 67"/>
                  <a:gd name="T25" fmla="*/ 783 h 1240"/>
                  <a:gd name="T26" fmla="*/ 67 w 67"/>
                  <a:gd name="T27" fmla="*/ 783 h 1240"/>
                  <a:gd name="T28" fmla="*/ 67 w 67"/>
                  <a:gd name="T29" fmla="*/ 848 h 1240"/>
                  <a:gd name="T30" fmla="*/ 67 w 67"/>
                  <a:gd name="T31" fmla="*/ 652 h 1240"/>
                  <a:gd name="T32" fmla="*/ 0 w 67"/>
                  <a:gd name="T33" fmla="*/ 652 h 1240"/>
                  <a:gd name="T34" fmla="*/ 0 w 67"/>
                  <a:gd name="T35" fmla="*/ 588 h 1240"/>
                  <a:gd name="T36" fmla="*/ 67 w 67"/>
                  <a:gd name="T37" fmla="*/ 588 h 1240"/>
                  <a:gd name="T38" fmla="*/ 67 w 67"/>
                  <a:gd name="T39" fmla="*/ 652 h 1240"/>
                  <a:gd name="T40" fmla="*/ 67 w 67"/>
                  <a:gd name="T41" fmla="*/ 457 h 1240"/>
                  <a:gd name="T42" fmla="*/ 0 w 67"/>
                  <a:gd name="T43" fmla="*/ 457 h 1240"/>
                  <a:gd name="T44" fmla="*/ 0 w 67"/>
                  <a:gd name="T45" fmla="*/ 392 h 1240"/>
                  <a:gd name="T46" fmla="*/ 67 w 67"/>
                  <a:gd name="T47" fmla="*/ 392 h 1240"/>
                  <a:gd name="T48" fmla="*/ 67 w 67"/>
                  <a:gd name="T49" fmla="*/ 457 h 1240"/>
                  <a:gd name="T50" fmla="*/ 67 w 67"/>
                  <a:gd name="T51" fmla="*/ 262 h 1240"/>
                  <a:gd name="T52" fmla="*/ 0 w 67"/>
                  <a:gd name="T53" fmla="*/ 262 h 1240"/>
                  <a:gd name="T54" fmla="*/ 0 w 67"/>
                  <a:gd name="T55" fmla="*/ 197 h 1240"/>
                  <a:gd name="T56" fmla="*/ 67 w 67"/>
                  <a:gd name="T57" fmla="*/ 197 h 1240"/>
                  <a:gd name="T58" fmla="*/ 67 w 67"/>
                  <a:gd name="T59" fmla="*/ 262 h 1240"/>
                  <a:gd name="T60" fmla="*/ 67 w 67"/>
                  <a:gd name="T61" fmla="*/ 66 h 1240"/>
                  <a:gd name="T62" fmla="*/ 0 w 67"/>
                  <a:gd name="T63" fmla="*/ 66 h 1240"/>
                  <a:gd name="T64" fmla="*/ 0 w 67"/>
                  <a:gd name="T65" fmla="*/ 0 h 1240"/>
                  <a:gd name="T66" fmla="*/ 67 w 67"/>
                  <a:gd name="T67" fmla="*/ 0 h 1240"/>
                  <a:gd name="T68" fmla="*/ 67 w 67"/>
                  <a:gd name="T69" fmla="*/ 66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1240">
                    <a:moveTo>
                      <a:pt x="67" y="1240"/>
                    </a:moveTo>
                    <a:lnTo>
                      <a:pt x="0" y="1240"/>
                    </a:lnTo>
                    <a:lnTo>
                      <a:pt x="0" y="1174"/>
                    </a:lnTo>
                    <a:lnTo>
                      <a:pt x="67" y="1174"/>
                    </a:lnTo>
                    <a:lnTo>
                      <a:pt x="67" y="1240"/>
                    </a:lnTo>
                    <a:close/>
                    <a:moveTo>
                      <a:pt x="67" y="1043"/>
                    </a:moveTo>
                    <a:lnTo>
                      <a:pt x="0" y="1043"/>
                    </a:lnTo>
                    <a:lnTo>
                      <a:pt x="0" y="978"/>
                    </a:lnTo>
                    <a:lnTo>
                      <a:pt x="67" y="978"/>
                    </a:lnTo>
                    <a:lnTo>
                      <a:pt x="67" y="1043"/>
                    </a:lnTo>
                    <a:close/>
                    <a:moveTo>
                      <a:pt x="67" y="848"/>
                    </a:moveTo>
                    <a:lnTo>
                      <a:pt x="0" y="848"/>
                    </a:lnTo>
                    <a:lnTo>
                      <a:pt x="0" y="783"/>
                    </a:lnTo>
                    <a:lnTo>
                      <a:pt x="67" y="783"/>
                    </a:lnTo>
                    <a:lnTo>
                      <a:pt x="67" y="848"/>
                    </a:lnTo>
                    <a:close/>
                    <a:moveTo>
                      <a:pt x="67" y="652"/>
                    </a:moveTo>
                    <a:lnTo>
                      <a:pt x="0" y="652"/>
                    </a:lnTo>
                    <a:lnTo>
                      <a:pt x="0" y="588"/>
                    </a:lnTo>
                    <a:lnTo>
                      <a:pt x="67" y="588"/>
                    </a:lnTo>
                    <a:lnTo>
                      <a:pt x="67" y="652"/>
                    </a:lnTo>
                    <a:close/>
                    <a:moveTo>
                      <a:pt x="67" y="457"/>
                    </a:moveTo>
                    <a:lnTo>
                      <a:pt x="0" y="457"/>
                    </a:lnTo>
                    <a:lnTo>
                      <a:pt x="0" y="392"/>
                    </a:lnTo>
                    <a:lnTo>
                      <a:pt x="67" y="392"/>
                    </a:lnTo>
                    <a:lnTo>
                      <a:pt x="67" y="457"/>
                    </a:lnTo>
                    <a:close/>
                    <a:moveTo>
                      <a:pt x="67" y="262"/>
                    </a:moveTo>
                    <a:lnTo>
                      <a:pt x="0" y="262"/>
                    </a:lnTo>
                    <a:lnTo>
                      <a:pt x="0" y="197"/>
                    </a:lnTo>
                    <a:lnTo>
                      <a:pt x="67" y="197"/>
                    </a:lnTo>
                    <a:lnTo>
                      <a:pt x="67" y="262"/>
                    </a:lnTo>
                    <a:close/>
                    <a:moveTo>
                      <a:pt x="67" y="66"/>
                    </a:moveTo>
                    <a:lnTo>
                      <a:pt x="0" y="66"/>
                    </a:lnTo>
                    <a:lnTo>
                      <a:pt x="0" y="0"/>
                    </a:lnTo>
                    <a:lnTo>
                      <a:pt x="67" y="0"/>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0" name="Rectangle 359">
                <a:extLst>
                  <a:ext uri="{FF2B5EF4-FFF2-40B4-BE49-F238E27FC236}">
                    <a16:creationId xmlns:a16="http://schemas.microsoft.com/office/drawing/2014/main" id="{4C3592C0-E620-4192-A55C-31A072ED9164}"/>
                  </a:ext>
                </a:extLst>
              </p:cNvPr>
              <p:cNvSpPr>
                <a:spLocks noChangeArrowheads="1"/>
              </p:cNvSpPr>
              <p:nvPr/>
            </p:nvSpPr>
            <p:spPr bwMode="auto">
              <a:xfrm>
                <a:off x="3023" y="1342"/>
                <a:ext cx="67"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1" name="Freeform 10">
                <a:extLst>
                  <a:ext uri="{FF2B5EF4-FFF2-40B4-BE49-F238E27FC236}">
                    <a16:creationId xmlns:a16="http://schemas.microsoft.com/office/drawing/2014/main" id="{E46D3265-E8C8-483D-9FC7-AB3BAE81430E}"/>
                  </a:ext>
                </a:extLst>
              </p:cNvPr>
              <p:cNvSpPr>
                <a:spLocks noEditPoints="1"/>
              </p:cNvSpPr>
              <p:nvPr/>
            </p:nvSpPr>
            <p:spPr bwMode="auto">
              <a:xfrm>
                <a:off x="3221" y="1342"/>
                <a:ext cx="1236" cy="69"/>
              </a:xfrm>
              <a:custGeom>
                <a:avLst/>
                <a:gdLst>
                  <a:gd name="T0" fmla="*/ 1236 w 1236"/>
                  <a:gd name="T1" fmla="*/ 69 h 69"/>
                  <a:gd name="T2" fmla="*/ 1170 w 1236"/>
                  <a:gd name="T3" fmla="*/ 69 h 69"/>
                  <a:gd name="T4" fmla="*/ 1170 w 1236"/>
                  <a:gd name="T5" fmla="*/ 0 h 69"/>
                  <a:gd name="T6" fmla="*/ 1236 w 1236"/>
                  <a:gd name="T7" fmla="*/ 0 h 69"/>
                  <a:gd name="T8" fmla="*/ 1236 w 1236"/>
                  <a:gd name="T9" fmla="*/ 69 h 69"/>
                  <a:gd name="T10" fmla="*/ 1040 w 1236"/>
                  <a:gd name="T11" fmla="*/ 69 h 69"/>
                  <a:gd name="T12" fmla="*/ 976 w 1236"/>
                  <a:gd name="T13" fmla="*/ 69 h 69"/>
                  <a:gd name="T14" fmla="*/ 976 w 1236"/>
                  <a:gd name="T15" fmla="*/ 0 h 69"/>
                  <a:gd name="T16" fmla="*/ 1040 w 1236"/>
                  <a:gd name="T17" fmla="*/ 0 h 69"/>
                  <a:gd name="T18" fmla="*/ 1040 w 1236"/>
                  <a:gd name="T19" fmla="*/ 69 h 69"/>
                  <a:gd name="T20" fmla="*/ 845 w 1236"/>
                  <a:gd name="T21" fmla="*/ 69 h 69"/>
                  <a:gd name="T22" fmla="*/ 780 w 1236"/>
                  <a:gd name="T23" fmla="*/ 69 h 69"/>
                  <a:gd name="T24" fmla="*/ 780 w 1236"/>
                  <a:gd name="T25" fmla="*/ 0 h 69"/>
                  <a:gd name="T26" fmla="*/ 845 w 1236"/>
                  <a:gd name="T27" fmla="*/ 0 h 69"/>
                  <a:gd name="T28" fmla="*/ 845 w 1236"/>
                  <a:gd name="T29" fmla="*/ 69 h 69"/>
                  <a:gd name="T30" fmla="*/ 651 w 1236"/>
                  <a:gd name="T31" fmla="*/ 69 h 69"/>
                  <a:gd name="T32" fmla="*/ 585 w 1236"/>
                  <a:gd name="T33" fmla="*/ 69 h 69"/>
                  <a:gd name="T34" fmla="*/ 585 w 1236"/>
                  <a:gd name="T35" fmla="*/ 0 h 69"/>
                  <a:gd name="T36" fmla="*/ 651 w 1236"/>
                  <a:gd name="T37" fmla="*/ 0 h 69"/>
                  <a:gd name="T38" fmla="*/ 651 w 1236"/>
                  <a:gd name="T39" fmla="*/ 69 h 69"/>
                  <a:gd name="T40" fmla="*/ 455 w 1236"/>
                  <a:gd name="T41" fmla="*/ 69 h 69"/>
                  <a:gd name="T42" fmla="*/ 389 w 1236"/>
                  <a:gd name="T43" fmla="*/ 69 h 69"/>
                  <a:gd name="T44" fmla="*/ 389 w 1236"/>
                  <a:gd name="T45" fmla="*/ 0 h 69"/>
                  <a:gd name="T46" fmla="*/ 455 w 1236"/>
                  <a:gd name="T47" fmla="*/ 0 h 69"/>
                  <a:gd name="T48" fmla="*/ 455 w 1236"/>
                  <a:gd name="T49" fmla="*/ 69 h 69"/>
                  <a:gd name="T50" fmla="*/ 260 w 1236"/>
                  <a:gd name="T51" fmla="*/ 69 h 69"/>
                  <a:gd name="T52" fmla="*/ 195 w 1236"/>
                  <a:gd name="T53" fmla="*/ 69 h 69"/>
                  <a:gd name="T54" fmla="*/ 195 w 1236"/>
                  <a:gd name="T55" fmla="*/ 0 h 69"/>
                  <a:gd name="T56" fmla="*/ 260 w 1236"/>
                  <a:gd name="T57" fmla="*/ 0 h 69"/>
                  <a:gd name="T58" fmla="*/ 260 w 1236"/>
                  <a:gd name="T59" fmla="*/ 69 h 69"/>
                  <a:gd name="T60" fmla="*/ 64 w 1236"/>
                  <a:gd name="T61" fmla="*/ 69 h 69"/>
                  <a:gd name="T62" fmla="*/ 0 w 1236"/>
                  <a:gd name="T63" fmla="*/ 69 h 69"/>
                  <a:gd name="T64" fmla="*/ 0 w 1236"/>
                  <a:gd name="T65" fmla="*/ 0 h 69"/>
                  <a:gd name="T66" fmla="*/ 64 w 1236"/>
                  <a:gd name="T67" fmla="*/ 0 h 69"/>
                  <a:gd name="T68" fmla="*/ 64 w 1236"/>
                  <a:gd name="T6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6" h="69">
                    <a:moveTo>
                      <a:pt x="1236" y="69"/>
                    </a:moveTo>
                    <a:lnTo>
                      <a:pt x="1170" y="69"/>
                    </a:lnTo>
                    <a:lnTo>
                      <a:pt x="1170" y="0"/>
                    </a:lnTo>
                    <a:lnTo>
                      <a:pt x="1236" y="0"/>
                    </a:lnTo>
                    <a:lnTo>
                      <a:pt x="1236" y="69"/>
                    </a:lnTo>
                    <a:close/>
                    <a:moveTo>
                      <a:pt x="1040" y="69"/>
                    </a:moveTo>
                    <a:lnTo>
                      <a:pt x="976" y="69"/>
                    </a:lnTo>
                    <a:lnTo>
                      <a:pt x="976" y="0"/>
                    </a:lnTo>
                    <a:lnTo>
                      <a:pt x="1040" y="0"/>
                    </a:lnTo>
                    <a:lnTo>
                      <a:pt x="1040" y="69"/>
                    </a:lnTo>
                    <a:close/>
                    <a:moveTo>
                      <a:pt x="845" y="69"/>
                    </a:moveTo>
                    <a:lnTo>
                      <a:pt x="780" y="69"/>
                    </a:lnTo>
                    <a:lnTo>
                      <a:pt x="780" y="0"/>
                    </a:lnTo>
                    <a:lnTo>
                      <a:pt x="845" y="0"/>
                    </a:lnTo>
                    <a:lnTo>
                      <a:pt x="845" y="69"/>
                    </a:lnTo>
                    <a:close/>
                    <a:moveTo>
                      <a:pt x="651" y="69"/>
                    </a:moveTo>
                    <a:lnTo>
                      <a:pt x="585" y="69"/>
                    </a:lnTo>
                    <a:lnTo>
                      <a:pt x="585" y="0"/>
                    </a:lnTo>
                    <a:lnTo>
                      <a:pt x="651" y="0"/>
                    </a:lnTo>
                    <a:lnTo>
                      <a:pt x="651" y="69"/>
                    </a:lnTo>
                    <a:close/>
                    <a:moveTo>
                      <a:pt x="455" y="69"/>
                    </a:moveTo>
                    <a:lnTo>
                      <a:pt x="389" y="69"/>
                    </a:lnTo>
                    <a:lnTo>
                      <a:pt x="389" y="0"/>
                    </a:lnTo>
                    <a:lnTo>
                      <a:pt x="455" y="0"/>
                    </a:lnTo>
                    <a:lnTo>
                      <a:pt x="455" y="69"/>
                    </a:lnTo>
                    <a:close/>
                    <a:moveTo>
                      <a:pt x="260" y="69"/>
                    </a:moveTo>
                    <a:lnTo>
                      <a:pt x="195" y="69"/>
                    </a:lnTo>
                    <a:lnTo>
                      <a:pt x="195" y="0"/>
                    </a:lnTo>
                    <a:lnTo>
                      <a:pt x="260" y="0"/>
                    </a:lnTo>
                    <a:lnTo>
                      <a:pt x="260" y="69"/>
                    </a:lnTo>
                    <a:close/>
                    <a:moveTo>
                      <a:pt x="64" y="69"/>
                    </a:moveTo>
                    <a:lnTo>
                      <a:pt x="0" y="69"/>
                    </a:lnTo>
                    <a:lnTo>
                      <a:pt x="0" y="0"/>
                    </a:lnTo>
                    <a:lnTo>
                      <a:pt x="64" y="0"/>
                    </a:lnTo>
                    <a:lnTo>
                      <a:pt x="6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2" name="Rectangle 361">
                <a:extLst>
                  <a:ext uri="{FF2B5EF4-FFF2-40B4-BE49-F238E27FC236}">
                    <a16:creationId xmlns:a16="http://schemas.microsoft.com/office/drawing/2014/main" id="{F650BE60-1BF5-4D7A-B509-8C91286E466A}"/>
                  </a:ext>
                </a:extLst>
              </p:cNvPr>
              <p:cNvSpPr>
                <a:spLocks noChangeArrowheads="1"/>
              </p:cNvSpPr>
              <p:nvPr/>
            </p:nvSpPr>
            <p:spPr bwMode="auto">
              <a:xfrm>
                <a:off x="4586" y="1342"/>
                <a:ext cx="69"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3" name="Freeform 12">
                <a:extLst>
                  <a:ext uri="{FF2B5EF4-FFF2-40B4-BE49-F238E27FC236}">
                    <a16:creationId xmlns:a16="http://schemas.microsoft.com/office/drawing/2014/main" id="{B85050B7-D9D6-42FE-ADB2-2DCF71CC2B21}"/>
                  </a:ext>
                </a:extLst>
              </p:cNvPr>
              <p:cNvSpPr>
                <a:spLocks noEditPoints="1"/>
              </p:cNvSpPr>
              <p:nvPr/>
            </p:nvSpPr>
            <p:spPr bwMode="auto">
              <a:xfrm>
                <a:off x="4586" y="1540"/>
                <a:ext cx="69" cy="1240"/>
              </a:xfrm>
              <a:custGeom>
                <a:avLst/>
                <a:gdLst>
                  <a:gd name="T0" fmla="*/ 69 w 69"/>
                  <a:gd name="T1" fmla="*/ 1240 h 1240"/>
                  <a:gd name="T2" fmla="*/ 0 w 69"/>
                  <a:gd name="T3" fmla="*/ 1240 h 1240"/>
                  <a:gd name="T4" fmla="*/ 0 w 69"/>
                  <a:gd name="T5" fmla="*/ 1174 h 1240"/>
                  <a:gd name="T6" fmla="*/ 69 w 69"/>
                  <a:gd name="T7" fmla="*/ 1174 h 1240"/>
                  <a:gd name="T8" fmla="*/ 69 w 69"/>
                  <a:gd name="T9" fmla="*/ 1240 h 1240"/>
                  <a:gd name="T10" fmla="*/ 69 w 69"/>
                  <a:gd name="T11" fmla="*/ 1043 h 1240"/>
                  <a:gd name="T12" fmla="*/ 0 w 69"/>
                  <a:gd name="T13" fmla="*/ 1043 h 1240"/>
                  <a:gd name="T14" fmla="*/ 0 w 69"/>
                  <a:gd name="T15" fmla="*/ 978 h 1240"/>
                  <a:gd name="T16" fmla="*/ 69 w 69"/>
                  <a:gd name="T17" fmla="*/ 978 h 1240"/>
                  <a:gd name="T18" fmla="*/ 69 w 69"/>
                  <a:gd name="T19" fmla="*/ 1043 h 1240"/>
                  <a:gd name="T20" fmla="*/ 69 w 69"/>
                  <a:gd name="T21" fmla="*/ 848 h 1240"/>
                  <a:gd name="T22" fmla="*/ 0 w 69"/>
                  <a:gd name="T23" fmla="*/ 848 h 1240"/>
                  <a:gd name="T24" fmla="*/ 0 w 69"/>
                  <a:gd name="T25" fmla="*/ 783 h 1240"/>
                  <a:gd name="T26" fmla="*/ 69 w 69"/>
                  <a:gd name="T27" fmla="*/ 783 h 1240"/>
                  <a:gd name="T28" fmla="*/ 69 w 69"/>
                  <a:gd name="T29" fmla="*/ 848 h 1240"/>
                  <a:gd name="T30" fmla="*/ 69 w 69"/>
                  <a:gd name="T31" fmla="*/ 652 h 1240"/>
                  <a:gd name="T32" fmla="*/ 0 w 69"/>
                  <a:gd name="T33" fmla="*/ 652 h 1240"/>
                  <a:gd name="T34" fmla="*/ 0 w 69"/>
                  <a:gd name="T35" fmla="*/ 588 h 1240"/>
                  <a:gd name="T36" fmla="*/ 69 w 69"/>
                  <a:gd name="T37" fmla="*/ 588 h 1240"/>
                  <a:gd name="T38" fmla="*/ 69 w 69"/>
                  <a:gd name="T39" fmla="*/ 652 h 1240"/>
                  <a:gd name="T40" fmla="*/ 69 w 69"/>
                  <a:gd name="T41" fmla="*/ 457 h 1240"/>
                  <a:gd name="T42" fmla="*/ 0 w 69"/>
                  <a:gd name="T43" fmla="*/ 457 h 1240"/>
                  <a:gd name="T44" fmla="*/ 0 w 69"/>
                  <a:gd name="T45" fmla="*/ 392 h 1240"/>
                  <a:gd name="T46" fmla="*/ 69 w 69"/>
                  <a:gd name="T47" fmla="*/ 392 h 1240"/>
                  <a:gd name="T48" fmla="*/ 69 w 69"/>
                  <a:gd name="T49" fmla="*/ 457 h 1240"/>
                  <a:gd name="T50" fmla="*/ 69 w 69"/>
                  <a:gd name="T51" fmla="*/ 262 h 1240"/>
                  <a:gd name="T52" fmla="*/ 0 w 69"/>
                  <a:gd name="T53" fmla="*/ 262 h 1240"/>
                  <a:gd name="T54" fmla="*/ 0 w 69"/>
                  <a:gd name="T55" fmla="*/ 197 h 1240"/>
                  <a:gd name="T56" fmla="*/ 69 w 69"/>
                  <a:gd name="T57" fmla="*/ 197 h 1240"/>
                  <a:gd name="T58" fmla="*/ 69 w 69"/>
                  <a:gd name="T59" fmla="*/ 262 h 1240"/>
                  <a:gd name="T60" fmla="*/ 69 w 69"/>
                  <a:gd name="T61" fmla="*/ 66 h 1240"/>
                  <a:gd name="T62" fmla="*/ 0 w 69"/>
                  <a:gd name="T63" fmla="*/ 66 h 1240"/>
                  <a:gd name="T64" fmla="*/ 0 w 69"/>
                  <a:gd name="T65" fmla="*/ 0 h 1240"/>
                  <a:gd name="T66" fmla="*/ 69 w 69"/>
                  <a:gd name="T67" fmla="*/ 0 h 1240"/>
                  <a:gd name="T68" fmla="*/ 69 w 69"/>
                  <a:gd name="T69" fmla="*/ 66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240">
                    <a:moveTo>
                      <a:pt x="69" y="1240"/>
                    </a:moveTo>
                    <a:lnTo>
                      <a:pt x="0" y="1240"/>
                    </a:lnTo>
                    <a:lnTo>
                      <a:pt x="0" y="1174"/>
                    </a:lnTo>
                    <a:lnTo>
                      <a:pt x="69" y="1174"/>
                    </a:lnTo>
                    <a:lnTo>
                      <a:pt x="69" y="1240"/>
                    </a:lnTo>
                    <a:close/>
                    <a:moveTo>
                      <a:pt x="69" y="1043"/>
                    </a:moveTo>
                    <a:lnTo>
                      <a:pt x="0" y="1043"/>
                    </a:lnTo>
                    <a:lnTo>
                      <a:pt x="0" y="978"/>
                    </a:lnTo>
                    <a:lnTo>
                      <a:pt x="69" y="978"/>
                    </a:lnTo>
                    <a:lnTo>
                      <a:pt x="69" y="1043"/>
                    </a:lnTo>
                    <a:close/>
                    <a:moveTo>
                      <a:pt x="69" y="848"/>
                    </a:moveTo>
                    <a:lnTo>
                      <a:pt x="0" y="848"/>
                    </a:lnTo>
                    <a:lnTo>
                      <a:pt x="0" y="783"/>
                    </a:lnTo>
                    <a:lnTo>
                      <a:pt x="69" y="783"/>
                    </a:lnTo>
                    <a:lnTo>
                      <a:pt x="69" y="848"/>
                    </a:lnTo>
                    <a:close/>
                    <a:moveTo>
                      <a:pt x="69" y="652"/>
                    </a:moveTo>
                    <a:lnTo>
                      <a:pt x="0" y="652"/>
                    </a:lnTo>
                    <a:lnTo>
                      <a:pt x="0" y="588"/>
                    </a:lnTo>
                    <a:lnTo>
                      <a:pt x="69" y="588"/>
                    </a:lnTo>
                    <a:lnTo>
                      <a:pt x="69" y="652"/>
                    </a:lnTo>
                    <a:close/>
                    <a:moveTo>
                      <a:pt x="69" y="457"/>
                    </a:moveTo>
                    <a:lnTo>
                      <a:pt x="0" y="457"/>
                    </a:lnTo>
                    <a:lnTo>
                      <a:pt x="0" y="392"/>
                    </a:lnTo>
                    <a:lnTo>
                      <a:pt x="69" y="392"/>
                    </a:lnTo>
                    <a:lnTo>
                      <a:pt x="69" y="457"/>
                    </a:lnTo>
                    <a:close/>
                    <a:moveTo>
                      <a:pt x="69" y="262"/>
                    </a:moveTo>
                    <a:lnTo>
                      <a:pt x="0" y="262"/>
                    </a:lnTo>
                    <a:lnTo>
                      <a:pt x="0" y="197"/>
                    </a:lnTo>
                    <a:lnTo>
                      <a:pt x="69" y="197"/>
                    </a:lnTo>
                    <a:lnTo>
                      <a:pt x="69" y="262"/>
                    </a:lnTo>
                    <a:close/>
                    <a:moveTo>
                      <a:pt x="69" y="66"/>
                    </a:moveTo>
                    <a:lnTo>
                      <a:pt x="0" y="66"/>
                    </a:lnTo>
                    <a:lnTo>
                      <a:pt x="0" y="0"/>
                    </a:lnTo>
                    <a:lnTo>
                      <a:pt x="69" y="0"/>
                    </a:lnTo>
                    <a:lnTo>
                      <a:pt x="6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4" name="Freeform 13">
                <a:extLst>
                  <a:ext uri="{FF2B5EF4-FFF2-40B4-BE49-F238E27FC236}">
                    <a16:creationId xmlns:a16="http://schemas.microsoft.com/office/drawing/2014/main" id="{FD40E606-4EBF-443C-BB8D-C3E43CCA90FA}"/>
                  </a:ext>
                </a:extLst>
              </p:cNvPr>
              <p:cNvSpPr>
                <a:spLocks noEditPoints="1"/>
              </p:cNvSpPr>
              <p:nvPr/>
            </p:nvSpPr>
            <p:spPr bwMode="auto">
              <a:xfrm>
                <a:off x="3402" y="1728"/>
                <a:ext cx="876" cy="876"/>
              </a:xfrm>
              <a:custGeom>
                <a:avLst/>
                <a:gdLst>
                  <a:gd name="T0" fmla="*/ 450 w 496"/>
                  <a:gd name="T1" fmla="*/ 495 h 495"/>
                  <a:gd name="T2" fmla="*/ 46 w 496"/>
                  <a:gd name="T3" fmla="*/ 495 h 495"/>
                  <a:gd name="T4" fmla="*/ 0 w 496"/>
                  <a:gd name="T5" fmla="*/ 449 h 495"/>
                  <a:gd name="T6" fmla="*/ 0 w 496"/>
                  <a:gd name="T7" fmla="*/ 46 h 495"/>
                  <a:gd name="T8" fmla="*/ 46 w 496"/>
                  <a:gd name="T9" fmla="*/ 0 h 495"/>
                  <a:gd name="T10" fmla="*/ 450 w 496"/>
                  <a:gd name="T11" fmla="*/ 0 h 495"/>
                  <a:gd name="T12" fmla="*/ 496 w 496"/>
                  <a:gd name="T13" fmla="*/ 46 h 495"/>
                  <a:gd name="T14" fmla="*/ 496 w 496"/>
                  <a:gd name="T15" fmla="*/ 449 h 495"/>
                  <a:gd name="T16" fmla="*/ 450 w 496"/>
                  <a:gd name="T17" fmla="*/ 495 h 495"/>
                  <a:gd name="T18" fmla="*/ 46 w 496"/>
                  <a:gd name="T19" fmla="*/ 19 h 495"/>
                  <a:gd name="T20" fmla="*/ 19 w 496"/>
                  <a:gd name="T21" fmla="*/ 46 h 495"/>
                  <a:gd name="T22" fmla="*/ 19 w 496"/>
                  <a:gd name="T23" fmla="*/ 449 h 495"/>
                  <a:gd name="T24" fmla="*/ 46 w 496"/>
                  <a:gd name="T25" fmla="*/ 476 h 495"/>
                  <a:gd name="T26" fmla="*/ 450 w 496"/>
                  <a:gd name="T27" fmla="*/ 476 h 495"/>
                  <a:gd name="T28" fmla="*/ 476 w 496"/>
                  <a:gd name="T29" fmla="*/ 449 h 495"/>
                  <a:gd name="T30" fmla="*/ 476 w 496"/>
                  <a:gd name="T31" fmla="*/ 46 h 495"/>
                  <a:gd name="T32" fmla="*/ 450 w 496"/>
                  <a:gd name="T33" fmla="*/ 19 h 495"/>
                  <a:gd name="T34" fmla="*/ 46 w 496"/>
                  <a:gd name="T35" fmla="*/ 1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495">
                    <a:moveTo>
                      <a:pt x="450" y="495"/>
                    </a:moveTo>
                    <a:cubicBezTo>
                      <a:pt x="46" y="495"/>
                      <a:pt x="46" y="495"/>
                      <a:pt x="46" y="495"/>
                    </a:cubicBezTo>
                    <a:cubicBezTo>
                      <a:pt x="21" y="495"/>
                      <a:pt x="0" y="474"/>
                      <a:pt x="0" y="449"/>
                    </a:cubicBezTo>
                    <a:cubicBezTo>
                      <a:pt x="0" y="46"/>
                      <a:pt x="0" y="46"/>
                      <a:pt x="0" y="46"/>
                    </a:cubicBezTo>
                    <a:cubicBezTo>
                      <a:pt x="0" y="20"/>
                      <a:pt x="21" y="0"/>
                      <a:pt x="46" y="0"/>
                    </a:cubicBezTo>
                    <a:cubicBezTo>
                      <a:pt x="450" y="0"/>
                      <a:pt x="450" y="0"/>
                      <a:pt x="450" y="0"/>
                    </a:cubicBezTo>
                    <a:cubicBezTo>
                      <a:pt x="475" y="0"/>
                      <a:pt x="496" y="20"/>
                      <a:pt x="496" y="46"/>
                    </a:cubicBezTo>
                    <a:cubicBezTo>
                      <a:pt x="496" y="449"/>
                      <a:pt x="496" y="449"/>
                      <a:pt x="496" y="449"/>
                    </a:cubicBezTo>
                    <a:cubicBezTo>
                      <a:pt x="496" y="474"/>
                      <a:pt x="475" y="495"/>
                      <a:pt x="450" y="495"/>
                    </a:cubicBezTo>
                    <a:close/>
                    <a:moveTo>
                      <a:pt x="46" y="19"/>
                    </a:moveTo>
                    <a:cubicBezTo>
                      <a:pt x="31" y="19"/>
                      <a:pt x="19" y="31"/>
                      <a:pt x="19" y="46"/>
                    </a:cubicBezTo>
                    <a:cubicBezTo>
                      <a:pt x="19" y="449"/>
                      <a:pt x="19" y="449"/>
                      <a:pt x="19" y="449"/>
                    </a:cubicBezTo>
                    <a:cubicBezTo>
                      <a:pt x="19" y="464"/>
                      <a:pt x="31" y="476"/>
                      <a:pt x="46" y="476"/>
                    </a:cubicBezTo>
                    <a:cubicBezTo>
                      <a:pt x="450" y="476"/>
                      <a:pt x="450" y="476"/>
                      <a:pt x="450" y="476"/>
                    </a:cubicBezTo>
                    <a:cubicBezTo>
                      <a:pt x="464" y="476"/>
                      <a:pt x="476" y="464"/>
                      <a:pt x="476" y="449"/>
                    </a:cubicBezTo>
                    <a:cubicBezTo>
                      <a:pt x="476" y="46"/>
                      <a:pt x="476" y="46"/>
                      <a:pt x="476" y="46"/>
                    </a:cubicBezTo>
                    <a:cubicBezTo>
                      <a:pt x="476" y="31"/>
                      <a:pt x="464" y="19"/>
                      <a:pt x="450" y="19"/>
                    </a:cubicBezTo>
                    <a:lnTo>
                      <a:pt x="4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5" name="Freeform 14">
                <a:extLst>
                  <a:ext uri="{FF2B5EF4-FFF2-40B4-BE49-F238E27FC236}">
                    <a16:creationId xmlns:a16="http://schemas.microsoft.com/office/drawing/2014/main" id="{2E6567FE-3A5C-46F9-BE00-CD04FB8F15E5}"/>
                  </a:ext>
                </a:extLst>
              </p:cNvPr>
              <p:cNvSpPr>
                <a:spLocks noEditPoints="1"/>
              </p:cNvSpPr>
              <p:nvPr/>
            </p:nvSpPr>
            <p:spPr bwMode="auto">
              <a:xfrm>
                <a:off x="3610" y="2093"/>
                <a:ext cx="152" cy="159"/>
              </a:xfrm>
              <a:custGeom>
                <a:avLst/>
                <a:gdLst>
                  <a:gd name="T0" fmla="*/ 1 w 86"/>
                  <a:gd name="T1" fmla="*/ 79 h 90"/>
                  <a:gd name="T2" fmla="*/ 33 w 86"/>
                  <a:gd name="T3" fmla="*/ 7 h 90"/>
                  <a:gd name="T4" fmla="*/ 43 w 86"/>
                  <a:gd name="T5" fmla="*/ 0 h 90"/>
                  <a:gd name="T6" fmla="*/ 43 w 86"/>
                  <a:gd name="T7" fmla="*/ 0 h 90"/>
                  <a:gd name="T8" fmla="*/ 53 w 86"/>
                  <a:gd name="T9" fmla="*/ 7 h 90"/>
                  <a:gd name="T10" fmla="*/ 85 w 86"/>
                  <a:gd name="T11" fmla="*/ 79 h 90"/>
                  <a:gd name="T12" fmla="*/ 86 w 86"/>
                  <a:gd name="T13" fmla="*/ 83 h 90"/>
                  <a:gd name="T14" fmla="*/ 79 w 86"/>
                  <a:gd name="T15" fmla="*/ 90 h 90"/>
                  <a:gd name="T16" fmla="*/ 71 w 86"/>
                  <a:gd name="T17" fmla="*/ 85 h 90"/>
                  <a:gd name="T18" fmla="*/ 64 w 86"/>
                  <a:gd name="T19" fmla="*/ 68 h 90"/>
                  <a:gd name="T20" fmla="*/ 21 w 86"/>
                  <a:gd name="T21" fmla="*/ 68 h 90"/>
                  <a:gd name="T22" fmla="*/ 14 w 86"/>
                  <a:gd name="T23" fmla="*/ 85 h 90"/>
                  <a:gd name="T24" fmla="*/ 7 w 86"/>
                  <a:gd name="T25" fmla="*/ 90 h 90"/>
                  <a:gd name="T26" fmla="*/ 0 w 86"/>
                  <a:gd name="T27" fmla="*/ 83 h 90"/>
                  <a:gd name="T28" fmla="*/ 1 w 86"/>
                  <a:gd name="T29" fmla="*/ 79 h 90"/>
                  <a:gd name="T30" fmla="*/ 58 w 86"/>
                  <a:gd name="T31" fmla="*/ 54 h 90"/>
                  <a:gd name="T32" fmla="*/ 43 w 86"/>
                  <a:gd name="T33" fmla="*/ 19 h 90"/>
                  <a:gd name="T34" fmla="*/ 27 w 86"/>
                  <a:gd name="T35" fmla="*/ 54 h 90"/>
                  <a:gd name="T36" fmla="*/ 58 w 86"/>
                  <a:gd name="T37"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90">
                    <a:moveTo>
                      <a:pt x="1" y="79"/>
                    </a:moveTo>
                    <a:cubicBezTo>
                      <a:pt x="33" y="7"/>
                      <a:pt x="33" y="7"/>
                      <a:pt x="33" y="7"/>
                    </a:cubicBezTo>
                    <a:cubicBezTo>
                      <a:pt x="35" y="3"/>
                      <a:pt x="38" y="0"/>
                      <a:pt x="43" y="0"/>
                    </a:cubicBezTo>
                    <a:cubicBezTo>
                      <a:pt x="43" y="0"/>
                      <a:pt x="43" y="0"/>
                      <a:pt x="43" y="0"/>
                    </a:cubicBezTo>
                    <a:cubicBezTo>
                      <a:pt x="48" y="0"/>
                      <a:pt x="51" y="3"/>
                      <a:pt x="53" y="7"/>
                    </a:cubicBezTo>
                    <a:cubicBezTo>
                      <a:pt x="85" y="79"/>
                      <a:pt x="85" y="79"/>
                      <a:pt x="85" y="79"/>
                    </a:cubicBezTo>
                    <a:cubicBezTo>
                      <a:pt x="86" y="80"/>
                      <a:pt x="86" y="82"/>
                      <a:pt x="86" y="83"/>
                    </a:cubicBezTo>
                    <a:cubicBezTo>
                      <a:pt x="86" y="87"/>
                      <a:pt x="83" y="90"/>
                      <a:pt x="79" y="90"/>
                    </a:cubicBezTo>
                    <a:cubicBezTo>
                      <a:pt x="75" y="90"/>
                      <a:pt x="73" y="88"/>
                      <a:pt x="71" y="85"/>
                    </a:cubicBezTo>
                    <a:cubicBezTo>
                      <a:pt x="64" y="68"/>
                      <a:pt x="64" y="68"/>
                      <a:pt x="64" y="68"/>
                    </a:cubicBezTo>
                    <a:cubicBezTo>
                      <a:pt x="21" y="68"/>
                      <a:pt x="21" y="68"/>
                      <a:pt x="21" y="68"/>
                    </a:cubicBezTo>
                    <a:cubicBezTo>
                      <a:pt x="14" y="85"/>
                      <a:pt x="14" y="85"/>
                      <a:pt x="14" y="85"/>
                    </a:cubicBezTo>
                    <a:cubicBezTo>
                      <a:pt x="13" y="88"/>
                      <a:pt x="10" y="90"/>
                      <a:pt x="7" y="90"/>
                    </a:cubicBezTo>
                    <a:cubicBezTo>
                      <a:pt x="3" y="90"/>
                      <a:pt x="0" y="87"/>
                      <a:pt x="0" y="83"/>
                    </a:cubicBezTo>
                    <a:cubicBezTo>
                      <a:pt x="0" y="82"/>
                      <a:pt x="0" y="81"/>
                      <a:pt x="1" y="79"/>
                    </a:cubicBezTo>
                    <a:close/>
                    <a:moveTo>
                      <a:pt x="58" y="54"/>
                    </a:moveTo>
                    <a:cubicBezTo>
                      <a:pt x="43" y="19"/>
                      <a:pt x="43" y="19"/>
                      <a:pt x="43" y="19"/>
                    </a:cubicBezTo>
                    <a:cubicBezTo>
                      <a:pt x="27" y="54"/>
                      <a:pt x="27" y="54"/>
                      <a:pt x="27" y="54"/>
                    </a:cubicBezTo>
                    <a:lnTo>
                      <a:pt x="58"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6" name="Freeform 15">
                <a:extLst>
                  <a:ext uri="{FF2B5EF4-FFF2-40B4-BE49-F238E27FC236}">
                    <a16:creationId xmlns:a16="http://schemas.microsoft.com/office/drawing/2014/main" id="{05B793B7-099D-4451-BD00-802D43513BD3}"/>
                  </a:ext>
                </a:extLst>
              </p:cNvPr>
              <p:cNvSpPr>
                <a:spLocks noEditPoints="1"/>
              </p:cNvSpPr>
              <p:nvPr/>
            </p:nvSpPr>
            <p:spPr bwMode="auto">
              <a:xfrm>
                <a:off x="3792" y="2096"/>
                <a:ext cx="120" cy="156"/>
              </a:xfrm>
              <a:custGeom>
                <a:avLst/>
                <a:gdLst>
                  <a:gd name="T0" fmla="*/ 0 w 68"/>
                  <a:gd name="T1" fmla="*/ 6 h 88"/>
                  <a:gd name="T2" fmla="*/ 6 w 68"/>
                  <a:gd name="T3" fmla="*/ 0 h 88"/>
                  <a:gd name="T4" fmla="*/ 34 w 68"/>
                  <a:gd name="T5" fmla="*/ 0 h 88"/>
                  <a:gd name="T6" fmla="*/ 68 w 68"/>
                  <a:gd name="T7" fmla="*/ 29 h 88"/>
                  <a:gd name="T8" fmla="*/ 68 w 68"/>
                  <a:gd name="T9" fmla="*/ 29 h 88"/>
                  <a:gd name="T10" fmla="*/ 33 w 68"/>
                  <a:gd name="T11" fmla="*/ 59 h 88"/>
                  <a:gd name="T12" fmla="*/ 15 w 68"/>
                  <a:gd name="T13" fmla="*/ 59 h 88"/>
                  <a:gd name="T14" fmla="*/ 15 w 68"/>
                  <a:gd name="T15" fmla="*/ 80 h 88"/>
                  <a:gd name="T16" fmla="*/ 8 w 68"/>
                  <a:gd name="T17" fmla="*/ 88 h 88"/>
                  <a:gd name="T18" fmla="*/ 0 w 68"/>
                  <a:gd name="T19" fmla="*/ 80 h 88"/>
                  <a:gd name="T20" fmla="*/ 0 w 68"/>
                  <a:gd name="T21" fmla="*/ 6 h 88"/>
                  <a:gd name="T22" fmla="*/ 33 w 68"/>
                  <a:gd name="T23" fmla="*/ 45 h 88"/>
                  <a:gd name="T24" fmla="*/ 52 w 68"/>
                  <a:gd name="T25" fmla="*/ 29 h 88"/>
                  <a:gd name="T26" fmla="*/ 52 w 68"/>
                  <a:gd name="T27" fmla="*/ 29 h 88"/>
                  <a:gd name="T28" fmla="*/ 33 w 68"/>
                  <a:gd name="T29" fmla="*/ 14 h 88"/>
                  <a:gd name="T30" fmla="*/ 15 w 68"/>
                  <a:gd name="T31" fmla="*/ 14 h 88"/>
                  <a:gd name="T32" fmla="*/ 15 w 68"/>
                  <a:gd name="T33" fmla="*/ 45 h 88"/>
                  <a:gd name="T34" fmla="*/ 33 w 68"/>
                  <a:gd name="T35"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88">
                    <a:moveTo>
                      <a:pt x="0" y="6"/>
                    </a:moveTo>
                    <a:cubicBezTo>
                      <a:pt x="0" y="2"/>
                      <a:pt x="3" y="0"/>
                      <a:pt x="6" y="0"/>
                    </a:cubicBezTo>
                    <a:cubicBezTo>
                      <a:pt x="34" y="0"/>
                      <a:pt x="34" y="0"/>
                      <a:pt x="34" y="0"/>
                    </a:cubicBezTo>
                    <a:cubicBezTo>
                      <a:pt x="55" y="0"/>
                      <a:pt x="68" y="11"/>
                      <a:pt x="68" y="29"/>
                    </a:cubicBezTo>
                    <a:cubicBezTo>
                      <a:pt x="68" y="29"/>
                      <a:pt x="68" y="29"/>
                      <a:pt x="68" y="29"/>
                    </a:cubicBezTo>
                    <a:cubicBezTo>
                      <a:pt x="68" y="49"/>
                      <a:pt x="52" y="59"/>
                      <a:pt x="33" y="59"/>
                    </a:cubicBezTo>
                    <a:cubicBezTo>
                      <a:pt x="15" y="59"/>
                      <a:pt x="15" y="59"/>
                      <a:pt x="15" y="59"/>
                    </a:cubicBezTo>
                    <a:cubicBezTo>
                      <a:pt x="15" y="80"/>
                      <a:pt x="15" y="80"/>
                      <a:pt x="15" y="80"/>
                    </a:cubicBezTo>
                    <a:cubicBezTo>
                      <a:pt x="15" y="85"/>
                      <a:pt x="12" y="88"/>
                      <a:pt x="8" y="88"/>
                    </a:cubicBezTo>
                    <a:cubicBezTo>
                      <a:pt x="3" y="88"/>
                      <a:pt x="0" y="85"/>
                      <a:pt x="0" y="80"/>
                    </a:cubicBezTo>
                    <a:lnTo>
                      <a:pt x="0" y="6"/>
                    </a:lnTo>
                    <a:close/>
                    <a:moveTo>
                      <a:pt x="33" y="45"/>
                    </a:moveTo>
                    <a:cubicBezTo>
                      <a:pt x="45" y="45"/>
                      <a:pt x="52" y="39"/>
                      <a:pt x="52" y="29"/>
                    </a:cubicBezTo>
                    <a:cubicBezTo>
                      <a:pt x="52" y="29"/>
                      <a:pt x="52" y="29"/>
                      <a:pt x="52" y="29"/>
                    </a:cubicBezTo>
                    <a:cubicBezTo>
                      <a:pt x="52" y="19"/>
                      <a:pt x="45" y="14"/>
                      <a:pt x="33" y="14"/>
                    </a:cubicBezTo>
                    <a:cubicBezTo>
                      <a:pt x="15" y="14"/>
                      <a:pt x="15" y="14"/>
                      <a:pt x="15" y="14"/>
                    </a:cubicBezTo>
                    <a:cubicBezTo>
                      <a:pt x="15" y="45"/>
                      <a:pt x="15" y="45"/>
                      <a:pt x="15" y="45"/>
                    </a:cubicBezTo>
                    <a:lnTo>
                      <a:pt x="3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67" name="Freeform 16">
                <a:extLst>
                  <a:ext uri="{FF2B5EF4-FFF2-40B4-BE49-F238E27FC236}">
                    <a16:creationId xmlns:a16="http://schemas.microsoft.com/office/drawing/2014/main" id="{2E970D1F-8466-4868-9903-FDDA34BCABF3}"/>
                  </a:ext>
                </a:extLst>
              </p:cNvPr>
              <p:cNvSpPr>
                <a:spLocks noEditPoints="1"/>
              </p:cNvSpPr>
              <p:nvPr/>
            </p:nvSpPr>
            <p:spPr bwMode="auto">
              <a:xfrm>
                <a:off x="3941" y="2096"/>
                <a:ext cx="120" cy="156"/>
              </a:xfrm>
              <a:custGeom>
                <a:avLst/>
                <a:gdLst>
                  <a:gd name="T0" fmla="*/ 0 w 68"/>
                  <a:gd name="T1" fmla="*/ 6 h 88"/>
                  <a:gd name="T2" fmla="*/ 6 w 68"/>
                  <a:gd name="T3" fmla="*/ 0 h 88"/>
                  <a:gd name="T4" fmla="*/ 34 w 68"/>
                  <a:gd name="T5" fmla="*/ 0 h 88"/>
                  <a:gd name="T6" fmla="*/ 68 w 68"/>
                  <a:gd name="T7" fmla="*/ 29 h 88"/>
                  <a:gd name="T8" fmla="*/ 68 w 68"/>
                  <a:gd name="T9" fmla="*/ 29 h 88"/>
                  <a:gd name="T10" fmla="*/ 32 w 68"/>
                  <a:gd name="T11" fmla="*/ 59 h 88"/>
                  <a:gd name="T12" fmla="*/ 15 w 68"/>
                  <a:gd name="T13" fmla="*/ 59 h 88"/>
                  <a:gd name="T14" fmla="*/ 15 w 68"/>
                  <a:gd name="T15" fmla="*/ 80 h 88"/>
                  <a:gd name="T16" fmla="*/ 7 w 68"/>
                  <a:gd name="T17" fmla="*/ 88 h 88"/>
                  <a:gd name="T18" fmla="*/ 0 w 68"/>
                  <a:gd name="T19" fmla="*/ 80 h 88"/>
                  <a:gd name="T20" fmla="*/ 0 w 68"/>
                  <a:gd name="T21" fmla="*/ 6 h 88"/>
                  <a:gd name="T22" fmla="*/ 33 w 68"/>
                  <a:gd name="T23" fmla="*/ 45 h 88"/>
                  <a:gd name="T24" fmla="*/ 52 w 68"/>
                  <a:gd name="T25" fmla="*/ 29 h 88"/>
                  <a:gd name="T26" fmla="*/ 52 w 68"/>
                  <a:gd name="T27" fmla="*/ 29 h 88"/>
                  <a:gd name="T28" fmla="*/ 33 w 68"/>
                  <a:gd name="T29" fmla="*/ 14 h 88"/>
                  <a:gd name="T30" fmla="*/ 15 w 68"/>
                  <a:gd name="T31" fmla="*/ 14 h 88"/>
                  <a:gd name="T32" fmla="*/ 15 w 68"/>
                  <a:gd name="T33" fmla="*/ 45 h 88"/>
                  <a:gd name="T34" fmla="*/ 33 w 68"/>
                  <a:gd name="T35"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88">
                    <a:moveTo>
                      <a:pt x="0" y="6"/>
                    </a:moveTo>
                    <a:cubicBezTo>
                      <a:pt x="0" y="2"/>
                      <a:pt x="3" y="0"/>
                      <a:pt x="6" y="0"/>
                    </a:cubicBezTo>
                    <a:cubicBezTo>
                      <a:pt x="34" y="0"/>
                      <a:pt x="34" y="0"/>
                      <a:pt x="34" y="0"/>
                    </a:cubicBezTo>
                    <a:cubicBezTo>
                      <a:pt x="55" y="0"/>
                      <a:pt x="68" y="11"/>
                      <a:pt x="68" y="29"/>
                    </a:cubicBezTo>
                    <a:cubicBezTo>
                      <a:pt x="68" y="29"/>
                      <a:pt x="68" y="29"/>
                      <a:pt x="68" y="29"/>
                    </a:cubicBezTo>
                    <a:cubicBezTo>
                      <a:pt x="68" y="49"/>
                      <a:pt x="52" y="59"/>
                      <a:pt x="32" y="59"/>
                    </a:cubicBezTo>
                    <a:cubicBezTo>
                      <a:pt x="15" y="59"/>
                      <a:pt x="15" y="59"/>
                      <a:pt x="15" y="59"/>
                    </a:cubicBezTo>
                    <a:cubicBezTo>
                      <a:pt x="15" y="80"/>
                      <a:pt x="15" y="80"/>
                      <a:pt x="15" y="80"/>
                    </a:cubicBezTo>
                    <a:cubicBezTo>
                      <a:pt x="15" y="85"/>
                      <a:pt x="12" y="88"/>
                      <a:pt x="7" y="88"/>
                    </a:cubicBezTo>
                    <a:cubicBezTo>
                      <a:pt x="3" y="88"/>
                      <a:pt x="0" y="85"/>
                      <a:pt x="0" y="80"/>
                    </a:cubicBezTo>
                    <a:lnTo>
                      <a:pt x="0" y="6"/>
                    </a:lnTo>
                    <a:close/>
                    <a:moveTo>
                      <a:pt x="33" y="45"/>
                    </a:moveTo>
                    <a:cubicBezTo>
                      <a:pt x="45" y="45"/>
                      <a:pt x="52" y="39"/>
                      <a:pt x="52" y="29"/>
                    </a:cubicBezTo>
                    <a:cubicBezTo>
                      <a:pt x="52" y="29"/>
                      <a:pt x="52" y="29"/>
                      <a:pt x="52" y="29"/>
                    </a:cubicBezTo>
                    <a:cubicBezTo>
                      <a:pt x="52" y="19"/>
                      <a:pt x="44" y="14"/>
                      <a:pt x="33" y="14"/>
                    </a:cubicBezTo>
                    <a:cubicBezTo>
                      <a:pt x="15" y="14"/>
                      <a:pt x="15" y="14"/>
                      <a:pt x="15" y="14"/>
                    </a:cubicBezTo>
                    <a:cubicBezTo>
                      <a:pt x="15" y="45"/>
                      <a:pt x="15" y="45"/>
                      <a:pt x="15" y="45"/>
                    </a:cubicBezTo>
                    <a:lnTo>
                      <a:pt x="3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343" name="Group 4">
              <a:extLst>
                <a:ext uri="{FF2B5EF4-FFF2-40B4-BE49-F238E27FC236}">
                  <a16:creationId xmlns:a16="http://schemas.microsoft.com/office/drawing/2014/main" id="{2043E919-E383-4EF1-8877-135CE9D29F76}"/>
                </a:ext>
              </a:extLst>
            </p:cNvPr>
            <p:cNvGrpSpPr>
              <a:grpSpLocks noChangeAspect="1"/>
            </p:cNvGrpSpPr>
            <p:nvPr/>
          </p:nvGrpSpPr>
          <p:grpSpPr bwMode="auto">
            <a:xfrm>
              <a:off x="6941374" y="2516012"/>
              <a:ext cx="440421" cy="441501"/>
              <a:chOff x="3023" y="1342"/>
              <a:chExt cx="1632" cy="1636"/>
            </a:xfrm>
            <a:grpFill/>
          </p:grpSpPr>
          <p:sp>
            <p:nvSpPr>
              <p:cNvPr id="344" name="Rectangle 343">
                <a:extLst>
                  <a:ext uri="{FF2B5EF4-FFF2-40B4-BE49-F238E27FC236}">
                    <a16:creationId xmlns:a16="http://schemas.microsoft.com/office/drawing/2014/main" id="{4CA955E0-2B69-42B6-AAF3-257D3E68787C}"/>
                  </a:ext>
                </a:extLst>
              </p:cNvPr>
              <p:cNvSpPr>
                <a:spLocks noChangeArrowheads="1"/>
              </p:cNvSpPr>
              <p:nvPr/>
            </p:nvSpPr>
            <p:spPr bwMode="auto">
              <a:xfrm>
                <a:off x="4586" y="2909"/>
                <a:ext cx="69"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45" name="Freeform 6">
                <a:extLst>
                  <a:ext uri="{FF2B5EF4-FFF2-40B4-BE49-F238E27FC236}">
                    <a16:creationId xmlns:a16="http://schemas.microsoft.com/office/drawing/2014/main" id="{A2331364-655D-48E3-BAE9-527CBA8C8EB8}"/>
                  </a:ext>
                </a:extLst>
              </p:cNvPr>
              <p:cNvSpPr>
                <a:spLocks noEditPoints="1"/>
              </p:cNvSpPr>
              <p:nvPr/>
            </p:nvSpPr>
            <p:spPr bwMode="auto">
              <a:xfrm>
                <a:off x="3221" y="2909"/>
                <a:ext cx="1236" cy="69"/>
              </a:xfrm>
              <a:custGeom>
                <a:avLst/>
                <a:gdLst>
                  <a:gd name="T0" fmla="*/ 1236 w 1236"/>
                  <a:gd name="T1" fmla="*/ 69 h 69"/>
                  <a:gd name="T2" fmla="*/ 1170 w 1236"/>
                  <a:gd name="T3" fmla="*/ 69 h 69"/>
                  <a:gd name="T4" fmla="*/ 1170 w 1236"/>
                  <a:gd name="T5" fmla="*/ 0 h 69"/>
                  <a:gd name="T6" fmla="*/ 1236 w 1236"/>
                  <a:gd name="T7" fmla="*/ 0 h 69"/>
                  <a:gd name="T8" fmla="*/ 1236 w 1236"/>
                  <a:gd name="T9" fmla="*/ 69 h 69"/>
                  <a:gd name="T10" fmla="*/ 1040 w 1236"/>
                  <a:gd name="T11" fmla="*/ 69 h 69"/>
                  <a:gd name="T12" fmla="*/ 976 w 1236"/>
                  <a:gd name="T13" fmla="*/ 69 h 69"/>
                  <a:gd name="T14" fmla="*/ 976 w 1236"/>
                  <a:gd name="T15" fmla="*/ 0 h 69"/>
                  <a:gd name="T16" fmla="*/ 1040 w 1236"/>
                  <a:gd name="T17" fmla="*/ 0 h 69"/>
                  <a:gd name="T18" fmla="*/ 1040 w 1236"/>
                  <a:gd name="T19" fmla="*/ 69 h 69"/>
                  <a:gd name="T20" fmla="*/ 845 w 1236"/>
                  <a:gd name="T21" fmla="*/ 69 h 69"/>
                  <a:gd name="T22" fmla="*/ 780 w 1236"/>
                  <a:gd name="T23" fmla="*/ 69 h 69"/>
                  <a:gd name="T24" fmla="*/ 780 w 1236"/>
                  <a:gd name="T25" fmla="*/ 0 h 69"/>
                  <a:gd name="T26" fmla="*/ 845 w 1236"/>
                  <a:gd name="T27" fmla="*/ 0 h 69"/>
                  <a:gd name="T28" fmla="*/ 845 w 1236"/>
                  <a:gd name="T29" fmla="*/ 69 h 69"/>
                  <a:gd name="T30" fmla="*/ 651 w 1236"/>
                  <a:gd name="T31" fmla="*/ 69 h 69"/>
                  <a:gd name="T32" fmla="*/ 585 w 1236"/>
                  <a:gd name="T33" fmla="*/ 69 h 69"/>
                  <a:gd name="T34" fmla="*/ 585 w 1236"/>
                  <a:gd name="T35" fmla="*/ 0 h 69"/>
                  <a:gd name="T36" fmla="*/ 651 w 1236"/>
                  <a:gd name="T37" fmla="*/ 0 h 69"/>
                  <a:gd name="T38" fmla="*/ 651 w 1236"/>
                  <a:gd name="T39" fmla="*/ 69 h 69"/>
                  <a:gd name="T40" fmla="*/ 455 w 1236"/>
                  <a:gd name="T41" fmla="*/ 69 h 69"/>
                  <a:gd name="T42" fmla="*/ 389 w 1236"/>
                  <a:gd name="T43" fmla="*/ 69 h 69"/>
                  <a:gd name="T44" fmla="*/ 389 w 1236"/>
                  <a:gd name="T45" fmla="*/ 0 h 69"/>
                  <a:gd name="T46" fmla="*/ 455 w 1236"/>
                  <a:gd name="T47" fmla="*/ 0 h 69"/>
                  <a:gd name="T48" fmla="*/ 455 w 1236"/>
                  <a:gd name="T49" fmla="*/ 69 h 69"/>
                  <a:gd name="T50" fmla="*/ 260 w 1236"/>
                  <a:gd name="T51" fmla="*/ 69 h 69"/>
                  <a:gd name="T52" fmla="*/ 195 w 1236"/>
                  <a:gd name="T53" fmla="*/ 69 h 69"/>
                  <a:gd name="T54" fmla="*/ 195 w 1236"/>
                  <a:gd name="T55" fmla="*/ 0 h 69"/>
                  <a:gd name="T56" fmla="*/ 260 w 1236"/>
                  <a:gd name="T57" fmla="*/ 0 h 69"/>
                  <a:gd name="T58" fmla="*/ 260 w 1236"/>
                  <a:gd name="T59" fmla="*/ 69 h 69"/>
                  <a:gd name="T60" fmla="*/ 64 w 1236"/>
                  <a:gd name="T61" fmla="*/ 69 h 69"/>
                  <a:gd name="T62" fmla="*/ 0 w 1236"/>
                  <a:gd name="T63" fmla="*/ 69 h 69"/>
                  <a:gd name="T64" fmla="*/ 0 w 1236"/>
                  <a:gd name="T65" fmla="*/ 0 h 69"/>
                  <a:gd name="T66" fmla="*/ 64 w 1236"/>
                  <a:gd name="T67" fmla="*/ 0 h 69"/>
                  <a:gd name="T68" fmla="*/ 64 w 1236"/>
                  <a:gd name="T6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6" h="69">
                    <a:moveTo>
                      <a:pt x="1236" y="69"/>
                    </a:moveTo>
                    <a:lnTo>
                      <a:pt x="1170" y="69"/>
                    </a:lnTo>
                    <a:lnTo>
                      <a:pt x="1170" y="0"/>
                    </a:lnTo>
                    <a:lnTo>
                      <a:pt x="1236" y="0"/>
                    </a:lnTo>
                    <a:lnTo>
                      <a:pt x="1236" y="69"/>
                    </a:lnTo>
                    <a:close/>
                    <a:moveTo>
                      <a:pt x="1040" y="69"/>
                    </a:moveTo>
                    <a:lnTo>
                      <a:pt x="976" y="69"/>
                    </a:lnTo>
                    <a:lnTo>
                      <a:pt x="976" y="0"/>
                    </a:lnTo>
                    <a:lnTo>
                      <a:pt x="1040" y="0"/>
                    </a:lnTo>
                    <a:lnTo>
                      <a:pt x="1040" y="69"/>
                    </a:lnTo>
                    <a:close/>
                    <a:moveTo>
                      <a:pt x="845" y="69"/>
                    </a:moveTo>
                    <a:lnTo>
                      <a:pt x="780" y="69"/>
                    </a:lnTo>
                    <a:lnTo>
                      <a:pt x="780" y="0"/>
                    </a:lnTo>
                    <a:lnTo>
                      <a:pt x="845" y="0"/>
                    </a:lnTo>
                    <a:lnTo>
                      <a:pt x="845" y="69"/>
                    </a:lnTo>
                    <a:close/>
                    <a:moveTo>
                      <a:pt x="651" y="69"/>
                    </a:moveTo>
                    <a:lnTo>
                      <a:pt x="585" y="69"/>
                    </a:lnTo>
                    <a:lnTo>
                      <a:pt x="585" y="0"/>
                    </a:lnTo>
                    <a:lnTo>
                      <a:pt x="651" y="0"/>
                    </a:lnTo>
                    <a:lnTo>
                      <a:pt x="651" y="69"/>
                    </a:lnTo>
                    <a:close/>
                    <a:moveTo>
                      <a:pt x="455" y="69"/>
                    </a:moveTo>
                    <a:lnTo>
                      <a:pt x="389" y="69"/>
                    </a:lnTo>
                    <a:lnTo>
                      <a:pt x="389" y="0"/>
                    </a:lnTo>
                    <a:lnTo>
                      <a:pt x="455" y="0"/>
                    </a:lnTo>
                    <a:lnTo>
                      <a:pt x="455" y="69"/>
                    </a:lnTo>
                    <a:close/>
                    <a:moveTo>
                      <a:pt x="260" y="69"/>
                    </a:moveTo>
                    <a:lnTo>
                      <a:pt x="195" y="69"/>
                    </a:lnTo>
                    <a:lnTo>
                      <a:pt x="195" y="0"/>
                    </a:lnTo>
                    <a:lnTo>
                      <a:pt x="260" y="0"/>
                    </a:lnTo>
                    <a:lnTo>
                      <a:pt x="260" y="69"/>
                    </a:lnTo>
                    <a:close/>
                    <a:moveTo>
                      <a:pt x="64" y="69"/>
                    </a:moveTo>
                    <a:lnTo>
                      <a:pt x="0" y="69"/>
                    </a:lnTo>
                    <a:lnTo>
                      <a:pt x="0" y="0"/>
                    </a:lnTo>
                    <a:lnTo>
                      <a:pt x="64" y="0"/>
                    </a:lnTo>
                    <a:lnTo>
                      <a:pt x="6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46" name="Rectangle 345">
                <a:extLst>
                  <a:ext uri="{FF2B5EF4-FFF2-40B4-BE49-F238E27FC236}">
                    <a16:creationId xmlns:a16="http://schemas.microsoft.com/office/drawing/2014/main" id="{78C06E92-9CE3-46B5-AA29-F10D8D26600D}"/>
                  </a:ext>
                </a:extLst>
              </p:cNvPr>
              <p:cNvSpPr>
                <a:spLocks noChangeArrowheads="1"/>
              </p:cNvSpPr>
              <p:nvPr/>
            </p:nvSpPr>
            <p:spPr bwMode="auto">
              <a:xfrm>
                <a:off x="3023" y="2909"/>
                <a:ext cx="67"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47" name="Freeform 8">
                <a:extLst>
                  <a:ext uri="{FF2B5EF4-FFF2-40B4-BE49-F238E27FC236}">
                    <a16:creationId xmlns:a16="http://schemas.microsoft.com/office/drawing/2014/main" id="{2736A16A-F064-413A-A107-3C6EB63E41AB}"/>
                  </a:ext>
                </a:extLst>
              </p:cNvPr>
              <p:cNvSpPr>
                <a:spLocks noEditPoints="1"/>
              </p:cNvSpPr>
              <p:nvPr/>
            </p:nvSpPr>
            <p:spPr bwMode="auto">
              <a:xfrm>
                <a:off x="3023" y="1540"/>
                <a:ext cx="67" cy="1240"/>
              </a:xfrm>
              <a:custGeom>
                <a:avLst/>
                <a:gdLst>
                  <a:gd name="T0" fmla="*/ 67 w 67"/>
                  <a:gd name="T1" fmla="*/ 1240 h 1240"/>
                  <a:gd name="T2" fmla="*/ 0 w 67"/>
                  <a:gd name="T3" fmla="*/ 1240 h 1240"/>
                  <a:gd name="T4" fmla="*/ 0 w 67"/>
                  <a:gd name="T5" fmla="*/ 1174 h 1240"/>
                  <a:gd name="T6" fmla="*/ 67 w 67"/>
                  <a:gd name="T7" fmla="*/ 1174 h 1240"/>
                  <a:gd name="T8" fmla="*/ 67 w 67"/>
                  <a:gd name="T9" fmla="*/ 1240 h 1240"/>
                  <a:gd name="T10" fmla="*/ 67 w 67"/>
                  <a:gd name="T11" fmla="*/ 1043 h 1240"/>
                  <a:gd name="T12" fmla="*/ 0 w 67"/>
                  <a:gd name="T13" fmla="*/ 1043 h 1240"/>
                  <a:gd name="T14" fmla="*/ 0 w 67"/>
                  <a:gd name="T15" fmla="*/ 978 h 1240"/>
                  <a:gd name="T16" fmla="*/ 67 w 67"/>
                  <a:gd name="T17" fmla="*/ 978 h 1240"/>
                  <a:gd name="T18" fmla="*/ 67 w 67"/>
                  <a:gd name="T19" fmla="*/ 1043 h 1240"/>
                  <a:gd name="T20" fmla="*/ 67 w 67"/>
                  <a:gd name="T21" fmla="*/ 848 h 1240"/>
                  <a:gd name="T22" fmla="*/ 0 w 67"/>
                  <a:gd name="T23" fmla="*/ 848 h 1240"/>
                  <a:gd name="T24" fmla="*/ 0 w 67"/>
                  <a:gd name="T25" fmla="*/ 783 h 1240"/>
                  <a:gd name="T26" fmla="*/ 67 w 67"/>
                  <a:gd name="T27" fmla="*/ 783 h 1240"/>
                  <a:gd name="T28" fmla="*/ 67 w 67"/>
                  <a:gd name="T29" fmla="*/ 848 h 1240"/>
                  <a:gd name="T30" fmla="*/ 67 w 67"/>
                  <a:gd name="T31" fmla="*/ 652 h 1240"/>
                  <a:gd name="T32" fmla="*/ 0 w 67"/>
                  <a:gd name="T33" fmla="*/ 652 h 1240"/>
                  <a:gd name="T34" fmla="*/ 0 w 67"/>
                  <a:gd name="T35" fmla="*/ 588 h 1240"/>
                  <a:gd name="T36" fmla="*/ 67 w 67"/>
                  <a:gd name="T37" fmla="*/ 588 h 1240"/>
                  <a:gd name="T38" fmla="*/ 67 w 67"/>
                  <a:gd name="T39" fmla="*/ 652 h 1240"/>
                  <a:gd name="T40" fmla="*/ 67 w 67"/>
                  <a:gd name="T41" fmla="*/ 457 h 1240"/>
                  <a:gd name="T42" fmla="*/ 0 w 67"/>
                  <a:gd name="T43" fmla="*/ 457 h 1240"/>
                  <a:gd name="T44" fmla="*/ 0 w 67"/>
                  <a:gd name="T45" fmla="*/ 392 h 1240"/>
                  <a:gd name="T46" fmla="*/ 67 w 67"/>
                  <a:gd name="T47" fmla="*/ 392 h 1240"/>
                  <a:gd name="T48" fmla="*/ 67 w 67"/>
                  <a:gd name="T49" fmla="*/ 457 h 1240"/>
                  <a:gd name="T50" fmla="*/ 67 w 67"/>
                  <a:gd name="T51" fmla="*/ 262 h 1240"/>
                  <a:gd name="T52" fmla="*/ 0 w 67"/>
                  <a:gd name="T53" fmla="*/ 262 h 1240"/>
                  <a:gd name="T54" fmla="*/ 0 w 67"/>
                  <a:gd name="T55" fmla="*/ 197 h 1240"/>
                  <a:gd name="T56" fmla="*/ 67 w 67"/>
                  <a:gd name="T57" fmla="*/ 197 h 1240"/>
                  <a:gd name="T58" fmla="*/ 67 w 67"/>
                  <a:gd name="T59" fmla="*/ 262 h 1240"/>
                  <a:gd name="T60" fmla="*/ 67 w 67"/>
                  <a:gd name="T61" fmla="*/ 66 h 1240"/>
                  <a:gd name="T62" fmla="*/ 0 w 67"/>
                  <a:gd name="T63" fmla="*/ 66 h 1240"/>
                  <a:gd name="T64" fmla="*/ 0 w 67"/>
                  <a:gd name="T65" fmla="*/ 0 h 1240"/>
                  <a:gd name="T66" fmla="*/ 67 w 67"/>
                  <a:gd name="T67" fmla="*/ 0 h 1240"/>
                  <a:gd name="T68" fmla="*/ 67 w 67"/>
                  <a:gd name="T69" fmla="*/ 66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1240">
                    <a:moveTo>
                      <a:pt x="67" y="1240"/>
                    </a:moveTo>
                    <a:lnTo>
                      <a:pt x="0" y="1240"/>
                    </a:lnTo>
                    <a:lnTo>
                      <a:pt x="0" y="1174"/>
                    </a:lnTo>
                    <a:lnTo>
                      <a:pt x="67" y="1174"/>
                    </a:lnTo>
                    <a:lnTo>
                      <a:pt x="67" y="1240"/>
                    </a:lnTo>
                    <a:close/>
                    <a:moveTo>
                      <a:pt x="67" y="1043"/>
                    </a:moveTo>
                    <a:lnTo>
                      <a:pt x="0" y="1043"/>
                    </a:lnTo>
                    <a:lnTo>
                      <a:pt x="0" y="978"/>
                    </a:lnTo>
                    <a:lnTo>
                      <a:pt x="67" y="978"/>
                    </a:lnTo>
                    <a:lnTo>
                      <a:pt x="67" y="1043"/>
                    </a:lnTo>
                    <a:close/>
                    <a:moveTo>
                      <a:pt x="67" y="848"/>
                    </a:moveTo>
                    <a:lnTo>
                      <a:pt x="0" y="848"/>
                    </a:lnTo>
                    <a:lnTo>
                      <a:pt x="0" y="783"/>
                    </a:lnTo>
                    <a:lnTo>
                      <a:pt x="67" y="783"/>
                    </a:lnTo>
                    <a:lnTo>
                      <a:pt x="67" y="848"/>
                    </a:lnTo>
                    <a:close/>
                    <a:moveTo>
                      <a:pt x="67" y="652"/>
                    </a:moveTo>
                    <a:lnTo>
                      <a:pt x="0" y="652"/>
                    </a:lnTo>
                    <a:lnTo>
                      <a:pt x="0" y="588"/>
                    </a:lnTo>
                    <a:lnTo>
                      <a:pt x="67" y="588"/>
                    </a:lnTo>
                    <a:lnTo>
                      <a:pt x="67" y="652"/>
                    </a:lnTo>
                    <a:close/>
                    <a:moveTo>
                      <a:pt x="67" y="457"/>
                    </a:moveTo>
                    <a:lnTo>
                      <a:pt x="0" y="457"/>
                    </a:lnTo>
                    <a:lnTo>
                      <a:pt x="0" y="392"/>
                    </a:lnTo>
                    <a:lnTo>
                      <a:pt x="67" y="392"/>
                    </a:lnTo>
                    <a:lnTo>
                      <a:pt x="67" y="457"/>
                    </a:lnTo>
                    <a:close/>
                    <a:moveTo>
                      <a:pt x="67" y="262"/>
                    </a:moveTo>
                    <a:lnTo>
                      <a:pt x="0" y="262"/>
                    </a:lnTo>
                    <a:lnTo>
                      <a:pt x="0" y="197"/>
                    </a:lnTo>
                    <a:lnTo>
                      <a:pt x="67" y="197"/>
                    </a:lnTo>
                    <a:lnTo>
                      <a:pt x="67" y="262"/>
                    </a:lnTo>
                    <a:close/>
                    <a:moveTo>
                      <a:pt x="67" y="66"/>
                    </a:moveTo>
                    <a:lnTo>
                      <a:pt x="0" y="66"/>
                    </a:lnTo>
                    <a:lnTo>
                      <a:pt x="0" y="0"/>
                    </a:lnTo>
                    <a:lnTo>
                      <a:pt x="67" y="0"/>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48" name="Rectangle 347">
                <a:extLst>
                  <a:ext uri="{FF2B5EF4-FFF2-40B4-BE49-F238E27FC236}">
                    <a16:creationId xmlns:a16="http://schemas.microsoft.com/office/drawing/2014/main" id="{36865EA3-2BDD-4873-955A-0131BDD14E99}"/>
                  </a:ext>
                </a:extLst>
              </p:cNvPr>
              <p:cNvSpPr>
                <a:spLocks noChangeArrowheads="1"/>
              </p:cNvSpPr>
              <p:nvPr/>
            </p:nvSpPr>
            <p:spPr bwMode="auto">
              <a:xfrm>
                <a:off x="3023" y="1342"/>
                <a:ext cx="67"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49" name="Freeform 10">
                <a:extLst>
                  <a:ext uri="{FF2B5EF4-FFF2-40B4-BE49-F238E27FC236}">
                    <a16:creationId xmlns:a16="http://schemas.microsoft.com/office/drawing/2014/main" id="{9442FDF9-5820-4AFF-80F0-3DDF58C50AF5}"/>
                  </a:ext>
                </a:extLst>
              </p:cNvPr>
              <p:cNvSpPr>
                <a:spLocks noEditPoints="1"/>
              </p:cNvSpPr>
              <p:nvPr/>
            </p:nvSpPr>
            <p:spPr bwMode="auto">
              <a:xfrm>
                <a:off x="3221" y="1342"/>
                <a:ext cx="1236" cy="69"/>
              </a:xfrm>
              <a:custGeom>
                <a:avLst/>
                <a:gdLst>
                  <a:gd name="T0" fmla="*/ 1236 w 1236"/>
                  <a:gd name="T1" fmla="*/ 69 h 69"/>
                  <a:gd name="T2" fmla="*/ 1170 w 1236"/>
                  <a:gd name="T3" fmla="*/ 69 h 69"/>
                  <a:gd name="T4" fmla="*/ 1170 w 1236"/>
                  <a:gd name="T5" fmla="*/ 0 h 69"/>
                  <a:gd name="T6" fmla="*/ 1236 w 1236"/>
                  <a:gd name="T7" fmla="*/ 0 h 69"/>
                  <a:gd name="T8" fmla="*/ 1236 w 1236"/>
                  <a:gd name="T9" fmla="*/ 69 h 69"/>
                  <a:gd name="T10" fmla="*/ 1040 w 1236"/>
                  <a:gd name="T11" fmla="*/ 69 h 69"/>
                  <a:gd name="T12" fmla="*/ 976 w 1236"/>
                  <a:gd name="T13" fmla="*/ 69 h 69"/>
                  <a:gd name="T14" fmla="*/ 976 w 1236"/>
                  <a:gd name="T15" fmla="*/ 0 h 69"/>
                  <a:gd name="T16" fmla="*/ 1040 w 1236"/>
                  <a:gd name="T17" fmla="*/ 0 h 69"/>
                  <a:gd name="T18" fmla="*/ 1040 w 1236"/>
                  <a:gd name="T19" fmla="*/ 69 h 69"/>
                  <a:gd name="T20" fmla="*/ 845 w 1236"/>
                  <a:gd name="T21" fmla="*/ 69 h 69"/>
                  <a:gd name="T22" fmla="*/ 780 w 1236"/>
                  <a:gd name="T23" fmla="*/ 69 h 69"/>
                  <a:gd name="T24" fmla="*/ 780 w 1236"/>
                  <a:gd name="T25" fmla="*/ 0 h 69"/>
                  <a:gd name="T26" fmla="*/ 845 w 1236"/>
                  <a:gd name="T27" fmla="*/ 0 h 69"/>
                  <a:gd name="T28" fmla="*/ 845 w 1236"/>
                  <a:gd name="T29" fmla="*/ 69 h 69"/>
                  <a:gd name="T30" fmla="*/ 651 w 1236"/>
                  <a:gd name="T31" fmla="*/ 69 h 69"/>
                  <a:gd name="T32" fmla="*/ 585 w 1236"/>
                  <a:gd name="T33" fmla="*/ 69 h 69"/>
                  <a:gd name="T34" fmla="*/ 585 w 1236"/>
                  <a:gd name="T35" fmla="*/ 0 h 69"/>
                  <a:gd name="T36" fmla="*/ 651 w 1236"/>
                  <a:gd name="T37" fmla="*/ 0 h 69"/>
                  <a:gd name="T38" fmla="*/ 651 w 1236"/>
                  <a:gd name="T39" fmla="*/ 69 h 69"/>
                  <a:gd name="T40" fmla="*/ 455 w 1236"/>
                  <a:gd name="T41" fmla="*/ 69 h 69"/>
                  <a:gd name="T42" fmla="*/ 389 w 1236"/>
                  <a:gd name="T43" fmla="*/ 69 h 69"/>
                  <a:gd name="T44" fmla="*/ 389 w 1236"/>
                  <a:gd name="T45" fmla="*/ 0 h 69"/>
                  <a:gd name="T46" fmla="*/ 455 w 1236"/>
                  <a:gd name="T47" fmla="*/ 0 h 69"/>
                  <a:gd name="T48" fmla="*/ 455 w 1236"/>
                  <a:gd name="T49" fmla="*/ 69 h 69"/>
                  <a:gd name="T50" fmla="*/ 260 w 1236"/>
                  <a:gd name="T51" fmla="*/ 69 h 69"/>
                  <a:gd name="T52" fmla="*/ 195 w 1236"/>
                  <a:gd name="T53" fmla="*/ 69 h 69"/>
                  <a:gd name="T54" fmla="*/ 195 w 1236"/>
                  <a:gd name="T55" fmla="*/ 0 h 69"/>
                  <a:gd name="T56" fmla="*/ 260 w 1236"/>
                  <a:gd name="T57" fmla="*/ 0 h 69"/>
                  <a:gd name="T58" fmla="*/ 260 w 1236"/>
                  <a:gd name="T59" fmla="*/ 69 h 69"/>
                  <a:gd name="T60" fmla="*/ 64 w 1236"/>
                  <a:gd name="T61" fmla="*/ 69 h 69"/>
                  <a:gd name="T62" fmla="*/ 0 w 1236"/>
                  <a:gd name="T63" fmla="*/ 69 h 69"/>
                  <a:gd name="T64" fmla="*/ 0 w 1236"/>
                  <a:gd name="T65" fmla="*/ 0 h 69"/>
                  <a:gd name="T66" fmla="*/ 64 w 1236"/>
                  <a:gd name="T67" fmla="*/ 0 h 69"/>
                  <a:gd name="T68" fmla="*/ 64 w 1236"/>
                  <a:gd name="T6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6" h="69">
                    <a:moveTo>
                      <a:pt x="1236" y="69"/>
                    </a:moveTo>
                    <a:lnTo>
                      <a:pt x="1170" y="69"/>
                    </a:lnTo>
                    <a:lnTo>
                      <a:pt x="1170" y="0"/>
                    </a:lnTo>
                    <a:lnTo>
                      <a:pt x="1236" y="0"/>
                    </a:lnTo>
                    <a:lnTo>
                      <a:pt x="1236" y="69"/>
                    </a:lnTo>
                    <a:close/>
                    <a:moveTo>
                      <a:pt x="1040" y="69"/>
                    </a:moveTo>
                    <a:lnTo>
                      <a:pt x="976" y="69"/>
                    </a:lnTo>
                    <a:lnTo>
                      <a:pt x="976" y="0"/>
                    </a:lnTo>
                    <a:lnTo>
                      <a:pt x="1040" y="0"/>
                    </a:lnTo>
                    <a:lnTo>
                      <a:pt x="1040" y="69"/>
                    </a:lnTo>
                    <a:close/>
                    <a:moveTo>
                      <a:pt x="845" y="69"/>
                    </a:moveTo>
                    <a:lnTo>
                      <a:pt x="780" y="69"/>
                    </a:lnTo>
                    <a:lnTo>
                      <a:pt x="780" y="0"/>
                    </a:lnTo>
                    <a:lnTo>
                      <a:pt x="845" y="0"/>
                    </a:lnTo>
                    <a:lnTo>
                      <a:pt x="845" y="69"/>
                    </a:lnTo>
                    <a:close/>
                    <a:moveTo>
                      <a:pt x="651" y="69"/>
                    </a:moveTo>
                    <a:lnTo>
                      <a:pt x="585" y="69"/>
                    </a:lnTo>
                    <a:lnTo>
                      <a:pt x="585" y="0"/>
                    </a:lnTo>
                    <a:lnTo>
                      <a:pt x="651" y="0"/>
                    </a:lnTo>
                    <a:lnTo>
                      <a:pt x="651" y="69"/>
                    </a:lnTo>
                    <a:close/>
                    <a:moveTo>
                      <a:pt x="455" y="69"/>
                    </a:moveTo>
                    <a:lnTo>
                      <a:pt x="389" y="69"/>
                    </a:lnTo>
                    <a:lnTo>
                      <a:pt x="389" y="0"/>
                    </a:lnTo>
                    <a:lnTo>
                      <a:pt x="455" y="0"/>
                    </a:lnTo>
                    <a:lnTo>
                      <a:pt x="455" y="69"/>
                    </a:lnTo>
                    <a:close/>
                    <a:moveTo>
                      <a:pt x="260" y="69"/>
                    </a:moveTo>
                    <a:lnTo>
                      <a:pt x="195" y="69"/>
                    </a:lnTo>
                    <a:lnTo>
                      <a:pt x="195" y="0"/>
                    </a:lnTo>
                    <a:lnTo>
                      <a:pt x="260" y="0"/>
                    </a:lnTo>
                    <a:lnTo>
                      <a:pt x="260" y="69"/>
                    </a:lnTo>
                    <a:close/>
                    <a:moveTo>
                      <a:pt x="64" y="69"/>
                    </a:moveTo>
                    <a:lnTo>
                      <a:pt x="0" y="69"/>
                    </a:lnTo>
                    <a:lnTo>
                      <a:pt x="0" y="0"/>
                    </a:lnTo>
                    <a:lnTo>
                      <a:pt x="64" y="0"/>
                    </a:lnTo>
                    <a:lnTo>
                      <a:pt x="6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0" name="Rectangle 349">
                <a:extLst>
                  <a:ext uri="{FF2B5EF4-FFF2-40B4-BE49-F238E27FC236}">
                    <a16:creationId xmlns:a16="http://schemas.microsoft.com/office/drawing/2014/main" id="{84F66308-9291-4325-8BF6-BE26C4D055C0}"/>
                  </a:ext>
                </a:extLst>
              </p:cNvPr>
              <p:cNvSpPr>
                <a:spLocks noChangeArrowheads="1"/>
              </p:cNvSpPr>
              <p:nvPr/>
            </p:nvSpPr>
            <p:spPr bwMode="auto">
              <a:xfrm>
                <a:off x="4586" y="1342"/>
                <a:ext cx="69"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1" name="Freeform 12">
                <a:extLst>
                  <a:ext uri="{FF2B5EF4-FFF2-40B4-BE49-F238E27FC236}">
                    <a16:creationId xmlns:a16="http://schemas.microsoft.com/office/drawing/2014/main" id="{FADFD873-E955-4F73-AFDF-27EA3AD45B3F}"/>
                  </a:ext>
                </a:extLst>
              </p:cNvPr>
              <p:cNvSpPr>
                <a:spLocks noEditPoints="1"/>
              </p:cNvSpPr>
              <p:nvPr/>
            </p:nvSpPr>
            <p:spPr bwMode="auto">
              <a:xfrm>
                <a:off x="4586" y="1540"/>
                <a:ext cx="69" cy="1240"/>
              </a:xfrm>
              <a:custGeom>
                <a:avLst/>
                <a:gdLst>
                  <a:gd name="T0" fmla="*/ 69 w 69"/>
                  <a:gd name="T1" fmla="*/ 1240 h 1240"/>
                  <a:gd name="T2" fmla="*/ 0 w 69"/>
                  <a:gd name="T3" fmla="*/ 1240 h 1240"/>
                  <a:gd name="T4" fmla="*/ 0 w 69"/>
                  <a:gd name="T5" fmla="*/ 1174 h 1240"/>
                  <a:gd name="T6" fmla="*/ 69 w 69"/>
                  <a:gd name="T7" fmla="*/ 1174 h 1240"/>
                  <a:gd name="T8" fmla="*/ 69 w 69"/>
                  <a:gd name="T9" fmla="*/ 1240 h 1240"/>
                  <a:gd name="T10" fmla="*/ 69 w 69"/>
                  <a:gd name="T11" fmla="*/ 1043 h 1240"/>
                  <a:gd name="T12" fmla="*/ 0 w 69"/>
                  <a:gd name="T13" fmla="*/ 1043 h 1240"/>
                  <a:gd name="T14" fmla="*/ 0 w 69"/>
                  <a:gd name="T15" fmla="*/ 978 h 1240"/>
                  <a:gd name="T16" fmla="*/ 69 w 69"/>
                  <a:gd name="T17" fmla="*/ 978 h 1240"/>
                  <a:gd name="T18" fmla="*/ 69 w 69"/>
                  <a:gd name="T19" fmla="*/ 1043 h 1240"/>
                  <a:gd name="T20" fmla="*/ 69 w 69"/>
                  <a:gd name="T21" fmla="*/ 848 h 1240"/>
                  <a:gd name="T22" fmla="*/ 0 w 69"/>
                  <a:gd name="T23" fmla="*/ 848 h 1240"/>
                  <a:gd name="T24" fmla="*/ 0 w 69"/>
                  <a:gd name="T25" fmla="*/ 783 h 1240"/>
                  <a:gd name="T26" fmla="*/ 69 w 69"/>
                  <a:gd name="T27" fmla="*/ 783 h 1240"/>
                  <a:gd name="T28" fmla="*/ 69 w 69"/>
                  <a:gd name="T29" fmla="*/ 848 h 1240"/>
                  <a:gd name="T30" fmla="*/ 69 w 69"/>
                  <a:gd name="T31" fmla="*/ 652 h 1240"/>
                  <a:gd name="T32" fmla="*/ 0 w 69"/>
                  <a:gd name="T33" fmla="*/ 652 h 1240"/>
                  <a:gd name="T34" fmla="*/ 0 w 69"/>
                  <a:gd name="T35" fmla="*/ 588 h 1240"/>
                  <a:gd name="T36" fmla="*/ 69 w 69"/>
                  <a:gd name="T37" fmla="*/ 588 h 1240"/>
                  <a:gd name="T38" fmla="*/ 69 w 69"/>
                  <a:gd name="T39" fmla="*/ 652 h 1240"/>
                  <a:gd name="T40" fmla="*/ 69 w 69"/>
                  <a:gd name="T41" fmla="*/ 457 h 1240"/>
                  <a:gd name="T42" fmla="*/ 0 w 69"/>
                  <a:gd name="T43" fmla="*/ 457 h 1240"/>
                  <a:gd name="T44" fmla="*/ 0 w 69"/>
                  <a:gd name="T45" fmla="*/ 392 h 1240"/>
                  <a:gd name="T46" fmla="*/ 69 w 69"/>
                  <a:gd name="T47" fmla="*/ 392 h 1240"/>
                  <a:gd name="T48" fmla="*/ 69 w 69"/>
                  <a:gd name="T49" fmla="*/ 457 h 1240"/>
                  <a:gd name="T50" fmla="*/ 69 w 69"/>
                  <a:gd name="T51" fmla="*/ 262 h 1240"/>
                  <a:gd name="T52" fmla="*/ 0 w 69"/>
                  <a:gd name="T53" fmla="*/ 262 h 1240"/>
                  <a:gd name="T54" fmla="*/ 0 w 69"/>
                  <a:gd name="T55" fmla="*/ 197 h 1240"/>
                  <a:gd name="T56" fmla="*/ 69 w 69"/>
                  <a:gd name="T57" fmla="*/ 197 h 1240"/>
                  <a:gd name="T58" fmla="*/ 69 w 69"/>
                  <a:gd name="T59" fmla="*/ 262 h 1240"/>
                  <a:gd name="T60" fmla="*/ 69 w 69"/>
                  <a:gd name="T61" fmla="*/ 66 h 1240"/>
                  <a:gd name="T62" fmla="*/ 0 w 69"/>
                  <a:gd name="T63" fmla="*/ 66 h 1240"/>
                  <a:gd name="T64" fmla="*/ 0 w 69"/>
                  <a:gd name="T65" fmla="*/ 0 h 1240"/>
                  <a:gd name="T66" fmla="*/ 69 w 69"/>
                  <a:gd name="T67" fmla="*/ 0 h 1240"/>
                  <a:gd name="T68" fmla="*/ 69 w 69"/>
                  <a:gd name="T69" fmla="*/ 66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240">
                    <a:moveTo>
                      <a:pt x="69" y="1240"/>
                    </a:moveTo>
                    <a:lnTo>
                      <a:pt x="0" y="1240"/>
                    </a:lnTo>
                    <a:lnTo>
                      <a:pt x="0" y="1174"/>
                    </a:lnTo>
                    <a:lnTo>
                      <a:pt x="69" y="1174"/>
                    </a:lnTo>
                    <a:lnTo>
                      <a:pt x="69" y="1240"/>
                    </a:lnTo>
                    <a:close/>
                    <a:moveTo>
                      <a:pt x="69" y="1043"/>
                    </a:moveTo>
                    <a:lnTo>
                      <a:pt x="0" y="1043"/>
                    </a:lnTo>
                    <a:lnTo>
                      <a:pt x="0" y="978"/>
                    </a:lnTo>
                    <a:lnTo>
                      <a:pt x="69" y="978"/>
                    </a:lnTo>
                    <a:lnTo>
                      <a:pt x="69" y="1043"/>
                    </a:lnTo>
                    <a:close/>
                    <a:moveTo>
                      <a:pt x="69" y="848"/>
                    </a:moveTo>
                    <a:lnTo>
                      <a:pt x="0" y="848"/>
                    </a:lnTo>
                    <a:lnTo>
                      <a:pt x="0" y="783"/>
                    </a:lnTo>
                    <a:lnTo>
                      <a:pt x="69" y="783"/>
                    </a:lnTo>
                    <a:lnTo>
                      <a:pt x="69" y="848"/>
                    </a:lnTo>
                    <a:close/>
                    <a:moveTo>
                      <a:pt x="69" y="652"/>
                    </a:moveTo>
                    <a:lnTo>
                      <a:pt x="0" y="652"/>
                    </a:lnTo>
                    <a:lnTo>
                      <a:pt x="0" y="588"/>
                    </a:lnTo>
                    <a:lnTo>
                      <a:pt x="69" y="588"/>
                    </a:lnTo>
                    <a:lnTo>
                      <a:pt x="69" y="652"/>
                    </a:lnTo>
                    <a:close/>
                    <a:moveTo>
                      <a:pt x="69" y="457"/>
                    </a:moveTo>
                    <a:lnTo>
                      <a:pt x="0" y="457"/>
                    </a:lnTo>
                    <a:lnTo>
                      <a:pt x="0" y="392"/>
                    </a:lnTo>
                    <a:lnTo>
                      <a:pt x="69" y="392"/>
                    </a:lnTo>
                    <a:lnTo>
                      <a:pt x="69" y="457"/>
                    </a:lnTo>
                    <a:close/>
                    <a:moveTo>
                      <a:pt x="69" y="262"/>
                    </a:moveTo>
                    <a:lnTo>
                      <a:pt x="0" y="262"/>
                    </a:lnTo>
                    <a:lnTo>
                      <a:pt x="0" y="197"/>
                    </a:lnTo>
                    <a:lnTo>
                      <a:pt x="69" y="197"/>
                    </a:lnTo>
                    <a:lnTo>
                      <a:pt x="69" y="262"/>
                    </a:lnTo>
                    <a:close/>
                    <a:moveTo>
                      <a:pt x="69" y="66"/>
                    </a:moveTo>
                    <a:lnTo>
                      <a:pt x="0" y="66"/>
                    </a:lnTo>
                    <a:lnTo>
                      <a:pt x="0" y="0"/>
                    </a:lnTo>
                    <a:lnTo>
                      <a:pt x="69" y="0"/>
                    </a:lnTo>
                    <a:lnTo>
                      <a:pt x="6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2" name="Freeform 13">
                <a:extLst>
                  <a:ext uri="{FF2B5EF4-FFF2-40B4-BE49-F238E27FC236}">
                    <a16:creationId xmlns:a16="http://schemas.microsoft.com/office/drawing/2014/main" id="{768BB8CD-BC67-4A04-837D-726AD6A6B437}"/>
                  </a:ext>
                </a:extLst>
              </p:cNvPr>
              <p:cNvSpPr>
                <a:spLocks noEditPoints="1"/>
              </p:cNvSpPr>
              <p:nvPr/>
            </p:nvSpPr>
            <p:spPr bwMode="auto">
              <a:xfrm>
                <a:off x="3402" y="1728"/>
                <a:ext cx="876" cy="876"/>
              </a:xfrm>
              <a:custGeom>
                <a:avLst/>
                <a:gdLst>
                  <a:gd name="T0" fmla="*/ 450 w 496"/>
                  <a:gd name="T1" fmla="*/ 495 h 495"/>
                  <a:gd name="T2" fmla="*/ 46 w 496"/>
                  <a:gd name="T3" fmla="*/ 495 h 495"/>
                  <a:gd name="T4" fmla="*/ 0 w 496"/>
                  <a:gd name="T5" fmla="*/ 449 h 495"/>
                  <a:gd name="T6" fmla="*/ 0 w 496"/>
                  <a:gd name="T7" fmla="*/ 46 h 495"/>
                  <a:gd name="T8" fmla="*/ 46 w 496"/>
                  <a:gd name="T9" fmla="*/ 0 h 495"/>
                  <a:gd name="T10" fmla="*/ 450 w 496"/>
                  <a:gd name="T11" fmla="*/ 0 h 495"/>
                  <a:gd name="T12" fmla="*/ 496 w 496"/>
                  <a:gd name="T13" fmla="*/ 46 h 495"/>
                  <a:gd name="T14" fmla="*/ 496 w 496"/>
                  <a:gd name="T15" fmla="*/ 449 h 495"/>
                  <a:gd name="T16" fmla="*/ 450 w 496"/>
                  <a:gd name="T17" fmla="*/ 495 h 495"/>
                  <a:gd name="T18" fmla="*/ 46 w 496"/>
                  <a:gd name="T19" fmla="*/ 19 h 495"/>
                  <a:gd name="T20" fmla="*/ 19 w 496"/>
                  <a:gd name="T21" fmla="*/ 46 h 495"/>
                  <a:gd name="T22" fmla="*/ 19 w 496"/>
                  <a:gd name="T23" fmla="*/ 449 h 495"/>
                  <a:gd name="T24" fmla="*/ 46 w 496"/>
                  <a:gd name="T25" fmla="*/ 476 h 495"/>
                  <a:gd name="T26" fmla="*/ 450 w 496"/>
                  <a:gd name="T27" fmla="*/ 476 h 495"/>
                  <a:gd name="T28" fmla="*/ 476 w 496"/>
                  <a:gd name="T29" fmla="*/ 449 h 495"/>
                  <a:gd name="T30" fmla="*/ 476 w 496"/>
                  <a:gd name="T31" fmla="*/ 46 h 495"/>
                  <a:gd name="T32" fmla="*/ 450 w 496"/>
                  <a:gd name="T33" fmla="*/ 19 h 495"/>
                  <a:gd name="T34" fmla="*/ 46 w 496"/>
                  <a:gd name="T35" fmla="*/ 1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495">
                    <a:moveTo>
                      <a:pt x="450" y="495"/>
                    </a:moveTo>
                    <a:cubicBezTo>
                      <a:pt x="46" y="495"/>
                      <a:pt x="46" y="495"/>
                      <a:pt x="46" y="495"/>
                    </a:cubicBezTo>
                    <a:cubicBezTo>
                      <a:pt x="21" y="495"/>
                      <a:pt x="0" y="474"/>
                      <a:pt x="0" y="449"/>
                    </a:cubicBezTo>
                    <a:cubicBezTo>
                      <a:pt x="0" y="46"/>
                      <a:pt x="0" y="46"/>
                      <a:pt x="0" y="46"/>
                    </a:cubicBezTo>
                    <a:cubicBezTo>
                      <a:pt x="0" y="20"/>
                      <a:pt x="21" y="0"/>
                      <a:pt x="46" y="0"/>
                    </a:cubicBezTo>
                    <a:cubicBezTo>
                      <a:pt x="450" y="0"/>
                      <a:pt x="450" y="0"/>
                      <a:pt x="450" y="0"/>
                    </a:cubicBezTo>
                    <a:cubicBezTo>
                      <a:pt x="475" y="0"/>
                      <a:pt x="496" y="20"/>
                      <a:pt x="496" y="46"/>
                    </a:cubicBezTo>
                    <a:cubicBezTo>
                      <a:pt x="496" y="449"/>
                      <a:pt x="496" y="449"/>
                      <a:pt x="496" y="449"/>
                    </a:cubicBezTo>
                    <a:cubicBezTo>
                      <a:pt x="496" y="474"/>
                      <a:pt x="475" y="495"/>
                      <a:pt x="450" y="495"/>
                    </a:cubicBezTo>
                    <a:close/>
                    <a:moveTo>
                      <a:pt x="46" y="19"/>
                    </a:moveTo>
                    <a:cubicBezTo>
                      <a:pt x="31" y="19"/>
                      <a:pt x="19" y="31"/>
                      <a:pt x="19" y="46"/>
                    </a:cubicBezTo>
                    <a:cubicBezTo>
                      <a:pt x="19" y="449"/>
                      <a:pt x="19" y="449"/>
                      <a:pt x="19" y="449"/>
                    </a:cubicBezTo>
                    <a:cubicBezTo>
                      <a:pt x="19" y="464"/>
                      <a:pt x="31" y="476"/>
                      <a:pt x="46" y="476"/>
                    </a:cubicBezTo>
                    <a:cubicBezTo>
                      <a:pt x="450" y="476"/>
                      <a:pt x="450" y="476"/>
                      <a:pt x="450" y="476"/>
                    </a:cubicBezTo>
                    <a:cubicBezTo>
                      <a:pt x="464" y="476"/>
                      <a:pt x="476" y="464"/>
                      <a:pt x="476" y="449"/>
                    </a:cubicBezTo>
                    <a:cubicBezTo>
                      <a:pt x="476" y="46"/>
                      <a:pt x="476" y="46"/>
                      <a:pt x="476" y="46"/>
                    </a:cubicBezTo>
                    <a:cubicBezTo>
                      <a:pt x="476" y="31"/>
                      <a:pt x="464" y="19"/>
                      <a:pt x="450" y="19"/>
                    </a:cubicBezTo>
                    <a:lnTo>
                      <a:pt x="4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3" name="Freeform 14">
                <a:extLst>
                  <a:ext uri="{FF2B5EF4-FFF2-40B4-BE49-F238E27FC236}">
                    <a16:creationId xmlns:a16="http://schemas.microsoft.com/office/drawing/2014/main" id="{CE36C803-B73D-4DD8-A802-8FB1079BF251}"/>
                  </a:ext>
                </a:extLst>
              </p:cNvPr>
              <p:cNvSpPr>
                <a:spLocks noEditPoints="1"/>
              </p:cNvSpPr>
              <p:nvPr/>
            </p:nvSpPr>
            <p:spPr bwMode="auto">
              <a:xfrm>
                <a:off x="3610" y="2093"/>
                <a:ext cx="152" cy="159"/>
              </a:xfrm>
              <a:custGeom>
                <a:avLst/>
                <a:gdLst>
                  <a:gd name="T0" fmla="*/ 1 w 86"/>
                  <a:gd name="T1" fmla="*/ 79 h 90"/>
                  <a:gd name="T2" fmla="*/ 33 w 86"/>
                  <a:gd name="T3" fmla="*/ 7 h 90"/>
                  <a:gd name="T4" fmla="*/ 43 w 86"/>
                  <a:gd name="T5" fmla="*/ 0 h 90"/>
                  <a:gd name="T6" fmla="*/ 43 w 86"/>
                  <a:gd name="T7" fmla="*/ 0 h 90"/>
                  <a:gd name="T8" fmla="*/ 53 w 86"/>
                  <a:gd name="T9" fmla="*/ 7 h 90"/>
                  <a:gd name="T10" fmla="*/ 85 w 86"/>
                  <a:gd name="T11" fmla="*/ 79 h 90"/>
                  <a:gd name="T12" fmla="*/ 86 w 86"/>
                  <a:gd name="T13" fmla="*/ 83 h 90"/>
                  <a:gd name="T14" fmla="*/ 79 w 86"/>
                  <a:gd name="T15" fmla="*/ 90 h 90"/>
                  <a:gd name="T16" fmla="*/ 71 w 86"/>
                  <a:gd name="T17" fmla="*/ 85 h 90"/>
                  <a:gd name="T18" fmla="*/ 64 w 86"/>
                  <a:gd name="T19" fmla="*/ 68 h 90"/>
                  <a:gd name="T20" fmla="*/ 21 w 86"/>
                  <a:gd name="T21" fmla="*/ 68 h 90"/>
                  <a:gd name="T22" fmla="*/ 14 w 86"/>
                  <a:gd name="T23" fmla="*/ 85 h 90"/>
                  <a:gd name="T24" fmla="*/ 7 w 86"/>
                  <a:gd name="T25" fmla="*/ 90 h 90"/>
                  <a:gd name="T26" fmla="*/ 0 w 86"/>
                  <a:gd name="T27" fmla="*/ 83 h 90"/>
                  <a:gd name="T28" fmla="*/ 1 w 86"/>
                  <a:gd name="T29" fmla="*/ 79 h 90"/>
                  <a:gd name="T30" fmla="*/ 58 w 86"/>
                  <a:gd name="T31" fmla="*/ 54 h 90"/>
                  <a:gd name="T32" fmla="*/ 43 w 86"/>
                  <a:gd name="T33" fmla="*/ 19 h 90"/>
                  <a:gd name="T34" fmla="*/ 27 w 86"/>
                  <a:gd name="T35" fmla="*/ 54 h 90"/>
                  <a:gd name="T36" fmla="*/ 58 w 86"/>
                  <a:gd name="T37"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90">
                    <a:moveTo>
                      <a:pt x="1" y="79"/>
                    </a:moveTo>
                    <a:cubicBezTo>
                      <a:pt x="33" y="7"/>
                      <a:pt x="33" y="7"/>
                      <a:pt x="33" y="7"/>
                    </a:cubicBezTo>
                    <a:cubicBezTo>
                      <a:pt x="35" y="3"/>
                      <a:pt x="38" y="0"/>
                      <a:pt x="43" y="0"/>
                    </a:cubicBezTo>
                    <a:cubicBezTo>
                      <a:pt x="43" y="0"/>
                      <a:pt x="43" y="0"/>
                      <a:pt x="43" y="0"/>
                    </a:cubicBezTo>
                    <a:cubicBezTo>
                      <a:pt x="48" y="0"/>
                      <a:pt x="51" y="3"/>
                      <a:pt x="53" y="7"/>
                    </a:cubicBezTo>
                    <a:cubicBezTo>
                      <a:pt x="85" y="79"/>
                      <a:pt x="85" y="79"/>
                      <a:pt x="85" y="79"/>
                    </a:cubicBezTo>
                    <a:cubicBezTo>
                      <a:pt x="86" y="80"/>
                      <a:pt x="86" y="82"/>
                      <a:pt x="86" y="83"/>
                    </a:cubicBezTo>
                    <a:cubicBezTo>
                      <a:pt x="86" y="87"/>
                      <a:pt x="83" y="90"/>
                      <a:pt x="79" y="90"/>
                    </a:cubicBezTo>
                    <a:cubicBezTo>
                      <a:pt x="75" y="90"/>
                      <a:pt x="73" y="88"/>
                      <a:pt x="71" y="85"/>
                    </a:cubicBezTo>
                    <a:cubicBezTo>
                      <a:pt x="64" y="68"/>
                      <a:pt x="64" y="68"/>
                      <a:pt x="64" y="68"/>
                    </a:cubicBezTo>
                    <a:cubicBezTo>
                      <a:pt x="21" y="68"/>
                      <a:pt x="21" y="68"/>
                      <a:pt x="21" y="68"/>
                    </a:cubicBezTo>
                    <a:cubicBezTo>
                      <a:pt x="14" y="85"/>
                      <a:pt x="14" y="85"/>
                      <a:pt x="14" y="85"/>
                    </a:cubicBezTo>
                    <a:cubicBezTo>
                      <a:pt x="13" y="88"/>
                      <a:pt x="10" y="90"/>
                      <a:pt x="7" y="90"/>
                    </a:cubicBezTo>
                    <a:cubicBezTo>
                      <a:pt x="3" y="90"/>
                      <a:pt x="0" y="87"/>
                      <a:pt x="0" y="83"/>
                    </a:cubicBezTo>
                    <a:cubicBezTo>
                      <a:pt x="0" y="82"/>
                      <a:pt x="0" y="81"/>
                      <a:pt x="1" y="79"/>
                    </a:cubicBezTo>
                    <a:close/>
                    <a:moveTo>
                      <a:pt x="58" y="54"/>
                    </a:moveTo>
                    <a:cubicBezTo>
                      <a:pt x="43" y="19"/>
                      <a:pt x="43" y="19"/>
                      <a:pt x="43" y="19"/>
                    </a:cubicBezTo>
                    <a:cubicBezTo>
                      <a:pt x="27" y="54"/>
                      <a:pt x="27" y="54"/>
                      <a:pt x="27" y="54"/>
                    </a:cubicBezTo>
                    <a:lnTo>
                      <a:pt x="58"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4" name="Freeform 15">
                <a:extLst>
                  <a:ext uri="{FF2B5EF4-FFF2-40B4-BE49-F238E27FC236}">
                    <a16:creationId xmlns:a16="http://schemas.microsoft.com/office/drawing/2014/main" id="{287191E6-CE2B-4463-9BD9-DAED31AA6B10}"/>
                  </a:ext>
                </a:extLst>
              </p:cNvPr>
              <p:cNvSpPr>
                <a:spLocks noEditPoints="1"/>
              </p:cNvSpPr>
              <p:nvPr/>
            </p:nvSpPr>
            <p:spPr bwMode="auto">
              <a:xfrm>
                <a:off x="3792" y="2096"/>
                <a:ext cx="120" cy="156"/>
              </a:xfrm>
              <a:custGeom>
                <a:avLst/>
                <a:gdLst>
                  <a:gd name="T0" fmla="*/ 0 w 68"/>
                  <a:gd name="T1" fmla="*/ 6 h 88"/>
                  <a:gd name="T2" fmla="*/ 6 w 68"/>
                  <a:gd name="T3" fmla="*/ 0 h 88"/>
                  <a:gd name="T4" fmla="*/ 34 w 68"/>
                  <a:gd name="T5" fmla="*/ 0 h 88"/>
                  <a:gd name="T6" fmla="*/ 68 w 68"/>
                  <a:gd name="T7" fmla="*/ 29 h 88"/>
                  <a:gd name="T8" fmla="*/ 68 w 68"/>
                  <a:gd name="T9" fmla="*/ 29 h 88"/>
                  <a:gd name="T10" fmla="*/ 33 w 68"/>
                  <a:gd name="T11" fmla="*/ 59 h 88"/>
                  <a:gd name="T12" fmla="*/ 15 w 68"/>
                  <a:gd name="T13" fmla="*/ 59 h 88"/>
                  <a:gd name="T14" fmla="*/ 15 w 68"/>
                  <a:gd name="T15" fmla="*/ 80 h 88"/>
                  <a:gd name="T16" fmla="*/ 8 w 68"/>
                  <a:gd name="T17" fmla="*/ 88 h 88"/>
                  <a:gd name="T18" fmla="*/ 0 w 68"/>
                  <a:gd name="T19" fmla="*/ 80 h 88"/>
                  <a:gd name="T20" fmla="*/ 0 w 68"/>
                  <a:gd name="T21" fmla="*/ 6 h 88"/>
                  <a:gd name="T22" fmla="*/ 33 w 68"/>
                  <a:gd name="T23" fmla="*/ 45 h 88"/>
                  <a:gd name="T24" fmla="*/ 52 w 68"/>
                  <a:gd name="T25" fmla="*/ 29 h 88"/>
                  <a:gd name="T26" fmla="*/ 52 w 68"/>
                  <a:gd name="T27" fmla="*/ 29 h 88"/>
                  <a:gd name="T28" fmla="*/ 33 w 68"/>
                  <a:gd name="T29" fmla="*/ 14 h 88"/>
                  <a:gd name="T30" fmla="*/ 15 w 68"/>
                  <a:gd name="T31" fmla="*/ 14 h 88"/>
                  <a:gd name="T32" fmla="*/ 15 w 68"/>
                  <a:gd name="T33" fmla="*/ 45 h 88"/>
                  <a:gd name="T34" fmla="*/ 33 w 68"/>
                  <a:gd name="T35"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88">
                    <a:moveTo>
                      <a:pt x="0" y="6"/>
                    </a:moveTo>
                    <a:cubicBezTo>
                      <a:pt x="0" y="2"/>
                      <a:pt x="3" y="0"/>
                      <a:pt x="6" y="0"/>
                    </a:cubicBezTo>
                    <a:cubicBezTo>
                      <a:pt x="34" y="0"/>
                      <a:pt x="34" y="0"/>
                      <a:pt x="34" y="0"/>
                    </a:cubicBezTo>
                    <a:cubicBezTo>
                      <a:pt x="55" y="0"/>
                      <a:pt x="68" y="11"/>
                      <a:pt x="68" y="29"/>
                    </a:cubicBezTo>
                    <a:cubicBezTo>
                      <a:pt x="68" y="29"/>
                      <a:pt x="68" y="29"/>
                      <a:pt x="68" y="29"/>
                    </a:cubicBezTo>
                    <a:cubicBezTo>
                      <a:pt x="68" y="49"/>
                      <a:pt x="52" y="59"/>
                      <a:pt x="33" y="59"/>
                    </a:cubicBezTo>
                    <a:cubicBezTo>
                      <a:pt x="15" y="59"/>
                      <a:pt x="15" y="59"/>
                      <a:pt x="15" y="59"/>
                    </a:cubicBezTo>
                    <a:cubicBezTo>
                      <a:pt x="15" y="80"/>
                      <a:pt x="15" y="80"/>
                      <a:pt x="15" y="80"/>
                    </a:cubicBezTo>
                    <a:cubicBezTo>
                      <a:pt x="15" y="85"/>
                      <a:pt x="12" y="88"/>
                      <a:pt x="8" y="88"/>
                    </a:cubicBezTo>
                    <a:cubicBezTo>
                      <a:pt x="3" y="88"/>
                      <a:pt x="0" y="85"/>
                      <a:pt x="0" y="80"/>
                    </a:cubicBezTo>
                    <a:lnTo>
                      <a:pt x="0" y="6"/>
                    </a:lnTo>
                    <a:close/>
                    <a:moveTo>
                      <a:pt x="33" y="45"/>
                    </a:moveTo>
                    <a:cubicBezTo>
                      <a:pt x="45" y="45"/>
                      <a:pt x="52" y="39"/>
                      <a:pt x="52" y="29"/>
                    </a:cubicBezTo>
                    <a:cubicBezTo>
                      <a:pt x="52" y="29"/>
                      <a:pt x="52" y="29"/>
                      <a:pt x="52" y="29"/>
                    </a:cubicBezTo>
                    <a:cubicBezTo>
                      <a:pt x="52" y="19"/>
                      <a:pt x="45" y="14"/>
                      <a:pt x="33" y="14"/>
                    </a:cubicBezTo>
                    <a:cubicBezTo>
                      <a:pt x="15" y="14"/>
                      <a:pt x="15" y="14"/>
                      <a:pt x="15" y="14"/>
                    </a:cubicBezTo>
                    <a:cubicBezTo>
                      <a:pt x="15" y="45"/>
                      <a:pt x="15" y="45"/>
                      <a:pt x="15" y="45"/>
                    </a:cubicBezTo>
                    <a:lnTo>
                      <a:pt x="3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55" name="Freeform 16">
                <a:extLst>
                  <a:ext uri="{FF2B5EF4-FFF2-40B4-BE49-F238E27FC236}">
                    <a16:creationId xmlns:a16="http://schemas.microsoft.com/office/drawing/2014/main" id="{4A14F59E-1356-4829-8FA8-488FE077E3F8}"/>
                  </a:ext>
                </a:extLst>
              </p:cNvPr>
              <p:cNvSpPr>
                <a:spLocks noEditPoints="1"/>
              </p:cNvSpPr>
              <p:nvPr/>
            </p:nvSpPr>
            <p:spPr bwMode="auto">
              <a:xfrm>
                <a:off x="3941" y="2096"/>
                <a:ext cx="120" cy="156"/>
              </a:xfrm>
              <a:custGeom>
                <a:avLst/>
                <a:gdLst>
                  <a:gd name="T0" fmla="*/ 0 w 68"/>
                  <a:gd name="T1" fmla="*/ 6 h 88"/>
                  <a:gd name="T2" fmla="*/ 6 w 68"/>
                  <a:gd name="T3" fmla="*/ 0 h 88"/>
                  <a:gd name="T4" fmla="*/ 34 w 68"/>
                  <a:gd name="T5" fmla="*/ 0 h 88"/>
                  <a:gd name="T6" fmla="*/ 68 w 68"/>
                  <a:gd name="T7" fmla="*/ 29 h 88"/>
                  <a:gd name="T8" fmla="*/ 68 w 68"/>
                  <a:gd name="T9" fmla="*/ 29 h 88"/>
                  <a:gd name="T10" fmla="*/ 32 w 68"/>
                  <a:gd name="T11" fmla="*/ 59 h 88"/>
                  <a:gd name="T12" fmla="*/ 15 w 68"/>
                  <a:gd name="T13" fmla="*/ 59 h 88"/>
                  <a:gd name="T14" fmla="*/ 15 w 68"/>
                  <a:gd name="T15" fmla="*/ 80 h 88"/>
                  <a:gd name="T16" fmla="*/ 7 w 68"/>
                  <a:gd name="T17" fmla="*/ 88 h 88"/>
                  <a:gd name="T18" fmla="*/ 0 w 68"/>
                  <a:gd name="T19" fmla="*/ 80 h 88"/>
                  <a:gd name="T20" fmla="*/ 0 w 68"/>
                  <a:gd name="T21" fmla="*/ 6 h 88"/>
                  <a:gd name="T22" fmla="*/ 33 w 68"/>
                  <a:gd name="T23" fmla="*/ 45 h 88"/>
                  <a:gd name="T24" fmla="*/ 52 w 68"/>
                  <a:gd name="T25" fmla="*/ 29 h 88"/>
                  <a:gd name="T26" fmla="*/ 52 w 68"/>
                  <a:gd name="T27" fmla="*/ 29 h 88"/>
                  <a:gd name="T28" fmla="*/ 33 w 68"/>
                  <a:gd name="T29" fmla="*/ 14 h 88"/>
                  <a:gd name="T30" fmla="*/ 15 w 68"/>
                  <a:gd name="T31" fmla="*/ 14 h 88"/>
                  <a:gd name="T32" fmla="*/ 15 w 68"/>
                  <a:gd name="T33" fmla="*/ 45 h 88"/>
                  <a:gd name="T34" fmla="*/ 33 w 68"/>
                  <a:gd name="T35"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88">
                    <a:moveTo>
                      <a:pt x="0" y="6"/>
                    </a:moveTo>
                    <a:cubicBezTo>
                      <a:pt x="0" y="2"/>
                      <a:pt x="3" y="0"/>
                      <a:pt x="6" y="0"/>
                    </a:cubicBezTo>
                    <a:cubicBezTo>
                      <a:pt x="34" y="0"/>
                      <a:pt x="34" y="0"/>
                      <a:pt x="34" y="0"/>
                    </a:cubicBezTo>
                    <a:cubicBezTo>
                      <a:pt x="55" y="0"/>
                      <a:pt x="68" y="11"/>
                      <a:pt x="68" y="29"/>
                    </a:cubicBezTo>
                    <a:cubicBezTo>
                      <a:pt x="68" y="29"/>
                      <a:pt x="68" y="29"/>
                      <a:pt x="68" y="29"/>
                    </a:cubicBezTo>
                    <a:cubicBezTo>
                      <a:pt x="68" y="49"/>
                      <a:pt x="52" y="59"/>
                      <a:pt x="32" y="59"/>
                    </a:cubicBezTo>
                    <a:cubicBezTo>
                      <a:pt x="15" y="59"/>
                      <a:pt x="15" y="59"/>
                      <a:pt x="15" y="59"/>
                    </a:cubicBezTo>
                    <a:cubicBezTo>
                      <a:pt x="15" y="80"/>
                      <a:pt x="15" y="80"/>
                      <a:pt x="15" y="80"/>
                    </a:cubicBezTo>
                    <a:cubicBezTo>
                      <a:pt x="15" y="85"/>
                      <a:pt x="12" y="88"/>
                      <a:pt x="7" y="88"/>
                    </a:cubicBezTo>
                    <a:cubicBezTo>
                      <a:pt x="3" y="88"/>
                      <a:pt x="0" y="85"/>
                      <a:pt x="0" y="80"/>
                    </a:cubicBezTo>
                    <a:lnTo>
                      <a:pt x="0" y="6"/>
                    </a:lnTo>
                    <a:close/>
                    <a:moveTo>
                      <a:pt x="33" y="45"/>
                    </a:moveTo>
                    <a:cubicBezTo>
                      <a:pt x="45" y="45"/>
                      <a:pt x="52" y="39"/>
                      <a:pt x="52" y="29"/>
                    </a:cubicBezTo>
                    <a:cubicBezTo>
                      <a:pt x="52" y="29"/>
                      <a:pt x="52" y="29"/>
                      <a:pt x="52" y="29"/>
                    </a:cubicBezTo>
                    <a:cubicBezTo>
                      <a:pt x="52" y="19"/>
                      <a:pt x="44" y="14"/>
                      <a:pt x="33" y="14"/>
                    </a:cubicBezTo>
                    <a:cubicBezTo>
                      <a:pt x="15" y="14"/>
                      <a:pt x="15" y="14"/>
                      <a:pt x="15" y="14"/>
                    </a:cubicBezTo>
                    <a:cubicBezTo>
                      <a:pt x="15" y="45"/>
                      <a:pt x="15" y="45"/>
                      <a:pt x="15" y="45"/>
                    </a:cubicBezTo>
                    <a:lnTo>
                      <a:pt x="3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sp>
        <p:nvSpPr>
          <p:cNvPr id="193" name="TextBox 192">
            <a:extLst>
              <a:ext uri="{FF2B5EF4-FFF2-40B4-BE49-F238E27FC236}">
                <a16:creationId xmlns:a16="http://schemas.microsoft.com/office/drawing/2014/main" id="{54272418-36F3-4ED6-8049-2A9023DA5744}"/>
              </a:ext>
            </a:extLst>
          </p:cNvPr>
          <p:cNvSpPr txBox="1"/>
          <p:nvPr/>
        </p:nvSpPr>
        <p:spPr>
          <a:xfrm>
            <a:off x="465484" y="4771127"/>
            <a:ext cx="1770888" cy="297541"/>
          </a:xfrm>
          <a:prstGeom prst="rect">
            <a:avLst/>
          </a:prstGeom>
          <a:noFill/>
        </p:spPr>
        <p:txBody>
          <a:bodyPr wrap="none" lIns="0" tIns="0" rIns="0" bIns="0" rtlCol="0">
            <a:noAutofit/>
          </a:bodyPr>
          <a:lstStyle/>
          <a:p>
            <a:pPr>
              <a:lnSpc>
                <a:spcPct val="90000"/>
              </a:lnSpc>
              <a:defRPr/>
            </a:pPr>
            <a:r>
              <a:rPr lang="en-US" dirty="0">
                <a:solidFill>
                  <a:srgbClr val="0095D3"/>
                </a:solidFill>
                <a:latin typeface="Gotham Bold"/>
              </a:rPr>
              <a:t>ANY CLOUD</a:t>
            </a:r>
          </a:p>
        </p:txBody>
      </p:sp>
      <p:sp>
        <p:nvSpPr>
          <p:cNvPr id="500" name="TextBox 499">
            <a:extLst>
              <a:ext uri="{FF2B5EF4-FFF2-40B4-BE49-F238E27FC236}">
                <a16:creationId xmlns:a16="http://schemas.microsoft.com/office/drawing/2014/main" id="{DF2411D9-E438-41A7-8154-5FA08A69E30B}"/>
              </a:ext>
            </a:extLst>
          </p:cNvPr>
          <p:cNvSpPr txBox="1"/>
          <p:nvPr/>
        </p:nvSpPr>
        <p:spPr>
          <a:xfrm>
            <a:off x="3222197" y="2991152"/>
            <a:ext cx="1529502" cy="223547"/>
          </a:xfrm>
          <a:prstGeom prst="rect">
            <a:avLst/>
          </a:prstGeom>
          <a:noFill/>
        </p:spPr>
        <p:txBody>
          <a:bodyPr wrap="none" lIns="0" tIns="0" rIns="0" bIns="0" rtlCol="0" anchor="ctr" anchorCtr="0">
            <a:noAutofit/>
          </a:bodyPr>
          <a:lstStyle/>
          <a:p>
            <a:pPr algn="ctr">
              <a:lnSpc>
                <a:spcPct val="90000"/>
              </a:lnSpc>
              <a:defRPr/>
            </a:pPr>
            <a:r>
              <a:rPr lang="en-US" sz="1400" dirty="0">
                <a:solidFill>
                  <a:prstClr val="white"/>
                </a:solidFill>
              </a:rPr>
              <a:t>Traditional</a:t>
            </a:r>
          </a:p>
        </p:txBody>
      </p:sp>
      <p:sp>
        <p:nvSpPr>
          <p:cNvPr id="501" name="TextBox 500">
            <a:extLst>
              <a:ext uri="{FF2B5EF4-FFF2-40B4-BE49-F238E27FC236}">
                <a16:creationId xmlns:a16="http://schemas.microsoft.com/office/drawing/2014/main" id="{28471CC1-530E-4810-A891-366B04C301C3}"/>
              </a:ext>
            </a:extLst>
          </p:cNvPr>
          <p:cNvSpPr txBox="1"/>
          <p:nvPr/>
        </p:nvSpPr>
        <p:spPr>
          <a:xfrm>
            <a:off x="8903527" y="3019345"/>
            <a:ext cx="1446900" cy="195354"/>
          </a:xfrm>
          <a:prstGeom prst="rect">
            <a:avLst/>
          </a:prstGeom>
          <a:noFill/>
        </p:spPr>
        <p:txBody>
          <a:bodyPr wrap="none" lIns="0" tIns="0" rIns="0" bIns="0" rtlCol="0" anchor="ctr" anchorCtr="0">
            <a:noAutofit/>
          </a:bodyPr>
          <a:lstStyle/>
          <a:p>
            <a:pPr algn="ctr">
              <a:lnSpc>
                <a:spcPct val="90000"/>
              </a:lnSpc>
              <a:defRPr/>
            </a:pPr>
            <a:r>
              <a:rPr lang="en-US" sz="1400" dirty="0">
                <a:solidFill>
                  <a:prstClr val="white"/>
                </a:solidFill>
              </a:rPr>
              <a:t>SaaS</a:t>
            </a:r>
          </a:p>
        </p:txBody>
      </p:sp>
      <p:sp>
        <p:nvSpPr>
          <p:cNvPr id="502" name="TextBox 501">
            <a:extLst>
              <a:ext uri="{FF2B5EF4-FFF2-40B4-BE49-F238E27FC236}">
                <a16:creationId xmlns:a16="http://schemas.microsoft.com/office/drawing/2014/main" id="{4073BBA2-C1E9-4107-8D52-71C7A7F4B483}"/>
              </a:ext>
            </a:extLst>
          </p:cNvPr>
          <p:cNvSpPr txBox="1"/>
          <p:nvPr/>
        </p:nvSpPr>
        <p:spPr>
          <a:xfrm>
            <a:off x="5935524" y="2991152"/>
            <a:ext cx="1516633" cy="223547"/>
          </a:xfrm>
          <a:prstGeom prst="rect">
            <a:avLst/>
          </a:prstGeom>
          <a:noFill/>
        </p:spPr>
        <p:txBody>
          <a:bodyPr wrap="none" lIns="0" tIns="0" rIns="0" bIns="0" rtlCol="0" anchor="ctr" anchorCtr="0">
            <a:noAutofit/>
          </a:bodyPr>
          <a:lstStyle/>
          <a:p>
            <a:pPr algn="ctr">
              <a:lnSpc>
                <a:spcPct val="90000"/>
              </a:lnSpc>
              <a:defRPr/>
            </a:pPr>
            <a:r>
              <a:rPr lang="en-US" sz="1400" dirty="0">
                <a:solidFill>
                  <a:prstClr val="white"/>
                </a:solidFill>
              </a:rPr>
              <a:t>Cloud Native</a:t>
            </a:r>
          </a:p>
        </p:txBody>
      </p:sp>
      <p:sp>
        <p:nvSpPr>
          <p:cNvPr id="26" name="Rectangle 25">
            <a:extLst>
              <a:ext uri="{FF2B5EF4-FFF2-40B4-BE49-F238E27FC236}">
                <a16:creationId xmlns:a16="http://schemas.microsoft.com/office/drawing/2014/main" id="{E87265D4-3325-42ED-A8B0-44E661148478}"/>
              </a:ext>
            </a:extLst>
          </p:cNvPr>
          <p:cNvSpPr/>
          <p:nvPr/>
        </p:nvSpPr>
        <p:spPr>
          <a:xfrm>
            <a:off x="3120234" y="3342219"/>
            <a:ext cx="7627547" cy="5044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dirty="0">
              <a:solidFill>
                <a:srgbClr val="191C26"/>
              </a:solidFill>
            </a:endParaRPr>
          </a:p>
        </p:txBody>
      </p:sp>
      <p:sp>
        <p:nvSpPr>
          <p:cNvPr id="506" name="Rectangle 505">
            <a:extLst>
              <a:ext uri="{FF2B5EF4-FFF2-40B4-BE49-F238E27FC236}">
                <a16:creationId xmlns:a16="http://schemas.microsoft.com/office/drawing/2014/main" id="{E89787F7-8FBB-471D-B09A-92C277317A67}"/>
              </a:ext>
            </a:extLst>
          </p:cNvPr>
          <p:cNvSpPr/>
          <p:nvPr/>
        </p:nvSpPr>
        <p:spPr>
          <a:xfrm flipV="1">
            <a:off x="3120234" y="2199458"/>
            <a:ext cx="7627547"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dirty="0">
              <a:solidFill>
                <a:srgbClr val="191C26"/>
              </a:solidFill>
            </a:endParaRPr>
          </a:p>
        </p:txBody>
      </p:sp>
      <p:sp>
        <p:nvSpPr>
          <p:cNvPr id="508" name="Rectangle 507">
            <a:extLst>
              <a:ext uri="{FF2B5EF4-FFF2-40B4-BE49-F238E27FC236}">
                <a16:creationId xmlns:a16="http://schemas.microsoft.com/office/drawing/2014/main" id="{FABAD899-C6EA-4941-BC0A-C0C0533FB07C}"/>
              </a:ext>
            </a:extLst>
          </p:cNvPr>
          <p:cNvSpPr/>
          <p:nvPr/>
        </p:nvSpPr>
        <p:spPr>
          <a:xfrm>
            <a:off x="3120234" y="6475711"/>
            <a:ext cx="7627547" cy="504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dirty="0">
              <a:solidFill>
                <a:srgbClr val="191C26"/>
              </a:solidFill>
            </a:endParaRPr>
          </a:p>
        </p:txBody>
      </p:sp>
      <p:cxnSp>
        <p:nvCxnSpPr>
          <p:cNvPr id="38" name="Straight Connector 37">
            <a:extLst>
              <a:ext uri="{FF2B5EF4-FFF2-40B4-BE49-F238E27FC236}">
                <a16:creationId xmlns:a16="http://schemas.microsoft.com/office/drawing/2014/main" id="{8549A93F-51F6-4099-90DE-D6774BB2CBEC}"/>
              </a:ext>
            </a:extLst>
          </p:cNvPr>
          <p:cNvCxnSpPr>
            <a:stCxn id="437" idx="4"/>
            <a:endCxn id="431" idx="0"/>
          </p:cNvCxnSpPr>
          <p:nvPr/>
        </p:nvCxnSpPr>
        <p:spPr>
          <a:xfrm>
            <a:off x="11399522" y="1997615"/>
            <a:ext cx="0" cy="449405"/>
          </a:xfrm>
          <a:prstGeom prst="line">
            <a:avLst/>
          </a:prstGeom>
          <a:ln w="254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AA2D1F5F-1010-4489-8B8A-82F90DB61E2E}"/>
              </a:ext>
            </a:extLst>
          </p:cNvPr>
          <p:cNvCxnSpPr>
            <a:cxnSpLocks/>
            <a:endCxn id="425" idx="0"/>
          </p:cNvCxnSpPr>
          <p:nvPr/>
        </p:nvCxnSpPr>
        <p:spPr>
          <a:xfrm>
            <a:off x="11399522" y="3094657"/>
            <a:ext cx="0" cy="1501422"/>
          </a:xfrm>
          <a:prstGeom prst="line">
            <a:avLst/>
          </a:prstGeom>
          <a:ln w="254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42C2747-C0DF-4FEA-90AB-231A7EE15742}"/>
              </a:ext>
            </a:extLst>
          </p:cNvPr>
          <p:cNvGrpSpPr/>
          <p:nvPr/>
        </p:nvGrpSpPr>
        <p:grpSpPr>
          <a:xfrm>
            <a:off x="11075703" y="1349978"/>
            <a:ext cx="647637" cy="647637"/>
            <a:chOff x="11075703" y="1349978"/>
            <a:chExt cx="647637" cy="647637"/>
          </a:xfrm>
        </p:grpSpPr>
        <p:grpSp>
          <p:nvGrpSpPr>
            <p:cNvPr id="436" name="Group 13">
              <a:extLst>
                <a:ext uri="{FF2B5EF4-FFF2-40B4-BE49-F238E27FC236}">
                  <a16:creationId xmlns:a16="http://schemas.microsoft.com/office/drawing/2014/main" id="{9C5825AE-D914-4A2A-95FE-D89E1B22E7BA}"/>
                </a:ext>
              </a:extLst>
            </p:cNvPr>
            <p:cNvGrpSpPr>
              <a:grpSpLocks noChangeAspect="1"/>
            </p:cNvGrpSpPr>
            <p:nvPr/>
          </p:nvGrpSpPr>
          <p:grpSpPr bwMode="auto">
            <a:xfrm>
              <a:off x="11260412" y="1475319"/>
              <a:ext cx="278218" cy="396955"/>
              <a:chOff x="3600" y="1821"/>
              <a:chExt cx="478" cy="682"/>
            </a:xfrm>
            <a:solidFill>
              <a:schemeClr val="tx2"/>
            </a:solidFill>
          </p:grpSpPr>
          <p:sp>
            <p:nvSpPr>
              <p:cNvPr id="438" name="Freeform 14">
                <a:extLst>
                  <a:ext uri="{FF2B5EF4-FFF2-40B4-BE49-F238E27FC236}">
                    <a16:creationId xmlns:a16="http://schemas.microsoft.com/office/drawing/2014/main" id="{31BC5223-8A74-4723-989E-8E9D7C220836}"/>
                  </a:ext>
                </a:extLst>
              </p:cNvPr>
              <p:cNvSpPr>
                <a:spLocks/>
              </p:cNvSpPr>
              <p:nvPr/>
            </p:nvSpPr>
            <p:spPr bwMode="auto">
              <a:xfrm>
                <a:off x="3932" y="2130"/>
                <a:ext cx="77" cy="270"/>
              </a:xfrm>
              <a:custGeom>
                <a:avLst/>
                <a:gdLst>
                  <a:gd name="T0" fmla="*/ 4 w 43"/>
                  <a:gd name="T1" fmla="*/ 0 h 152"/>
                  <a:gd name="T2" fmla="*/ 0 w 43"/>
                  <a:gd name="T3" fmla="*/ 6 h 152"/>
                  <a:gd name="T4" fmla="*/ 35 w 43"/>
                  <a:gd name="T5" fmla="*/ 76 h 152"/>
                  <a:gd name="T6" fmla="*/ 0 w 43"/>
                  <a:gd name="T7" fmla="*/ 145 h 152"/>
                  <a:gd name="T8" fmla="*/ 4 w 43"/>
                  <a:gd name="T9" fmla="*/ 152 h 152"/>
                  <a:gd name="T10" fmla="*/ 43 w 43"/>
                  <a:gd name="T11" fmla="*/ 76 h 152"/>
                  <a:gd name="T12" fmla="*/ 4 w 43"/>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43" h="152">
                    <a:moveTo>
                      <a:pt x="4" y="0"/>
                    </a:moveTo>
                    <a:cubicBezTo>
                      <a:pt x="0" y="6"/>
                      <a:pt x="0" y="6"/>
                      <a:pt x="0" y="6"/>
                    </a:cubicBezTo>
                    <a:cubicBezTo>
                      <a:pt x="22" y="23"/>
                      <a:pt x="35" y="48"/>
                      <a:pt x="35" y="76"/>
                    </a:cubicBezTo>
                    <a:cubicBezTo>
                      <a:pt x="35" y="103"/>
                      <a:pt x="22" y="129"/>
                      <a:pt x="0" y="145"/>
                    </a:cubicBezTo>
                    <a:cubicBezTo>
                      <a:pt x="4" y="152"/>
                      <a:pt x="4" y="152"/>
                      <a:pt x="4" y="152"/>
                    </a:cubicBezTo>
                    <a:cubicBezTo>
                      <a:pt x="29" y="134"/>
                      <a:pt x="43" y="106"/>
                      <a:pt x="43" y="76"/>
                    </a:cubicBezTo>
                    <a:cubicBezTo>
                      <a:pt x="43" y="46"/>
                      <a:pt x="29" y="18"/>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39" name="Freeform 15">
                <a:extLst>
                  <a:ext uri="{FF2B5EF4-FFF2-40B4-BE49-F238E27FC236}">
                    <a16:creationId xmlns:a16="http://schemas.microsoft.com/office/drawing/2014/main" id="{A5E25EE1-8C18-433D-9F83-5FDFD29F0A77}"/>
                  </a:ext>
                </a:extLst>
              </p:cNvPr>
              <p:cNvSpPr>
                <a:spLocks/>
              </p:cNvSpPr>
              <p:nvPr/>
            </p:nvSpPr>
            <p:spPr bwMode="auto">
              <a:xfrm>
                <a:off x="3669" y="2137"/>
                <a:ext cx="70" cy="256"/>
              </a:xfrm>
              <a:custGeom>
                <a:avLst/>
                <a:gdLst>
                  <a:gd name="T0" fmla="*/ 8 w 39"/>
                  <a:gd name="T1" fmla="*/ 72 h 144"/>
                  <a:gd name="T2" fmla="*/ 39 w 39"/>
                  <a:gd name="T3" fmla="*/ 6 h 144"/>
                  <a:gd name="T4" fmla="*/ 34 w 39"/>
                  <a:gd name="T5" fmla="*/ 0 h 144"/>
                  <a:gd name="T6" fmla="*/ 0 w 39"/>
                  <a:gd name="T7" fmla="*/ 72 h 144"/>
                  <a:gd name="T8" fmla="*/ 34 w 39"/>
                  <a:gd name="T9" fmla="*/ 144 h 144"/>
                  <a:gd name="T10" fmla="*/ 39 w 39"/>
                  <a:gd name="T11" fmla="*/ 138 h 144"/>
                  <a:gd name="T12" fmla="*/ 8 w 39"/>
                  <a:gd name="T13" fmla="*/ 72 h 144"/>
                </a:gdLst>
                <a:ahLst/>
                <a:cxnLst>
                  <a:cxn ang="0">
                    <a:pos x="T0" y="T1"/>
                  </a:cxn>
                  <a:cxn ang="0">
                    <a:pos x="T2" y="T3"/>
                  </a:cxn>
                  <a:cxn ang="0">
                    <a:pos x="T4" y="T5"/>
                  </a:cxn>
                  <a:cxn ang="0">
                    <a:pos x="T6" y="T7"/>
                  </a:cxn>
                  <a:cxn ang="0">
                    <a:pos x="T8" y="T9"/>
                  </a:cxn>
                  <a:cxn ang="0">
                    <a:pos x="T10" y="T11"/>
                  </a:cxn>
                  <a:cxn ang="0">
                    <a:pos x="T12" y="T13"/>
                  </a:cxn>
                </a:cxnLst>
                <a:rect l="0" t="0" r="r" b="b"/>
                <a:pathLst>
                  <a:path w="39" h="144">
                    <a:moveTo>
                      <a:pt x="8" y="72"/>
                    </a:moveTo>
                    <a:cubicBezTo>
                      <a:pt x="8" y="47"/>
                      <a:pt x="19" y="23"/>
                      <a:pt x="39" y="6"/>
                    </a:cubicBezTo>
                    <a:cubicBezTo>
                      <a:pt x="34" y="0"/>
                      <a:pt x="34" y="0"/>
                      <a:pt x="34" y="0"/>
                    </a:cubicBezTo>
                    <a:cubicBezTo>
                      <a:pt x="13" y="18"/>
                      <a:pt x="0" y="44"/>
                      <a:pt x="0" y="72"/>
                    </a:cubicBezTo>
                    <a:cubicBezTo>
                      <a:pt x="0" y="99"/>
                      <a:pt x="13" y="126"/>
                      <a:pt x="34" y="144"/>
                    </a:cubicBezTo>
                    <a:cubicBezTo>
                      <a:pt x="39" y="138"/>
                      <a:pt x="39" y="138"/>
                      <a:pt x="39" y="138"/>
                    </a:cubicBezTo>
                    <a:cubicBezTo>
                      <a:pt x="19" y="121"/>
                      <a:pt x="8" y="97"/>
                      <a:pt x="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40" name="Freeform 16">
                <a:extLst>
                  <a:ext uri="{FF2B5EF4-FFF2-40B4-BE49-F238E27FC236}">
                    <a16:creationId xmlns:a16="http://schemas.microsoft.com/office/drawing/2014/main" id="{06269207-AE25-4EC6-B627-B2A141DC2B09}"/>
                  </a:ext>
                </a:extLst>
              </p:cNvPr>
              <p:cNvSpPr>
                <a:spLocks noEditPoints="1"/>
              </p:cNvSpPr>
              <p:nvPr/>
            </p:nvSpPr>
            <p:spPr bwMode="auto">
              <a:xfrm>
                <a:off x="3800" y="2192"/>
                <a:ext cx="78" cy="146"/>
              </a:xfrm>
              <a:custGeom>
                <a:avLst/>
                <a:gdLst>
                  <a:gd name="T0" fmla="*/ 22 w 44"/>
                  <a:gd name="T1" fmla="*/ 0 h 82"/>
                  <a:gd name="T2" fmla="*/ 0 w 44"/>
                  <a:gd name="T3" fmla="*/ 22 h 82"/>
                  <a:gd name="T4" fmla="*/ 9 w 44"/>
                  <a:gd name="T5" fmla="*/ 39 h 82"/>
                  <a:gd name="T6" fmla="*/ 9 w 44"/>
                  <a:gd name="T7" fmla="*/ 69 h 82"/>
                  <a:gd name="T8" fmla="*/ 22 w 44"/>
                  <a:gd name="T9" fmla="*/ 82 h 82"/>
                  <a:gd name="T10" fmla="*/ 35 w 44"/>
                  <a:gd name="T11" fmla="*/ 69 h 82"/>
                  <a:gd name="T12" fmla="*/ 35 w 44"/>
                  <a:gd name="T13" fmla="*/ 39 h 82"/>
                  <a:gd name="T14" fmla="*/ 44 w 44"/>
                  <a:gd name="T15" fmla="*/ 22 h 82"/>
                  <a:gd name="T16" fmla="*/ 22 w 44"/>
                  <a:gd name="T17" fmla="*/ 0 h 82"/>
                  <a:gd name="T18" fmla="*/ 29 w 44"/>
                  <a:gd name="T19" fmla="*/ 34 h 82"/>
                  <a:gd name="T20" fmla="*/ 27 w 44"/>
                  <a:gd name="T21" fmla="*/ 35 h 82"/>
                  <a:gd name="T22" fmla="*/ 27 w 44"/>
                  <a:gd name="T23" fmla="*/ 69 h 82"/>
                  <a:gd name="T24" fmla="*/ 22 w 44"/>
                  <a:gd name="T25" fmla="*/ 74 h 82"/>
                  <a:gd name="T26" fmla="*/ 17 w 44"/>
                  <a:gd name="T27" fmla="*/ 69 h 82"/>
                  <a:gd name="T28" fmla="*/ 17 w 44"/>
                  <a:gd name="T29" fmla="*/ 35 h 82"/>
                  <a:gd name="T30" fmla="*/ 15 w 44"/>
                  <a:gd name="T31" fmla="*/ 34 h 82"/>
                  <a:gd name="T32" fmla="*/ 8 w 44"/>
                  <a:gd name="T33" fmla="*/ 22 h 82"/>
                  <a:gd name="T34" fmla="*/ 22 w 44"/>
                  <a:gd name="T35" fmla="*/ 8 h 82"/>
                  <a:gd name="T36" fmla="*/ 36 w 44"/>
                  <a:gd name="T37" fmla="*/ 22 h 82"/>
                  <a:gd name="T38" fmla="*/ 29 w 44"/>
                  <a:gd name="T39"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82">
                    <a:moveTo>
                      <a:pt x="22" y="0"/>
                    </a:moveTo>
                    <a:cubicBezTo>
                      <a:pt x="10" y="0"/>
                      <a:pt x="0" y="9"/>
                      <a:pt x="0" y="22"/>
                    </a:cubicBezTo>
                    <a:cubicBezTo>
                      <a:pt x="0" y="29"/>
                      <a:pt x="3" y="35"/>
                      <a:pt x="9" y="39"/>
                    </a:cubicBezTo>
                    <a:cubicBezTo>
                      <a:pt x="9" y="69"/>
                      <a:pt x="9" y="69"/>
                      <a:pt x="9" y="69"/>
                    </a:cubicBezTo>
                    <a:cubicBezTo>
                      <a:pt x="9" y="76"/>
                      <a:pt x="15" y="82"/>
                      <a:pt x="22" y="82"/>
                    </a:cubicBezTo>
                    <a:cubicBezTo>
                      <a:pt x="29" y="82"/>
                      <a:pt x="35" y="76"/>
                      <a:pt x="35" y="69"/>
                    </a:cubicBezTo>
                    <a:cubicBezTo>
                      <a:pt x="35" y="39"/>
                      <a:pt x="35" y="39"/>
                      <a:pt x="35" y="39"/>
                    </a:cubicBezTo>
                    <a:cubicBezTo>
                      <a:pt x="41" y="35"/>
                      <a:pt x="44" y="29"/>
                      <a:pt x="44" y="22"/>
                    </a:cubicBezTo>
                    <a:cubicBezTo>
                      <a:pt x="44" y="9"/>
                      <a:pt x="34" y="0"/>
                      <a:pt x="22" y="0"/>
                    </a:cubicBezTo>
                    <a:close/>
                    <a:moveTo>
                      <a:pt x="29" y="34"/>
                    </a:moveTo>
                    <a:cubicBezTo>
                      <a:pt x="27" y="35"/>
                      <a:pt x="27" y="35"/>
                      <a:pt x="27" y="35"/>
                    </a:cubicBezTo>
                    <a:cubicBezTo>
                      <a:pt x="27" y="69"/>
                      <a:pt x="27" y="69"/>
                      <a:pt x="27" y="69"/>
                    </a:cubicBezTo>
                    <a:cubicBezTo>
                      <a:pt x="27" y="72"/>
                      <a:pt x="25" y="74"/>
                      <a:pt x="22" y="74"/>
                    </a:cubicBezTo>
                    <a:cubicBezTo>
                      <a:pt x="19" y="74"/>
                      <a:pt x="17" y="72"/>
                      <a:pt x="17" y="69"/>
                    </a:cubicBezTo>
                    <a:cubicBezTo>
                      <a:pt x="17" y="35"/>
                      <a:pt x="17" y="35"/>
                      <a:pt x="17" y="35"/>
                    </a:cubicBezTo>
                    <a:cubicBezTo>
                      <a:pt x="15" y="34"/>
                      <a:pt x="15" y="34"/>
                      <a:pt x="15" y="34"/>
                    </a:cubicBezTo>
                    <a:cubicBezTo>
                      <a:pt x="11" y="31"/>
                      <a:pt x="8" y="27"/>
                      <a:pt x="8" y="22"/>
                    </a:cubicBezTo>
                    <a:cubicBezTo>
                      <a:pt x="8" y="14"/>
                      <a:pt x="14" y="8"/>
                      <a:pt x="22" y="8"/>
                    </a:cubicBezTo>
                    <a:cubicBezTo>
                      <a:pt x="30" y="8"/>
                      <a:pt x="36" y="14"/>
                      <a:pt x="36" y="22"/>
                    </a:cubicBezTo>
                    <a:cubicBezTo>
                      <a:pt x="36" y="27"/>
                      <a:pt x="34" y="31"/>
                      <a:pt x="2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41" name="Freeform 17">
                <a:extLst>
                  <a:ext uri="{FF2B5EF4-FFF2-40B4-BE49-F238E27FC236}">
                    <a16:creationId xmlns:a16="http://schemas.microsoft.com/office/drawing/2014/main" id="{F66775D1-8000-485F-9A98-565071C16D26}"/>
                  </a:ext>
                </a:extLst>
              </p:cNvPr>
              <p:cNvSpPr>
                <a:spLocks noEditPoints="1"/>
              </p:cNvSpPr>
              <p:nvPr/>
            </p:nvSpPr>
            <p:spPr bwMode="auto">
              <a:xfrm>
                <a:off x="3600" y="1821"/>
                <a:ext cx="478" cy="682"/>
              </a:xfrm>
              <a:custGeom>
                <a:avLst/>
                <a:gdLst>
                  <a:gd name="T0" fmla="*/ 206 w 268"/>
                  <a:gd name="T1" fmla="*/ 136 h 384"/>
                  <a:gd name="T2" fmla="*/ 206 w 268"/>
                  <a:gd name="T3" fmla="*/ 67 h 384"/>
                  <a:gd name="T4" fmla="*/ 139 w 268"/>
                  <a:gd name="T5" fmla="*/ 0 h 384"/>
                  <a:gd name="T6" fmla="*/ 127 w 268"/>
                  <a:gd name="T7" fmla="*/ 0 h 384"/>
                  <a:gd name="T8" fmla="*/ 60 w 268"/>
                  <a:gd name="T9" fmla="*/ 67 h 384"/>
                  <a:gd name="T10" fmla="*/ 60 w 268"/>
                  <a:gd name="T11" fmla="*/ 138 h 384"/>
                  <a:gd name="T12" fmla="*/ 0 w 268"/>
                  <a:gd name="T13" fmla="*/ 250 h 384"/>
                  <a:gd name="T14" fmla="*/ 134 w 268"/>
                  <a:gd name="T15" fmla="*/ 384 h 384"/>
                  <a:gd name="T16" fmla="*/ 268 w 268"/>
                  <a:gd name="T17" fmla="*/ 250 h 384"/>
                  <a:gd name="T18" fmla="*/ 206 w 268"/>
                  <a:gd name="T19" fmla="*/ 136 h 384"/>
                  <a:gd name="T20" fmla="*/ 68 w 268"/>
                  <a:gd name="T21" fmla="*/ 67 h 384"/>
                  <a:gd name="T22" fmla="*/ 127 w 268"/>
                  <a:gd name="T23" fmla="*/ 8 h 384"/>
                  <a:gd name="T24" fmla="*/ 139 w 268"/>
                  <a:gd name="T25" fmla="*/ 8 h 384"/>
                  <a:gd name="T26" fmla="*/ 198 w 268"/>
                  <a:gd name="T27" fmla="*/ 67 h 384"/>
                  <a:gd name="T28" fmla="*/ 198 w 268"/>
                  <a:gd name="T29" fmla="*/ 132 h 384"/>
                  <a:gd name="T30" fmla="*/ 174 w 268"/>
                  <a:gd name="T31" fmla="*/ 122 h 384"/>
                  <a:gd name="T32" fmla="*/ 174 w 268"/>
                  <a:gd name="T33" fmla="*/ 71 h 384"/>
                  <a:gd name="T34" fmla="*/ 133 w 268"/>
                  <a:gd name="T35" fmla="*/ 30 h 384"/>
                  <a:gd name="T36" fmla="*/ 92 w 268"/>
                  <a:gd name="T37" fmla="*/ 71 h 384"/>
                  <a:gd name="T38" fmla="*/ 92 w 268"/>
                  <a:gd name="T39" fmla="*/ 122 h 384"/>
                  <a:gd name="T40" fmla="*/ 68 w 268"/>
                  <a:gd name="T41" fmla="*/ 133 h 384"/>
                  <a:gd name="T42" fmla="*/ 68 w 268"/>
                  <a:gd name="T43" fmla="*/ 67 h 384"/>
                  <a:gd name="T44" fmla="*/ 166 w 268"/>
                  <a:gd name="T45" fmla="*/ 119 h 384"/>
                  <a:gd name="T46" fmla="*/ 134 w 268"/>
                  <a:gd name="T47" fmla="*/ 116 h 384"/>
                  <a:gd name="T48" fmla="*/ 100 w 268"/>
                  <a:gd name="T49" fmla="*/ 120 h 384"/>
                  <a:gd name="T50" fmla="*/ 100 w 268"/>
                  <a:gd name="T51" fmla="*/ 71 h 384"/>
                  <a:gd name="T52" fmla="*/ 133 w 268"/>
                  <a:gd name="T53" fmla="*/ 38 h 384"/>
                  <a:gd name="T54" fmla="*/ 166 w 268"/>
                  <a:gd name="T55" fmla="*/ 71 h 384"/>
                  <a:gd name="T56" fmla="*/ 166 w 268"/>
                  <a:gd name="T57" fmla="*/ 119 h 384"/>
                  <a:gd name="T58" fmla="*/ 134 w 268"/>
                  <a:gd name="T59" fmla="*/ 376 h 384"/>
                  <a:gd name="T60" fmla="*/ 8 w 268"/>
                  <a:gd name="T61" fmla="*/ 250 h 384"/>
                  <a:gd name="T62" fmla="*/ 134 w 268"/>
                  <a:gd name="T63" fmla="*/ 124 h 384"/>
                  <a:gd name="T64" fmla="*/ 198 w 268"/>
                  <a:gd name="T65" fmla="*/ 141 h 384"/>
                  <a:gd name="T66" fmla="*/ 198 w 268"/>
                  <a:gd name="T67" fmla="*/ 142 h 384"/>
                  <a:gd name="T68" fmla="*/ 200 w 268"/>
                  <a:gd name="T69" fmla="*/ 142 h 384"/>
                  <a:gd name="T70" fmla="*/ 260 w 268"/>
                  <a:gd name="T71" fmla="*/ 250 h 384"/>
                  <a:gd name="T72" fmla="*/ 134 w 268"/>
                  <a:gd name="T73" fmla="*/ 3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384">
                    <a:moveTo>
                      <a:pt x="206" y="136"/>
                    </a:moveTo>
                    <a:cubicBezTo>
                      <a:pt x="206" y="67"/>
                      <a:pt x="206" y="67"/>
                      <a:pt x="206" y="67"/>
                    </a:cubicBezTo>
                    <a:cubicBezTo>
                      <a:pt x="206" y="30"/>
                      <a:pt x="176" y="0"/>
                      <a:pt x="139" y="0"/>
                    </a:cubicBezTo>
                    <a:cubicBezTo>
                      <a:pt x="127" y="0"/>
                      <a:pt x="127" y="0"/>
                      <a:pt x="127" y="0"/>
                    </a:cubicBezTo>
                    <a:cubicBezTo>
                      <a:pt x="90" y="0"/>
                      <a:pt x="60" y="30"/>
                      <a:pt x="60" y="67"/>
                    </a:cubicBezTo>
                    <a:cubicBezTo>
                      <a:pt x="60" y="138"/>
                      <a:pt x="60" y="138"/>
                      <a:pt x="60" y="138"/>
                    </a:cubicBezTo>
                    <a:cubicBezTo>
                      <a:pt x="24" y="162"/>
                      <a:pt x="0" y="203"/>
                      <a:pt x="0" y="250"/>
                    </a:cubicBezTo>
                    <a:cubicBezTo>
                      <a:pt x="0" y="324"/>
                      <a:pt x="60" y="384"/>
                      <a:pt x="134" y="384"/>
                    </a:cubicBezTo>
                    <a:cubicBezTo>
                      <a:pt x="208" y="384"/>
                      <a:pt x="268" y="324"/>
                      <a:pt x="268" y="250"/>
                    </a:cubicBezTo>
                    <a:cubicBezTo>
                      <a:pt x="268" y="202"/>
                      <a:pt x="244" y="160"/>
                      <a:pt x="206" y="136"/>
                    </a:cubicBezTo>
                    <a:close/>
                    <a:moveTo>
                      <a:pt x="68" y="67"/>
                    </a:moveTo>
                    <a:cubicBezTo>
                      <a:pt x="68" y="34"/>
                      <a:pt x="94" y="8"/>
                      <a:pt x="127" y="8"/>
                    </a:cubicBezTo>
                    <a:cubicBezTo>
                      <a:pt x="139" y="8"/>
                      <a:pt x="139" y="8"/>
                      <a:pt x="139" y="8"/>
                    </a:cubicBezTo>
                    <a:cubicBezTo>
                      <a:pt x="172" y="8"/>
                      <a:pt x="198" y="34"/>
                      <a:pt x="198" y="67"/>
                    </a:cubicBezTo>
                    <a:cubicBezTo>
                      <a:pt x="198" y="132"/>
                      <a:pt x="198" y="132"/>
                      <a:pt x="198" y="132"/>
                    </a:cubicBezTo>
                    <a:cubicBezTo>
                      <a:pt x="191" y="128"/>
                      <a:pt x="183" y="124"/>
                      <a:pt x="174" y="122"/>
                    </a:cubicBezTo>
                    <a:cubicBezTo>
                      <a:pt x="174" y="71"/>
                      <a:pt x="174" y="71"/>
                      <a:pt x="174" y="71"/>
                    </a:cubicBezTo>
                    <a:cubicBezTo>
                      <a:pt x="174" y="49"/>
                      <a:pt x="156" y="30"/>
                      <a:pt x="133" y="30"/>
                    </a:cubicBezTo>
                    <a:cubicBezTo>
                      <a:pt x="110" y="30"/>
                      <a:pt x="92" y="49"/>
                      <a:pt x="92" y="71"/>
                    </a:cubicBezTo>
                    <a:cubicBezTo>
                      <a:pt x="92" y="122"/>
                      <a:pt x="92" y="122"/>
                      <a:pt x="92" y="122"/>
                    </a:cubicBezTo>
                    <a:cubicBezTo>
                      <a:pt x="83" y="125"/>
                      <a:pt x="75" y="129"/>
                      <a:pt x="68" y="133"/>
                    </a:cubicBezTo>
                    <a:lnTo>
                      <a:pt x="68" y="67"/>
                    </a:lnTo>
                    <a:close/>
                    <a:moveTo>
                      <a:pt x="166" y="119"/>
                    </a:moveTo>
                    <a:cubicBezTo>
                      <a:pt x="156" y="117"/>
                      <a:pt x="145" y="116"/>
                      <a:pt x="134" y="116"/>
                    </a:cubicBezTo>
                    <a:cubicBezTo>
                      <a:pt x="122" y="116"/>
                      <a:pt x="111" y="117"/>
                      <a:pt x="100" y="120"/>
                    </a:cubicBezTo>
                    <a:cubicBezTo>
                      <a:pt x="100" y="71"/>
                      <a:pt x="100" y="71"/>
                      <a:pt x="100" y="71"/>
                    </a:cubicBezTo>
                    <a:cubicBezTo>
                      <a:pt x="100" y="53"/>
                      <a:pt x="115" y="38"/>
                      <a:pt x="133" y="38"/>
                    </a:cubicBezTo>
                    <a:cubicBezTo>
                      <a:pt x="151" y="38"/>
                      <a:pt x="166" y="53"/>
                      <a:pt x="166" y="71"/>
                    </a:cubicBezTo>
                    <a:lnTo>
                      <a:pt x="166" y="119"/>
                    </a:lnTo>
                    <a:close/>
                    <a:moveTo>
                      <a:pt x="134" y="376"/>
                    </a:moveTo>
                    <a:cubicBezTo>
                      <a:pt x="64" y="376"/>
                      <a:pt x="8" y="319"/>
                      <a:pt x="8" y="250"/>
                    </a:cubicBezTo>
                    <a:cubicBezTo>
                      <a:pt x="8" y="180"/>
                      <a:pt x="64" y="124"/>
                      <a:pt x="134" y="124"/>
                    </a:cubicBezTo>
                    <a:cubicBezTo>
                      <a:pt x="157" y="124"/>
                      <a:pt x="179" y="130"/>
                      <a:pt x="198" y="141"/>
                    </a:cubicBezTo>
                    <a:cubicBezTo>
                      <a:pt x="198" y="142"/>
                      <a:pt x="198" y="142"/>
                      <a:pt x="198" y="142"/>
                    </a:cubicBezTo>
                    <a:cubicBezTo>
                      <a:pt x="200" y="142"/>
                      <a:pt x="200" y="142"/>
                      <a:pt x="200" y="142"/>
                    </a:cubicBezTo>
                    <a:cubicBezTo>
                      <a:pt x="236" y="165"/>
                      <a:pt x="260" y="204"/>
                      <a:pt x="260" y="250"/>
                    </a:cubicBezTo>
                    <a:cubicBezTo>
                      <a:pt x="260" y="319"/>
                      <a:pt x="204" y="376"/>
                      <a:pt x="134" y="3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sp>
          <p:nvSpPr>
            <p:cNvPr id="437" name="Oval 436">
              <a:extLst>
                <a:ext uri="{FF2B5EF4-FFF2-40B4-BE49-F238E27FC236}">
                  <a16:creationId xmlns:a16="http://schemas.microsoft.com/office/drawing/2014/main" id="{4F46B697-223E-4F42-B922-909B3614481F}"/>
                </a:ext>
              </a:extLst>
            </p:cNvPr>
            <p:cNvSpPr/>
            <p:nvPr/>
          </p:nvSpPr>
          <p:spPr>
            <a:xfrm>
              <a:off x="11075703" y="1349978"/>
              <a:ext cx="647637" cy="647637"/>
            </a:xfrm>
            <a:prstGeom prst="ellips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dirty="0">
                <a:solidFill>
                  <a:srgbClr val="191C26"/>
                </a:solidFill>
              </a:endParaRPr>
            </a:p>
          </p:txBody>
        </p:sp>
      </p:grpSp>
      <p:grpSp>
        <p:nvGrpSpPr>
          <p:cNvPr id="195" name="Group 194">
            <a:extLst>
              <a:ext uri="{FF2B5EF4-FFF2-40B4-BE49-F238E27FC236}">
                <a16:creationId xmlns:a16="http://schemas.microsoft.com/office/drawing/2014/main" id="{AA5A7BA4-2FFE-4682-9B4D-BC6AD373B527}"/>
              </a:ext>
            </a:extLst>
          </p:cNvPr>
          <p:cNvGrpSpPr/>
          <p:nvPr/>
        </p:nvGrpSpPr>
        <p:grpSpPr>
          <a:xfrm>
            <a:off x="11075703" y="2447020"/>
            <a:ext cx="647637" cy="647637"/>
            <a:chOff x="11080063" y="2556639"/>
            <a:chExt cx="647637" cy="647637"/>
          </a:xfrm>
        </p:grpSpPr>
        <p:grpSp>
          <p:nvGrpSpPr>
            <p:cNvPr id="430" name="Group 13">
              <a:extLst>
                <a:ext uri="{FF2B5EF4-FFF2-40B4-BE49-F238E27FC236}">
                  <a16:creationId xmlns:a16="http://schemas.microsoft.com/office/drawing/2014/main" id="{ADB640D4-A789-4915-9EE2-46AF87363987}"/>
                </a:ext>
              </a:extLst>
            </p:cNvPr>
            <p:cNvGrpSpPr>
              <a:grpSpLocks noChangeAspect="1"/>
            </p:cNvGrpSpPr>
            <p:nvPr/>
          </p:nvGrpSpPr>
          <p:grpSpPr bwMode="auto">
            <a:xfrm>
              <a:off x="11264772" y="2681980"/>
              <a:ext cx="278218" cy="396955"/>
              <a:chOff x="3600" y="1821"/>
              <a:chExt cx="478" cy="682"/>
            </a:xfrm>
            <a:solidFill>
              <a:schemeClr val="tx2"/>
            </a:solidFill>
          </p:grpSpPr>
          <p:sp>
            <p:nvSpPr>
              <p:cNvPr id="432" name="Freeform 14">
                <a:extLst>
                  <a:ext uri="{FF2B5EF4-FFF2-40B4-BE49-F238E27FC236}">
                    <a16:creationId xmlns:a16="http://schemas.microsoft.com/office/drawing/2014/main" id="{76D544CC-ED65-468E-BB98-F53C3D9C0BFD}"/>
                  </a:ext>
                </a:extLst>
              </p:cNvPr>
              <p:cNvSpPr>
                <a:spLocks/>
              </p:cNvSpPr>
              <p:nvPr/>
            </p:nvSpPr>
            <p:spPr bwMode="auto">
              <a:xfrm>
                <a:off x="3932" y="2130"/>
                <a:ext cx="77" cy="270"/>
              </a:xfrm>
              <a:custGeom>
                <a:avLst/>
                <a:gdLst>
                  <a:gd name="T0" fmla="*/ 4 w 43"/>
                  <a:gd name="T1" fmla="*/ 0 h 152"/>
                  <a:gd name="T2" fmla="*/ 0 w 43"/>
                  <a:gd name="T3" fmla="*/ 6 h 152"/>
                  <a:gd name="T4" fmla="*/ 35 w 43"/>
                  <a:gd name="T5" fmla="*/ 76 h 152"/>
                  <a:gd name="T6" fmla="*/ 0 w 43"/>
                  <a:gd name="T7" fmla="*/ 145 h 152"/>
                  <a:gd name="T8" fmla="*/ 4 w 43"/>
                  <a:gd name="T9" fmla="*/ 152 h 152"/>
                  <a:gd name="T10" fmla="*/ 43 w 43"/>
                  <a:gd name="T11" fmla="*/ 76 h 152"/>
                  <a:gd name="T12" fmla="*/ 4 w 43"/>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43" h="152">
                    <a:moveTo>
                      <a:pt x="4" y="0"/>
                    </a:moveTo>
                    <a:cubicBezTo>
                      <a:pt x="0" y="6"/>
                      <a:pt x="0" y="6"/>
                      <a:pt x="0" y="6"/>
                    </a:cubicBezTo>
                    <a:cubicBezTo>
                      <a:pt x="22" y="23"/>
                      <a:pt x="35" y="48"/>
                      <a:pt x="35" y="76"/>
                    </a:cubicBezTo>
                    <a:cubicBezTo>
                      <a:pt x="35" y="103"/>
                      <a:pt x="22" y="129"/>
                      <a:pt x="0" y="145"/>
                    </a:cubicBezTo>
                    <a:cubicBezTo>
                      <a:pt x="4" y="152"/>
                      <a:pt x="4" y="152"/>
                      <a:pt x="4" y="152"/>
                    </a:cubicBezTo>
                    <a:cubicBezTo>
                      <a:pt x="29" y="134"/>
                      <a:pt x="43" y="106"/>
                      <a:pt x="43" y="76"/>
                    </a:cubicBezTo>
                    <a:cubicBezTo>
                      <a:pt x="43" y="46"/>
                      <a:pt x="29" y="18"/>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33" name="Freeform 15">
                <a:extLst>
                  <a:ext uri="{FF2B5EF4-FFF2-40B4-BE49-F238E27FC236}">
                    <a16:creationId xmlns:a16="http://schemas.microsoft.com/office/drawing/2014/main" id="{1FCBFCA7-9DEF-441D-8BB8-0B5DDDFD1D10}"/>
                  </a:ext>
                </a:extLst>
              </p:cNvPr>
              <p:cNvSpPr>
                <a:spLocks/>
              </p:cNvSpPr>
              <p:nvPr/>
            </p:nvSpPr>
            <p:spPr bwMode="auto">
              <a:xfrm>
                <a:off x="3669" y="2137"/>
                <a:ext cx="70" cy="256"/>
              </a:xfrm>
              <a:custGeom>
                <a:avLst/>
                <a:gdLst>
                  <a:gd name="T0" fmla="*/ 8 w 39"/>
                  <a:gd name="T1" fmla="*/ 72 h 144"/>
                  <a:gd name="T2" fmla="*/ 39 w 39"/>
                  <a:gd name="T3" fmla="*/ 6 h 144"/>
                  <a:gd name="T4" fmla="*/ 34 w 39"/>
                  <a:gd name="T5" fmla="*/ 0 h 144"/>
                  <a:gd name="T6" fmla="*/ 0 w 39"/>
                  <a:gd name="T7" fmla="*/ 72 h 144"/>
                  <a:gd name="T8" fmla="*/ 34 w 39"/>
                  <a:gd name="T9" fmla="*/ 144 h 144"/>
                  <a:gd name="T10" fmla="*/ 39 w 39"/>
                  <a:gd name="T11" fmla="*/ 138 h 144"/>
                  <a:gd name="T12" fmla="*/ 8 w 39"/>
                  <a:gd name="T13" fmla="*/ 72 h 144"/>
                </a:gdLst>
                <a:ahLst/>
                <a:cxnLst>
                  <a:cxn ang="0">
                    <a:pos x="T0" y="T1"/>
                  </a:cxn>
                  <a:cxn ang="0">
                    <a:pos x="T2" y="T3"/>
                  </a:cxn>
                  <a:cxn ang="0">
                    <a:pos x="T4" y="T5"/>
                  </a:cxn>
                  <a:cxn ang="0">
                    <a:pos x="T6" y="T7"/>
                  </a:cxn>
                  <a:cxn ang="0">
                    <a:pos x="T8" y="T9"/>
                  </a:cxn>
                  <a:cxn ang="0">
                    <a:pos x="T10" y="T11"/>
                  </a:cxn>
                  <a:cxn ang="0">
                    <a:pos x="T12" y="T13"/>
                  </a:cxn>
                </a:cxnLst>
                <a:rect l="0" t="0" r="r" b="b"/>
                <a:pathLst>
                  <a:path w="39" h="144">
                    <a:moveTo>
                      <a:pt x="8" y="72"/>
                    </a:moveTo>
                    <a:cubicBezTo>
                      <a:pt x="8" y="47"/>
                      <a:pt x="19" y="23"/>
                      <a:pt x="39" y="6"/>
                    </a:cubicBezTo>
                    <a:cubicBezTo>
                      <a:pt x="34" y="0"/>
                      <a:pt x="34" y="0"/>
                      <a:pt x="34" y="0"/>
                    </a:cubicBezTo>
                    <a:cubicBezTo>
                      <a:pt x="13" y="18"/>
                      <a:pt x="0" y="44"/>
                      <a:pt x="0" y="72"/>
                    </a:cubicBezTo>
                    <a:cubicBezTo>
                      <a:pt x="0" y="99"/>
                      <a:pt x="13" y="126"/>
                      <a:pt x="34" y="144"/>
                    </a:cubicBezTo>
                    <a:cubicBezTo>
                      <a:pt x="39" y="138"/>
                      <a:pt x="39" y="138"/>
                      <a:pt x="39" y="138"/>
                    </a:cubicBezTo>
                    <a:cubicBezTo>
                      <a:pt x="19" y="121"/>
                      <a:pt x="8" y="97"/>
                      <a:pt x="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34" name="Freeform 16">
                <a:extLst>
                  <a:ext uri="{FF2B5EF4-FFF2-40B4-BE49-F238E27FC236}">
                    <a16:creationId xmlns:a16="http://schemas.microsoft.com/office/drawing/2014/main" id="{A400EFEF-3AE7-48C7-8C59-8D8E0743D168}"/>
                  </a:ext>
                </a:extLst>
              </p:cNvPr>
              <p:cNvSpPr>
                <a:spLocks noEditPoints="1"/>
              </p:cNvSpPr>
              <p:nvPr/>
            </p:nvSpPr>
            <p:spPr bwMode="auto">
              <a:xfrm>
                <a:off x="3800" y="2192"/>
                <a:ext cx="78" cy="146"/>
              </a:xfrm>
              <a:custGeom>
                <a:avLst/>
                <a:gdLst>
                  <a:gd name="T0" fmla="*/ 22 w 44"/>
                  <a:gd name="T1" fmla="*/ 0 h 82"/>
                  <a:gd name="T2" fmla="*/ 0 w 44"/>
                  <a:gd name="T3" fmla="*/ 22 h 82"/>
                  <a:gd name="T4" fmla="*/ 9 w 44"/>
                  <a:gd name="T5" fmla="*/ 39 h 82"/>
                  <a:gd name="T6" fmla="*/ 9 w 44"/>
                  <a:gd name="T7" fmla="*/ 69 h 82"/>
                  <a:gd name="T8" fmla="*/ 22 w 44"/>
                  <a:gd name="T9" fmla="*/ 82 h 82"/>
                  <a:gd name="T10" fmla="*/ 35 w 44"/>
                  <a:gd name="T11" fmla="*/ 69 h 82"/>
                  <a:gd name="T12" fmla="*/ 35 w 44"/>
                  <a:gd name="T13" fmla="*/ 39 h 82"/>
                  <a:gd name="T14" fmla="*/ 44 w 44"/>
                  <a:gd name="T15" fmla="*/ 22 h 82"/>
                  <a:gd name="T16" fmla="*/ 22 w 44"/>
                  <a:gd name="T17" fmla="*/ 0 h 82"/>
                  <a:gd name="T18" fmla="*/ 29 w 44"/>
                  <a:gd name="T19" fmla="*/ 34 h 82"/>
                  <a:gd name="T20" fmla="*/ 27 w 44"/>
                  <a:gd name="T21" fmla="*/ 35 h 82"/>
                  <a:gd name="T22" fmla="*/ 27 w 44"/>
                  <a:gd name="T23" fmla="*/ 69 h 82"/>
                  <a:gd name="T24" fmla="*/ 22 w 44"/>
                  <a:gd name="T25" fmla="*/ 74 h 82"/>
                  <a:gd name="T26" fmla="*/ 17 w 44"/>
                  <a:gd name="T27" fmla="*/ 69 h 82"/>
                  <a:gd name="T28" fmla="*/ 17 w 44"/>
                  <a:gd name="T29" fmla="*/ 35 h 82"/>
                  <a:gd name="T30" fmla="*/ 15 w 44"/>
                  <a:gd name="T31" fmla="*/ 34 h 82"/>
                  <a:gd name="T32" fmla="*/ 8 w 44"/>
                  <a:gd name="T33" fmla="*/ 22 h 82"/>
                  <a:gd name="T34" fmla="*/ 22 w 44"/>
                  <a:gd name="T35" fmla="*/ 8 h 82"/>
                  <a:gd name="T36" fmla="*/ 36 w 44"/>
                  <a:gd name="T37" fmla="*/ 22 h 82"/>
                  <a:gd name="T38" fmla="*/ 29 w 44"/>
                  <a:gd name="T39"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82">
                    <a:moveTo>
                      <a:pt x="22" y="0"/>
                    </a:moveTo>
                    <a:cubicBezTo>
                      <a:pt x="10" y="0"/>
                      <a:pt x="0" y="9"/>
                      <a:pt x="0" y="22"/>
                    </a:cubicBezTo>
                    <a:cubicBezTo>
                      <a:pt x="0" y="29"/>
                      <a:pt x="3" y="35"/>
                      <a:pt x="9" y="39"/>
                    </a:cubicBezTo>
                    <a:cubicBezTo>
                      <a:pt x="9" y="69"/>
                      <a:pt x="9" y="69"/>
                      <a:pt x="9" y="69"/>
                    </a:cubicBezTo>
                    <a:cubicBezTo>
                      <a:pt x="9" y="76"/>
                      <a:pt x="15" y="82"/>
                      <a:pt x="22" y="82"/>
                    </a:cubicBezTo>
                    <a:cubicBezTo>
                      <a:pt x="29" y="82"/>
                      <a:pt x="35" y="76"/>
                      <a:pt x="35" y="69"/>
                    </a:cubicBezTo>
                    <a:cubicBezTo>
                      <a:pt x="35" y="39"/>
                      <a:pt x="35" y="39"/>
                      <a:pt x="35" y="39"/>
                    </a:cubicBezTo>
                    <a:cubicBezTo>
                      <a:pt x="41" y="35"/>
                      <a:pt x="44" y="29"/>
                      <a:pt x="44" y="22"/>
                    </a:cubicBezTo>
                    <a:cubicBezTo>
                      <a:pt x="44" y="9"/>
                      <a:pt x="34" y="0"/>
                      <a:pt x="22" y="0"/>
                    </a:cubicBezTo>
                    <a:close/>
                    <a:moveTo>
                      <a:pt x="29" y="34"/>
                    </a:moveTo>
                    <a:cubicBezTo>
                      <a:pt x="27" y="35"/>
                      <a:pt x="27" y="35"/>
                      <a:pt x="27" y="35"/>
                    </a:cubicBezTo>
                    <a:cubicBezTo>
                      <a:pt x="27" y="69"/>
                      <a:pt x="27" y="69"/>
                      <a:pt x="27" y="69"/>
                    </a:cubicBezTo>
                    <a:cubicBezTo>
                      <a:pt x="27" y="72"/>
                      <a:pt x="25" y="74"/>
                      <a:pt x="22" y="74"/>
                    </a:cubicBezTo>
                    <a:cubicBezTo>
                      <a:pt x="19" y="74"/>
                      <a:pt x="17" y="72"/>
                      <a:pt x="17" y="69"/>
                    </a:cubicBezTo>
                    <a:cubicBezTo>
                      <a:pt x="17" y="35"/>
                      <a:pt x="17" y="35"/>
                      <a:pt x="17" y="35"/>
                    </a:cubicBezTo>
                    <a:cubicBezTo>
                      <a:pt x="15" y="34"/>
                      <a:pt x="15" y="34"/>
                      <a:pt x="15" y="34"/>
                    </a:cubicBezTo>
                    <a:cubicBezTo>
                      <a:pt x="11" y="31"/>
                      <a:pt x="8" y="27"/>
                      <a:pt x="8" y="22"/>
                    </a:cubicBezTo>
                    <a:cubicBezTo>
                      <a:pt x="8" y="14"/>
                      <a:pt x="14" y="8"/>
                      <a:pt x="22" y="8"/>
                    </a:cubicBezTo>
                    <a:cubicBezTo>
                      <a:pt x="30" y="8"/>
                      <a:pt x="36" y="14"/>
                      <a:pt x="36" y="22"/>
                    </a:cubicBezTo>
                    <a:cubicBezTo>
                      <a:pt x="36" y="27"/>
                      <a:pt x="34" y="31"/>
                      <a:pt x="2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35" name="Freeform 17">
                <a:extLst>
                  <a:ext uri="{FF2B5EF4-FFF2-40B4-BE49-F238E27FC236}">
                    <a16:creationId xmlns:a16="http://schemas.microsoft.com/office/drawing/2014/main" id="{B051316E-C137-480F-8BBE-63195C3EB325}"/>
                  </a:ext>
                </a:extLst>
              </p:cNvPr>
              <p:cNvSpPr>
                <a:spLocks noEditPoints="1"/>
              </p:cNvSpPr>
              <p:nvPr/>
            </p:nvSpPr>
            <p:spPr bwMode="auto">
              <a:xfrm>
                <a:off x="3600" y="1821"/>
                <a:ext cx="478" cy="682"/>
              </a:xfrm>
              <a:custGeom>
                <a:avLst/>
                <a:gdLst>
                  <a:gd name="T0" fmla="*/ 206 w 268"/>
                  <a:gd name="T1" fmla="*/ 136 h 384"/>
                  <a:gd name="T2" fmla="*/ 206 w 268"/>
                  <a:gd name="T3" fmla="*/ 67 h 384"/>
                  <a:gd name="T4" fmla="*/ 139 w 268"/>
                  <a:gd name="T5" fmla="*/ 0 h 384"/>
                  <a:gd name="T6" fmla="*/ 127 w 268"/>
                  <a:gd name="T7" fmla="*/ 0 h 384"/>
                  <a:gd name="T8" fmla="*/ 60 w 268"/>
                  <a:gd name="T9" fmla="*/ 67 h 384"/>
                  <a:gd name="T10" fmla="*/ 60 w 268"/>
                  <a:gd name="T11" fmla="*/ 138 h 384"/>
                  <a:gd name="T12" fmla="*/ 0 w 268"/>
                  <a:gd name="T13" fmla="*/ 250 h 384"/>
                  <a:gd name="T14" fmla="*/ 134 w 268"/>
                  <a:gd name="T15" fmla="*/ 384 h 384"/>
                  <a:gd name="T16" fmla="*/ 268 w 268"/>
                  <a:gd name="T17" fmla="*/ 250 h 384"/>
                  <a:gd name="T18" fmla="*/ 206 w 268"/>
                  <a:gd name="T19" fmla="*/ 136 h 384"/>
                  <a:gd name="T20" fmla="*/ 68 w 268"/>
                  <a:gd name="T21" fmla="*/ 67 h 384"/>
                  <a:gd name="T22" fmla="*/ 127 w 268"/>
                  <a:gd name="T23" fmla="*/ 8 h 384"/>
                  <a:gd name="T24" fmla="*/ 139 w 268"/>
                  <a:gd name="T25" fmla="*/ 8 h 384"/>
                  <a:gd name="T26" fmla="*/ 198 w 268"/>
                  <a:gd name="T27" fmla="*/ 67 h 384"/>
                  <a:gd name="T28" fmla="*/ 198 w 268"/>
                  <a:gd name="T29" fmla="*/ 132 h 384"/>
                  <a:gd name="T30" fmla="*/ 174 w 268"/>
                  <a:gd name="T31" fmla="*/ 122 h 384"/>
                  <a:gd name="T32" fmla="*/ 174 w 268"/>
                  <a:gd name="T33" fmla="*/ 71 h 384"/>
                  <a:gd name="T34" fmla="*/ 133 w 268"/>
                  <a:gd name="T35" fmla="*/ 30 h 384"/>
                  <a:gd name="T36" fmla="*/ 92 w 268"/>
                  <a:gd name="T37" fmla="*/ 71 h 384"/>
                  <a:gd name="T38" fmla="*/ 92 w 268"/>
                  <a:gd name="T39" fmla="*/ 122 h 384"/>
                  <a:gd name="T40" fmla="*/ 68 w 268"/>
                  <a:gd name="T41" fmla="*/ 133 h 384"/>
                  <a:gd name="T42" fmla="*/ 68 w 268"/>
                  <a:gd name="T43" fmla="*/ 67 h 384"/>
                  <a:gd name="T44" fmla="*/ 166 w 268"/>
                  <a:gd name="T45" fmla="*/ 119 h 384"/>
                  <a:gd name="T46" fmla="*/ 134 w 268"/>
                  <a:gd name="T47" fmla="*/ 116 h 384"/>
                  <a:gd name="T48" fmla="*/ 100 w 268"/>
                  <a:gd name="T49" fmla="*/ 120 h 384"/>
                  <a:gd name="T50" fmla="*/ 100 w 268"/>
                  <a:gd name="T51" fmla="*/ 71 h 384"/>
                  <a:gd name="T52" fmla="*/ 133 w 268"/>
                  <a:gd name="T53" fmla="*/ 38 h 384"/>
                  <a:gd name="T54" fmla="*/ 166 w 268"/>
                  <a:gd name="T55" fmla="*/ 71 h 384"/>
                  <a:gd name="T56" fmla="*/ 166 w 268"/>
                  <a:gd name="T57" fmla="*/ 119 h 384"/>
                  <a:gd name="T58" fmla="*/ 134 w 268"/>
                  <a:gd name="T59" fmla="*/ 376 h 384"/>
                  <a:gd name="T60" fmla="*/ 8 w 268"/>
                  <a:gd name="T61" fmla="*/ 250 h 384"/>
                  <a:gd name="T62" fmla="*/ 134 w 268"/>
                  <a:gd name="T63" fmla="*/ 124 h 384"/>
                  <a:gd name="T64" fmla="*/ 198 w 268"/>
                  <a:gd name="T65" fmla="*/ 141 h 384"/>
                  <a:gd name="T66" fmla="*/ 198 w 268"/>
                  <a:gd name="T67" fmla="*/ 142 h 384"/>
                  <a:gd name="T68" fmla="*/ 200 w 268"/>
                  <a:gd name="T69" fmla="*/ 142 h 384"/>
                  <a:gd name="T70" fmla="*/ 260 w 268"/>
                  <a:gd name="T71" fmla="*/ 250 h 384"/>
                  <a:gd name="T72" fmla="*/ 134 w 268"/>
                  <a:gd name="T73" fmla="*/ 3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384">
                    <a:moveTo>
                      <a:pt x="206" y="136"/>
                    </a:moveTo>
                    <a:cubicBezTo>
                      <a:pt x="206" y="67"/>
                      <a:pt x="206" y="67"/>
                      <a:pt x="206" y="67"/>
                    </a:cubicBezTo>
                    <a:cubicBezTo>
                      <a:pt x="206" y="30"/>
                      <a:pt x="176" y="0"/>
                      <a:pt x="139" y="0"/>
                    </a:cubicBezTo>
                    <a:cubicBezTo>
                      <a:pt x="127" y="0"/>
                      <a:pt x="127" y="0"/>
                      <a:pt x="127" y="0"/>
                    </a:cubicBezTo>
                    <a:cubicBezTo>
                      <a:pt x="90" y="0"/>
                      <a:pt x="60" y="30"/>
                      <a:pt x="60" y="67"/>
                    </a:cubicBezTo>
                    <a:cubicBezTo>
                      <a:pt x="60" y="138"/>
                      <a:pt x="60" y="138"/>
                      <a:pt x="60" y="138"/>
                    </a:cubicBezTo>
                    <a:cubicBezTo>
                      <a:pt x="24" y="162"/>
                      <a:pt x="0" y="203"/>
                      <a:pt x="0" y="250"/>
                    </a:cubicBezTo>
                    <a:cubicBezTo>
                      <a:pt x="0" y="324"/>
                      <a:pt x="60" y="384"/>
                      <a:pt x="134" y="384"/>
                    </a:cubicBezTo>
                    <a:cubicBezTo>
                      <a:pt x="208" y="384"/>
                      <a:pt x="268" y="324"/>
                      <a:pt x="268" y="250"/>
                    </a:cubicBezTo>
                    <a:cubicBezTo>
                      <a:pt x="268" y="202"/>
                      <a:pt x="244" y="160"/>
                      <a:pt x="206" y="136"/>
                    </a:cubicBezTo>
                    <a:close/>
                    <a:moveTo>
                      <a:pt x="68" y="67"/>
                    </a:moveTo>
                    <a:cubicBezTo>
                      <a:pt x="68" y="34"/>
                      <a:pt x="94" y="8"/>
                      <a:pt x="127" y="8"/>
                    </a:cubicBezTo>
                    <a:cubicBezTo>
                      <a:pt x="139" y="8"/>
                      <a:pt x="139" y="8"/>
                      <a:pt x="139" y="8"/>
                    </a:cubicBezTo>
                    <a:cubicBezTo>
                      <a:pt x="172" y="8"/>
                      <a:pt x="198" y="34"/>
                      <a:pt x="198" y="67"/>
                    </a:cubicBezTo>
                    <a:cubicBezTo>
                      <a:pt x="198" y="132"/>
                      <a:pt x="198" y="132"/>
                      <a:pt x="198" y="132"/>
                    </a:cubicBezTo>
                    <a:cubicBezTo>
                      <a:pt x="191" y="128"/>
                      <a:pt x="183" y="124"/>
                      <a:pt x="174" y="122"/>
                    </a:cubicBezTo>
                    <a:cubicBezTo>
                      <a:pt x="174" y="71"/>
                      <a:pt x="174" y="71"/>
                      <a:pt x="174" y="71"/>
                    </a:cubicBezTo>
                    <a:cubicBezTo>
                      <a:pt x="174" y="49"/>
                      <a:pt x="156" y="30"/>
                      <a:pt x="133" y="30"/>
                    </a:cubicBezTo>
                    <a:cubicBezTo>
                      <a:pt x="110" y="30"/>
                      <a:pt x="92" y="49"/>
                      <a:pt x="92" y="71"/>
                    </a:cubicBezTo>
                    <a:cubicBezTo>
                      <a:pt x="92" y="122"/>
                      <a:pt x="92" y="122"/>
                      <a:pt x="92" y="122"/>
                    </a:cubicBezTo>
                    <a:cubicBezTo>
                      <a:pt x="83" y="125"/>
                      <a:pt x="75" y="129"/>
                      <a:pt x="68" y="133"/>
                    </a:cubicBezTo>
                    <a:lnTo>
                      <a:pt x="68" y="67"/>
                    </a:lnTo>
                    <a:close/>
                    <a:moveTo>
                      <a:pt x="166" y="119"/>
                    </a:moveTo>
                    <a:cubicBezTo>
                      <a:pt x="156" y="117"/>
                      <a:pt x="145" y="116"/>
                      <a:pt x="134" y="116"/>
                    </a:cubicBezTo>
                    <a:cubicBezTo>
                      <a:pt x="122" y="116"/>
                      <a:pt x="111" y="117"/>
                      <a:pt x="100" y="120"/>
                    </a:cubicBezTo>
                    <a:cubicBezTo>
                      <a:pt x="100" y="71"/>
                      <a:pt x="100" y="71"/>
                      <a:pt x="100" y="71"/>
                    </a:cubicBezTo>
                    <a:cubicBezTo>
                      <a:pt x="100" y="53"/>
                      <a:pt x="115" y="38"/>
                      <a:pt x="133" y="38"/>
                    </a:cubicBezTo>
                    <a:cubicBezTo>
                      <a:pt x="151" y="38"/>
                      <a:pt x="166" y="53"/>
                      <a:pt x="166" y="71"/>
                    </a:cubicBezTo>
                    <a:lnTo>
                      <a:pt x="166" y="119"/>
                    </a:lnTo>
                    <a:close/>
                    <a:moveTo>
                      <a:pt x="134" y="376"/>
                    </a:moveTo>
                    <a:cubicBezTo>
                      <a:pt x="64" y="376"/>
                      <a:pt x="8" y="319"/>
                      <a:pt x="8" y="250"/>
                    </a:cubicBezTo>
                    <a:cubicBezTo>
                      <a:pt x="8" y="180"/>
                      <a:pt x="64" y="124"/>
                      <a:pt x="134" y="124"/>
                    </a:cubicBezTo>
                    <a:cubicBezTo>
                      <a:pt x="157" y="124"/>
                      <a:pt x="179" y="130"/>
                      <a:pt x="198" y="141"/>
                    </a:cubicBezTo>
                    <a:cubicBezTo>
                      <a:pt x="198" y="142"/>
                      <a:pt x="198" y="142"/>
                      <a:pt x="198" y="142"/>
                    </a:cubicBezTo>
                    <a:cubicBezTo>
                      <a:pt x="200" y="142"/>
                      <a:pt x="200" y="142"/>
                      <a:pt x="200" y="142"/>
                    </a:cubicBezTo>
                    <a:cubicBezTo>
                      <a:pt x="236" y="165"/>
                      <a:pt x="260" y="204"/>
                      <a:pt x="260" y="250"/>
                    </a:cubicBezTo>
                    <a:cubicBezTo>
                      <a:pt x="260" y="319"/>
                      <a:pt x="204" y="376"/>
                      <a:pt x="134" y="3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sp>
          <p:nvSpPr>
            <p:cNvPr id="431" name="Oval 430">
              <a:extLst>
                <a:ext uri="{FF2B5EF4-FFF2-40B4-BE49-F238E27FC236}">
                  <a16:creationId xmlns:a16="http://schemas.microsoft.com/office/drawing/2014/main" id="{22FF5178-2FFA-4A1A-93AE-E5D90786CCF9}"/>
                </a:ext>
              </a:extLst>
            </p:cNvPr>
            <p:cNvSpPr/>
            <p:nvPr/>
          </p:nvSpPr>
          <p:spPr>
            <a:xfrm>
              <a:off x="11080063" y="2556639"/>
              <a:ext cx="647637" cy="647637"/>
            </a:xfrm>
            <a:prstGeom prst="ellips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dirty="0">
                <a:solidFill>
                  <a:srgbClr val="191C26"/>
                </a:solidFill>
              </a:endParaRPr>
            </a:p>
          </p:txBody>
        </p:sp>
      </p:grpSp>
      <p:grpSp>
        <p:nvGrpSpPr>
          <p:cNvPr id="196" name="Group 195">
            <a:extLst>
              <a:ext uri="{FF2B5EF4-FFF2-40B4-BE49-F238E27FC236}">
                <a16:creationId xmlns:a16="http://schemas.microsoft.com/office/drawing/2014/main" id="{09C17240-B333-494A-AED3-A9BD0D7F328E}"/>
              </a:ext>
            </a:extLst>
          </p:cNvPr>
          <p:cNvGrpSpPr/>
          <p:nvPr/>
        </p:nvGrpSpPr>
        <p:grpSpPr>
          <a:xfrm>
            <a:off x="11075703" y="4596079"/>
            <a:ext cx="647637" cy="647637"/>
            <a:chOff x="11080063" y="4661500"/>
            <a:chExt cx="647637" cy="647637"/>
          </a:xfrm>
        </p:grpSpPr>
        <p:grpSp>
          <p:nvGrpSpPr>
            <p:cNvPr id="424" name="Group 13">
              <a:extLst>
                <a:ext uri="{FF2B5EF4-FFF2-40B4-BE49-F238E27FC236}">
                  <a16:creationId xmlns:a16="http://schemas.microsoft.com/office/drawing/2014/main" id="{E71E58C5-7F5B-470D-BA41-AD07BF11E485}"/>
                </a:ext>
              </a:extLst>
            </p:cNvPr>
            <p:cNvGrpSpPr>
              <a:grpSpLocks noChangeAspect="1"/>
            </p:cNvGrpSpPr>
            <p:nvPr/>
          </p:nvGrpSpPr>
          <p:grpSpPr bwMode="auto">
            <a:xfrm>
              <a:off x="11264772" y="4786841"/>
              <a:ext cx="278218" cy="396955"/>
              <a:chOff x="3600" y="1821"/>
              <a:chExt cx="478" cy="682"/>
            </a:xfrm>
            <a:solidFill>
              <a:schemeClr val="tx2"/>
            </a:solidFill>
          </p:grpSpPr>
          <p:sp>
            <p:nvSpPr>
              <p:cNvPr id="426" name="Freeform 14">
                <a:extLst>
                  <a:ext uri="{FF2B5EF4-FFF2-40B4-BE49-F238E27FC236}">
                    <a16:creationId xmlns:a16="http://schemas.microsoft.com/office/drawing/2014/main" id="{36A722E4-C8FE-4EDA-B095-BEC7E2FD7219}"/>
                  </a:ext>
                </a:extLst>
              </p:cNvPr>
              <p:cNvSpPr>
                <a:spLocks/>
              </p:cNvSpPr>
              <p:nvPr/>
            </p:nvSpPr>
            <p:spPr bwMode="auto">
              <a:xfrm>
                <a:off x="3932" y="2130"/>
                <a:ext cx="77" cy="270"/>
              </a:xfrm>
              <a:custGeom>
                <a:avLst/>
                <a:gdLst>
                  <a:gd name="T0" fmla="*/ 4 w 43"/>
                  <a:gd name="T1" fmla="*/ 0 h 152"/>
                  <a:gd name="T2" fmla="*/ 0 w 43"/>
                  <a:gd name="T3" fmla="*/ 6 h 152"/>
                  <a:gd name="T4" fmla="*/ 35 w 43"/>
                  <a:gd name="T5" fmla="*/ 76 h 152"/>
                  <a:gd name="T6" fmla="*/ 0 w 43"/>
                  <a:gd name="T7" fmla="*/ 145 h 152"/>
                  <a:gd name="T8" fmla="*/ 4 w 43"/>
                  <a:gd name="T9" fmla="*/ 152 h 152"/>
                  <a:gd name="T10" fmla="*/ 43 w 43"/>
                  <a:gd name="T11" fmla="*/ 76 h 152"/>
                  <a:gd name="T12" fmla="*/ 4 w 43"/>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43" h="152">
                    <a:moveTo>
                      <a:pt x="4" y="0"/>
                    </a:moveTo>
                    <a:cubicBezTo>
                      <a:pt x="0" y="6"/>
                      <a:pt x="0" y="6"/>
                      <a:pt x="0" y="6"/>
                    </a:cubicBezTo>
                    <a:cubicBezTo>
                      <a:pt x="22" y="23"/>
                      <a:pt x="35" y="48"/>
                      <a:pt x="35" y="76"/>
                    </a:cubicBezTo>
                    <a:cubicBezTo>
                      <a:pt x="35" y="103"/>
                      <a:pt x="22" y="129"/>
                      <a:pt x="0" y="145"/>
                    </a:cubicBezTo>
                    <a:cubicBezTo>
                      <a:pt x="4" y="152"/>
                      <a:pt x="4" y="152"/>
                      <a:pt x="4" y="152"/>
                    </a:cubicBezTo>
                    <a:cubicBezTo>
                      <a:pt x="29" y="134"/>
                      <a:pt x="43" y="106"/>
                      <a:pt x="43" y="76"/>
                    </a:cubicBezTo>
                    <a:cubicBezTo>
                      <a:pt x="43" y="46"/>
                      <a:pt x="29" y="18"/>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27" name="Freeform 15">
                <a:extLst>
                  <a:ext uri="{FF2B5EF4-FFF2-40B4-BE49-F238E27FC236}">
                    <a16:creationId xmlns:a16="http://schemas.microsoft.com/office/drawing/2014/main" id="{DDC6FD07-F878-4D6B-B028-F1088ABF8F72}"/>
                  </a:ext>
                </a:extLst>
              </p:cNvPr>
              <p:cNvSpPr>
                <a:spLocks/>
              </p:cNvSpPr>
              <p:nvPr/>
            </p:nvSpPr>
            <p:spPr bwMode="auto">
              <a:xfrm>
                <a:off x="3669" y="2137"/>
                <a:ext cx="70" cy="256"/>
              </a:xfrm>
              <a:custGeom>
                <a:avLst/>
                <a:gdLst>
                  <a:gd name="T0" fmla="*/ 8 w 39"/>
                  <a:gd name="T1" fmla="*/ 72 h 144"/>
                  <a:gd name="T2" fmla="*/ 39 w 39"/>
                  <a:gd name="T3" fmla="*/ 6 h 144"/>
                  <a:gd name="T4" fmla="*/ 34 w 39"/>
                  <a:gd name="T5" fmla="*/ 0 h 144"/>
                  <a:gd name="T6" fmla="*/ 0 w 39"/>
                  <a:gd name="T7" fmla="*/ 72 h 144"/>
                  <a:gd name="T8" fmla="*/ 34 w 39"/>
                  <a:gd name="T9" fmla="*/ 144 h 144"/>
                  <a:gd name="T10" fmla="*/ 39 w 39"/>
                  <a:gd name="T11" fmla="*/ 138 h 144"/>
                  <a:gd name="T12" fmla="*/ 8 w 39"/>
                  <a:gd name="T13" fmla="*/ 72 h 144"/>
                </a:gdLst>
                <a:ahLst/>
                <a:cxnLst>
                  <a:cxn ang="0">
                    <a:pos x="T0" y="T1"/>
                  </a:cxn>
                  <a:cxn ang="0">
                    <a:pos x="T2" y="T3"/>
                  </a:cxn>
                  <a:cxn ang="0">
                    <a:pos x="T4" y="T5"/>
                  </a:cxn>
                  <a:cxn ang="0">
                    <a:pos x="T6" y="T7"/>
                  </a:cxn>
                  <a:cxn ang="0">
                    <a:pos x="T8" y="T9"/>
                  </a:cxn>
                  <a:cxn ang="0">
                    <a:pos x="T10" y="T11"/>
                  </a:cxn>
                  <a:cxn ang="0">
                    <a:pos x="T12" y="T13"/>
                  </a:cxn>
                </a:cxnLst>
                <a:rect l="0" t="0" r="r" b="b"/>
                <a:pathLst>
                  <a:path w="39" h="144">
                    <a:moveTo>
                      <a:pt x="8" y="72"/>
                    </a:moveTo>
                    <a:cubicBezTo>
                      <a:pt x="8" y="47"/>
                      <a:pt x="19" y="23"/>
                      <a:pt x="39" y="6"/>
                    </a:cubicBezTo>
                    <a:cubicBezTo>
                      <a:pt x="34" y="0"/>
                      <a:pt x="34" y="0"/>
                      <a:pt x="34" y="0"/>
                    </a:cubicBezTo>
                    <a:cubicBezTo>
                      <a:pt x="13" y="18"/>
                      <a:pt x="0" y="44"/>
                      <a:pt x="0" y="72"/>
                    </a:cubicBezTo>
                    <a:cubicBezTo>
                      <a:pt x="0" y="99"/>
                      <a:pt x="13" y="126"/>
                      <a:pt x="34" y="144"/>
                    </a:cubicBezTo>
                    <a:cubicBezTo>
                      <a:pt x="39" y="138"/>
                      <a:pt x="39" y="138"/>
                      <a:pt x="39" y="138"/>
                    </a:cubicBezTo>
                    <a:cubicBezTo>
                      <a:pt x="19" y="121"/>
                      <a:pt x="8" y="97"/>
                      <a:pt x="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28" name="Freeform 16">
                <a:extLst>
                  <a:ext uri="{FF2B5EF4-FFF2-40B4-BE49-F238E27FC236}">
                    <a16:creationId xmlns:a16="http://schemas.microsoft.com/office/drawing/2014/main" id="{4DDB03F5-99DF-4ABB-A584-3604650287D4}"/>
                  </a:ext>
                </a:extLst>
              </p:cNvPr>
              <p:cNvSpPr>
                <a:spLocks noEditPoints="1"/>
              </p:cNvSpPr>
              <p:nvPr/>
            </p:nvSpPr>
            <p:spPr bwMode="auto">
              <a:xfrm>
                <a:off x="3800" y="2192"/>
                <a:ext cx="78" cy="146"/>
              </a:xfrm>
              <a:custGeom>
                <a:avLst/>
                <a:gdLst>
                  <a:gd name="T0" fmla="*/ 22 w 44"/>
                  <a:gd name="T1" fmla="*/ 0 h 82"/>
                  <a:gd name="T2" fmla="*/ 0 w 44"/>
                  <a:gd name="T3" fmla="*/ 22 h 82"/>
                  <a:gd name="T4" fmla="*/ 9 w 44"/>
                  <a:gd name="T5" fmla="*/ 39 h 82"/>
                  <a:gd name="T6" fmla="*/ 9 w 44"/>
                  <a:gd name="T7" fmla="*/ 69 h 82"/>
                  <a:gd name="T8" fmla="*/ 22 w 44"/>
                  <a:gd name="T9" fmla="*/ 82 h 82"/>
                  <a:gd name="T10" fmla="*/ 35 w 44"/>
                  <a:gd name="T11" fmla="*/ 69 h 82"/>
                  <a:gd name="T12" fmla="*/ 35 w 44"/>
                  <a:gd name="T13" fmla="*/ 39 h 82"/>
                  <a:gd name="T14" fmla="*/ 44 w 44"/>
                  <a:gd name="T15" fmla="*/ 22 h 82"/>
                  <a:gd name="T16" fmla="*/ 22 w 44"/>
                  <a:gd name="T17" fmla="*/ 0 h 82"/>
                  <a:gd name="T18" fmla="*/ 29 w 44"/>
                  <a:gd name="T19" fmla="*/ 34 h 82"/>
                  <a:gd name="T20" fmla="*/ 27 w 44"/>
                  <a:gd name="T21" fmla="*/ 35 h 82"/>
                  <a:gd name="T22" fmla="*/ 27 w 44"/>
                  <a:gd name="T23" fmla="*/ 69 h 82"/>
                  <a:gd name="T24" fmla="*/ 22 w 44"/>
                  <a:gd name="T25" fmla="*/ 74 h 82"/>
                  <a:gd name="T26" fmla="*/ 17 w 44"/>
                  <a:gd name="T27" fmla="*/ 69 h 82"/>
                  <a:gd name="T28" fmla="*/ 17 w 44"/>
                  <a:gd name="T29" fmla="*/ 35 h 82"/>
                  <a:gd name="T30" fmla="*/ 15 w 44"/>
                  <a:gd name="T31" fmla="*/ 34 h 82"/>
                  <a:gd name="T32" fmla="*/ 8 w 44"/>
                  <a:gd name="T33" fmla="*/ 22 h 82"/>
                  <a:gd name="T34" fmla="*/ 22 w 44"/>
                  <a:gd name="T35" fmla="*/ 8 h 82"/>
                  <a:gd name="T36" fmla="*/ 36 w 44"/>
                  <a:gd name="T37" fmla="*/ 22 h 82"/>
                  <a:gd name="T38" fmla="*/ 29 w 44"/>
                  <a:gd name="T39"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82">
                    <a:moveTo>
                      <a:pt x="22" y="0"/>
                    </a:moveTo>
                    <a:cubicBezTo>
                      <a:pt x="10" y="0"/>
                      <a:pt x="0" y="9"/>
                      <a:pt x="0" y="22"/>
                    </a:cubicBezTo>
                    <a:cubicBezTo>
                      <a:pt x="0" y="29"/>
                      <a:pt x="3" y="35"/>
                      <a:pt x="9" y="39"/>
                    </a:cubicBezTo>
                    <a:cubicBezTo>
                      <a:pt x="9" y="69"/>
                      <a:pt x="9" y="69"/>
                      <a:pt x="9" y="69"/>
                    </a:cubicBezTo>
                    <a:cubicBezTo>
                      <a:pt x="9" y="76"/>
                      <a:pt x="15" y="82"/>
                      <a:pt x="22" y="82"/>
                    </a:cubicBezTo>
                    <a:cubicBezTo>
                      <a:pt x="29" y="82"/>
                      <a:pt x="35" y="76"/>
                      <a:pt x="35" y="69"/>
                    </a:cubicBezTo>
                    <a:cubicBezTo>
                      <a:pt x="35" y="39"/>
                      <a:pt x="35" y="39"/>
                      <a:pt x="35" y="39"/>
                    </a:cubicBezTo>
                    <a:cubicBezTo>
                      <a:pt x="41" y="35"/>
                      <a:pt x="44" y="29"/>
                      <a:pt x="44" y="22"/>
                    </a:cubicBezTo>
                    <a:cubicBezTo>
                      <a:pt x="44" y="9"/>
                      <a:pt x="34" y="0"/>
                      <a:pt x="22" y="0"/>
                    </a:cubicBezTo>
                    <a:close/>
                    <a:moveTo>
                      <a:pt x="29" y="34"/>
                    </a:moveTo>
                    <a:cubicBezTo>
                      <a:pt x="27" y="35"/>
                      <a:pt x="27" y="35"/>
                      <a:pt x="27" y="35"/>
                    </a:cubicBezTo>
                    <a:cubicBezTo>
                      <a:pt x="27" y="69"/>
                      <a:pt x="27" y="69"/>
                      <a:pt x="27" y="69"/>
                    </a:cubicBezTo>
                    <a:cubicBezTo>
                      <a:pt x="27" y="72"/>
                      <a:pt x="25" y="74"/>
                      <a:pt x="22" y="74"/>
                    </a:cubicBezTo>
                    <a:cubicBezTo>
                      <a:pt x="19" y="74"/>
                      <a:pt x="17" y="72"/>
                      <a:pt x="17" y="69"/>
                    </a:cubicBezTo>
                    <a:cubicBezTo>
                      <a:pt x="17" y="35"/>
                      <a:pt x="17" y="35"/>
                      <a:pt x="17" y="35"/>
                    </a:cubicBezTo>
                    <a:cubicBezTo>
                      <a:pt x="15" y="34"/>
                      <a:pt x="15" y="34"/>
                      <a:pt x="15" y="34"/>
                    </a:cubicBezTo>
                    <a:cubicBezTo>
                      <a:pt x="11" y="31"/>
                      <a:pt x="8" y="27"/>
                      <a:pt x="8" y="22"/>
                    </a:cubicBezTo>
                    <a:cubicBezTo>
                      <a:pt x="8" y="14"/>
                      <a:pt x="14" y="8"/>
                      <a:pt x="22" y="8"/>
                    </a:cubicBezTo>
                    <a:cubicBezTo>
                      <a:pt x="30" y="8"/>
                      <a:pt x="36" y="14"/>
                      <a:pt x="36" y="22"/>
                    </a:cubicBezTo>
                    <a:cubicBezTo>
                      <a:pt x="36" y="27"/>
                      <a:pt x="34" y="31"/>
                      <a:pt x="2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29" name="Freeform 17">
                <a:extLst>
                  <a:ext uri="{FF2B5EF4-FFF2-40B4-BE49-F238E27FC236}">
                    <a16:creationId xmlns:a16="http://schemas.microsoft.com/office/drawing/2014/main" id="{45392A45-EC6C-4290-9F33-8612EDF03F59}"/>
                  </a:ext>
                </a:extLst>
              </p:cNvPr>
              <p:cNvSpPr>
                <a:spLocks noEditPoints="1"/>
              </p:cNvSpPr>
              <p:nvPr/>
            </p:nvSpPr>
            <p:spPr bwMode="auto">
              <a:xfrm>
                <a:off x="3600" y="1821"/>
                <a:ext cx="478" cy="682"/>
              </a:xfrm>
              <a:custGeom>
                <a:avLst/>
                <a:gdLst>
                  <a:gd name="T0" fmla="*/ 206 w 268"/>
                  <a:gd name="T1" fmla="*/ 136 h 384"/>
                  <a:gd name="T2" fmla="*/ 206 w 268"/>
                  <a:gd name="T3" fmla="*/ 67 h 384"/>
                  <a:gd name="T4" fmla="*/ 139 w 268"/>
                  <a:gd name="T5" fmla="*/ 0 h 384"/>
                  <a:gd name="T6" fmla="*/ 127 w 268"/>
                  <a:gd name="T7" fmla="*/ 0 h 384"/>
                  <a:gd name="T8" fmla="*/ 60 w 268"/>
                  <a:gd name="T9" fmla="*/ 67 h 384"/>
                  <a:gd name="T10" fmla="*/ 60 w 268"/>
                  <a:gd name="T11" fmla="*/ 138 h 384"/>
                  <a:gd name="T12" fmla="*/ 0 w 268"/>
                  <a:gd name="T13" fmla="*/ 250 h 384"/>
                  <a:gd name="T14" fmla="*/ 134 w 268"/>
                  <a:gd name="T15" fmla="*/ 384 h 384"/>
                  <a:gd name="T16" fmla="*/ 268 w 268"/>
                  <a:gd name="T17" fmla="*/ 250 h 384"/>
                  <a:gd name="T18" fmla="*/ 206 w 268"/>
                  <a:gd name="T19" fmla="*/ 136 h 384"/>
                  <a:gd name="T20" fmla="*/ 68 w 268"/>
                  <a:gd name="T21" fmla="*/ 67 h 384"/>
                  <a:gd name="T22" fmla="*/ 127 w 268"/>
                  <a:gd name="T23" fmla="*/ 8 h 384"/>
                  <a:gd name="T24" fmla="*/ 139 w 268"/>
                  <a:gd name="T25" fmla="*/ 8 h 384"/>
                  <a:gd name="T26" fmla="*/ 198 w 268"/>
                  <a:gd name="T27" fmla="*/ 67 h 384"/>
                  <a:gd name="T28" fmla="*/ 198 w 268"/>
                  <a:gd name="T29" fmla="*/ 132 h 384"/>
                  <a:gd name="T30" fmla="*/ 174 w 268"/>
                  <a:gd name="T31" fmla="*/ 122 h 384"/>
                  <a:gd name="T32" fmla="*/ 174 w 268"/>
                  <a:gd name="T33" fmla="*/ 71 h 384"/>
                  <a:gd name="T34" fmla="*/ 133 w 268"/>
                  <a:gd name="T35" fmla="*/ 30 h 384"/>
                  <a:gd name="T36" fmla="*/ 92 w 268"/>
                  <a:gd name="T37" fmla="*/ 71 h 384"/>
                  <a:gd name="T38" fmla="*/ 92 w 268"/>
                  <a:gd name="T39" fmla="*/ 122 h 384"/>
                  <a:gd name="T40" fmla="*/ 68 w 268"/>
                  <a:gd name="T41" fmla="*/ 133 h 384"/>
                  <a:gd name="T42" fmla="*/ 68 w 268"/>
                  <a:gd name="T43" fmla="*/ 67 h 384"/>
                  <a:gd name="T44" fmla="*/ 166 w 268"/>
                  <a:gd name="T45" fmla="*/ 119 h 384"/>
                  <a:gd name="T46" fmla="*/ 134 w 268"/>
                  <a:gd name="T47" fmla="*/ 116 h 384"/>
                  <a:gd name="T48" fmla="*/ 100 w 268"/>
                  <a:gd name="T49" fmla="*/ 120 h 384"/>
                  <a:gd name="T50" fmla="*/ 100 w 268"/>
                  <a:gd name="T51" fmla="*/ 71 h 384"/>
                  <a:gd name="T52" fmla="*/ 133 w 268"/>
                  <a:gd name="T53" fmla="*/ 38 h 384"/>
                  <a:gd name="T54" fmla="*/ 166 w 268"/>
                  <a:gd name="T55" fmla="*/ 71 h 384"/>
                  <a:gd name="T56" fmla="*/ 166 w 268"/>
                  <a:gd name="T57" fmla="*/ 119 h 384"/>
                  <a:gd name="T58" fmla="*/ 134 w 268"/>
                  <a:gd name="T59" fmla="*/ 376 h 384"/>
                  <a:gd name="T60" fmla="*/ 8 w 268"/>
                  <a:gd name="T61" fmla="*/ 250 h 384"/>
                  <a:gd name="T62" fmla="*/ 134 w 268"/>
                  <a:gd name="T63" fmla="*/ 124 h 384"/>
                  <a:gd name="T64" fmla="*/ 198 w 268"/>
                  <a:gd name="T65" fmla="*/ 141 h 384"/>
                  <a:gd name="T66" fmla="*/ 198 w 268"/>
                  <a:gd name="T67" fmla="*/ 142 h 384"/>
                  <a:gd name="T68" fmla="*/ 200 w 268"/>
                  <a:gd name="T69" fmla="*/ 142 h 384"/>
                  <a:gd name="T70" fmla="*/ 260 w 268"/>
                  <a:gd name="T71" fmla="*/ 250 h 384"/>
                  <a:gd name="T72" fmla="*/ 134 w 268"/>
                  <a:gd name="T73" fmla="*/ 3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384">
                    <a:moveTo>
                      <a:pt x="206" y="136"/>
                    </a:moveTo>
                    <a:cubicBezTo>
                      <a:pt x="206" y="67"/>
                      <a:pt x="206" y="67"/>
                      <a:pt x="206" y="67"/>
                    </a:cubicBezTo>
                    <a:cubicBezTo>
                      <a:pt x="206" y="30"/>
                      <a:pt x="176" y="0"/>
                      <a:pt x="139" y="0"/>
                    </a:cubicBezTo>
                    <a:cubicBezTo>
                      <a:pt x="127" y="0"/>
                      <a:pt x="127" y="0"/>
                      <a:pt x="127" y="0"/>
                    </a:cubicBezTo>
                    <a:cubicBezTo>
                      <a:pt x="90" y="0"/>
                      <a:pt x="60" y="30"/>
                      <a:pt x="60" y="67"/>
                    </a:cubicBezTo>
                    <a:cubicBezTo>
                      <a:pt x="60" y="138"/>
                      <a:pt x="60" y="138"/>
                      <a:pt x="60" y="138"/>
                    </a:cubicBezTo>
                    <a:cubicBezTo>
                      <a:pt x="24" y="162"/>
                      <a:pt x="0" y="203"/>
                      <a:pt x="0" y="250"/>
                    </a:cubicBezTo>
                    <a:cubicBezTo>
                      <a:pt x="0" y="324"/>
                      <a:pt x="60" y="384"/>
                      <a:pt x="134" y="384"/>
                    </a:cubicBezTo>
                    <a:cubicBezTo>
                      <a:pt x="208" y="384"/>
                      <a:pt x="268" y="324"/>
                      <a:pt x="268" y="250"/>
                    </a:cubicBezTo>
                    <a:cubicBezTo>
                      <a:pt x="268" y="202"/>
                      <a:pt x="244" y="160"/>
                      <a:pt x="206" y="136"/>
                    </a:cubicBezTo>
                    <a:close/>
                    <a:moveTo>
                      <a:pt x="68" y="67"/>
                    </a:moveTo>
                    <a:cubicBezTo>
                      <a:pt x="68" y="34"/>
                      <a:pt x="94" y="8"/>
                      <a:pt x="127" y="8"/>
                    </a:cubicBezTo>
                    <a:cubicBezTo>
                      <a:pt x="139" y="8"/>
                      <a:pt x="139" y="8"/>
                      <a:pt x="139" y="8"/>
                    </a:cubicBezTo>
                    <a:cubicBezTo>
                      <a:pt x="172" y="8"/>
                      <a:pt x="198" y="34"/>
                      <a:pt x="198" y="67"/>
                    </a:cubicBezTo>
                    <a:cubicBezTo>
                      <a:pt x="198" y="132"/>
                      <a:pt x="198" y="132"/>
                      <a:pt x="198" y="132"/>
                    </a:cubicBezTo>
                    <a:cubicBezTo>
                      <a:pt x="191" y="128"/>
                      <a:pt x="183" y="124"/>
                      <a:pt x="174" y="122"/>
                    </a:cubicBezTo>
                    <a:cubicBezTo>
                      <a:pt x="174" y="71"/>
                      <a:pt x="174" y="71"/>
                      <a:pt x="174" y="71"/>
                    </a:cubicBezTo>
                    <a:cubicBezTo>
                      <a:pt x="174" y="49"/>
                      <a:pt x="156" y="30"/>
                      <a:pt x="133" y="30"/>
                    </a:cubicBezTo>
                    <a:cubicBezTo>
                      <a:pt x="110" y="30"/>
                      <a:pt x="92" y="49"/>
                      <a:pt x="92" y="71"/>
                    </a:cubicBezTo>
                    <a:cubicBezTo>
                      <a:pt x="92" y="122"/>
                      <a:pt x="92" y="122"/>
                      <a:pt x="92" y="122"/>
                    </a:cubicBezTo>
                    <a:cubicBezTo>
                      <a:pt x="83" y="125"/>
                      <a:pt x="75" y="129"/>
                      <a:pt x="68" y="133"/>
                    </a:cubicBezTo>
                    <a:lnTo>
                      <a:pt x="68" y="67"/>
                    </a:lnTo>
                    <a:close/>
                    <a:moveTo>
                      <a:pt x="166" y="119"/>
                    </a:moveTo>
                    <a:cubicBezTo>
                      <a:pt x="156" y="117"/>
                      <a:pt x="145" y="116"/>
                      <a:pt x="134" y="116"/>
                    </a:cubicBezTo>
                    <a:cubicBezTo>
                      <a:pt x="122" y="116"/>
                      <a:pt x="111" y="117"/>
                      <a:pt x="100" y="120"/>
                    </a:cubicBezTo>
                    <a:cubicBezTo>
                      <a:pt x="100" y="71"/>
                      <a:pt x="100" y="71"/>
                      <a:pt x="100" y="71"/>
                    </a:cubicBezTo>
                    <a:cubicBezTo>
                      <a:pt x="100" y="53"/>
                      <a:pt x="115" y="38"/>
                      <a:pt x="133" y="38"/>
                    </a:cubicBezTo>
                    <a:cubicBezTo>
                      <a:pt x="151" y="38"/>
                      <a:pt x="166" y="53"/>
                      <a:pt x="166" y="71"/>
                    </a:cubicBezTo>
                    <a:lnTo>
                      <a:pt x="166" y="119"/>
                    </a:lnTo>
                    <a:close/>
                    <a:moveTo>
                      <a:pt x="134" y="376"/>
                    </a:moveTo>
                    <a:cubicBezTo>
                      <a:pt x="64" y="376"/>
                      <a:pt x="8" y="319"/>
                      <a:pt x="8" y="250"/>
                    </a:cubicBezTo>
                    <a:cubicBezTo>
                      <a:pt x="8" y="180"/>
                      <a:pt x="64" y="124"/>
                      <a:pt x="134" y="124"/>
                    </a:cubicBezTo>
                    <a:cubicBezTo>
                      <a:pt x="157" y="124"/>
                      <a:pt x="179" y="130"/>
                      <a:pt x="198" y="141"/>
                    </a:cubicBezTo>
                    <a:cubicBezTo>
                      <a:pt x="198" y="142"/>
                      <a:pt x="198" y="142"/>
                      <a:pt x="198" y="142"/>
                    </a:cubicBezTo>
                    <a:cubicBezTo>
                      <a:pt x="200" y="142"/>
                      <a:pt x="200" y="142"/>
                      <a:pt x="200" y="142"/>
                    </a:cubicBezTo>
                    <a:cubicBezTo>
                      <a:pt x="236" y="165"/>
                      <a:pt x="260" y="204"/>
                      <a:pt x="260" y="250"/>
                    </a:cubicBezTo>
                    <a:cubicBezTo>
                      <a:pt x="260" y="319"/>
                      <a:pt x="204" y="376"/>
                      <a:pt x="134" y="3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sp>
          <p:nvSpPr>
            <p:cNvPr id="425" name="Oval 424">
              <a:extLst>
                <a:ext uri="{FF2B5EF4-FFF2-40B4-BE49-F238E27FC236}">
                  <a16:creationId xmlns:a16="http://schemas.microsoft.com/office/drawing/2014/main" id="{6A32235B-B55A-4A36-96E2-2576F02CD9A6}"/>
                </a:ext>
              </a:extLst>
            </p:cNvPr>
            <p:cNvSpPr/>
            <p:nvPr/>
          </p:nvSpPr>
          <p:spPr>
            <a:xfrm>
              <a:off x="11080063" y="4661500"/>
              <a:ext cx="647637" cy="647637"/>
            </a:xfrm>
            <a:prstGeom prst="ellipse">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dirty="0">
                <a:solidFill>
                  <a:srgbClr val="191C26"/>
                </a:solidFill>
              </a:endParaRPr>
            </a:p>
          </p:txBody>
        </p:sp>
      </p:grpSp>
      <p:grpSp>
        <p:nvGrpSpPr>
          <p:cNvPr id="448" name="Group 447">
            <a:extLst>
              <a:ext uri="{FF2B5EF4-FFF2-40B4-BE49-F238E27FC236}">
                <a16:creationId xmlns:a16="http://schemas.microsoft.com/office/drawing/2014/main" id="{C5F1743D-D8BC-4511-A386-6FCDE73ED333}"/>
              </a:ext>
            </a:extLst>
          </p:cNvPr>
          <p:cNvGrpSpPr/>
          <p:nvPr/>
        </p:nvGrpSpPr>
        <p:grpSpPr>
          <a:xfrm>
            <a:off x="5442187" y="1427563"/>
            <a:ext cx="2983640" cy="527510"/>
            <a:chOff x="3199768" y="1427563"/>
            <a:chExt cx="2983640" cy="527510"/>
          </a:xfrm>
        </p:grpSpPr>
        <p:grpSp>
          <p:nvGrpSpPr>
            <p:cNvPr id="449" name="Group 448">
              <a:extLst>
                <a:ext uri="{FF2B5EF4-FFF2-40B4-BE49-F238E27FC236}">
                  <a16:creationId xmlns:a16="http://schemas.microsoft.com/office/drawing/2014/main" id="{7922417A-7C5F-48E3-B7FB-B527BCEB7B07}"/>
                </a:ext>
              </a:extLst>
            </p:cNvPr>
            <p:cNvGrpSpPr/>
            <p:nvPr/>
          </p:nvGrpSpPr>
          <p:grpSpPr>
            <a:xfrm>
              <a:off x="3199768" y="1473339"/>
              <a:ext cx="223078" cy="435959"/>
              <a:chOff x="1795024" y="-1728200"/>
              <a:chExt cx="555625" cy="1085850"/>
            </a:xfrm>
          </p:grpSpPr>
          <p:sp>
            <p:nvSpPr>
              <p:cNvPr id="498" name="Line 35">
                <a:extLst>
                  <a:ext uri="{FF2B5EF4-FFF2-40B4-BE49-F238E27FC236}">
                    <a16:creationId xmlns:a16="http://schemas.microsoft.com/office/drawing/2014/main" id="{37E55391-4A88-4447-9604-750AE3E722E9}"/>
                  </a:ext>
                </a:extLst>
              </p:cNvPr>
              <p:cNvSpPr>
                <a:spLocks noChangeShapeType="1"/>
              </p:cNvSpPr>
              <p:nvPr/>
            </p:nvSpPr>
            <p:spPr bwMode="auto">
              <a:xfrm>
                <a:off x="1795024" y="-794750"/>
                <a:ext cx="5556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99" name="Line 36">
                <a:extLst>
                  <a:ext uri="{FF2B5EF4-FFF2-40B4-BE49-F238E27FC236}">
                    <a16:creationId xmlns:a16="http://schemas.microsoft.com/office/drawing/2014/main" id="{5DBF966C-6B87-4A55-95F5-035B9258C628}"/>
                  </a:ext>
                </a:extLst>
              </p:cNvPr>
              <p:cNvSpPr>
                <a:spLocks noChangeShapeType="1"/>
              </p:cNvSpPr>
              <p:nvPr/>
            </p:nvSpPr>
            <p:spPr bwMode="auto">
              <a:xfrm>
                <a:off x="1795024" y="-1588500"/>
                <a:ext cx="5556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03" name="Freeform 37">
                <a:extLst>
                  <a:ext uri="{FF2B5EF4-FFF2-40B4-BE49-F238E27FC236}">
                    <a16:creationId xmlns:a16="http://schemas.microsoft.com/office/drawing/2014/main" id="{11F8D5E0-9644-448B-8D3F-3407496C7BBB}"/>
                  </a:ext>
                </a:extLst>
              </p:cNvPr>
              <p:cNvSpPr>
                <a:spLocks/>
              </p:cNvSpPr>
              <p:nvPr/>
            </p:nvSpPr>
            <p:spPr bwMode="auto">
              <a:xfrm>
                <a:off x="2017274" y="-1664700"/>
                <a:ext cx="111125" cy="26988"/>
              </a:xfrm>
              <a:custGeom>
                <a:avLst/>
                <a:gdLst>
                  <a:gd name="T0" fmla="*/ 37 w 40"/>
                  <a:gd name="T1" fmla="*/ 10 h 10"/>
                  <a:gd name="T2" fmla="*/ 3 w 40"/>
                  <a:gd name="T3" fmla="*/ 10 h 10"/>
                  <a:gd name="T4" fmla="*/ 0 w 40"/>
                  <a:gd name="T5" fmla="*/ 7 h 10"/>
                  <a:gd name="T6" fmla="*/ 0 w 40"/>
                  <a:gd name="T7" fmla="*/ 3 h 10"/>
                  <a:gd name="T8" fmla="*/ 3 w 40"/>
                  <a:gd name="T9" fmla="*/ 0 h 10"/>
                  <a:gd name="T10" fmla="*/ 37 w 40"/>
                  <a:gd name="T11" fmla="*/ 0 h 10"/>
                  <a:gd name="T12" fmla="*/ 40 w 40"/>
                  <a:gd name="T13" fmla="*/ 3 h 10"/>
                  <a:gd name="T14" fmla="*/ 40 w 40"/>
                  <a:gd name="T15" fmla="*/ 7 h 10"/>
                  <a:gd name="T16" fmla="*/ 37 w 4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0">
                    <a:moveTo>
                      <a:pt x="37" y="10"/>
                    </a:moveTo>
                    <a:cubicBezTo>
                      <a:pt x="3" y="10"/>
                      <a:pt x="3" y="10"/>
                      <a:pt x="3" y="10"/>
                    </a:cubicBezTo>
                    <a:cubicBezTo>
                      <a:pt x="2" y="10"/>
                      <a:pt x="0" y="9"/>
                      <a:pt x="0" y="7"/>
                    </a:cubicBezTo>
                    <a:cubicBezTo>
                      <a:pt x="0" y="3"/>
                      <a:pt x="0" y="3"/>
                      <a:pt x="0" y="3"/>
                    </a:cubicBezTo>
                    <a:cubicBezTo>
                      <a:pt x="0" y="1"/>
                      <a:pt x="2" y="0"/>
                      <a:pt x="3" y="0"/>
                    </a:cubicBezTo>
                    <a:cubicBezTo>
                      <a:pt x="37" y="0"/>
                      <a:pt x="37" y="0"/>
                      <a:pt x="37" y="0"/>
                    </a:cubicBezTo>
                    <a:cubicBezTo>
                      <a:pt x="39" y="0"/>
                      <a:pt x="40" y="1"/>
                      <a:pt x="40" y="3"/>
                    </a:cubicBezTo>
                    <a:cubicBezTo>
                      <a:pt x="40" y="7"/>
                      <a:pt x="40" y="7"/>
                      <a:pt x="40" y="7"/>
                    </a:cubicBezTo>
                    <a:cubicBezTo>
                      <a:pt x="40" y="9"/>
                      <a:pt x="39" y="10"/>
                      <a:pt x="37" y="10"/>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04" name="Freeform 38">
                <a:extLst>
                  <a:ext uri="{FF2B5EF4-FFF2-40B4-BE49-F238E27FC236}">
                    <a16:creationId xmlns:a16="http://schemas.microsoft.com/office/drawing/2014/main" id="{C27124DF-0D8C-4DDD-A751-8CFDDBB9D020}"/>
                  </a:ext>
                </a:extLst>
              </p:cNvPr>
              <p:cNvSpPr>
                <a:spLocks/>
              </p:cNvSpPr>
              <p:nvPr/>
            </p:nvSpPr>
            <p:spPr bwMode="auto">
              <a:xfrm>
                <a:off x="1795024" y="-1728200"/>
                <a:ext cx="555625" cy="1085850"/>
              </a:xfrm>
              <a:custGeom>
                <a:avLst/>
                <a:gdLst>
                  <a:gd name="T0" fmla="*/ 184 w 198"/>
                  <a:gd name="T1" fmla="*/ 384 h 384"/>
                  <a:gd name="T2" fmla="*/ 14 w 198"/>
                  <a:gd name="T3" fmla="*/ 384 h 384"/>
                  <a:gd name="T4" fmla="*/ 0 w 198"/>
                  <a:gd name="T5" fmla="*/ 370 h 384"/>
                  <a:gd name="T6" fmla="*/ 0 w 198"/>
                  <a:gd name="T7" fmla="*/ 14 h 384"/>
                  <a:gd name="T8" fmla="*/ 14 w 198"/>
                  <a:gd name="T9" fmla="*/ 0 h 384"/>
                  <a:gd name="T10" fmla="*/ 183 w 198"/>
                  <a:gd name="T11" fmla="*/ 0 h 384"/>
                  <a:gd name="T12" fmla="*/ 198 w 198"/>
                  <a:gd name="T13" fmla="*/ 15 h 384"/>
                  <a:gd name="T14" fmla="*/ 198 w 198"/>
                  <a:gd name="T15" fmla="*/ 370 h 384"/>
                  <a:gd name="T16" fmla="*/ 184 w 198"/>
                  <a:gd name="T17"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384">
                    <a:moveTo>
                      <a:pt x="184" y="384"/>
                    </a:moveTo>
                    <a:cubicBezTo>
                      <a:pt x="14" y="384"/>
                      <a:pt x="14" y="384"/>
                      <a:pt x="14" y="384"/>
                    </a:cubicBezTo>
                    <a:cubicBezTo>
                      <a:pt x="6" y="384"/>
                      <a:pt x="0" y="378"/>
                      <a:pt x="0" y="370"/>
                    </a:cubicBezTo>
                    <a:cubicBezTo>
                      <a:pt x="0" y="14"/>
                      <a:pt x="0" y="14"/>
                      <a:pt x="0" y="14"/>
                    </a:cubicBezTo>
                    <a:cubicBezTo>
                      <a:pt x="0" y="6"/>
                      <a:pt x="6" y="0"/>
                      <a:pt x="14" y="0"/>
                    </a:cubicBezTo>
                    <a:cubicBezTo>
                      <a:pt x="183" y="0"/>
                      <a:pt x="183" y="0"/>
                      <a:pt x="183" y="0"/>
                    </a:cubicBezTo>
                    <a:cubicBezTo>
                      <a:pt x="191" y="0"/>
                      <a:pt x="198" y="7"/>
                      <a:pt x="198" y="15"/>
                    </a:cubicBezTo>
                    <a:cubicBezTo>
                      <a:pt x="198" y="370"/>
                      <a:pt x="198" y="370"/>
                      <a:pt x="198" y="370"/>
                    </a:cubicBezTo>
                    <a:cubicBezTo>
                      <a:pt x="198" y="378"/>
                      <a:pt x="192" y="384"/>
                      <a:pt x="184" y="384"/>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505" name="Oval 39">
                <a:extLst>
                  <a:ext uri="{FF2B5EF4-FFF2-40B4-BE49-F238E27FC236}">
                    <a16:creationId xmlns:a16="http://schemas.microsoft.com/office/drawing/2014/main" id="{1495E3F0-CFEE-4619-A7D1-72B4BDDAC312}"/>
                  </a:ext>
                </a:extLst>
              </p:cNvPr>
              <p:cNvSpPr>
                <a:spLocks noChangeArrowheads="1"/>
              </p:cNvSpPr>
              <p:nvPr/>
            </p:nvSpPr>
            <p:spPr bwMode="auto">
              <a:xfrm>
                <a:off x="2044262" y="-755063"/>
                <a:ext cx="58738" cy="5873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450" name="Group 449">
              <a:extLst>
                <a:ext uri="{FF2B5EF4-FFF2-40B4-BE49-F238E27FC236}">
                  <a16:creationId xmlns:a16="http://schemas.microsoft.com/office/drawing/2014/main" id="{C48BEEB5-1BA6-45F5-9407-1C4C88F8CDAD}"/>
                </a:ext>
              </a:extLst>
            </p:cNvPr>
            <p:cNvGrpSpPr/>
            <p:nvPr/>
          </p:nvGrpSpPr>
          <p:grpSpPr>
            <a:xfrm>
              <a:off x="3627216" y="1427563"/>
              <a:ext cx="360927" cy="527510"/>
              <a:chOff x="3736537" y="-1728200"/>
              <a:chExt cx="742950" cy="1085850"/>
            </a:xfrm>
          </p:grpSpPr>
          <p:sp>
            <p:nvSpPr>
              <p:cNvPr id="495" name="Freeform 40">
                <a:extLst>
                  <a:ext uri="{FF2B5EF4-FFF2-40B4-BE49-F238E27FC236}">
                    <a16:creationId xmlns:a16="http://schemas.microsoft.com/office/drawing/2014/main" id="{616A4DA2-E906-45E3-B17F-33382B2DE5A7}"/>
                  </a:ext>
                </a:extLst>
              </p:cNvPr>
              <p:cNvSpPr>
                <a:spLocks/>
              </p:cNvSpPr>
              <p:nvPr/>
            </p:nvSpPr>
            <p:spPr bwMode="auto">
              <a:xfrm>
                <a:off x="3736537" y="-1728200"/>
                <a:ext cx="742950" cy="1085850"/>
              </a:xfrm>
              <a:custGeom>
                <a:avLst/>
                <a:gdLst>
                  <a:gd name="T0" fmla="*/ 23 w 265"/>
                  <a:gd name="T1" fmla="*/ 0 h 384"/>
                  <a:gd name="T2" fmla="*/ 244 w 265"/>
                  <a:gd name="T3" fmla="*/ 0 h 384"/>
                  <a:gd name="T4" fmla="*/ 265 w 265"/>
                  <a:gd name="T5" fmla="*/ 21 h 384"/>
                  <a:gd name="T6" fmla="*/ 265 w 265"/>
                  <a:gd name="T7" fmla="*/ 360 h 384"/>
                  <a:gd name="T8" fmla="*/ 241 w 265"/>
                  <a:gd name="T9" fmla="*/ 384 h 384"/>
                  <a:gd name="T10" fmla="*/ 20 w 265"/>
                  <a:gd name="T11" fmla="*/ 384 h 384"/>
                  <a:gd name="T12" fmla="*/ 0 w 265"/>
                  <a:gd name="T13" fmla="*/ 364 h 384"/>
                  <a:gd name="T14" fmla="*/ 0 w 265"/>
                  <a:gd name="T15" fmla="*/ 24 h 384"/>
                  <a:gd name="T16" fmla="*/ 23 w 265"/>
                  <a:gd name="T1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384">
                    <a:moveTo>
                      <a:pt x="23" y="0"/>
                    </a:moveTo>
                    <a:cubicBezTo>
                      <a:pt x="244" y="0"/>
                      <a:pt x="244" y="0"/>
                      <a:pt x="244" y="0"/>
                    </a:cubicBezTo>
                    <a:cubicBezTo>
                      <a:pt x="255" y="0"/>
                      <a:pt x="265" y="9"/>
                      <a:pt x="265" y="21"/>
                    </a:cubicBezTo>
                    <a:cubicBezTo>
                      <a:pt x="265" y="360"/>
                      <a:pt x="265" y="360"/>
                      <a:pt x="265" y="360"/>
                    </a:cubicBezTo>
                    <a:cubicBezTo>
                      <a:pt x="265" y="373"/>
                      <a:pt x="254" y="384"/>
                      <a:pt x="241" y="384"/>
                    </a:cubicBezTo>
                    <a:cubicBezTo>
                      <a:pt x="20" y="384"/>
                      <a:pt x="20" y="384"/>
                      <a:pt x="20" y="384"/>
                    </a:cubicBezTo>
                    <a:cubicBezTo>
                      <a:pt x="9" y="384"/>
                      <a:pt x="0" y="375"/>
                      <a:pt x="0" y="364"/>
                    </a:cubicBezTo>
                    <a:cubicBezTo>
                      <a:pt x="0" y="24"/>
                      <a:pt x="0" y="24"/>
                      <a:pt x="0" y="24"/>
                    </a:cubicBezTo>
                    <a:cubicBezTo>
                      <a:pt x="0" y="11"/>
                      <a:pt x="10" y="0"/>
                      <a:pt x="23" y="0"/>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96" name="Oval 41">
                <a:extLst>
                  <a:ext uri="{FF2B5EF4-FFF2-40B4-BE49-F238E27FC236}">
                    <a16:creationId xmlns:a16="http://schemas.microsoft.com/office/drawing/2014/main" id="{D3212032-5AF0-4D67-AD70-7C4CFA72516A}"/>
                  </a:ext>
                </a:extLst>
              </p:cNvPr>
              <p:cNvSpPr>
                <a:spLocks noChangeArrowheads="1"/>
              </p:cNvSpPr>
              <p:nvPr/>
            </p:nvSpPr>
            <p:spPr bwMode="auto">
              <a:xfrm>
                <a:off x="4073087" y="-761413"/>
                <a:ext cx="66675" cy="68263"/>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97" name="Line 42">
                <a:extLst>
                  <a:ext uri="{FF2B5EF4-FFF2-40B4-BE49-F238E27FC236}">
                    <a16:creationId xmlns:a16="http://schemas.microsoft.com/office/drawing/2014/main" id="{B5831874-080A-460D-AB13-E9721C1AF0C3}"/>
                  </a:ext>
                </a:extLst>
              </p:cNvPr>
              <p:cNvSpPr>
                <a:spLocks noChangeShapeType="1"/>
              </p:cNvSpPr>
              <p:nvPr/>
            </p:nvSpPr>
            <p:spPr bwMode="auto">
              <a:xfrm>
                <a:off x="3736537" y="-797925"/>
                <a:ext cx="7429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451" name="Group 450">
              <a:extLst>
                <a:ext uri="{FF2B5EF4-FFF2-40B4-BE49-F238E27FC236}">
                  <a16:creationId xmlns:a16="http://schemas.microsoft.com/office/drawing/2014/main" id="{F8A28C76-417D-44FE-9D00-D5EBC28ACCD4}"/>
                </a:ext>
              </a:extLst>
            </p:cNvPr>
            <p:cNvGrpSpPr/>
            <p:nvPr/>
          </p:nvGrpSpPr>
          <p:grpSpPr>
            <a:xfrm>
              <a:off x="4192513" y="1502708"/>
              <a:ext cx="694459" cy="386974"/>
              <a:chOff x="7646549" y="-1478963"/>
              <a:chExt cx="1054100" cy="587376"/>
            </a:xfrm>
          </p:grpSpPr>
          <p:sp>
            <p:nvSpPr>
              <p:cNvPr id="461" name="Freeform 43">
                <a:extLst>
                  <a:ext uri="{FF2B5EF4-FFF2-40B4-BE49-F238E27FC236}">
                    <a16:creationId xmlns:a16="http://schemas.microsoft.com/office/drawing/2014/main" id="{BA1D9499-CD38-451B-AE04-748A0EB53F34}"/>
                  </a:ext>
                </a:extLst>
              </p:cNvPr>
              <p:cNvSpPr>
                <a:spLocks/>
              </p:cNvSpPr>
              <p:nvPr/>
            </p:nvSpPr>
            <p:spPr bwMode="auto">
              <a:xfrm>
                <a:off x="7733862" y="-1478963"/>
                <a:ext cx="879475" cy="500063"/>
              </a:xfrm>
              <a:custGeom>
                <a:avLst/>
                <a:gdLst>
                  <a:gd name="T0" fmla="*/ 300 w 314"/>
                  <a:gd name="T1" fmla="*/ 177 h 177"/>
                  <a:gd name="T2" fmla="*/ 14 w 314"/>
                  <a:gd name="T3" fmla="*/ 177 h 177"/>
                  <a:gd name="T4" fmla="*/ 0 w 314"/>
                  <a:gd name="T5" fmla="*/ 163 h 177"/>
                  <a:gd name="T6" fmla="*/ 0 w 314"/>
                  <a:gd name="T7" fmla="*/ 15 h 177"/>
                  <a:gd name="T8" fmla="*/ 14 w 314"/>
                  <a:gd name="T9" fmla="*/ 0 h 177"/>
                  <a:gd name="T10" fmla="*/ 300 w 314"/>
                  <a:gd name="T11" fmla="*/ 0 h 177"/>
                  <a:gd name="T12" fmla="*/ 314 w 314"/>
                  <a:gd name="T13" fmla="*/ 15 h 177"/>
                  <a:gd name="T14" fmla="*/ 314 w 314"/>
                  <a:gd name="T15" fmla="*/ 163 h 177"/>
                  <a:gd name="T16" fmla="*/ 300 w 314"/>
                  <a:gd name="T1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177">
                    <a:moveTo>
                      <a:pt x="300" y="177"/>
                    </a:moveTo>
                    <a:cubicBezTo>
                      <a:pt x="14" y="177"/>
                      <a:pt x="14" y="177"/>
                      <a:pt x="14" y="177"/>
                    </a:cubicBezTo>
                    <a:cubicBezTo>
                      <a:pt x="6" y="177"/>
                      <a:pt x="0" y="171"/>
                      <a:pt x="0" y="163"/>
                    </a:cubicBezTo>
                    <a:cubicBezTo>
                      <a:pt x="0" y="15"/>
                      <a:pt x="0" y="15"/>
                      <a:pt x="0" y="15"/>
                    </a:cubicBezTo>
                    <a:cubicBezTo>
                      <a:pt x="0" y="7"/>
                      <a:pt x="6" y="0"/>
                      <a:pt x="14" y="0"/>
                    </a:cubicBezTo>
                    <a:cubicBezTo>
                      <a:pt x="300" y="0"/>
                      <a:pt x="300" y="0"/>
                      <a:pt x="300" y="0"/>
                    </a:cubicBezTo>
                    <a:cubicBezTo>
                      <a:pt x="308" y="0"/>
                      <a:pt x="314" y="7"/>
                      <a:pt x="314" y="15"/>
                    </a:cubicBezTo>
                    <a:cubicBezTo>
                      <a:pt x="314" y="163"/>
                      <a:pt x="314" y="163"/>
                      <a:pt x="314" y="163"/>
                    </a:cubicBezTo>
                    <a:cubicBezTo>
                      <a:pt x="314" y="171"/>
                      <a:pt x="308" y="177"/>
                      <a:pt x="300" y="177"/>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91" name="Freeform 44">
                <a:extLst>
                  <a:ext uri="{FF2B5EF4-FFF2-40B4-BE49-F238E27FC236}">
                    <a16:creationId xmlns:a16="http://schemas.microsoft.com/office/drawing/2014/main" id="{0D714994-6B3B-42B2-A6A1-F6AC673F1102}"/>
                  </a:ext>
                </a:extLst>
              </p:cNvPr>
              <p:cNvSpPr>
                <a:spLocks/>
              </p:cNvSpPr>
              <p:nvPr/>
            </p:nvSpPr>
            <p:spPr bwMode="auto">
              <a:xfrm>
                <a:off x="7646549" y="-978900"/>
                <a:ext cx="1054100" cy="87313"/>
              </a:xfrm>
              <a:custGeom>
                <a:avLst/>
                <a:gdLst>
                  <a:gd name="T0" fmla="*/ 368 w 376"/>
                  <a:gd name="T1" fmla="*/ 0 h 31"/>
                  <a:gd name="T2" fmla="*/ 237 w 376"/>
                  <a:gd name="T3" fmla="*/ 0 h 31"/>
                  <a:gd name="T4" fmla="*/ 229 w 376"/>
                  <a:gd name="T5" fmla="*/ 10 h 31"/>
                  <a:gd name="T6" fmla="*/ 216 w 376"/>
                  <a:gd name="T7" fmla="*/ 16 h 31"/>
                  <a:gd name="T8" fmla="*/ 163 w 376"/>
                  <a:gd name="T9" fmla="*/ 16 h 31"/>
                  <a:gd name="T10" fmla="*/ 150 w 376"/>
                  <a:gd name="T11" fmla="*/ 10 h 31"/>
                  <a:gd name="T12" fmla="*/ 141 w 376"/>
                  <a:gd name="T13" fmla="*/ 0 h 31"/>
                  <a:gd name="T14" fmla="*/ 8 w 376"/>
                  <a:gd name="T15" fmla="*/ 0 h 31"/>
                  <a:gd name="T16" fmla="*/ 0 w 376"/>
                  <a:gd name="T17" fmla="*/ 9 h 31"/>
                  <a:gd name="T18" fmla="*/ 0 w 376"/>
                  <a:gd name="T19" fmla="*/ 22 h 31"/>
                  <a:gd name="T20" fmla="*/ 8 w 376"/>
                  <a:gd name="T21" fmla="*/ 31 h 31"/>
                  <a:gd name="T22" fmla="*/ 368 w 376"/>
                  <a:gd name="T23" fmla="*/ 31 h 31"/>
                  <a:gd name="T24" fmla="*/ 376 w 376"/>
                  <a:gd name="T25" fmla="*/ 22 h 31"/>
                  <a:gd name="T26" fmla="*/ 376 w 376"/>
                  <a:gd name="T27" fmla="*/ 9 h 31"/>
                  <a:gd name="T28" fmla="*/ 368 w 376"/>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31">
                    <a:moveTo>
                      <a:pt x="368" y="0"/>
                    </a:moveTo>
                    <a:cubicBezTo>
                      <a:pt x="237" y="0"/>
                      <a:pt x="237" y="0"/>
                      <a:pt x="237" y="0"/>
                    </a:cubicBezTo>
                    <a:cubicBezTo>
                      <a:pt x="229" y="10"/>
                      <a:pt x="229" y="10"/>
                      <a:pt x="229" y="10"/>
                    </a:cubicBezTo>
                    <a:cubicBezTo>
                      <a:pt x="226" y="13"/>
                      <a:pt x="221" y="16"/>
                      <a:pt x="216" y="16"/>
                    </a:cubicBezTo>
                    <a:cubicBezTo>
                      <a:pt x="163" y="16"/>
                      <a:pt x="163" y="16"/>
                      <a:pt x="163" y="16"/>
                    </a:cubicBezTo>
                    <a:cubicBezTo>
                      <a:pt x="158" y="16"/>
                      <a:pt x="153" y="14"/>
                      <a:pt x="150" y="10"/>
                    </a:cubicBezTo>
                    <a:cubicBezTo>
                      <a:pt x="141" y="0"/>
                      <a:pt x="141" y="0"/>
                      <a:pt x="141" y="0"/>
                    </a:cubicBezTo>
                    <a:cubicBezTo>
                      <a:pt x="8" y="0"/>
                      <a:pt x="8" y="0"/>
                      <a:pt x="8" y="0"/>
                    </a:cubicBezTo>
                    <a:cubicBezTo>
                      <a:pt x="4" y="0"/>
                      <a:pt x="0" y="4"/>
                      <a:pt x="0" y="9"/>
                    </a:cubicBezTo>
                    <a:cubicBezTo>
                      <a:pt x="0" y="22"/>
                      <a:pt x="0" y="22"/>
                      <a:pt x="0" y="22"/>
                    </a:cubicBezTo>
                    <a:cubicBezTo>
                      <a:pt x="0" y="27"/>
                      <a:pt x="4" y="31"/>
                      <a:pt x="8" y="31"/>
                    </a:cubicBezTo>
                    <a:cubicBezTo>
                      <a:pt x="368" y="31"/>
                      <a:pt x="368" y="31"/>
                      <a:pt x="368" y="31"/>
                    </a:cubicBezTo>
                    <a:cubicBezTo>
                      <a:pt x="372" y="31"/>
                      <a:pt x="376" y="27"/>
                      <a:pt x="376" y="22"/>
                    </a:cubicBezTo>
                    <a:cubicBezTo>
                      <a:pt x="376" y="9"/>
                      <a:pt x="376" y="9"/>
                      <a:pt x="376" y="9"/>
                    </a:cubicBezTo>
                    <a:cubicBezTo>
                      <a:pt x="376" y="4"/>
                      <a:pt x="372" y="0"/>
                      <a:pt x="368" y="0"/>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452" name="Group 451">
              <a:extLst>
                <a:ext uri="{FF2B5EF4-FFF2-40B4-BE49-F238E27FC236}">
                  <a16:creationId xmlns:a16="http://schemas.microsoft.com/office/drawing/2014/main" id="{216D6148-6201-48FD-BEB2-F8816705591A}"/>
                </a:ext>
              </a:extLst>
            </p:cNvPr>
            <p:cNvGrpSpPr/>
            <p:nvPr/>
          </p:nvGrpSpPr>
          <p:grpSpPr>
            <a:xfrm>
              <a:off x="5091342" y="1449966"/>
              <a:ext cx="575171" cy="474220"/>
              <a:chOff x="9669024" y="-1637713"/>
              <a:chExt cx="1076325" cy="887413"/>
            </a:xfrm>
          </p:grpSpPr>
          <p:sp>
            <p:nvSpPr>
              <p:cNvPr id="456" name="Freeform 45">
                <a:extLst>
                  <a:ext uri="{FF2B5EF4-FFF2-40B4-BE49-F238E27FC236}">
                    <a16:creationId xmlns:a16="http://schemas.microsoft.com/office/drawing/2014/main" id="{08A1FEF8-DFE9-415F-8012-0CC7E0B8D181}"/>
                  </a:ext>
                </a:extLst>
              </p:cNvPr>
              <p:cNvSpPr>
                <a:spLocks/>
              </p:cNvSpPr>
              <p:nvPr/>
            </p:nvSpPr>
            <p:spPr bwMode="auto">
              <a:xfrm>
                <a:off x="9669024" y="-1637713"/>
                <a:ext cx="1076325" cy="723900"/>
              </a:xfrm>
              <a:custGeom>
                <a:avLst/>
                <a:gdLst>
                  <a:gd name="T0" fmla="*/ 19 w 384"/>
                  <a:gd name="T1" fmla="*/ 0 h 256"/>
                  <a:gd name="T2" fmla="*/ 363 w 384"/>
                  <a:gd name="T3" fmla="*/ 0 h 256"/>
                  <a:gd name="T4" fmla="*/ 384 w 384"/>
                  <a:gd name="T5" fmla="*/ 21 h 256"/>
                  <a:gd name="T6" fmla="*/ 384 w 384"/>
                  <a:gd name="T7" fmla="*/ 236 h 256"/>
                  <a:gd name="T8" fmla="*/ 364 w 384"/>
                  <a:gd name="T9" fmla="*/ 256 h 256"/>
                  <a:gd name="T10" fmla="*/ 19 w 384"/>
                  <a:gd name="T11" fmla="*/ 256 h 256"/>
                  <a:gd name="T12" fmla="*/ 0 w 384"/>
                  <a:gd name="T13" fmla="*/ 237 h 256"/>
                  <a:gd name="T14" fmla="*/ 0 w 384"/>
                  <a:gd name="T15" fmla="*/ 19 h 256"/>
                  <a:gd name="T16" fmla="*/ 19 w 384"/>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256">
                    <a:moveTo>
                      <a:pt x="19" y="0"/>
                    </a:moveTo>
                    <a:cubicBezTo>
                      <a:pt x="363" y="0"/>
                      <a:pt x="363" y="0"/>
                      <a:pt x="363" y="0"/>
                    </a:cubicBezTo>
                    <a:cubicBezTo>
                      <a:pt x="375" y="0"/>
                      <a:pt x="384" y="10"/>
                      <a:pt x="384" y="21"/>
                    </a:cubicBezTo>
                    <a:cubicBezTo>
                      <a:pt x="384" y="236"/>
                      <a:pt x="384" y="236"/>
                      <a:pt x="384" y="236"/>
                    </a:cubicBezTo>
                    <a:cubicBezTo>
                      <a:pt x="384" y="247"/>
                      <a:pt x="375" y="256"/>
                      <a:pt x="364" y="256"/>
                    </a:cubicBezTo>
                    <a:cubicBezTo>
                      <a:pt x="19" y="256"/>
                      <a:pt x="19" y="256"/>
                      <a:pt x="19" y="256"/>
                    </a:cubicBezTo>
                    <a:cubicBezTo>
                      <a:pt x="9" y="256"/>
                      <a:pt x="0" y="248"/>
                      <a:pt x="0" y="237"/>
                    </a:cubicBezTo>
                    <a:cubicBezTo>
                      <a:pt x="0" y="19"/>
                      <a:pt x="0" y="19"/>
                      <a:pt x="0" y="19"/>
                    </a:cubicBezTo>
                    <a:cubicBezTo>
                      <a:pt x="0" y="9"/>
                      <a:pt x="9" y="0"/>
                      <a:pt x="19" y="0"/>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57" name="Line 46">
                <a:extLst>
                  <a:ext uri="{FF2B5EF4-FFF2-40B4-BE49-F238E27FC236}">
                    <a16:creationId xmlns:a16="http://schemas.microsoft.com/office/drawing/2014/main" id="{5EAA6739-015C-48B0-BBEF-EDD07E120AED}"/>
                  </a:ext>
                </a:extLst>
              </p:cNvPr>
              <p:cNvSpPr>
                <a:spLocks noChangeShapeType="1"/>
              </p:cNvSpPr>
              <p:nvPr/>
            </p:nvSpPr>
            <p:spPr bwMode="auto">
              <a:xfrm>
                <a:off x="9680137" y="-1043988"/>
                <a:ext cx="105410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58" name="Oval 47">
                <a:extLst>
                  <a:ext uri="{FF2B5EF4-FFF2-40B4-BE49-F238E27FC236}">
                    <a16:creationId xmlns:a16="http://schemas.microsoft.com/office/drawing/2014/main" id="{B48EE345-2E75-4035-95EF-F67CCC538D3B}"/>
                  </a:ext>
                </a:extLst>
              </p:cNvPr>
              <p:cNvSpPr>
                <a:spLocks noChangeArrowheads="1"/>
              </p:cNvSpPr>
              <p:nvPr/>
            </p:nvSpPr>
            <p:spPr bwMode="auto">
              <a:xfrm>
                <a:off x="10184962" y="-1004300"/>
                <a:ext cx="44450" cy="42863"/>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59" name="Freeform 48">
                <a:extLst>
                  <a:ext uri="{FF2B5EF4-FFF2-40B4-BE49-F238E27FC236}">
                    <a16:creationId xmlns:a16="http://schemas.microsoft.com/office/drawing/2014/main" id="{C149EAFD-E2AC-4368-B13B-EFCA976D6D4B}"/>
                  </a:ext>
                </a:extLst>
              </p:cNvPr>
              <p:cNvSpPr>
                <a:spLocks/>
              </p:cNvSpPr>
              <p:nvPr/>
            </p:nvSpPr>
            <p:spPr bwMode="auto">
              <a:xfrm>
                <a:off x="10108762" y="-913813"/>
                <a:ext cx="193675" cy="95250"/>
              </a:xfrm>
              <a:custGeom>
                <a:avLst/>
                <a:gdLst>
                  <a:gd name="T0" fmla="*/ 14 w 122"/>
                  <a:gd name="T1" fmla="*/ 0 h 60"/>
                  <a:gd name="T2" fmla="*/ 0 w 122"/>
                  <a:gd name="T3" fmla="*/ 60 h 60"/>
                  <a:gd name="T4" fmla="*/ 122 w 122"/>
                  <a:gd name="T5" fmla="*/ 60 h 60"/>
                  <a:gd name="T6" fmla="*/ 113 w 122"/>
                  <a:gd name="T7" fmla="*/ 0 h 60"/>
                  <a:gd name="T8" fmla="*/ 14 w 122"/>
                  <a:gd name="T9" fmla="*/ 0 h 60"/>
                </a:gdLst>
                <a:ahLst/>
                <a:cxnLst>
                  <a:cxn ang="0">
                    <a:pos x="T0" y="T1"/>
                  </a:cxn>
                  <a:cxn ang="0">
                    <a:pos x="T2" y="T3"/>
                  </a:cxn>
                  <a:cxn ang="0">
                    <a:pos x="T4" y="T5"/>
                  </a:cxn>
                  <a:cxn ang="0">
                    <a:pos x="T6" y="T7"/>
                  </a:cxn>
                  <a:cxn ang="0">
                    <a:pos x="T8" y="T9"/>
                  </a:cxn>
                </a:cxnLst>
                <a:rect l="0" t="0" r="r" b="b"/>
                <a:pathLst>
                  <a:path w="122" h="60">
                    <a:moveTo>
                      <a:pt x="14" y="0"/>
                    </a:moveTo>
                    <a:lnTo>
                      <a:pt x="0" y="60"/>
                    </a:lnTo>
                    <a:lnTo>
                      <a:pt x="122" y="60"/>
                    </a:lnTo>
                    <a:lnTo>
                      <a:pt x="113" y="0"/>
                    </a:lnTo>
                    <a:lnTo>
                      <a:pt x="14" y="0"/>
                    </a:ln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60" name="Freeform 49">
                <a:extLst>
                  <a:ext uri="{FF2B5EF4-FFF2-40B4-BE49-F238E27FC236}">
                    <a16:creationId xmlns:a16="http://schemas.microsoft.com/office/drawing/2014/main" id="{680F0985-07CB-4D7B-9A18-D3F074907104}"/>
                  </a:ext>
                </a:extLst>
              </p:cNvPr>
              <p:cNvSpPr>
                <a:spLocks/>
              </p:cNvSpPr>
              <p:nvPr/>
            </p:nvSpPr>
            <p:spPr bwMode="auto">
              <a:xfrm>
                <a:off x="10010337" y="-818563"/>
                <a:ext cx="392113" cy="68263"/>
              </a:xfrm>
              <a:custGeom>
                <a:avLst/>
                <a:gdLst>
                  <a:gd name="T0" fmla="*/ 4 w 140"/>
                  <a:gd name="T1" fmla="*/ 24 h 24"/>
                  <a:gd name="T2" fmla="*/ 2 w 140"/>
                  <a:gd name="T3" fmla="*/ 17 h 24"/>
                  <a:gd name="T4" fmla="*/ 68 w 140"/>
                  <a:gd name="T5" fmla="*/ 0 h 24"/>
                  <a:gd name="T6" fmla="*/ 138 w 140"/>
                  <a:gd name="T7" fmla="*/ 17 h 24"/>
                  <a:gd name="T8" fmla="*/ 136 w 140"/>
                  <a:gd name="T9" fmla="*/ 24 h 24"/>
                  <a:gd name="T10" fmla="*/ 4 w 140"/>
                  <a:gd name="T11" fmla="*/ 24 h 24"/>
                </a:gdLst>
                <a:ahLst/>
                <a:cxnLst>
                  <a:cxn ang="0">
                    <a:pos x="T0" y="T1"/>
                  </a:cxn>
                  <a:cxn ang="0">
                    <a:pos x="T2" y="T3"/>
                  </a:cxn>
                  <a:cxn ang="0">
                    <a:pos x="T4" y="T5"/>
                  </a:cxn>
                  <a:cxn ang="0">
                    <a:pos x="T6" y="T7"/>
                  </a:cxn>
                  <a:cxn ang="0">
                    <a:pos x="T8" y="T9"/>
                  </a:cxn>
                  <a:cxn ang="0">
                    <a:pos x="T10" y="T11"/>
                  </a:cxn>
                </a:cxnLst>
                <a:rect l="0" t="0" r="r" b="b"/>
                <a:pathLst>
                  <a:path w="140" h="24">
                    <a:moveTo>
                      <a:pt x="4" y="24"/>
                    </a:moveTo>
                    <a:cubicBezTo>
                      <a:pt x="1" y="24"/>
                      <a:pt x="0" y="19"/>
                      <a:pt x="2" y="17"/>
                    </a:cubicBezTo>
                    <a:cubicBezTo>
                      <a:pt x="12" y="10"/>
                      <a:pt x="31" y="0"/>
                      <a:pt x="68" y="0"/>
                    </a:cubicBezTo>
                    <a:cubicBezTo>
                      <a:pt x="108" y="0"/>
                      <a:pt x="129" y="10"/>
                      <a:pt x="138" y="17"/>
                    </a:cubicBezTo>
                    <a:cubicBezTo>
                      <a:pt x="140" y="19"/>
                      <a:pt x="139" y="24"/>
                      <a:pt x="136" y="24"/>
                    </a:cubicBezTo>
                    <a:lnTo>
                      <a:pt x="4" y="24"/>
                    </a:ln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453" name="Group 39">
              <a:extLst>
                <a:ext uri="{FF2B5EF4-FFF2-40B4-BE49-F238E27FC236}">
                  <a16:creationId xmlns:a16="http://schemas.microsoft.com/office/drawing/2014/main" id="{ADDB76DB-C165-452C-9947-B3F6B2F913D3}"/>
                </a:ext>
              </a:extLst>
            </p:cNvPr>
            <p:cNvGrpSpPr>
              <a:grpSpLocks noChangeAspect="1"/>
            </p:cNvGrpSpPr>
            <p:nvPr/>
          </p:nvGrpSpPr>
          <p:grpSpPr bwMode="auto">
            <a:xfrm>
              <a:off x="5870883" y="1431556"/>
              <a:ext cx="312525" cy="505076"/>
              <a:chOff x="3628" y="1819"/>
              <a:chExt cx="422" cy="682"/>
            </a:xfrm>
            <a:solidFill>
              <a:schemeClr val="accent3"/>
            </a:solidFill>
          </p:grpSpPr>
          <p:sp>
            <p:nvSpPr>
              <p:cNvPr id="454" name="Freeform 40">
                <a:extLst>
                  <a:ext uri="{FF2B5EF4-FFF2-40B4-BE49-F238E27FC236}">
                    <a16:creationId xmlns:a16="http://schemas.microsoft.com/office/drawing/2014/main" id="{F635BAAF-7609-43CE-8AF6-52BBBE0FD387}"/>
                  </a:ext>
                </a:extLst>
              </p:cNvPr>
              <p:cNvSpPr>
                <a:spLocks/>
              </p:cNvSpPr>
              <p:nvPr/>
            </p:nvSpPr>
            <p:spPr bwMode="auto">
              <a:xfrm>
                <a:off x="3794" y="2055"/>
                <a:ext cx="91" cy="160"/>
              </a:xfrm>
              <a:custGeom>
                <a:avLst/>
                <a:gdLst>
                  <a:gd name="T0" fmla="*/ 44 w 51"/>
                  <a:gd name="T1" fmla="*/ 35 h 90"/>
                  <a:gd name="T2" fmla="*/ 8 w 51"/>
                  <a:gd name="T3" fmla="*/ 76 h 90"/>
                  <a:gd name="T4" fmla="*/ 8 w 51"/>
                  <a:gd name="T5" fmla="*/ 4 h 90"/>
                  <a:gd name="T6" fmla="*/ 4 w 51"/>
                  <a:gd name="T7" fmla="*/ 0 h 90"/>
                  <a:gd name="T8" fmla="*/ 0 w 51"/>
                  <a:gd name="T9" fmla="*/ 4 h 90"/>
                  <a:gd name="T10" fmla="*/ 0 w 51"/>
                  <a:gd name="T11" fmla="*/ 86 h 90"/>
                  <a:gd name="T12" fmla="*/ 2 w 51"/>
                  <a:gd name="T13" fmla="*/ 90 h 90"/>
                  <a:gd name="T14" fmla="*/ 4 w 51"/>
                  <a:gd name="T15" fmla="*/ 90 h 90"/>
                  <a:gd name="T16" fmla="*/ 6 w 51"/>
                  <a:gd name="T17" fmla="*/ 89 h 90"/>
                  <a:gd name="T18" fmla="*/ 50 w 51"/>
                  <a:gd name="T19" fmla="*/ 41 h 90"/>
                  <a:gd name="T20" fmla="*/ 50 w 51"/>
                  <a:gd name="T21" fmla="*/ 35 h 90"/>
                  <a:gd name="T22" fmla="*/ 44 w 51"/>
                  <a:gd name="T23" fmla="*/ 3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90">
                    <a:moveTo>
                      <a:pt x="44" y="35"/>
                    </a:moveTo>
                    <a:cubicBezTo>
                      <a:pt x="8" y="76"/>
                      <a:pt x="8" y="76"/>
                      <a:pt x="8" y="76"/>
                    </a:cubicBezTo>
                    <a:cubicBezTo>
                      <a:pt x="8" y="4"/>
                      <a:pt x="8" y="4"/>
                      <a:pt x="8" y="4"/>
                    </a:cubicBezTo>
                    <a:cubicBezTo>
                      <a:pt x="8" y="2"/>
                      <a:pt x="6" y="0"/>
                      <a:pt x="4" y="0"/>
                    </a:cubicBezTo>
                    <a:cubicBezTo>
                      <a:pt x="1" y="0"/>
                      <a:pt x="0" y="2"/>
                      <a:pt x="0" y="4"/>
                    </a:cubicBezTo>
                    <a:cubicBezTo>
                      <a:pt x="0" y="86"/>
                      <a:pt x="0" y="86"/>
                      <a:pt x="0" y="86"/>
                    </a:cubicBezTo>
                    <a:cubicBezTo>
                      <a:pt x="0" y="88"/>
                      <a:pt x="1" y="90"/>
                      <a:pt x="2" y="90"/>
                    </a:cubicBezTo>
                    <a:cubicBezTo>
                      <a:pt x="3" y="90"/>
                      <a:pt x="3" y="90"/>
                      <a:pt x="4" y="90"/>
                    </a:cubicBezTo>
                    <a:cubicBezTo>
                      <a:pt x="5" y="90"/>
                      <a:pt x="6" y="90"/>
                      <a:pt x="6" y="89"/>
                    </a:cubicBezTo>
                    <a:cubicBezTo>
                      <a:pt x="50" y="41"/>
                      <a:pt x="50" y="41"/>
                      <a:pt x="50" y="41"/>
                    </a:cubicBezTo>
                    <a:cubicBezTo>
                      <a:pt x="51" y="39"/>
                      <a:pt x="51" y="37"/>
                      <a:pt x="50" y="35"/>
                    </a:cubicBezTo>
                    <a:cubicBezTo>
                      <a:pt x="48" y="34"/>
                      <a:pt x="45" y="34"/>
                      <a:pt x="4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455" name="Freeform 41">
                <a:extLst>
                  <a:ext uri="{FF2B5EF4-FFF2-40B4-BE49-F238E27FC236}">
                    <a16:creationId xmlns:a16="http://schemas.microsoft.com/office/drawing/2014/main" id="{B0FEE5EC-D2CD-49B2-87EA-824F73623303}"/>
                  </a:ext>
                </a:extLst>
              </p:cNvPr>
              <p:cNvSpPr>
                <a:spLocks noEditPoints="1"/>
              </p:cNvSpPr>
              <p:nvPr/>
            </p:nvSpPr>
            <p:spPr bwMode="auto">
              <a:xfrm>
                <a:off x="3628" y="1819"/>
                <a:ext cx="422" cy="682"/>
              </a:xfrm>
              <a:custGeom>
                <a:avLst/>
                <a:gdLst>
                  <a:gd name="T0" fmla="*/ 217 w 236"/>
                  <a:gd name="T1" fmla="*/ 108 h 384"/>
                  <a:gd name="T2" fmla="*/ 211 w 236"/>
                  <a:gd name="T3" fmla="*/ 97 h 384"/>
                  <a:gd name="T4" fmla="*/ 180 w 236"/>
                  <a:gd name="T5" fmla="*/ 75 h 384"/>
                  <a:gd name="T6" fmla="*/ 133 w 236"/>
                  <a:gd name="T7" fmla="*/ 0 h 384"/>
                  <a:gd name="T8" fmla="*/ 44 w 236"/>
                  <a:gd name="T9" fmla="*/ 27 h 384"/>
                  <a:gd name="T10" fmla="*/ 22 w 236"/>
                  <a:gd name="T11" fmla="*/ 75 h 384"/>
                  <a:gd name="T12" fmla="*/ 0 w 236"/>
                  <a:gd name="T13" fmla="*/ 286 h 384"/>
                  <a:gd name="T14" fmla="*/ 32 w 236"/>
                  <a:gd name="T15" fmla="*/ 310 h 384"/>
                  <a:gd name="T16" fmla="*/ 78 w 236"/>
                  <a:gd name="T17" fmla="*/ 384 h 384"/>
                  <a:gd name="T18" fmla="*/ 166 w 236"/>
                  <a:gd name="T19" fmla="*/ 359 h 384"/>
                  <a:gd name="T20" fmla="*/ 187 w 236"/>
                  <a:gd name="T21" fmla="*/ 310 h 384"/>
                  <a:gd name="T22" fmla="*/ 211 w 236"/>
                  <a:gd name="T23" fmla="*/ 262 h 384"/>
                  <a:gd name="T24" fmla="*/ 214 w 236"/>
                  <a:gd name="T25" fmla="*/ 263 h 384"/>
                  <a:gd name="T26" fmla="*/ 224 w 236"/>
                  <a:gd name="T27" fmla="*/ 186 h 384"/>
                  <a:gd name="T28" fmla="*/ 211 w 236"/>
                  <a:gd name="T29" fmla="*/ 176 h 384"/>
                  <a:gd name="T30" fmla="*/ 217 w 236"/>
                  <a:gd name="T31" fmla="*/ 160 h 384"/>
                  <a:gd name="T32" fmla="*/ 236 w 236"/>
                  <a:gd name="T33" fmla="*/ 147 h 384"/>
                  <a:gd name="T34" fmla="*/ 222 w 236"/>
                  <a:gd name="T35" fmla="*/ 108 h 384"/>
                  <a:gd name="T36" fmla="*/ 78 w 236"/>
                  <a:gd name="T37" fmla="*/ 8 h 384"/>
                  <a:gd name="T38" fmla="*/ 159 w 236"/>
                  <a:gd name="T39" fmla="*/ 27 h 384"/>
                  <a:gd name="T40" fmla="*/ 40 w 236"/>
                  <a:gd name="T41" fmla="*/ 75 h 384"/>
                  <a:gd name="T42" fmla="*/ 159 w 236"/>
                  <a:gd name="T43" fmla="*/ 357 h 384"/>
                  <a:gd name="T44" fmla="*/ 78 w 236"/>
                  <a:gd name="T45" fmla="*/ 376 h 384"/>
                  <a:gd name="T46" fmla="*/ 40 w 236"/>
                  <a:gd name="T47" fmla="*/ 310 h 384"/>
                  <a:gd name="T48" fmla="*/ 159 w 236"/>
                  <a:gd name="T49" fmla="*/ 357 h 384"/>
                  <a:gd name="T50" fmla="*/ 187 w 236"/>
                  <a:gd name="T51" fmla="*/ 302 h 384"/>
                  <a:gd name="T52" fmla="*/ 30 w 236"/>
                  <a:gd name="T53" fmla="*/ 302 h 384"/>
                  <a:gd name="T54" fmla="*/ 8 w 236"/>
                  <a:gd name="T55" fmla="*/ 286 h 384"/>
                  <a:gd name="T56" fmla="*/ 22 w 236"/>
                  <a:gd name="T57" fmla="*/ 83 h 384"/>
                  <a:gd name="T58" fmla="*/ 182 w 236"/>
                  <a:gd name="T59" fmla="*/ 83 h 384"/>
                  <a:gd name="T60" fmla="*/ 203 w 236"/>
                  <a:gd name="T61" fmla="*/ 97 h 384"/>
                  <a:gd name="T62" fmla="*/ 203 w 236"/>
                  <a:gd name="T63" fmla="*/ 147 h 384"/>
                  <a:gd name="T64" fmla="*/ 203 w 236"/>
                  <a:gd name="T65" fmla="*/ 253 h 384"/>
                  <a:gd name="T66" fmla="*/ 214 w 236"/>
                  <a:gd name="T67" fmla="*/ 184 h 384"/>
                  <a:gd name="T68" fmla="*/ 216 w 236"/>
                  <a:gd name="T69" fmla="*/ 253 h 384"/>
                  <a:gd name="T70" fmla="*/ 214 w 236"/>
                  <a:gd name="T71" fmla="*/ 255 h 384"/>
                  <a:gd name="T72" fmla="*/ 211 w 236"/>
                  <a:gd name="T73" fmla="*/ 186 h 384"/>
                  <a:gd name="T74" fmla="*/ 228 w 236"/>
                  <a:gd name="T75" fmla="*/ 147 h 384"/>
                  <a:gd name="T76" fmla="*/ 217 w 236"/>
                  <a:gd name="T77" fmla="*/ 152 h 384"/>
                  <a:gd name="T78" fmla="*/ 211 w 236"/>
                  <a:gd name="T79" fmla="*/ 121 h 384"/>
                  <a:gd name="T80" fmla="*/ 222 w 236"/>
                  <a:gd name="T81" fmla="*/ 116 h 384"/>
                  <a:gd name="T82" fmla="*/ 228 w 236"/>
                  <a:gd name="T83" fmla="*/ 14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384">
                    <a:moveTo>
                      <a:pt x="222" y="108"/>
                    </a:moveTo>
                    <a:cubicBezTo>
                      <a:pt x="217" y="108"/>
                      <a:pt x="217" y="108"/>
                      <a:pt x="217" y="108"/>
                    </a:cubicBezTo>
                    <a:cubicBezTo>
                      <a:pt x="215" y="108"/>
                      <a:pt x="213" y="108"/>
                      <a:pt x="211" y="109"/>
                    </a:cubicBezTo>
                    <a:cubicBezTo>
                      <a:pt x="211" y="97"/>
                      <a:pt x="211" y="97"/>
                      <a:pt x="211" y="97"/>
                    </a:cubicBezTo>
                    <a:cubicBezTo>
                      <a:pt x="211" y="85"/>
                      <a:pt x="201" y="75"/>
                      <a:pt x="189" y="75"/>
                    </a:cubicBezTo>
                    <a:cubicBezTo>
                      <a:pt x="180" y="75"/>
                      <a:pt x="180" y="75"/>
                      <a:pt x="180" y="75"/>
                    </a:cubicBezTo>
                    <a:cubicBezTo>
                      <a:pt x="166" y="25"/>
                      <a:pt x="166" y="25"/>
                      <a:pt x="166" y="25"/>
                    </a:cubicBezTo>
                    <a:cubicBezTo>
                      <a:pt x="162" y="11"/>
                      <a:pt x="149" y="0"/>
                      <a:pt x="133" y="0"/>
                    </a:cubicBezTo>
                    <a:cubicBezTo>
                      <a:pt x="78" y="0"/>
                      <a:pt x="78" y="0"/>
                      <a:pt x="78" y="0"/>
                    </a:cubicBezTo>
                    <a:cubicBezTo>
                      <a:pt x="62" y="0"/>
                      <a:pt x="48" y="11"/>
                      <a:pt x="44" y="27"/>
                    </a:cubicBezTo>
                    <a:cubicBezTo>
                      <a:pt x="32" y="75"/>
                      <a:pt x="32" y="75"/>
                      <a:pt x="32" y="75"/>
                    </a:cubicBezTo>
                    <a:cubicBezTo>
                      <a:pt x="22" y="75"/>
                      <a:pt x="22" y="75"/>
                      <a:pt x="22" y="75"/>
                    </a:cubicBezTo>
                    <a:cubicBezTo>
                      <a:pt x="10" y="75"/>
                      <a:pt x="0" y="85"/>
                      <a:pt x="0" y="97"/>
                    </a:cubicBezTo>
                    <a:cubicBezTo>
                      <a:pt x="0" y="286"/>
                      <a:pt x="0" y="286"/>
                      <a:pt x="0" y="286"/>
                    </a:cubicBezTo>
                    <a:cubicBezTo>
                      <a:pt x="0" y="299"/>
                      <a:pt x="11" y="310"/>
                      <a:pt x="24" y="310"/>
                    </a:cubicBezTo>
                    <a:cubicBezTo>
                      <a:pt x="32" y="310"/>
                      <a:pt x="32" y="310"/>
                      <a:pt x="32" y="310"/>
                    </a:cubicBezTo>
                    <a:cubicBezTo>
                      <a:pt x="44" y="358"/>
                      <a:pt x="44" y="358"/>
                      <a:pt x="44" y="358"/>
                    </a:cubicBezTo>
                    <a:cubicBezTo>
                      <a:pt x="48" y="373"/>
                      <a:pt x="62" y="384"/>
                      <a:pt x="78" y="384"/>
                    </a:cubicBezTo>
                    <a:cubicBezTo>
                      <a:pt x="133" y="384"/>
                      <a:pt x="133" y="384"/>
                      <a:pt x="133" y="384"/>
                    </a:cubicBezTo>
                    <a:cubicBezTo>
                      <a:pt x="149" y="384"/>
                      <a:pt x="162" y="374"/>
                      <a:pt x="166" y="359"/>
                    </a:cubicBezTo>
                    <a:cubicBezTo>
                      <a:pt x="180" y="310"/>
                      <a:pt x="180" y="310"/>
                      <a:pt x="180" y="310"/>
                    </a:cubicBezTo>
                    <a:cubicBezTo>
                      <a:pt x="187" y="310"/>
                      <a:pt x="187" y="310"/>
                      <a:pt x="187" y="310"/>
                    </a:cubicBezTo>
                    <a:cubicBezTo>
                      <a:pt x="201" y="310"/>
                      <a:pt x="211" y="299"/>
                      <a:pt x="211" y="286"/>
                    </a:cubicBezTo>
                    <a:cubicBezTo>
                      <a:pt x="211" y="262"/>
                      <a:pt x="211" y="262"/>
                      <a:pt x="211" y="262"/>
                    </a:cubicBezTo>
                    <a:cubicBezTo>
                      <a:pt x="212" y="263"/>
                      <a:pt x="213" y="263"/>
                      <a:pt x="214" y="263"/>
                    </a:cubicBezTo>
                    <a:cubicBezTo>
                      <a:pt x="214" y="263"/>
                      <a:pt x="214" y="263"/>
                      <a:pt x="214" y="263"/>
                    </a:cubicBezTo>
                    <a:cubicBezTo>
                      <a:pt x="219" y="263"/>
                      <a:pt x="224" y="258"/>
                      <a:pt x="224" y="253"/>
                    </a:cubicBezTo>
                    <a:cubicBezTo>
                      <a:pt x="224" y="186"/>
                      <a:pt x="224" y="186"/>
                      <a:pt x="224" y="186"/>
                    </a:cubicBezTo>
                    <a:cubicBezTo>
                      <a:pt x="224" y="181"/>
                      <a:pt x="219" y="176"/>
                      <a:pt x="214" y="176"/>
                    </a:cubicBezTo>
                    <a:cubicBezTo>
                      <a:pt x="213" y="176"/>
                      <a:pt x="212" y="176"/>
                      <a:pt x="211" y="176"/>
                    </a:cubicBezTo>
                    <a:cubicBezTo>
                      <a:pt x="211" y="159"/>
                      <a:pt x="211" y="159"/>
                      <a:pt x="211" y="159"/>
                    </a:cubicBezTo>
                    <a:cubicBezTo>
                      <a:pt x="213" y="160"/>
                      <a:pt x="215" y="160"/>
                      <a:pt x="217" y="160"/>
                    </a:cubicBezTo>
                    <a:cubicBezTo>
                      <a:pt x="222" y="160"/>
                      <a:pt x="222" y="160"/>
                      <a:pt x="222" y="160"/>
                    </a:cubicBezTo>
                    <a:cubicBezTo>
                      <a:pt x="230" y="160"/>
                      <a:pt x="236" y="154"/>
                      <a:pt x="236" y="147"/>
                    </a:cubicBezTo>
                    <a:cubicBezTo>
                      <a:pt x="236" y="121"/>
                      <a:pt x="236" y="121"/>
                      <a:pt x="236" y="121"/>
                    </a:cubicBezTo>
                    <a:cubicBezTo>
                      <a:pt x="236" y="114"/>
                      <a:pt x="230" y="108"/>
                      <a:pt x="222" y="108"/>
                    </a:cubicBezTo>
                    <a:close/>
                    <a:moveTo>
                      <a:pt x="52" y="28"/>
                    </a:moveTo>
                    <a:cubicBezTo>
                      <a:pt x="55" y="16"/>
                      <a:pt x="66" y="8"/>
                      <a:pt x="78" y="8"/>
                    </a:cubicBezTo>
                    <a:cubicBezTo>
                      <a:pt x="133" y="8"/>
                      <a:pt x="133" y="8"/>
                      <a:pt x="133" y="8"/>
                    </a:cubicBezTo>
                    <a:cubicBezTo>
                      <a:pt x="145" y="8"/>
                      <a:pt x="156" y="16"/>
                      <a:pt x="159" y="27"/>
                    </a:cubicBezTo>
                    <a:cubicBezTo>
                      <a:pt x="171" y="75"/>
                      <a:pt x="171" y="75"/>
                      <a:pt x="171" y="75"/>
                    </a:cubicBezTo>
                    <a:cubicBezTo>
                      <a:pt x="40" y="75"/>
                      <a:pt x="40" y="75"/>
                      <a:pt x="40" y="75"/>
                    </a:cubicBezTo>
                    <a:lnTo>
                      <a:pt x="52" y="28"/>
                    </a:lnTo>
                    <a:close/>
                    <a:moveTo>
                      <a:pt x="159" y="357"/>
                    </a:moveTo>
                    <a:cubicBezTo>
                      <a:pt x="156" y="368"/>
                      <a:pt x="145" y="376"/>
                      <a:pt x="133" y="376"/>
                    </a:cubicBezTo>
                    <a:cubicBezTo>
                      <a:pt x="78" y="376"/>
                      <a:pt x="78" y="376"/>
                      <a:pt x="78" y="376"/>
                    </a:cubicBezTo>
                    <a:cubicBezTo>
                      <a:pt x="66" y="376"/>
                      <a:pt x="55" y="368"/>
                      <a:pt x="52" y="356"/>
                    </a:cubicBezTo>
                    <a:cubicBezTo>
                      <a:pt x="40" y="310"/>
                      <a:pt x="40" y="310"/>
                      <a:pt x="40" y="310"/>
                    </a:cubicBezTo>
                    <a:cubicBezTo>
                      <a:pt x="171" y="310"/>
                      <a:pt x="171" y="310"/>
                      <a:pt x="171" y="310"/>
                    </a:cubicBezTo>
                    <a:lnTo>
                      <a:pt x="159" y="357"/>
                    </a:lnTo>
                    <a:close/>
                    <a:moveTo>
                      <a:pt x="203" y="286"/>
                    </a:moveTo>
                    <a:cubicBezTo>
                      <a:pt x="203" y="295"/>
                      <a:pt x="196" y="302"/>
                      <a:pt x="187" y="302"/>
                    </a:cubicBezTo>
                    <a:cubicBezTo>
                      <a:pt x="182" y="302"/>
                      <a:pt x="182" y="302"/>
                      <a:pt x="182" y="302"/>
                    </a:cubicBezTo>
                    <a:cubicBezTo>
                      <a:pt x="30" y="302"/>
                      <a:pt x="30" y="302"/>
                      <a:pt x="30" y="302"/>
                    </a:cubicBezTo>
                    <a:cubicBezTo>
                      <a:pt x="24" y="302"/>
                      <a:pt x="24" y="302"/>
                      <a:pt x="24" y="302"/>
                    </a:cubicBezTo>
                    <a:cubicBezTo>
                      <a:pt x="15" y="302"/>
                      <a:pt x="8" y="295"/>
                      <a:pt x="8" y="286"/>
                    </a:cubicBezTo>
                    <a:cubicBezTo>
                      <a:pt x="8" y="97"/>
                      <a:pt x="8" y="97"/>
                      <a:pt x="8" y="97"/>
                    </a:cubicBezTo>
                    <a:cubicBezTo>
                      <a:pt x="8" y="89"/>
                      <a:pt x="14" y="83"/>
                      <a:pt x="22" y="83"/>
                    </a:cubicBezTo>
                    <a:cubicBezTo>
                      <a:pt x="30" y="83"/>
                      <a:pt x="30" y="83"/>
                      <a:pt x="30" y="83"/>
                    </a:cubicBezTo>
                    <a:cubicBezTo>
                      <a:pt x="182" y="83"/>
                      <a:pt x="182" y="83"/>
                      <a:pt x="182" y="83"/>
                    </a:cubicBezTo>
                    <a:cubicBezTo>
                      <a:pt x="189" y="83"/>
                      <a:pt x="189" y="83"/>
                      <a:pt x="189" y="83"/>
                    </a:cubicBezTo>
                    <a:cubicBezTo>
                      <a:pt x="197" y="83"/>
                      <a:pt x="203" y="89"/>
                      <a:pt x="203" y="97"/>
                    </a:cubicBezTo>
                    <a:cubicBezTo>
                      <a:pt x="203" y="121"/>
                      <a:pt x="203" y="121"/>
                      <a:pt x="203" y="121"/>
                    </a:cubicBezTo>
                    <a:cubicBezTo>
                      <a:pt x="203" y="147"/>
                      <a:pt x="203" y="147"/>
                      <a:pt x="203" y="147"/>
                    </a:cubicBezTo>
                    <a:cubicBezTo>
                      <a:pt x="203" y="186"/>
                      <a:pt x="203" y="186"/>
                      <a:pt x="203" y="186"/>
                    </a:cubicBezTo>
                    <a:cubicBezTo>
                      <a:pt x="203" y="253"/>
                      <a:pt x="203" y="253"/>
                      <a:pt x="203" y="253"/>
                    </a:cubicBezTo>
                    <a:lnTo>
                      <a:pt x="203" y="286"/>
                    </a:lnTo>
                    <a:close/>
                    <a:moveTo>
                      <a:pt x="214" y="184"/>
                    </a:moveTo>
                    <a:cubicBezTo>
                      <a:pt x="215" y="184"/>
                      <a:pt x="216" y="185"/>
                      <a:pt x="216" y="186"/>
                    </a:cubicBezTo>
                    <a:cubicBezTo>
                      <a:pt x="216" y="253"/>
                      <a:pt x="216" y="253"/>
                      <a:pt x="216" y="253"/>
                    </a:cubicBezTo>
                    <a:cubicBezTo>
                      <a:pt x="216" y="254"/>
                      <a:pt x="215" y="255"/>
                      <a:pt x="214" y="255"/>
                    </a:cubicBezTo>
                    <a:cubicBezTo>
                      <a:pt x="214" y="255"/>
                      <a:pt x="214" y="255"/>
                      <a:pt x="214" y="255"/>
                    </a:cubicBezTo>
                    <a:cubicBezTo>
                      <a:pt x="212" y="255"/>
                      <a:pt x="211" y="254"/>
                      <a:pt x="211" y="253"/>
                    </a:cubicBezTo>
                    <a:cubicBezTo>
                      <a:pt x="211" y="186"/>
                      <a:pt x="211" y="186"/>
                      <a:pt x="211" y="186"/>
                    </a:cubicBezTo>
                    <a:cubicBezTo>
                      <a:pt x="211" y="185"/>
                      <a:pt x="212" y="184"/>
                      <a:pt x="214" y="184"/>
                    </a:cubicBezTo>
                    <a:close/>
                    <a:moveTo>
                      <a:pt x="228" y="147"/>
                    </a:moveTo>
                    <a:cubicBezTo>
                      <a:pt x="228" y="150"/>
                      <a:pt x="225" y="152"/>
                      <a:pt x="222" y="152"/>
                    </a:cubicBezTo>
                    <a:cubicBezTo>
                      <a:pt x="217" y="152"/>
                      <a:pt x="217" y="152"/>
                      <a:pt x="217" y="152"/>
                    </a:cubicBezTo>
                    <a:cubicBezTo>
                      <a:pt x="214" y="152"/>
                      <a:pt x="211" y="150"/>
                      <a:pt x="211" y="147"/>
                    </a:cubicBezTo>
                    <a:cubicBezTo>
                      <a:pt x="211" y="121"/>
                      <a:pt x="211" y="121"/>
                      <a:pt x="211" y="121"/>
                    </a:cubicBezTo>
                    <a:cubicBezTo>
                      <a:pt x="211" y="118"/>
                      <a:pt x="214" y="116"/>
                      <a:pt x="217" y="116"/>
                    </a:cubicBezTo>
                    <a:cubicBezTo>
                      <a:pt x="222" y="116"/>
                      <a:pt x="222" y="116"/>
                      <a:pt x="222" y="116"/>
                    </a:cubicBezTo>
                    <a:cubicBezTo>
                      <a:pt x="225" y="116"/>
                      <a:pt x="228" y="118"/>
                      <a:pt x="228" y="121"/>
                    </a:cubicBezTo>
                    <a:lnTo>
                      <a:pt x="228"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sp useBgFill="1">
        <p:nvSpPr>
          <p:cNvPr id="3" name="Rectangle 2">
            <a:extLst>
              <a:ext uri="{FF2B5EF4-FFF2-40B4-BE49-F238E27FC236}">
                <a16:creationId xmlns:a16="http://schemas.microsoft.com/office/drawing/2014/main" id="{2DA8F9EF-D7B2-4D9C-A8FD-9180B9C8035A}"/>
              </a:ext>
            </a:extLst>
          </p:cNvPr>
          <p:cNvSpPr/>
          <p:nvPr/>
        </p:nvSpPr>
        <p:spPr>
          <a:xfrm>
            <a:off x="5332505" y="1330471"/>
            <a:ext cx="3144489" cy="86898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dirty="0">
              <a:solidFill>
                <a:srgbClr val="191C26"/>
              </a:solidFill>
            </a:endParaRPr>
          </a:p>
        </p:txBody>
      </p:sp>
      <p:grpSp>
        <p:nvGrpSpPr>
          <p:cNvPr id="6" name="Group 5">
            <a:extLst>
              <a:ext uri="{FF2B5EF4-FFF2-40B4-BE49-F238E27FC236}">
                <a16:creationId xmlns:a16="http://schemas.microsoft.com/office/drawing/2014/main" id="{29BFF763-3BA6-42FA-B91D-D4F7CEE8658E}"/>
              </a:ext>
            </a:extLst>
          </p:cNvPr>
          <p:cNvGrpSpPr/>
          <p:nvPr/>
        </p:nvGrpSpPr>
        <p:grpSpPr>
          <a:xfrm>
            <a:off x="3199768" y="1427563"/>
            <a:ext cx="2983640" cy="527510"/>
            <a:chOff x="3199768" y="1427563"/>
            <a:chExt cx="2983640" cy="527510"/>
          </a:xfrm>
        </p:grpSpPr>
        <p:grpSp>
          <p:nvGrpSpPr>
            <p:cNvPr id="200" name="Group 199">
              <a:extLst>
                <a:ext uri="{FF2B5EF4-FFF2-40B4-BE49-F238E27FC236}">
                  <a16:creationId xmlns:a16="http://schemas.microsoft.com/office/drawing/2014/main" id="{B7589BE4-392A-4E6A-844E-EB17451DED20}"/>
                </a:ext>
              </a:extLst>
            </p:cNvPr>
            <p:cNvGrpSpPr/>
            <p:nvPr/>
          </p:nvGrpSpPr>
          <p:grpSpPr>
            <a:xfrm>
              <a:off x="3199768" y="1473339"/>
              <a:ext cx="223078" cy="435959"/>
              <a:chOff x="1795024" y="-1728200"/>
              <a:chExt cx="555625" cy="1085850"/>
            </a:xfrm>
          </p:grpSpPr>
          <p:sp>
            <p:nvSpPr>
              <p:cNvPr id="319" name="Line 35">
                <a:extLst>
                  <a:ext uri="{FF2B5EF4-FFF2-40B4-BE49-F238E27FC236}">
                    <a16:creationId xmlns:a16="http://schemas.microsoft.com/office/drawing/2014/main" id="{3C10E934-A679-44B3-9219-B3A890700916}"/>
                  </a:ext>
                </a:extLst>
              </p:cNvPr>
              <p:cNvSpPr>
                <a:spLocks noChangeShapeType="1"/>
              </p:cNvSpPr>
              <p:nvPr/>
            </p:nvSpPr>
            <p:spPr bwMode="auto">
              <a:xfrm>
                <a:off x="1795024" y="-794750"/>
                <a:ext cx="5556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20" name="Line 36">
                <a:extLst>
                  <a:ext uri="{FF2B5EF4-FFF2-40B4-BE49-F238E27FC236}">
                    <a16:creationId xmlns:a16="http://schemas.microsoft.com/office/drawing/2014/main" id="{1D296596-92AE-4644-8EDB-1440C4981E2D}"/>
                  </a:ext>
                </a:extLst>
              </p:cNvPr>
              <p:cNvSpPr>
                <a:spLocks noChangeShapeType="1"/>
              </p:cNvSpPr>
              <p:nvPr/>
            </p:nvSpPr>
            <p:spPr bwMode="auto">
              <a:xfrm>
                <a:off x="1795024" y="-1588500"/>
                <a:ext cx="5556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21" name="Freeform 37">
                <a:extLst>
                  <a:ext uri="{FF2B5EF4-FFF2-40B4-BE49-F238E27FC236}">
                    <a16:creationId xmlns:a16="http://schemas.microsoft.com/office/drawing/2014/main" id="{03BD88C2-010A-4DC2-B7EC-482D2A4422DE}"/>
                  </a:ext>
                </a:extLst>
              </p:cNvPr>
              <p:cNvSpPr>
                <a:spLocks/>
              </p:cNvSpPr>
              <p:nvPr/>
            </p:nvSpPr>
            <p:spPr bwMode="auto">
              <a:xfrm>
                <a:off x="2017274" y="-1664700"/>
                <a:ext cx="111125" cy="26988"/>
              </a:xfrm>
              <a:custGeom>
                <a:avLst/>
                <a:gdLst>
                  <a:gd name="T0" fmla="*/ 37 w 40"/>
                  <a:gd name="T1" fmla="*/ 10 h 10"/>
                  <a:gd name="T2" fmla="*/ 3 w 40"/>
                  <a:gd name="T3" fmla="*/ 10 h 10"/>
                  <a:gd name="T4" fmla="*/ 0 w 40"/>
                  <a:gd name="T5" fmla="*/ 7 h 10"/>
                  <a:gd name="T6" fmla="*/ 0 w 40"/>
                  <a:gd name="T7" fmla="*/ 3 h 10"/>
                  <a:gd name="T8" fmla="*/ 3 w 40"/>
                  <a:gd name="T9" fmla="*/ 0 h 10"/>
                  <a:gd name="T10" fmla="*/ 37 w 40"/>
                  <a:gd name="T11" fmla="*/ 0 h 10"/>
                  <a:gd name="T12" fmla="*/ 40 w 40"/>
                  <a:gd name="T13" fmla="*/ 3 h 10"/>
                  <a:gd name="T14" fmla="*/ 40 w 40"/>
                  <a:gd name="T15" fmla="*/ 7 h 10"/>
                  <a:gd name="T16" fmla="*/ 37 w 4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0">
                    <a:moveTo>
                      <a:pt x="37" y="10"/>
                    </a:moveTo>
                    <a:cubicBezTo>
                      <a:pt x="3" y="10"/>
                      <a:pt x="3" y="10"/>
                      <a:pt x="3" y="10"/>
                    </a:cubicBezTo>
                    <a:cubicBezTo>
                      <a:pt x="2" y="10"/>
                      <a:pt x="0" y="9"/>
                      <a:pt x="0" y="7"/>
                    </a:cubicBezTo>
                    <a:cubicBezTo>
                      <a:pt x="0" y="3"/>
                      <a:pt x="0" y="3"/>
                      <a:pt x="0" y="3"/>
                    </a:cubicBezTo>
                    <a:cubicBezTo>
                      <a:pt x="0" y="1"/>
                      <a:pt x="2" y="0"/>
                      <a:pt x="3" y="0"/>
                    </a:cubicBezTo>
                    <a:cubicBezTo>
                      <a:pt x="37" y="0"/>
                      <a:pt x="37" y="0"/>
                      <a:pt x="37" y="0"/>
                    </a:cubicBezTo>
                    <a:cubicBezTo>
                      <a:pt x="39" y="0"/>
                      <a:pt x="40" y="1"/>
                      <a:pt x="40" y="3"/>
                    </a:cubicBezTo>
                    <a:cubicBezTo>
                      <a:pt x="40" y="7"/>
                      <a:pt x="40" y="7"/>
                      <a:pt x="40" y="7"/>
                    </a:cubicBezTo>
                    <a:cubicBezTo>
                      <a:pt x="40" y="9"/>
                      <a:pt x="39" y="10"/>
                      <a:pt x="37" y="10"/>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22" name="Freeform 38">
                <a:extLst>
                  <a:ext uri="{FF2B5EF4-FFF2-40B4-BE49-F238E27FC236}">
                    <a16:creationId xmlns:a16="http://schemas.microsoft.com/office/drawing/2014/main" id="{1B4A6892-2AD8-4C09-BCD6-C9B168D94EE7}"/>
                  </a:ext>
                </a:extLst>
              </p:cNvPr>
              <p:cNvSpPr>
                <a:spLocks/>
              </p:cNvSpPr>
              <p:nvPr/>
            </p:nvSpPr>
            <p:spPr bwMode="auto">
              <a:xfrm>
                <a:off x="1795024" y="-1728200"/>
                <a:ext cx="555625" cy="1085850"/>
              </a:xfrm>
              <a:custGeom>
                <a:avLst/>
                <a:gdLst>
                  <a:gd name="T0" fmla="*/ 184 w 198"/>
                  <a:gd name="T1" fmla="*/ 384 h 384"/>
                  <a:gd name="T2" fmla="*/ 14 w 198"/>
                  <a:gd name="T3" fmla="*/ 384 h 384"/>
                  <a:gd name="T4" fmla="*/ 0 w 198"/>
                  <a:gd name="T5" fmla="*/ 370 h 384"/>
                  <a:gd name="T6" fmla="*/ 0 w 198"/>
                  <a:gd name="T7" fmla="*/ 14 h 384"/>
                  <a:gd name="T8" fmla="*/ 14 w 198"/>
                  <a:gd name="T9" fmla="*/ 0 h 384"/>
                  <a:gd name="T10" fmla="*/ 183 w 198"/>
                  <a:gd name="T11" fmla="*/ 0 h 384"/>
                  <a:gd name="T12" fmla="*/ 198 w 198"/>
                  <a:gd name="T13" fmla="*/ 15 h 384"/>
                  <a:gd name="T14" fmla="*/ 198 w 198"/>
                  <a:gd name="T15" fmla="*/ 370 h 384"/>
                  <a:gd name="T16" fmla="*/ 184 w 198"/>
                  <a:gd name="T17"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384">
                    <a:moveTo>
                      <a:pt x="184" y="384"/>
                    </a:moveTo>
                    <a:cubicBezTo>
                      <a:pt x="14" y="384"/>
                      <a:pt x="14" y="384"/>
                      <a:pt x="14" y="384"/>
                    </a:cubicBezTo>
                    <a:cubicBezTo>
                      <a:pt x="6" y="384"/>
                      <a:pt x="0" y="378"/>
                      <a:pt x="0" y="370"/>
                    </a:cubicBezTo>
                    <a:cubicBezTo>
                      <a:pt x="0" y="14"/>
                      <a:pt x="0" y="14"/>
                      <a:pt x="0" y="14"/>
                    </a:cubicBezTo>
                    <a:cubicBezTo>
                      <a:pt x="0" y="6"/>
                      <a:pt x="6" y="0"/>
                      <a:pt x="14" y="0"/>
                    </a:cubicBezTo>
                    <a:cubicBezTo>
                      <a:pt x="183" y="0"/>
                      <a:pt x="183" y="0"/>
                      <a:pt x="183" y="0"/>
                    </a:cubicBezTo>
                    <a:cubicBezTo>
                      <a:pt x="191" y="0"/>
                      <a:pt x="198" y="7"/>
                      <a:pt x="198" y="15"/>
                    </a:cubicBezTo>
                    <a:cubicBezTo>
                      <a:pt x="198" y="370"/>
                      <a:pt x="198" y="370"/>
                      <a:pt x="198" y="370"/>
                    </a:cubicBezTo>
                    <a:cubicBezTo>
                      <a:pt x="198" y="378"/>
                      <a:pt x="192" y="384"/>
                      <a:pt x="184" y="384"/>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23" name="Oval 39">
                <a:extLst>
                  <a:ext uri="{FF2B5EF4-FFF2-40B4-BE49-F238E27FC236}">
                    <a16:creationId xmlns:a16="http://schemas.microsoft.com/office/drawing/2014/main" id="{79580C97-BDC1-43AC-9FAA-E88EAA02D2D4}"/>
                  </a:ext>
                </a:extLst>
              </p:cNvPr>
              <p:cNvSpPr>
                <a:spLocks noChangeArrowheads="1"/>
              </p:cNvSpPr>
              <p:nvPr/>
            </p:nvSpPr>
            <p:spPr bwMode="auto">
              <a:xfrm>
                <a:off x="2044262" y="-755063"/>
                <a:ext cx="58738" cy="5873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01" name="Group 200">
              <a:extLst>
                <a:ext uri="{FF2B5EF4-FFF2-40B4-BE49-F238E27FC236}">
                  <a16:creationId xmlns:a16="http://schemas.microsoft.com/office/drawing/2014/main" id="{5BAFCEA7-7DE4-42E1-8898-12E85C838BD8}"/>
                </a:ext>
              </a:extLst>
            </p:cNvPr>
            <p:cNvGrpSpPr/>
            <p:nvPr/>
          </p:nvGrpSpPr>
          <p:grpSpPr>
            <a:xfrm>
              <a:off x="3627216" y="1427563"/>
              <a:ext cx="360927" cy="527510"/>
              <a:chOff x="3736537" y="-1728200"/>
              <a:chExt cx="742950" cy="1085850"/>
            </a:xfrm>
          </p:grpSpPr>
          <p:sp>
            <p:nvSpPr>
              <p:cNvPr id="316" name="Freeform 40">
                <a:extLst>
                  <a:ext uri="{FF2B5EF4-FFF2-40B4-BE49-F238E27FC236}">
                    <a16:creationId xmlns:a16="http://schemas.microsoft.com/office/drawing/2014/main" id="{E44E2B8E-85D7-4413-B5E5-8B9CAE281ABB}"/>
                  </a:ext>
                </a:extLst>
              </p:cNvPr>
              <p:cNvSpPr>
                <a:spLocks/>
              </p:cNvSpPr>
              <p:nvPr/>
            </p:nvSpPr>
            <p:spPr bwMode="auto">
              <a:xfrm>
                <a:off x="3736537" y="-1728200"/>
                <a:ext cx="742950" cy="1085850"/>
              </a:xfrm>
              <a:custGeom>
                <a:avLst/>
                <a:gdLst>
                  <a:gd name="T0" fmla="*/ 23 w 265"/>
                  <a:gd name="T1" fmla="*/ 0 h 384"/>
                  <a:gd name="T2" fmla="*/ 244 w 265"/>
                  <a:gd name="T3" fmla="*/ 0 h 384"/>
                  <a:gd name="T4" fmla="*/ 265 w 265"/>
                  <a:gd name="T5" fmla="*/ 21 h 384"/>
                  <a:gd name="T6" fmla="*/ 265 w 265"/>
                  <a:gd name="T7" fmla="*/ 360 h 384"/>
                  <a:gd name="T8" fmla="*/ 241 w 265"/>
                  <a:gd name="T9" fmla="*/ 384 h 384"/>
                  <a:gd name="T10" fmla="*/ 20 w 265"/>
                  <a:gd name="T11" fmla="*/ 384 h 384"/>
                  <a:gd name="T12" fmla="*/ 0 w 265"/>
                  <a:gd name="T13" fmla="*/ 364 h 384"/>
                  <a:gd name="T14" fmla="*/ 0 w 265"/>
                  <a:gd name="T15" fmla="*/ 24 h 384"/>
                  <a:gd name="T16" fmla="*/ 23 w 265"/>
                  <a:gd name="T1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384">
                    <a:moveTo>
                      <a:pt x="23" y="0"/>
                    </a:moveTo>
                    <a:cubicBezTo>
                      <a:pt x="244" y="0"/>
                      <a:pt x="244" y="0"/>
                      <a:pt x="244" y="0"/>
                    </a:cubicBezTo>
                    <a:cubicBezTo>
                      <a:pt x="255" y="0"/>
                      <a:pt x="265" y="9"/>
                      <a:pt x="265" y="21"/>
                    </a:cubicBezTo>
                    <a:cubicBezTo>
                      <a:pt x="265" y="360"/>
                      <a:pt x="265" y="360"/>
                      <a:pt x="265" y="360"/>
                    </a:cubicBezTo>
                    <a:cubicBezTo>
                      <a:pt x="265" y="373"/>
                      <a:pt x="254" y="384"/>
                      <a:pt x="241" y="384"/>
                    </a:cubicBezTo>
                    <a:cubicBezTo>
                      <a:pt x="20" y="384"/>
                      <a:pt x="20" y="384"/>
                      <a:pt x="20" y="384"/>
                    </a:cubicBezTo>
                    <a:cubicBezTo>
                      <a:pt x="9" y="384"/>
                      <a:pt x="0" y="375"/>
                      <a:pt x="0" y="364"/>
                    </a:cubicBezTo>
                    <a:cubicBezTo>
                      <a:pt x="0" y="24"/>
                      <a:pt x="0" y="24"/>
                      <a:pt x="0" y="24"/>
                    </a:cubicBezTo>
                    <a:cubicBezTo>
                      <a:pt x="0" y="11"/>
                      <a:pt x="10" y="0"/>
                      <a:pt x="23" y="0"/>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17" name="Oval 41">
                <a:extLst>
                  <a:ext uri="{FF2B5EF4-FFF2-40B4-BE49-F238E27FC236}">
                    <a16:creationId xmlns:a16="http://schemas.microsoft.com/office/drawing/2014/main" id="{846C3BEA-772B-4CED-9757-35E120E7877E}"/>
                  </a:ext>
                </a:extLst>
              </p:cNvPr>
              <p:cNvSpPr>
                <a:spLocks noChangeArrowheads="1"/>
              </p:cNvSpPr>
              <p:nvPr/>
            </p:nvSpPr>
            <p:spPr bwMode="auto">
              <a:xfrm>
                <a:off x="4073087" y="-761413"/>
                <a:ext cx="66675" cy="68263"/>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18" name="Line 42">
                <a:extLst>
                  <a:ext uri="{FF2B5EF4-FFF2-40B4-BE49-F238E27FC236}">
                    <a16:creationId xmlns:a16="http://schemas.microsoft.com/office/drawing/2014/main" id="{E1E58907-2A7D-4F0A-96FF-F95773B31320}"/>
                  </a:ext>
                </a:extLst>
              </p:cNvPr>
              <p:cNvSpPr>
                <a:spLocks noChangeShapeType="1"/>
              </p:cNvSpPr>
              <p:nvPr/>
            </p:nvSpPr>
            <p:spPr bwMode="auto">
              <a:xfrm>
                <a:off x="3736537" y="-797925"/>
                <a:ext cx="7429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02" name="Group 201">
              <a:extLst>
                <a:ext uri="{FF2B5EF4-FFF2-40B4-BE49-F238E27FC236}">
                  <a16:creationId xmlns:a16="http://schemas.microsoft.com/office/drawing/2014/main" id="{15F81BD5-ED0A-40C6-BB49-75BFEBEDC3A9}"/>
                </a:ext>
              </a:extLst>
            </p:cNvPr>
            <p:cNvGrpSpPr/>
            <p:nvPr/>
          </p:nvGrpSpPr>
          <p:grpSpPr>
            <a:xfrm>
              <a:off x="4192513" y="1502708"/>
              <a:ext cx="694459" cy="386974"/>
              <a:chOff x="7646549" y="-1478963"/>
              <a:chExt cx="1054100" cy="587376"/>
            </a:xfrm>
          </p:grpSpPr>
          <p:sp>
            <p:nvSpPr>
              <p:cNvPr id="314" name="Freeform 43">
                <a:extLst>
                  <a:ext uri="{FF2B5EF4-FFF2-40B4-BE49-F238E27FC236}">
                    <a16:creationId xmlns:a16="http://schemas.microsoft.com/office/drawing/2014/main" id="{281FB493-424C-4A5A-881F-F987B25C1AA0}"/>
                  </a:ext>
                </a:extLst>
              </p:cNvPr>
              <p:cNvSpPr>
                <a:spLocks/>
              </p:cNvSpPr>
              <p:nvPr/>
            </p:nvSpPr>
            <p:spPr bwMode="auto">
              <a:xfrm>
                <a:off x="7733862" y="-1478963"/>
                <a:ext cx="879475" cy="500063"/>
              </a:xfrm>
              <a:custGeom>
                <a:avLst/>
                <a:gdLst>
                  <a:gd name="T0" fmla="*/ 300 w 314"/>
                  <a:gd name="T1" fmla="*/ 177 h 177"/>
                  <a:gd name="T2" fmla="*/ 14 w 314"/>
                  <a:gd name="T3" fmla="*/ 177 h 177"/>
                  <a:gd name="T4" fmla="*/ 0 w 314"/>
                  <a:gd name="T5" fmla="*/ 163 h 177"/>
                  <a:gd name="T6" fmla="*/ 0 w 314"/>
                  <a:gd name="T7" fmla="*/ 15 h 177"/>
                  <a:gd name="T8" fmla="*/ 14 w 314"/>
                  <a:gd name="T9" fmla="*/ 0 h 177"/>
                  <a:gd name="T10" fmla="*/ 300 w 314"/>
                  <a:gd name="T11" fmla="*/ 0 h 177"/>
                  <a:gd name="T12" fmla="*/ 314 w 314"/>
                  <a:gd name="T13" fmla="*/ 15 h 177"/>
                  <a:gd name="T14" fmla="*/ 314 w 314"/>
                  <a:gd name="T15" fmla="*/ 163 h 177"/>
                  <a:gd name="T16" fmla="*/ 300 w 314"/>
                  <a:gd name="T1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177">
                    <a:moveTo>
                      <a:pt x="300" y="177"/>
                    </a:moveTo>
                    <a:cubicBezTo>
                      <a:pt x="14" y="177"/>
                      <a:pt x="14" y="177"/>
                      <a:pt x="14" y="177"/>
                    </a:cubicBezTo>
                    <a:cubicBezTo>
                      <a:pt x="6" y="177"/>
                      <a:pt x="0" y="171"/>
                      <a:pt x="0" y="163"/>
                    </a:cubicBezTo>
                    <a:cubicBezTo>
                      <a:pt x="0" y="15"/>
                      <a:pt x="0" y="15"/>
                      <a:pt x="0" y="15"/>
                    </a:cubicBezTo>
                    <a:cubicBezTo>
                      <a:pt x="0" y="7"/>
                      <a:pt x="6" y="0"/>
                      <a:pt x="14" y="0"/>
                    </a:cubicBezTo>
                    <a:cubicBezTo>
                      <a:pt x="300" y="0"/>
                      <a:pt x="300" y="0"/>
                      <a:pt x="300" y="0"/>
                    </a:cubicBezTo>
                    <a:cubicBezTo>
                      <a:pt x="308" y="0"/>
                      <a:pt x="314" y="7"/>
                      <a:pt x="314" y="15"/>
                    </a:cubicBezTo>
                    <a:cubicBezTo>
                      <a:pt x="314" y="163"/>
                      <a:pt x="314" y="163"/>
                      <a:pt x="314" y="163"/>
                    </a:cubicBezTo>
                    <a:cubicBezTo>
                      <a:pt x="314" y="171"/>
                      <a:pt x="308" y="177"/>
                      <a:pt x="300" y="177"/>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15" name="Freeform 44">
                <a:extLst>
                  <a:ext uri="{FF2B5EF4-FFF2-40B4-BE49-F238E27FC236}">
                    <a16:creationId xmlns:a16="http://schemas.microsoft.com/office/drawing/2014/main" id="{521AFD6A-F367-483D-BE52-76134D467E90}"/>
                  </a:ext>
                </a:extLst>
              </p:cNvPr>
              <p:cNvSpPr>
                <a:spLocks/>
              </p:cNvSpPr>
              <p:nvPr/>
            </p:nvSpPr>
            <p:spPr bwMode="auto">
              <a:xfrm>
                <a:off x="7646549" y="-978900"/>
                <a:ext cx="1054100" cy="87313"/>
              </a:xfrm>
              <a:custGeom>
                <a:avLst/>
                <a:gdLst>
                  <a:gd name="T0" fmla="*/ 368 w 376"/>
                  <a:gd name="T1" fmla="*/ 0 h 31"/>
                  <a:gd name="T2" fmla="*/ 237 w 376"/>
                  <a:gd name="T3" fmla="*/ 0 h 31"/>
                  <a:gd name="T4" fmla="*/ 229 w 376"/>
                  <a:gd name="T5" fmla="*/ 10 h 31"/>
                  <a:gd name="T6" fmla="*/ 216 w 376"/>
                  <a:gd name="T7" fmla="*/ 16 h 31"/>
                  <a:gd name="T8" fmla="*/ 163 w 376"/>
                  <a:gd name="T9" fmla="*/ 16 h 31"/>
                  <a:gd name="T10" fmla="*/ 150 w 376"/>
                  <a:gd name="T11" fmla="*/ 10 h 31"/>
                  <a:gd name="T12" fmla="*/ 141 w 376"/>
                  <a:gd name="T13" fmla="*/ 0 h 31"/>
                  <a:gd name="T14" fmla="*/ 8 w 376"/>
                  <a:gd name="T15" fmla="*/ 0 h 31"/>
                  <a:gd name="T16" fmla="*/ 0 w 376"/>
                  <a:gd name="T17" fmla="*/ 9 h 31"/>
                  <a:gd name="T18" fmla="*/ 0 w 376"/>
                  <a:gd name="T19" fmla="*/ 22 h 31"/>
                  <a:gd name="T20" fmla="*/ 8 w 376"/>
                  <a:gd name="T21" fmla="*/ 31 h 31"/>
                  <a:gd name="T22" fmla="*/ 368 w 376"/>
                  <a:gd name="T23" fmla="*/ 31 h 31"/>
                  <a:gd name="T24" fmla="*/ 376 w 376"/>
                  <a:gd name="T25" fmla="*/ 22 h 31"/>
                  <a:gd name="T26" fmla="*/ 376 w 376"/>
                  <a:gd name="T27" fmla="*/ 9 h 31"/>
                  <a:gd name="T28" fmla="*/ 368 w 376"/>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31">
                    <a:moveTo>
                      <a:pt x="368" y="0"/>
                    </a:moveTo>
                    <a:cubicBezTo>
                      <a:pt x="237" y="0"/>
                      <a:pt x="237" y="0"/>
                      <a:pt x="237" y="0"/>
                    </a:cubicBezTo>
                    <a:cubicBezTo>
                      <a:pt x="229" y="10"/>
                      <a:pt x="229" y="10"/>
                      <a:pt x="229" y="10"/>
                    </a:cubicBezTo>
                    <a:cubicBezTo>
                      <a:pt x="226" y="13"/>
                      <a:pt x="221" y="16"/>
                      <a:pt x="216" y="16"/>
                    </a:cubicBezTo>
                    <a:cubicBezTo>
                      <a:pt x="163" y="16"/>
                      <a:pt x="163" y="16"/>
                      <a:pt x="163" y="16"/>
                    </a:cubicBezTo>
                    <a:cubicBezTo>
                      <a:pt x="158" y="16"/>
                      <a:pt x="153" y="14"/>
                      <a:pt x="150" y="10"/>
                    </a:cubicBezTo>
                    <a:cubicBezTo>
                      <a:pt x="141" y="0"/>
                      <a:pt x="141" y="0"/>
                      <a:pt x="141" y="0"/>
                    </a:cubicBezTo>
                    <a:cubicBezTo>
                      <a:pt x="8" y="0"/>
                      <a:pt x="8" y="0"/>
                      <a:pt x="8" y="0"/>
                    </a:cubicBezTo>
                    <a:cubicBezTo>
                      <a:pt x="4" y="0"/>
                      <a:pt x="0" y="4"/>
                      <a:pt x="0" y="9"/>
                    </a:cubicBezTo>
                    <a:cubicBezTo>
                      <a:pt x="0" y="22"/>
                      <a:pt x="0" y="22"/>
                      <a:pt x="0" y="22"/>
                    </a:cubicBezTo>
                    <a:cubicBezTo>
                      <a:pt x="0" y="27"/>
                      <a:pt x="4" y="31"/>
                      <a:pt x="8" y="31"/>
                    </a:cubicBezTo>
                    <a:cubicBezTo>
                      <a:pt x="368" y="31"/>
                      <a:pt x="368" y="31"/>
                      <a:pt x="368" y="31"/>
                    </a:cubicBezTo>
                    <a:cubicBezTo>
                      <a:pt x="372" y="31"/>
                      <a:pt x="376" y="27"/>
                      <a:pt x="376" y="22"/>
                    </a:cubicBezTo>
                    <a:cubicBezTo>
                      <a:pt x="376" y="9"/>
                      <a:pt x="376" y="9"/>
                      <a:pt x="376" y="9"/>
                    </a:cubicBezTo>
                    <a:cubicBezTo>
                      <a:pt x="376" y="4"/>
                      <a:pt x="372" y="0"/>
                      <a:pt x="368" y="0"/>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03" name="Group 202">
              <a:extLst>
                <a:ext uri="{FF2B5EF4-FFF2-40B4-BE49-F238E27FC236}">
                  <a16:creationId xmlns:a16="http://schemas.microsoft.com/office/drawing/2014/main" id="{44D79120-F584-4CA7-AE5D-1278D022DEB3}"/>
                </a:ext>
              </a:extLst>
            </p:cNvPr>
            <p:cNvGrpSpPr/>
            <p:nvPr/>
          </p:nvGrpSpPr>
          <p:grpSpPr>
            <a:xfrm>
              <a:off x="5091342" y="1449966"/>
              <a:ext cx="575171" cy="474220"/>
              <a:chOff x="9669024" y="-1637713"/>
              <a:chExt cx="1076325" cy="887413"/>
            </a:xfrm>
          </p:grpSpPr>
          <p:sp>
            <p:nvSpPr>
              <p:cNvPr id="309" name="Freeform 45">
                <a:extLst>
                  <a:ext uri="{FF2B5EF4-FFF2-40B4-BE49-F238E27FC236}">
                    <a16:creationId xmlns:a16="http://schemas.microsoft.com/office/drawing/2014/main" id="{DAD4BF6A-8A26-4B3B-A77B-13A4302E278B}"/>
                  </a:ext>
                </a:extLst>
              </p:cNvPr>
              <p:cNvSpPr>
                <a:spLocks/>
              </p:cNvSpPr>
              <p:nvPr/>
            </p:nvSpPr>
            <p:spPr bwMode="auto">
              <a:xfrm>
                <a:off x="9669024" y="-1637713"/>
                <a:ext cx="1076325" cy="723900"/>
              </a:xfrm>
              <a:custGeom>
                <a:avLst/>
                <a:gdLst>
                  <a:gd name="T0" fmla="*/ 19 w 384"/>
                  <a:gd name="T1" fmla="*/ 0 h 256"/>
                  <a:gd name="T2" fmla="*/ 363 w 384"/>
                  <a:gd name="T3" fmla="*/ 0 h 256"/>
                  <a:gd name="T4" fmla="*/ 384 w 384"/>
                  <a:gd name="T5" fmla="*/ 21 h 256"/>
                  <a:gd name="T6" fmla="*/ 384 w 384"/>
                  <a:gd name="T7" fmla="*/ 236 h 256"/>
                  <a:gd name="T8" fmla="*/ 364 w 384"/>
                  <a:gd name="T9" fmla="*/ 256 h 256"/>
                  <a:gd name="T10" fmla="*/ 19 w 384"/>
                  <a:gd name="T11" fmla="*/ 256 h 256"/>
                  <a:gd name="T12" fmla="*/ 0 w 384"/>
                  <a:gd name="T13" fmla="*/ 237 h 256"/>
                  <a:gd name="T14" fmla="*/ 0 w 384"/>
                  <a:gd name="T15" fmla="*/ 19 h 256"/>
                  <a:gd name="T16" fmla="*/ 19 w 384"/>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256">
                    <a:moveTo>
                      <a:pt x="19" y="0"/>
                    </a:moveTo>
                    <a:cubicBezTo>
                      <a:pt x="363" y="0"/>
                      <a:pt x="363" y="0"/>
                      <a:pt x="363" y="0"/>
                    </a:cubicBezTo>
                    <a:cubicBezTo>
                      <a:pt x="375" y="0"/>
                      <a:pt x="384" y="10"/>
                      <a:pt x="384" y="21"/>
                    </a:cubicBezTo>
                    <a:cubicBezTo>
                      <a:pt x="384" y="236"/>
                      <a:pt x="384" y="236"/>
                      <a:pt x="384" y="236"/>
                    </a:cubicBezTo>
                    <a:cubicBezTo>
                      <a:pt x="384" y="247"/>
                      <a:pt x="375" y="256"/>
                      <a:pt x="364" y="256"/>
                    </a:cubicBezTo>
                    <a:cubicBezTo>
                      <a:pt x="19" y="256"/>
                      <a:pt x="19" y="256"/>
                      <a:pt x="19" y="256"/>
                    </a:cubicBezTo>
                    <a:cubicBezTo>
                      <a:pt x="9" y="256"/>
                      <a:pt x="0" y="248"/>
                      <a:pt x="0" y="237"/>
                    </a:cubicBezTo>
                    <a:cubicBezTo>
                      <a:pt x="0" y="19"/>
                      <a:pt x="0" y="19"/>
                      <a:pt x="0" y="19"/>
                    </a:cubicBezTo>
                    <a:cubicBezTo>
                      <a:pt x="0" y="9"/>
                      <a:pt x="9" y="0"/>
                      <a:pt x="19" y="0"/>
                    </a:cubicBez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10" name="Line 46">
                <a:extLst>
                  <a:ext uri="{FF2B5EF4-FFF2-40B4-BE49-F238E27FC236}">
                    <a16:creationId xmlns:a16="http://schemas.microsoft.com/office/drawing/2014/main" id="{C9F0F527-9CEB-411A-A80B-79770E9D29D4}"/>
                  </a:ext>
                </a:extLst>
              </p:cNvPr>
              <p:cNvSpPr>
                <a:spLocks noChangeShapeType="1"/>
              </p:cNvSpPr>
              <p:nvPr/>
            </p:nvSpPr>
            <p:spPr bwMode="auto">
              <a:xfrm>
                <a:off x="9680137" y="-1043988"/>
                <a:ext cx="105410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11" name="Oval 47">
                <a:extLst>
                  <a:ext uri="{FF2B5EF4-FFF2-40B4-BE49-F238E27FC236}">
                    <a16:creationId xmlns:a16="http://schemas.microsoft.com/office/drawing/2014/main" id="{F9213FC6-6697-4A24-9F41-74C757C86AA5}"/>
                  </a:ext>
                </a:extLst>
              </p:cNvPr>
              <p:cNvSpPr>
                <a:spLocks noChangeArrowheads="1"/>
              </p:cNvSpPr>
              <p:nvPr/>
            </p:nvSpPr>
            <p:spPr bwMode="auto">
              <a:xfrm>
                <a:off x="10184962" y="-1004300"/>
                <a:ext cx="44450" cy="42863"/>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12" name="Freeform 48">
                <a:extLst>
                  <a:ext uri="{FF2B5EF4-FFF2-40B4-BE49-F238E27FC236}">
                    <a16:creationId xmlns:a16="http://schemas.microsoft.com/office/drawing/2014/main" id="{16EE8108-4882-4139-B50C-D65235A472F9}"/>
                  </a:ext>
                </a:extLst>
              </p:cNvPr>
              <p:cNvSpPr>
                <a:spLocks/>
              </p:cNvSpPr>
              <p:nvPr/>
            </p:nvSpPr>
            <p:spPr bwMode="auto">
              <a:xfrm>
                <a:off x="10108762" y="-913813"/>
                <a:ext cx="193675" cy="95250"/>
              </a:xfrm>
              <a:custGeom>
                <a:avLst/>
                <a:gdLst>
                  <a:gd name="T0" fmla="*/ 14 w 122"/>
                  <a:gd name="T1" fmla="*/ 0 h 60"/>
                  <a:gd name="T2" fmla="*/ 0 w 122"/>
                  <a:gd name="T3" fmla="*/ 60 h 60"/>
                  <a:gd name="T4" fmla="*/ 122 w 122"/>
                  <a:gd name="T5" fmla="*/ 60 h 60"/>
                  <a:gd name="T6" fmla="*/ 113 w 122"/>
                  <a:gd name="T7" fmla="*/ 0 h 60"/>
                  <a:gd name="T8" fmla="*/ 14 w 122"/>
                  <a:gd name="T9" fmla="*/ 0 h 60"/>
                </a:gdLst>
                <a:ahLst/>
                <a:cxnLst>
                  <a:cxn ang="0">
                    <a:pos x="T0" y="T1"/>
                  </a:cxn>
                  <a:cxn ang="0">
                    <a:pos x="T2" y="T3"/>
                  </a:cxn>
                  <a:cxn ang="0">
                    <a:pos x="T4" y="T5"/>
                  </a:cxn>
                  <a:cxn ang="0">
                    <a:pos x="T6" y="T7"/>
                  </a:cxn>
                  <a:cxn ang="0">
                    <a:pos x="T8" y="T9"/>
                  </a:cxn>
                </a:cxnLst>
                <a:rect l="0" t="0" r="r" b="b"/>
                <a:pathLst>
                  <a:path w="122" h="60">
                    <a:moveTo>
                      <a:pt x="14" y="0"/>
                    </a:moveTo>
                    <a:lnTo>
                      <a:pt x="0" y="60"/>
                    </a:lnTo>
                    <a:lnTo>
                      <a:pt x="122" y="60"/>
                    </a:lnTo>
                    <a:lnTo>
                      <a:pt x="113" y="0"/>
                    </a:lnTo>
                    <a:lnTo>
                      <a:pt x="14" y="0"/>
                    </a:ln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13" name="Freeform 49">
                <a:extLst>
                  <a:ext uri="{FF2B5EF4-FFF2-40B4-BE49-F238E27FC236}">
                    <a16:creationId xmlns:a16="http://schemas.microsoft.com/office/drawing/2014/main" id="{96562254-1CB3-4F80-9671-681701B7A729}"/>
                  </a:ext>
                </a:extLst>
              </p:cNvPr>
              <p:cNvSpPr>
                <a:spLocks/>
              </p:cNvSpPr>
              <p:nvPr/>
            </p:nvSpPr>
            <p:spPr bwMode="auto">
              <a:xfrm>
                <a:off x="10010337" y="-818563"/>
                <a:ext cx="392113" cy="68263"/>
              </a:xfrm>
              <a:custGeom>
                <a:avLst/>
                <a:gdLst>
                  <a:gd name="T0" fmla="*/ 4 w 140"/>
                  <a:gd name="T1" fmla="*/ 24 h 24"/>
                  <a:gd name="T2" fmla="*/ 2 w 140"/>
                  <a:gd name="T3" fmla="*/ 17 h 24"/>
                  <a:gd name="T4" fmla="*/ 68 w 140"/>
                  <a:gd name="T5" fmla="*/ 0 h 24"/>
                  <a:gd name="T6" fmla="*/ 138 w 140"/>
                  <a:gd name="T7" fmla="*/ 17 h 24"/>
                  <a:gd name="T8" fmla="*/ 136 w 140"/>
                  <a:gd name="T9" fmla="*/ 24 h 24"/>
                  <a:gd name="T10" fmla="*/ 4 w 140"/>
                  <a:gd name="T11" fmla="*/ 24 h 24"/>
                </a:gdLst>
                <a:ahLst/>
                <a:cxnLst>
                  <a:cxn ang="0">
                    <a:pos x="T0" y="T1"/>
                  </a:cxn>
                  <a:cxn ang="0">
                    <a:pos x="T2" y="T3"/>
                  </a:cxn>
                  <a:cxn ang="0">
                    <a:pos x="T4" y="T5"/>
                  </a:cxn>
                  <a:cxn ang="0">
                    <a:pos x="T6" y="T7"/>
                  </a:cxn>
                  <a:cxn ang="0">
                    <a:pos x="T8" y="T9"/>
                  </a:cxn>
                  <a:cxn ang="0">
                    <a:pos x="T10" y="T11"/>
                  </a:cxn>
                </a:cxnLst>
                <a:rect l="0" t="0" r="r" b="b"/>
                <a:pathLst>
                  <a:path w="140" h="24">
                    <a:moveTo>
                      <a:pt x="4" y="24"/>
                    </a:moveTo>
                    <a:cubicBezTo>
                      <a:pt x="1" y="24"/>
                      <a:pt x="0" y="19"/>
                      <a:pt x="2" y="17"/>
                    </a:cubicBezTo>
                    <a:cubicBezTo>
                      <a:pt x="12" y="10"/>
                      <a:pt x="31" y="0"/>
                      <a:pt x="68" y="0"/>
                    </a:cubicBezTo>
                    <a:cubicBezTo>
                      <a:pt x="108" y="0"/>
                      <a:pt x="129" y="10"/>
                      <a:pt x="138" y="17"/>
                    </a:cubicBezTo>
                    <a:cubicBezTo>
                      <a:pt x="140" y="19"/>
                      <a:pt x="139" y="24"/>
                      <a:pt x="136" y="24"/>
                    </a:cubicBezTo>
                    <a:lnTo>
                      <a:pt x="4" y="24"/>
                    </a:lnTo>
                    <a:close/>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07" name="Group 39">
              <a:extLst>
                <a:ext uri="{FF2B5EF4-FFF2-40B4-BE49-F238E27FC236}">
                  <a16:creationId xmlns:a16="http://schemas.microsoft.com/office/drawing/2014/main" id="{C21B120F-366D-40AE-9DB3-30C08E0C5BC9}"/>
                </a:ext>
              </a:extLst>
            </p:cNvPr>
            <p:cNvGrpSpPr>
              <a:grpSpLocks noChangeAspect="1"/>
            </p:cNvGrpSpPr>
            <p:nvPr/>
          </p:nvGrpSpPr>
          <p:grpSpPr bwMode="auto">
            <a:xfrm>
              <a:off x="5870883" y="1431556"/>
              <a:ext cx="312525" cy="505076"/>
              <a:chOff x="3628" y="1819"/>
              <a:chExt cx="422" cy="682"/>
            </a:xfrm>
            <a:solidFill>
              <a:schemeClr val="accent3"/>
            </a:solidFill>
          </p:grpSpPr>
          <p:sp>
            <p:nvSpPr>
              <p:cNvPr id="286" name="Freeform 40">
                <a:extLst>
                  <a:ext uri="{FF2B5EF4-FFF2-40B4-BE49-F238E27FC236}">
                    <a16:creationId xmlns:a16="http://schemas.microsoft.com/office/drawing/2014/main" id="{2D7F8B44-E5AA-4BCC-9AD2-4E9EA84C8EE4}"/>
                  </a:ext>
                </a:extLst>
              </p:cNvPr>
              <p:cNvSpPr>
                <a:spLocks/>
              </p:cNvSpPr>
              <p:nvPr/>
            </p:nvSpPr>
            <p:spPr bwMode="auto">
              <a:xfrm>
                <a:off x="3794" y="2055"/>
                <a:ext cx="91" cy="160"/>
              </a:xfrm>
              <a:custGeom>
                <a:avLst/>
                <a:gdLst>
                  <a:gd name="T0" fmla="*/ 44 w 51"/>
                  <a:gd name="T1" fmla="*/ 35 h 90"/>
                  <a:gd name="T2" fmla="*/ 8 w 51"/>
                  <a:gd name="T3" fmla="*/ 76 h 90"/>
                  <a:gd name="T4" fmla="*/ 8 w 51"/>
                  <a:gd name="T5" fmla="*/ 4 h 90"/>
                  <a:gd name="T6" fmla="*/ 4 w 51"/>
                  <a:gd name="T7" fmla="*/ 0 h 90"/>
                  <a:gd name="T8" fmla="*/ 0 w 51"/>
                  <a:gd name="T9" fmla="*/ 4 h 90"/>
                  <a:gd name="T10" fmla="*/ 0 w 51"/>
                  <a:gd name="T11" fmla="*/ 86 h 90"/>
                  <a:gd name="T12" fmla="*/ 2 w 51"/>
                  <a:gd name="T13" fmla="*/ 90 h 90"/>
                  <a:gd name="T14" fmla="*/ 4 w 51"/>
                  <a:gd name="T15" fmla="*/ 90 h 90"/>
                  <a:gd name="T16" fmla="*/ 6 w 51"/>
                  <a:gd name="T17" fmla="*/ 89 h 90"/>
                  <a:gd name="T18" fmla="*/ 50 w 51"/>
                  <a:gd name="T19" fmla="*/ 41 h 90"/>
                  <a:gd name="T20" fmla="*/ 50 w 51"/>
                  <a:gd name="T21" fmla="*/ 35 h 90"/>
                  <a:gd name="T22" fmla="*/ 44 w 51"/>
                  <a:gd name="T23" fmla="*/ 3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90">
                    <a:moveTo>
                      <a:pt x="44" y="35"/>
                    </a:moveTo>
                    <a:cubicBezTo>
                      <a:pt x="8" y="76"/>
                      <a:pt x="8" y="76"/>
                      <a:pt x="8" y="76"/>
                    </a:cubicBezTo>
                    <a:cubicBezTo>
                      <a:pt x="8" y="4"/>
                      <a:pt x="8" y="4"/>
                      <a:pt x="8" y="4"/>
                    </a:cubicBezTo>
                    <a:cubicBezTo>
                      <a:pt x="8" y="2"/>
                      <a:pt x="6" y="0"/>
                      <a:pt x="4" y="0"/>
                    </a:cubicBezTo>
                    <a:cubicBezTo>
                      <a:pt x="1" y="0"/>
                      <a:pt x="0" y="2"/>
                      <a:pt x="0" y="4"/>
                    </a:cubicBezTo>
                    <a:cubicBezTo>
                      <a:pt x="0" y="86"/>
                      <a:pt x="0" y="86"/>
                      <a:pt x="0" y="86"/>
                    </a:cubicBezTo>
                    <a:cubicBezTo>
                      <a:pt x="0" y="88"/>
                      <a:pt x="1" y="90"/>
                      <a:pt x="2" y="90"/>
                    </a:cubicBezTo>
                    <a:cubicBezTo>
                      <a:pt x="3" y="90"/>
                      <a:pt x="3" y="90"/>
                      <a:pt x="4" y="90"/>
                    </a:cubicBezTo>
                    <a:cubicBezTo>
                      <a:pt x="5" y="90"/>
                      <a:pt x="6" y="90"/>
                      <a:pt x="6" y="89"/>
                    </a:cubicBezTo>
                    <a:cubicBezTo>
                      <a:pt x="50" y="41"/>
                      <a:pt x="50" y="41"/>
                      <a:pt x="50" y="41"/>
                    </a:cubicBezTo>
                    <a:cubicBezTo>
                      <a:pt x="51" y="39"/>
                      <a:pt x="51" y="37"/>
                      <a:pt x="50" y="35"/>
                    </a:cubicBezTo>
                    <a:cubicBezTo>
                      <a:pt x="48" y="34"/>
                      <a:pt x="45" y="34"/>
                      <a:pt x="4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87" name="Freeform 41">
                <a:extLst>
                  <a:ext uri="{FF2B5EF4-FFF2-40B4-BE49-F238E27FC236}">
                    <a16:creationId xmlns:a16="http://schemas.microsoft.com/office/drawing/2014/main" id="{B8782D4E-0BD1-4CF9-A7D2-F8C56C946EA2}"/>
                  </a:ext>
                </a:extLst>
              </p:cNvPr>
              <p:cNvSpPr>
                <a:spLocks noEditPoints="1"/>
              </p:cNvSpPr>
              <p:nvPr/>
            </p:nvSpPr>
            <p:spPr bwMode="auto">
              <a:xfrm>
                <a:off x="3628" y="1819"/>
                <a:ext cx="422" cy="682"/>
              </a:xfrm>
              <a:custGeom>
                <a:avLst/>
                <a:gdLst>
                  <a:gd name="T0" fmla="*/ 217 w 236"/>
                  <a:gd name="T1" fmla="*/ 108 h 384"/>
                  <a:gd name="T2" fmla="*/ 211 w 236"/>
                  <a:gd name="T3" fmla="*/ 97 h 384"/>
                  <a:gd name="T4" fmla="*/ 180 w 236"/>
                  <a:gd name="T5" fmla="*/ 75 h 384"/>
                  <a:gd name="T6" fmla="*/ 133 w 236"/>
                  <a:gd name="T7" fmla="*/ 0 h 384"/>
                  <a:gd name="T8" fmla="*/ 44 w 236"/>
                  <a:gd name="T9" fmla="*/ 27 h 384"/>
                  <a:gd name="T10" fmla="*/ 22 w 236"/>
                  <a:gd name="T11" fmla="*/ 75 h 384"/>
                  <a:gd name="T12" fmla="*/ 0 w 236"/>
                  <a:gd name="T13" fmla="*/ 286 h 384"/>
                  <a:gd name="T14" fmla="*/ 32 w 236"/>
                  <a:gd name="T15" fmla="*/ 310 h 384"/>
                  <a:gd name="T16" fmla="*/ 78 w 236"/>
                  <a:gd name="T17" fmla="*/ 384 h 384"/>
                  <a:gd name="T18" fmla="*/ 166 w 236"/>
                  <a:gd name="T19" fmla="*/ 359 h 384"/>
                  <a:gd name="T20" fmla="*/ 187 w 236"/>
                  <a:gd name="T21" fmla="*/ 310 h 384"/>
                  <a:gd name="T22" fmla="*/ 211 w 236"/>
                  <a:gd name="T23" fmla="*/ 262 h 384"/>
                  <a:gd name="T24" fmla="*/ 214 w 236"/>
                  <a:gd name="T25" fmla="*/ 263 h 384"/>
                  <a:gd name="T26" fmla="*/ 224 w 236"/>
                  <a:gd name="T27" fmla="*/ 186 h 384"/>
                  <a:gd name="T28" fmla="*/ 211 w 236"/>
                  <a:gd name="T29" fmla="*/ 176 h 384"/>
                  <a:gd name="T30" fmla="*/ 217 w 236"/>
                  <a:gd name="T31" fmla="*/ 160 h 384"/>
                  <a:gd name="T32" fmla="*/ 236 w 236"/>
                  <a:gd name="T33" fmla="*/ 147 h 384"/>
                  <a:gd name="T34" fmla="*/ 222 w 236"/>
                  <a:gd name="T35" fmla="*/ 108 h 384"/>
                  <a:gd name="T36" fmla="*/ 78 w 236"/>
                  <a:gd name="T37" fmla="*/ 8 h 384"/>
                  <a:gd name="T38" fmla="*/ 159 w 236"/>
                  <a:gd name="T39" fmla="*/ 27 h 384"/>
                  <a:gd name="T40" fmla="*/ 40 w 236"/>
                  <a:gd name="T41" fmla="*/ 75 h 384"/>
                  <a:gd name="T42" fmla="*/ 159 w 236"/>
                  <a:gd name="T43" fmla="*/ 357 h 384"/>
                  <a:gd name="T44" fmla="*/ 78 w 236"/>
                  <a:gd name="T45" fmla="*/ 376 h 384"/>
                  <a:gd name="T46" fmla="*/ 40 w 236"/>
                  <a:gd name="T47" fmla="*/ 310 h 384"/>
                  <a:gd name="T48" fmla="*/ 159 w 236"/>
                  <a:gd name="T49" fmla="*/ 357 h 384"/>
                  <a:gd name="T50" fmla="*/ 187 w 236"/>
                  <a:gd name="T51" fmla="*/ 302 h 384"/>
                  <a:gd name="T52" fmla="*/ 30 w 236"/>
                  <a:gd name="T53" fmla="*/ 302 h 384"/>
                  <a:gd name="T54" fmla="*/ 8 w 236"/>
                  <a:gd name="T55" fmla="*/ 286 h 384"/>
                  <a:gd name="T56" fmla="*/ 22 w 236"/>
                  <a:gd name="T57" fmla="*/ 83 h 384"/>
                  <a:gd name="T58" fmla="*/ 182 w 236"/>
                  <a:gd name="T59" fmla="*/ 83 h 384"/>
                  <a:gd name="T60" fmla="*/ 203 w 236"/>
                  <a:gd name="T61" fmla="*/ 97 h 384"/>
                  <a:gd name="T62" fmla="*/ 203 w 236"/>
                  <a:gd name="T63" fmla="*/ 147 h 384"/>
                  <a:gd name="T64" fmla="*/ 203 w 236"/>
                  <a:gd name="T65" fmla="*/ 253 h 384"/>
                  <a:gd name="T66" fmla="*/ 214 w 236"/>
                  <a:gd name="T67" fmla="*/ 184 h 384"/>
                  <a:gd name="T68" fmla="*/ 216 w 236"/>
                  <a:gd name="T69" fmla="*/ 253 h 384"/>
                  <a:gd name="T70" fmla="*/ 214 w 236"/>
                  <a:gd name="T71" fmla="*/ 255 h 384"/>
                  <a:gd name="T72" fmla="*/ 211 w 236"/>
                  <a:gd name="T73" fmla="*/ 186 h 384"/>
                  <a:gd name="T74" fmla="*/ 228 w 236"/>
                  <a:gd name="T75" fmla="*/ 147 h 384"/>
                  <a:gd name="T76" fmla="*/ 217 w 236"/>
                  <a:gd name="T77" fmla="*/ 152 h 384"/>
                  <a:gd name="T78" fmla="*/ 211 w 236"/>
                  <a:gd name="T79" fmla="*/ 121 h 384"/>
                  <a:gd name="T80" fmla="*/ 222 w 236"/>
                  <a:gd name="T81" fmla="*/ 116 h 384"/>
                  <a:gd name="T82" fmla="*/ 228 w 236"/>
                  <a:gd name="T83" fmla="*/ 14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384">
                    <a:moveTo>
                      <a:pt x="222" y="108"/>
                    </a:moveTo>
                    <a:cubicBezTo>
                      <a:pt x="217" y="108"/>
                      <a:pt x="217" y="108"/>
                      <a:pt x="217" y="108"/>
                    </a:cubicBezTo>
                    <a:cubicBezTo>
                      <a:pt x="215" y="108"/>
                      <a:pt x="213" y="108"/>
                      <a:pt x="211" y="109"/>
                    </a:cubicBezTo>
                    <a:cubicBezTo>
                      <a:pt x="211" y="97"/>
                      <a:pt x="211" y="97"/>
                      <a:pt x="211" y="97"/>
                    </a:cubicBezTo>
                    <a:cubicBezTo>
                      <a:pt x="211" y="85"/>
                      <a:pt x="201" y="75"/>
                      <a:pt x="189" y="75"/>
                    </a:cubicBezTo>
                    <a:cubicBezTo>
                      <a:pt x="180" y="75"/>
                      <a:pt x="180" y="75"/>
                      <a:pt x="180" y="75"/>
                    </a:cubicBezTo>
                    <a:cubicBezTo>
                      <a:pt x="166" y="25"/>
                      <a:pt x="166" y="25"/>
                      <a:pt x="166" y="25"/>
                    </a:cubicBezTo>
                    <a:cubicBezTo>
                      <a:pt x="162" y="11"/>
                      <a:pt x="149" y="0"/>
                      <a:pt x="133" y="0"/>
                    </a:cubicBezTo>
                    <a:cubicBezTo>
                      <a:pt x="78" y="0"/>
                      <a:pt x="78" y="0"/>
                      <a:pt x="78" y="0"/>
                    </a:cubicBezTo>
                    <a:cubicBezTo>
                      <a:pt x="62" y="0"/>
                      <a:pt x="48" y="11"/>
                      <a:pt x="44" y="27"/>
                    </a:cubicBezTo>
                    <a:cubicBezTo>
                      <a:pt x="32" y="75"/>
                      <a:pt x="32" y="75"/>
                      <a:pt x="32" y="75"/>
                    </a:cubicBezTo>
                    <a:cubicBezTo>
                      <a:pt x="22" y="75"/>
                      <a:pt x="22" y="75"/>
                      <a:pt x="22" y="75"/>
                    </a:cubicBezTo>
                    <a:cubicBezTo>
                      <a:pt x="10" y="75"/>
                      <a:pt x="0" y="85"/>
                      <a:pt x="0" y="97"/>
                    </a:cubicBezTo>
                    <a:cubicBezTo>
                      <a:pt x="0" y="286"/>
                      <a:pt x="0" y="286"/>
                      <a:pt x="0" y="286"/>
                    </a:cubicBezTo>
                    <a:cubicBezTo>
                      <a:pt x="0" y="299"/>
                      <a:pt x="11" y="310"/>
                      <a:pt x="24" y="310"/>
                    </a:cubicBezTo>
                    <a:cubicBezTo>
                      <a:pt x="32" y="310"/>
                      <a:pt x="32" y="310"/>
                      <a:pt x="32" y="310"/>
                    </a:cubicBezTo>
                    <a:cubicBezTo>
                      <a:pt x="44" y="358"/>
                      <a:pt x="44" y="358"/>
                      <a:pt x="44" y="358"/>
                    </a:cubicBezTo>
                    <a:cubicBezTo>
                      <a:pt x="48" y="373"/>
                      <a:pt x="62" y="384"/>
                      <a:pt x="78" y="384"/>
                    </a:cubicBezTo>
                    <a:cubicBezTo>
                      <a:pt x="133" y="384"/>
                      <a:pt x="133" y="384"/>
                      <a:pt x="133" y="384"/>
                    </a:cubicBezTo>
                    <a:cubicBezTo>
                      <a:pt x="149" y="384"/>
                      <a:pt x="162" y="374"/>
                      <a:pt x="166" y="359"/>
                    </a:cubicBezTo>
                    <a:cubicBezTo>
                      <a:pt x="180" y="310"/>
                      <a:pt x="180" y="310"/>
                      <a:pt x="180" y="310"/>
                    </a:cubicBezTo>
                    <a:cubicBezTo>
                      <a:pt x="187" y="310"/>
                      <a:pt x="187" y="310"/>
                      <a:pt x="187" y="310"/>
                    </a:cubicBezTo>
                    <a:cubicBezTo>
                      <a:pt x="201" y="310"/>
                      <a:pt x="211" y="299"/>
                      <a:pt x="211" y="286"/>
                    </a:cubicBezTo>
                    <a:cubicBezTo>
                      <a:pt x="211" y="262"/>
                      <a:pt x="211" y="262"/>
                      <a:pt x="211" y="262"/>
                    </a:cubicBezTo>
                    <a:cubicBezTo>
                      <a:pt x="212" y="263"/>
                      <a:pt x="213" y="263"/>
                      <a:pt x="214" y="263"/>
                    </a:cubicBezTo>
                    <a:cubicBezTo>
                      <a:pt x="214" y="263"/>
                      <a:pt x="214" y="263"/>
                      <a:pt x="214" y="263"/>
                    </a:cubicBezTo>
                    <a:cubicBezTo>
                      <a:pt x="219" y="263"/>
                      <a:pt x="224" y="258"/>
                      <a:pt x="224" y="253"/>
                    </a:cubicBezTo>
                    <a:cubicBezTo>
                      <a:pt x="224" y="186"/>
                      <a:pt x="224" y="186"/>
                      <a:pt x="224" y="186"/>
                    </a:cubicBezTo>
                    <a:cubicBezTo>
                      <a:pt x="224" y="181"/>
                      <a:pt x="219" y="176"/>
                      <a:pt x="214" y="176"/>
                    </a:cubicBezTo>
                    <a:cubicBezTo>
                      <a:pt x="213" y="176"/>
                      <a:pt x="212" y="176"/>
                      <a:pt x="211" y="176"/>
                    </a:cubicBezTo>
                    <a:cubicBezTo>
                      <a:pt x="211" y="159"/>
                      <a:pt x="211" y="159"/>
                      <a:pt x="211" y="159"/>
                    </a:cubicBezTo>
                    <a:cubicBezTo>
                      <a:pt x="213" y="160"/>
                      <a:pt x="215" y="160"/>
                      <a:pt x="217" y="160"/>
                    </a:cubicBezTo>
                    <a:cubicBezTo>
                      <a:pt x="222" y="160"/>
                      <a:pt x="222" y="160"/>
                      <a:pt x="222" y="160"/>
                    </a:cubicBezTo>
                    <a:cubicBezTo>
                      <a:pt x="230" y="160"/>
                      <a:pt x="236" y="154"/>
                      <a:pt x="236" y="147"/>
                    </a:cubicBezTo>
                    <a:cubicBezTo>
                      <a:pt x="236" y="121"/>
                      <a:pt x="236" y="121"/>
                      <a:pt x="236" y="121"/>
                    </a:cubicBezTo>
                    <a:cubicBezTo>
                      <a:pt x="236" y="114"/>
                      <a:pt x="230" y="108"/>
                      <a:pt x="222" y="108"/>
                    </a:cubicBezTo>
                    <a:close/>
                    <a:moveTo>
                      <a:pt x="52" y="28"/>
                    </a:moveTo>
                    <a:cubicBezTo>
                      <a:pt x="55" y="16"/>
                      <a:pt x="66" y="8"/>
                      <a:pt x="78" y="8"/>
                    </a:cubicBezTo>
                    <a:cubicBezTo>
                      <a:pt x="133" y="8"/>
                      <a:pt x="133" y="8"/>
                      <a:pt x="133" y="8"/>
                    </a:cubicBezTo>
                    <a:cubicBezTo>
                      <a:pt x="145" y="8"/>
                      <a:pt x="156" y="16"/>
                      <a:pt x="159" y="27"/>
                    </a:cubicBezTo>
                    <a:cubicBezTo>
                      <a:pt x="171" y="75"/>
                      <a:pt x="171" y="75"/>
                      <a:pt x="171" y="75"/>
                    </a:cubicBezTo>
                    <a:cubicBezTo>
                      <a:pt x="40" y="75"/>
                      <a:pt x="40" y="75"/>
                      <a:pt x="40" y="75"/>
                    </a:cubicBezTo>
                    <a:lnTo>
                      <a:pt x="52" y="28"/>
                    </a:lnTo>
                    <a:close/>
                    <a:moveTo>
                      <a:pt x="159" y="357"/>
                    </a:moveTo>
                    <a:cubicBezTo>
                      <a:pt x="156" y="368"/>
                      <a:pt x="145" y="376"/>
                      <a:pt x="133" y="376"/>
                    </a:cubicBezTo>
                    <a:cubicBezTo>
                      <a:pt x="78" y="376"/>
                      <a:pt x="78" y="376"/>
                      <a:pt x="78" y="376"/>
                    </a:cubicBezTo>
                    <a:cubicBezTo>
                      <a:pt x="66" y="376"/>
                      <a:pt x="55" y="368"/>
                      <a:pt x="52" y="356"/>
                    </a:cubicBezTo>
                    <a:cubicBezTo>
                      <a:pt x="40" y="310"/>
                      <a:pt x="40" y="310"/>
                      <a:pt x="40" y="310"/>
                    </a:cubicBezTo>
                    <a:cubicBezTo>
                      <a:pt x="171" y="310"/>
                      <a:pt x="171" y="310"/>
                      <a:pt x="171" y="310"/>
                    </a:cubicBezTo>
                    <a:lnTo>
                      <a:pt x="159" y="357"/>
                    </a:lnTo>
                    <a:close/>
                    <a:moveTo>
                      <a:pt x="203" y="286"/>
                    </a:moveTo>
                    <a:cubicBezTo>
                      <a:pt x="203" y="295"/>
                      <a:pt x="196" y="302"/>
                      <a:pt x="187" y="302"/>
                    </a:cubicBezTo>
                    <a:cubicBezTo>
                      <a:pt x="182" y="302"/>
                      <a:pt x="182" y="302"/>
                      <a:pt x="182" y="302"/>
                    </a:cubicBezTo>
                    <a:cubicBezTo>
                      <a:pt x="30" y="302"/>
                      <a:pt x="30" y="302"/>
                      <a:pt x="30" y="302"/>
                    </a:cubicBezTo>
                    <a:cubicBezTo>
                      <a:pt x="24" y="302"/>
                      <a:pt x="24" y="302"/>
                      <a:pt x="24" y="302"/>
                    </a:cubicBezTo>
                    <a:cubicBezTo>
                      <a:pt x="15" y="302"/>
                      <a:pt x="8" y="295"/>
                      <a:pt x="8" y="286"/>
                    </a:cubicBezTo>
                    <a:cubicBezTo>
                      <a:pt x="8" y="97"/>
                      <a:pt x="8" y="97"/>
                      <a:pt x="8" y="97"/>
                    </a:cubicBezTo>
                    <a:cubicBezTo>
                      <a:pt x="8" y="89"/>
                      <a:pt x="14" y="83"/>
                      <a:pt x="22" y="83"/>
                    </a:cubicBezTo>
                    <a:cubicBezTo>
                      <a:pt x="30" y="83"/>
                      <a:pt x="30" y="83"/>
                      <a:pt x="30" y="83"/>
                    </a:cubicBezTo>
                    <a:cubicBezTo>
                      <a:pt x="182" y="83"/>
                      <a:pt x="182" y="83"/>
                      <a:pt x="182" y="83"/>
                    </a:cubicBezTo>
                    <a:cubicBezTo>
                      <a:pt x="189" y="83"/>
                      <a:pt x="189" y="83"/>
                      <a:pt x="189" y="83"/>
                    </a:cubicBezTo>
                    <a:cubicBezTo>
                      <a:pt x="197" y="83"/>
                      <a:pt x="203" y="89"/>
                      <a:pt x="203" y="97"/>
                    </a:cubicBezTo>
                    <a:cubicBezTo>
                      <a:pt x="203" y="121"/>
                      <a:pt x="203" y="121"/>
                      <a:pt x="203" y="121"/>
                    </a:cubicBezTo>
                    <a:cubicBezTo>
                      <a:pt x="203" y="147"/>
                      <a:pt x="203" y="147"/>
                      <a:pt x="203" y="147"/>
                    </a:cubicBezTo>
                    <a:cubicBezTo>
                      <a:pt x="203" y="186"/>
                      <a:pt x="203" y="186"/>
                      <a:pt x="203" y="186"/>
                    </a:cubicBezTo>
                    <a:cubicBezTo>
                      <a:pt x="203" y="253"/>
                      <a:pt x="203" y="253"/>
                      <a:pt x="203" y="253"/>
                    </a:cubicBezTo>
                    <a:lnTo>
                      <a:pt x="203" y="286"/>
                    </a:lnTo>
                    <a:close/>
                    <a:moveTo>
                      <a:pt x="214" y="184"/>
                    </a:moveTo>
                    <a:cubicBezTo>
                      <a:pt x="215" y="184"/>
                      <a:pt x="216" y="185"/>
                      <a:pt x="216" y="186"/>
                    </a:cubicBezTo>
                    <a:cubicBezTo>
                      <a:pt x="216" y="253"/>
                      <a:pt x="216" y="253"/>
                      <a:pt x="216" y="253"/>
                    </a:cubicBezTo>
                    <a:cubicBezTo>
                      <a:pt x="216" y="254"/>
                      <a:pt x="215" y="255"/>
                      <a:pt x="214" y="255"/>
                    </a:cubicBezTo>
                    <a:cubicBezTo>
                      <a:pt x="214" y="255"/>
                      <a:pt x="214" y="255"/>
                      <a:pt x="214" y="255"/>
                    </a:cubicBezTo>
                    <a:cubicBezTo>
                      <a:pt x="212" y="255"/>
                      <a:pt x="211" y="254"/>
                      <a:pt x="211" y="253"/>
                    </a:cubicBezTo>
                    <a:cubicBezTo>
                      <a:pt x="211" y="186"/>
                      <a:pt x="211" y="186"/>
                      <a:pt x="211" y="186"/>
                    </a:cubicBezTo>
                    <a:cubicBezTo>
                      <a:pt x="211" y="185"/>
                      <a:pt x="212" y="184"/>
                      <a:pt x="214" y="184"/>
                    </a:cubicBezTo>
                    <a:close/>
                    <a:moveTo>
                      <a:pt x="228" y="147"/>
                    </a:moveTo>
                    <a:cubicBezTo>
                      <a:pt x="228" y="150"/>
                      <a:pt x="225" y="152"/>
                      <a:pt x="222" y="152"/>
                    </a:cubicBezTo>
                    <a:cubicBezTo>
                      <a:pt x="217" y="152"/>
                      <a:pt x="217" y="152"/>
                      <a:pt x="217" y="152"/>
                    </a:cubicBezTo>
                    <a:cubicBezTo>
                      <a:pt x="214" y="152"/>
                      <a:pt x="211" y="150"/>
                      <a:pt x="211" y="147"/>
                    </a:cubicBezTo>
                    <a:cubicBezTo>
                      <a:pt x="211" y="121"/>
                      <a:pt x="211" y="121"/>
                      <a:pt x="211" y="121"/>
                    </a:cubicBezTo>
                    <a:cubicBezTo>
                      <a:pt x="211" y="118"/>
                      <a:pt x="214" y="116"/>
                      <a:pt x="217" y="116"/>
                    </a:cubicBezTo>
                    <a:cubicBezTo>
                      <a:pt x="222" y="116"/>
                      <a:pt x="222" y="116"/>
                      <a:pt x="222" y="116"/>
                    </a:cubicBezTo>
                    <a:cubicBezTo>
                      <a:pt x="225" y="116"/>
                      <a:pt x="228" y="118"/>
                      <a:pt x="228" y="121"/>
                    </a:cubicBezTo>
                    <a:lnTo>
                      <a:pt x="228"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grpSp>
        <p:nvGrpSpPr>
          <p:cNvPr id="4" name="Group 3">
            <a:extLst>
              <a:ext uri="{FF2B5EF4-FFF2-40B4-BE49-F238E27FC236}">
                <a16:creationId xmlns:a16="http://schemas.microsoft.com/office/drawing/2014/main" id="{B3E9F021-7F04-45C4-A1FF-D2ED5FE20AB7}"/>
              </a:ext>
            </a:extLst>
          </p:cNvPr>
          <p:cNvGrpSpPr/>
          <p:nvPr/>
        </p:nvGrpSpPr>
        <p:grpSpPr>
          <a:xfrm>
            <a:off x="6387778" y="1430076"/>
            <a:ext cx="4307220" cy="516433"/>
            <a:chOff x="6387778" y="1430076"/>
            <a:chExt cx="4307220" cy="516433"/>
          </a:xfrm>
        </p:grpSpPr>
        <p:sp>
          <p:nvSpPr>
            <p:cNvPr id="204" name="Freeform 21">
              <a:extLst>
                <a:ext uri="{FF2B5EF4-FFF2-40B4-BE49-F238E27FC236}">
                  <a16:creationId xmlns:a16="http://schemas.microsoft.com/office/drawing/2014/main" id="{44A6BB1F-8118-4F7E-8496-C541C47ABA0C}"/>
                </a:ext>
              </a:extLst>
            </p:cNvPr>
            <p:cNvSpPr>
              <a:spLocks noChangeAspect="1" noEditPoints="1"/>
            </p:cNvSpPr>
            <p:nvPr/>
          </p:nvSpPr>
          <p:spPr bwMode="auto">
            <a:xfrm rot="16200000">
              <a:off x="8795101" y="1437481"/>
              <a:ext cx="508038" cy="493227"/>
            </a:xfrm>
            <a:custGeom>
              <a:avLst/>
              <a:gdLst>
                <a:gd name="T0" fmla="*/ 378 w 386"/>
                <a:gd name="T1" fmla="*/ 175 h 374"/>
                <a:gd name="T2" fmla="*/ 338 w 386"/>
                <a:gd name="T3" fmla="*/ 161 h 374"/>
                <a:gd name="T4" fmla="*/ 248 w 386"/>
                <a:gd name="T5" fmla="*/ 161 h 374"/>
                <a:gd name="T6" fmla="*/ 123 w 386"/>
                <a:gd name="T7" fmla="*/ 0 h 374"/>
                <a:gd name="T8" fmla="*/ 75 w 386"/>
                <a:gd name="T9" fmla="*/ 0 h 374"/>
                <a:gd name="T10" fmla="*/ 150 w 386"/>
                <a:gd name="T11" fmla="*/ 161 h 374"/>
                <a:gd name="T12" fmla="*/ 75 w 386"/>
                <a:gd name="T13" fmla="*/ 161 h 374"/>
                <a:gd name="T14" fmla="*/ 40 w 386"/>
                <a:gd name="T15" fmla="*/ 107 h 374"/>
                <a:gd name="T16" fmla="*/ 0 w 386"/>
                <a:gd name="T17" fmla="*/ 106 h 374"/>
                <a:gd name="T18" fmla="*/ 32 w 386"/>
                <a:gd name="T19" fmla="*/ 187 h 374"/>
                <a:gd name="T20" fmla="*/ 2 w 386"/>
                <a:gd name="T21" fmla="*/ 268 h 374"/>
                <a:gd name="T22" fmla="*/ 40 w 386"/>
                <a:gd name="T23" fmla="*/ 268 h 374"/>
                <a:gd name="T24" fmla="*/ 75 w 386"/>
                <a:gd name="T25" fmla="*/ 213 h 374"/>
                <a:gd name="T26" fmla="*/ 150 w 386"/>
                <a:gd name="T27" fmla="*/ 213 h 374"/>
                <a:gd name="T28" fmla="*/ 75 w 386"/>
                <a:gd name="T29" fmla="*/ 374 h 374"/>
                <a:gd name="T30" fmla="*/ 123 w 386"/>
                <a:gd name="T31" fmla="*/ 374 h 374"/>
                <a:gd name="T32" fmla="*/ 248 w 386"/>
                <a:gd name="T33" fmla="*/ 213 h 374"/>
                <a:gd name="T34" fmla="*/ 338 w 386"/>
                <a:gd name="T35" fmla="*/ 213 h 374"/>
                <a:gd name="T36" fmla="*/ 378 w 386"/>
                <a:gd name="T37" fmla="*/ 200 h 374"/>
                <a:gd name="T38" fmla="*/ 386 w 386"/>
                <a:gd name="T39" fmla="*/ 188 h 374"/>
                <a:gd name="T40" fmla="*/ 378 w 386"/>
                <a:gd name="T41" fmla="*/ 175 h 374"/>
                <a:gd name="T42" fmla="*/ 373 w 386"/>
                <a:gd name="T43" fmla="*/ 193 h 374"/>
                <a:gd name="T44" fmla="*/ 338 w 386"/>
                <a:gd name="T45" fmla="*/ 205 h 374"/>
                <a:gd name="T46" fmla="*/ 244 w 386"/>
                <a:gd name="T47" fmla="*/ 205 h 374"/>
                <a:gd name="T48" fmla="*/ 119 w 386"/>
                <a:gd name="T49" fmla="*/ 366 h 374"/>
                <a:gd name="T50" fmla="*/ 88 w 386"/>
                <a:gd name="T51" fmla="*/ 366 h 374"/>
                <a:gd name="T52" fmla="*/ 163 w 386"/>
                <a:gd name="T53" fmla="*/ 205 h 374"/>
                <a:gd name="T54" fmla="*/ 71 w 386"/>
                <a:gd name="T55" fmla="*/ 205 h 374"/>
                <a:gd name="T56" fmla="*/ 36 w 386"/>
                <a:gd name="T57" fmla="*/ 260 h 374"/>
                <a:gd name="T58" fmla="*/ 13 w 386"/>
                <a:gd name="T59" fmla="*/ 260 h 374"/>
                <a:gd name="T60" fmla="*/ 41 w 386"/>
                <a:gd name="T61" fmla="*/ 187 h 374"/>
                <a:gd name="T62" fmla="*/ 12 w 386"/>
                <a:gd name="T63" fmla="*/ 114 h 374"/>
                <a:gd name="T64" fmla="*/ 35 w 386"/>
                <a:gd name="T65" fmla="*/ 114 h 374"/>
                <a:gd name="T66" fmla="*/ 71 w 386"/>
                <a:gd name="T67" fmla="*/ 169 h 374"/>
                <a:gd name="T68" fmla="*/ 163 w 386"/>
                <a:gd name="T69" fmla="*/ 169 h 374"/>
                <a:gd name="T70" fmla="*/ 88 w 386"/>
                <a:gd name="T71" fmla="*/ 8 h 374"/>
                <a:gd name="T72" fmla="*/ 119 w 386"/>
                <a:gd name="T73" fmla="*/ 8 h 374"/>
                <a:gd name="T74" fmla="*/ 244 w 386"/>
                <a:gd name="T75" fmla="*/ 169 h 374"/>
                <a:gd name="T76" fmla="*/ 338 w 386"/>
                <a:gd name="T77" fmla="*/ 169 h 374"/>
                <a:gd name="T78" fmla="*/ 373 w 386"/>
                <a:gd name="T79" fmla="*/ 182 h 374"/>
                <a:gd name="T80" fmla="*/ 378 w 386"/>
                <a:gd name="T81" fmla="*/ 188 h 374"/>
                <a:gd name="T82" fmla="*/ 373 w 386"/>
                <a:gd name="T83" fmla="*/ 19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74">
                  <a:moveTo>
                    <a:pt x="378" y="175"/>
                  </a:moveTo>
                  <a:cubicBezTo>
                    <a:pt x="367" y="166"/>
                    <a:pt x="353" y="161"/>
                    <a:pt x="338" y="161"/>
                  </a:cubicBezTo>
                  <a:cubicBezTo>
                    <a:pt x="248" y="161"/>
                    <a:pt x="248" y="161"/>
                    <a:pt x="248" y="161"/>
                  </a:cubicBezTo>
                  <a:cubicBezTo>
                    <a:pt x="123" y="0"/>
                    <a:pt x="123" y="0"/>
                    <a:pt x="123" y="0"/>
                  </a:cubicBezTo>
                  <a:cubicBezTo>
                    <a:pt x="75" y="0"/>
                    <a:pt x="75" y="0"/>
                    <a:pt x="75" y="0"/>
                  </a:cubicBezTo>
                  <a:cubicBezTo>
                    <a:pt x="150" y="161"/>
                    <a:pt x="150" y="161"/>
                    <a:pt x="150" y="161"/>
                  </a:cubicBezTo>
                  <a:cubicBezTo>
                    <a:pt x="75" y="161"/>
                    <a:pt x="75" y="161"/>
                    <a:pt x="75" y="161"/>
                  </a:cubicBezTo>
                  <a:cubicBezTo>
                    <a:pt x="40" y="107"/>
                    <a:pt x="40" y="107"/>
                    <a:pt x="40" y="107"/>
                  </a:cubicBezTo>
                  <a:cubicBezTo>
                    <a:pt x="0" y="106"/>
                    <a:pt x="0" y="106"/>
                    <a:pt x="0" y="106"/>
                  </a:cubicBezTo>
                  <a:cubicBezTo>
                    <a:pt x="32" y="187"/>
                    <a:pt x="32" y="187"/>
                    <a:pt x="32" y="187"/>
                  </a:cubicBezTo>
                  <a:cubicBezTo>
                    <a:pt x="2" y="268"/>
                    <a:pt x="2" y="268"/>
                    <a:pt x="2" y="268"/>
                  </a:cubicBezTo>
                  <a:cubicBezTo>
                    <a:pt x="40" y="268"/>
                    <a:pt x="40" y="268"/>
                    <a:pt x="40" y="268"/>
                  </a:cubicBezTo>
                  <a:cubicBezTo>
                    <a:pt x="75" y="213"/>
                    <a:pt x="75" y="213"/>
                    <a:pt x="75" y="213"/>
                  </a:cubicBezTo>
                  <a:cubicBezTo>
                    <a:pt x="150" y="213"/>
                    <a:pt x="150" y="213"/>
                    <a:pt x="150" y="213"/>
                  </a:cubicBezTo>
                  <a:cubicBezTo>
                    <a:pt x="75" y="374"/>
                    <a:pt x="75" y="374"/>
                    <a:pt x="75" y="374"/>
                  </a:cubicBezTo>
                  <a:cubicBezTo>
                    <a:pt x="123" y="374"/>
                    <a:pt x="123" y="374"/>
                    <a:pt x="123" y="374"/>
                  </a:cubicBezTo>
                  <a:cubicBezTo>
                    <a:pt x="248" y="213"/>
                    <a:pt x="248" y="213"/>
                    <a:pt x="248" y="213"/>
                  </a:cubicBezTo>
                  <a:cubicBezTo>
                    <a:pt x="338" y="213"/>
                    <a:pt x="338" y="213"/>
                    <a:pt x="338" y="213"/>
                  </a:cubicBezTo>
                  <a:cubicBezTo>
                    <a:pt x="353" y="213"/>
                    <a:pt x="367" y="208"/>
                    <a:pt x="378" y="200"/>
                  </a:cubicBezTo>
                  <a:cubicBezTo>
                    <a:pt x="383" y="195"/>
                    <a:pt x="386" y="192"/>
                    <a:pt x="386" y="188"/>
                  </a:cubicBezTo>
                  <a:cubicBezTo>
                    <a:pt x="386" y="184"/>
                    <a:pt x="383" y="180"/>
                    <a:pt x="378" y="175"/>
                  </a:cubicBezTo>
                  <a:close/>
                  <a:moveTo>
                    <a:pt x="373" y="193"/>
                  </a:moveTo>
                  <a:cubicBezTo>
                    <a:pt x="364" y="201"/>
                    <a:pt x="351" y="205"/>
                    <a:pt x="338" y="205"/>
                  </a:cubicBezTo>
                  <a:cubicBezTo>
                    <a:pt x="244" y="205"/>
                    <a:pt x="244" y="205"/>
                    <a:pt x="244" y="205"/>
                  </a:cubicBezTo>
                  <a:cubicBezTo>
                    <a:pt x="119" y="366"/>
                    <a:pt x="119" y="366"/>
                    <a:pt x="119" y="366"/>
                  </a:cubicBezTo>
                  <a:cubicBezTo>
                    <a:pt x="88" y="366"/>
                    <a:pt x="88" y="366"/>
                    <a:pt x="88" y="366"/>
                  </a:cubicBezTo>
                  <a:cubicBezTo>
                    <a:pt x="163" y="205"/>
                    <a:pt x="163" y="205"/>
                    <a:pt x="163" y="205"/>
                  </a:cubicBezTo>
                  <a:cubicBezTo>
                    <a:pt x="71" y="205"/>
                    <a:pt x="71" y="205"/>
                    <a:pt x="71" y="205"/>
                  </a:cubicBezTo>
                  <a:cubicBezTo>
                    <a:pt x="36" y="260"/>
                    <a:pt x="36" y="260"/>
                    <a:pt x="36" y="260"/>
                  </a:cubicBezTo>
                  <a:cubicBezTo>
                    <a:pt x="13" y="260"/>
                    <a:pt x="13" y="260"/>
                    <a:pt x="13" y="260"/>
                  </a:cubicBezTo>
                  <a:cubicBezTo>
                    <a:pt x="41" y="187"/>
                    <a:pt x="41" y="187"/>
                    <a:pt x="41" y="187"/>
                  </a:cubicBezTo>
                  <a:cubicBezTo>
                    <a:pt x="12" y="114"/>
                    <a:pt x="12" y="114"/>
                    <a:pt x="12" y="114"/>
                  </a:cubicBezTo>
                  <a:cubicBezTo>
                    <a:pt x="35" y="114"/>
                    <a:pt x="35" y="114"/>
                    <a:pt x="35" y="114"/>
                  </a:cubicBezTo>
                  <a:cubicBezTo>
                    <a:pt x="71" y="169"/>
                    <a:pt x="71" y="169"/>
                    <a:pt x="71" y="169"/>
                  </a:cubicBezTo>
                  <a:cubicBezTo>
                    <a:pt x="163" y="169"/>
                    <a:pt x="163" y="169"/>
                    <a:pt x="163" y="169"/>
                  </a:cubicBezTo>
                  <a:cubicBezTo>
                    <a:pt x="88" y="8"/>
                    <a:pt x="88" y="8"/>
                    <a:pt x="88" y="8"/>
                  </a:cubicBezTo>
                  <a:cubicBezTo>
                    <a:pt x="119" y="8"/>
                    <a:pt x="119" y="8"/>
                    <a:pt x="119" y="8"/>
                  </a:cubicBezTo>
                  <a:cubicBezTo>
                    <a:pt x="244" y="169"/>
                    <a:pt x="244" y="169"/>
                    <a:pt x="244" y="169"/>
                  </a:cubicBezTo>
                  <a:cubicBezTo>
                    <a:pt x="338" y="169"/>
                    <a:pt x="338" y="169"/>
                    <a:pt x="338" y="169"/>
                  </a:cubicBezTo>
                  <a:cubicBezTo>
                    <a:pt x="351" y="169"/>
                    <a:pt x="363" y="174"/>
                    <a:pt x="373" y="182"/>
                  </a:cubicBezTo>
                  <a:cubicBezTo>
                    <a:pt x="378" y="186"/>
                    <a:pt x="378" y="188"/>
                    <a:pt x="378" y="188"/>
                  </a:cubicBezTo>
                  <a:cubicBezTo>
                    <a:pt x="378" y="188"/>
                    <a:pt x="378" y="190"/>
                    <a:pt x="373" y="193"/>
                  </a:cubicBezTo>
                  <a:close/>
                </a:path>
              </a:pathLst>
            </a:custGeom>
            <a:solidFill>
              <a:schemeClr val="accent3">
                <a:lumMod val="60000"/>
                <a:lumOff val="40000"/>
              </a:schemeClr>
            </a:solidFill>
            <a:ln>
              <a:noFill/>
            </a:ln>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nvGrpSpPr>
            <p:cNvPr id="205" name="Group 24">
              <a:extLst>
                <a:ext uri="{FF2B5EF4-FFF2-40B4-BE49-F238E27FC236}">
                  <a16:creationId xmlns:a16="http://schemas.microsoft.com/office/drawing/2014/main" id="{F3851DD0-C0BD-49F6-9764-F026D4FD16EA}"/>
                </a:ext>
              </a:extLst>
            </p:cNvPr>
            <p:cNvGrpSpPr>
              <a:grpSpLocks noChangeAspect="1"/>
            </p:cNvGrpSpPr>
            <p:nvPr/>
          </p:nvGrpSpPr>
          <p:grpSpPr bwMode="auto">
            <a:xfrm>
              <a:off x="7598985" y="1455045"/>
              <a:ext cx="335621" cy="458099"/>
              <a:chOff x="3628" y="1870"/>
              <a:chExt cx="422" cy="576"/>
            </a:xfrm>
            <a:solidFill>
              <a:schemeClr val="accent3">
                <a:lumMod val="60000"/>
                <a:lumOff val="40000"/>
              </a:schemeClr>
            </a:solidFill>
          </p:grpSpPr>
          <p:sp>
            <p:nvSpPr>
              <p:cNvPr id="304" name="Freeform 25">
                <a:extLst>
                  <a:ext uri="{FF2B5EF4-FFF2-40B4-BE49-F238E27FC236}">
                    <a16:creationId xmlns:a16="http://schemas.microsoft.com/office/drawing/2014/main" id="{35782D1B-EB44-4251-A8C3-0E6FB0C1F3EA}"/>
                  </a:ext>
                </a:extLst>
              </p:cNvPr>
              <p:cNvSpPr>
                <a:spLocks noEditPoints="1"/>
              </p:cNvSpPr>
              <p:nvPr/>
            </p:nvSpPr>
            <p:spPr bwMode="auto">
              <a:xfrm>
                <a:off x="3707" y="1975"/>
                <a:ext cx="243" cy="190"/>
              </a:xfrm>
              <a:custGeom>
                <a:avLst/>
                <a:gdLst>
                  <a:gd name="T0" fmla="*/ 120 w 136"/>
                  <a:gd name="T1" fmla="*/ 9 h 107"/>
                  <a:gd name="T2" fmla="*/ 74 w 136"/>
                  <a:gd name="T3" fmla="*/ 18 h 107"/>
                  <a:gd name="T4" fmla="*/ 27 w 136"/>
                  <a:gd name="T5" fmla="*/ 9 h 107"/>
                  <a:gd name="T6" fmla="*/ 18 w 136"/>
                  <a:gd name="T7" fmla="*/ 49 h 107"/>
                  <a:gd name="T8" fmla="*/ 4 w 136"/>
                  <a:gd name="T9" fmla="*/ 49 h 107"/>
                  <a:gd name="T10" fmla="*/ 0 w 136"/>
                  <a:gd name="T11" fmla="*/ 53 h 107"/>
                  <a:gd name="T12" fmla="*/ 4 w 136"/>
                  <a:gd name="T13" fmla="*/ 57 h 107"/>
                  <a:gd name="T14" fmla="*/ 23 w 136"/>
                  <a:gd name="T15" fmla="*/ 57 h 107"/>
                  <a:gd name="T16" fmla="*/ 71 w 136"/>
                  <a:gd name="T17" fmla="*/ 105 h 107"/>
                  <a:gd name="T18" fmla="*/ 74 w 136"/>
                  <a:gd name="T19" fmla="*/ 107 h 107"/>
                  <a:gd name="T20" fmla="*/ 76 w 136"/>
                  <a:gd name="T21" fmla="*/ 105 h 107"/>
                  <a:gd name="T22" fmla="*/ 129 w 136"/>
                  <a:gd name="T23" fmla="*/ 51 h 107"/>
                  <a:gd name="T24" fmla="*/ 120 w 136"/>
                  <a:gd name="T25" fmla="*/ 9 h 107"/>
                  <a:gd name="T26" fmla="*/ 121 w 136"/>
                  <a:gd name="T27" fmla="*/ 48 h 107"/>
                  <a:gd name="T28" fmla="*/ 74 w 136"/>
                  <a:gd name="T29" fmla="*/ 97 h 107"/>
                  <a:gd name="T30" fmla="*/ 33 w 136"/>
                  <a:gd name="T31" fmla="*/ 57 h 107"/>
                  <a:gd name="T32" fmla="*/ 51 w 136"/>
                  <a:gd name="T33" fmla="*/ 57 h 107"/>
                  <a:gd name="T34" fmla="*/ 55 w 136"/>
                  <a:gd name="T35" fmla="*/ 54 h 107"/>
                  <a:gd name="T36" fmla="*/ 59 w 136"/>
                  <a:gd name="T37" fmla="*/ 44 h 107"/>
                  <a:gd name="T38" fmla="*/ 69 w 136"/>
                  <a:gd name="T39" fmla="*/ 80 h 107"/>
                  <a:gd name="T40" fmla="*/ 72 w 136"/>
                  <a:gd name="T41" fmla="*/ 83 h 107"/>
                  <a:gd name="T42" fmla="*/ 73 w 136"/>
                  <a:gd name="T43" fmla="*/ 83 h 107"/>
                  <a:gd name="T44" fmla="*/ 76 w 136"/>
                  <a:gd name="T45" fmla="*/ 80 h 107"/>
                  <a:gd name="T46" fmla="*/ 85 w 136"/>
                  <a:gd name="T47" fmla="*/ 57 h 107"/>
                  <a:gd name="T48" fmla="*/ 101 w 136"/>
                  <a:gd name="T49" fmla="*/ 57 h 107"/>
                  <a:gd name="T50" fmla="*/ 105 w 136"/>
                  <a:gd name="T51" fmla="*/ 53 h 107"/>
                  <a:gd name="T52" fmla="*/ 101 w 136"/>
                  <a:gd name="T53" fmla="*/ 49 h 107"/>
                  <a:gd name="T54" fmla="*/ 83 w 136"/>
                  <a:gd name="T55" fmla="*/ 49 h 107"/>
                  <a:gd name="T56" fmla="*/ 79 w 136"/>
                  <a:gd name="T57" fmla="*/ 52 h 107"/>
                  <a:gd name="T58" fmla="*/ 73 w 136"/>
                  <a:gd name="T59" fmla="*/ 66 h 107"/>
                  <a:gd name="T60" fmla="*/ 63 w 136"/>
                  <a:gd name="T61" fmla="*/ 30 h 107"/>
                  <a:gd name="T62" fmla="*/ 59 w 136"/>
                  <a:gd name="T63" fmla="*/ 27 h 107"/>
                  <a:gd name="T64" fmla="*/ 56 w 136"/>
                  <a:gd name="T65" fmla="*/ 30 h 107"/>
                  <a:gd name="T66" fmla="*/ 48 w 136"/>
                  <a:gd name="T67" fmla="*/ 49 h 107"/>
                  <a:gd name="T68" fmla="*/ 27 w 136"/>
                  <a:gd name="T69" fmla="*/ 49 h 107"/>
                  <a:gd name="T70" fmla="*/ 26 w 136"/>
                  <a:gd name="T71" fmla="*/ 47 h 107"/>
                  <a:gd name="T72" fmla="*/ 32 w 136"/>
                  <a:gd name="T73" fmla="*/ 16 h 107"/>
                  <a:gd name="T74" fmla="*/ 71 w 136"/>
                  <a:gd name="T75" fmla="*/ 27 h 107"/>
                  <a:gd name="T76" fmla="*/ 74 w 136"/>
                  <a:gd name="T77" fmla="*/ 30 h 107"/>
                  <a:gd name="T78" fmla="*/ 77 w 136"/>
                  <a:gd name="T79" fmla="*/ 27 h 107"/>
                  <a:gd name="T80" fmla="*/ 116 w 136"/>
                  <a:gd name="T81" fmla="*/ 16 h 107"/>
                  <a:gd name="T82" fmla="*/ 121 w 136"/>
                  <a:gd name="T83"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07">
                    <a:moveTo>
                      <a:pt x="120" y="9"/>
                    </a:moveTo>
                    <a:cubicBezTo>
                      <a:pt x="110" y="2"/>
                      <a:pt x="93" y="1"/>
                      <a:pt x="74" y="18"/>
                    </a:cubicBezTo>
                    <a:cubicBezTo>
                      <a:pt x="56" y="0"/>
                      <a:pt x="37" y="2"/>
                      <a:pt x="27" y="9"/>
                    </a:cubicBezTo>
                    <a:cubicBezTo>
                      <a:pt x="16" y="16"/>
                      <a:pt x="10" y="32"/>
                      <a:pt x="18" y="49"/>
                    </a:cubicBezTo>
                    <a:cubicBezTo>
                      <a:pt x="4" y="49"/>
                      <a:pt x="4" y="49"/>
                      <a:pt x="4" y="49"/>
                    </a:cubicBezTo>
                    <a:cubicBezTo>
                      <a:pt x="1" y="49"/>
                      <a:pt x="0" y="51"/>
                      <a:pt x="0" y="53"/>
                    </a:cubicBezTo>
                    <a:cubicBezTo>
                      <a:pt x="0" y="55"/>
                      <a:pt x="1" y="57"/>
                      <a:pt x="4" y="57"/>
                    </a:cubicBezTo>
                    <a:cubicBezTo>
                      <a:pt x="23" y="57"/>
                      <a:pt x="23" y="57"/>
                      <a:pt x="23" y="57"/>
                    </a:cubicBezTo>
                    <a:cubicBezTo>
                      <a:pt x="43" y="84"/>
                      <a:pt x="70" y="105"/>
                      <a:pt x="71" y="105"/>
                    </a:cubicBezTo>
                    <a:cubicBezTo>
                      <a:pt x="74" y="107"/>
                      <a:pt x="74" y="107"/>
                      <a:pt x="74" y="107"/>
                    </a:cubicBezTo>
                    <a:cubicBezTo>
                      <a:pt x="76" y="105"/>
                      <a:pt x="76" y="105"/>
                      <a:pt x="76" y="105"/>
                    </a:cubicBezTo>
                    <a:cubicBezTo>
                      <a:pt x="78" y="104"/>
                      <a:pt x="122" y="69"/>
                      <a:pt x="129" y="51"/>
                    </a:cubicBezTo>
                    <a:cubicBezTo>
                      <a:pt x="136" y="35"/>
                      <a:pt x="133" y="18"/>
                      <a:pt x="120" y="9"/>
                    </a:cubicBezTo>
                    <a:close/>
                    <a:moveTo>
                      <a:pt x="121" y="48"/>
                    </a:moveTo>
                    <a:cubicBezTo>
                      <a:pt x="117" y="61"/>
                      <a:pt x="87" y="86"/>
                      <a:pt x="74" y="97"/>
                    </a:cubicBezTo>
                    <a:cubicBezTo>
                      <a:pt x="67" y="92"/>
                      <a:pt x="48" y="76"/>
                      <a:pt x="33" y="57"/>
                    </a:cubicBezTo>
                    <a:cubicBezTo>
                      <a:pt x="51" y="57"/>
                      <a:pt x="51" y="57"/>
                      <a:pt x="51" y="57"/>
                    </a:cubicBezTo>
                    <a:cubicBezTo>
                      <a:pt x="53" y="57"/>
                      <a:pt x="54" y="56"/>
                      <a:pt x="55" y="54"/>
                    </a:cubicBezTo>
                    <a:cubicBezTo>
                      <a:pt x="59" y="44"/>
                      <a:pt x="59" y="44"/>
                      <a:pt x="59" y="44"/>
                    </a:cubicBezTo>
                    <a:cubicBezTo>
                      <a:pt x="69" y="80"/>
                      <a:pt x="69" y="80"/>
                      <a:pt x="69" y="80"/>
                    </a:cubicBezTo>
                    <a:cubicBezTo>
                      <a:pt x="69" y="81"/>
                      <a:pt x="71" y="83"/>
                      <a:pt x="72" y="83"/>
                    </a:cubicBezTo>
                    <a:cubicBezTo>
                      <a:pt x="73" y="83"/>
                      <a:pt x="73" y="83"/>
                      <a:pt x="73" y="83"/>
                    </a:cubicBezTo>
                    <a:cubicBezTo>
                      <a:pt x="74" y="83"/>
                      <a:pt x="76" y="82"/>
                      <a:pt x="76" y="80"/>
                    </a:cubicBezTo>
                    <a:cubicBezTo>
                      <a:pt x="85" y="57"/>
                      <a:pt x="85" y="57"/>
                      <a:pt x="85" y="57"/>
                    </a:cubicBezTo>
                    <a:cubicBezTo>
                      <a:pt x="101" y="57"/>
                      <a:pt x="101" y="57"/>
                      <a:pt x="101" y="57"/>
                    </a:cubicBezTo>
                    <a:cubicBezTo>
                      <a:pt x="104" y="57"/>
                      <a:pt x="105" y="55"/>
                      <a:pt x="105" y="53"/>
                    </a:cubicBezTo>
                    <a:cubicBezTo>
                      <a:pt x="105" y="51"/>
                      <a:pt x="104" y="49"/>
                      <a:pt x="101" y="49"/>
                    </a:cubicBezTo>
                    <a:cubicBezTo>
                      <a:pt x="83" y="49"/>
                      <a:pt x="83" y="49"/>
                      <a:pt x="83" y="49"/>
                    </a:cubicBezTo>
                    <a:cubicBezTo>
                      <a:pt x="81" y="49"/>
                      <a:pt x="80" y="50"/>
                      <a:pt x="79" y="52"/>
                    </a:cubicBezTo>
                    <a:cubicBezTo>
                      <a:pt x="73" y="66"/>
                      <a:pt x="73" y="66"/>
                      <a:pt x="73" y="66"/>
                    </a:cubicBezTo>
                    <a:cubicBezTo>
                      <a:pt x="63" y="30"/>
                      <a:pt x="63" y="30"/>
                      <a:pt x="63" y="30"/>
                    </a:cubicBezTo>
                    <a:cubicBezTo>
                      <a:pt x="63" y="29"/>
                      <a:pt x="61" y="27"/>
                      <a:pt x="59" y="27"/>
                    </a:cubicBezTo>
                    <a:cubicBezTo>
                      <a:pt x="58" y="27"/>
                      <a:pt x="56" y="28"/>
                      <a:pt x="56" y="30"/>
                    </a:cubicBezTo>
                    <a:cubicBezTo>
                      <a:pt x="48" y="49"/>
                      <a:pt x="48" y="49"/>
                      <a:pt x="48" y="49"/>
                    </a:cubicBezTo>
                    <a:cubicBezTo>
                      <a:pt x="27" y="49"/>
                      <a:pt x="27" y="49"/>
                      <a:pt x="27" y="49"/>
                    </a:cubicBezTo>
                    <a:cubicBezTo>
                      <a:pt x="27" y="48"/>
                      <a:pt x="26" y="48"/>
                      <a:pt x="26" y="47"/>
                    </a:cubicBezTo>
                    <a:cubicBezTo>
                      <a:pt x="18" y="33"/>
                      <a:pt x="24" y="21"/>
                      <a:pt x="32" y="16"/>
                    </a:cubicBezTo>
                    <a:cubicBezTo>
                      <a:pt x="40" y="10"/>
                      <a:pt x="55" y="9"/>
                      <a:pt x="71" y="27"/>
                    </a:cubicBezTo>
                    <a:cubicBezTo>
                      <a:pt x="74" y="30"/>
                      <a:pt x="74" y="30"/>
                      <a:pt x="74" y="30"/>
                    </a:cubicBezTo>
                    <a:cubicBezTo>
                      <a:pt x="77" y="27"/>
                      <a:pt x="77" y="27"/>
                      <a:pt x="77" y="27"/>
                    </a:cubicBezTo>
                    <a:cubicBezTo>
                      <a:pt x="93" y="10"/>
                      <a:pt x="107" y="11"/>
                      <a:pt x="116" y="16"/>
                    </a:cubicBezTo>
                    <a:cubicBezTo>
                      <a:pt x="125" y="22"/>
                      <a:pt x="127" y="35"/>
                      <a:pt x="12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05" name="Freeform 26">
                <a:extLst>
                  <a:ext uri="{FF2B5EF4-FFF2-40B4-BE49-F238E27FC236}">
                    <a16:creationId xmlns:a16="http://schemas.microsoft.com/office/drawing/2014/main" id="{48FCB8BF-00E4-4753-9C42-E097DA598950}"/>
                  </a:ext>
                </a:extLst>
              </p:cNvPr>
              <p:cNvSpPr>
                <a:spLocks noEditPoints="1"/>
              </p:cNvSpPr>
              <p:nvPr/>
            </p:nvSpPr>
            <p:spPr bwMode="auto">
              <a:xfrm>
                <a:off x="3678" y="1913"/>
                <a:ext cx="322" cy="320"/>
              </a:xfrm>
              <a:custGeom>
                <a:avLst/>
                <a:gdLst>
                  <a:gd name="T0" fmla="*/ 153 w 180"/>
                  <a:gd name="T1" fmla="*/ 0 h 180"/>
                  <a:gd name="T2" fmla="*/ 27 w 180"/>
                  <a:gd name="T3" fmla="*/ 0 h 180"/>
                  <a:gd name="T4" fmla="*/ 0 w 180"/>
                  <a:gd name="T5" fmla="*/ 27 h 180"/>
                  <a:gd name="T6" fmla="*/ 0 w 180"/>
                  <a:gd name="T7" fmla="*/ 153 h 180"/>
                  <a:gd name="T8" fmla="*/ 27 w 180"/>
                  <a:gd name="T9" fmla="*/ 180 h 180"/>
                  <a:gd name="T10" fmla="*/ 153 w 180"/>
                  <a:gd name="T11" fmla="*/ 180 h 180"/>
                  <a:gd name="T12" fmla="*/ 180 w 180"/>
                  <a:gd name="T13" fmla="*/ 153 h 180"/>
                  <a:gd name="T14" fmla="*/ 180 w 180"/>
                  <a:gd name="T15" fmla="*/ 27 h 180"/>
                  <a:gd name="T16" fmla="*/ 153 w 180"/>
                  <a:gd name="T17" fmla="*/ 0 h 180"/>
                  <a:gd name="T18" fmla="*/ 172 w 180"/>
                  <a:gd name="T19" fmla="*/ 153 h 180"/>
                  <a:gd name="T20" fmla="*/ 153 w 180"/>
                  <a:gd name="T21" fmla="*/ 172 h 180"/>
                  <a:gd name="T22" fmla="*/ 27 w 180"/>
                  <a:gd name="T23" fmla="*/ 172 h 180"/>
                  <a:gd name="T24" fmla="*/ 8 w 180"/>
                  <a:gd name="T25" fmla="*/ 153 h 180"/>
                  <a:gd name="T26" fmla="*/ 8 w 180"/>
                  <a:gd name="T27" fmla="*/ 27 h 180"/>
                  <a:gd name="T28" fmla="*/ 27 w 180"/>
                  <a:gd name="T29" fmla="*/ 8 h 180"/>
                  <a:gd name="T30" fmla="*/ 153 w 180"/>
                  <a:gd name="T31" fmla="*/ 8 h 180"/>
                  <a:gd name="T32" fmla="*/ 172 w 180"/>
                  <a:gd name="T33" fmla="*/ 27 h 180"/>
                  <a:gd name="T34" fmla="*/ 172 w 180"/>
                  <a:gd name="T35" fmla="*/ 15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80">
                    <a:moveTo>
                      <a:pt x="153" y="0"/>
                    </a:moveTo>
                    <a:cubicBezTo>
                      <a:pt x="27" y="0"/>
                      <a:pt x="27" y="0"/>
                      <a:pt x="27" y="0"/>
                    </a:cubicBezTo>
                    <a:cubicBezTo>
                      <a:pt x="12" y="0"/>
                      <a:pt x="0" y="12"/>
                      <a:pt x="0" y="27"/>
                    </a:cubicBezTo>
                    <a:cubicBezTo>
                      <a:pt x="0" y="153"/>
                      <a:pt x="0" y="153"/>
                      <a:pt x="0" y="153"/>
                    </a:cubicBezTo>
                    <a:cubicBezTo>
                      <a:pt x="0" y="168"/>
                      <a:pt x="12" y="180"/>
                      <a:pt x="27" y="180"/>
                    </a:cubicBezTo>
                    <a:cubicBezTo>
                      <a:pt x="153" y="180"/>
                      <a:pt x="153" y="180"/>
                      <a:pt x="153" y="180"/>
                    </a:cubicBezTo>
                    <a:cubicBezTo>
                      <a:pt x="168" y="180"/>
                      <a:pt x="180" y="168"/>
                      <a:pt x="180" y="153"/>
                    </a:cubicBezTo>
                    <a:cubicBezTo>
                      <a:pt x="180" y="27"/>
                      <a:pt x="180" y="27"/>
                      <a:pt x="180" y="27"/>
                    </a:cubicBezTo>
                    <a:cubicBezTo>
                      <a:pt x="180" y="12"/>
                      <a:pt x="168" y="0"/>
                      <a:pt x="153" y="0"/>
                    </a:cubicBezTo>
                    <a:close/>
                    <a:moveTo>
                      <a:pt x="172" y="153"/>
                    </a:moveTo>
                    <a:cubicBezTo>
                      <a:pt x="172" y="164"/>
                      <a:pt x="164" y="172"/>
                      <a:pt x="153" y="172"/>
                    </a:cubicBezTo>
                    <a:cubicBezTo>
                      <a:pt x="27" y="172"/>
                      <a:pt x="27" y="172"/>
                      <a:pt x="27" y="172"/>
                    </a:cubicBezTo>
                    <a:cubicBezTo>
                      <a:pt x="16" y="172"/>
                      <a:pt x="8" y="164"/>
                      <a:pt x="8" y="153"/>
                    </a:cubicBezTo>
                    <a:cubicBezTo>
                      <a:pt x="8" y="27"/>
                      <a:pt x="8" y="27"/>
                      <a:pt x="8" y="27"/>
                    </a:cubicBezTo>
                    <a:cubicBezTo>
                      <a:pt x="8" y="16"/>
                      <a:pt x="16" y="8"/>
                      <a:pt x="27" y="8"/>
                    </a:cubicBezTo>
                    <a:cubicBezTo>
                      <a:pt x="153" y="8"/>
                      <a:pt x="153" y="8"/>
                      <a:pt x="153" y="8"/>
                    </a:cubicBezTo>
                    <a:cubicBezTo>
                      <a:pt x="164" y="8"/>
                      <a:pt x="172" y="16"/>
                      <a:pt x="172" y="27"/>
                    </a:cubicBezTo>
                    <a:lnTo>
                      <a:pt x="172"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06" name="Freeform 27">
                <a:extLst>
                  <a:ext uri="{FF2B5EF4-FFF2-40B4-BE49-F238E27FC236}">
                    <a16:creationId xmlns:a16="http://schemas.microsoft.com/office/drawing/2014/main" id="{DA300423-3267-4D11-A249-B27E55269DEA}"/>
                  </a:ext>
                </a:extLst>
              </p:cNvPr>
              <p:cNvSpPr>
                <a:spLocks noEditPoints="1"/>
              </p:cNvSpPr>
              <p:nvPr/>
            </p:nvSpPr>
            <p:spPr bwMode="auto">
              <a:xfrm>
                <a:off x="3628" y="1870"/>
                <a:ext cx="422" cy="576"/>
              </a:xfrm>
              <a:custGeom>
                <a:avLst/>
                <a:gdLst>
                  <a:gd name="T0" fmla="*/ 209 w 236"/>
                  <a:gd name="T1" fmla="*/ 0 h 324"/>
                  <a:gd name="T2" fmla="*/ 27 w 236"/>
                  <a:gd name="T3" fmla="*/ 0 h 324"/>
                  <a:gd name="T4" fmla="*/ 0 w 236"/>
                  <a:gd name="T5" fmla="*/ 27 h 324"/>
                  <a:gd name="T6" fmla="*/ 0 w 236"/>
                  <a:gd name="T7" fmla="*/ 296 h 324"/>
                  <a:gd name="T8" fmla="*/ 27 w 236"/>
                  <a:gd name="T9" fmla="*/ 324 h 324"/>
                  <a:gd name="T10" fmla="*/ 209 w 236"/>
                  <a:gd name="T11" fmla="*/ 324 h 324"/>
                  <a:gd name="T12" fmla="*/ 236 w 236"/>
                  <a:gd name="T13" fmla="*/ 296 h 324"/>
                  <a:gd name="T14" fmla="*/ 236 w 236"/>
                  <a:gd name="T15" fmla="*/ 27 h 324"/>
                  <a:gd name="T16" fmla="*/ 209 w 236"/>
                  <a:gd name="T17" fmla="*/ 0 h 324"/>
                  <a:gd name="T18" fmla="*/ 228 w 236"/>
                  <a:gd name="T19" fmla="*/ 296 h 324"/>
                  <a:gd name="T20" fmla="*/ 209 w 236"/>
                  <a:gd name="T21" fmla="*/ 316 h 324"/>
                  <a:gd name="T22" fmla="*/ 27 w 236"/>
                  <a:gd name="T23" fmla="*/ 316 h 324"/>
                  <a:gd name="T24" fmla="*/ 8 w 236"/>
                  <a:gd name="T25" fmla="*/ 296 h 324"/>
                  <a:gd name="T26" fmla="*/ 8 w 236"/>
                  <a:gd name="T27" fmla="*/ 27 h 324"/>
                  <a:gd name="T28" fmla="*/ 27 w 236"/>
                  <a:gd name="T29" fmla="*/ 8 h 324"/>
                  <a:gd name="T30" fmla="*/ 209 w 236"/>
                  <a:gd name="T31" fmla="*/ 8 h 324"/>
                  <a:gd name="T32" fmla="*/ 228 w 236"/>
                  <a:gd name="T33" fmla="*/ 27 h 324"/>
                  <a:gd name="T34" fmla="*/ 228 w 236"/>
                  <a:gd name="T35" fmla="*/ 2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 h="324">
                    <a:moveTo>
                      <a:pt x="209" y="0"/>
                    </a:moveTo>
                    <a:cubicBezTo>
                      <a:pt x="27" y="0"/>
                      <a:pt x="27" y="0"/>
                      <a:pt x="27" y="0"/>
                    </a:cubicBezTo>
                    <a:cubicBezTo>
                      <a:pt x="12" y="0"/>
                      <a:pt x="0" y="12"/>
                      <a:pt x="0" y="27"/>
                    </a:cubicBezTo>
                    <a:cubicBezTo>
                      <a:pt x="0" y="296"/>
                      <a:pt x="0" y="296"/>
                      <a:pt x="0" y="296"/>
                    </a:cubicBezTo>
                    <a:cubicBezTo>
                      <a:pt x="0" y="311"/>
                      <a:pt x="12" y="324"/>
                      <a:pt x="27" y="324"/>
                    </a:cubicBezTo>
                    <a:cubicBezTo>
                      <a:pt x="209" y="324"/>
                      <a:pt x="209" y="324"/>
                      <a:pt x="209" y="324"/>
                    </a:cubicBezTo>
                    <a:cubicBezTo>
                      <a:pt x="224" y="324"/>
                      <a:pt x="236" y="311"/>
                      <a:pt x="236" y="296"/>
                    </a:cubicBezTo>
                    <a:cubicBezTo>
                      <a:pt x="236" y="27"/>
                      <a:pt x="236" y="27"/>
                      <a:pt x="236" y="27"/>
                    </a:cubicBezTo>
                    <a:cubicBezTo>
                      <a:pt x="236" y="12"/>
                      <a:pt x="224" y="0"/>
                      <a:pt x="209" y="0"/>
                    </a:cubicBezTo>
                    <a:close/>
                    <a:moveTo>
                      <a:pt x="228" y="296"/>
                    </a:moveTo>
                    <a:cubicBezTo>
                      <a:pt x="228" y="307"/>
                      <a:pt x="220" y="316"/>
                      <a:pt x="209" y="316"/>
                    </a:cubicBezTo>
                    <a:cubicBezTo>
                      <a:pt x="27" y="316"/>
                      <a:pt x="27" y="316"/>
                      <a:pt x="27" y="316"/>
                    </a:cubicBezTo>
                    <a:cubicBezTo>
                      <a:pt x="16" y="316"/>
                      <a:pt x="8" y="307"/>
                      <a:pt x="8" y="296"/>
                    </a:cubicBezTo>
                    <a:cubicBezTo>
                      <a:pt x="8" y="27"/>
                      <a:pt x="8" y="27"/>
                      <a:pt x="8" y="27"/>
                    </a:cubicBezTo>
                    <a:cubicBezTo>
                      <a:pt x="8" y="16"/>
                      <a:pt x="16" y="8"/>
                      <a:pt x="27" y="8"/>
                    </a:cubicBezTo>
                    <a:cubicBezTo>
                      <a:pt x="209" y="8"/>
                      <a:pt x="209" y="8"/>
                      <a:pt x="209" y="8"/>
                    </a:cubicBezTo>
                    <a:cubicBezTo>
                      <a:pt x="220" y="8"/>
                      <a:pt x="228" y="16"/>
                      <a:pt x="228" y="27"/>
                    </a:cubicBezTo>
                    <a:lnTo>
                      <a:pt x="228"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07" name="Freeform 28">
                <a:extLst>
                  <a:ext uri="{FF2B5EF4-FFF2-40B4-BE49-F238E27FC236}">
                    <a16:creationId xmlns:a16="http://schemas.microsoft.com/office/drawing/2014/main" id="{1D75C801-D3E9-45AE-BFAF-4A2DD811D187}"/>
                  </a:ext>
                </a:extLst>
              </p:cNvPr>
              <p:cNvSpPr>
                <a:spLocks noEditPoints="1"/>
              </p:cNvSpPr>
              <p:nvPr/>
            </p:nvSpPr>
            <p:spPr bwMode="auto">
              <a:xfrm>
                <a:off x="3712" y="2279"/>
                <a:ext cx="106" cy="103"/>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8 w 59"/>
                  <a:gd name="T13" fmla="*/ 29 h 58"/>
                  <a:gd name="T14" fmla="*/ 29 w 59"/>
                  <a:gd name="T15" fmla="*/ 8 h 58"/>
                  <a:gd name="T16" fmla="*/ 51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6" y="58"/>
                      <a:pt x="59" y="45"/>
                      <a:pt x="59" y="29"/>
                    </a:cubicBezTo>
                    <a:cubicBezTo>
                      <a:pt x="59" y="13"/>
                      <a:pt x="46" y="0"/>
                      <a:pt x="29" y="0"/>
                    </a:cubicBezTo>
                    <a:close/>
                    <a:moveTo>
                      <a:pt x="29" y="50"/>
                    </a:moveTo>
                    <a:cubicBezTo>
                      <a:pt x="18" y="50"/>
                      <a:pt x="8" y="41"/>
                      <a:pt x="8" y="29"/>
                    </a:cubicBezTo>
                    <a:cubicBezTo>
                      <a:pt x="8" y="17"/>
                      <a:pt x="18" y="8"/>
                      <a:pt x="29" y="8"/>
                    </a:cubicBezTo>
                    <a:cubicBezTo>
                      <a:pt x="41" y="8"/>
                      <a:pt x="51" y="17"/>
                      <a:pt x="51" y="29"/>
                    </a:cubicBezTo>
                    <a:cubicBezTo>
                      <a:pt x="51" y="41"/>
                      <a:pt x="41"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308" name="Freeform 29">
                <a:extLst>
                  <a:ext uri="{FF2B5EF4-FFF2-40B4-BE49-F238E27FC236}">
                    <a16:creationId xmlns:a16="http://schemas.microsoft.com/office/drawing/2014/main" id="{140AA872-1511-4C9D-B6A7-0C6846BAAC31}"/>
                  </a:ext>
                </a:extLst>
              </p:cNvPr>
              <p:cNvSpPr>
                <a:spLocks noEditPoints="1"/>
              </p:cNvSpPr>
              <p:nvPr/>
            </p:nvSpPr>
            <p:spPr bwMode="auto">
              <a:xfrm>
                <a:off x="3860" y="2279"/>
                <a:ext cx="106" cy="103"/>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8 w 59"/>
                  <a:gd name="T13" fmla="*/ 29 h 58"/>
                  <a:gd name="T14" fmla="*/ 29 w 59"/>
                  <a:gd name="T15" fmla="*/ 8 h 58"/>
                  <a:gd name="T16" fmla="*/ 51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6" y="58"/>
                      <a:pt x="59" y="45"/>
                      <a:pt x="59" y="29"/>
                    </a:cubicBezTo>
                    <a:cubicBezTo>
                      <a:pt x="59" y="13"/>
                      <a:pt x="46" y="0"/>
                      <a:pt x="29" y="0"/>
                    </a:cubicBezTo>
                    <a:close/>
                    <a:moveTo>
                      <a:pt x="29" y="50"/>
                    </a:moveTo>
                    <a:cubicBezTo>
                      <a:pt x="18" y="50"/>
                      <a:pt x="8" y="41"/>
                      <a:pt x="8" y="29"/>
                    </a:cubicBezTo>
                    <a:cubicBezTo>
                      <a:pt x="8" y="17"/>
                      <a:pt x="18" y="8"/>
                      <a:pt x="29" y="8"/>
                    </a:cubicBezTo>
                    <a:cubicBezTo>
                      <a:pt x="41" y="8"/>
                      <a:pt x="51" y="17"/>
                      <a:pt x="51" y="29"/>
                    </a:cubicBezTo>
                    <a:cubicBezTo>
                      <a:pt x="51" y="41"/>
                      <a:pt x="41"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06" name="Group 32">
              <a:extLst>
                <a:ext uri="{FF2B5EF4-FFF2-40B4-BE49-F238E27FC236}">
                  <a16:creationId xmlns:a16="http://schemas.microsoft.com/office/drawing/2014/main" id="{AF1C209F-7AD2-475B-BB25-DE4B1D105A5A}"/>
                </a:ext>
              </a:extLst>
            </p:cNvPr>
            <p:cNvGrpSpPr>
              <a:grpSpLocks noChangeAspect="1"/>
            </p:cNvGrpSpPr>
            <p:nvPr/>
          </p:nvGrpSpPr>
          <p:grpSpPr bwMode="auto">
            <a:xfrm>
              <a:off x="8138976" y="1480772"/>
              <a:ext cx="459160" cy="414724"/>
              <a:chOff x="3500" y="1858"/>
              <a:chExt cx="682" cy="616"/>
            </a:xfrm>
            <a:solidFill>
              <a:schemeClr val="accent3">
                <a:lumMod val="60000"/>
                <a:lumOff val="40000"/>
              </a:schemeClr>
            </a:solidFill>
          </p:grpSpPr>
          <p:sp>
            <p:nvSpPr>
              <p:cNvPr id="288" name="Freeform 33">
                <a:extLst>
                  <a:ext uri="{FF2B5EF4-FFF2-40B4-BE49-F238E27FC236}">
                    <a16:creationId xmlns:a16="http://schemas.microsoft.com/office/drawing/2014/main" id="{722839D3-5B11-4F81-BD33-2FA061C2E66B}"/>
                  </a:ext>
                </a:extLst>
              </p:cNvPr>
              <p:cNvSpPr>
                <a:spLocks noEditPoints="1"/>
              </p:cNvSpPr>
              <p:nvPr/>
            </p:nvSpPr>
            <p:spPr bwMode="auto">
              <a:xfrm>
                <a:off x="3576" y="1858"/>
                <a:ext cx="464" cy="431"/>
              </a:xfrm>
              <a:custGeom>
                <a:avLst/>
                <a:gdLst>
                  <a:gd name="T0" fmla="*/ 176 w 261"/>
                  <a:gd name="T1" fmla="*/ 242 h 242"/>
                  <a:gd name="T2" fmla="*/ 169 w 261"/>
                  <a:gd name="T3" fmla="*/ 240 h 242"/>
                  <a:gd name="T4" fmla="*/ 10 w 261"/>
                  <a:gd name="T5" fmla="*/ 155 h 242"/>
                  <a:gd name="T6" fmla="*/ 4 w 261"/>
                  <a:gd name="T7" fmla="*/ 135 h 242"/>
                  <a:gd name="T8" fmla="*/ 71 w 261"/>
                  <a:gd name="T9" fmla="*/ 8 h 242"/>
                  <a:gd name="T10" fmla="*/ 80 w 261"/>
                  <a:gd name="T11" fmla="*/ 1 h 242"/>
                  <a:gd name="T12" fmla="*/ 92 w 261"/>
                  <a:gd name="T13" fmla="*/ 2 h 242"/>
                  <a:gd name="T14" fmla="*/ 251 w 261"/>
                  <a:gd name="T15" fmla="*/ 87 h 242"/>
                  <a:gd name="T16" fmla="*/ 257 w 261"/>
                  <a:gd name="T17" fmla="*/ 108 h 242"/>
                  <a:gd name="T18" fmla="*/ 189 w 261"/>
                  <a:gd name="T19" fmla="*/ 234 h 242"/>
                  <a:gd name="T20" fmla="*/ 176 w 261"/>
                  <a:gd name="T21" fmla="*/ 242 h 242"/>
                  <a:gd name="T22" fmla="*/ 84 w 261"/>
                  <a:gd name="T23" fmla="*/ 8 h 242"/>
                  <a:gd name="T24" fmla="*/ 82 w 261"/>
                  <a:gd name="T25" fmla="*/ 9 h 242"/>
                  <a:gd name="T26" fmla="*/ 78 w 261"/>
                  <a:gd name="T27" fmla="*/ 12 h 242"/>
                  <a:gd name="T28" fmla="*/ 11 w 261"/>
                  <a:gd name="T29" fmla="*/ 139 h 242"/>
                  <a:gd name="T30" fmla="*/ 13 w 261"/>
                  <a:gd name="T31" fmla="*/ 148 h 242"/>
                  <a:gd name="T32" fmla="*/ 173 w 261"/>
                  <a:gd name="T33" fmla="*/ 233 h 242"/>
                  <a:gd name="T34" fmla="*/ 173 w 261"/>
                  <a:gd name="T35" fmla="*/ 233 h 242"/>
                  <a:gd name="T36" fmla="*/ 182 w 261"/>
                  <a:gd name="T37" fmla="*/ 230 h 242"/>
                  <a:gd name="T38" fmla="*/ 250 w 261"/>
                  <a:gd name="T39" fmla="*/ 104 h 242"/>
                  <a:gd name="T40" fmla="*/ 247 w 261"/>
                  <a:gd name="T41" fmla="*/ 94 h 242"/>
                  <a:gd name="T42" fmla="*/ 88 w 261"/>
                  <a:gd name="T43" fmla="*/ 9 h 242"/>
                  <a:gd name="T44" fmla="*/ 84 w 261"/>
                  <a:gd name="T45" fmla="*/ 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242">
                    <a:moveTo>
                      <a:pt x="176" y="242"/>
                    </a:moveTo>
                    <a:cubicBezTo>
                      <a:pt x="174" y="242"/>
                      <a:pt x="171" y="242"/>
                      <a:pt x="169" y="240"/>
                    </a:cubicBezTo>
                    <a:cubicBezTo>
                      <a:pt x="10" y="155"/>
                      <a:pt x="10" y="155"/>
                      <a:pt x="10" y="155"/>
                    </a:cubicBezTo>
                    <a:cubicBezTo>
                      <a:pt x="2" y="151"/>
                      <a:pt x="0" y="142"/>
                      <a:pt x="4" y="135"/>
                    </a:cubicBezTo>
                    <a:cubicBezTo>
                      <a:pt x="71" y="8"/>
                      <a:pt x="71" y="8"/>
                      <a:pt x="71" y="8"/>
                    </a:cubicBezTo>
                    <a:cubicBezTo>
                      <a:pt x="73" y="5"/>
                      <a:pt x="76" y="2"/>
                      <a:pt x="80" y="1"/>
                    </a:cubicBezTo>
                    <a:cubicBezTo>
                      <a:pt x="84" y="0"/>
                      <a:pt x="88" y="0"/>
                      <a:pt x="92" y="2"/>
                    </a:cubicBezTo>
                    <a:cubicBezTo>
                      <a:pt x="251" y="87"/>
                      <a:pt x="251" y="87"/>
                      <a:pt x="251" y="87"/>
                    </a:cubicBezTo>
                    <a:cubicBezTo>
                      <a:pt x="258" y="91"/>
                      <a:pt x="261" y="100"/>
                      <a:pt x="257" y="108"/>
                    </a:cubicBezTo>
                    <a:cubicBezTo>
                      <a:pt x="189" y="234"/>
                      <a:pt x="189" y="234"/>
                      <a:pt x="189" y="234"/>
                    </a:cubicBezTo>
                    <a:cubicBezTo>
                      <a:pt x="187" y="239"/>
                      <a:pt x="181" y="242"/>
                      <a:pt x="176" y="242"/>
                    </a:cubicBezTo>
                    <a:close/>
                    <a:moveTo>
                      <a:pt x="84" y="8"/>
                    </a:moveTo>
                    <a:cubicBezTo>
                      <a:pt x="84" y="8"/>
                      <a:pt x="83" y="8"/>
                      <a:pt x="82" y="9"/>
                    </a:cubicBezTo>
                    <a:cubicBezTo>
                      <a:pt x="81" y="9"/>
                      <a:pt x="79" y="10"/>
                      <a:pt x="78" y="12"/>
                    </a:cubicBezTo>
                    <a:cubicBezTo>
                      <a:pt x="11" y="139"/>
                      <a:pt x="11" y="139"/>
                      <a:pt x="11" y="139"/>
                    </a:cubicBezTo>
                    <a:cubicBezTo>
                      <a:pt x="9" y="142"/>
                      <a:pt x="10" y="146"/>
                      <a:pt x="13" y="148"/>
                    </a:cubicBezTo>
                    <a:cubicBezTo>
                      <a:pt x="173" y="233"/>
                      <a:pt x="173" y="233"/>
                      <a:pt x="173" y="233"/>
                    </a:cubicBezTo>
                    <a:cubicBezTo>
                      <a:pt x="173" y="233"/>
                      <a:pt x="173" y="233"/>
                      <a:pt x="173" y="233"/>
                    </a:cubicBezTo>
                    <a:cubicBezTo>
                      <a:pt x="176" y="235"/>
                      <a:pt x="180" y="234"/>
                      <a:pt x="182" y="230"/>
                    </a:cubicBezTo>
                    <a:cubicBezTo>
                      <a:pt x="250" y="104"/>
                      <a:pt x="250" y="104"/>
                      <a:pt x="250" y="104"/>
                    </a:cubicBezTo>
                    <a:cubicBezTo>
                      <a:pt x="252" y="101"/>
                      <a:pt x="251" y="96"/>
                      <a:pt x="247" y="94"/>
                    </a:cubicBezTo>
                    <a:cubicBezTo>
                      <a:pt x="88" y="9"/>
                      <a:pt x="88" y="9"/>
                      <a:pt x="88" y="9"/>
                    </a:cubicBezTo>
                    <a:cubicBezTo>
                      <a:pt x="87" y="9"/>
                      <a:pt x="86"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89" name="Freeform 34">
                <a:extLst>
                  <a:ext uri="{FF2B5EF4-FFF2-40B4-BE49-F238E27FC236}">
                    <a16:creationId xmlns:a16="http://schemas.microsoft.com/office/drawing/2014/main" id="{0F8A959E-D885-4A8A-83CC-B0F103DC7A94}"/>
                  </a:ext>
                </a:extLst>
              </p:cNvPr>
              <p:cNvSpPr>
                <a:spLocks noEditPoints="1"/>
              </p:cNvSpPr>
              <p:nvPr/>
            </p:nvSpPr>
            <p:spPr bwMode="auto">
              <a:xfrm>
                <a:off x="3944" y="2093"/>
                <a:ext cx="131" cy="178"/>
              </a:xfrm>
              <a:custGeom>
                <a:avLst/>
                <a:gdLst>
                  <a:gd name="T0" fmla="*/ 51 w 131"/>
                  <a:gd name="T1" fmla="*/ 178 h 178"/>
                  <a:gd name="T2" fmla="*/ 0 w 131"/>
                  <a:gd name="T3" fmla="*/ 152 h 178"/>
                  <a:gd name="T4" fmla="*/ 80 w 131"/>
                  <a:gd name="T5" fmla="*/ 0 h 178"/>
                  <a:gd name="T6" fmla="*/ 131 w 131"/>
                  <a:gd name="T7" fmla="*/ 29 h 178"/>
                  <a:gd name="T8" fmla="*/ 51 w 131"/>
                  <a:gd name="T9" fmla="*/ 178 h 178"/>
                  <a:gd name="T10" fmla="*/ 19 w 131"/>
                  <a:gd name="T11" fmla="*/ 145 h 178"/>
                  <a:gd name="T12" fmla="*/ 46 w 131"/>
                  <a:gd name="T13" fmla="*/ 159 h 178"/>
                  <a:gd name="T14" fmla="*/ 112 w 131"/>
                  <a:gd name="T15" fmla="*/ 34 h 178"/>
                  <a:gd name="T16" fmla="*/ 87 w 131"/>
                  <a:gd name="T17" fmla="*/ 20 h 178"/>
                  <a:gd name="T18" fmla="*/ 19 w 131"/>
                  <a:gd name="T19" fmla="*/ 14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8">
                    <a:moveTo>
                      <a:pt x="51" y="178"/>
                    </a:moveTo>
                    <a:lnTo>
                      <a:pt x="0" y="152"/>
                    </a:lnTo>
                    <a:lnTo>
                      <a:pt x="80" y="0"/>
                    </a:lnTo>
                    <a:lnTo>
                      <a:pt x="131" y="29"/>
                    </a:lnTo>
                    <a:lnTo>
                      <a:pt x="51" y="178"/>
                    </a:lnTo>
                    <a:close/>
                    <a:moveTo>
                      <a:pt x="19" y="145"/>
                    </a:moveTo>
                    <a:lnTo>
                      <a:pt x="46" y="159"/>
                    </a:lnTo>
                    <a:lnTo>
                      <a:pt x="112" y="34"/>
                    </a:lnTo>
                    <a:lnTo>
                      <a:pt x="87" y="20"/>
                    </a:lnTo>
                    <a:lnTo>
                      <a:pt x="19"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90" name="Freeform 35">
                <a:extLst>
                  <a:ext uri="{FF2B5EF4-FFF2-40B4-BE49-F238E27FC236}">
                    <a16:creationId xmlns:a16="http://schemas.microsoft.com/office/drawing/2014/main" id="{E1BAA62F-3D23-4F53-AD21-28A481F15A48}"/>
                  </a:ext>
                </a:extLst>
              </p:cNvPr>
              <p:cNvSpPr>
                <a:spLocks noEditPoints="1"/>
              </p:cNvSpPr>
              <p:nvPr/>
            </p:nvSpPr>
            <p:spPr bwMode="auto">
              <a:xfrm>
                <a:off x="3995" y="2102"/>
                <a:ext cx="187" cy="244"/>
              </a:xfrm>
              <a:custGeom>
                <a:avLst/>
                <a:gdLst>
                  <a:gd name="T0" fmla="*/ 40 w 105"/>
                  <a:gd name="T1" fmla="*/ 137 h 137"/>
                  <a:gd name="T2" fmla="*/ 35 w 105"/>
                  <a:gd name="T3" fmla="*/ 136 h 137"/>
                  <a:gd name="T4" fmla="*/ 7 w 105"/>
                  <a:gd name="T5" fmla="*/ 121 h 137"/>
                  <a:gd name="T6" fmla="*/ 3 w 105"/>
                  <a:gd name="T7" fmla="*/ 107 h 137"/>
                  <a:gd name="T8" fmla="*/ 56 w 105"/>
                  <a:gd name="T9" fmla="*/ 6 h 137"/>
                  <a:gd name="T10" fmla="*/ 62 w 105"/>
                  <a:gd name="T11" fmla="*/ 1 h 137"/>
                  <a:gd name="T12" fmla="*/ 70 w 105"/>
                  <a:gd name="T13" fmla="*/ 2 h 137"/>
                  <a:gd name="T14" fmla="*/ 99 w 105"/>
                  <a:gd name="T15" fmla="*/ 17 h 137"/>
                  <a:gd name="T16" fmla="*/ 103 w 105"/>
                  <a:gd name="T17" fmla="*/ 31 h 137"/>
                  <a:gd name="T18" fmla="*/ 49 w 105"/>
                  <a:gd name="T19" fmla="*/ 132 h 137"/>
                  <a:gd name="T20" fmla="*/ 43 w 105"/>
                  <a:gd name="T21" fmla="*/ 137 h 137"/>
                  <a:gd name="T22" fmla="*/ 40 w 105"/>
                  <a:gd name="T23" fmla="*/ 137 h 137"/>
                  <a:gd name="T24" fmla="*/ 65 w 105"/>
                  <a:gd name="T25" fmla="*/ 9 h 137"/>
                  <a:gd name="T26" fmla="*/ 65 w 105"/>
                  <a:gd name="T27" fmla="*/ 9 h 137"/>
                  <a:gd name="T28" fmla="*/ 63 w 105"/>
                  <a:gd name="T29" fmla="*/ 10 h 137"/>
                  <a:gd name="T30" fmla="*/ 10 w 105"/>
                  <a:gd name="T31" fmla="*/ 111 h 137"/>
                  <a:gd name="T32" fmla="*/ 11 w 105"/>
                  <a:gd name="T33" fmla="*/ 114 h 137"/>
                  <a:gd name="T34" fmla="*/ 39 w 105"/>
                  <a:gd name="T35" fmla="*/ 129 h 137"/>
                  <a:gd name="T36" fmla="*/ 39 w 105"/>
                  <a:gd name="T37" fmla="*/ 129 h 137"/>
                  <a:gd name="T38" fmla="*/ 41 w 105"/>
                  <a:gd name="T39" fmla="*/ 129 h 137"/>
                  <a:gd name="T40" fmla="*/ 42 w 105"/>
                  <a:gd name="T41" fmla="*/ 128 h 137"/>
                  <a:gd name="T42" fmla="*/ 96 w 105"/>
                  <a:gd name="T43" fmla="*/ 27 h 137"/>
                  <a:gd name="T44" fmla="*/ 95 w 105"/>
                  <a:gd name="T45" fmla="*/ 24 h 137"/>
                  <a:gd name="T46" fmla="*/ 67 w 105"/>
                  <a:gd name="T47" fmla="*/ 9 h 137"/>
                  <a:gd name="T48" fmla="*/ 65 w 105"/>
                  <a:gd name="T49"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37">
                    <a:moveTo>
                      <a:pt x="40" y="137"/>
                    </a:moveTo>
                    <a:cubicBezTo>
                      <a:pt x="38" y="137"/>
                      <a:pt x="37" y="137"/>
                      <a:pt x="35" y="136"/>
                    </a:cubicBezTo>
                    <a:cubicBezTo>
                      <a:pt x="7" y="121"/>
                      <a:pt x="7" y="121"/>
                      <a:pt x="7" y="121"/>
                    </a:cubicBezTo>
                    <a:cubicBezTo>
                      <a:pt x="2" y="118"/>
                      <a:pt x="0" y="112"/>
                      <a:pt x="3" y="107"/>
                    </a:cubicBezTo>
                    <a:cubicBezTo>
                      <a:pt x="56" y="6"/>
                      <a:pt x="56" y="6"/>
                      <a:pt x="56" y="6"/>
                    </a:cubicBezTo>
                    <a:cubicBezTo>
                      <a:pt x="58" y="4"/>
                      <a:pt x="60" y="2"/>
                      <a:pt x="62" y="1"/>
                    </a:cubicBezTo>
                    <a:cubicBezTo>
                      <a:pt x="65" y="0"/>
                      <a:pt x="68" y="1"/>
                      <a:pt x="70" y="2"/>
                    </a:cubicBezTo>
                    <a:cubicBezTo>
                      <a:pt x="99" y="17"/>
                      <a:pt x="99" y="17"/>
                      <a:pt x="99" y="17"/>
                    </a:cubicBezTo>
                    <a:cubicBezTo>
                      <a:pt x="104" y="20"/>
                      <a:pt x="105" y="26"/>
                      <a:pt x="103" y="31"/>
                    </a:cubicBezTo>
                    <a:cubicBezTo>
                      <a:pt x="49" y="132"/>
                      <a:pt x="49" y="132"/>
                      <a:pt x="49" y="132"/>
                    </a:cubicBezTo>
                    <a:cubicBezTo>
                      <a:pt x="48" y="134"/>
                      <a:pt x="45" y="136"/>
                      <a:pt x="43" y="137"/>
                    </a:cubicBezTo>
                    <a:cubicBezTo>
                      <a:pt x="42" y="137"/>
                      <a:pt x="41" y="137"/>
                      <a:pt x="40" y="137"/>
                    </a:cubicBezTo>
                    <a:close/>
                    <a:moveTo>
                      <a:pt x="65" y="9"/>
                    </a:moveTo>
                    <a:cubicBezTo>
                      <a:pt x="65" y="9"/>
                      <a:pt x="65" y="9"/>
                      <a:pt x="65" y="9"/>
                    </a:cubicBezTo>
                    <a:cubicBezTo>
                      <a:pt x="64" y="9"/>
                      <a:pt x="64" y="10"/>
                      <a:pt x="63" y="10"/>
                    </a:cubicBezTo>
                    <a:cubicBezTo>
                      <a:pt x="10" y="111"/>
                      <a:pt x="10" y="111"/>
                      <a:pt x="10" y="111"/>
                    </a:cubicBezTo>
                    <a:cubicBezTo>
                      <a:pt x="9" y="112"/>
                      <a:pt x="9" y="113"/>
                      <a:pt x="11" y="114"/>
                    </a:cubicBezTo>
                    <a:cubicBezTo>
                      <a:pt x="39" y="129"/>
                      <a:pt x="39" y="129"/>
                      <a:pt x="39" y="129"/>
                    </a:cubicBezTo>
                    <a:cubicBezTo>
                      <a:pt x="39" y="129"/>
                      <a:pt x="39" y="129"/>
                      <a:pt x="39" y="129"/>
                    </a:cubicBezTo>
                    <a:cubicBezTo>
                      <a:pt x="39" y="129"/>
                      <a:pt x="40" y="129"/>
                      <a:pt x="41" y="129"/>
                    </a:cubicBezTo>
                    <a:cubicBezTo>
                      <a:pt x="41" y="129"/>
                      <a:pt x="42" y="128"/>
                      <a:pt x="42" y="128"/>
                    </a:cubicBezTo>
                    <a:cubicBezTo>
                      <a:pt x="96" y="27"/>
                      <a:pt x="96" y="27"/>
                      <a:pt x="96" y="27"/>
                    </a:cubicBezTo>
                    <a:cubicBezTo>
                      <a:pt x="96" y="26"/>
                      <a:pt x="96" y="25"/>
                      <a:pt x="95" y="24"/>
                    </a:cubicBezTo>
                    <a:cubicBezTo>
                      <a:pt x="67" y="9"/>
                      <a:pt x="67" y="9"/>
                      <a:pt x="67" y="9"/>
                    </a:cubicBezTo>
                    <a:cubicBezTo>
                      <a:pt x="66" y="9"/>
                      <a:pt x="66" y="9"/>
                      <a:pt x="6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91" name="Freeform 36">
                <a:extLst>
                  <a:ext uri="{FF2B5EF4-FFF2-40B4-BE49-F238E27FC236}">
                    <a16:creationId xmlns:a16="http://schemas.microsoft.com/office/drawing/2014/main" id="{4EF2E234-949B-43DF-9856-227765637DE7}"/>
                  </a:ext>
                </a:extLst>
              </p:cNvPr>
              <p:cNvSpPr>
                <a:spLocks noEditPoints="1"/>
              </p:cNvSpPr>
              <p:nvPr/>
            </p:nvSpPr>
            <p:spPr bwMode="auto">
              <a:xfrm>
                <a:off x="3500" y="2225"/>
                <a:ext cx="266" cy="249"/>
              </a:xfrm>
              <a:custGeom>
                <a:avLst/>
                <a:gdLst>
                  <a:gd name="T0" fmla="*/ 146 w 150"/>
                  <a:gd name="T1" fmla="*/ 140 h 140"/>
                  <a:gd name="T2" fmla="*/ 4 w 150"/>
                  <a:gd name="T3" fmla="*/ 140 h 140"/>
                  <a:gd name="T4" fmla="*/ 0 w 150"/>
                  <a:gd name="T5" fmla="*/ 136 h 140"/>
                  <a:gd name="T6" fmla="*/ 0 w 150"/>
                  <a:gd name="T7" fmla="*/ 89 h 140"/>
                  <a:gd name="T8" fmla="*/ 4 w 150"/>
                  <a:gd name="T9" fmla="*/ 85 h 140"/>
                  <a:gd name="T10" fmla="*/ 105 w 150"/>
                  <a:gd name="T11" fmla="*/ 83 h 140"/>
                  <a:gd name="T12" fmla="*/ 105 w 150"/>
                  <a:gd name="T13" fmla="*/ 4 h 140"/>
                  <a:gd name="T14" fmla="*/ 107 w 150"/>
                  <a:gd name="T15" fmla="*/ 1 h 140"/>
                  <a:gd name="T16" fmla="*/ 110 w 150"/>
                  <a:gd name="T17" fmla="*/ 0 h 140"/>
                  <a:gd name="T18" fmla="*/ 148 w 150"/>
                  <a:gd name="T19" fmla="*/ 20 h 140"/>
                  <a:gd name="T20" fmla="*/ 150 w 150"/>
                  <a:gd name="T21" fmla="*/ 23 h 140"/>
                  <a:gd name="T22" fmla="*/ 150 w 150"/>
                  <a:gd name="T23" fmla="*/ 136 h 140"/>
                  <a:gd name="T24" fmla="*/ 146 w 150"/>
                  <a:gd name="T25" fmla="*/ 140 h 140"/>
                  <a:gd name="T26" fmla="*/ 8 w 150"/>
                  <a:gd name="T27" fmla="*/ 132 h 140"/>
                  <a:gd name="T28" fmla="*/ 142 w 150"/>
                  <a:gd name="T29" fmla="*/ 132 h 140"/>
                  <a:gd name="T30" fmla="*/ 142 w 150"/>
                  <a:gd name="T31" fmla="*/ 26 h 140"/>
                  <a:gd name="T32" fmla="*/ 113 w 150"/>
                  <a:gd name="T33" fmla="*/ 11 h 140"/>
                  <a:gd name="T34" fmla="*/ 113 w 150"/>
                  <a:gd name="T35" fmla="*/ 87 h 140"/>
                  <a:gd name="T36" fmla="*/ 109 w 150"/>
                  <a:gd name="T37" fmla="*/ 91 h 140"/>
                  <a:gd name="T38" fmla="*/ 8 w 150"/>
                  <a:gd name="T39" fmla="*/ 93 h 140"/>
                  <a:gd name="T40" fmla="*/ 8 w 150"/>
                  <a:gd name="T4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40">
                    <a:moveTo>
                      <a:pt x="146" y="140"/>
                    </a:moveTo>
                    <a:cubicBezTo>
                      <a:pt x="4" y="140"/>
                      <a:pt x="4" y="140"/>
                      <a:pt x="4" y="140"/>
                    </a:cubicBezTo>
                    <a:cubicBezTo>
                      <a:pt x="2" y="140"/>
                      <a:pt x="0" y="139"/>
                      <a:pt x="0" y="136"/>
                    </a:cubicBezTo>
                    <a:cubicBezTo>
                      <a:pt x="0" y="89"/>
                      <a:pt x="0" y="89"/>
                      <a:pt x="0" y="89"/>
                    </a:cubicBezTo>
                    <a:cubicBezTo>
                      <a:pt x="0" y="87"/>
                      <a:pt x="2" y="85"/>
                      <a:pt x="4" y="85"/>
                    </a:cubicBezTo>
                    <a:cubicBezTo>
                      <a:pt x="105" y="83"/>
                      <a:pt x="105" y="83"/>
                      <a:pt x="105" y="83"/>
                    </a:cubicBezTo>
                    <a:cubicBezTo>
                      <a:pt x="105" y="4"/>
                      <a:pt x="105" y="4"/>
                      <a:pt x="105" y="4"/>
                    </a:cubicBezTo>
                    <a:cubicBezTo>
                      <a:pt x="105" y="3"/>
                      <a:pt x="105" y="1"/>
                      <a:pt x="107" y="1"/>
                    </a:cubicBezTo>
                    <a:cubicBezTo>
                      <a:pt x="108" y="0"/>
                      <a:pt x="109" y="0"/>
                      <a:pt x="110" y="0"/>
                    </a:cubicBezTo>
                    <a:cubicBezTo>
                      <a:pt x="148" y="20"/>
                      <a:pt x="148" y="20"/>
                      <a:pt x="148" y="20"/>
                    </a:cubicBezTo>
                    <a:cubicBezTo>
                      <a:pt x="149" y="20"/>
                      <a:pt x="150" y="22"/>
                      <a:pt x="150" y="23"/>
                    </a:cubicBezTo>
                    <a:cubicBezTo>
                      <a:pt x="150" y="136"/>
                      <a:pt x="150" y="136"/>
                      <a:pt x="150" y="136"/>
                    </a:cubicBezTo>
                    <a:cubicBezTo>
                      <a:pt x="150" y="139"/>
                      <a:pt x="148" y="140"/>
                      <a:pt x="146" y="140"/>
                    </a:cubicBezTo>
                    <a:close/>
                    <a:moveTo>
                      <a:pt x="8" y="132"/>
                    </a:moveTo>
                    <a:cubicBezTo>
                      <a:pt x="142" y="132"/>
                      <a:pt x="142" y="132"/>
                      <a:pt x="142" y="132"/>
                    </a:cubicBezTo>
                    <a:cubicBezTo>
                      <a:pt x="142" y="26"/>
                      <a:pt x="142" y="26"/>
                      <a:pt x="142" y="26"/>
                    </a:cubicBezTo>
                    <a:cubicBezTo>
                      <a:pt x="113" y="11"/>
                      <a:pt x="113" y="11"/>
                      <a:pt x="113" y="11"/>
                    </a:cubicBezTo>
                    <a:cubicBezTo>
                      <a:pt x="113" y="87"/>
                      <a:pt x="113" y="87"/>
                      <a:pt x="113" y="87"/>
                    </a:cubicBezTo>
                    <a:cubicBezTo>
                      <a:pt x="113" y="89"/>
                      <a:pt x="111" y="91"/>
                      <a:pt x="109" y="91"/>
                    </a:cubicBezTo>
                    <a:cubicBezTo>
                      <a:pt x="8" y="93"/>
                      <a:pt x="8" y="93"/>
                      <a:pt x="8" y="93"/>
                    </a:cubicBezTo>
                    <a:lnTo>
                      <a:pt x="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08" name="Group 44">
              <a:extLst>
                <a:ext uri="{FF2B5EF4-FFF2-40B4-BE49-F238E27FC236}">
                  <a16:creationId xmlns:a16="http://schemas.microsoft.com/office/drawing/2014/main" id="{E3053D6E-C7DE-4C48-8AC1-80DA43E648B5}"/>
                </a:ext>
              </a:extLst>
            </p:cNvPr>
            <p:cNvGrpSpPr>
              <a:grpSpLocks noChangeAspect="1"/>
            </p:cNvGrpSpPr>
            <p:nvPr/>
          </p:nvGrpSpPr>
          <p:grpSpPr bwMode="auto">
            <a:xfrm>
              <a:off x="6963180" y="1468377"/>
              <a:ext cx="431435" cy="431435"/>
              <a:chOff x="3498" y="1819"/>
              <a:chExt cx="682" cy="682"/>
            </a:xfrm>
            <a:solidFill>
              <a:schemeClr val="accent3">
                <a:lumMod val="60000"/>
                <a:lumOff val="40000"/>
              </a:schemeClr>
            </a:solidFill>
          </p:grpSpPr>
          <p:sp>
            <p:nvSpPr>
              <p:cNvPr id="282" name="Freeform 45">
                <a:extLst>
                  <a:ext uri="{FF2B5EF4-FFF2-40B4-BE49-F238E27FC236}">
                    <a16:creationId xmlns:a16="http://schemas.microsoft.com/office/drawing/2014/main" id="{25E9F610-2742-43D2-83D7-ECA4EEA46F6B}"/>
                  </a:ext>
                </a:extLst>
              </p:cNvPr>
              <p:cNvSpPr>
                <a:spLocks noEditPoints="1"/>
              </p:cNvSpPr>
              <p:nvPr/>
            </p:nvSpPr>
            <p:spPr bwMode="auto">
              <a:xfrm>
                <a:off x="3498" y="1819"/>
                <a:ext cx="682" cy="682"/>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76 h 384"/>
                  <a:gd name="T12" fmla="*/ 8 w 384"/>
                  <a:gd name="T13" fmla="*/ 192 h 384"/>
                  <a:gd name="T14" fmla="*/ 192 w 384"/>
                  <a:gd name="T15" fmla="*/ 8 h 384"/>
                  <a:gd name="T16" fmla="*/ 376 w 384"/>
                  <a:gd name="T17" fmla="*/ 192 h 384"/>
                  <a:gd name="T18" fmla="*/ 192 w 384"/>
                  <a:gd name="T19" fmla="*/ 3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76"/>
                    </a:moveTo>
                    <a:cubicBezTo>
                      <a:pt x="91" y="376"/>
                      <a:pt x="8" y="294"/>
                      <a:pt x="8" y="192"/>
                    </a:cubicBezTo>
                    <a:cubicBezTo>
                      <a:pt x="8" y="91"/>
                      <a:pt x="91" y="8"/>
                      <a:pt x="192" y="8"/>
                    </a:cubicBezTo>
                    <a:cubicBezTo>
                      <a:pt x="294" y="8"/>
                      <a:pt x="376" y="91"/>
                      <a:pt x="376" y="192"/>
                    </a:cubicBezTo>
                    <a:cubicBezTo>
                      <a:pt x="376" y="294"/>
                      <a:pt x="294" y="376"/>
                      <a:pt x="192" y="3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dirty="0">
                  <a:solidFill>
                    <a:srgbClr val="C6C6C8"/>
                  </a:solidFill>
                </a:endParaRPr>
              </a:p>
            </p:txBody>
          </p:sp>
          <p:sp>
            <p:nvSpPr>
              <p:cNvPr id="283" name="Freeform 46">
                <a:extLst>
                  <a:ext uri="{FF2B5EF4-FFF2-40B4-BE49-F238E27FC236}">
                    <a16:creationId xmlns:a16="http://schemas.microsoft.com/office/drawing/2014/main" id="{70BF1000-CB03-4064-B8D1-BFBE3CD490A6}"/>
                  </a:ext>
                </a:extLst>
              </p:cNvPr>
              <p:cNvSpPr>
                <a:spLocks/>
              </p:cNvSpPr>
              <p:nvPr/>
            </p:nvSpPr>
            <p:spPr bwMode="auto">
              <a:xfrm>
                <a:off x="3734" y="2098"/>
                <a:ext cx="91" cy="137"/>
              </a:xfrm>
              <a:custGeom>
                <a:avLst/>
                <a:gdLst>
                  <a:gd name="T0" fmla="*/ 0 w 51"/>
                  <a:gd name="T1" fmla="*/ 14 h 77"/>
                  <a:gd name="T2" fmla="*/ 34 w 51"/>
                  <a:gd name="T3" fmla="*/ 14 h 77"/>
                  <a:gd name="T4" fmla="*/ 17 w 51"/>
                  <a:gd name="T5" fmla="*/ 44 h 77"/>
                  <a:gd name="T6" fmla="*/ 10 w 51"/>
                  <a:gd name="T7" fmla="*/ 77 h 77"/>
                  <a:gd name="T8" fmla="*/ 25 w 51"/>
                  <a:gd name="T9" fmla="*/ 77 h 77"/>
                  <a:gd name="T10" fmla="*/ 28 w 51"/>
                  <a:gd name="T11" fmla="*/ 54 h 77"/>
                  <a:gd name="T12" fmla="*/ 38 w 51"/>
                  <a:gd name="T13" fmla="*/ 29 h 77"/>
                  <a:gd name="T14" fmla="*/ 51 w 51"/>
                  <a:gd name="T15" fmla="*/ 11 h 77"/>
                  <a:gd name="T16" fmla="*/ 51 w 51"/>
                  <a:gd name="T17" fmla="*/ 0 h 77"/>
                  <a:gd name="T18" fmla="*/ 0 w 51"/>
                  <a:gd name="T19" fmla="*/ 0 h 77"/>
                  <a:gd name="T20" fmla="*/ 0 w 51"/>
                  <a:gd name="T21"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7">
                    <a:moveTo>
                      <a:pt x="0" y="14"/>
                    </a:moveTo>
                    <a:cubicBezTo>
                      <a:pt x="34" y="14"/>
                      <a:pt x="34" y="14"/>
                      <a:pt x="34" y="14"/>
                    </a:cubicBezTo>
                    <a:cubicBezTo>
                      <a:pt x="27" y="23"/>
                      <a:pt x="21" y="33"/>
                      <a:pt x="17" y="44"/>
                    </a:cubicBezTo>
                    <a:cubicBezTo>
                      <a:pt x="13" y="55"/>
                      <a:pt x="11" y="66"/>
                      <a:pt x="10" y="77"/>
                    </a:cubicBezTo>
                    <a:cubicBezTo>
                      <a:pt x="25" y="77"/>
                      <a:pt x="25" y="77"/>
                      <a:pt x="25" y="77"/>
                    </a:cubicBezTo>
                    <a:cubicBezTo>
                      <a:pt x="25" y="70"/>
                      <a:pt x="26" y="62"/>
                      <a:pt x="28" y="54"/>
                    </a:cubicBezTo>
                    <a:cubicBezTo>
                      <a:pt x="30" y="45"/>
                      <a:pt x="34" y="37"/>
                      <a:pt x="38" y="29"/>
                    </a:cubicBezTo>
                    <a:cubicBezTo>
                      <a:pt x="42" y="21"/>
                      <a:pt x="47" y="15"/>
                      <a:pt x="51" y="11"/>
                    </a:cubicBezTo>
                    <a:cubicBezTo>
                      <a:pt x="51" y="0"/>
                      <a:pt x="51" y="0"/>
                      <a:pt x="51" y="0"/>
                    </a:cubicBezTo>
                    <a:cubicBezTo>
                      <a:pt x="0" y="0"/>
                      <a:pt x="0" y="0"/>
                      <a:pt x="0" y="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84" name="Freeform 47">
                <a:extLst>
                  <a:ext uri="{FF2B5EF4-FFF2-40B4-BE49-F238E27FC236}">
                    <a16:creationId xmlns:a16="http://schemas.microsoft.com/office/drawing/2014/main" id="{B7607FF2-1257-4561-B14B-EB5C1E52EF12}"/>
                  </a:ext>
                </a:extLst>
              </p:cNvPr>
              <p:cNvSpPr>
                <a:spLocks/>
              </p:cNvSpPr>
              <p:nvPr/>
            </p:nvSpPr>
            <p:spPr bwMode="auto">
              <a:xfrm>
                <a:off x="3843" y="2098"/>
                <a:ext cx="92" cy="138"/>
              </a:xfrm>
              <a:custGeom>
                <a:avLst/>
                <a:gdLst>
                  <a:gd name="T0" fmla="*/ 28 w 52"/>
                  <a:gd name="T1" fmla="*/ 25 h 78"/>
                  <a:gd name="T2" fmla="*/ 18 w 52"/>
                  <a:gd name="T3" fmla="*/ 27 h 78"/>
                  <a:gd name="T4" fmla="*/ 20 w 52"/>
                  <a:gd name="T5" fmla="*/ 14 h 78"/>
                  <a:gd name="T6" fmla="*/ 49 w 52"/>
                  <a:gd name="T7" fmla="*/ 14 h 78"/>
                  <a:gd name="T8" fmla="*/ 49 w 52"/>
                  <a:gd name="T9" fmla="*/ 0 h 78"/>
                  <a:gd name="T10" fmla="*/ 9 w 52"/>
                  <a:gd name="T11" fmla="*/ 0 h 78"/>
                  <a:gd name="T12" fmla="*/ 1 w 52"/>
                  <a:gd name="T13" fmla="*/ 41 h 78"/>
                  <a:gd name="T14" fmla="*/ 14 w 52"/>
                  <a:gd name="T15" fmla="*/ 42 h 78"/>
                  <a:gd name="T16" fmla="*/ 25 w 52"/>
                  <a:gd name="T17" fmla="*/ 37 h 78"/>
                  <a:gd name="T18" fmla="*/ 33 w 52"/>
                  <a:gd name="T19" fmla="*/ 40 h 78"/>
                  <a:gd name="T20" fmla="*/ 37 w 52"/>
                  <a:gd name="T21" fmla="*/ 51 h 78"/>
                  <a:gd name="T22" fmla="*/ 33 w 52"/>
                  <a:gd name="T23" fmla="*/ 63 h 78"/>
                  <a:gd name="T24" fmla="*/ 25 w 52"/>
                  <a:gd name="T25" fmla="*/ 66 h 78"/>
                  <a:gd name="T26" fmla="*/ 18 w 52"/>
                  <a:gd name="T27" fmla="*/ 63 h 78"/>
                  <a:gd name="T28" fmla="*/ 14 w 52"/>
                  <a:gd name="T29" fmla="*/ 55 h 78"/>
                  <a:gd name="T30" fmla="*/ 0 w 52"/>
                  <a:gd name="T31" fmla="*/ 57 h 78"/>
                  <a:gd name="T32" fmla="*/ 8 w 52"/>
                  <a:gd name="T33" fmla="*/ 73 h 78"/>
                  <a:gd name="T34" fmla="*/ 25 w 52"/>
                  <a:gd name="T35" fmla="*/ 78 h 78"/>
                  <a:gd name="T36" fmla="*/ 46 w 52"/>
                  <a:gd name="T37" fmla="*/ 68 h 78"/>
                  <a:gd name="T38" fmla="*/ 52 w 52"/>
                  <a:gd name="T39" fmla="*/ 51 h 78"/>
                  <a:gd name="T40" fmla="*/ 45 w 52"/>
                  <a:gd name="T41" fmla="*/ 32 h 78"/>
                  <a:gd name="T42" fmla="*/ 28 w 52"/>
                  <a:gd name="T43"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78">
                    <a:moveTo>
                      <a:pt x="28" y="25"/>
                    </a:moveTo>
                    <a:cubicBezTo>
                      <a:pt x="25" y="25"/>
                      <a:pt x="21" y="26"/>
                      <a:pt x="18" y="27"/>
                    </a:cubicBezTo>
                    <a:cubicBezTo>
                      <a:pt x="20" y="14"/>
                      <a:pt x="20" y="14"/>
                      <a:pt x="20" y="14"/>
                    </a:cubicBezTo>
                    <a:cubicBezTo>
                      <a:pt x="49" y="14"/>
                      <a:pt x="49" y="14"/>
                      <a:pt x="49" y="14"/>
                    </a:cubicBezTo>
                    <a:cubicBezTo>
                      <a:pt x="49" y="0"/>
                      <a:pt x="49" y="0"/>
                      <a:pt x="49" y="0"/>
                    </a:cubicBezTo>
                    <a:cubicBezTo>
                      <a:pt x="9" y="0"/>
                      <a:pt x="9" y="0"/>
                      <a:pt x="9" y="0"/>
                    </a:cubicBezTo>
                    <a:cubicBezTo>
                      <a:pt x="1" y="41"/>
                      <a:pt x="1" y="41"/>
                      <a:pt x="1" y="41"/>
                    </a:cubicBezTo>
                    <a:cubicBezTo>
                      <a:pt x="14" y="42"/>
                      <a:pt x="14" y="42"/>
                      <a:pt x="14" y="42"/>
                    </a:cubicBezTo>
                    <a:cubicBezTo>
                      <a:pt x="17" y="39"/>
                      <a:pt x="21" y="37"/>
                      <a:pt x="25" y="37"/>
                    </a:cubicBezTo>
                    <a:cubicBezTo>
                      <a:pt x="28" y="37"/>
                      <a:pt x="31" y="38"/>
                      <a:pt x="33" y="40"/>
                    </a:cubicBezTo>
                    <a:cubicBezTo>
                      <a:pt x="36" y="43"/>
                      <a:pt x="37" y="46"/>
                      <a:pt x="37" y="51"/>
                    </a:cubicBezTo>
                    <a:cubicBezTo>
                      <a:pt x="37" y="56"/>
                      <a:pt x="36" y="60"/>
                      <a:pt x="33" y="63"/>
                    </a:cubicBezTo>
                    <a:cubicBezTo>
                      <a:pt x="31" y="65"/>
                      <a:pt x="29" y="66"/>
                      <a:pt x="25" y="66"/>
                    </a:cubicBezTo>
                    <a:cubicBezTo>
                      <a:pt x="23" y="66"/>
                      <a:pt x="20" y="65"/>
                      <a:pt x="18" y="63"/>
                    </a:cubicBezTo>
                    <a:cubicBezTo>
                      <a:pt x="16" y="61"/>
                      <a:pt x="15" y="59"/>
                      <a:pt x="14" y="55"/>
                    </a:cubicBezTo>
                    <a:cubicBezTo>
                      <a:pt x="0" y="57"/>
                      <a:pt x="0" y="57"/>
                      <a:pt x="0" y="57"/>
                    </a:cubicBezTo>
                    <a:cubicBezTo>
                      <a:pt x="0" y="63"/>
                      <a:pt x="3" y="69"/>
                      <a:pt x="8" y="73"/>
                    </a:cubicBezTo>
                    <a:cubicBezTo>
                      <a:pt x="12" y="76"/>
                      <a:pt x="18" y="78"/>
                      <a:pt x="25" y="78"/>
                    </a:cubicBezTo>
                    <a:cubicBezTo>
                      <a:pt x="34" y="78"/>
                      <a:pt x="41" y="75"/>
                      <a:pt x="46" y="68"/>
                    </a:cubicBezTo>
                    <a:cubicBezTo>
                      <a:pt x="50" y="63"/>
                      <a:pt x="52" y="57"/>
                      <a:pt x="52" y="51"/>
                    </a:cubicBezTo>
                    <a:cubicBezTo>
                      <a:pt x="52" y="43"/>
                      <a:pt x="50" y="37"/>
                      <a:pt x="45" y="32"/>
                    </a:cubicBezTo>
                    <a:cubicBezTo>
                      <a:pt x="40" y="27"/>
                      <a:pt x="35" y="25"/>
                      <a:pt x="2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85" name="Freeform 48">
                <a:extLst>
                  <a:ext uri="{FF2B5EF4-FFF2-40B4-BE49-F238E27FC236}">
                    <a16:creationId xmlns:a16="http://schemas.microsoft.com/office/drawing/2014/main" id="{DD6CABF2-8EA0-457D-A612-0DB7B1BFFBA8}"/>
                  </a:ext>
                </a:extLst>
              </p:cNvPr>
              <p:cNvSpPr>
                <a:spLocks noEditPoints="1"/>
              </p:cNvSpPr>
              <p:nvPr/>
            </p:nvSpPr>
            <p:spPr bwMode="auto">
              <a:xfrm>
                <a:off x="3617" y="1940"/>
                <a:ext cx="442" cy="440"/>
              </a:xfrm>
              <a:custGeom>
                <a:avLst/>
                <a:gdLst>
                  <a:gd name="T0" fmla="*/ 233 w 249"/>
                  <a:gd name="T1" fmla="*/ 21 h 248"/>
                  <a:gd name="T2" fmla="*/ 227 w 249"/>
                  <a:gd name="T3" fmla="*/ 15 h 248"/>
                  <a:gd name="T4" fmla="*/ 209 w 249"/>
                  <a:gd name="T5" fmla="*/ 33 h 248"/>
                  <a:gd name="T6" fmla="*/ 125 w 249"/>
                  <a:gd name="T7" fmla="*/ 0 h 248"/>
                  <a:gd name="T8" fmla="*/ 0 w 249"/>
                  <a:gd name="T9" fmla="*/ 124 h 248"/>
                  <a:gd name="T10" fmla="*/ 125 w 249"/>
                  <a:gd name="T11" fmla="*/ 248 h 248"/>
                  <a:gd name="T12" fmla="*/ 249 w 249"/>
                  <a:gd name="T13" fmla="*/ 124 h 248"/>
                  <a:gd name="T14" fmla="*/ 215 w 249"/>
                  <a:gd name="T15" fmla="*/ 39 h 248"/>
                  <a:gd name="T16" fmla="*/ 233 w 249"/>
                  <a:gd name="T17" fmla="*/ 21 h 248"/>
                  <a:gd name="T18" fmla="*/ 241 w 249"/>
                  <a:gd name="T19" fmla="*/ 124 h 248"/>
                  <a:gd name="T20" fmla="*/ 125 w 249"/>
                  <a:gd name="T21" fmla="*/ 240 h 248"/>
                  <a:gd name="T22" fmla="*/ 8 w 249"/>
                  <a:gd name="T23" fmla="*/ 124 h 248"/>
                  <a:gd name="T24" fmla="*/ 125 w 249"/>
                  <a:gd name="T25" fmla="*/ 8 h 248"/>
                  <a:gd name="T26" fmla="*/ 204 w 249"/>
                  <a:gd name="T27" fmla="*/ 39 h 248"/>
                  <a:gd name="T28" fmla="*/ 179 w 249"/>
                  <a:gd name="T29" fmla="*/ 65 h 248"/>
                  <a:gd name="T30" fmla="*/ 184 w 249"/>
                  <a:gd name="T31" fmla="*/ 71 h 248"/>
                  <a:gd name="T32" fmla="*/ 210 w 249"/>
                  <a:gd name="T33" fmla="*/ 45 h 248"/>
                  <a:gd name="T34" fmla="*/ 241 w 249"/>
                  <a:gd name="T35"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248">
                    <a:moveTo>
                      <a:pt x="233" y="21"/>
                    </a:moveTo>
                    <a:cubicBezTo>
                      <a:pt x="227" y="15"/>
                      <a:pt x="227" y="15"/>
                      <a:pt x="227" y="15"/>
                    </a:cubicBezTo>
                    <a:cubicBezTo>
                      <a:pt x="209" y="33"/>
                      <a:pt x="209" y="33"/>
                      <a:pt x="209" y="33"/>
                    </a:cubicBezTo>
                    <a:cubicBezTo>
                      <a:pt x="187" y="13"/>
                      <a:pt x="157" y="0"/>
                      <a:pt x="125" y="0"/>
                    </a:cubicBezTo>
                    <a:cubicBezTo>
                      <a:pt x="56" y="0"/>
                      <a:pt x="0" y="56"/>
                      <a:pt x="0" y="124"/>
                    </a:cubicBezTo>
                    <a:cubicBezTo>
                      <a:pt x="0" y="193"/>
                      <a:pt x="56" y="248"/>
                      <a:pt x="125" y="248"/>
                    </a:cubicBezTo>
                    <a:cubicBezTo>
                      <a:pt x="193" y="248"/>
                      <a:pt x="249" y="193"/>
                      <a:pt x="249" y="124"/>
                    </a:cubicBezTo>
                    <a:cubicBezTo>
                      <a:pt x="249" y="91"/>
                      <a:pt x="236" y="61"/>
                      <a:pt x="215" y="39"/>
                    </a:cubicBezTo>
                    <a:lnTo>
                      <a:pt x="233" y="21"/>
                    </a:lnTo>
                    <a:close/>
                    <a:moveTo>
                      <a:pt x="241" y="124"/>
                    </a:moveTo>
                    <a:cubicBezTo>
                      <a:pt x="241" y="188"/>
                      <a:pt x="189" y="240"/>
                      <a:pt x="125" y="240"/>
                    </a:cubicBezTo>
                    <a:cubicBezTo>
                      <a:pt x="60" y="240"/>
                      <a:pt x="8" y="188"/>
                      <a:pt x="8" y="124"/>
                    </a:cubicBezTo>
                    <a:cubicBezTo>
                      <a:pt x="8" y="60"/>
                      <a:pt x="60" y="8"/>
                      <a:pt x="125" y="8"/>
                    </a:cubicBezTo>
                    <a:cubicBezTo>
                      <a:pt x="155" y="8"/>
                      <a:pt x="183" y="20"/>
                      <a:pt x="204" y="39"/>
                    </a:cubicBezTo>
                    <a:cubicBezTo>
                      <a:pt x="179" y="65"/>
                      <a:pt x="179" y="65"/>
                      <a:pt x="179" y="65"/>
                    </a:cubicBezTo>
                    <a:cubicBezTo>
                      <a:pt x="184" y="71"/>
                      <a:pt x="184" y="71"/>
                      <a:pt x="184" y="71"/>
                    </a:cubicBezTo>
                    <a:cubicBezTo>
                      <a:pt x="210" y="45"/>
                      <a:pt x="210" y="45"/>
                      <a:pt x="210" y="45"/>
                    </a:cubicBezTo>
                    <a:cubicBezTo>
                      <a:pt x="229" y="66"/>
                      <a:pt x="241" y="93"/>
                      <a:pt x="24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09" name="Group 208">
              <a:extLst>
                <a:ext uri="{FF2B5EF4-FFF2-40B4-BE49-F238E27FC236}">
                  <a16:creationId xmlns:a16="http://schemas.microsoft.com/office/drawing/2014/main" id="{C42ABF17-C1E3-4E2F-AB0E-944533F026DE}"/>
                </a:ext>
              </a:extLst>
            </p:cNvPr>
            <p:cNvGrpSpPr>
              <a:grpSpLocks noChangeAspect="1"/>
            </p:cNvGrpSpPr>
            <p:nvPr/>
          </p:nvGrpSpPr>
          <p:grpSpPr bwMode="auto">
            <a:xfrm>
              <a:off x="6387778" y="1435509"/>
              <a:ext cx="371032" cy="511000"/>
              <a:chOff x="3588" y="1814"/>
              <a:chExt cx="501" cy="690"/>
            </a:xfrm>
            <a:solidFill>
              <a:schemeClr val="accent3">
                <a:lumMod val="60000"/>
                <a:lumOff val="40000"/>
              </a:schemeClr>
            </a:solidFill>
          </p:grpSpPr>
          <p:sp>
            <p:nvSpPr>
              <p:cNvPr id="277" name="Freeform 5">
                <a:extLst>
                  <a:ext uri="{FF2B5EF4-FFF2-40B4-BE49-F238E27FC236}">
                    <a16:creationId xmlns:a16="http://schemas.microsoft.com/office/drawing/2014/main" id="{9ABE21D0-4423-4322-9AC1-96DB5B8216F3}"/>
                  </a:ext>
                </a:extLst>
              </p:cNvPr>
              <p:cNvSpPr>
                <a:spLocks noEditPoints="1"/>
              </p:cNvSpPr>
              <p:nvPr/>
            </p:nvSpPr>
            <p:spPr bwMode="auto">
              <a:xfrm>
                <a:off x="3798" y="2051"/>
                <a:ext cx="80" cy="80"/>
              </a:xfrm>
              <a:custGeom>
                <a:avLst/>
                <a:gdLst>
                  <a:gd name="T0" fmla="*/ 22 w 45"/>
                  <a:gd name="T1" fmla="*/ 45 h 45"/>
                  <a:gd name="T2" fmla="*/ 0 w 45"/>
                  <a:gd name="T3" fmla="*/ 22 h 45"/>
                  <a:gd name="T4" fmla="*/ 22 w 45"/>
                  <a:gd name="T5" fmla="*/ 0 h 45"/>
                  <a:gd name="T6" fmla="*/ 45 w 45"/>
                  <a:gd name="T7" fmla="*/ 22 h 45"/>
                  <a:gd name="T8" fmla="*/ 22 w 45"/>
                  <a:gd name="T9" fmla="*/ 45 h 45"/>
                  <a:gd name="T10" fmla="*/ 22 w 45"/>
                  <a:gd name="T11" fmla="*/ 8 h 45"/>
                  <a:gd name="T12" fmla="*/ 8 w 45"/>
                  <a:gd name="T13" fmla="*/ 22 h 45"/>
                  <a:gd name="T14" fmla="*/ 22 w 45"/>
                  <a:gd name="T15" fmla="*/ 37 h 45"/>
                  <a:gd name="T16" fmla="*/ 37 w 45"/>
                  <a:gd name="T17" fmla="*/ 22 h 45"/>
                  <a:gd name="T18" fmla="*/ 22 w 45"/>
                  <a:gd name="T19"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22" y="45"/>
                    </a:moveTo>
                    <a:cubicBezTo>
                      <a:pt x="10" y="45"/>
                      <a:pt x="0" y="34"/>
                      <a:pt x="0" y="22"/>
                    </a:cubicBezTo>
                    <a:cubicBezTo>
                      <a:pt x="0" y="10"/>
                      <a:pt x="10" y="0"/>
                      <a:pt x="22" y="0"/>
                    </a:cubicBezTo>
                    <a:cubicBezTo>
                      <a:pt x="35" y="0"/>
                      <a:pt x="45" y="10"/>
                      <a:pt x="45" y="22"/>
                    </a:cubicBezTo>
                    <a:cubicBezTo>
                      <a:pt x="45" y="34"/>
                      <a:pt x="35" y="45"/>
                      <a:pt x="22" y="45"/>
                    </a:cubicBezTo>
                    <a:close/>
                    <a:moveTo>
                      <a:pt x="22" y="8"/>
                    </a:moveTo>
                    <a:cubicBezTo>
                      <a:pt x="14" y="8"/>
                      <a:pt x="8" y="14"/>
                      <a:pt x="8" y="22"/>
                    </a:cubicBezTo>
                    <a:cubicBezTo>
                      <a:pt x="8" y="30"/>
                      <a:pt x="14" y="37"/>
                      <a:pt x="22" y="37"/>
                    </a:cubicBezTo>
                    <a:cubicBezTo>
                      <a:pt x="30" y="37"/>
                      <a:pt x="37" y="30"/>
                      <a:pt x="37" y="22"/>
                    </a:cubicBezTo>
                    <a:cubicBezTo>
                      <a:pt x="37" y="14"/>
                      <a:pt x="30" y="8"/>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78" name="Freeform 6">
                <a:extLst>
                  <a:ext uri="{FF2B5EF4-FFF2-40B4-BE49-F238E27FC236}">
                    <a16:creationId xmlns:a16="http://schemas.microsoft.com/office/drawing/2014/main" id="{E1548081-C07A-47A3-9732-1FAE83769CFE}"/>
                  </a:ext>
                </a:extLst>
              </p:cNvPr>
              <p:cNvSpPr>
                <a:spLocks noEditPoints="1"/>
              </p:cNvSpPr>
              <p:nvPr/>
            </p:nvSpPr>
            <p:spPr bwMode="auto">
              <a:xfrm>
                <a:off x="3798" y="2140"/>
                <a:ext cx="78" cy="364"/>
              </a:xfrm>
              <a:custGeom>
                <a:avLst/>
                <a:gdLst>
                  <a:gd name="T0" fmla="*/ 40 w 44"/>
                  <a:gd name="T1" fmla="*/ 205 h 205"/>
                  <a:gd name="T2" fmla="*/ 4 w 44"/>
                  <a:gd name="T3" fmla="*/ 205 h 205"/>
                  <a:gd name="T4" fmla="*/ 1 w 44"/>
                  <a:gd name="T5" fmla="*/ 204 h 205"/>
                  <a:gd name="T6" fmla="*/ 0 w 44"/>
                  <a:gd name="T7" fmla="*/ 201 h 205"/>
                  <a:gd name="T8" fmla="*/ 7 w 44"/>
                  <a:gd name="T9" fmla="*/ 4 h 205"/>
                  <a:gd name="T10" fmla="*/ 8 w 44"/>
                  <a:gd name="T11" fmla="*/ 1 h 205"/>
                  <a:gd name="T12" fmla="*/ 12 w 44"/>
                  <a:gd name="T13" fmla="*/ 1 h 205"/>
                  <a:gd name="T14" fmla="*/ 33 w 44"/>
                  <a:gd name="T15" fmla="*/ 1 h 205"/>
                  <a:gd name="T16" fmla="*/ 36 w 44"/>
                  <a:gd name="T17" fmla="*/ 1 h 205"/>
                  <a:gd name="T18" fmla="*/ 38 w 44"/>
                  <a:gd name="T19" fmla="*/ 4 h 205"/>
                  <a:gd name="T20" fmla="*/ 44 w 44"/>
                  <a:gd name="T21" fmla="*/ 201 h 205"/>
                  <a:gd name="T22" fmla="*/ 43 w 44"/>
                  <a:gd name="T23" fmla="*/ 204 h 205"/>
                  <a:gd name="T24" fmla="*/ 40 w 44"/>
                  <a:gd name="T25" fmla="*/ 205 h 205"/>
                  <a:gd name="T26" fmla="*/ 8 w 44"/>
                  <a:gd name="T27" fmla="*/ 197 h 205"/>
                  <a:gd name="T28" fmla="*/ 36 w 44"/>
                  <a:gd name="T29" fmla="*/ 197 h 205"/>
                  <a:gd name="T30" fmla="*/ 30 w 44"/>
                  <a:gd name="T31" fmla="*/ 10 h 205"/>
                  <a:gd name="T32" fmla="*/ 14 w 44"/>
                  <a:gd name="T33" fmla="*/ 10 h 205"/>
                  <a:gd name="T34" fmla="*/ 8 w 44"/>
                  <a:gd name="T3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05">
                    <a:moveTo>
                      <a:pt x="40" y="205"/>
                    </a:moveTo>
                    <a:cubicBezTo>
                      <a:pt x="4" y="205"/>
                      <a:pt x="4" y="205"/>
                      <a:pt x="4" y="205"/>
                    </a:cubicBezTo>
                    <a:cubicBezTo>
                      <a:pt x="3" y="205"/>
                      <a:pt x="2" y="205"/>
                      <a:pt x="1" y="204"/>
                    </a:cubicBezTo>
                    <a:cubicBezTo>
                      <a:pt x="1" y="203"/>
                      <a:pt x="0" y="202"/>
                      <a:pt x="0" y="201"/>
                    </a:cubicBezTo>
                    <a:cubicBezTo>
                      <a:pt x="7" y="4"/>
                      <a:pt x="7" y="4"/>
                      <a:pt x="7" y="4"/>
                    </a:cubicBezTo>
                    <a:cubicBezTo>
                      <a:pt x="7" y="3"/>
                      <a:pt x="7" y="2"/>
                      <a:pt x="8" y="1"/>
                    </a:cubicBezTo>
                    <a:cubicBezTo>
                      <a:pt x="9" y="0"/>
                      <a:pt x="11" y="0"/>
                      <a:pt x="12" y="1"/>
                    </a:cubicBezTo>
                    <a:cubicBezTo>
                      <a:pt x="19" y="3"/>
                      <a:pt x="26" y="3"/>
                      <a:pt x="33" y="1"/>
                    </a:cubicBezTo>
                    <a:cubicBezTo>
                      <a:pt x="34" y="0"/>
                      <a:pt x="35" y="0"/>
                      <a:pt x="36" y="1"/>
                    </a:cubicBezTo>
                    <a:cubicBezTo>
                      <a:pt x="37" y="2"/>
                      <a:pt x="38" y="3"/>
                      <a:pt x="38" y="4"/>
                    </a:cubicBezTo>
                    <a:cubicBezTo>
                      <a:pt x="44" y="201"/>
                      <a:pt x="44" y="201"/>
                      <a:pt x="44" y="201"/>
                    </a:cubicBezTo>
                    <a:cubicBezTo>
                      <a:pt x="44" y="202"/>
                      <a:pt x="44" y="203"/>
                      <a:pt x="43" y="204"/>
                    </a:cubicBezTo>
                    <a:cubicBezTo>
                      <a:pt x="42" y="205"/>
                      <a:pt x="41" y="205"/>
                      <a:pt x="40" y="205"/>
                    </a:cubicBezTo>
                    <a:close/>
                    <a:moveTo>
                      <a:pt x="8" y="197"/>
                    </a:moveTo>
                    <a:cubicBezTo>
                      <a:pt x="36" y="197"/>
                      <a:pt x="36" y="197"/>
                      <a:pt x="36" y="197"/>
                    </a:cubicBezTo>
                    <a:cubicBezTo>
                      <a:pt x="30" y="10"/>
                      <a:pt x="30" y="10"/>
                      <a:pt x="30" y="10"/>
                    </a:cubicBezTo>
                    <a:cubicBezTo>
                      <a:pt x="25" y="11"/>
                      <a:pt x="20" y="11"/>
                      <a:pt x="14" y="10"/>
                    </a:cubicBezTo>
                    <a:lnTo>
                      <a:pt x="8"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79" name="Freeform 7">
                <a:extLst>
                  <a:ext uri="{FF2B5EF4-FFF2-40B4-BE49-F238E27FC236}">
                    <a16:creationId xmlns:a16="http://schemas.microsoft.com/office/drawing/2014/main" id="{44D6E3F5-E7F8-497B-9CE2-691EFAB47D64}"/>
                  </a:ext>
                </a:extLst>
              </p:cNvPr>
              <p:cNvSpPr>
                <a:spLocks noEditPoints="1"/>
              </p:cNvSpPr>
              <p:nvPr/>
            </p:nvSpPr>
            <p:spPr bwMode="auto">
              <a:xfrm>
                <a:off x="3869" y="2090"/>
                <a:ext cx="220" cy="137"/>
              </a:xfrm>
              <a:custGeom>
                <a:avLst/>
                <a:gdLst>
                  <a:gd name="T0" fmla="*/ 115 w 123"/>
                  <a:gd name="T1" fmla="*/ 77 h 77"/>
                  <a:gd name="T2" fmla="*/ 69 w 123"/>
                  <a:gd name="T3" fmla="*/ 61 h 77"/>
                  <a:gd name="T4" fmla="*/ 3 w 123"/>
                  <a:gd name="T5" fmla="*/ 30 h 77"/>
                  <a:gd name="T6" fmla="*/ 0 w 123"/>
                  <a:gd name="T7" fmla="*/ 26 h 77"/>
                  <a:gd name="T8" fmla="*/ 2 w 123"/>
                  <a:gd name="T9" fmla="*/ 23 h 77"/>
                  <a:gd name="T10" fmla="*/ 13 w 123"/>
                  <a:gd name="T11" fmla="*/ 4 h 77"/>
                  <a:gd name="T12" fmla="*/ 15 w 123"/>
                  <a:gd name="T13" fmla="*/ 1 h 77"/>
                  <a:gd name="T14" fmla="*/ 19 w 123"/>
                  <a:gd name="T15" fmla="*/ 1 h 77"/>
                  <a:gd name="T16" fmla="*/ 81 w 123"/>
                  <a:gd name="T17" fmla="*/ 40 h 77"/>
                  <a:gd name="T18" fmla="*/ 119 w 123"/>
                  <a:gd name="T19" fmla="*/ 74 h 77"/>
                  <a:gd name="T20" fmla="*/ 119 w 123"/>
                  <a:gd name="T21" fmla="*/ 75 h 77"/>
                  <a:gd name="T22" fmla="*/ 115 w 123"/>
                  <a:gd name="T23" fmla="*/ 77 h 77"/>
                  <a:gd name="T24" fmla="*/ 12 w 123"/>
                  <a:gd name="T25" fmla="*/ 26 h 77"/>
                  <a:gd name="T26" fmla="*/ 106 w 123"/>
                  <a:gd name="T27" fmla="*/ 67 h 77"/>
                  <a:gd name="T28" fmla="*/ 20 w 123"/>
                  <a:gd name="T29" fmla="*/ 11 h 77"/>
                  <a:gd name="T30" fmla="*/ 12 w 123"/>
                  <a:gd name="T3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77">
                    <a:moveTo>
                      <a:pt x="115" y="77"/>
                    </a:moveTo>
                    <a:cubicBezTo>
                      <a:pt x="110" y="77"/>
                      <a:pt x="98" y="74"/>
                      <a:pt x="69" y="61"/>
                    </a:cubicBezTo>
                    <a:cubicBezTo>
                      <a:pt x="44" y="50"/>
                      <a:pt x="17" y="37"/>
                      <a:pt x="3" y="30"/>
                    </a:cubicBezTo>
                    <a:cubicBezTo>
                      <a:pt x="1" y="29"/>
                      <a:pt x="0" y="28"/>
                      <a:pt x="0" y="26"/>
                    </a:cubicBezTo>
                    <a:cubicBezTo>
                      <a:pt x="0" y="25"/>
                      <a:pt x="1" y="24"/>
                      <a:pt x="2" y="23"/>
                    </a:cubicBezTo>
                    <a:cubicBezTo>
                      <a:pt x="9" y="19"/>
                      <a:pt x="13" y="12"/>
                      <a:pt x="13" y="4"/>
                    </a:cubicBezTo>
                    <a:cubicBezTo>
                      <a:pt x="13" y="3"/>
                      <a:pt x="14" y="2"/>
                      <a:pt x="15" y="1"/>
                    </a:cubicBezTo>
                    <a:cubicBezTo>
                      <a:pt x="17" y="0"/>
                      <a:pt x="18" y="0"/>
                      <a:pt x="19" y="1"/>
                    </a:cubicBezTo>
                    <a:cubicBezTo>
                      <a:pt x="34" y="10"/>
                      <a:pt x="60" y="25"/>
                      <a:pt x="81" y="40"/>
                    </a:cubicBezTo>
                    <a:cubicBezTo>
                      <a:pt x="123" y="68"/>
                      <a:pt x="121" y="71"/>
                      <a:pt x="119" y="74"/>
                    </a:cubicBezTo>
                    <a:cubicBezTo>
                      <a:pt x="119" y="75"/>
                      <a:pt x="119" y="75"/>
                      <a:pt x="119" y="75"/>
                    </a:cubicBezTo>
                    <a:cubicBezTo>
                      <a:pt x="119" y="76"/>
                      <a:pt x="118" y="77"/>
                      <a:pt x="115" y="77"/>
                    </a:cubicBezTo>
                    <a:close/>
                    <a:moveTo>
                      <a:pt x="12" y="26"/>
                    </a:moveTo>
                    <a:cubicBezTo>
                      <a:pt x="43" y="41"/>
                      <a:pt x="88" y="61"/>
                      <a:pt x="106" y="67"/>
                    </a:cubicBezTo>
                    <a:cubicBezTo>
                      <a:pt x="91" y="55"/>
                      <a:pt x="50" y="29"/>
                      <a:pt x="20" y="11"/>
                    </a:cubicBezTo>
                    <a:cubicBezTo>
                      <a:pt x="19" y="17"/>
                      <a:pt x="16" y="22"/>
                      <a:pt x="1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80" name="Freeform 8">
                <a:extLst>
                  <a:ext uri="{FF2B5EF4-FFF2-40B4-BE49-F238E27FC236}">
                    <a16:creationId xmlns:a16="http://schemas.microsoft.com/office/drawing/2014/main" id="{29A7534D-2B84-4928-AFA2-775CD08373AC}"/>
                  </a:ext>
                </a:extLst>
              </p:cNvPr>
              <p:cNvSpPr>
                <a:spLocks noEditPoints="1"/>
              </p:cNvSpPr>
              <p:nvPr/>
            </p:nvSpPr>
            <p:spPr bwMode="auto">
              <a:xfrm>
                <a:off x="3809" y="1814"/>
                <a:ext cx="60" cy="228"/>
              </a:xfrm>
              <a:custGeom>
                <a:avLst/>
                <a:gdLst>
                  <a:gd name="T0" fmla="*/ 30 w 34"/>
                  <a:gd name="T1" fmla="*/ 128 h 128"/>
                  <a:gd name="T2" fmla="*/ 28 w 34"/>
                  <a:gd name="T3" fmla="*/ 127 h 128"/>
                  <a:gd name="T4" fmla="*/ 6 w 34"/>
                  <a:gd name="T5" fmla="*/ 127 h 128"/>
                  <a:gd name="T6" fmla="*/ 2 w 34"/>
                  <a:gd name="T7" fmla="*/ 127 h 128"/>
                  <a:gd name="T8" fmla="*/ 0 w 34"/>
                  <a:gd name="T9" fmla="*/ 123 h 128"/>
                  <a:gd name="T10" fmla="*/ 5 w 34"/>
                  <a:gd name="T11" fmla="*/ 51 h 128"/>
                  <a:gd name="T12" fmla="*/ 17 w 34"/>
                  <a:gd name="T13" fmla="*/ 0 h 128"/>
                  <a:gd name="T14" fmla="*/ 18 w 34"/>
                  <a:gd name="T15" fmla="*/ 0 h 128"/>
                  <a:gd name="T16" fmla="*/ 33 w 34"/>
                  <a:gd name="T17" fmla="*/ 124 h 128"/>
                  <a:gd name="T18" fmla="*/ 32 w 34"/>
                  <a:gd name="T19" fmla="*/ 127 h 128"/>
                  <a:gd name="T20" fmla="*/ 30 w 34"/>
                  <a:gd name="T21" fmla="*/ 128 h 128"/>
                  <a:gd name="T22" fmla="*/ 16 w 34"/>
                  <a:gd name="T23" fmla="*/ 117 h 128"/>
                  <a:gd name="T24" fmla="*/ 25 w 34"/>
                  <a:gd name="T25" fmla="*/ 118 h 128"/>
                  <a:gd name="T26" fmla="*/ 17 w 34"/>
                  <a:gd name="T27" fmla="*/ 15 h 128"/>
                  <a:gd name="T28" fmla="*/ 8 w 34"/>
                  <a:gd name="T29" fmla="*/ 118 h 128"/>
                  <a:gd name="T30" fmla="*/ 16 w 34"/>
                  <a:gd name="T31"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28">
                    <a:moveTo>
                      <a:pt x="30" y="128"/>
                    </a:moveTo>
                    <a:cubicBezTo>
                      <a:pt x="29" y="128"/>
                      <a:pt x="28" y="128"/>
                      <a:pt x="28" y="127"/>
                    </a:cubicBezTo>
                    <a:cubicBezTo>
                      <a:pt x="21" y="124"/>
                      <a:pt x="13" y="124"/>
                      <a:pt x="6" y="127"/>
                    </a:cubicBezTo>
                    <a:cubicBezTo>
                      <a:pt x="5" y="128"/>
                      <a:pt x="3" y="127"/>
                      <a:pt x="2" y="127"/>
                    </a:cubicBezTo>
                    <a:cubicBezTo>
                      <a:pt x="1" y="126"/>
                      <a:pt x="0" y="125"/>
                      <a:pt x="0" y="123"/>
                    </a:cubicBezTo>
                    <a:cubicBezTo>
                      <a:pt x="0" y="105"/>
                      <a:pt x="2" y="75"/>
                      <a:pt x="5" y="51"/>
                    </a:cubicBezTo>
                    <a:cubicBezTo>
                      <a:pt x="9" y="0"/>
                      <a:pt x="13" y="0"/>
                      <a:pt x="17" y="0"/>
                    </a:cubicBezTo>
                    <a:cubicBezTo>
                      <a:pt x="17" y="0"/>
                      <a:pt x="17" y="0"/>
                      <a:pt x="18" y="0"/>
                    </a:cubicBezTo>
                    <a:cubicBezTo>
                      <a:pt x="23" y="0"/>
                      <a:pt x="28" y="2"/>
                      <a:pt x="33" y="124"/>
                    </a:cubicBezTo>
                    <a:cubicBezTo>
                      <a:pt x="34" y="125"/>
                      <a:pt x="33" y="127"/>
                      <a:pt x="32" y="127"/>
                    </a:cubicBezTo>
                    <a:cubicBezTo>
                      <a:pt x="31" y="128"/>
                      <a:pt x="30" y="128"/>
                      <a:pt x="30" y="128"/>
                    </a:cubicBezTo>
                    <a:close/>
                    <a:moveTo>
                      <a:pt x="16" y="117"/>
                    </a:moveTo>
                    <a:cubicBezTo>
                      <a:pt x="19" y="117"/>
                      <a:pt x="22" y="117"/>
                      <a:pt x="25" y="118"/>
                    </a:cubicBezTo>
                    <a:cubicBezTo>
                      <a:pt x="22" y="55"/>
                      <a:pt x="19" y="27"/>
                      <a:pt x="17" y="15"/>
                    </a:cubicBezTo>
                    <a:cubicBezTo>
                      <a:pt x="13" y="35"/>
                      <a:pt x="9" y="84"/>
                      <a:pt x="8" y="118"/>
                    </a:cubicBezTo>
                    <a:cubicBezTo>
                      <a:pt x="11" y="117"/>
                      <a:pt x="14" y="117"/>
                      <a:pt x="16"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81" name="Freeform 9">
                <a:extLst>
                  <a:ext uri="{FF2B5EF4-FFF2-40B4-BE49-F238E27FC236}">
                    <a16:creationId xmlns:a16="http://schemas.microsoft.com/office/drawing/2014/main" id="{1E3A8CEF-06C7-4017-8697-9B363075EE0C}"/>
                  </a:ext>
                </a:extLst>
              </p:cNvPr>
              <p:cNvSpPr>
                <a:spLocks noEditPoints="1"/>
              </p:cNvSpPr>
              <p:nvPr/>
            </p:nvSpPr>
            <p:spPr bwMode="auto">
              <a:xfrm>
                <a:off x="3588" y="2090"/>
                <a:ext cx="219" cy="137"/>
              </a:xfrm>
              <a:custGeom>
                <a:avLst/>
                <a:gdLst>
                  <a:gd name="T0" fmla="*/ 9 w 123"/>
                  <a:gd name="T1" fmla="*/ 77 h 77"/>
                  <a:gd name="T2" fmla="*/ 4 w 123"/>
                  <a:gd name="T3" fmla="*/ 75 h 77"/>
                  <a:gd name="T4" fmla="*/ 4 w 123"/>
                  <a:gd name="T5" fmla="*/ 74 h 77"/>
                  <a:gd name="T6" fmla="*/ 42 w 123"/>
                  <a:gd name="T7" fmla="*/ 40 h 77"/>
                  <a:gd name="T8" fmla="*/ 104 w 123"/>
                  <a:gd name="T9" fmla="*/ 1 h 77"/>
                  <a:gd name="T10" fmla="*/ 108 w 123"/>
                  <a:gd name="T11" fmla="*/ 1 h 77"/>
                  <a:gd name="T12" fmla="*/ 110 w 123"/>
                  <a:gd name="T13" fmla="*/ 4 h 77"/>
                  <a:gd name="T14" fmla="*/ 121 w 123"/>
                  <a:gd name="T15" fmla="*/ 23 h 77"/>
                  <a:gd name="T16" fmla="*/ 123 w 123"/>
                  <a:gd name="T17" fmla="*/ 26 h 77"/>
                  <a:gd name="T18" fmla="*/ 121 w 123"/>
                  <a:gd name="T19" fmla="*/ 30 h 77"/>
                  <a:gd name="T20" fmla="*/ 55 w 123"/>
                  <a:gd name="T21" fmla="*/ 61 h 77"/>
                  <a:gd name="T22" fmla="*/ 9 w 123"/>
                  <a:gd name="T23" fmla="*/ 77 h 77"/>
                  <a:gd name="T24" fmla="*/ 103 w 123"/>
                  <a:gd name="T25" fmla="*/ 11 h 77"/>
                  <a:gd name="T26" fmla="*/ 17 w 123"/>
                  <a:gd name="T27" fmla="*/ 67 h 77"/>
                  <a:gd name="T28" fmla="*/ 112 w 123"/>
                  <a:gd name="T29" fmla="*/ 26 h 77"/>
                  <a:gd name="T30" fmla="*/ 103 w 123"/>
                  <a:gd name="T31"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77">
                    <a:moveTo>
                      <a:pt x="9" y="77"/>
                    </a:moveTo>
                    <a:cubicBezTo>
                      <a:pt x="6" y="77"/>
                      <a:pt x="5" y="76"/>
                      <a:pt x="4" y="75"/>
                    </a:cubicBezTo>
                    <a:cubicBezTo>
                      <a:pt x="4" y="75"/>
                      <a:pt x="4" y="75"/>
                      <a:pt x="4" y="74"/>
                    </a:cubicBezTo>
                    <a:cubicBezTo>
                      <a:pt x="2" y="71"/>
                      <a:pt x="0" y="68"/>
                      <a:pt x="42" y="40"/>
                    </a:cubicBezTo>
                    <a:cubicBezTo>
                      <a:pt x="64" y="25"/>
                      <a:pt x="89" y="10"/>
                      <a:pt x="104" y="1"/>
                    </a:cubicBezTo>
                    <a:cubicBezTo>
                      <a:pt x="105" y="0"/>
                      <a:pt x="107" y="0"/>
                      <a:pt x="108" y="1"/>
                    </a:cubicBezTo>
                    <a:cubicBezTo>
                      <a:pt x="109" y="2"/>
                      <a:pt x="110" y="3"/>
                      <a:pt x="110" y="4"/>
                    </a:cubicBezTo>
                    <a:cubicBezTo>
                      <a:pt x="110" y="12"/>
                      <a:pt x="115" y="19"/>
                      <a:pt x="121" y="23"/>
                    </a:cubicBezTo>
                    <a:cubicBezTo>
                      <a:pt x="122" y="24"/>
                      <a:pt x="123" y="25"/>
                      <a:pt x="123" y="26"/>
                    </a:cubicBezTo>
                    <a:cubicBezTo>
                      <a:pt x="123" y="28"/>
                      <a:pt x="122" y="29"/>
                      <a:pt x="121" y="30"/>
                    </a:cubicBezTo>
                    <a:cubicBezTo>
                      <a:pt x="106" y="37"/>
                      <a:pt x="79" y="50"/>
                      <a:pt x="55" y="61"/>
                    </a:cubicBezTo>
                    <a:cubicBezTo>
                      <a:pt x="26" y="74"/>
                      <a:pt x="14" y="77"/>
                      <a:pt x="9" y="77"/>
                    </a:cubicBezTo>
                    <a:close/>
                    <a:moveTo>
                      <a:pt x="103" y="11"/>
                    </a:moveTo>
                    <a:cubicBezTo>
                      <a:pt x="73" y="29"/>
                      <a:pt x="32" y="55"/>
                      <a:pt x="17" y="67"/>
                    </a:cubicBezTo>
                    <a:cubicBezTo>
                      <a:pt x="36" y="61"/>
                      <a:pt x="80" y="41"/>
                      <a:pt x="112" y="26"/>
                    </a:cubicBezTo>
                    <a:cubicBezTo>
                      <a:pt x="107" y="22"/>
                      <a:pt x="105" y="17"/>
                      <a:pt x="10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10" name="Group 12">
              <a:extLst>
                <a:ext uri="{FF2B5EF4-FFF2-40B4-BE49-F238E27FC236}">
                  <a16:creationId xmlns:a16="http://schemas.microsoft.com/office/drawing/2014/main" id="{1A47612C-86EF-4EC2-96E4-A504F3835C58}"/>
                </a:ext>
              </a:extLst>
            </p:cNvPr>
            <p:cNvGrpSpPr>
              <a:grpSpLocks noChangeAspect="1"/>
            </p:cNvGrpSpPr>
            <p:nvPr/>
          </p:nvGrpSpPr>
          <p:grpSpPr bwMode="auto">
            <a:xfrm>
              <a:off x="9500103" y="1620119"/>
              <a:ext cx="617710" cy="196214"/>
              <a:chOff x="3500" y="2054"/>
              <a:chExt cx="680" cy="216"/>
            </a:xfrm>
            <a:solidFill>
              <a:schemeClr val="accent3">
                <a:lumMod val="60000"/>
                <a:lumOff val="40000"/>
              </a:schemeClr>
            </a:solidFill>
          </p:grpSpPr>
          <p:sp>
            <p:nvSpPr>
              <p:cNvPr id="223" name="Freeform 13">
                <a:extLst>
                  <a:ext uri="{FF2B5EF4-FFF2-40B4-BE49-F238E27FC236}">
                    <a16:creationId xmlns:a16="http://schemas.microsoft.com/office/drawing/2014/main" id="{2523D48D-DCCD-4464-9C86-658BFB65C36B}"/>
                  </a:ext>
                </a:extLst>
              </p:cNvPr>
              <p:cNvSpPr>
                <a:spLocks noEditPoints="1"/>
              </p:cNvSpPr>
              <p:nvPr/>
            </p:nvSpPr>
            <p:spPr bwMode="auto">
              <a:xfrm>
                <a:off x="3500" y="2054"/>
                <a:ext cx="680" cy="185"/>
              </a:xfrm>
              <a:custGeom>
                <a:avLst/>
                <a:gdLst>
                  <a:gd name="T0" fmla="*/ 100 w 383"/>
                  <a:gd name="T1" fmla="*/ 102 h 103"/>
                  <a:gd name="T2" fmla="*/ 99 w 383"/>
                  <a:gd name="T3" fmla="*/ 96 h 103"/>
                  <a:gd name="T4" fmla="*/ 68 w 383"/>
                  <a:gd name="T5" fmla="*/ 62 h 103"/>
                  <a:gd name="T6" fmla="*/ 37 w 383"/>
                  <a:gd name="T7" fmla="*/ 90 h 103"/>
                  <a:gd name="T8" fmla="*/ 35 w 383"/>
                  <a:gd name="T9" fmla="*/ 102 h 103"/>
                  <a:gd name="T10" fmla="*/ 7 w 383"/>
                  <a:gd name="T11" fmla="*/ 99 h 103"/>
                  <a:gd name="T12" fmla="*/ 0 w 383"/>
                  <a:gd name="T13" fmla="*/ 91 h 103"/>
                  <a:gd name="T14" fmla="*/ 4 w 383"/>
                  <a:gd name="T15" fmla="*/ 65 h 103"/>
                  <a:gd name="T16" fmla="*/ 73 w 383"/>
                  <a:gd name="T17" fmla="*/ 37 h 103"/>
                  <a:gd name="T18" fmla="*/ 113 w 383"/>
                  <a:gd name="T19" fmla="*/ 33 h 103"/>
                  <a:gd name="T20" fmla="*/ 210 w 383"/>
                  <a:gd name="T21" fmla="*/ 0 h 103"/>
                  <a:gd name="T22" fmla="*/ 293 w 383"/>
                  <a:gd name="T23" fmla="*/ 7 h 103"/>
                  <a:gd name="T24" fmla="*/ 350 w 383"/>
                  <a:gd name="T25" fmla="*/ 26 h 103"/>
                  <a:gd name="T26" fmla="*/ 363 w 383"/>
                  <a:gd name="T27" fmla="*/ 30 h 103"/>
                  <a:gd name="T28" fmla="*/ 370 w 383"/>
                  <a:gd name="T29" fmla="*/ 29 h 103"/>
                  <a:gd name="T30" fmla="*/ 377 w 383"/>
                  <a:gd name="T31" fmla="*/ 49 h 103"/>
                  <a:gd name="T32" fmla="*/ 380 w 383"/>
                  <a:gd name="T33" fmla="*/ 65 h 103"/>
                  <a:gd name="T34" fmla="*/ 380 w 383"/>
                  <a:gd name="T35" fmla="*/ 87 h 103"/>
                  <a:gd name="T36" fmla="*/ 365 w 383"/>
                  <a:gd name="T37" fmla="*/ 96 h 103"/>
                  <a:gd name="T38" fmla="*/ 338 w 383"/>
                  <a:gd name="T39" fmla="*/ 97 h 103"/>
                  <a:gd name="T40" fmla="*/ 337 w 383"/>
                  <a:gd name="T41" fmla="*/ 87 h 103"/>
                  <a:gd name="T42" fmla="*/ 274 w 383"/>
                  <a:gd name="T43" fmla="*/ 87 h 103"/>
                  <a:gd name="T44" fmla="*/ 274 w 383"/>
                  <a:gd name="T45" fmla="*/ 99 h 103"/>
                  <a:gd name="T46" fmla="*/ 244 w 383"/>
                  <a:gd name="T47" fmla="*/ 103 h 103"/>
                  <a:gd name="T48" fmla="*/ 103 w 383"/>
                  <a:gd name="T49" fmla="*/ 103 h 103"/>
                  <a:gd name="T50" fmla="*/ 68 w 383"/>
                  <a:gd name="T51" fmla="*/ 54 h 103"/>
                  <a:gd name="T52" fmla="*/ 107 w 383"/>
                  <a:gd name="T53" fmla="*/ 95 h 103"/>
                  <a:gd name="T54" fmla="*/ 266 w 383"/>
                  <a:gd name="T55" fmla="*/ 88 h 103"/>
                  <a:gd name="T56" fmla="*/ 304 w 383"/>
                  <a:gd name="T57" fmla="*/ 54 h 103"/>
                  <a:gd name="T58" fmla="*/ 345 w 383"/>
                  <a:gd name="T59" fmla="*/ 89 h 103"/>
                  <a:gd name="T60" fmla="*/ 364 w 383"/>
                  <a:gd name="T61" fmla="*/ 88 h 103"/>
                  <a:gd name="T62" fmla="*/ 375 w 383"/>
                  <a:gd name="T63" fmla="*/ 73 h 103"/>
                  <a:gd name="T64" fmla="*/ 370 w 383"/>
                  <a:gd name="T65" fmla="*/ 57 h 103"/>
                  <a:gd name="T66" fmla="*/ 368 w 383"/>
                  <a:gd name="T67" fmla="*/ 38 h 103"/>
                  <a:gd name="T68" fmla="*/ 351 w 383"/>
                  <a:gd name="T69" fmla="*/ 35 h 103"/>
                  <a:gd name="T70" fmla="*/ 344 w 383"/>
                  <a:gd name="T71" fmla="*/ 32 h 103"/>
                  <a:gd name="T72" fmla="*/ 219 w 383"/>
                  <a:gd name="T73" fmla="*/ 8 h 103"/>
                  <a:gd name="T74" fmla="*/ 162 w 383"/>
                  <a:gd name="T75" fmla="*/ 19 h 103"/>
                  <a:gd name="T76" fmla="*/ 116 w 383"/>
                  <a:gd name="T77" fmla="*/ 41 h 103"/>
                  <a:gd name="T78" fmla="*/ 74 w 383"/>
                  <a:gd name="T79" fmla="*/ 45 h 103"/>
                  <a:gd name="T80" fmla="*/ 11 w 383"/>
                  <a:gd name="T81" fmla="*/ 69 h 103"/>
                  <a:gd name="T82" fmla="*/ 8 w 383"/>
                  <a:gd name="T83" fmla="*/ 91 h 103"/>
                  <a:gd name="T84" fmla="*/ 29 w 383"/>
                  <a:gd name="T85" fmla="*/ 94 h 103"/>
                  <a:gd name="T86" fmla="*/ 29 w 383"/>
                  <a:gd name="T8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3" h="103">
                    <a:moveTo>
                      <a:pt x="103" y="103"/>
                    </a:moveTo>
                    <a:cubicBezTo>
                      <a:pt x="102" y="103"/>
                      <a:pt x="101" y="103"/>
                      <a:pt x="100" y="102"/>
                    </a:cubicBezTo>
                    <a:cubicBezTo>
                      <a:pt x="99" y="102"/>
                      <a:pt x="99" y="101"/>
                      <a:pt x="99" y="99"/>
                    </a:cubicBezTo>
                    <a:cubicBezTo>
                      <a:pt x="99" y="96"/>
                      <a:pt x="99" y="96"/>
                      <a:pt x="99" y="96"/>
                    </a:cubicBezTo>
                    <a:cubicBezTo>
                      <a:pt x="99" y="93"/>
                      <a:pt x="99" y="92"/>
                      <a:pt x="98" y="87"/>
                    </a:cubicBezTo>
                    <a:cubicBezTo>
                      <a:pt x="97" y="75"/>
                      <a:pt x="86" y="62"/>
                      <a:pt x="68" y="62"/>
                    </a:cubicBezTo>
                    <a:cubicBezTo>
                      <a:pt x="54" y="62"/>
                      <a:pt x="39" y="73"/>
                      <a:pt x="37" y="87"/>
                    </a:cubicBezTo>
                    <a:cubicBezTo>
                      <a:pt x="37" y="90"/>
                      <a:pt x="37" y="90"/>
                      <a:pt x="37" y="90"/>
                    </a:cubicBezTo>
                    <a:cubicBezTo>
                      <a:pt x="37" y="94"/>
                      <a:pt x="37" y="96"/>
                      <a:pt x="37" y="99"/>
                    </a:cubicBezTo>
                    <a:cubicBezTo>
                      <a:pt x="37" y="100"/>
                      <a:pt x="36" y="101"/>
                      <a:pt x="35" y="102"/>
                    </a:cubicBezTo>
                    <a:cubicBezTo>
                      <a:pt x="34" y="103"/>
                      <a:pt x="33" y="103"/>
                      <a:pt x="32" y="103"/>
                    </a:cubicBezTo>
                    <a:cubicBezTo>
                      <a:pt x="7" y="99"/>
                      <a:pt x="7" y="99"/>
                      <a:pt x="7" y="99"/>
                    </a:cubicBezTo>
                    <a:cubicBezTo>
                      <a:pt x="7" y="99"/>
                      <a:pt x="7" y="99"/>
                      <a:pt x="6" y="99"/>
                    </a:cubicBezTo>
                    <a:cubicBezTo>
                      <a:pt x="2" y="97"/>
                      <a:pt x="1" y="96"/>
                      <a:pt x="0" y="91"/>
                    </a:cubicBezTo>
                    <a:cubicBezTo>
                      <a:pt x="0" y="76"/>
                      <a:pt x="3" y="66"/>
                      <a:pt x="4" y="66"/>
                    </a:cubicBezTo>
                    <a:cubicBezTo>
                      <a:pt x="4" y="65"/>
                      <a:pt x="4" y="65"/>
                      <a:pt x="4" y="65"/>
                    </a:cubicBezTo>
                    <a:cubicBezTo>
                      <a:pt x="9" y="57"/>
                      <a:pt x="15" y="51"/>
                      <a:pt x="30" y="46"/>
                    </a:cubicBezTo>
                    <a:cubicBezTo>
                      <a:pt x="45" y="41"/>
                      <a:pt x="53" y="39"/>
                      <a:pt x="73" y="37"/>
                    </a:cubicBezTo>
                    <a:cubicBezTo>
                      <a:pt x="82" y="36"/>
                      <a:pt x="89" y="35"/>
                      <a:pt x="96" y="35"/>
                    </a:cubicBezTo>
                    <a:cubicBezTo>
                      <a:pt x="104" y="34"/>
                      <a:pt x="111" y="34"/>
                      <a:pt x="113" y="33"/>
                    </a:cubicBezTo>
                    <a:cubicBezTo>
                      <a:pt x="117" y="31"/>
                      <a:pt x="149" y="15"/>
                      <a:pt x="159" y="11"/>
                    </a:cubicBezTo>
                    <a:cubicBezTo>
                      <a:pt x="165" y="9"/>
                      <a:pt x="188" y="0"/>
                      <a:pt x="210" y="0"/>
                    </a:cubicBezTo>
                    <a:cubicBezTo>
                      <a:pt x="213" y="0"/>
                      <a:pt x="216" y="0"/>
                      <a:pt x="219" y="0"/>
                    </a:cubicBezTo>
                    <a:cubicBezTo>
                      <a:pt x="239" y="0"/>
                      <a:pt x="266" y="0"/>
                      <a:pt x="293" y="7"/>
                    </a:cubicBezTo>
                    <a:cubicBezTo>
                      <a:pt x="316" y="14"/>
                      <a:pt x="337" y="21"/>
                      <a:pt x="346" y="25"/>
                    </a:cubicBezTo>
                    <a:cubicBezTo>
                      <a:pt x="348" y="25"/>
                      <a:pt x="350" y="26"/>
                      <a:pt x="350" y="26"/>
                    </a:cubicBezTo>
                    <a:cubicBezTo>
                      <a:pt x="351" y="26"/>
                      <a:pt x="352" y="27"/>
                      <a:pt x="353" y="27"/>
                    </a:cubicBezTo>
                    <a:cubicBezTo>
                      <a:pt x="356" y="28"/>
                      <a:pt x="362" y="30"/>
                      <a:pt x="363" y="30"/>
                    </a:cubicBezTo>
                    <a:cubicBezTo>
                      <a:pt x="365" y="30"/>
                      <a:pt x="366" y="30"/>
                      <a:pt x="367" y="30"/>
                    </a:cubicBezTo>
                    <a:cubicBezTo>
                      <a:pt x="368" y="29"/>
                      <a:pt x="369" y="29"/>
                      <a:pt x="370" y="29"/>
                    </a:cubicBezTo>
                    <a:cubicBezTo>
                      <a:pt x="373" y="29"/>
                      <a:pt x="376" y="32"/>
                      <a:pt x="376" y="36"/>
                    </a:cubicBezTo>
                    <a:cubicBezTo>
                      <a:pt x="376" y="37"/>
                      <a:pt x="376" y="46"/>
                      <a:pt x="377" y="49"/>
                    </a:cubicBezTo>
                    <a:cubicBezTo>
                      <a:pt x="377" y="50"/>
                      <a:pt x="378" y="53"/>
                      <a:pt x="378" y="55"/>
                    </a:cubicBezTo>
                    <a:cubicBezTo>
                      <a:pt x="378" y="58"/>
                      <a:pt x="379" y="64"/>
                      <a:pt x="380" y="65"/>
                    </a:cubicBezTo>
                    <a:cubicBezTo>
                      <a:pt x="382" y="67"/>
                      <a:pt x="382" y="70"/>
                      <a:pt x="383" y="72"/>
                    </a:cubicBezTo>
                    <a:cubicBezTo>
                      <a:pt x="383" y="74"/>
                      <a:pt x="383" y="83"/>
                      <a:pt x="380" y="87"/>
                    </a:cubicBezTo>
                    <a:cubicBezTo>
                      <a:pt x="378" y="90"/>
                      <a:pt x="371" y="95"/>
                      <a:pt x="366" y="96"/>
                    </a:cubicBezTo>
                    <a:cubicBezTo>
                      <a:pt x="366" y="96"/>
                      <a:pt x="365" y="96"/>
                      <a:pt x="365" y="96"/>
                    </a:cubicBezTo>
                    <a:cubicBezTo>
                      <a:pt x="343" y="100"/>
                      <a:pt x="343" y="100"/>
                      <a:pt x="343" y="100"/>
                    </a:cubicBezTo>
                    <a:cubicBezTo>
                      <a:pt x="341" y="101"/>
                      <a:pt x="339" y="99"/>
                      <a:pt x="338" y="97"/>
                    </a:cubicBezTo>
                    <a:cubicBezTo>
                      <a:pt x="338" y="93"/>
                      <a:pt x="338" y="92"/>
                      <a:pt x="337" y="90"/>
                    </a:cubicBezTo>
                    <a:cubicBezTo>
                      <a:pt x="337" y="87"/>
                      <a:pt x="337" y="87"/>
                      <a:pt x="337" y="87"/>
                    </a:cubicBezTo>
                    <a:cubicBezTo>
                      <a:pt x="335" y="71"/>
                      <a:pt x="323" y="62"/>
                      <a:pt x="304" y="62"/>
                    </a:cubicBezTo>
                    <a:cubicBezTo>
                      <a:pt x="290" y="62"/>
                      <a:pt x="274" y="73"/>
                      <a:pt x="274" y="87"/>
                    </a:cubicBezTo>
                    <a:cubicBezTo>
                      <a:pt x="274" y="88"/>
                      <a:pt x="274" y="88"/>
                      <a:pt x="274" y="88"/>
                    </a:cubicBezTo>
                    <a:cubicBezTo>
                      <a:pt x="274" y="93"/>
                      <a:pt x="273" y="94"/>
                      <a:pt x="274" y="99"/>
                    </a:cubicBezTo>
                    <a:cubicBezTo>
                      <a:pt x="274" y="99"/>
                      <a:pt x="274" y="100"/>
                      <a:pt x="273" y="100"/>
                    </a:cubicBezTo>
                    <a:cubicBezTo>
                      <a:pt x="272" y="103"/>
                      <a:pt x="272" y="103"/>
                      <a:pt x="244" y="103"/>
                    </a:cubicBezTo>
                    <a:cubicBezTo>
                      <a:pt x="228" y="103"/>
                      <a:pt x="207" y="103"/>
                      <a:pt x="186" y="103"/>
                    </a:cubicBezTo>
                    <a:cubicBezTo>
                      <a:pt x="145" y="103"/>
                      <a:pt x="103" y="103"/>
                      <a:pt x="103" y="103"/>
                    </a:cubicBezTo>
                    <a:cubicBezTo>
                      <a:pt x="103" y="103"/>
                      <a:pt x="103" y="103"/>
                      <a:pt x="103" y="103"/>
                    </a:cubicBezTo>
                    <a:close/>
                    <a:moveTo>
                      <a:pt x="68" y="54"/>
                    </a:moveTo>
                    <a:cubicBezTo>
                      <a:pt x="90" y="54"/>
                      <a:pt x="104" y="70"/>
                      <a:pt x="106" y="86"/>
                    </a:cubicBezTo>
                    <a:cubicBezTo>
                      <a:pt x="107" y="91"/>
                      <a:pt x="107" y="93"/>
                      <a:pt x="107" y="95"/>
                    </a:cubicBezTo>
                    <a:cubicBezTo>
                      <a:pt x="150" y="95"/>
                      <a:pt x="245" y="95"/>
                      <a:pt x="266" y="95"/>
                    </a:cubicBezTo>
                    <a:cubicBezTo>
                      <a:pt x="266" y="93"/>
                      <a:pt x="266" y="91"/>
                      <a:pt x="266" y="88"/>
                    </a:cubicBezTo>
                    <a:cubicBezTo>
                      <a:pt x="266" y="87"/>
                      <a:pt x="266" y="87"/>
                      <a:pt x="266" y="87"/>
                    </a:cubicBezTo>
                    <a:cubicBezTo>
                      <a:pt x="266" y="68"/>
                      <a:pt x="286" y="54"/>
                      <a:pt x="304" y="54"/>
                    </a:cubicBezTo>
                    <a:cubicBezTo>
                      <a:pt x="327" y="54"/>
                      <a:pt x="342" y="66"/>
                      <a:pt x="345" y="86"/>
                    </a:cubicBezTo>
                    <a:cubicBezTo>
                      <a:pt x="345" y="89"/>
                      <a:pt x="345" y="89"/>
                      <a:pt x="345" y="89"/>
                    </a:cubicBezTo>
                    <a:cubicBezTo>
                      <a:pt x="345" y="90"/>
                      <a:pt x="345" y="91"/>
                      <a:pt x="346" y="92"/>
                    </a:cubicBezTo>
                    <a:cubicBezTo>
                      <a:pt x="364" y="88"/>
                      <a:pt x="364" y="88"/>
                      <a:pt x="364" y="88"/>
                    </a:cubicBezTo>
                    <a:cubicBezTo>
                      <a:pt x="368" y="87"/>
                      <a:pt x="373" y="84"/>
                      <a:pt x="373" y="82"/>
                    </a:cubicBezTo>
                    <a:cubicBezTo>
                      <a:pt x="374" y="81"/>
                      <a:pt x="375" y="75"/>
                      <a:pt x="375" y="73"/>
                    </a:cubicBezTo>
                    <a:cubicBezTo>
                      <a:pt x="375" y="72"/>
                      <a:pt x="374" y="71"/>
                      <a:pt x="373" y="70"/>
                    </a:cubicBezTo>
                    <a:cubicBezTo>
                      <a:pt x="372" y="68"/>
                      <a:pt x="371" y="65"/>
                      <a:pt x="370" y="57"/>
                    </a:cubicBezTo>
                    <a:cubicBezTo>
                      <a:pt x="370" y="54"/>
                      <a:pt x="369" y="52"/>
                      <a:pt x="369" y="51"/>
                    </a:cubicBezTo>
                    <a:cubicBezTo>
                      <a:pt x="368" y="47"/>
                      <a:pt x="368" y="41"/>
                      <a:pt x="368" y="38"/>
                    </a:cubicBezTo>
                    <a:cubicBezTo>
                      <a:pt x="367" y="38"/>
                      <a:pt x="365" y="38"/>
                      <a:pt x="363" y="38"/>
                    </a:cubicBezTo>
                    <a:cubicBezTo>
                      <a:pt x="361" y="38"/>
                      <a:pt x="356" y="37"/>
                      <a:pt x="351" y="35"/>
                    </a:cubicBezTo>
                    <a:cubicBezTo>
                      <a:pt x="350" y="34"/>
                      <a:pt x="349" y="34"/>
                      <a:pt x="348" y="34"/>
                    </a:cubicBezTo>
                    <a:cubicBezTo>
                      <a:pt x="348" y="34"/>
                      <a:pt x="346" y="33"/>
                      <a:pt x="344" y="32"/>
                    </a:cubicBezTo>
                    <a:cubicBezTo>
                      <a:pt x="335" y="29"/>
                      <a:pt x="314" y="22"/>
                      <a:pt x="290" y="15"/>
                    </a:cubicBezTo>
                    <a:cubicBezTo>
                      <a:pt x="265" y="8"/>
                      <a:pt x="238" y="8"/>
                      <a:pt x="219" y="8"/>
                    </a:cubicBezTo>
                    <a:cubicBezTo>
                      <a:pt x="216" y="8"/>
                      <a:pt x="213" y="8"/>
                      <a:pt x="210" y="8"/>
                    </a:cubicBezTo>
                    <a:cubicBezTo>
                      <a:pt x="189" y="8"/>
                      <a:pt x="168" y="16"/>
                      <a:pt x="162" y="19"/>
                    </a:cubicBezTo>
                    <a:cubicBezTo>
                      <a:pt x="152" y="22"/>
                      <a:pt x="117" y="40"/>
                      <a:pt x="116" y="40"/>
                    </a:cubicBezTo>
                    <a:cubicBezTo>
                      <a:pt x="116" y="40"/>
                      <a:pt x="116" y="40"/>
                      <a:pt x="116" y="41"/>
                    </a:cubicBezTo>
                    <a:cubicBezTo>
                      <a:pt x="113" y="42"/>
                      <a:pt x="107" y="42"/>
                      <a:pt x="96" y="43"/>
                    </a:cubicBezTo>
                    <a:cubicBezTo>
                      <a:pt x="90" y="43"/>
                      <a:pt x="82" y="44"/>
                      <a:pt x="74" y="45"/>
                    </a:cubicBezTo>
                    <a:cubicBezTo>
                      <a:pt x="54" y="47"/>
                      <a:pt x="47" y="48"/>
                      <a:pt x="33" y="53"/>
                    </a:cubicBezTo>
                    <a:cubicBezTo>
                      <a:pt x="19" y="58"/>
                      <a:pt x="14" y="63"/>
                      <a:pt x="11" y="69"/>
                    </a:cubicBezTo>
                    <a:cubicBezTo>
                      <a:pt x="10" y="70"/>
                      <a:pt x="8" y="79"/>
                      <a:pt x="8" y="91"/>
                    </a:cubicBezTo>
                    <a:cubicBezTo>
                      <a:pt x="8" y="91"/>
                      <a:pt x="8" y="91"/>
                      <a:pt x="8" y="91"/>
                    </a:cubicBezTo>
                    <a:cubicBezTo>
                      <a:pt x="9" y="91"/>
                      <a:pt x="9" y="92"/>
                      <a:pt x="9" y="92"/>
                    </a:cubicBezTo>
                    <a:cubicBezTo>
                      <a:pt x="29" y="94"/>
                      <a:pt x="29" y="94"/>
                      <a:pt x="29" y="94"/>
                    </a:cubicBezTo>
                    <a:cubicBezTo>
                      <a:pt x="29" y="93"/>
                      <a:pt x="29" y="91"/>
                      <a:pt x="29" y="89"/>
                    </a:cubicBezTo>
                    <a:cubicBezTo>
                      <a:pt x="29" y="86"/>
                      <a:pt x="29" y="86"/>
                      <a:pt x="29" y="86"/>
                    </a:cubicBezTo>
                    <a:cubicBezTo>
                      <a:pt x="31" y="67"/>
                      <a:pt x="51" y="54"/>
                      <a:pt x="6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24" name="Freeform 14">
                <a:extLst>
                  <a:ext uri="{FF2B5EF4-FFF2-40B4-BE49-F238E27FC236}">
                    <a16:creationId xmlns:a16="http://schemas.microsoft.com/office/drawing/2014/main" id="{D6D843E2-42B8-4993-BCD3-CF8B42B9AF2A}"/>
                  </a:ext>
                </a:extLst>
              </p:cNvPr>
              <p:cNvSpPr>
                <a:spLocks noEditPoints="1"/>
              </p:cNvSpPr>
              <p:nvPr/>
            </p:nvSpPr>
            <p:spPr bwMode="auto">
              <a:xfrm>
                <a:off x="3574" y="2178"/>
                <a:ext cx="91" cy="9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8 h 51"/>
                  <a:gd name="T12" fmla="*/ 8 w 51"/>
                  <a:gd name="T13" fmla="*/ 26 h 51"/>
                  <a:gd name="T14" fmla="*/ 26 w 51"/>
                  <a:gd name="T15" fmla="*/ 43 h 51"/>
                  <a:gd name="T16" fmla="*/ 43 w 51"/>
                  <a:gd name="T17" fmla="*/ 26 h 51"/>
                  <a:gd name="T18" fmla="*/ 26 w 51"/>
                  <a:gd name="T19"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8"/>
                    </a:moveTo>
                    <a:cubicBezTo>
                      <a:pt x="16" y="8"/>
                      <a:pt x="8" y="16"/>
                      <a:pt x="8" y="26"/>
                    </a:cubicBezTo>
                    <a:cubicBezTo>
                      <a:pt x="8" y="35"/>
                      <a:pt x="16" y="43"/>
                      <a:pt x="26" y="43"/>
                    </a:cubicBezTo>
                    <a:cubicBezTo>
                      <a:pt x="35" y="43"/>
                      <a:pt x="43" y="35"/>
                      <a:pt x="43" y="26"/>
                    </a:cubicBezTo>
                    <a:cubicBezTo>
                      <a:pt x="43" y="16"/>
                      <a:pt x="35" y="8"/>
                      <a:pt x="2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25" name="Freeform 15">
                <a:extLst>
                  <a:ext uri="{FF2B5EF4-FFF2-40B4-BE49-F238E27FC236}">
                    <a16:creationId xmlns:a16="http://schemas.microsoft.com/office/drawing/2014/main" id="{8AC0C286-4CE7-482F-94E2-FAC454386892}"/>
                  </a:ext>
                </a:extLst>
              </p:cNvPr>
              <p:cNvSpPr>
                <a:spLocks noEditPoints="1"/>
              </p:cNvSpPr>
              <p:nvPr/>
            </p:nvSpPr>
            <p:spPr bwMode="auto">
              <a:xfrm>
                <a:off x="3999" y="2178"/>
                <a:ext cx="89" cy="92"/>
              </a:xfrm>
              <a:custGeom>
                <a:avLst/>
                <a:gdLst>
                  <a:gd name="T0" fmla="*/ 25 w 50"/>
                  <a:gd name="T1" fmla="*/ 51 h 51"/>
                  <a:gd name="T2" fmla="*/ 0 w 50"/>
                  <a:gd name="T3" fmla="*/ 26 h 51"/>
                  <a:gd name="T4" fmla="*/ 25 w 50"/>
                  <a:gd name="T5" fmla="*/ 0 h 51"/>
                  <a:gd name="T6" fmla="*/ 50 w 50"/>
                  <a:gd name="T7" fmla="*/ 26 h 51"/>
                  <a:gd name="T8" fmla="*/ 25 w 50"/>
                  <a:gd name="T9" fmla="*/ 51 h 51"/>
                  <a:gd name="T10" fmla="*/ 25 w 50"/>
                  <a:gd name="T11" fmla="*/ 8 h 51"/>
                  <a:gd name="T12" fmla="*/ 8 w 50"/>
                  <a:gd name="T13" fmla="*/ 26 h 51"/>
                  <a:gd name="T14" fmla="*/ 25 w 50"/>
                  <a:gd name="T15" fmla="*/ 43 h 51"/>
                  <a:gd name="T16" fmla="*/ 42 w 50"/>
                  <a:gd name="T17" fmla="*/ 26 h 51"/>
                  <a:gd name="T18" fmla="*/ 25 w 50"/>
                  <a:gd name="T19"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1">
                    <a:moveTo>
                      <a:pt x="25" y="51"/>
                    </a:moveTo>
                    <a:cubicBezTo>
                      <a:pt x="11" y="51"/>
                      <a:pt x="0" y="40"/>
                      <a:pt x="0" y="26"/>
                    </a:cubicBezTo>
                    <a:cubicBezTo>
                      <a:pt x="0" y="12"/>
                      <a:pt x="11" y="0"/>
                      <a:pt x="25" y="0"/>
                    </a:cubicBezTo>
                    <a:cubicBezTo>
                      <a:pt x="39" y="0"/>
                      <a:pt x="50" y="12"/>
                      <a:pt x="50" y="26"/>
                    </a:cubicBezTo>
                    <a:cubicBezTo>
                      <a:pt x="50" y="40"/>
                      <a:pt x="39" y="51"/>
                      <a:pt x="25" y="51"/>
                    </a:cubicBezTo>
                    <a:close/>
                    <a:moveTo>
                      <a:pt x="25" y="8"/>
                    </a:moveTo>
                    <a:cubicBezTo>
                      <a:pt x="15" y="8"/>
                      <a:pt x="8" y="16"/>
                      <a:pt x="8" y="26"/>
                    </a:cubicBezTo>
                    <a:cubicBezTo>
                      <a:pt x="8" y="35"/>
                      <a:pt x="15" y="43"/>
                      <a:pt x="25" y="43"/>
                    </a:cubicBezTo>
                    <a:cubicBezTo>
                      <a:pt x="35" y="43"/>
                      <a:pt x="42" y="35"/>
                      <a:pt x="42" y="26"/>
                    </a:cubicBezTo>
                    <a:cubicBezTo>
                      <a:pt x="42" y="16"/>
                      <a:pt x="35" y="8"/>
                      <a:pt x="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26" name="Freeform 16">
                <a:extLst>
                  <a:ext uri="{FF2B5EF4-FFF2-40B4-BE49-F238E27FC236}">
                    <a16:creationId xmlns:a16="http://schemas.microsoft.com/office/drawing/2014/main" id="{C76DD222-C1C1-476F-83FB-C847D4FA5111}"/>
                  </a:ext>
                </a:extLst>
              </p:cNvPr>
              <p:cNvSpPr>
                <a:spLocks noEditPoints="1"/>
              </p:cNvSpPr>
              <p:nvPr/>
            </p:nvSpPr>
            <p:spPr bwMode="auto">
              <a:xfrm>
                <a:off x="3722" y="2075"/>
                <a:ext cx="169" cy="67"/>
              </a:xfrm>
              <a:custGeom>
                <a:avLst/>
                <a:gdLst>
                  <a:gd name="T0" fmla="*/ 4 w 95"/>
                  <a:gd name="T1" fmla="*/ 37 h 37"/>
                  <a:gd name="T2" fmla="*/ 1 w 95"/>
                  <a:gd name="T3" fmla="*/ 34 h 37"/>
                  <a:gd name="T4" fmla="*/ 2 w 95"/>
                  <a:gd name="T5" fmla="*/ 29 h 37"/>
                  <a:gd name="T6" fmla="*/ 42 w 95"/>
                  <a:gd name="T7" fmla="*/ 9 h 37"/>
                  <a:gd name="T8" fmla="*/ 78 w 95"/>
                  <a:gd name="T9" fmla="*/ 0 h 37"/>
                  <a:gd name="T10" fmla="*/ 78 w 95"/>
                  <a:gd name="T11" fmla="*/ 0 h 37"/>
                  <a:gd name="T12" fmla="*/ 92 w 95"/>
                  <a:gd name="T13" fmla="*/ 1 h 37"/>
                  <a:gd name="T14" fmla="*/ 95 w 95"/>
                  <a:gd name="T15" fmla="*/ 2 h 37"/>
                  <a:gd name="T16" fmla="*/ 95 w 95"/>
                  <a:gd name="T17" fmla="*/ 6 h 37"/>
                  <a:gd name="T18" fmla="*/ 87 w 95"/>
                  <a:gd name="T19" fmla="*/ 32 h 37"/>
                  <a:gd name="T20" fmla="*/ 83 w 95"/>
                  <a:gd name="T21" fmla="*/ 34 h 37"/>
                  <a:gd name="T22" fmla="*/ 5 w 95"/>
                  <a:gd name="T23" fmla="*/ 37 h 37"/>
                  <a:gd name="T24" fmla="*/ 4 w 95"/>
                  <a:gd name="T25" fmla="*/ 37 h 37"/>
                  <a:gd name="T26" fmla="*/ 78 w 95"/>
                  <a:gd name="T27" fmla="*/ 8 h 37"/>
                  <a:gd name="T28" fmla="*/ 45 w 95"/>
                  <a:gd name="T29" fmla="*/ 16 h 37"/>
                  <a:gd name="T30" fmla="*/ 20 w 95"/>
                  <a:gd name="T31" fmla="*/ 28 h 37"/>
                  <a:gd name="T32" fmla="*/ 80 w 95"/>
                  <a:gd name="T33" fmla="*/ 27 h 37"/>
                  <a:gd name="T34" fmla="*/ 86 w 95"/>
                  <a:gd name="T35" fmla="*/ 8 h 37"/>
                  <a:gd name="T36" fmla="*/ 78 w 95"/>
                  <a:gd name="T3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37">
                    <a:moveTo>
                      <a:pt x="4" y="37"/>
                    </a:moveTo>
                    <a:cubicBezTo>
                      <a:pt x="3" y="37"/>
                      <a:pt x="1" y="35"/>
                      <a:pt x="1" y="34"/>
                    </a:cubicBezTo>
                    <a:cubicBezTo>
                      <a:pt x="0" y="32"/>
                      <a:pt x="1" y="30"/>
                      <a:pt x="2" y="29"/>
                    </a:cubicBezTo>
                    <a:cubicBezTo>
                      <a:pt x="3" y="29"/>
                      <a:pt x="25" y="16"/>
                      <a:pt x="42" y="9"/>
                    </a:cubicBezTo>
                    <a:cubicBezTo>
                      <a:pt x="60" y="1"/>
                      <a:pt x="70" y="1"/>
                      <a:pt x="78" y="0"/>
                    </a:cubicBezTo>
                    <a:cubicBezTo>
                      <a:pt x="78" y="0"/>
                      <a:pt x="78" y="0"/>
                      <a:pt x="78" y="0"/>
                    </a:cubicBezTo>
                    <a:cubicBezTo>
                      <a:pt x="84" y="0"/>
                      <a:pt x="92" y="1"/>
                      <a:pt x="92" y="1"/>
                    </a:cubicBezTo>
                    <a:cubicBezTo>
                      <a:pt x="93" y="1"/>
                      <a:pt x="94" y="1"/>
                      <a:pt x="95" y="2"/>
                    </a:cubicBezTo>
                    <a:cubicBezTo>
                      <a:pt x="95" y="3"/>
                      <a:pt x="95" y="5"/>
                      <a:pt x="95" y="6"/>
                    </a:cubicBezTo>
                    <a:cubicBezTo>
                      <a:pt x="87" y="32"/>
                      <a:pt x="87" y="32"/>
                      <a:pt x="87" y="32"/>
                    </a:cubicBezTo>
                    <a:cubicBezTo>
                      <a:pt x="87" y="33"/>
                      <a:pt x="85" y="34"/>
                      <a:pt x="83" y="34"/>
                    </a:cubicBezTo>
                    <a:cubicBezTo>
                      <a:pt x="5" y="37"/>
                      <a:pt x="5" y="37"/>
                      <a:pt x="5" y="37"/>
                    </a:cubicBezTo>
                    <a:cubicBezTo>
                      <a:pt x="5" y="37"/>
                      <a:pt x="4" y="37"/>
                      <a:pt x="4" y="37"/>
                    </a:cubicBezTo>
                    <a:close/>
                    <a:moveTo>
                      <a:pt x="78" y="8"/>
                    </a:moveTo>
                    <a:cubicBezTo>
                      <a:pt x="71" y="9"/>
                      <a:pt x="62" y="9"/>
                      <a:pt x="45" y="16"/>
                    </a:cubicBezTo>
                    <a:cubicBezTo>
                      <a:pt x="37" y="19"/>
                      <a:pt x="28" y="24"/>
                      <a:pt x="20" y="28"/>
                    </a:cubicBezTo>
                    <a:cubicBezTo>
                      <a:pt x="80" y="27"/>
                      <a:pt x="80" y="27"/>
                      <a:pt x="80" y="27"/>
                    </a:cubicBezTo>
                    <a:cubicBezTo>
                      <a:pt x="86" y="8"/>
                      <a:pt x="86" y="8"/>
                      <a:pt x="86" y="8"/>
                    </a:cubicBezTo>
                    <a:cubicBezTo>
                      <a:pt x="84" y="8"/>
                      <a:pt x="81" y="8"/>
                      <a:pt x="7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27" name="Freeform 17">
                <a:extLst>
                  <a:ext uri="{FF2B5EF4-FFF2-40B4-BE49-F238E27FC236}">
                    <a16:creationId xmlns:a16="http://schemas.microsoft.com/office/drawing/2014/main" id="{C93EB276-48AA-453E-924B-7A7F298E39F3}"/>
                  </a:ext>
                </a:extLst>
              </p:cNvPr>
              <p:cNvSpPr>
                <a:spLocks noEditPoints="1"/>
              </p:cNvSpPr>
              <p:nvPr/>
            </p:nvSpPr>
            <p:spPr bwMode="auto">
              <a:xfrm>
                <a:off x="3887" y="2075"/>
                <a:ext cx="144" cy="62"/>
              </a:xfrm>
              <a:custGeom>
                <a:avLst/>
                <a:gdLst>
                  <a:gd name="T0" fmla="*/ 4 w 81"/>
                  <a:gd name="T1" fmla="*/ 34 h 34"/>
                  <a:gd name="T2" fmla="*/ 1 w 81"/>
                  <a:gd name="T3" fmla="*/ 33 h 34"/>
                  <a:gd name="T4" fmla="*/ 1 w 81"/>
                  <a:gd name="T5" fmla="*/ 29 h 34"/>
                  <a:gd name="T6" fmla="*/ 9 w 81"/>
                  <a:gd name="T7" fmla="*/ 4 h 34"/>
                  <a:gd name="T8" fmla="*/ 13 w 81"/>
                  <a:gd name="T9" fmla="*/ 1 h 34"/>
                  <a:gd name="T10" fmla="*/ 74 w 81"/>
                  <a:gd name="T11" fmla="*/ 12 h 34"/>
                  <a:gd name="T12" fmla="*/ 76 w 81"/>
                  <a:gd name="T13" fmla="*/ 12 h 34"/>
                  <a:gd name="T14" fmla="*/ 80 w 81"/>
                  <a:gd name="T15" fmla="*/ 17 h 34"/>
                  <a:gd name="T16" fmla="*/ 79 w 81"/>
                  <a:gd name="T17" fmla="*/ 23 h 34"/>
                  <a:gd name="T18" fmla="*/ 56 w 81"/>
                  <a:gd name="T19" fmla="*/ 30 h 34"/>
                  <a:gd name="T20" fmla="*/ 5 w 81"/>
                  <a:gd name="T21" fmla="*/ 34 h 34"/>
                  <a:gd name="T22" fmla="*/ 4 w 81"/>
                  <a:gd name="T23" fmla="*/ 34 h 34"/>
                  <a:gd name="T24" fmla="*/ 16 w 81"/>
                  <a:gd name="T25" fmla="*/ 9 h 34"/>
                  <a:gd name="T26" fmla="*/ 10 w 81"/>
                  <a:gd name="T27" fmla="*/ 26 h 34"/>
                  <a:gd name="T28" fmla="*/ 54 w 81"/>
                  <a:gd name="T29" fmla="*/ 22 h 34"/>
                  <a:gd name="T30" fmla="*/ 69 w 81"/>
                  <a:gd name="T31" fmla="*/ 18 h 34"/>
                  <a:gd name="T32" fmla="*/ 16 w 81"/>
                  <a:gd name="T33"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34">
                    <a:moveTo>
                      <a:pt x="4" y="34"/>
                    </a:moveTo>
                    <a:cubicBezTo>
                      <a:pt x="3" y="34"/>
                      <a:pt x="2" y="34"/>
                      <a:pt x="1" y="33"/>
                    </a:cubicBezTo>
                    <a:cubicBezTo>
                      <a:pt x="0" y="32"/>
                      <a:pt x="0" y="30"/>
                      <a:pt x="1" y="29"/>
                    </a:cubicBezTo>
                    <a:cubicBezTo>
                      <a:pt x="9" y="4"/>
                      <a:pt x="9" y="4"/>
                      <a:pt x="9" y="4"/>
                    </a:cubicBezTo>
                    <a:cubicBezTo>
                      <a:pt x="10" y="2"/>
                      <a:pt x="11" y="1"/>
                      <a:pt x="13" y="1"/>
                    </a:cubicBezTo>
                    <a:cubicBezTo>
                      <a:pt x="36" y="0"/>
                      <a:pt x="57" y="3"/>
                      <a:pt x="74" y="12"/>
                    </a:cubicBezTo>
                    <a:cubicBezTo>
                      <a:pt x="75" y="12"/>
                      <a:pt x="75" y="12"/>
                      <a:pt x="76" y="12"/>
                    </a:cubicBezTo>
                    <a:cubicBezTo>
                      <a:pt x="79" y="13"/>
                      <a:pt x="80" y="16"/>
                      <a:pt x="80" y="17"/>
                    </a:cubicBezTo>
                    <a:cubicBezTo>
                      <a:pt x="81" y="19"/>
                      <a:pt x="79" y="22"/>
                      <a:pt x="79" y="23"/>
                    </a:cubicBezTo>
                    <a:cubicBezTo>
                      <a:pt x="76" y="25"/>
                      <a:pt x="56" y="30"/>
                      <a:pt x="56" y="30"/>
                    </a:cubicBezTo>
                    <a:cubicBezTo>
                      <a:pt x="46" y="32"/>
                      <a:pt x="6" y="34"/>
                      <a:pt x="5" y="34"/>
                    </a:cubicBezTo>
                    <a:cubicBezTo>
                      <a:pt x="5" y="34"/>
                      <a:pt x="4" y="34"/>
                      <a:pt x="4" y="34"/>
                    </a:cubicBezTo>
                    <a:close/>
                    <a:moveTo>
                      <a:pt x="16" y="9"/>
                    </a:moveTo>
                    <a:cubicBezTo>
                      <a:pt x="10" y="26"/>
                      <a:pt x="10" y="26"/>
                      <a:pt x="10" y="26"/>
                    </a:cubicBezTo>
                    <a:cubicBezTo>
                      <a:pt x="22" y="25"/>
                      <a:pt x="47" y="23"/>
                      <a:pt x="54" y="22"/>
                    </a:cubicBezTo>
                    <a:cubicBezTo>
                      <a:pt x="60" y="21"/>
                      <a:pt x="65" y="19"/>
                      <a:pt x="69" y="18"/>
                    </a:cubicBezTo>
                    <a:cubicBezTo>
                      <a:pt x="54" y="11"/>
                      <a:pt x="36" y="8"/>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nvGrpSpPr>
            <p:cNvPr id="211" name="Group 20">
              <a:extLst>
                <a:ext uri="{FF2B5EF4-FFF2-40B4-BE49-F238E27FC236}">
                  <a16:creationId xmlns:a16="http://schemas.microsoft.com/office/drawing/2014/main" id="{D892DD0E-1FB1-47DC-964A-3008B248A68A}"/>
                </a:ext>
              </a:extLst>
            </p:cNvPr>
            <p:cNvGrpSpPr>
              <a:grpSpLocks noChangeAspect="1"/>
            </p:cNvGrpSpPr>
            <p:nvPr/>
          </p:nvGrpSpPr>
          <p:grpSpPr bwMode="auto">
            <a:xfrm>
              <a:off x="10322188" y="1455045"/>
              <a:ext cx="372810" cy="468083"/>
              <a:chOff x="3567" y="1821"/>
              <a:chExt cx="540" cy="678"/>
            </a:xfrm>
            <a:solidFill>
              <a:schemeClr val="accent3">
                <a:lumMod val="60000"/>
                <a:lumOff val="40000"/>
              </a:schemeClr>
            </a:solidFill>
          </p:grpSpPr>
          <p:sp>
            <p:nvSpPr>
              <p:cNvPr id="212" name="Freeform 21">
                <a:extLst>
                  <a:ext uri="{FF2B5EF4-FFF2-40B4-BE49-F238E27FC236}">
                    <a16:creationId xmlns:a16="http://schemas.microsoft.com/office/drawing/2014/main" id="{B9280780-CA1A-438B-8356-56D470CC2B11}"/>
                  </a:ext>
                </a:extLst>
              </p:cNvPr>
              <p:cNvSpPr>
                <a:spLocks noEditPoints="1"/>
              </p:cNvSpPr>
              <p:nvPr/>
            </p:nvSpPr>
            <p:spPr bwMode="auto">
              <a:xfrm>
                <a:off x="3581" y="2407"/>
                <a:ext cx="441" cy="92"/>
              </a:xfrm>
              <a:custGeom>
                <a:avLst/>
                <a:gdLst>
                  <a:gd name="T0" fmla="*/ 243 w 247"/>
                  <a:gd name="T1" fmla="*/ 52 h 52"/>
                  <a:gd name="T2" fmla="*/ 4 w 247"/>
                  <a:gd name="T3" fmla="*/ 52 h 52"/>
                  <a:gd name="T4" fmla="*/ 0 w 247"/>
                  <a:gd name="T5" fmla="*/ 48 h 52"/>
                  <a:gd name="T6" fmla="*/ 0 w 247"/>
                  <a:gd name="T7" fmla="*/ 29 h 52"/>
                  <a:gd name="T8" fmla="*/ 28 w 247"/>
                  <a:gd name="T9" fmla="*/ 0 h 52"/>
                  <a:gd name="T10" fmla="*/ 219 w 247"/>
                  <a:gd name="T11" fmla="*/ 0 h 52"/>
                  <a:gd name="T12" fmla="*/ 247 w 247"/>
                  <a:gd name="T13" fmla="*/ 29 h 52"/>
                  <a:gd name="T14" fmla="*/ 247 w 247"/>
                  <a:gd name="T15" fmla="*/ 48 h 52"/>
                  <a:gd name="T16" fmla="*/ 243 w 247"/>
                  <a:gd name="T17" fmla="*/ 52 h 52"/>
                  <a:gd name="T18" fmla="*/ 8 w 247"/>
                  <a:gd name="T19" fmla="*/ 44 h 52"/>
                  <a:gd name="T20" fmla="*/ 239 w 247"/>
                  <a:gd name="T21" fmla="*/ 44 h 52"/>
                  <a:gd name="T22" fmla="*/ 239 w 247"/>
                  <a:gd name="T23" fmla="*/ 29 h 52"/>
                  <a:gd name="T24" fmla="*/ 219 w 247"/>
                  <a:gd name="T25" fmla="*/ 8 h 52"/>
                  <a:gd name="T26" fmla="*/ 28 w 247"/>
                  <a:gd name="T27" fmla="*/ 8 h 52"/>
                  <a:gd name="T28" fmla="*/ 8 w 247"/>
                  <a:gd name="T29" fmla="*/ 29 h 52"/>
                  <a:gd name="T30" fmla="*/ 8 w 247"/>
                  <a:gd name="T31"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52">
                    <a:moveTo>
                      <a:pt x="243" y="52"/>
                    </a:moveTo>
                    <a:cubicBezTo>
                      <a:pt x="4" y="52"/>
                      <a:pt x="4" y="52"/>
                      <a:pt x="4" y="52"/>
                    </a:cubicBezTo>
                    <a:cubicBezTo>
                      <a:pt x="1" y="52"/>
                      <a:pt x="0" y="51"/>
                      <a:pt x="0" y="48"/>
                    </a:cubicBezTo>
                    <a:cubicBezTo>
                      <a:pt x="0" y="29"/>
                      <a:pt x="0" y="29"/>
                      <a:pt x="0" y="29"/>
                    </a:cubicBezTo>
                    <a:cubicBezTo>
                      <a:pt x="0" y="13"/>
                      <a:pt x="12" y="0"/>
                      <a:pt x="28" y="0"/>
                    </a:cubicBezTo>
                    <a:cubicBezTo>
                      <a:pt x="219" y="0"/>
                      <a:pt x="219" y="0"/>
                      <a:pt x="219" y="0"/>
                    </a:cubicBezTo>
                    <a:cubicBezTo>
                      <a:pt x="235" y="0"/>
                      <a:pt x="247" y="13"/>
                      <a:pt x="247" y="29"/>
                    </a:cubicBezTo>
                    <a:cubicBezTo>
                      <a:pt x="247" y="48"/>
                      <a:pt x="247" y="48"/>
                      <a:pt x="247" y="48"/>
                    </a:cubicBezTo>
                    <a:cubicBezTo>
                      <a:pt x="247" y="51"/>
                      <a:pt x="245" y="52"/>
                      <a:pt x="243" y="52"/>
                    </a:cubicBezTo>
                    <a:close/>
                    <a:moveTo>
                      <a:pt x="8" y="44"/>
                    </a:moveTo>
                    <a:cubicBezTo>
                      <a:pt x="239" y="44"/>
                      <a:pt x="239" y="44"/>
                      <a:pt x="239" y="44"/>
                    </a:cubicBezTo>
                    <a:cubicBezTo>
                      <a:pt x="239" y="29"/>
                      <a:pt x="239" y="29"/>
                      <a:pt x="239" y="29"/>
                    </a:cubicBezTo>
                    <a:cubicBezTo>
                      <a:pt x="239" y="17"/>
                      <a:pt x="230" y="8"/>
                      <a:pt x="219" y="8"/>
                    </a:cubicBezTo>
                    <a:cubicBezTo>
                      <a:pt x="28" y="8"/>
                      <a:pt x="28" y="8"/>
                      <a:pt x="28" y="8"/>
                    </a:cubicBezTo>
                    <a:cubicBezTo>
                      <a:pt x="16" y="8"/>
                      <a:pt x="8" y="17"/>
                      <a:pt x="8" y="29"/>
                    </a:cubicBezTo>
                    <a:lnTo>
                      <a:pt x="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13" name="Line 22">
                <a:extLst>
                  <a:ext uri="{FF2B5EF4-FFF2-40B4-BE49-F238E27FC236}">
                    <a16:creationId xmlns:a16="http://schemas.microsoft.com/office/drawing/2014/main" id="{87C6342E-B8FB-4AC1-BA6A-2F4003EC791A}"/>
                  </a:ext>
                </a:extLst>
              </p:cNvPr>
              <p:cNvSpPr>
                <a:spLocks noChangeShapeType="1"/>
              </p:cNvSpPr>
              <p:nvPr/>
            </p:nvSpPr>
            <p:spPr bwMode="auto">
              <a:xfrm>
                <a:off x="3567" y="224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14" name="Line 23">
                <a:extLst>
                  <a:ext uri="{FF2B5EF4-FFF2-40B4-BE49-F238E27FC236}">
                    <a16:creationId xmlns:a16="http://schemas.microsoft.com/office/drawing/2014/main" id="{D1F35492-B872-491C-AD91-806C0E16D64A}"/>
                  </a:ext>
                </a:extLst>
              </p:cNvPr>
              <p:cNvSpPr>
                <a:spLocks noChangeShapeType="1"/>
              </p:cNvSpPr>
              <p:nvPr/>
            </p:nvSpPr>
            <p:spPr bwMode="auto">
              <a:xfrm>
                <a:off x="3567" y="224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15" name="Line 24">
                <a:extLst>
                  <a:ext uri="{FF2B5EF4-FFF2-40B4-BE49-F238E27FC236}">
                    <a16:creationId xmlns:a16="http://schemas.microsoft.com/office/drawing/2014/main" id="{5A7523D1-B35B-40A0-924B-1B8EEFCB3EAE}"/>
                  </a:ext>
                </a:extLst>
              </p:cNvPr>
              <p:cNvSpPr>
                <a:spLocks noChangeShapeType="1"/>
              </p:cNvSpPr>
              <p:nvPr/>
            </p:nvSpPr>
            <p:spPr bwMode="auto">
              <a:xfrm>
                <a:off x="4025" y="224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16" name="Line 25">
                <a:extLst>
                  <a:ext uri="{FF2B5EF4-FFF2-40B4-BE49-F238E27FC236}">
                    <a16:creationId xmlns:a16="http://schemas.microsoft.com/office/drawing/2014/main" id="{E8A1EA45-3615-41DB-AF58-9FF26B4C4DCB}"/>
                  </a:ext>
                </a:extLst>
              </p:cNvPr>
              <p:cNvSpPr>
                <a:spLocks noChangeShapeType="1"/>
              </p:cNvSpPr>
              <p:nvPr/>
            </p:nvSpPr>
            <p:spPr bwMode="auto">
              <a:xfrm>
                <a:off x="4025" y="224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17" name="Freeform 26">
                <a:extLst>
                  <a:ext uri="{FF2B5EF4-FFF2-40B4-BE49-F238E27FC236}">
                    <a16:creationId xmlns:a16="http://schemas.microsoft.com/office/drawing/2014/main" id="{1A1993B0-221A-4B25-8AAC-01DC4F80E67D}"/>
                  </a:ext>
                </a:extLst>
              </p:cNvPr>
              <p:cNvSpPr>
                <a:spLocks noEditPoints="1"/>
              </p:cNvSpPr>
              <p:nvPr/>
            </p:nvSpPr>
            <p:spPr bwMode="auto">
              <a:xfrm>
                <a:off x="3651" y="2162"/>
                <a:ext cx="276" cy="229"/>
              </a:xfrm>
              <a:custGeom>
                <a:avLst/>
                <a:gdLst>
                  <a:gd name="T0" fmla="*/ 151 w 155"/>
                  <a:gd name="T1" fmla="*/ 129 h 129"/>
                  <a:gd name="T2" fmla="*/ 29 w 155"/>
                  <a:gd name="T3" fmla="*/ 129 h 129"/>
                  <a:gd name="T4" fmla="*/ 25 w 155"/>
                  <a:gd name="T5" fmla="*/ 126 h 129"/>
                  <a:gd name="T6" fmla="*/ 0 w 155"/>
                  <a:gd name="T7" fmla="*/ 8 h 129"/>
                  <a:gd name="T8" fmla="*/ 2 w 155"/>
                  <a:gd name="T9" fmla="*/ 4 h 129"/>
                  <a:gd name="T10" fmla="*/ 7 w 155"/>
                  <a:gd name="T11" fmla="*/ 4 h 129"/>
                  <a:gd name="T12" fmla="*/ 47 w 155"/>
                  <a:gd name="T13" fmla="*/ 22 h 129"/>
                  <a:gd name="T14" fmla="*/ 89 w 155"/>
                  <a:gd name="T15" fmla="*/ 1 h 129"/>
                  <a:gd name="T16" fmla="*/ 92 w 155"/>
                  <a:gd name="T17" fmla="*/ 0 h 129"/>
                  <a:gd name="T18" fmla="*/ 96 w 155"/>
                  <a:gd name="T19" fmla="*/ 2 h 129"/>
                  <a:gd name="T20" fmla="*/ 154 w 155"/>
                  <a:gd name="T21" fmla="*/ 123 h 129"/>
                  <a:gd name="T22" fmla="*/ 154 w 155"/>
                  <a:gd name="T23" fmla="*/ 127 h 129"/>
                  <a:gd name="T24" fmla="*/ 151 w 155"/>
                  <a:gd name="T25" fmla="*/ 129 h 129"/>
                  <a:gd name="T26" fmla="*/ 32 w 155"/>
                  <a:gd name="T27" fmla="*/ 121 h 129"/>
                  <a:gd name="T28" fmla="*/ 144 w 155"/>
                  <a:gd name="T29" fmla="*/ 121 h 129"/>
                  <a:gd name="T30" fmla="*/ 91 w 155"/>
                  <a:gd name="T31" fmla="*/ 11 h 129"/>
                  <a:gd name="T32" fmla="*/ 47 w 155"/>
                  <a:gd name="T33" fmla="*/ 30 h 129"/>
                  <a:gd name="T34" fmla="*/ 10 w 155"/>
                  <a:gd name="T35" fmla="*/ 18 h 129"/>
                  <a:gd name="T36" fmla="*/ 32 w 155"/>
                  <a:gd name="T3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9">
                    <a:moveTo>
                      <a:pt x="151" y="129"/>
                    </a:moveTo>
                    <a:cubicBezTo>
                      <a:pt x="29" y="129"/>
                      <a:pt x="29" y="129"/>
                      <a:pt x="29" y="129"/>
                    </a:cubicBezTo>
                    <a:cubicBezTo>
                      <a:pt x="27" y="129"/>
                      <a:pt x="25" y="127"/>
                      <a:pt x="25" y="126"/>
                    </a:cubicBezTo>
                    <a:cubicBezTo>
                      <a:pt x="0" y="8"/>
                      <a:pt x="0" y="8"/>
                      <a:pt x="0" y="8"/>
                    </a:cubicBezTo>
                    <a:cubicBezTo>
                      <a:pt x="0" y="6"/>
                      <a:pt x="1" y="4"/>
                      <a:pt x="2" y="4"/>
                    </a:cubicBezTo>
                    <a:cubicBezTo>
                      <a:pt x="4" y="3"/>
                      <a:pt x="6" y="3"/>
                      <a:pt x="7" y="4"/>
                    </a:cubicBezTo>
                    <a:cubicBezTo>
                      <a:pt x="17" y="15"/>
                      <a:pt x="32" y="22"/>
                      <a:pt x="47" y="22"/>
                    </a:cubicBezTo>
                    <a:cubicBezTo>
                      <a:pt x="63" y="22"/>
                      <a:pt x="79" y="14"/>
                      <a:pt x="89" y="1"/>
                    </a:cubicBezTo>
                    <a:cubicBezTo>
                      <a:pt x="90" y="0"/>
                      <a:pt x="91" y="0"/>
                      <a:pt x="92" y="0"/>
                    </a:cubicBezTo>
                    <a:cubicBezTo>
                      <a:pt x="94" y="0"/>
                      <a:pt x="95" y="1"/>
                      <a:pt x="96" y="2"/>
                    </a:cubicBezTo>
                    <a:cubicBezTo>
                      <a:pt x="154" y="123"/>
                      <a:pt x="154" y="123"/>
                      <a:pt x="154" y="123"/>
                    </a:cubicBezTo>
                    <a:cubicBezTo>
                      <a:pt x="155" y="124"/>
                      <a:pt x="155" y="126"/>
                      <a:pt x="154" y="127"/>
                    </a:cubicBezTo>
                    <a:cubicBezTo>
                      <a:pt x="154" y="128"/>
                      <a:pt x="152" y="129"/>
                      <a:pt x="151" y="129"/>
                    </a:cubicBezTo>
                    <a:close/>
                    <a:moveTo>
                      <a:pt x="32" y="121"/>
                    </a:moveTo>
                    <a:cubicBezTo>
                      <a:pt x="144" y="121"/>
                      <a:pt x="144" y="121"/>
                      <a:pt x="144" y="121"/>
                    </a:cubicBezTo>
                    <a:cubicBezTo>
                      <a:pt x="91" y="11"/>
                      <a:pt x="91" y="11"/>
                      <a:pt x="91" y="11"/>
                    </a:cubicBezTo>
                    <a:cubicBezTo>
                      <a:pt x="79" y="23"/>
                      <a:pt x="64" y="30"/>
                      <a:pt x="47" y="30"/>
                    </a:cubicBezTo>
                    <a:cubicBezTo>
                      <a:pt x="34" y="30"/>
                      <a:pt x="21" y="25"/>
                      <a:pt x="10" y="18"/>
                    </a:cubicBezTo>
                    <a:lnTo>
                      <a:pt x="32"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18" name="Freeform 27">
                <a:extLst>
                  <a:ext uri="{FF2B5EF4-FFF2-40B4-BE49-F238E27FC236}">
                    <a16:creationId xmlns:a16="http://schemas.microsoft.com/office/drawing/2014/main" id="{98076C18-BC97-406D-B3ED-913DF4F8E1EF}"/>
                  </a:ext>
                </a:extLst>
              </p:cNvPr>
              <p:cNvSpPr>
                <a:spLocks noEditPoints="1"/>
              </p:cNvSpPr>
              <p:nvPr/>
            </p:nvSpPr>
            <p:spPr bwMode="auto">
              <a:xfrm>
                <a:off x="3685" y="2055"/>
                <a:ext cx="94" cy="94"/>
              </a:xfrm>
              <a:custGeom>
                <a:avLst/>
                <a:gdLst>
                  <a:gd name="T0" fmla="*/ 26 w 53"/>
                  <a:gd name="T1" fmla="*/ 53 h 53"/>
                  <a:gd name="T2" fmla="*/ 0 w 53"/>
                  <a:gd name="T3" fmla="*/ 27 h 53"/>
                  <a:gd name="T4" fmla="*/ 26 w 53"/>
                  <a:gd name="T5" fmla="*/ 0 h 53"/>
                  <a:gd name="T6" fmla="*/ 53 w 53"/>
                  <a:gd name="T7" fmla="*/ 27 h 53"/>
                  <a:gd name="T8" fmla="*/ 26 w 53"/>
                  <a:gd name="T9" fmla="*/ 53 h 53"/>
                  <a:gd name="T10" fmla="*/ 26 w 53"/>
                  <a:gd name="T11" fmla="*/ 8 h 53"/>
                  <a:gd name="T12" fmla="*/ 8 w 53"/>
                  <a:gd name="T13" fmla="*/ 27 h 53"/>
                  <a:gd name="T14" fmla="*/ 26 w 53"/>
                  <a:gd name="T15" fmla="*/ 45 h 53"/>
                  <a:gd name="T16" fmla="*/ 45 w 53"/>
                  <a:gd name="T17" fmla="*/ 27 h 53"/>
                  <a:gd name="T18" fmla="*/ 26 w 53"/>
                  <a:gd name="T19"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6" y="53"/>
                    </a:moveTo>
                    <a:cubicBezTo>
                      <a:pt x="11" y="53"/>
                      <a:pt x="0" y="41"/>
                      <a:pt x="0" y="27"/>
                    </a:cubicBezTo>
                    <a:cubicBezTo>
                      <a:pt x="0" y="12"/>
                      <a:pt x="11" y="0"/>
                      <a:pt x="26" y="0"/>
                    </a:cubicBezTo>
                    <a:cubicBezTo>
                      <a:pt x="41" y="0"/>
                      <a:pt x="53" y="12"/>
                      <a:pt x="53" y="27"/>
                    </a:cubicBezTo>
                    <a:cubicBezTo>
                      <a:pt x="53" y="41"/>
                      <a:pt x="41" y="53"/>
                      <a:pt x="26" y="53"/>
                    </a:cubicBezTo>
                    <a:close/>
                    <a:moveTo>
                      <a:pt x="26" y="8"/>
                    </a:moveTo>
                    <a:cubicBezTo>
                      <a:pt x="16" y="8"/>
                      <a:pt x="8" y="16"/>
                      <a:pt x="8" y="27"/>
                    </a:cubicBezTo>
                    <a:cubicBezTo>
                      <a:pt x="8" y="37"/>
                      <a:pt x="16" y="45"/>
                      <a:pt x="26" y="45"/>
                    </a:cubicBezTo>
                    <a:cubicBezTo>
                      <a:pt x="36" y="45"/>
                      <a:pt x="45" y="37"/>
                      <a:pt x="45" y="27"/>
                    </a:cubicBezTo>
                    <a:cubicBezTo>
                      <a:pt x="45" y="16"/>
                      <a:pt x="36" y="8"/>
                      <a:pt x="2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19" name="Freeform 28">
                <a:extLst>
                  <a:ext uri="{FF2B5EF4-FFF2-40B4-BE49-F238E27FC236}">
                    <a16:creationId xmlns:a16="http://schemas.microsoft.com/office/drawing/2014/main" id="{1F6AFA71-A34F-477F-A96F-D5E0313AC554}"/>
                  </a:ext>
                </a:extLst>
              </p:cNvPr>
              <p:cNvSpPr>
                <a:spLocks noEditPoints="1"/>
              </p:cNvSpPr>
              <p:nvPr/>
            </p:nvSpPr>
            <p:spPr bwMode="auto">
              <a:xfrm>
                <a:off x="3776" y="1821"/>
                <a:ext cx="331" cy="277"/>
              </a:xfrm>
              <a:custGeom>
                <a:avLst/>
                <a:gdLst>
                  <a:gd name="T0" fmla="*/ 30 w 186"/>
                  <a:gd name="T1" fmla="*/ 156 h 156"/>
                  <a:gd name="T2" fmla="*/ 28 w 186"/>
                  <a:gd name="T3" fmla="*/ 151 h 156"/>
                  <a:gd name="T4" fmla="*/ 0 w 186"/>
                  <a:gd name="T5" fmla="*/ 107 h 156"/>
                  <a:gd name="T6" fmla="*/ 34 w 186"/>
                  <a:gd name="T7" fmla="*/ 86 h 156"/>
                  <a:gd name="T8" fmla="*/ 29 w 186"/>
                  <a:gd name="T9" fmla="*/ 75 h 156"/>
                  <a:gd name="T10" fmla="*/ 60 w 186"/>
                  <a:gd name="T11" fmla="*/ 56 h 156"/>
                  <a:gd name="T12" fmla="*/ 63 w 186"/>
                  <a:gd name="T13" fmla="*/ 18 h 156"/>
                  <a:gd name="T14" fmla="*/ 128 w 186"/>
                  <a:gd name="T15" fmla="*/ 2 h 156"/>
                  <a:gd name="T16" fmla="*/ 133 w 186"/>
                  <a:gd name="T17" fmla="*/ 21 h 156"/>
                  <a:gd name="T18" fmla="*/ 96 w 186"/>
                  <a:gd name="T19" fmla="*/ 58 h 156"/>
                  <a:gd name="T20" fmla="*/ 134 w 186"/>
                  <a:gd name="T21" fmla="*/ 112 h 156"/>
                  <a:gd name="T22" fmla="*/ 177 w 186"/>
                  <a:gd name="T23" fmla="*/ 90 h 156"/>
                  <a:gd name="T24" fmla="*/ 184 w 186"/>
                  <a:gd name="T25" fmla="*/ 108 h 156"/>
                  <a:gd name="T26" fmla="*/ 133 w 186"/>
                  <a:gd name="T27" fmla="*/ 151 h 156"/>
                  <a:gd name="T28" fmla="*/ 74 w 186"/>
                  <a:gd name="T29" fmla="*/ 149 h 156"/>
                  <a:gd name="T30" fmla="*/ 69 w 186"/>
                  <a:gd name="T31" fmla="*/ 147 h 156"/>
                  <a:gd name="T32" fmla="*/ 34 w 186"/>
                  <a:gd name="T33" fmla="*/ 156 h 156"/>
                  <a:gd name="T34" fmla="*/ 13 w 186"/>
                  <a:gd name="T35" fmla="*/ 107 h 156"/>
                  <a:gd name="T36" fmla="*/ 64 w 186"/>
                  <a:gd name="T37" fmla="*/ 130 h 156"/>
                  <a:gd name="T38" fmla="*/ 69 w 186"/>
                  <a:gd name="T39" fmla="*/ 132 h 156"/>
                  <a:gd name="T40" fmla="*/ 101 w 186"/>
                  <a:gd name="T41" fmla="*/ 125 h 156"/>
                  <a:gd name="T42" fmla="*/ 134 w 186"/>
                  <a:gd name="T43" fmla="*/ 143 h 156"/>
                  <a:gd name="T44" fmla="*/ 172 w 186"/>
                  <a:gd name="T45" fmla="*/ 98 h 156"/>
                  <a:gd name="T46" fmla="*/ 131 w 186"/>
                  <a:gd name="T47" fmla="*/ 120 h 156"/>
                  <a:gd name="T48" fmla="*/ 114 w 186"/>
                  <a:gd name="T49" fmla="*/ 106 h 156"/>
                  <a:gd name="T50" fmla="*/ 88 w 186"/>
                  <a:gd name="T51" fmla="*/ 60 h 156"/>
                  <a:gd name="T52" fmla="*/ 87 w 186"/>
                  <a:gd name="T53" fmla="*/ 35 h 156"/>
                  <a:gd name="T54" fmla="*/ 123 w 186"/>
                  <a:gd name="T55" fmla="*/ 9 h 156"/>
                  <a:gd name="T56" fmla="*/ 68 w 186"/>
                  <a:gd name="T57" fmla="*/ 59 h 156"/>
                  <a:gd name="T58" fmla="*/ 39 w 186"/>
                  <a:gd name="T59" fmla="*/ 77 h 156"/>
                  <a:gd name="T60" fmla="*/ 44 w 186"/>
                  <a:gd name="T61" fmla="*/ 88 h 156"/>
                  <a:gd name="T62" fmla="*/ 13 w 186"/>
                  <a:gd name="T63"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56">
                    <a:moveTo>
                      <a:pt x="32" y="156"/>
                    </a:moveTo>
                    <a:cubicBezTo>
                      <a:pt x="32" y="156"/>
                      <a:pt x="31" y="156"/>
                      <a:pt x="30" y="156"/>
                    </a:cubicBezTo>
                    <a:cubicBezTo>
                      <a:pt x="29" y="155"/>
                      <a:pt x="28" y="153"/>
                      <a:pt x="28" y="152"/>
                    </a:cubicBezTo>
                    <a:cubicBezTo>
                      <a:pt x="28" y="152"/>
                      <a:pt x="28" y="151"/>
                      <a:pt x="28" y="151"/>
                    </a:cubicBezTo>
                    <a:cubicBezTo>
                      <a:pt x="28" y="134"/>
                      <a:pt x="18" y="118"/>
                      <a:pt x="3" y="111"/>
                    </a:cubicBezTo>
                    <a:cubicBezTo>
                      <a:pt x="1" y="110"/>
                      <a:pt x="0" y="109"/>
                      <a:pt x="0" y="107"/>
                    </a:cubicBezTo>
                    <a:cubicBezTo>
                      <a:pt x="0" y="106"/>
                      <a:pt x="1" y="104"/>
                      <a:pt x="2" y="104"/>
                    </a:cubicBezTo>
                    <a:cubicBezTo>
                      <a:pt x="34" y="86"/>
                      <a:pt x="34" y="86"/>
                      <a:pt x="34" y="86"/>
                    </a:cubicBezTo>
                    <a:cubicBezTo>
                      <a:pt x="30" y="78"/>
                      <a:pt x="30" y="78"/>
                      <a:pt x="30" y="78"/>
                    </a:cubicBezTo>
                    <a:cubicBezTo>
                      <a:pt x="29" y="77"/>
                      <a:pt x="29" y="76"/>
                      <a:pt x="29" y="75"/>
                    </a:cubicBezTo>
                    <a:cubicBezTo>
                      <a:pt x="30" y="73"/>
                      <a:pt x="30" y="73"/>
                      <a:pt x="31" y="72"/>
                    </a:cubicBezTo>
                    <a:cubicBezTo>
                      <a:pt x="60" y="56"/>
                      <a:pt x="60" y="56"/>
                      <a:pt x="60" y="56"/>
                    </a:cubicBezTo>
                    <a:cubicBezTo>
                      <a:pt x="60" y="21"/>
                      <a:pt x="60" y="21"/>
                      <a:pt x="60" y="21"/>
                    </a:cubicBezTo>
                    <a:cubicBezTo>
                      <a:pt x="60" y="20"/>
                      <a:pt x="61" y="18"/>
                      <a:pt x="63" y="18"/>
                    </a:cubicBezTo>
                    <a:cubicBezTo>
                      <a:pt x="124" y="0"/>
                      <a:pt x="124" y="0"/>
                      <a:pt x="124" y="0"/>
                    </a:cubicBezTo>
                    <a:cubicBezTo>
                      <a:pt x="125" y="0"/>
                      <a:pt x="127" y="1"/>
                      <a:pt x="128" y="2"/>
                    </a:cubicBezTo>
                    <a:cubicBezTo>
                      <a:pt x="135" y="16"/>
                      <a:pt x="135" y="16"/>
                      <a:pt x="135" y="16"/>
                    </a:cubicBezTo>
                    <a:cubicBezTo>
                      <a:pt x="136" y="18"/>
                      <a:pt x="135" y="20"/>
                      <a:pt x="133" y="21"/>
                    </a:cubicBezTo>
                    <a:cubicBezTo>
                      <a:pt x="94" y="41"/>
                      <a:pt x="94" y="41"/>
                      <a:pt x="94" y="41"/>
                    </a:cubicBezTo>
                    <a:cubicBezTo>
                      <a:pt x="96" y="58"/>
                      <a:pt x="96" y="58"/>
                      <a:pt x="96" y="58"/>
                    </a:cubicBezTo>
                    <a:cubicBezTo>
                      <a:pt x="120" y="101"/>
                      <a:pt x="120" y="101"/>
                      <a:pt x="120" y="101"/>
                    </a:cubicBezTo>
                    <a:cubicBezTo>
                      <a:pt x="134" y="112"/>
                      <a:pt x="134" y="112"/>
                      <a:pt x="134" y="112"/>
                    </a:cubicBezTo>
                    <a:cubicBezTo>
                      <a:pt x="171" y="89"/>
                      <a:pt x="171" y="89"/>
                      <a:pt x="171" y="89"/>
                    </a:cubicBezTo>
                    <a:cubicBezTo>
                      <a:pt x="173" y="88"/>
                      <a:pt x="175" y="88"/>
                      <a:pt x="177" y="90"/>
                    </a:cubicBezTo>
                    <a:cubicBezTo>
                      <a:pt x="185" y="103"/>
                      <a:pt x="185" y="103"/>
                      <a:pt x="185" y="103"/>
                    </a:cubicBezTo>
                    <a:cubicBezTo>
                      <a:pt x="186" y="104"/>
                      <a:pt x="185" y="107"/>
                      <a:pt x="184" y="108"/>
                    </a:cubicBezTo>
                    <a:cubicBezTo>
                      <a:pt x="138" y="151"/>
                      <a:pt x="138" y="151"/>
                      <a:pt x="138" y="151"/>
                    </a:cubicBezTo>
                    <a:cubicBezTo>
                      <a:pt x="136" y="152"/>
                      <a:pt x="134" y="152"/>
                      <a:pt x="133" y="151"/>
                    </a:cubicBezTo>
                    <a:cubicBezTo>
                      <a:pt x="102" y="133"/>
                      <a:pt x="102" y="133"/>
                      <a:pt x="102" y="133"/>
                    </a:cubicBezTo>
                    <a:cubicBezTo>
                      <a:pt x="74" y="149"/>
                      <a:pt x="74" y="149"/>
                      <a:pt x="74" y="149"/>
                    </a:cubicBezTo>
                    <a:cubicBezTo>
                      <a:pt x="73" y="149"/>
                      <a:pt x="72" y="150"/>
                      <a:pt x="71" y="149"/>
                    </a:cubicBezTo>
                    <a:cubicBezTo>
                      <a:pt x="70" y="149"/>
                      <a:pt x="69" y="148"/>
                      <a:pt x="69" y="147"/>
                    </a:cubicBezTo>
                    <a:cubicBezTo>
                      <a:pt x="64" y="139"/>
                      <a:pt x="64" y="139"/>
                      <a:pt x="64" y="139"/>
                    </a:cubicBezTo>
                    <a:cubicBezTo>
                      <a:pt x="34" y="156"/>
                      <a:pt x="34" y="156"/>
                      <a:pt x="34" y="156"/>
                    </a:cubicBezTo>
                    <a:cubicBezTo>
                      <a:pt x="34" y="156"/>
                      <a:pt x="33" y="156"/>
                      <a:pt x="32" y="156"/>
                    </a:cubicBezTo>
                    <a:close/>
                    <a:moveTo>
                      <a:pt x="13" y="107"/>
                    </a:moveTo>
                    <a:cubicBezTo>
                      <a:pt x="26" y="116"/>
                      <a:pt x="34" y="130"/>
                      <a:pt x="36" y="146"/>
                    </a:cubicBezTo>
                    <a:cubicBezTo>
                      <a:pt x="64" y="130"/>
                      <a:pt x="64" y="130"/>
                      <a:pt x="64" y="130"/>
                    </a:cubicBezTo>
                    <a:cubicBezTo>
                      <a:pt x="65" y="130"/>
                      <a:pt x="66" y="130"/>
                      <a:pt x="67" y="130"/>
                    </a:cubicBezTo>
                    <a:cubicBezTo>
                      <a:pt x="68" y="130"/>
                      <a:pt x="69" y="131"/>
                      <a:pt x="69" y="132"/>
                    </a:cubicBezTo>
                    <a:cubicBezTo>
                      <a:pt x="74" y="140"/>
                      <a:pt x="74" y="140"/>
                      <a:pt x="74" y="140"/>
                    </a:cubicBezTo>
                    <a:cubicBezTo>
                      <a:pt x="101" y="125"/>
                      <a:pt x="101" y="125"/>
                      <a:pt x="101" y="125"/>
                    </a:cubicBezTo>
                    <a:cubicBezTo>
                      <a:pt x="102" y="124"/>
                      <a:pt x="103" y="124"/>
                      <a:pt x="105" y="125"/>
                    </a:cubicBezTo>
                    <a:cubicBezTo>
                      <a:pt x="134" y="143"/>
                      <a:pt x="134" y="143"/>
                      <a:pt x="134" y="143"/>
                    </a:cubicBezTo>
                    <a:cubicBezTo>
                      <a:pt x="176" y="104"/>
                      <a:pt x="176" y="104"/>
                      <a:pt x="176" y="104"/>
                    </a:cubicBezTo>
                    <a:cubicBezTo>
                      <a:pt x="172" y="98"/>
                      <a:pt x="172" y="98"/>
                      <a:pt x="172" y="98"/>
                    </a:cubicBezTo>
                    <a:cubicBezTo>
                      <a:pt x="135" y="121"/>
                      <a:pt x="135" y="121"/>
                      <a:pt x="135" y="121"/>
                    </a:cubicBezTo>
                    <a:cubicBezTo>
                      <a:pt x="134" y="122"/>
                      <a:pt x="132" y="122"/>
                      <a:pt x="131" y="120"/>
                    </a:cubicBezTo>
                    <a:cubicBezTo>
                      <a:pt x="115" y="107"/>
                      <a:pt x="115" y="107"/>
                      <a:pt x="115" y="107"/>
                    </a:cubicBezTo>
                    <a:cubicBezTo>
                      <a:pt x="114" y="107"/>
                      <a:pt x="114" y="106"/>
                      <a:pt x="114" y="106"/>
                    </a:cubicBezTo>
                    <a:cubicBezTo>
                      <a:pt x="89" y="61"/>
                      <a:pt x="89" y="61"/>
                      <a:pt x="89" y="61"/>
                    </a:cubicBezTo>
                    <a:cubicBezTo>
                      <a:pt x="89" y="61"/>
                      <a:pt x="88" y="60"/>
                      <a:pt x="88" y="60"/>
                    </a:cubicBezTo>
                    <a:cubicBezTo>
                      <a:pt x="85" y="39"/>
                      <a:pt x="85" y="39"/>
                      <a:pt x="85" y="39"/>
                    </a:cubicBezTo>
                    <a:cubicBezTo>
                      <a:pt x="85" y="38"/>
                      <a:pt x="86" y="36"/>
                      <a:pt x="87" y="35"/>
                    </a:cubicBezTo>
                    <a:cubicBezTo>
                      <a:pt x="126" y="16"/>
                      <a:pt x="126" y="16"/>
                      <a:pt x="126" y="16"/>
                    </a:cubicBezTo>
                    <a:cubicBezTo>
                      <a:pt x="123" y="9"/>
                      <a:pt x="123" y="9"/>
                      <a:pt x="123" y="9"/>
                    </a:cubicBezTo>
                    <a:cubicBezTo>
                      <a:pt x="68" y="25"/>
                      <a:pt x="68" y="25"/>
                      <a:pt x="68" y="25"/>
                    </a:cubicBezTo>
                    <a:cubicBezTo>
                      <a:pt x="68" y="59"/>
                      <a:pt x="68" y="59"/>
                      <a:pt x="68" y="59"/>
                    </a:cubicBezTo>
                    <a:cubicBezTo>
                      <a:pt x="68" y="60"/>
                      <a:pt x="67" y="61"/>
                      <a:pt x="66" y="62"/>
                    </a:cubicBezTo>
                    <a:cubicBezTo>
                      <a:pt x="39" y="77"/>
                      <a:pt x="39" y="77"/>
                      <a:pt x="39" y="77"/>
                    </a:cubicBezTo>
                    <a:cubicBezTo>
                      <a:pt x="43" y="85"/>
                      <a:pt x="43" y="85"/>
                      <a:pt x="43" y="85"/>
                    </a:cubicBezTo>
                    <a:cubicBezTo>
                      <a:pt x="44" y="86"/>
                      <a:pt x="44" y="87"/>
                      <a:pt x="44" y="88"/>
                    </a:cubicBezTo>
                    <a:cubicBezTo>
                      <a:pt x="43" y="89"/>
                      <a:pt x="43" y="90"/>
                      <a:pt x="42" y="91"/>
                    </a:cubicBezTo>
                    <a:lnTo>
                      <a:pt x="1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21" name="Freeform 29">
                <a:extLst>
                  <a:ext uri="{FF2B5EF4-FFF2-40B4-BE49-F238E27FC236}">
                    <a16:creationId xmlns:a16="http://schemas.microsoft.com/office/drawing/2014/main" id="{839C386E-4237-49A3-B08E-F801F8B513FB}"/>
                  </a:ext>
                </a:extLst>
              </p:cNvPr>
              <p:cNvSpPr>
                <a:spLocks noEditPoints="1"/>
              </p:cNvSpPr>
              <p:nvPr/>
            </p:nvSpPr>
            <p:spPr bwMode="auto">
              <a:xfrm>
                <a:off x="3649" y="2020"/>
                <a:ext cx="164" cy="165"/>
              </a:xfrm>
              <a:custGeom>
                <a:avLst/>
                <a:gdLst>
                  <a:gd name="T0" fmla="*/ 46 w 92"/>
                  <a:gd name="T1" fmla="*/ 93 h 93"/>
                  <a:gd name="T2" fmla="*/ 0 w 92"/>
                  <a:gd name="T3" fmla="*/ 47 h 93"/>
                  <a:gd name="T4" fmla="*/ 46 w 92"/>
                  <a:gd name="T5" fmla="*/ 0 h 93"/>
                  <a:gd name="T6" fmla="*/ 92 w 92"/>
                  <a:gd name="T7" fmla="*/ 47 h 93"/>
                  <a:gd name="T8" fmla="*/ 46 w 92"/>
                  <a:gd name="T9" fmla="*/ 93 h 93"/>
                  <a:gd name="T10" fmla="*/ 46 w 92"/>
                  <a:gd name="T11" fmla="*/ 8 h 93"/>
                  <a:gd name="T12" fmla="*/ 8 w 92"/>
                  <a:gd name="T13" fmla="*/ 47 h 93"/>
                  <a:gd name="T14" fmla="*/ 46 w 92"/>
                  <a:gd name="T15" fmla="*/ 85 h 93"/>
                  <a:gd name="T16" fmla="*/ 84 w 92"/>
                  <a:gd name="T17" fmla="*/ 47 h 93"/>
                  <a:gd name="T18" fmla="*/ 46 w 92"/>
                  <a:gd name="T19"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3">
                    <a:moveTo>
                      <a:pt x="46" y="93"/>
                    </a:moveTo>
                    <a:cubicBezTo>
                      <a:pt x="21" y="93"/>
                      <a:pt x="0" y="72"/>
                      <a:pt x="0" y="47"/>
                    </a:cubicBezTo>
                    <a:cubicBezTo>
                      <a:pt x="0" y="21"/>
                      <a:pt x="21" y="0"/>
                      <a:pt x="46" y="0"/>
                    </a:cubicBezTo>
                    <a:cubicBezTo>
                      <a:pt x="72" y="0"/>
                      <a:pt x="92" y="21"/>
                      <a:pt x="92" y="47"/>
                    </a:cubicBezTo>
                    <a:cubicBezTo>
                      <a:pt x="92" y="72"/>
                      <a:pt x="72" y="93"/>
                      <a:pt x="46" y="93"/>
                    </a:cubicBezTo>
                    <a:close/>
                    <a:moveTo>
                      <a:pt x="46" y="8"/>
                    </a:moveTo>
                    <a:cubicBezTo>
                      <a:pt x="25" y="8"/>
                      <a:pt x="8" y="26"/>
                      <a:pt x="8" y="47"/>
                    </a:cubicBezTo>
                    <a:cubicBezTo>
                      <a:pt x="8" y="68"/>
                      <a:pt x="25" y="85"/>
                      <a:pt x="46" y="85"/>
                    </a:cubicBezTo>
                    <a:cubicBezTo>
                      <a:pt x="67" y="85"/>
                      <a:pt x="84" y="68"/>
                      <a:pt x="84" y="47"/>
                    </a:cubicBezTo>
                    <a:cubicBezTo>
                      <a:pt x="84" y="26"/>
                      <a:pt x="67" y="8"/>
                      <a:pt x="4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sp>
            <p:nvSpPr>
              <p:cNvPr id="222" name="Freeform 30">
                <a:extLst>
                  <a:ext uri="{FF2B5EF4-FFF2-40B4-BE49-F238E27FC236}">
                    <a16:creationId xmlns:a16="http://schemas.microsoft.com/office/drawing/2014/main" id="{51094EA8-845C-4936-9DFF-57765561305A}"/>
                  </a:ext>
                </a:extLst>
              </p:cNvPr>
              <p:cNvSpPr>
                <a:spLocks noEditPoints="1"/>
              </p:cNvSpPr>
              <p:nvPr/>
            </p:nvSpPr>
            <p:spPr bwMode="auto">
              <a:xfrm>
                <a:off x="3966" y="1858"/>
                <a:ext cx="141" cy="139"/>
              </a:xfrm>
              <a:custGeom>
                <a:avLst/>
                <a:gdLst>
                  <a:gd name="T0" fmla="*/ 28 w 79"/>
                  <a:gd name="T1" fmla="*/ 78 h 78"/>
                  <a:gd name="T2" fmla="*/ 27 w 79"/>
                  <a:gd name="T3" fmla="*/ 78 h 78"/>
                  <a:gd name="T4" fmla="*/ 25 w 79"/>
                  <a:gd name="T5" fmla="*/ 76 h 78"/>
                  <a:gd name="T6" fmla="*/ 1 w 79"/>
                  <a:gd name="T7" fmla="*/ 29 h 78"/>
                  <a:gd name="T8" fmla="*/ 3 w 79"/>
                  <a:gd name="T9" fmla="*/ 24 h 78"/>
                  <a:gd name="T10" fmla="*/ 49 w 79"/>
                  <a:gd name="T11" fmla="*/ 0 h 78"/>
                  <a:gd name="T12" fmla="*/ 52 w 79"/>
                  <a:gd name="T13" fmla="*/ 0 h 78"/>
                  <a:gd name="T14" fmla="*/ 55 w 79"/>
                  <a:gd name="T15" fmla="*/ 2 h 78"/>
                  <a:gd name="T16" fmla="*/ 78 w 79"/>
                  <a:gd name="T17" fmla="*/ 48 h 78"/>
                  <a:gd name="T18" fmla="*/ 76 w 79"/>
                  <a:gd name="T19" fmla="*/ 54 h 78"/>
                  <a:gd name="T20" fmla="*/ 30 w 79"/>
                  <a:gd name="T21" fmla="*/ 77 h 78"/>
                  <a:gd name="T22" fmla="*/ 28 w 79"/>
                  <a:gd name="T23" fmla="*/ 78 h 78"/>
                  <a:gd name="T24" fmla="*/ 10 w 79"/>
                  <a:gd name="T25" fmla="*/ 29 h 78"/>
                  <a:gd name="T26" fmla="*/ 30 w 79"/>
                  <a:gd name="T27" fmla="*/ 69 h 78"/>
                  <a:gd name="T28" fmla="*/ 69 w 79"/>
                  <a:gd name="T29" fmla="*/ 48 h 78"/>
                  <a:gd name="T30" fmla="*/ 49 w 79"/>
                  <a:gd name="T31" fmla="*/ 9 h 78"/>
                  <a:gd name="T32" fmla="*/ 10 w 79"/>
                  <a:gd name="T33"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78">
                    <a:moveTo>
                      <a:pt x="28" y="78"/>
                    </a:moveTo>
                    <a:cubicBezTo>
                      <a:pt x="28" y="78"/>
                      <a:pt x="27" y="78"/>
                      <a:pt x="27" y="78"/>
                    </a:cubicBezTo>
                    <a:cubicBezTo>
                      <a:pt x="26" y="77"/>
                      <a:pt x="25" y="77"/>
                      <a:pt x="25" y="76"/>
                    </a:cubicBezTo>
                    <a:cubicBezTo>
                      <a:pt x="1" y="29"/>
                      <a:pt x="1" y="29"/>
                      <a:pt x="1" y="29"/>
                    </a:cubicBezTo>
                    <a:cubicBezTo>
                      <a:pt x="0" y="27"/>
                      <a:pt x="1" y="25"/>
                      <a:pt x="3" y="24"/>
                    </a:cubicBezTo>
                    <a:cubicBezTo>
                      <a:pt x="49" y="0"/>
                      <a:pt x="49" y="0"/>
                      <a:pt x="49" y="0"/>
                    </a:cubicBezTo>
                    <a:cubicBezTo>
                      <a:pt x="50" y="0"/>
                      <a:pt x="51" y="0"/>
                      <a:pt x="52" y="0"/>
                    </a:cubicBezTo>
                    <a:cubicBezTo>
                      <a:pt x="53" y="0"/>
                      <a:pt x="54" y="1"/>
                      <a:pt x="55" y="2"/>
                    </a:cubicBezTo>
                    <a:cubicBezTo>
                      <a:pt x="78" y="48"/>
                      <a:pt x="78" y="48"/>
                      <a:pt x="78" y="48"/>
                    </a:cubicBezTo>
                    <a:cubicBezTo>
                      <a:pt x="79" y="50"/>
                      <a:pt x="78" y="53"/>
                      <a:pt x="76" y="54"/>
                    </a:cubicBezTo>
                    <a:cubicBezTo>
                      <a:pt x="30" y="77"/>
                      <a:pt x="30" y="77"/>
                      <a:pt x="30" y="77"/>
                    </a:cubicBezTo>
                    <a:cubicBezTo>
                      <a:pt x="29" y="78"/>
                      <a:pt x="29" y="78"/>
                      <a:pt x="28" y="78"/>
                    </a:cubicBezTo>
                    <a:close/>
                    <a:moveTo>
                      <a:pt x="10" y="29"/>
                    </a:moveTo>
                    <a:cubicBezTo>
                      <a:pt x="30" y="69"/>
                      <a:pt x="30" y="69"/>
                      <a:pt x="30" y="69"/>
                    </a:cubicBezTo>
                    <a:cubicBezTo>
                      <a:pt x="69" y="48"/>
                      <a:pt x="69" y="48"/>
                      <a:pt x="69" y="48"/>
                    </a:cubicBezTo>
                    <a:cubicBezTo>
                      <a:pt x="49" y="9"/>
                      <a:pt x="49" y="9"/>
                      <a:pt x="49" y="9"/>
                    </a:cubicBezTo>
                    <a:lnTo>
                      <a:pt x="1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t" anchorCtr="0" compatLnSpc="1">
                <a:prstTxWarp prst="textNoShape">
                  <a:avLst/>
                </a:prstTxWarp>
                <a:noAutofit/>
              </a:bodyPr>
              <a:lstStyle/>
              <a:p>
                <a:endParaRPr lang="en-US">
                  <a:solidFill>
                    <a:srgbClr val="C6C6C8"/>
                  </a:solidFill>
                </a:endParaRPr>
              </a:p>
            </p:txBody>
          </p:sp>
        </p:grpSp>
      </p:grpSp>
    </p:spTree>
    <p:extLst>
      <p:ext uri="{BB962C8B-B14F-4D97-AF65-F5344CB8AC3E}">
        <p14:creationId xmlns:p14="http://schemas.microsoft.com/office/powerpoint/2010/main" val="165206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fade">
                                      <p:cBhvr>
                                        <p:cTn id="11" dur="750"/>
                                        <p:tgtEl>
                                          <p:spTgt spid="192"/>
                                        </p:tgtEl>
                                      </p:cBhvr>
                                    </p:animEffect>
                                  </p:childTnLst>
                                </p:cTn>
                              </p:par>
                              <p:par>
                                <p:cTn id="12" presetID="42" presetClass="path" presetSubtype="0" decel="100000" fill="hold" grpId="1" nodeType="withEffect">
                                  <p:stCondLst>
                                    <p:cond delay="0"/>
                                  </p:stCondLst>
                                  <p:childTnLst>
                                    <p:animMotion origin="layout" path="M 0 1.37436E-6 L 0 -0.04443 " pathEditMode="relative" rAng="0" ptsTypes="AA">
                                      <p:cBhvr>
                                        <p:cTn id="13" dur="1000" spd="-100000" fill="hold"/>
                                        <p:tgtEl>
                                          <p:spTgt spid="192"/>
                                        </p:tgtEl>
                                        <p:attrNameLst>
                                          <p:attrName>ppt_x</p:attrName>
                                          <p:attrName>ppt_y</p:attrName>
                                        </p:attrNameLst>
                                      </p:cBhvr>
                                      <p:rCtr x="0" y="-2221"/>
                                    </p:animMotion>
                                  </p:childTnLst>
                                </p:cTn>
                              </p:par>
                            </p:childTnLst>
                          </p:cTn>
                        </p:par>
                        <p:par>
                          <p:cTn id="14" fill="hold">
                            <p:stCondLst>
                              <p:cond delay="1500"/>
                            </p:stCondLst>
                            <p:childTnLst>
                              <p:par>
                                <p:cTn id="15" presetID="10" presetClass="entr" presetSubtype="0" fill="hold" nodeType="afterEffect">
                                  <p:stCondLst>
                                    <p:cond delay="500"/>
                                  </p:stCondLst>
                                  <p:childTnLst>
                                    <p:set>
                                      <p:cBhvr>
                                        <p:cTn id="16" dur="1" fill="hold">
                                          <p:stCondLst>
                                            <p:cond delay="0"/>
                                          </p:stCondLst>
                                        </p:cTn>
                                        <p:tgtEl>
                                          <p:spTgt spid="448"/>
                                        </p:tgtEl>
                                        <p:attrNameLst>
                                          <p:attrName>style.visibility</p:attrName>
                                        </p:attrNameLst>
                                      </p:cBhvr>
                                      <p:to>
                                        <p:strVal val="visible"/>
                                      </p:to>
                                    </p:set>
                                    <p:animEffect transition="in" filter="fade">
                                      <p:cBhvr>
                                        <p:cTn id="17" dur="500"/>
                                        <p:tgtEl>
                                          <p:spTgt spid="448"/>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506"/>
                                        </p:tgtEl>
                                        <p:attrNameLst>
                                          <p:attrName>style.visibility</p:attrName>
                                        </p:attrNameLst>
                                      </p:cBhvr>
                                      <p:to>
                                        <p:strVal val="visible"/>
                                      </p:to>
                                    </p:set>
                                    <p:animEffect transition="in" filter="barn(outVertical)">
                                      <p:cBhvr>
                                        <p:cTn id="20" dur="500"/>
                                        <p:tgtEl>
                                          <p:spTgt spid="506"/>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89"/>
                                        </p:tgtEl>
                                        <p:attrNameLst>
                                          <p:attrName>style.visibility</p:attrName>
                                        </p:attrNameLst>
                                      </p:cBhvr>
                                      <p:to>
                                        <p:strVal val="visible"/>
                                      </p:to>
                                    </p:set>
                                    <p:animEffect transition="in" filter="fade">
                                      <p:cBhvr>
                                        <p:cTn id="24" dur="750"/>
                                        <p:tgtEl>
                                          <p:spTgt spid="189"/>
                                        </p:tgtEl>
                                      </p:cBhvr>
                                    </p:animEffect>
                                  </p:childTnLst>
                                </p:cTn>
                              </p:par>
                              <p:par>
                                <p:cTn id="25" presetID="42" presetClass="path" presetSubtype="0" decel="100000" fill="hold" grpId="1" nodeType="withEffect">
                                  <p:stCondLst>
                                    <p:cond delay="0"/>
                                  </p:stCondLst>
                                  <p:childTnLst>
                                    <p:animMotion origin="layout" path="M 0 1.37436E-6 L 0 -0.04443 " pathEditMode="relative" rAng="0" ptsTypes="AA">
                                      <p:cBhvr>
                                        <p:cTn id="26" dur="1000" spd="-100000" fill="hold"/>
                                        <p:tgtEl>
                                          <p:spTgt spid="189"/>
                                        </p:tgtEl>
                                        <p:attrNameLst>
                                          <p:attrName>ppt_x</p:attrName>
                                          <p:attrName>ppt_y</p:attrName>
                                        </p:attrNameLst>
                                      </p:cBhvr>
                                      <p:rCtr x="0" y="-2221"/>
                                    </p:animMotion>
                                  </p:childTnLst>
                                </p:cTn>
                              </p:par>
                              <p:par>
                                <p:cTn id="27" presetID="16" presetClass="entr" presetSubtype="37" fill="hold" grpId="0" nodeType="withEffect">
                                  <p:stCondLst>
                                    <p:cond delay="500"/>
                                  </p:stCondLst>
                                  <p:childTnLst>
                                    <p:set>
                                      <p:cBhvr>
                                        <p:cTn id="28" dur="1" fill="hold">
                                          <p:stCondLst>
                                            <p:cond delay="0"/>
                                          </p:stCondLst>
                                        </p:cTn>
                                        <p:tgtEl>
                                          <p:spTgt spid="26"/>
                                        </p:tgtEl>
                                        <p:attrNameLst>
                                          <p:attrName>style.visibility</p:attrName>
                                        </p:attrNameLst>
                                      </p:cBhvr>
                                      <p:to>
                                        <p:strVal val="visible"/>
                                      </p:to>
                                    </p:set>
                                    <p:animEffect transition="in" filter="barn(outVertical)">
                                      <p:cBhvr>
                                        <p:cTn id="29" dur="500"/>
                                        <p:tgtEl>
                                          <p:spTgt spid="26"/>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08"/>
                                        </p:tgtEl>
                                        <p:attrNameLst>
                                          <p:attrName>style.visibility</p:attrName>
                                        </p:attrNameLst>
                                      </p:cBhvr>
                                      <p:to>
                                        <p:strVal val="visible"/>
                                      </p:to>
                                    </p:set>
                                    <p:animEffect transition="in" filter="fade">
                                      <p:cBhvr>
                                        <p:cTn id="33" dur="500"/>
                                        <p:tgtEl>
                                          <p:spTgt spid="408"/>
                                        </p:tgtEl>
                                      </p:cBhvr>
                                    </p:animEffect>
                                  </p:childTnLst>
                                </p:cTn>
                              </p:par>
                              <p:par>
                                <p:cTn id="34" presetID="10" presetClass="entr" presetSubtype="0" fill="hold" nodeType="withEffect">
                                  <p:stCondLst>
                                    <p:cond delay="200"/>
                                  </p:stCondLst>
                                  <p:childTnLst>
                                    <p:set>
                                      <p:cBhvr>
                                        <p:cTn id="35" dur="1" fill="hold">
                                          <p:stCondLst>
                                            <p:cond delay="0"/>
                                          </p:stCondLst>
                                        </p:cTn>
                                        <p:tgtEl>
                                          <p:spTgt spid="340"/>
                                        </p:tgtEl>
                                        <p:attrNameLst>
                                          <p:attrName>style.visibility</p:attrName>
                                        </p:attrNameLst>
                                      </p:cBhvr>
                                      <p:to>
                                        <p:strVal val="visible"/>
                                      </p:to>
                                    </p:set>
                                    <p:animEffect transition="in" filter="fade">
                                      <p:cBhvr>
                                        <p:cTn id="36" dur="500"/>
                                        <p:tgtEl>
                                          <p:spTgt spid="340"/>
                                        </p:tgtEl>
                                      </p:cBhvr>
                                    </p:animEffect>
                                  </p:childTnLst>
                                </p:cTn>
                              </p:par>
                              <p:par>
                                <p:cTn id="37" presetID="10" presetClass="entr" presetSubtype="0" fill="hold" nodeType="withEffect">
                                  <p:stCondLst>
                                    <p:cond delay="400"/>
                                  </p:stCondLst>
                                  <p:childTnLst>
                                    <p:set>
                                      <p:cBhvr>
                                        <p:cTn id="38" dur="1" fill="hold">
                                          <p:stCondLst>
                                            <p:cond delay="0"/>
                                          </p:stCondLst>
                                        </p:cTn>
                                        <p:tgtEl>
                                          <p:spTgt spid="388"/>
                                        </p:tgtEl>
                                        <p:attrNameLst>
                                          <p:attrName>style.visibility</p:attrName>
                                        </p:attrNameLst>
                                      </p:cBhvr>
                                      <p:to>
                                        <p:strVal val="visible"/>
                                      </p:to>
                                    </p:set>
                                    <p:animEffect transition="in" filter="fade">
                                      <p:cBhvr>
                                        <p:cTn id="39" dur="500"/>
                                        <p:tgtEl>
                                          <p:spTgt spid="388"/>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500"/>
                                        </p:tgtEl>
                                        <p:attrNameLst>
                                          <p:attrName>style.visibility</p:attrName>
                                        </p:attrNameLst>
                                      </p:cBhvr>
                                      <p:to>
                                        <p:strVal val="visible"/>
                                      </p:to>
                                    </p:set>
                                    <p:animEffect transition="in" filter="fade">
                                      <p:cBhvr>
                                        <p:cTn id="42" dur="250"/>
                                        <p:tgtEl>
                                          <p:spTgt spid="500"/>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502"/>
                                        </p:tgtEl>
                                        <p:attrNameLst>
                                          <p:attrName>style.visibility</p:attrName>
                                        </p:attrNameLst>
                                      </p:cBhvr>
                                      <p:to>
                                        <p:strVal val="visible"/>
                                      </p:to>
                                    </p:set>
                                    <p:animEffect transition="in" filter="fade">
                                      <p:cBhvr>
                                        <p:cTn id="45" dur="250"/>
                                        <p:tgtEl>
                                          <p:spTgt spid="502"/>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501"/>
                                        </p:tgtEl>
                                        <p:attrNameLst>
                                          <p:attrName>style.visibility</p:attrName>
                                        </p:attrNameLst>
                                      </p:cBhvr>
                                      <p:to>
                                        <p:strVal val="visible"/>
                                      </p:to>
                                    </p:set>
                                    <p:animEffect transition="in" filter="fade">
                                      <p:cBhvr>
                                        <p:cTn id="48" dur="250"/>
                                        <p:tgtEl>
                                          <p:spTgt spid="501"/>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93"/>
                                        </p:tgtEl>
                                        <p:attrNameLst>
                                          <p:attrName>style.visibility</p:attrName>
                                        </p:attrNameLst>
                                      </p:cBhvr>
                                      <p:to>
                                        <p:strVal val="visible"/>
                                      </p:to>
                                    </p:set>
                                    <p:animEffect transition="in" filter="fade">
                                      <p:cBhvr>
                                        <p:cTn id="52" dur="750"/>
                                        <p:tgtEl>
                                          <p:spTgt spid="193"/>
                                        </p:tgtEl>
                                      </p:cBhvr>
                                    </p:animEffect>
                                  </p:childTnLst>
                                </p:cTn>
                              </p:par>
                              <p:par>
                                <p:cTn id="53" presetID="42" presetClass="path" presetSubtype="0" decel="100000" fill="hold" grpId="1" nodeType="withEffect">
                                  <p:stCondLst>
                                    <p:cond delay="0"/>
                                  </p:stCondLst>
                                  <p:childTnLst>
                                    <p:animMotion origin="layout" path="M 0 1.37436E-6 L 0 -0.04443 " pathEditMode="relative" rAng="0" ptsTypes="AA">
                                      <p:cBhvr>
                                        <p:cTn id="54" dur="1000" spd="-100000" fill="hold"/>
                                        <p:tgtEl>
                                          <p:spTgt spid="193"/>
                                        </p:tgtEl>
                                        <p:attrNameLst>
                                          <p:attrName>ppt_x</p:attrName>
                                          <p:attrName>ppt_y</p:attrName>
                                        </p:attrNameLst>
                                      </p:cBhvr>
                                      <p:rCtr x="0" y="-2221"/>
                                    </p:animMotion>
                                  </p:childTnLst>
                                </p:cTn>
                              </p:par>
                              <p:par>
                                <p:cTn id="55" presetID="16" presetClass="entr" presetSubtype="37" fill="hold" grpId="0" nodeType="withEffect">
                                  <p:stCondLst>
                                    <p:cond delay="500"/>
                                  </p:stCondLst>
                                  <p:childTnLst>
                                    <p:set>
                                      <p:cBhvr>
                                        <p:cTn id="56" dur="1" fill="hold">
                                          <p:stCondLst>
                                            <p:cond delay="0"/>
                                          </p:stCondLst>
                                        </p:cTn>
                                        <p:tgtEl>
                                          <p:spTgt spid="508"/>
                                        </p:tgtEl>
                                        <p:attrNameLst>
                                          <p:attrName>style.visibility</p:attrName>
                                        </p:attrNameLst>
                                      </p:cBhvr>
                                      <p:to>
                                        <p:strVal val="visible"/>
                                      </p:to>
                                    </p:set>
                                    <p:animEffect transition="in" filter="barn(outVertical)">
                                      <p:cBhvr>
                                        <p:cTn id="57" dur="500"/>
                                        <p:tgtEl>
                                          <p:spTgt spid="508"/>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332"/>
                                        </p:tgtEl>
                                        <p:attrNameLst>
                                          <p:attrName>style.visibility</p:attrName>
                                        </p:attrNameLst>
                                      </p:cBhvr>
                                      <p:to>
                                        <p:strVal val="visible"/>
                                      </p:to>
                                    </p:set>
                                    <p:animEffect transition="in" filter="fade">
                                      <p:cBhvr>
                                        <p:cTn id="61" dur="750"/>
                                        <p:tgtEl>
                                          <p:spTgt spid="332"/>
                                        </p:tgtEl>
                                      </p:cBhvr>
                                    </p:animEffect>
                                  </p:childTnLst>
                                </p:cTn>
                              </p:par>
                              <p:par>
                                <p:cTn id="62" presetID="42" presetClass="path" presetSubtype="0" decel="100000" fill="hold" grpId="1" nodeType="withEffect">
                                  <p:stCondLst>
                                    <p:cond delay="0"/>
                                  </p:stCondLst>
                                  <p:childTnLst>
                                    <p:animMotion origin="layout" path="M 0 1.37436E-6 L 0 -0.04443 " pathEditMode="relative" rAng="0" ptsTypes="AA">
                                      <p:cBhvr>
                                        <p:cTn id="63" dur="1000" spd="-100000" fill="hold"/>
                                        <p:tgtEl>
                                          <p:spTgt spid="332"/>
                                        </p:tgtEl>
                                        <p:attrNameLst>
                                          <p:attrName>ppt_x</p:attrName>
                                          <p:attrName>ppt_y</p:attrName>
                                        </p:attrNameLst>
                                      </p:cBhvr>
                                      <p:rCtr x="0" y="-2221"/>
                                    </p:animMotion>
                                  </p:childTnLst>
                                </p:cTn>
                              </p:par>
                              <p:par>
                                <p:cTn id="64" presetID="10" presetClass="entr" presetSubtype="0" fill="hold" grpId="0" nodeType="withEffect">
                                  <p:stCondLst>
                                    <p:cond delay="0"/>
                                  </p:stCondLst>
                                  <p:childTnLst>
                                    <p:set>
                                      <p:cBhvr>
                                        <p:cTn id="65" dur="1" fill="hold">
                                          <p:stCondLst>
                                            <p:cond delay="0"/>
                                          </p:stCondLst>
                                        </p:cTn>
                                        <p:tgtEl>
                                          <p:spTgt spid="303"/>
                                        </p:tgtEl>
                                        <p:attrNameLst>
                                          <p:attrName>style.visibility</p:attrName>
                                        </p:attrNameLst>
                                      </p:cBhvr>
                                      <p:to>
                                        <p:strVal val="visible"/>
                                      </p:to>
                                    </p:set>
                                    <p:animEffect transition="in" filter="fade">
                                      <p:cBhvr>
                                        <p:cTn id="66" dur="750"/>
                                        <p:tgtEl>
                                          <p:spTgt spid="303"/>
                                        </p:tgtEl>
                                      </p:cBhvr>
                                    </p:animEffect>
                                  </p:childTnLst>
                                </p:cTn>
                              </p:par>
                              <p:par>
                                <p:cTn id="67" presetID="42" presetClass="path" presetSubtype="0" decel="100000" fill="hold" grpId="1" nodeType="withEffect">
                                  <p:stCondLst>
                                    <p:cond delay="0"/>
                                  </p:stCondLst>
                                  <p:childTnLst>
                                    <p:animMotion origin="layout" path="M 4.15212E-6 4.81481E-6 L 4.15212E-6 -0.04445 " pathEditMode="relative" rAng="0" ptsTypes="AA">
                                      <p:cBhvr>
                                        <p:cTn id="68" dur="1000" spd="-100000" fill="hold"/>
                                        <p:tgtEl>
                                          <p:spTgt spid="303"/>
                                        </p:tgtEl>
                                        <p:attrNameLst>
                                          <p:attrName>ppt_x</p:attrName>
                                          <p:attrName>ppt_y</p:attrName>
                                        </p:attrNameLst>
                                      </p:cBhvr>
                                      <p:rCtr x="0" y="-2222"/>
                                    </p:animMotion>
                                  </p:childTnLst>
                                </p:cTn>
                              </p:par>
                              <p:par>
                                <p:cTn id="69" presetID="10" presetClass="entr" presetSubtype="0" fill="hold" nodeType="withEffect">
                                  <p:stCondLst>
                                    <p:cond delay="500"/>
                                  </p:stCondLst>
                                  <p:childTnLst>
                                    <p:set>
                                      <p:cBhvr>
                                        <p:cTn id="70" dur="1" fill="hold">
                                          <p:stCondLst>
                                            <p:cond delay="0"/>
                                          </p:stCondLst>
                                        </p:cTn>
                                        <p:tgtEl>
                                          <p:spTgt spid="378"/>
                                        </p:tgtEl>
                                        <p:attrNameLst>
                                          <p:attrName>style.visibility</p:attrName>
                                        </p:attrNameLst>
                                      </p:cBhvr>
                                      <p:to>
                                        <p:strVal val="visible"/>
                                      </p:to>
                                    </p:set>
                                    <p:animEffect transition="in" filter="fade">
                                      <p:cBhvr>
                                        <p:cTn id="71" dur="500"/>
                                        <p:tgtEl>
                                          <p:spTgt spid="378"/>
                                        </p:tgtEl>
                                      </p:cBhvr>
                                    </p:animEffect>
                                  </p:childTnLst>
                                </p:cTn>
                              </p:par>
                              <p:par>
                                <p:cTn id="72" presetID="10" presetClass="entr" presetSubtype="0" fill="hold" nodeType="withEffect">
                                  <p:stCondLst>
                                    <p:cond delay="500"/>
                                  </p:stCondLst>
                                  <p:childTnLst>
                                    <p:set>
                                      <p:cBhvr>
                                        <p:cTn id="73" dur="1" fill="hold">
                                          <p:stCondLst>
                                            <p:cond delay="0"/>
                                          </p:stCondLst>
                                        </p:cTn>
                                        <p:tgtEl>
                                          <p:spTgt spid="380"/>
                                        </p:tgtEl>
                                        <p:attrNameLst>
                                          <p:attrName>style.visibility</p:attrName>
                                        </p:attrNameLst>
                                      </p:cBhvr>
                                      <p:to>
                                        <p:strVal val="visible"/>
                                      </p:to>
                                    </p:set>
                                    <p:animEffect transition="in" filter="fade">
                                      <p:cBhvr>
                                        <p:cTn id="74" dur="500"/>
                                        <p:tgtEl>
                                          <p:spTgt spid="380"/>
                                        </p:tgtEl>
                                      </p:cBhvr>
                                    </p:animEffect>
                                  </p:childTnLst>
                                </p:cTn>
                              </p:par>
                              <p:par>
                                <p:cTn id="75" presetID="10" presetClass="entr" presetSubtype="0" fill="hold" nodeType="withEffect">
                                  <p:stCondLst>
                                    <p:cond delay="750"/>
                                  </p:stCondLst>
                                  <p:childTnLst>
                                    <p:set>
                                      <p:cBhvr>
                                        <p:cTn id="76" dur="1" fill="hold">
                                          <p:stCondLst>
                                            <p:cond delay="0"/>
                                          </p:stCondLst>
                                        </p:cTn>
                                        <p:tgtEl>
                                          <p:spTgt spid="377"/>
                                        </p:tgtEl>
                                        <p:attrNameLst>
                                          <p:attrName>style.visibility</p:attrName>
                                        </p:attrNameLst>
                                      </p:cBhvr>
                                      <p:to>
                                        <p:strVal val="visible"/>
                                      </p:to>
                                    </p:set>
                                    <p:animEffect transition="in" filter="fade">
                                      <p:cBhvr>
                                        <p:cTn id="77" dur="500"/>
                                        <p:tgtEl>
                                          <p:spTgt spid="377"/>
                                        </p:tgtEl>
                                      </p:cBhvr>
                                    </p:animEffect>
                                  </p:childTnLst>
                                </p:cTn>
                              </p:par>
                              <p:par>
                                <p:cTn id="78" presetID="10" presetClass="entr" presetSubtype="0" fill="hold" nodeType="withEffect">
                                  <p:stCondLst>
                                    <p:cond delay="750"/>
                                  </p:stCondLst>
                                  <p:childTnLst>
                                    <p:set>
                                      <p:cBhvr>
                                        <p:cTn id="79" dur="1" fill="hold">
                                          <p:stCondLst>
                                            <p:cond delay="0"/>
                                          </p:stCondLst>
                                        </p:cTn>
                                        <p:tgtEl>
                                          <p:spTgt spid="381"/>
                                        </p:tgtEl>
                                        <p:attrNameLst>
                                          <p:attrName>style.visibility</p:attrName>
                                        </p:attrNameLst>
                                      </p:cBhvr>
                                      <p:to>
                                        <p:strVal val="visible"/>
                                      </p:to>
                                    </p:set>
                                    <p:animEffect transition="in" filter="fade">
                                      <p:cBhvr>
                                        <p:cTn id="80" dur="500"/>
                                        <p:tgtEl>
                                          <p:spTgt spid="381"/>
                                        </p:tgtEl>
                                      </p:cBhvr>
                                    </p:animEffect>
                                  </p:childTnLst>
                                </p:cTn>
                              </p:par>
                            </p:childTnLst>
                          </p:cTn>
                        </p:par>
                        <p:par>
                          <p:cTn id="81" fill="hold">
                            <p:stCondLst>
                              <p:cond delay="6750"/>
                            </p:stCondLst>
                            <p:childTnLst>
                              <p:par>
                                <p:cTn id="82" presetID="12" presetClass="entr" presetSubtype="8" fill="hold" grpId="0" nodeType="afterEffect">
                                  <p:stCondLst>
                                    <p:cond delay="0"/>
                                  </p:stCondLst>
                                  <p:childTnLst>
                                    <p:set>
                                      <p:cBhvr>
                                        <p:cTn id="83" dur="1" fill="hold">
                                          <p:stCondLst>
                                            <p:cond delay="0"/>
                                          </p:stCondLst>
                                        </p:cTn>
                                        <p:tgtEl>
                                          <p:spTgt spid="325"/>
                                        </p:tgtEl>
                                        <p:attrNameLst>
                                          <p:attrName>style.visibility</p:attrName>
                                        </p:attrNameLst>
                                      </p:cBhvr>
                                      <p:to>
                                        <p:strVal val="visible"/>
                                      </p:to>
                                    </p:set>
                                    <p:anim calcmode="lin" valueType="num">
                                      <p:cBhvr additive="base">
                                        <p:cTn id="84" dur="500"/>
                                        <p:tgtEl>
                                          <p:spTgt spid="325"/>
                                        </p:tgtEl>
                                        <p:attrNameLst>
                                          <p:attrName>ppt_x</p:attrName>
                                        </p:attrNameLst>
                                      </p:cBhvr>
                                      <p:tavLst>
                                        <p:tav tm="0">
                                          <p:val>
                                            <p:strVal val="#ppt_x-#ppt_w*1.125000"/>
                                          </p:val>
                                        </p:tav>
                                        <p:tav tm="100000">
                                          <p:val>
                                            <p:strVal val="#ppt_x"/>
                                          </p:val>
                                        </p:tav>
                                      </p:tavLst>
                                    </p:anim>
                                    <p:animEffect transition="in" filter="wipe(right)">
                                      <p:cBhvr>
                                        <p:cTn id="85" dur="500"/>
                                        <p:tgtEl>
                                          <p:spTgt spid="325"/>
                                        </p:tgtEl>
                                      </p:cBhvr>
                                    </p:animEffect>
                                  </p:childTnLst>
                                </p:cTn>
                              </p:par>
                              <p:par>
                                <p:cTn id="86" presetID="12" presetClass="entr" presetSubtype="2" fill="hold" grpId="0" nodeType="withEffect">
                                  <p:stCondLst>
                                    <p:cond delay="0"/>
                                  </p:stCondLst>
                                  <p:childTnLst>
                                    <p:set>
                                      <p:cBhvr>
                                        <p:cTn id="87" dur="1" fill="hold">
                                          <p:stCondLst>
                                            <p:cond delay="0"/>
                                          </p:stCondLst>
                                        </p:cTn>
                                        <p:tgtEl>
                                          <p:spTgt spid="376"/>
                                        </p:tgtEl>
                                        <p:attrNameLst>
                                          <p:attrName>style.visibility</p:attrName>
                                        </p:attrNameLst>
                                      </p:cBhvr>
                                      <p:to>
                                        <p:strVal val="visible"/>
                                      </p:to>
                                    </p:set>
                                    <p:anim calcmode="lin" valueType="num">
                                      <p:cBhvr additive="base">
                                        <p:cTn id="88" dur="500"/>
                                        <p:tgtEl>
                                          <p:spTgt spid="376"/>
                                        </p:tgtEl>
                                        <p:attrNameLst>
                                          <p:attrName>ppt_x</p:attrName>
                                        </p:attrNameLst>
                                      </p:cBhvr>
                                      <p:tavLst>
                                        <p:tav tm="0">
                                          <p:val>
                                            <p:strVal val="#ppt_x+#ppt_w*1.125000"/>
                                          </p:val>
                                        </p:tav>
                                        <p:tav tm="100000">
                                          <p:val>
                                            <p:strVal val="#ppt_x"/>
                                          </p:val>
                                        </p:tav>
                                      </p:tavLst>
                                    </p:anim>
                                    <p:animEffect transition="in" filter="wipe(left)">
                                      <p:cBhvr>
                                        <p:cTn id="89" dur="500"/>
                                        <p:tgtEl>
                                          <p:spTgt spid="376"/>
                                        </p:tgtEl>
                                      </p:cBhvr>
                                    </p:animEffect>
                                  </p:childTnLst>
                                </p:cTn>
                              </p:par>
                              <p:par>
                                <p:cTn id="90" presetID="12" presetClass="entr" presetSubtype="2" fill="hold" grpId="0" nodeType="withEffect">
                                  <p:stCondLst>
                                    <p:cond delay="0"/>
                                  </p:stCondLst>
                                  <p:childTnLst>
                                    <p:set>
                                      <p:cBhvr>
                                        <p:cTn id="91" dur="1" fill="hold">
                                          <p:stCondLst>
                                            <p:cond delay="0"/>
                                          </p:stCondLst>
                                        </p:cTn>
                                        <p:tgtEl>
                                          <p:spTgt spid="302"/>
                                        </p:tgtEl>
                                        <p:attrNameLst>
                                          <p:attrName>style.visibility</p:attrName>
                                        </p:attrNameLst>
                                      </p:cBhvr>
                                      <p:to>
                                        <p:strVal val="visible"/>
                                      </p:to>
                                    </p:set>
                                    <p:anim calcmode="lin" valueType="num">
                                      <p:cBhvr additive="base">
                                        <p:cTn id="92" dur="500"/>
                                        <p:tgtEl>
                                          <p:spTgt spid="302"/>
                                        </p:tgtEl>
                                        <p:attrNameLst>
                                          <p:attrName>ppt_x</p:attrName>
                                        </p:attrNameLst>
                                      </p:cBhvr>
                                      <p:tavLst>
                                        <p:tav tm="0">
                                          <p:val>
                                            <p:strVal val="#ppt_x+#ppt_w*1.125000"/>
                                          </p:val>
                                        </p:tav>
                                        <p:tav tm="100000">
                                          <p:val>
                                            <p:strVal val="#ppt_x"/>
                                          </p:val>
                                        </p:tav>
                                      </p:tavLst>
                                    </p:anim>
                                    <p:animEffect transition="in" filter="wipe(left)">
                                      <p:cBhvr>
                                        <p:cTn id="93" dur="500"/>
                                        <p:tgtEl>
                                          <p:spTgt spid="302"/>
                                        </p:tgtEl>
                                      </p:cBhvr>
                                    </p:animEffect>
                                  </p:childTnLst>
                                </p:cTn>
                              </p:par>
                            </p:childTnLst>
                          </p:cTn>
                        </p:par>
                        <p:par>
                          <p:cTn id="94" fill="hold">
                            <p:stCondLst>
                              <p:cond delay="7250"/>
                            </p:stCondLst>
                            <p:childTnLst>
                              <p:par>
                                <p:cTn id="95" presetID="10" presetClass="entr" presetSubtype="0" fill="hold"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par>
                                <p:cTn id="98" presetID="6" presetClass="emph" presetSubtype="0" fill="hold" nodeType="withEffect">
                                  <p:stCondLst>
                                    <p:cond delay="0"/>
                                  </p:stCondLst>
                                  <p:childTnLst>
                                    <p:animScale>
                                      <p:cBhvr>
                                        <p:cTn id="99" dur="10" fill="hold"/>
                                        <p:tgtEl>
                                          <p:spTgt spid="5"/>
                                        </p:tgtEl>
                                      </p:cBhvr>
                                      <p:by x="1000" y="1000"/>
                                    </p:animScale>
                                  </p:childTnLst>
                                </p:cTn>
                              </p:par>
                              <p:par>
                                <p:cTn id="100" presetID="6" presetClass="emph" presetSubtype="0" decel="100000" fill="hold" nodeType="withEffect">
                                  <p:stCondLst>
                                    <p:cond delay="0"/>
                                  </p:stCondLst>
                                  <p:childTnLst>
                                    <p:animScale>
                                      <p:cBhvr>
                                        <p:cTn id="101" dur="1000" fill="hold"/>
                                        <p:tgtEl>
                                          <p:spTgt spid="5"/>
                                        </p:tgtEl>
                                      </p:cBhvr>
                                      <p:by x="9999000" y="9999000"/>
                                    </p:animScale>
                                  </p:childTnLst>
                                </p:cTn>
                              </p:par>
                              <p:par>
                                <p:cTn id="102" presetID="10" presetClass="entr" presetSubtype="0" fill="hold" nodeType="withEffect">
                                  <p:stCondLst>
                                    <p:cond delay="500"/>
                                  </p:stCondLst>
                                  <p:childTnLst>
                                    <p:set>
                                      <p:cBhvr>
                                        <p:cTn id="103" dur="1" fill="hold">
                                          <p:stCondLst>
                                            <p:cond delay="0"/>
                                          </p:stCondLst>
                                        </p:cTn>
                                        <p:tgtEl>
                                          <p:spTgt spid="195"/>
                                        </p:tgtEl>
                                        <p:attrNameLst>
                                          <p:attrName>style.visibility</p:attrName>
                                        </p:attrNameLst>
                                      </p:cBhvr>
                                      <p:to>
                                        <p:strVal val="visible"/>
                                      </p:to>
                                    </p:set>
                                    <p:animEffect transition="in" filter="fade">
                                      <p:cBhvr>
                                        <p:cTn id="104" dur="250"/>
                                        <p:tgtEl>
                                          <p:spTgt spid="195"/>
                                        </p:tgtEl>
                                      </p:cBhvr>
                                    </p:animEffect>
                                  </p:childTnLst>
                                </p:cTn>
                              </p:par>
                              <p:par>
                                <p:cTn id="105" presetID="6" presetClass="emph" presetSubtype="0" fill="hold" nodeType="withEffect">
                                  <p:stCondLst>
                                    <p:cond delay="500"/>
                                  </p:stCondLst>
                                  <p:childTnLst>
                                    <p:animScale>
                                      <p:cBhvr>
                                        <p:cTn id="106" dur="10" fill="hold"/>
                                        <p:tgtEl>
                                          <p:spTgt spid="195"/>
                                        </p:tgtEl>
                                      </p:cBhvr>
                                      <p:by x="1000" y="1000"/>
                                    </p:animScale>
                                  </p:childTnLst>
                                </p:cTn>
                              </p:par>
                              <p:par>
                                <p:cTn id="107" presetID="6" presetClass="emph" presetSubtype="0" decel="100000" fill="hold" nodeType="withEffect">
                                  <p:stCondLst>
                                    <p:cond delay="500"/>
                                  </p:stCondLst>
                                  <p:childTnLst>
                                    <p:animScale>
                                      <p:cBhvr>
                                        <p:cTn id="108" dur="1000" fill="hold"/>
                                        <p:tgtEl>
                                          <p:spTgt spid="195"/>
                                        </p:tgtEl>
                                      </p:cBhvr>
                                      <p:by x="9999000" y="9999000"/>
                                    </p:animScale>
                                  </p:childTnLst>
                                </p:cTn>
                              </p:par>
                              <p:par>
                                <p:cTn id="109" presetID="10" presetClass="entr" presetSubtype="0" fill="hold" nodeType="withEffect">
                                  <p:stCondLst>
                                    <p:cond delay="1250"/>
                                  </p:stCondLst>
                                  <p:childTnLst>
                                    <p:set>
                                      <p:cBhvr>
                                        <p:cTn id="110" dur="1" fill="hold">
                                          <p:stCondLst>
                                            <p:cond delay="0"/>
                                          </p:stCondLst>
                                        </p:cTn>
                                        <p:tgtEl>
                                          <p:spTgt spid="196"/>
                                        </p:tgtEl>
                                        <p:attrNameLst>
                                          <p:attrName>style.visibility</p:attrName>
                                        </p:attrNameLst>
                                      </p:cBhvr>
                                      <p:to>
                                        <p:strVal val="visible"/>
                                      </p:to>
                                    </p:set>
                                    <p:animEffect transition="in" filter="fade">
                                      <p:cBhvr>
                                        <p:cTn id="111" dur="250"/>
                                        <p:tgtEl>
                                          <p:spTgt spid="196"/>
                                        </p:tgtEl>
                                      </p:cBhvr>
                                    </p:animEffect>
                                  </p:childTnLst>
                                </p:cTn>
                              </p:par>
                              <p:par>
                                <p:cTn id="112" presetID="6" presetClass="emph" presetSubtype="0" fill="hold" nodeType="withEffect">
                                  <p:stCondLst>
                                    <p:cond delay="1250"/>
                                  </p:stCondLst>
                                  <p:childTnLst>
                                    <p:animScale>
                                      <p:cBhvr>
                                        <p:cTn id="113" dur="10" fill="hold"/>
                                        <p:tgtEl>
                                          <p:spTgt spid="196"/>
                                        </p:tgtEl>
                                      </p:cBhvr>
                                      <p:by x="1000" y="1000"/>
                                    </p:animScale>
                                  </p:childTnLst>
                                </p:cTn>
                              </p:par>
                              <p:par>
                                <p:cTn id="114" presetID="6" presetClass="emph" presetSubtype="0" decel="100000" fill="hold" nodeType="withEffect">
                                  <p:stCondLst>
                                    <p:cond delay="1250"/>
                                  </p:stCondLst>
                                  <p:childTnLst>
                                    <p:animScale>
                                      <p:cBhvr>
                                        <p:cTn id="115" dur="1000" fill="hold"/>
                                        <p:tgtEl>
                                          <p:spTgt spid="196"/>
                                        </p:tgtEl>
                                      </p:cBhvr>
                                      <p:by x="9999000" y="9999000"/>
                                    </p:animScale>
                                  </p:childTnLst>
                                </p:cTn>
                              </p:par>
                            </p:childTnLst>
                          </p:cTn>
                        </p:par>
                        <p:par>
                          <p:cTn id="116" fill="hold">
                            <p:stCondLst>
                              <p:cond delay="9500"/>
                            </p:stCondLst>
                            <p:childTnLst>
                              <p:par>
                                <p:cTn id="117" presetID="16" presetClass="entr" presetSubtype="42"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barn(outHorizontal)">
                                      <p:cBhvr>
                                        <p:cTn id="119" dur="500"/>
                                        <p:tgtEl>
                                          <p:spTgt spid="38"/>
                                        </p:tgtEl>
                                      </p:cBhvr>
                                    </p:animEffect>
                                  </p:childTnLst>
                                </p:cTn>
                              </p:par>
                              <p:par>
                                <p:cTn id="120" presetID="16" presetClass="entr" presetSubtype="42" fill="hold" nodeType="withEffect">
                                  <p:stCondLst>
                                    <p:cond delay="0"/>
                                  </p:stCondLst>
                                  <p:childTnLst>
                                    <p:set>
                                      <p:cBhvr>
                                        <p:cTn id="121" dur="1" fill="hold">
                                          <p:stCondLst>
                                            <p:cond delay="0"/>
                                          </p:stCondLst>
                                        </p:cTn>
                                        <p:tgtEl>
                                          <p:spTgt spid="514"/>
                                        </p:tgtEl>
                                        <p:attrNameLst>
                                          <p:attrName>style.visibility</p:attrName>
                                        </p:attrNameLst>
                                      </p:cBhvr>
                                      <p:to>
                                        <p:strVal val="visible"/>
                                      </p:to>
                                    </p:set>
                                    <p:animEffect transition="in" filter="barn(outHorizontal)">
                                      <p:cBhvr>
                                        <p:cTn id="122" dur="500"/>
                                        <p:tgtEl>
                                          <p:spTgt spid="514"/>
                                        </p:tgtEl>
                                      </p:cBhvr>
                                    </p:animEffect>
                                  </p:childTnLst>
                                </p:cTn>
                              </p:par>
                            </p:childTnLst>
                          </p:cTn>
                        </p:par>
                      </p:childTnLst>
                    </p:cTn>
                  </p:par>
                  <p:par>
                    <p:cTn id="123" fill="hold">
                      <p:stCondLst>
                        <p:cond delay="indefinite"/>
                      </p:stCondLst>
                      <p:childTnLst>
                        <p:par>
                          <p:cTn id="124" fill="hold">
                            <p:stCondLst>
                              <p:cond delay="0"/>
                            </p:stCondLst>
                            <p:childTnLst>
                              <p:par>
                                <p:cTn id="125" presetID="12" presetClass="entr" presetSubtype="8" fill="hold" nodeType="clickEffect">
                                  <p:stCondLst>
                                    <p:cond delay="0"/>
                                  </p:stCondLst>
                                  <p:childTnLst>
                                    <p:set>
                                      <p:cBhvr>
                                        <p:cTn id="126" dur="1" fill="hold">
                                          <p:stCondLst>
                                            <p:cond delay="0"/>
                                          </p:stCondLst>
                                        </p:cTn>
                                        <p:tgtEl>
                                          <p:spTgt spid="16"/>
                                        </p:tgtEl>
                                        <p:attrNameLst>
                                          <p:attrName>style.visibility</p:attrName>
                                        </p:attrNameLst>
                                      </p:cBhvr>
                                      <p:to>
                                        <p:strVal val="visible"/>
                                      </p:to>
                                    </p:set>
                                    <p:anim calcmode="lin" valueType="num">
                                      <p:cBhvr additive="base">
                                        <p:cTn id="127" dur="500"/>
                                        <p:tgtEl>
                                          <p:spTgt spid="16"/>
                                        </p:tgtEl>
                                        <p:attrNameLst>
                                          <p:attrName>ppt_x</p:attrName>
                                        </p:attrNameLst>
                                      </p:cBhvr>
                                      <p:tavLst>
                                        <p:tav tm="0">
                                          <p:val>
                                            <p:strVal val="#ppt_x-#ppt_w*1.125000"/>
                                          </p:val>
                                        </p:tav>
                                        <p:tav tm="100000">
                                          <p:val>
                                            <p:strVal val="#ppt_x"/>
                                          </p:val>
                                        </p:tav>
                                      </p:tavLst>
                                    </p:anim>
                                    <p:animEffect transition="in" filter="wipe(right)">
                                      <p:cBhvr>
                                        <p:cTn id="128" dur="500"/>
                                        <p:tgtEl>
                                          <p:spTgt spid="16"/>
                                        </p:tgtEl>
                                      </p:cBhvr>
                                    </p:animEffect>
                                  </p:childTnLst>
                                </p:cTn>
                              </p:par>
                              <p:par>
                                <p:cTn id="129" presetID="12" presetClass="entr" presetSubtype="8" fill="hold" nodeType="withEffect">
                                  <p:stCondLst>
                                    <p:cond delay="0"/>
                                  </p:stCondLst>
                                  <p:childTnLst>
                                    <p:set>
                                      <p:cBhvr>
                                        <p:cTn id="130" dur="1" fill="hold">
                                          <p:stCondLst>
                                            <p:cond delay="0"/>
                                          </p:stCondLst>
                                        </p:cTn>
                                        <p:tgtEl>
                                          <p:spTgt spid="15"/>
                                        </p:tgtEl>
                                        <p:attrNameLst>
                                          <p:attrName>style.visibility</p:attrName>
                                        </p:attrNameLst>
                                      </p:cBhvr>
                                      <p:to>
                                        <p:strVal val="visible"/>
                                      </p:to>
                                    </p:set>
                                    <p:anim calcmode="lin" valueType="num">
                                      <p:cBhvr additive="base">
                                        <p:cTn id="131" dur="500"/>
                                        <p:tgtEl>
                                          <p:spTgt spid="15"/>
                                        </p:tgtEl>
                                        <p:attrNameLst>
                                          <p:attrName>ppt_x</p:attrName>
                                        </p:attrNameLst>
                                      </p:cBhvr>
                                      <p:tavLst>
                                        <p:tav tm="0">
                                          <p:val>
                                            <p:strVal val="#ppt_x-#ppt_w*1.125000"/>
                                          </p:val>
                                        </p:tav>
                                        <p:tav tm="100000">
                                          <p:val>
                                            <p:strVal val="#ppt_x"/>
                                          </p:val>
                                        </p:tav>
                                      </p:tavLst>
                                    </p:anim>
                                    <p:animEffect transition="in" filter="wipe(right)">
                                      <p:cBhvr>
                                        <p:cTn id="132" dur="500"/>
                                        <p:tgtEl>
                                          <p:spTgt spid="15"/>
                                        </p:tgtEl>
                                      </p:cBhvr>
                                    </p:animEffect>
                                  </p:childTnLst>
                                </p:cTn>
                              </p:par>
                              <p:par>
                                <p:cTn id="133" presetID="12" presetClass="entr" presetSubtype="8" fill="hold" nodeType="with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500"/>
                                        <p:tgtEl>
                                          <p:spTgt spid="13"/>
                                        </p:tgtEl>
                                        <p:attrNameLst>
                                          <p:attrName>ppt_x</p:attrName>
                                        </p:attrNameLst>
                                      </p:cBhvr>
                                      <p:tavLst>
                                        <p:tav tm="0">
                                          <p:val>
                                            <p:strVal val="#ppt_x-#ppt_w*1.125000"/>
                                          </p:val>
                                        </p:tav>
                                        <p:tav tm="100000">
                                          <p:val>
                                            <p:strVal val="#ppt_x"/>
                                          </p:val>
                                        </p:tav>
                                      </p:tavLst>
                                    </p:anim>
                                    <p:animEffect transition="in" filter="wipe(right)">
                                      <p:cBhvr>
                                        <p:cTn id="136" dur="500"/>
                                        <p:tgtEl>
                                          <p:spTgt spid="13"/>
                                        </p:tgtEl>
                                      </p:cBhvr>
                                    </p:animEffect>
                                  </p:childTnLst>
                                </p:cTn>
                              </p:par>
                              <p:par>
                                <p:cTn id="137" presetID="12" presetClass="entr" presetSubtype="8" fill="hold" nodeType="with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additive="base">
                                        <p:cTn id="139" dur="500"/>
                                        <p:tgtEl>
                                          <p:spTgt spid="19"/>
                                        </p:tgtEl>
                                        <p:attrNameLst>
                                          <p:attrName>ppt_x</p:attrName>
                                        </p:attrNameLst>
                                      </p:cBhvr>
                                      <p:tavLst>
                                        <p:tav tm="0">
                                          <p:val>
                                            <p:strVal val="#ppt_x-#ppt_w*1.125000"/>
                                          </p:val>
                                        </p:tav>
                                        <p:tav tm="100000">
                                          <p:val>
                                            <p:strVal val="#ppt_x"/>
                                          </p:val>
                                        </p:tav>
                                      </p:tavLst>
                                    </p:anim>
                                    <p:animEffect transition="in" filter="wipe(right)">
                                      <p:cBhvr>
                                        <p:cTn id="140" dur="500"/>
                                        <p:tgtEl>
                                          <p:spTgt spid="19"/>
                                        </p:tgtEl>
                                      </p:cBhvr>
                                    </p:animEffect>
                                  </p:childTnLst>
                                </p:cTn>
                              </p:par>
                              <p:par>
                                <p:cTn id="141" presetID="12" presetClass="entr" presetSubtype="8" fill="hold" nodeType="withEffect">
                                  <p:stCondLst>
                                    <p:cond delay="0"/>
                                  </p:stCondLst>
                                  <p:childTnLst>
                                    <p:set>
                                      <p:cBhvr>
                                        <p:cTn id="142" dur="1" fill="hold">
                                          <p:stCondLst>
                                            <p:cond delay="0"/>
                                          </p:stCondLst>
                                        </p:cTn>
                                        <p:tgtEl>
                                          <p:spTgt spid="20"/>
                                        </p:tgtEl>
                                        <p:attrNameLst>
                                          <p:attrName>style.visibility</p:attrName>
                                        </p:attrNameLst>
                                      </p:cBhvr>
                                      <p:to>
                                        <p:strVal val="visible"/>
                                      </p:to>
                                    </p:set>
                                    <p:anim calcmode="lin" valueType="num">
                                      <p:cBhvr additive="base">
                                        <p:cTn id="143" dur="500"/>
                                        <p:tgtEl>
                                          <p:spTgt spid="20"/>
                                        </p:tgtEl>
                                        <p:attrNameLst>
                                          <p:attrName>ppt_x</p:attrName>
                                        </p:attrNameLst>
                                      </p:cBhvr>
                                      <p:tavLst>
                                        <p:tav tm="0">
                                          <p:val>
                                            <p:strVal val="#ppt_x-#ppt_w*1.125000"/>
                                          </p:val>
                                        </p:tav>
                                        <p:tav tm="100000">
                                          <p:val>
                                            <p:strVal val="#ppt_x"/>
                                          </p:val>
                                        </p:tav>
                                      </p:tavLst>
                                    </p:anim>
                                    <p:animEffect transition="in" filter="wipe(right)">
                                      <p:cBhvr>
                                        <p:cTn id="144" dur="500"/>
                                        <p:tgtEl>
                                          <p:spTgt spid="20"/>
                                        </p:tgtEl>
                                      </p:cBhvr>
                                    </p:animEffect>
                                  </p:childTnLst>
                                </p:cTn>
                              </p:par>
                              <p:par>
                                <p:cTn id="145" presetID="12" presetClass="entr" presetSubtype="8" fill="hold" nodeType="withEffect">
                                  <p:stCondLst>
                                    <p:cond delay="0"/>
                                  </p:stCondLst>
                                  <p:childTnLst>
                                    <p:set>
                                      <p:cBhvr>
                                        <p:cTn id="146" dur="1" fill="hold">
                                          <p:stCondLst>
                                            <p:cond delay="0"/>
                                          </p:stCondLst>
                                        </p:cTn>
                                        <p:tgtEl>
                                          <p:spTgt spid="10"/>
                                        </p:tgtEl>
                                        <p:attrNameLst>
                                          <p:attrName>style.visibility</p:attrName>
                                        </p:attrNameLst>
                                      </p:cBhvr>
                                      <p:to>
                                        <p:strVal val="visible"/>
                                      </p:to>
                                    </p:set>
                                    <p:anim calcmode="lin" valueType="num">
                                      <p:cBhvr additive="base">
                                        <p:cTn id="147" dur="500"/>
                                        <p:tgtEl>
                                          <p:spTgt spid="10"/>
                                        </p:tgtEl>
                                        <p:attrNameLst>
                                          <p:attrName>ppt_x</p:attrName>
                                        </p:attrNameLst>
                                      </p:cBhvr>
                                      <p:tavLst>
                                        <p:tav tm="0">
                                          <p:val>
                                            <p:strVal val="#ppt_x-#ppt_w*1.125000"/>
                                          </p:val>
                                        </p:tav>
                                        <p:tav tm="100000">
                                          <p:val>
                                            <p:strVal val="#ppt_x"/>
                                          </p:val>
                                        </p:tav>
                                      </p:tavLst>
                                    </p:anim>
                                    <p:animEffect transition="in" filter="wipe(right)">
                                      <p:cBhvr>
                                        <p:cTn id="148" dur="500"/>
                                        <p:tgtEl>
                                          <p:spTgt spid="10"/>
                                        </p:tgtEl>
                                      </p:cBhvr>
                                    </p:animEffect>
                                  </p:childTnLst>
                                </p:cTn>
                              </p:par>
                              <p:par>
                                <p:cTn id="149" presetID="12" presetClass="entr" presetSubtype="2" fill="hold" nodeType="with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additive="base">
                                        <p:cTn id="151" dur="500"/>
                                        <p:tgtEl>
                                          <p:spTgt spid="18"/>
                                        </p:tgtEl>
                                        <p:attrNameLst>
                                          <p:attrName>ppt_x</p:attrName>
                                        </p:attrNameLst>
                                      </p:cBhvr>
                                      <p:tavLst>
                                        <p:tav tm="0">
                                          <p:val>
                                            <p:strVal val="#ppt_x+#ppt_w*1.125000"/>
                                          </p:val>
                                        </p:tav>
                                        <p:tav tm="100000">
                                          <p:val>
                                            <p:strVal val="#ppt_x"/>
                                          </p:val>
                                        </p:tav>
                                      </p:tavLst>
                                    </p:anim>
                                    <p:animEffect transition="in" filter="wipe(left)">
                                      <p:cBhvr>
                                        <p:cTn id="152" dur="500"/>
                                        <p:tgtEl>
                                          <p:spTgt spid="18"/>
                                        </p:tgtEl>
                                      </p:cBhvr>
                                    </p:animEffect>
                                  </p:childTnLst>
                                </p:cTn>
                              </p:par>
                              <p:par>
                                <p:cTn id="153" presetID="12" presetClass="entr" presetSubtype="2" fill="hold" nodeType="with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500"/>
                                        <p:tgtEl>
                                          <p:spTgt spid="17"/>
                                        </p:tgtEl>
                                        <p:attrNameLst>
                                          <p:attrName>ppt_x</p:attrName>
                                        </p:attrNameLst>
                                      </p:cBhvr>
                                      <p:tavLst>
                                        <p:tav tm="0">
                                          <p:val>
                                            <p:strVal val="#ppt_x+#ppt_w*1.125000"/>
                                          </p:val>
                                        </p:tav>
                                        <p:tav tm="100000">
                                          <p:val>
                                            <p:strVal val="#ppt_x"/>
                                          </p:val>
                                        </p:tav>
                                      </p:tavLst>
                                    </p:anim>
                                    <p:animEffect transition="in" filter="wipe(left)">
                                      <p:cBhvr>
                                        <p:cTn id="156" dur="500"/>
                                        <p:tgtEl>
                                          <p:spTgt spid="17"/>
                                        </p:tgtEl>
                                      </p:cBhvr>
                                    </p:animEffect>
                                  </p:childTnLst>
                                </p:cTn>
                              </p:par>
                              <p:par>
                                <p:cTn id="157" presetID="12" presetClass="entr" presetSubtype="2" fill="hold" nodeType="withEffect">
                                  <p:stCondLst>
                                    <p:cond delay="0"/>
                                  </p:stCondLst>
                                  <p:childTnLst>
                                    <p:set>
                                      <p:cBhvr>
                                        <p:cTn id="158" dur="1" fill="hold">
                                          <p:stCondLst>
                                            <p:cond delay="0"/>
                                          </p:stCondLst>
                                        </p:cTn>
                                        <p:tgtEl>
                                          <p:spTgt spid="12"/>
                                        </p:tgtEl>
                                        <p:attrNameLst>
                                          <p:attrName>style.visibility</p:attrName>
                                        </p:attrNameLst>
                                      </p:cBhvr>
                                      <p:to>
                                        <p:strVal val="visible"/>
                                      </p:to>
                                    </p:set>
                                    <p:anim calcmode="lin" valueType="num">
                                      <p:cBhvr additive="base">
                                        <p:cTn id="159" dur="500"/>
                                        <p:tgtEl>
                                          <p:spTgt spid="12"/>
                                        </p:tgtEl>
                                        <p:attrNameLst>
                                          <p:attrName>ppt_x</p:attrName>
                                        </p:attrNameLst>
                                      </p:cBhvr>
                                      <p:tavLst>
                                        <p:tav tm="0">
                                          <p:val>
                                            <p:strVal val="#ppt_x+#ppt_w*1.125000"/>
                                          </p:val>
                                        </p:tav>
                                        <p:tav tm="100000">
                                          <p:val>
                                            <p:strVal val="#ppt_x"/>
                                          </p:val>
                                        </p:tav>
                                      </p:tavLst>
                                    </p:anim>
                                    <p:animEffect transition="in" filter="wipe(left)">
                                      <p:cBhvr>
                                        <p:cTn id="160" dur="500"/>
                                        <p:tgtEl>
                                          <p:spTgt spid="12"/>
                                        </p:tgtEl>
                                      </p:cBhvr>
                                    </p:animEffect>
                                  </p:childTnLst>
                                </p:cTn>
                              </p:par>
                              <p:par>
                                <p:cTn id="161" presetID="12" presetClass="entr" presetSubtype="2" fill="hold" nodeType="withEffect">
                                  <p:stCondLst>
                                    <p:cond delay="0"/>
                                  </p:stCondLst>
                                  <p:childTnLst>
                                    <p:set>
                                      <p:cBhvr>
                                        <p:cTn id="162" dur="1" fill="hold">
                                          <p:stCondLst>
                                            <p:cond delay="0"/>
                                          </p:stCondLst>
                                        </p:cTn>
                                        <p:tgtEl>
                                          <p:spTgt spid="14"/>
                                        </p:tgtEl>
                                        <p:attrNameLst>
                                          <p:attrName>style.visibility</p:attrName>
                                        </p:attrNameLst>
                                      </p:cBhvr>
                                      <p:to>
                                        <p:strVal val="visible"/>
                                      </p:to>
                                    </p:set>
                                    <p:anim calcmode="lin" valueType="num">
                                      <p:cBhvr additive="base">
                                        <p:cTn id="163" dur="500"/>
                                        <p:tgtEl>
                                          <p:spTgt spid="14"/>
                                        </p:tgtEl>
                                        <p:attrNameLst>
                                          <p:attrName>ppt_x</p:attrName>
                                        </p:attrNameLst>
                                      </p:cBhvr>
                                      <p:tavLst>
                                        <p:tav tm="0">
                                          <p:val>
                                            <p:strVal val="#ppt_x+#ppt_w*1.125000"/>
                                          </p:val>
                                        </p:tav>
                                        <p:tav tm="100000">
                                          <p:val>
                                            <p:strVal val="#ppt_x"/>
                                          </p:val>
                                        </p:tav>
                                      </p:tavLst>
                                    </p:anim>
                                    <p:animEffect transition="in" filter="wipe(left)">
                                      <p:cBhvr>
                                        <p:cTn id="164" dur="500"/>
                                        <p:tgtEl>
                                          <p:spTgt spid="14"/>
                                        </p:tgtEl>
                                      </p:cBhvr>
                                    </p:animEffect>
                                  </p:childTnLst>
                                </p:cTn>
                              </p:par>
                              <p:par>
                                <p:cTn id="165" presetID="12" presetClass="entr" presetSubtype="2" fill="hold" nodeType="withEffect">
                                  <p:stCondLst>
                                    <p:cond delay="0"/>
                                  </p:stCondLst>
                                  <p:childTnLst>
                                    <p:set>
                                      <p:cBhvr>
                                        <p:cTn id="166" dur="1" fill="hold">
                                          <p:stCondLst>
                                            <p:cond delay="0"/>
                                          </p:stCondLst>
                                        </p:cTn>
                                        <p:tgtEl>
                                          <p:spTgt spid="7"/>
                                        </p:tgtEl>
                                        <p:attrNameLst>
                                          <p:attrName>style.visibility</p:attrName>
                                        </p:attrNameLst>
                                      </p:cBhvr>
                                      <p:to>
                                        <p:strVal val="visible"/>
                                      </p:to>
                                    </p:set>
                                    <p:anim calcmode="lin" valueType="num">
                                      <p:cBhvr additive="base">
                                        <p:cTn id="167" dur="500"/>
                                        <p:tgtEl>
                                          <p:spTgt spid="7"/>
                                        </p:tgtEl>
                                        <p:attrNameLst>
                                          <p:attrName>ppt_x</p:attrName>
                                        </p:attrNameLst>
                                      </p:cBhvr>
                                      <p:tavLst>
                                        <p:tav tm="0">
                                          <p:val>
                                            <p:strVal val="#ppt_x+#ppt_w*1.125000"/>
                                          </p:val>
                                        </p:tav>
                                        <p:tav tm="100000">
                                          <p:val>
                                            <p:strVal val="#ppt_x"/>
                                          </p:val>
                                        </p:tav>
                                      </p:tavLst>
                                    </p:anim>
                                    <p:animEffect transition="in" filter="wipe(left)">
                                      <p:cBhvr>
                                        <p:cTn id="168" dur="500"/>
                                        <p:tgtEl>
                                          <p:spTgt spid="7"/>
                                        </p:tgtEl>
                                      </p:cBhvr>
                                    </p:animEffect>
                                  </p:childTnLst>
                                </p:cTn>
                              </p:par>
                              <p:par>
                                <p:cTn id="169" presetID="10" presetClass="entr" presetSubtype="0" fill="hold" nodeType="withEffect">
                                  <p:stCondLst>
                                    <p:cond delay="250"/>
                                  </p:stCondLst>
                                  <p:childTnLst>
                                    <p:set>
                                      <p:cBhvr>
                                        <p:cTn id="170" dur="1" fill="hold">
                                          <p:stCondLst>
                                            <p:cond delay="0"/>
                                          </p:stCondLst>
                                        </p:cTn>
                                        <p:tgtEl>
                                          <p:spTgt spid="525"/>
                                        </p:tgtEl>
                                        <p:attrNameLst>
                                          <p:attrName>style.visibility</p:attrName>
                                        </p:attrNameLst>
                                      </p:cBhvr>
                                      <p:to>
                                        <p:strVal val="visible"/>
                                      </p:to>
                                    </p:set>
                                    <p:animEffect transition="in" filter="fade">
                                      <p:cBhvr>
                                        <p:cTn id="171" dur="500"/>
                                        <p:tgtEl>
                                          <p:spTgt spid="525"/>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6"/>
                                        </p:tgtEl>
                                        <p:attrNameLst>
                                          <p:attrName>style.visibility</p:attrName>
                                        </p:attrNameLst>
                                      </p:cBhvr>
                                      <p:to>
                                        <p:strVal val="visible"/>
                                      </p:to>
                                    </p:set>
                                  </p:childTnLst>
                                </p:cTn>
                              </p:par>
                              <p:par>
                                <p:cTn id="176" presetID="63" presetClass="path" presetSubtype="0" accel="50000" decel="50000" fill="hold" nodeType="withEffect">
                                  <p:stCondLst>
                                    <p:cond delay="0"/>
                                  </p:stCondLst>
                                  <p:childTnLst>
                                    <p:animMotion origin="layout" path="M 4.14952E-6 2.22222E-6 L 0.18403 2.22222E-6 " pathEditMode="relative" rAng="0" ptsTypes="AA">
                                      <p:cBhvr>
                                        <p:cTn id="177" dur="1250" spd="-100000" fill="hold"/>
                                        <p:tgtEl>
                                          <p:spTgt spid="6"/>
                                        </p:tgtEl>
                                        <p:attrNameLst>
                                          <p:attrName>ppt_x</p:attrName>
                                          <p:attrName>ppt_y</p:attrName>
                                        </p:attrNameLst>
                                      </p:cBhvr>
                                      <p:rCtr x="9221" y="0"/>
                                    </p:animMotion>
                                  </p:childTnLst>
                                </p:cTn>
                              </p:par>
                              <p:par>
                                <p:cTn id="178" presetID="1" presetClass="entr" presetSubtype="0" fill="hold" grpId="0" nodeType="withEffect">
                                  <p:stCondLst>
                                    <p:cond delay="0"/>
                                  </p:stCondLst>
                                  <p:childTnLst>
                                    <p:set>
                                      <p:cBhvr>
                                        <p:cTn id="179" dur="1" fill="hold">
                                          <p:stCondLst>
                                            <p:cond delay="0"/>
                                          </p:stCondLst>
                                        </p:cTn>
                                        <p:tgtEl>
                                          <p:spTgt spid="3"/>
                                        </p:tgtEl>
                                        <p:attrNameLst>
                                          <p:attrName>style.visibility</p:attrName>
                                        </p:attrNameLst>
                                      </p:cBhvr>
                                      <p:to>
                                        <p:strVal val="visible"/>
                                      </p:to>
                                    </p:set>
                                  </p:childTnLst>
                                </p:cTn>
                              </p:par>
                              <p:par>
                                <p:cTn id="180" presetID="10" presetClass="entr" presetSubtype="0" fill="hold" nodeType="withEffect">
                                  <p:stCondLst>
                                    <p:cond delay="1000"/>
                                  </p:stCondLst>
                                  <p:childTnLst>
                                    <p:set>
                                      <p:cBhvr>
                                        <p:cTn id="181" dur="1" fill="hold">
                                          <p:stCondLst>
                                            <p:cond delay="0"/>
                                          </p:stCondLst>
                                        </p:cTn>
                                        <p:tgtEl>
                                          <p:spTgt spid="4"/>
                                        </p:tgtEl>
                                        <p:attrNameLst>
                                          <p:attrName>style.visibility</p:attrName>
                                        </p:attrNameLst>
                                      </p:cBhvr>
                                      <p:to>
                                        <p:strVal val="visible"/>
                                      </p:to>
                                    </p:set>
                                    <p:animEffect transition="in" filter="fade">
                                      <p:cBhvr>
                                        <p:cTn id="182" dur="500"/>
                                        <p:tgtEl>
                                          <p:spTgt spid="4"/>
                                        </p:tgtEl>
                                      </p:cBhvr>
                                    </p:animEffect>
                                  </p:childTnLst>
                                </p:cTn>
                              </p:par>
                              <p:par>
                                <p:cTn id="183" presetID="42" presetClass="entr" presetSubtype="0" fill="hold" nodeType="withEffect">
                                  <p:stCondLst>
                                    <p:cond delay="1000"/>
                                  </p:stCondLst>
                                  <p:childTnLst>
                                    <p:set>
                                      <p:cBhvr>
                                        <p:cTn id="184" dur="1" fill="hold">
                                          <p:stCondLst>
                                            <p:cond delay="0"/>
                                          </p:stCondLst>
                                        </p:cTn>
                                        <p:tgtEl>
                                          <p:spTgt spid="21"/>
                                        </p:tgtEl>
                                        <p:attrNameLst>
                                          <p:attrName>style.visibility</p:attrName>
                                        </p:attrNameLst>
                                      </p:cBhvr>
                                      <p:to>
                                        <p:strVal val="visible"/>
                                      </p:to>
                                    </p:set>
                                    <p:animEffect transition="in" filter="fade">
                                      <p:cBhvr>
                                        <p:cTn id="185" dur="750"/>
                                        <p:tgtEl>
                                          <p:spTgt spid="21"/>
                                        </p:tgtEl>
                                      </p:cBhvr>
                                    </p:animEffect>
                                    <p:anim calcmode="lin" valueType="num">
                                      <p:cBhvr>
                                        <p:cTn id="186" dur="750" fill="hold"/>
                                        <p:tgtEl>
                                          <p:spTgt spid="21"/>
                                        </p:tgtEl>
                                        <p:attrNameLst>
                                          <p:attrName>ppt_x</p:attrName>
                                        </p:attrNameLst>
                                      </p:cBhvr>
                                      <p:tavLst>
                                        <p:tav tm="0">
                                          <p:val>
                                            <p:strVal val="#ppt_x"/>
                                          </p:val>
                                        </p:tav>
                                        <p:tav tm="100000">
                                          <p:val>
                                            <p:strVal val="#ppt_x"/>
                                          </p:val>
                                        </p:tav>
                                      </p:tavLst>
                                    </p:anim>
                                    <p:anim calcmode="lin" valueType="num">
                                      <p:cBhvr>
                                        <p:cTn id="187"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303" grpId="0" animBg="1"/>
      <p:bldP spid="303" grpId="1" animBg="1"/>
      <p:bldP spid="325" grpId="0" animBg="1"/>
      <p:bldP spid="332" grpId="0" animBg="1"/>
      <p:bldP spid="332" grpId="1" animBg="1"/>
      <p:bldP spid="376" grpId="0" animBg="1"/>
      <p:bldP spid="31" grpId="0"/>
      <p:bldP spid="189" grpId="0"/>
      <p:bldP spid="189" grpId="1"/>
      <p:bldP spid="192" grpId="0"/>
      <p:bldP spid="192" grpId="1"/>
      <p:bldP spid="193" grpId="0"/>
      <p:bldP spid="193" grpId="1"/>
      <p:bldP spid="500" grpId="0"/>
      <p:bldP spid="501" grpId="0"/>
      <p:bldP spid="502" grpId="0"/>
      <p:bldP spid="26" grpId="0" animBg="1"/>
      <p:bldP spid="506" grpId="0" animBg="1"/>
      <p:bldP spid="50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6D7B-9555-4770-97B4-D371395A8312}"/>
              </a:ext>
            </a:extLst>
          </p:cNvPr>
          <p:cNvSpPr>
            <a:spLocks noGrp="1"/>
          </p:cNvSpPr>
          <p:nvPr>
            <p:ph type="title"/>
          </p:nvPr>
        </p:nvSpPr>
        <p:spPr>
          <a:xfrm>
            <a:off x="609440" y="393699"/>
            <a:ext cx="10969943" cy="939875"/>
          </a:xfrm>
        </p:spPr>
        <p:txBody>
          <a:bodyPr/>
          <a:lstStyle/>
          <a:p>
            <a:r>
              <a:rPr lang="en-US" dirty="0" err="1"/>
              <a:t>Virtualisation</a:t>
            </a:r>
            <a:r>
              <a:rPr lang="en-US" dirty="0"/>
              <a:t> and Segmenting C3 systems - UK</a:t>
            </a:r>
            <a:br>
              <a:rPr lang="en-US" dirty="0"/>
            </a:br>
            <a:br>
              <a:rPr lang="en-US" dirty="0"/>
            </a:br>
            <a:r>
              <a:rPr lang="en-US" dirty="0"/>
              <a:t>Enabling Federated Mission Networking</a:t>
            </a:r>
          </a:p>
        </p:txBody>
      </p:sp>
      <p:sp>
        <p:nvSpPr>
          <p:cNvPr id="5" name="Footer Placeholder 4">
            <a:extLst>
              <a:ext uri="{FF2B5EF4-FFF2-40B4-BE49-F238E27FC236}">
                <a16:creationId xmlns:a16="http://schemas.microsoft.com/office/drawing/2014/main" id="{BB6D68AE-870D-44C6-92D5-AAB758C9E81A}"/>
              </a:ext>
            </a:extLst>
          </p:cNvPr>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a:extLst>
              <a:ext uri="{FF2B5EF4-FFF2-40B4-BE49-F238E27FC236}">
                <a16:creationId xmlns:a16="http://schemas.microsoft.com/office/drawing/2014/main" id="{DFDE99C1-E05C-42D8-B3E9-C9AF103D3AB8}"/>
              </a:ext>
            </a:extLst>
          </p:cNvPr>
          <p:cNvSpPr>
            <a:spLocks noGrp="1"/>
          </p:cNvSpPr>
          <p:nvPr>
            <p:ph type="sldNum" sz="quarter" idx="12"/>
          </p:nvPr>
        </p:nvSpPr>
        <p:spPr/>
        <p:txBody>
          <a:bodyPr/>
          <a:lstStyle/>
          <a:p>
            <a:fld id="{6EA6D8CF-3CDE-4807-BCD2-C9F2B831AAA5}" type="slidenum">
              <a:rPr lang="en-US" smtClean="0">
                <a:solidFill>
                  <a:prstClr val="white"/>
                </a:solidFill>
              </a:rPr>
              <a:pPr/>
              <a:t>12</a:t>
            </a:fld>
            <a:endParaRPr lang="en-US">
              <a:solidFill>
                <a:prstClr val="white"/>
              </a:solidFill>
            </a:endParaRPr>
          </a:p>
        </p:txBody>
      </p:sp>
      <p:pic>
        <p:nvPicPr>
          <p:cNvPr id="11" name="Picture 10">
            <a:extLst>
              <a:ext uri="{FF2B5EF4-FFF2-40B4-BE49-F238E27FC236}">
                <a16:creationId xmlns:a16="http://schemas.microsoft.com/office/drawing/2014/main" id="{F55A0AC5-BFA4-4B77-ACB8-29C4251297C0}"/>
              </a:ext>
            </a:extLst>
          </p:cNvPr>
          <p:cNvPicPr>
            <a:picLocks noChangeAspect="1"/>
          </p:cNvPicPr>
          <p:nvPr/>
        </p:nvPicPr>
        <p:blipFill>
          <a:blip r:embed="rId2"/>
          <a:stretch>
            <a:fillRect/>
          </a:stretch>
        </p:blipFill>
        <p:spPr>
          <a:xfrm>
            <a:off x="981844" y="1419299"/>
            <a:ext cx="9000999" cy="5045002"/>
          </a:xfrm>
          <a:prstGeom prst="rect">
            <a:avLst/>
          </a:prstGeom>
        </p:spPr>
      </p:pic>
    </p:spTree>
    <p:extLst>
      <p:ext uri="{BB962C8B-B14F-4D97-AF65-F5344CB8AC3E}">
        <p14:creationId xmlns:p14="http://schemas.microsoft.com/office/powerpoint/2010/main" val="232050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8368-8C52-4F00-BE8E-4E7CA5F79D83}"/>
              </a:ext>
            </a:extLst>
          </p:cNvPr>
          <p:cNvSpPr>
            <a:spLocks noGrp="1"/>
          </p:cNvSpPr>
          <p:nvPr>
            <p:ph type="title"/>
          </p:nvPr>
        </p:nvSpPr>
        <p:spPr>
          <a:xfrm>
            <a:off x="609441" y="330200"/>
            <a:ext cx="10969943" cy="317872"/>
          </a:xfrm>
        </p:spPr>
        <p:txBody>
          <a:bodyPr/>
          <a:lstStyle/>
          <a:p>
            <a:r>
              <a:rPr lang="en-US" dirty="0"/>
              <a:t>A traditional hierarchical </a:t>
            </a:r>
            <a:r>
              <a:rPr lang="en-US" dirty="0" err="1"/>
              <a:t>organisation</a:t>
            </a:r>
            <a:r>
              <a:rPr lang="en-US" dirty="0"/>
              <a:t>  : be self sustainable</a:t>
            </a:r>
          </a:p>
        </p:txBody>
      </p:sp>
      <p:sp>
        <p:nvSpPr>
          <p:cNvPr id="3" name="Footer Placeholder 2">
            <a:extLst>
              <a:ext uri="{FF2B5EF4-FFF2-40B4-BE49-F238E27FC236}">
                <a16:creationId xmlns:a16="http://schemas.microsoft.com/office/drawing/2014/main" id="{BB14870E-E594-403A-9073-0C48D712F3E1}"/>
              </a:ext>
            </a:extLst>
          </p:cNvPr>
          <p:cNvSpPr>
            <a:spLocks noGrp="1"/>
          </p:cNvSpPr>
          <p:nvPr>
            <p:ph type="ftr" sz="quarter" idx="11"/>
          </p:nvPr>
        </p:nvSpPr>
        <p:spPr/>
        <p:txBody>
          <a:bodyPr/>
          <a:lstStyle/>
          <a:p>
            <a:r>
              <a:rPr lang="en-US">
                <a:solidFill>
                  <a:srgbClr val="717074">
                    <a:tint val="75000"/>
                  </a:srgbClr>
                </a:solidFill>
              </a:rPr>
              <a:t>CONFIDENTIAL</a:t>
            </a:r>
          </a:p>
        </p:txBody>
      </p:sp>
      <p:sp>
        <p:nvSpPr>
          <p:cNvPr id="4" name="Slide Number Placeholder 3">
            <a:extLst>
              <a:ext uri="{FF2B5EF4-FFF2-40B4-BE49-F238E27FC236}">
                <a16:creationId xmlns:a16="http://schemas.microsoft.com/office/drawing/2014/main" id="{7E9B2268-6380-4601-829E-DFAED1FEFF30}"/>
              </a:ext>
            </a:extLst>
          </p:cNvPr>
          <p:cNvSpPr>
            <a:spLocks noGrp="1"/>
          </p:cNvSpPr>
          <p:nvPr>
            <p:ph type="sldNum" sz="quarter" idx="12"/>
          </p:nvPr>
        </p:nvSpPr>
        <p:spPr/>
        <p:txBody>
          <a:bodyPr/>
          <a:lstStyle/>
          <a:p>
            <a:fld id="{6EA6D8CF-3CDE-4807-BCD2-C9F2B831AAA5}" type="slidenum">
              <a:rPr lang="en-US" smtClean="0">
                <a:solidFill>
                  <a:prstClr val="white"/>
                </a:solidFill>
              </a:rPr>
              <a:pPr/>
              <a:t>2</a:t>
            </a:fld>
            <a:endParaRPr lang="en-US">
              <a:solidFill>
                <a:prstClr val="white"/>
              </a:solidFill>
            </a:endParaRPr>
          </a:p>
        </p:txBody>
      </p:sp>
      <p:pic>
        <p:nvPicPr>
          <p:cNvPr id="6" name="Picture 5" descr="A screenshot of a cell phone&#10;&#10;Description automatically generated">
            <a:extLst>
              <a:ext uri="{FF2B5EF4-FFF2-40B4-BE49-F238E27FC236}">
                <a16:creationId xmlns:a16="http://schemas.microsoft.com/office/drawing/2014/main" id="{DB867F00-593B-4A4D-98AE-87F072B0F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20" y="981393"/>
            <a:ext cx="5544616" cy="5228535"/>
          </a:xfrm>
          <a:prstGeom prst="rect">
            <a:avLst/>
          </a:prstGeom>
        </p:spPr>
      </p:pic>
      <p:sp>
        <p:nvSpPr>
          <p:cNvPr id="13" name="TextBox 12">
            <a:extLst>
              <a:ext uri="{FF2B5EF4-FFF2-40B4-BE49-F238E27FC236}">
                <a16:creationId xmlns:a16="http://schemas.microsoft.com/office/drawing/2014/main" id="{4D278C20-7DDF-4AAE-86B9-AFC016C5F816}"/>
              </a:ext>
            </a:extLst>
          </p:cNvPr>
          <p:cNvSpPr txBox="1"/>
          <p:nvPr/>
        </p:nvSpPr>
        <p:spPr>
          <a:xfrm>
            <a:off x="7133119" y="2128453"/>
            <a:ext cx="3238774" cy="529553"/>
          </a:xfrm>
          <a:prstGeom prst="rect">
            <a:avLst/>
          </a:prstGeom>
          <a:solidFill>
            <a:srgbClr val="92D050"/>
          </a:solidFill>
        </p:spPr>
        <p:txBody>
          <a:bodyPr wrap="square" lIns="0" tIns="0" rIns="0" bIns="0" rtlCol="0" anchor="ctr" anchorCtr="1">
            <a:noAutofit/>
          </a:bodyPr>
          <a:lstStyle/>
          <a:p>
            <a:pPr algn="ctr">
              <a:lnSpc>
                <a:spcPct val="90000"/>
              </a:lnSpc>
            </a:pPr>
            <a:r>
              <a:rPr lang="en-US" dirty="0">
                <a:solidFill>
                  <a:schemeClr val="tx2"/>
                </a:solidFill>
              </a:rPr>
              <a:t>Division HQ</a:t>
            </a:r>
          </a:p>
          <a:p>
            <a:pPr algn="ctr">
              <a:lnSpc>
                <a:spcPct val="90000"/>
              </a:lnSpc>
            </a:pPr>
            <a:r>
              <a:rPr lang="en-US" dirty="0">
                <a:solidFill>
                  <a:schemeClr val="tx2"/>
                </a:solidFill>
              </a:rPr>
              <a:t>2-3 Brigades </a:t>
            </a:r>
          </a:p>
        </p:txBody>
      </p:sp>
      <p:sp>
        <p:nvSpPr>
          <p:cNvPr id="15" name="TextBox 14">
            <a:extLst>
              <a:ext uri="{FF2B5EF4-FFF2-40B4-BE49-F238E27FC236}">
                <a16:creationId xmlns:a16="http://schemas.microsoft.com/office/drawing/2014/main" id="{BBAB0280-A7C4-4171-804F-DFEF3DBBFFC8}"/>
              </a:ext>
            </a:extLst>
          </p:cNvPr>
          <p:cNvSpPr txBox="1"/>
          <p:nvPr/>
        </p:nvSpPr>
        <p:spPr>
          <a:xfrm>
            <a:off x="7133119" y="2786028"/>
            <a:ext cx="3270753" cy="529553"/>
          </a:xfrm>
          <a:prstGeom prst="rect">
            <a:avLst/>
          </a:prstGeom>
          <a:solidFill>
            <a:srgbClr val="00B050"/>
          </a:solidFill>
        </p:spPr>
        <p:txBody>
          <a:bodyPr wrap="square" lIns="0" tIns="0" rIns="0" bIns="0" rtlCol="0">
            <a:noAutofit/>
          </a:bodyPr>
          <a:lstStyle/>
          <a:p>
            <a:pPr algn="ctr">
              <a:lnSpc>
                <a:spcPct val="90000"/>
              </a:lnSpc>
            </a:pPr>
            <a:r>
              <a:rPr lang="en-US" dirty="0">
                <a:solidFill>
                  <a:schemeClr val="tx2"/>
                </a:solidFill>
              </a:rPr>
              <a:t>Brigade HQ</a:t>
            </a:r>
          </a:p>
          <a:p>
            <a:pPr algn="ctr">
              <a:lnSpc>
                <a:spcPct val="90000"/>
              </a:lnSpc>
            </a:pPr>
            <a:r>
              <a:rPr lang="en-US" dirty="0">
                <a:solidFill>
                  <a:schemeClr val="tx2"/>
                </a:solidFill>
              </a:rPr>
              <a:t>3-5 Battalion or Regiment</a:t>
            </a:r>
          </a:p>
        </p:txBody>
      </p:sp>
      <p:sp>
        <p:nvSpPr>
          <p:cNvPr id="16" name="TextBox 15">
            <a:extLst>
              <a:ext uri="{FF2B5EF4-FFF2-40B4-BE49-F238E27FC236}">
                <a16:creationId xmlns:a16="http://schemas.microsoft.com/office/drawing/2014/main" id="{E4E68059-5B3F-4104-8314-34E844158D66}"/>
              </a:ext>
            </a:extLst>
          </p:cNvPr>
          <p:cNvSpPr txBox="1"/>
          <p:nvPr/>
        </p:nvSpPr>
        <p:spPr>
          <a:xfrm>
            <a:off x="7133119" y="1556792"/>
            <a:ext cx="3238774" cy="443639"/>
          </a:xfrm>
          <a:prstGeom prst="rect">
            <a:avLst/>
          </a:prstGeom>
          <a:solidFill>
            <a:schemeClr val="accent1">
              <a:lumMod val="60000"/>
              <a:lumOff val="40000"/>
            </a:schemeClr>
          </a:solidFill>
        </p:spPr>
        <p:txBody>
          <a:bodyPr wrap="square" lIns="0" tIns="0" rIns="0" bIns="0" rtlCol="0" anchor="ctr" anchorCtr="1">
            <a:noAutofit/>
          </a:bodyPr>
          <a:lstStyle/>
          <a:p>
            <a:pPr algn="ctr">
              <a:lnSpc>
                <a:spcPct val="90000"/>
              </a:lnSpc>
            </a:pPr>
            <a:r>
              <a:rPr lang="en-US" dirty="0">
                <a:solidFill>
                  <a:schemeClr val="tx2"/>
                </a:solidFill>
              </a:rPr>
              <a:t>ARMY HQ</a:t>
            </a:r>
          </a:p>
        </p:txBody>
      </p:sp>
      <p:sp>
        <p:nvSpPr>
          <p:cNvPr id="17" name="TextBox 16">
            <a:extLst>
              <a:ext uri="{FF2B5EF4-FFF2-40B4-BE49-F238E27FC236}">
                <a16:creationId xmlns:a16="http://schemas.microsoft.com/office/drawing/2014/main" id="{948B1FB1-3139-4DC4-8A85-35EF697FC576}"/>
              </a:ext>
            </a:extLst>
          </p:cNvPr>
          <p:cNvSpPr txBox="1"/>
          <p:nvPr/>
        </p:nvSpPr>
        <p:spPr>
          <a:xfrm>
            <a:off x="7133119" y="981393"/>
            <a:ext cx="3238774" cy="420658"/>
          </a:xfrm>
          <a:prstGeom prst="rect">
            <a:avLst/>
          </a:prstGeom>
          <a:solidFill>
            <a:srgbClr val="0095D3"/>
          </a:solidFill>
        </p:spPr>
        <p:txBody>
          <a:bodyPr wrap="square" lIns="0" tIns="0" rIns="0" bIns="0" rtlCol="0" anchor="ctr" anchorCtr="1">
            <a:noAutofit/>
          </a:bodyPr>
          <a:lstStyle/>
          <a:p>
            <a:pPr algn="ctr">
              <a:lnSpc>
                <a:spcPct val="90000"/>
              </a:lnSpc>
            </a:pPr>
            <a:r>
              <a:rPr lang="en-US" dirty="0">
                <a:solidFill>
                  <a:schemeClr val="tx2"/>
                </a:solidFill>
              </a:rPr>
              <a:t>JOINT LAND AIR SEA HQ</a:t>
            </a:r>
          </a:p>
        </p:txBody>
      </p:sp>
      <p:sp>
        <p:nvSpPr>
          <p:cNvPr id="18" name="TextBox 17">
            <a:extLst>
              <a:ext uri="{FF2B5EF4-FFF2-40B4-BE49-F238E27FC236}">
                <a16:creationId xmlns:a16="http://schemas.microsoft.com/office/drawing/2014/main" id="{704EC8B5-DD6F-446D-B8F4-A2A482C0ACB0}"/>
              </a:ext>
            </a:extLst>
          </p:cNvPr>
          <p:cNvSpPr txBox="1"/>
          <p:nvPr/>
        </p:nvSpPr>
        <p:spPr>
          <a:xfrm>
            <a:off x="10545153" y="2288008"/>
            <a:ext cx="914400" cy="317872"/>
          </a:xfrm>
          <a:prstGeom prst="rect">
            <a:avLst/>
          </a:prstGeom>
          <a:noFill/>
        </p:spPr>
        <p:txBody>
          <a:bodyPr wrap="none" lIns="0" tIns="0" rIns="0" bIns="0" rtlCol="0">
            <a:noAutofit/>
          </a:bodyPr>
          <a:lstStyle/>
          <a:p>
            <a:pPr>
              <a:lnSpc>
                <a:spcPct val="90000"/>
              </a:lnSpc>
            </a:pPr>
            <a:r>
              <a:rPr lang="en-US" dirty="0">
                <a:solidFill>
                  <a:schemeClr val="tx2"/>
                </a:solidFill>
              </a:rPr>
              <a:t>10 – 20000 h</a:t>
            </a:r>
          </a:p>
        </p:txBody>
      </p:sp>
      <p:sp>
        <p:nvSpPr>
          <p:cNvPr id="19" name="TextBox 18">
            <a:extLst>
              <a:ext uri="{FF2B5EF4-FFF2-40B4-BE49-F238E27FC236}">
                <a16:creationId xmlns:a16="http://schemas.microsoft.com/office/drawing/2014/main" id="{51D560BB-4349-482E-A964-1BD9AA2BE2F1}"/>
              </a:ext>
            </a:extLst>
          </p:cNvPr>
          <p:cNvSpPr txBox="1"/>
          <p:nvPr/>
        </p:nvSpPr>
        <p:spPr>
          <a:xfrm>
            <a:off x="10769355" y="2848923"/>
            <a:ext cx="914400" cy="317872"/>
          </a:xfrm>
          <a:prstGeom prst="rect">
            <a:avLst/>
          </a:prstGeom>
          <a:noFill/>
        </p:spPr>
        <p:txBody>
          <a:bodyPr wrap="none" lIns="0" tIns="0" rIns="0" bIns="0" rtlCol="0">
            <a:noAutofit/>
          </a:bodyPr>
          <a:lstStyle/>
          <a:p>
            <a:pPr>
              <a:lnSpc>
                <a:spcPct val="90000"/>
              </a:lnSpc>
            </a:pPr>
            <a:r>
              <a:rPr lang="en-US" dirty="0">
                <a:solidFill>
                  <a:schemeClr val="tx2"/>
                </a:solidFill>
              </a:rPr>
              <a:t>3 – 8000 h</a:t>
            </a:r>
          </a:p>
        </p:txBody>
      </p:sp>
      <p:sp>
        <p:nvSpPr>
          <p:cNvPr id="20" name="TextBox 19">
            <a:extLst>
              <a:ext uri="{FF2B5EF4-FFF2-40B4-BE49-F238E27FC236}">
                <a16:creationId xmlns:a16="http://schemas.microsoft.com/office/drawing/2014/main" id="{BCD07B13-5A14-41FE-982E-BD3F821F92AC}"/>
              </a:ext>
            </a:extLst>
          </p:cNvPr>
          <p:cNvSpPr txBox="1"/>
          <p:nvPr/>
        </p:nvSpPr>
        <p:spPr>
          <a:xfrm>
            <a:off x="6594371" y="3720576"/>
            <a:ext cx="5453688" cy="1872072"/>
          </a:xfrm>
          <a:prstGeom prst="rect">
            <a:avLst/>
          </a:prstGeom>
          <a:solidFill>
            <a:schemeClr val="accent1">
              <a:lumMod val="60000"/>
              <a:lumOff val="40000"/>
            </a:schemeClr>
          </a:solidFill>
        </p:spPr>
        <p:txBody>
          <a:bodyPr wrap="none" lIns="0" tIns="0" rIns="0" bIns="0" rtlCol="0">
            <a:noAutofit/>
          </a:bodyPr>
          <a:lstStyle/>
          <a:p>
            <a:pPr>
              <a:lnSpc>
                <a:spcPct val="90000"/>
              </a:lnSpc>
            </a:pPr>
            <a:r>
              <a:rPr lang="en-US" dirty="0">
                <a:solidFill>
                  <a:schemeClr val="tx2"/>
                </a:solidFill>
              </a:rPr>
              <a:t>BRANCHES</a:t>
            </a:r>
          </a:p>
          <a:p>
            <a:pPr>
              <a:lnSpc>
                <a:spcPct val="90000"/>
              </a:lnSpc>
            </a:pPr>
            <a:endParaRPr lang="en-US" dirty="0">
              <a:solidFill>
                <a:schemeClr val="tx2"/>
              </a:solidFill>
            </a:endParaRPr>
          </a:p>
          <a:p>
            <a:pPr marL="285750" indent="-285750">
              <a:lnSpc>
                <a:spcPct val="90000"/>
              </a:lnSpc>
              <a:buFont typeface="Arial" panose="020B0604020202020204" pitchFamily="34" charset="0"/>
              <a:buChar char="•"/>
            </a:pPr>
            <a:r>
              <a:rPr lang="en-US" dirty="0" err="1">
                <a:solidFill>
                  <a:schemeClr val="tx2"/>
                </a:solidFill>
              </a:rPr>
              <a:t>Mélé</a:t>
            </a:r>
            <a:r>
              <a:rPr lang="en-US" dirty="0">
                <a:solidFill>
                  <a:schemeClr val="tx2"/>
                </a:solidFill>
              </a:rPr>
              <a:t> : Infantry, </a:t>
            </a:r>
            <a:r>
              <a:rPr lang="en-US" dirty="0" err="1">
                <a:solidFill>
                  <a:schemeClr val="tx2"/>
                </a:solidFill>
              </a:rPr>
              <a:t>Armoured</a:t>
            </a:r>
            <a:r>
              <a:rPr lang="en-US" dirty="0">
                <a:solidFill>
                  <a:schemeClr val="tx2"/>
                </a:solidFill>
              </a:rPr>
              <a:t>, Engineers, Artillery</a:t>
            </a:r>
          </a:p>
          <a:p>
            <a:pPr marL="285750" indent="-285750">
              <a:lnSpc>
                <a:spcPct val="90000"/>
              </a:lnSpc>
              <a:buFont typeface="Arial" panose="020B0604020202020204" pitchFamily="34" charset="0"/>
              <a:buChar char="•"/>
            </a:pPr>
            <a:endParaRPr lang="en-US" dirty="0">
              <a:solidFill>
                <a:schemeClr val="tx2"/>
              </a:solidFill>
            </a:endParaRPr>
          </a:p>
          <a:p>
            <a:pPr marL="285750" indent="-285750">
              <a:lnSpc>
                <a:spcPct val="90000"/>
              </a:lnSpc>
              <a:buFont typeface="Arial" panose="020B0604020202020204" pitchFamily="34" charset="0"/>
              <a:buChar char="•"/>
            </a:pPr>
            <a:r>
              <a:rPr lang="en-US" dirty="0">
                <a:solidFill>
                  <a:schemeClr val="tx2"/>
                </a:solidFill>
              </a:rPr>
              <a:t>Direct support : Artillery, Engineers, NBC, Medical</a:t>
            </a:r>
          </a:p>
          <a:p>
            <a:pPr marL="285750" indent="-285750">
              <a:lnSpc>
                <a:spcPct val="90000"/>
              </a:lnSpc>
              <a:buFont typeface="Arial" panose="020B0604020202020204" pitchFamily="34" charset="0"/>
              <a:buChar char="•"/>
            </a:pPr>
            <a:endParaRPr lang="en-US" dirty="0">
              <a:solidFill>
                <a:schemeClr val="tx2"/>
              </a:solidFill>
            </a:endParaRPr>
          </a:p>
          <a:p>
            <a:pPr marL="285750" indent="-285750">
              <a:lnSpc>
                <a:spcPct val="90000"/>
              </a:lnSpc>
              <a:buFont typeface="Arial" panose="020B0604020202020204" pitchFamily="34" charset="0"/>
              <a:buChar char="•"/>
            </a:pPr>
            <a:r>
              <a:rPr lang="en-US" dirty="0">
                <a:solidFill>
                  <a:schemeClr val="tx2"/>
                </a:solidFill>
              </a:rPr>
              <a:t>Support : Logistics, Materiel, Life support</a:t>
            </a:r>
          </a:p>
        </p:txBody>
      </p:sp>
      <p:sp>
        <p:nvSpPr>
          <p:cNvPr id="21" name="TextBox 20">
            <a:extLst>
              <a:ext uri="{FF2B5EF4-FFF2-40B4-BE49-F238E27FC236}">
                <a16:creationId xmlns:a16="http://schemas.microsoft.com/office/drawing/2014/main" id="{8AF2F846-BD17-43DE-AFF4-15D3FDD49A08}"/>
              </a:ext>
            </a:extLst>
          </p:cNvPr>
          <p:cNvSpPr txBox="1"/>
          <p:nvPr/>
        </p:nvSpPr>
        <p:spPr>
          <a:xfrm>
            <a:off x="2133972" y="5806364"/>
            <a:ext cx="6840761" cy="914400"/>
          </a:xfrm>
          <a:prstGeom prst="rect">
            <a:avLst/>
          </a:prstGeom>
          <a:solidFill>
            <a:srgbClr val="92D050"/>
          </a:solidFill>
        </p:spPr>
        <p:txBody>
          <a:bodyPr wrap="none" lIns="0" tIns="0" rIns="0" bIns="0" rtlCol="0" anchor="ctr" anchorCtr="1">
            <a:noAutofit/>
          </a:bodyPr>
          <a:lstStyle/>
          <a:p>
            <a:pPr>
              <a:lnSpc>
                <a:spcPct val="90000"/>
              </a:lnSpc>
            </a:pPr>
            <a:endParaRPr lang="en-US" dirty="0">
              <a:solidFill>
                <a:schemeClr val="tx2"/>
              </a:solidFill>
            </a:endParaRPr>
          </a:p>
          <a:p>
            <a:pPr>
              <a:lnSpc>
                <a:spcPct val="90000"/>
              </a:lnSpc>
            </a:pPr>
            <a:r>
              <a:rPr lang="en-US" dirty="0">
                <a:solidFill>
                  <a:schemeClr val="tx2"/>
                </a:solidFill>
              </a:rPr>
              <a:t>Each branch has its own Control &amp; Command application</a:t>
            </a:r>
          </a:p>
          <a:p>
            <a:pPr>
              <a:lnSpc>
                <a:spcPct val="90000"/>
              </a:lnSpc>
            </a:pPr>
            <a:endParaRPr lang="en-US" dirty="0">
              <a:solidFill>
                <a:schemeClr val="tx2"/>
              </a:solidFill>
            </a:endParaRPr>
          </a:p>
          <a:p>
            <a:pPr>
              <a:lnSpc>
                <a:spcPct val="90000"/>
              </a:lnSpc>
            </a:pPr>
            <a:r>
              <a:rPr lang="en-US" dirty="0">
                <a:solidFill>
                  <a:schemeClr val="tx2"/>
                </a:solidFill>
              </a:rPr>
              <a:t>Organic vs non organic resources from the upper echelon</a:t>
            </a:r>
          </a:p>
          <a:p>
            <a:pPr>
              <a:lnSpc>
                <a:spcPct val="90000"/>
              </a:lnSpc>
            </a:pPr>
            <a:endParaRPr lang="en-US" dirty="0">
              <a:solidFill>
                <a:schemeClr val="tx2"/>
              </a:solidFill>
            </a:endParaRPr>
          </a:p>
        </p:txBody>
      </p:sp>
    </p:spTree>
    <p:extLst>
      <p:ext uri="{BB962C8B-B14F-4D97-AF65-F5344CB8AC3E}">
        <p14:creationId xmlns:p14="http://schemas.microsoft.com/office/powerpoint/2010/main" val="375835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E80E297-613C-455C-9EA3-30D8776705AB}"/>
              </a:ext>
            </a:extLst>
          </p:cNvPr>
          <p:cNvSpPr/>
          <p:nvPr/>
        </p:nvSpPr>
        <p:spPr>
          <a:xfrm>
            <a:off x="5690114" y="1890567"/>
            <a:ext cx="6498711" cy="2021981"/>
          </a:xfrm>
          <a:prstGeom prst="ellipse">
            <a:avLst/>
          </a:prstGeom>
          <a:gradFill>
            <a:gsLst>
              <a:gs pos="0">
                <a:schemeClr val="accent1">
                  <a:shade val="51000"/>
                  <a:satMod val="130000"/>
                </a:schemeClr>
              </a:gs>
              <a:gs pos="80000">
                <a:schemeClr val="accent3">
                  <a:lumMod val="75000"/>
                  <a:alpha val="3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Bi and multi lateral partners </a:t>
            </a:r>
          </a:p>
          <a:p>
            <a:pPr algn="ctr"/>
            <a:r>
              <a:rPr lang="en-US" dirty="0">
                <a:solidFill>
                  <a:schemeClr val="tx2"/>
                </a:solidFill>
              </a:rPr>
              <a:t>NATO, EU</a:t>
            </a:r>
          </a:p>
          <a:p>
            <a:pPr algn="ctr"/>
            <a:r>
              <a:rPr lang="en-US" dirty="0">
                <a:solidFill>
                  <a:schemeClr val="tx2"/>
                </a:solidFill>
              </a:rPr>
              <a:t>International </a:t>
            </a:r>
            <a:r>
              <a:rPr lang="en-US" dirty="0" err="1">
                <a:solidFill>
                  <a:schemeClr val="tx2"/>
                </a:solidFill>
              </a:rPr>
              <a:t>Organisations</a:t>
            </a:r>
            <a:endParaRPr lang="en-US" dirty="0">
              <a:solidFill>
                <a:schemeClr val="tx2"/>
              </a:solidFill>
            </a:endParaRPr>
          </a:p>
          <a:p>
            <a:pPr algn="ctr"/>
            <a:r>
              <a:rPr lang="en-US" dirty="0">
                <a:solidFill>
                  <a:schemeClr val="tx2"/>
                </a:solidFill>
              </a:rPr>
              <a:t>Coalitions missions; Ad Hoc &amp; Long Term</a:t>
            </a:r>
          </a:p>
        </p:txBody>
      </p:sp>
      <p:sp>
        <p:nvSpPr>
          <p:cNvPr id="2" name="Title 1">
            <a:extLst>
              <a:ext uri="{FF2B5EF4-FFF2-40B4-BE49-F238E27FC236}">
                <a16:creationId xmlns:a16="http://schemas.microsoft.com/office/drawing/2014/main" id="{70BC15F8-8383-424A-9E34-1D14B224C7A1}"/>
              </a:ext>
            </a:extLst>
          </p:cNvPr>
          <p:cNvSpPr>
            <a:spLocks noGrp="1"/>
          </p:cNvSpPr>
          <p:nvPr>
            <p:ph type="title"/>
          </p:nvPr>
        </p:nvSpPr>
        <p:spPr>
          <a:xfrm>
            <a:off x="609440" y="-254562"/>
            <a:ext cx="10969943" cy="812800"/>
          </a:xfrm>
        </p:spPr>
        <p:txBody>
          <a:bodyPr/>
          <a:lstStyle/>
          <a:p>
            <a:r>
              <a:rPr lang="en-US" dirty="0"/>
              <a:t>Defense Application </a:t>
            </a:r>
            <a:r>
              <a:rPr lang="en-US" dirty="0" err="1"/>
              <a:t>Landspace</a:t>
            </a:r>
            <a:r>
              <a:rPr lang="en-US" dirty="0"/>
              <a:t> Land Air Sea </a:t>
            </a:r>
          </a:p>
        </p:txBody>
      </p:sp>
      <p:sp>
        <p:nvSpPr>
          <p:cNvPr id="3" name="Footer Placeholder 2">
            <a:extLst>
              <a:ext uri="{FF2B5EF4-FFF2-40B4-BE49-F238E27FC236}">
                <a16:creationId xmlns:a16="http://schemas.microsoft.com/office/drawing/2014/main" id="{42E8E3B8-788E-48B6-8784-A52BF897ADA6}"/>
              </a:ext>
            </a:extLst>
          </p:cNvPr>
          <p:cNvSpPr>
            <a:spLocks noGrp="1"/>
          </p:cNvSpPr>
          <p:nvPr>
            <p:ph type="ftr" sz="quarter" idx="11"/>
          </p:nvPr>
        </p:nvSpPr>
        <p:spPr>
          <a:xfrm>
            <a:off x="5086300" y="6420529"/>
            <a:ext cx="5180251" cy="149224"/>
          </a:xfrm>
        </p:spPr>
        <p:txBody>
          <a:bodyPr/>
          <a:lstStyle/>
          <a:p>
            <a:r>
              <a:rPr lang="en-US" dirty="0">
                <a:solidFill>
                  <a:srgbClr val="717074">
                    <a:tint val="75000"/>
                  </a:srgbClr>
                </a:solidFill>
              </a:rPr>
              <a:t>CONFIDENTIAL</a:t>
            </a:r>
          </a:p>
        </p:txBody>
      </p:sp>
      <p:sp>
        <p:nvSpPr>
          <p:cNvPr id="4" name="Slide Number Placeholder 3">
            <a:extLst>
              <a:ext uri="{FF2B5EF4-FFF2-40B4-BE49-F238E27FC236}">
                <a16:creationId xmlns:a16="http://schemas.microsoft.com/office/drawing/2014/main" id="{C6310D48-1CFD-4A11-9359-C90D7F7C662E}"/>
              </a:ext>
            </a:extLst>
          </p:cNvPr>
          <p:cNvSpPr>
            <a:spLocks noGrp="1"/>
          </p:cNvSpPr>
          <p:nvPr>
            <p:ph type="sldNum" sz="quarter" idx="12"/>
          </p:nvPr>
        </p:nvSpPr>
        <p:spPr/>
        <p:txBody>
          <a:bodyPr/>
          <a:lstStyle/>
          <a:p>
            <a:fld id="{6EA6D8CF-3CDE-4807-BCD2-C9F2B831AAA5}" type="slidenum">
              <a:rPr lang="en-US" smtClean="0">
                <a:solidFill>
                  <a:prstClr val="white"/>
                </a:solidFill>
              </a:rPr>
              <a:pPr/>
              <a:t>3</a:t>
            </a:fld>
            <a:endParaRPr lang="en-US">
              <a:solidFill>
                <a:prstClr val="white"/>
              </a:solidFill>
            </a:endParaRPr>
          </a:p>
        </p:txBody>
      </p:sp>
      <p:sp>
        <p:nvSpPr>
          <p:cNvPr id="5" name="Oval 4">
            <a:extLst>
              <a:ext uri="{FF2B5EF4-FFF2-40B4-BE49-F238E27FC236}">
                <a16:creationId xmlns:a16="http://schemas.microsoft.com/office/drawing/2014/main" id="{FBA97582-73D5-47DF-90F0-EBC6FCEE3A84}"/>
              </a:ext>
            </a:extLst>
          </p:cNvPr>
          <p:cNvSpPr/>
          <p:nvPr/>
        </p:nvSpPr>
        <p:spPr>
          <a:xfrm>
            <a:off x="952531" y="1283922"/>
            <a:ext cx="3312368" cy="2808312"/>
          </a:xfrm>
          <a:prstGeom prst="ellipse">
            <a:avLst/>
          </a:prstGeom>
          <a:gradFill>
            <a:gsLst>
              <a:gs pos="0">
                <a:schemeClr val="accent1">
                  <a:shade val="51000"/>
                  <a:satMod val="130000"/>
                  <a:alpha val="24000"/>
                </a:schemeClr>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 Office</a:t>
            </a:r>
          </a:p>
          <a:p>
            <a:pPr algn="ctr"/>
            <a:endParaRPr lang="en-US" dirty="0"/>
          </a:p>
          <a:p>
            <a:pPr algn="ctr"/>
            <a:r>
              <a:rPr lang="en-US" dirty="0"/>
              <a:t>ERPs</a:t>
            </a:r>
          </a:p>
          <a:p>
            <a:pPr algn="ctr"/>
            <a:endParaRPr lang="en-US" dirty="0"/>
          </a:p>
          <a:p>
            <a:pPr algn="ctr"/>
            <a:r>
              <a:rPr lang="en-US" dirty="0"/>
              <a:t>HR, Purchasing, Payroll</a:t>
            </a:r>
          </a:p>
          <a:p>
            <a:pPr algn="ctr"/>
            <a:r>
              <a:rPr lang="en-US" dirty="0"/>
              <a:t> Home Logistics</a:t>
            </a:r>
          </a:p>
          <a:p>
            <a:pPr algn="ctr"/>
            <a:r>
              <a:rPr lang="en-US" dirty="0"/>
              <a:t>Spare Parts</a:t>
            </a:r>
          </a:p>
          <a:p>
            <a:pPr algn="ctr"/>
            <a:r>
              <a:rPr lang="en-US" dirty="0"/>
              <a:t>Life Support </a:t>
            </a:r>
          </a:p>
        </p:txBody>
      </p:sp>
      <p:sp>
        <p:nvSpPr>
          <p:cNvPr id="6" name="Oval 5">
            <a:extLst>
              <a:ext uri="{FF2B5EF4-FFF2-40B4-BE49-F238E27FC236}">
                <a16:creationId xmlns:a16="http://schemas.microsoft.com/office/drawing/2014/main" id="{42EAB0C7-78F9-4FAD-9B95-771EAE532DB8}"/>
              </a:ext>
            </a:extLst>
          </p:cNvPr>
          <p:cNvSpPr/>
          <p:nvPr/>
        </p:nvSpPr>
        <p:spPr>
          <a:xfrm>
            <a:off x="3575484" y="2839146"/>
            <a:ext cx="3744414" cy="2808312"/>
          </a:xfrm>
          <a:prstGeom prst="ellipse">
            <a:avLst/>
          </a:prstGeom>
          <a:gradFill flip="none" rotWithShape="1">
            <a:gsLst>
              <a:gs pos="0">
                <a:schemeClr val="accent1">
                  <a:shade val="51000"/>
                  <a:satMod val="130000"/>
                </a:schemeClr>
              </a:gs>
              <a:gs pos="100000">
                <a:schemeClr val="accent1">
                  <a:shade val="93000"/>
                  <a:satMod val="130000"/>
                  <a:alpha val="30000"/>
                </a:schemeClr>
              </a:gs>
              <a:gs pos="100000">
                <a:schemeClr val="accent1">
                  <a:shade val="94000"/>
                  <a:satMod val="135000"/>
                </a:schemeClr>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Operational Systems</a:t>
            </a:r>
          </a:p>
          <a:p>
            <a:pPr algn="ctr"/>
            <a:r>
              <a:rPr lang="en-US" dirty="0" err="1"/>
              <a:t>Customed</a:t>
            </a:r>
            <a:r>
              <a:rPr lang="en-US" dirty="0"/>
              <a:t> Developed</a:t>
            </a:r>
          </a:p>
          <a:p>
            <a:pPr algn="ctr"/>
            <a:endParaRPr lang="en-US" dirty="0"/>
          </a:p>
          <a:p>
            <a:pPr algn="ctr"/>
            <a:r>
              <a:rPr lang="en-US" dirty="0"/>
              <a:t>Discrete Land, Air, Sea </a:t>
            </a:r>
          </a:p>
          <a:p>
            <a:pPr algn="ctr"/>
            <a:endParaRPr lang="en-US" dirty="0"/>
          </a:p>
          <a:p>
            <a:pPr algn="ctr"/>
            <a:r>
              <a:rPr lang="en-US" dirty="0"/>
              <a:t>Command &amp; Control</a:t>
            </a:r>
          </a:p>
          <a:p>
            <a:pPr algn="ctr"/>
            <a:r>
              <a:rPr lang="en-US" dirty="0"/>
              <a:t>Projection </a:t>
            </a:r>
          </a:p>
        </p:txBody>
      </p:sp>
      <p:sp>
        <p:nvSpPr>
          <p:cNvPr id="8" name="Oval 7">
            <a:extLst>
              <a:ext uri="{FF2B5EF4-FFF2-40B4-BE49-F238E27FC236}">
                <a16:creationId xmlns:a16="http://schemas.microsoft.com/office/drawing/2014/main" id="{258BC445-180B-4EE2-A87E-1D6446ACFF02}"/>
              </a:ext>
            </a:extLst>
          </p:cNvPr>
          <p:cNvSpPr/>
          <p:nvPr/>
        </p:nvSpPr>
        <p:spPr>
          <a:xfrm>
            <a:off x="4774168" y="5268203"/>
            <a:ext cx="2199397" cy="1224136"/>
          </a:xfrm>
          <a:prstGeom prst="ellipse">
            <a:avLst/>
          </a:prstGeom>
          <a:solidFill>
            <a:srgbClr val="92D050">
              <a:alpha val="59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Trusted sources of information</a:t>
            </a:r>
          </a:p>
        </p:txBody>
      </p:sp>
      <p:sp>
        <p:nvSpPr>
          <p:cNvPr id="9" name="Oval 8">
            <a:extLst>
              <a:ext uri="{FF2B5EF4-FFF2-40B4-BE49-F238E27FC236}">
                <a16:creationId xmlns:a16="http://schemas.microsoft.com/office/drawing/2014/main" id="{E255C735-466B-4DBD-9548-EECE104FBFBA}"/>
              </a:ext>
            </a:extLst>
          </p:cNvPr>
          <p:cNvSpPr/>
          <p:nvPr/>
        </p:nvSpPr>
        <p:spPr>
          <a:xfrm>
            <a:off x="2633639" y="4809858"/>
            <a:ext cx="2199397" cy="1224136"/>
          </a:xfrm>
          <a:prstGeom prst="ellipse">
            <a:avLst/>
          </a:prstGeom>
          <a:solidFill>
            <a:srgbClr val="FF0000">
              <a:alpha val="32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Untrusted sources of information</a:t>
            </a:r>
          </a:p>
        </p:txBody>
      </p:sp>
      <p:sp>
        <p:nvSpPr>
          <p:cNvPr id="10" name="Oval 9">
            <a:extLst>
              <a:ext uri="{FF2B5EF4-FFF2-40B4-BE49-F238E27FC236}">
                <a16:creationId xmlns:a16="http://schemas.microsoft.com/office/drawing/2014/main" id="{6E12EA21-EC46-4B00-91D9-576A5310FBC6}"/>
              </a:ext>
            </a:extLst>
          </p:cNvPr>
          <p:cNvSpPr/>
          <p:nvPr/>
        </p:nvSpPr>
        <p:spPr>
          <a:xfrm rot="20526968">
            <a:off x="2136775" y="2064714"/>
            <a:ext cx="10215254" cy="4347730"/>
          </a:xfrm>
          <a:prstGeom prst="ellipse">
            <a:avLst/>
          </a:prstGeom>
          <a:noFill/>
          <a:ln w="25400">
            <a:solidFill>
              <a:schemeClr val="accent4">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F89D77A-F87B-4848-B8E3-060B86511073}"/>
              </a:ext>
            </a:extLst>
          </p:cNvPr>
          <p:cNvSpPr txBox="1"/>
          <p:nvPr/>
        </p:nvSpPr>
        <p:spPr>
          <a:xfrm>
            <a:off x="6521171" y="1329297"/>
            <a:ext cx="3312368" cy="510862"/>
          </a:xfrm>
          <a:prstGeom prst="rect">
            <a:avLst/>
          </a:prstGeom>
          <a:noFill/>
        </p:spPr>
        <p:txBody>
          <a:bodyPr wrap="none" lIns="0" tIns="0" rIns="0" bIns="0" rtlCol="0">
            <a:noAutofit/>
          </a:bodyPr>
          <a:lstStyle/>
          <a:p>
            <a:pPr>
              <a:lnSpc>
                <a:spcPct val="90000"/>
              </a:lnSpc>
            </a:pPr>
            <a:r>
              <a:rPr lang="en-US" sz="2800" dirty="0">
                <a:solidFill>
                  <a:schemeClr val="accent6">
                    <a:lumMod val="75000"/>
                  </a:schemeClr>
                </a:solidFill>
              </a:rPr>
              <a:t>Operational Domain</a:t>
            </a:r>
          </a:p>
        </p:txBody>
      </p:sp>
      <p:sp>
        <p:nvSpPr>
          <p:cNvPr id="12" name="Oval 11">
            <a:extLst>
              <a:ext uri="{FF2B5EF4-FFF2-40B4-BE49-F238E27FC236}">
                <a16:creationId xmlns:a16="http://schemas.microsoft.com/office/drawing/2014/main" id="{958052EB-E516-4000-B593-DA1A1C902B0C}"/>
              </a:ext>
            </a:extLst>
          </p:cNvPr>
          <p:cNvSpPr/>
          <p:nvPr/>
        </p:nvSpPr>
        <p:spPr>
          <a:xfrm>
            <a:off x="6582788" y="4172265"/>
            <a:ext cx="3890034" cy="1224136"/>
          </a:xfrm>
          <a:prstGeom prst="ellipse">
            <a:avLst/>
          </a:prstGeom>
          <a:solidFill>
            <a:schemeClr val="accent4">
              <a:lumMod val="50000"/>
              <a:alpha val="5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Weapon Systems</a:t>
            </a:r>
          </a:p>
          <a:p>
            <a:pPr algn="ctr"/>
            <a:r>
              <a:rPr lang="en-US" dirty="0" err="1"/>
              <a:t>Customed</a:t>
            </a:r>
            <a:r>
              <a:rPr lang="en-US" dirty="0"/>
              <a:t> </a:t>
            </a:r>
            <a:r>
              <a:rPr lang="en-US" dirty="0" err="1"/>
              <a:t>Developped</a:t>
            </a:r>
            <a:endParaRPr lang="en-US" dirty="0"/>
          </a:p>
        </p:txBody>
      </p:sp>
      <p:sp>
        <p:nvSpPr>
          <p:cNvPr id="13" name="Arrow: Down 12">
            <a:extLst>
              <a:ext uri="{FF2B5EF4-FFF2-40B4-BE49-F238E27FC236}">
                <a16:creationId xmlns:a16="http://schemas.microsoft.com/office/drawing/2014/main" id="{7F1BFE91-89FC-4420-A1DC-7D84BC84A975}"/>
              </a:ext>
            </a:extLst>
          </p:cNvPr>
          <p:cNvSpPr/>
          <p:nvPr/>
        </p:nvSpPr>
        <p:spPr>
          <a:xfrm>
            <a:off x="212454" y="690728"/>
            <a:ext cx="661779" cy="55077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92F17FB-7FC5-42C1-BD6D-C3BEF260F84A}"/>
              </a:ext>
            </a:extLst>
          </p:cNvPr>
          <p:cNvSpPr txBox="1"/>
          <p:nvPr/>
        </p:nvSpPr>
        <p:spPr>
          <a:xfrm>
            <a:off x="68638" y="730323"/>
            <a:ext cx="1677532" cy="914400"/>
          </a:xfrm>
          <a:prstGeom prst="rect">
            <a:avLst/>
          </a:prstGeom>
          <a:noFill/>
        </p:spPr>
        <p:txBody>
          <a:bodyPr wrap="none" lIns="0" tIns="0" rIns="0" bIns="0" rtlCol="0">
            <a:noAutofit/>
          </a:bodyPr>
          <a:lstStyle/>
          <a:p>
            <a:pPr algn="ctr">
              <a:lnSpc>
                <a:spcPct val="90000"/>
              </a:lnSpc>
            </a:pPr>
            <a:r>
              <a:rPr lang="en-US" dirty="0">
                <a:solidFill>
                  <a:schemeClr val="tx2"/>
                </a:solidFill>
              </a:rPr>
              <a:t>Historic</a:t>
            </a:r>
          </a:p>
          <a:p>
            <a:pPr algn="ctr">
              <a:lnSpc>
                <a:spcPct val="90000"/>
              </a:lnSpc>
            </a:pPr>
            <a:r>
              <a:rPr lang="en-US" dirty="0">
                <a:solidFill>
                  <a:schemeClr val="tx2"/>
                </a:solidFill>
              </a:rPr>
              <a:t>Implementation </a:t>
            </a:r>
          </a:p>
          <a:p>
            <a:pPr algn="ctr">
              <a:lnSpc>
                <a:spcPct val="90000"/>
              </a:lnSpc>
            </a:pPr>
            <a:r>
              <a:rPr lang="en-US" dirty="0">
                <a:solidFill>
                  <a:schemeClr val="tx2"/>
                </a:solidFill>
              </a:rPr>
              <a:t>time scale</a:t>
            </a:r>
          </a:p>
        </p:txBody>
      </p:sp>
      <p:sp>
        <p:nvSpPr>
          <p:cNvPr id="15" name="TextBox 14">
            <a:extLst>
              <a:ext uri="{FF2B5EF4-FFF2-40B4-BE49-F238E27FC236}">
                <a16:creationId xmlns:a16="http://schemas.microsoft.com/office/drawing/2014/main" id="{0F1895FF-A96F-4E90-9D3B-A697DBE8FA54}"/>
              </a:ext>
            </a:extLst>
          </p:cNvPr>
          <p:cNvSpPr txBox="1"/>
          <p:nvPr/>
        </p:nvSpPr>
        <p:spPr>
          <a:xfrm>
            <a:off x="75151" y="2624155"/>
            <a:ext cx="914400" cy="300738"/>
          </a:xfrm>
          <a:prstGeom prst="rect">
            <a:avLst/>
          </a:prstGeom>
          <a:noFill/>
        </p:spPr>
        <p:txBody>
          <a:bodyPr wrap="none" lIns="0" tIns="0" rIns="0" bIns="0" rtlCol="0">
            <a:noAutofit/>
          </a:bodyPr>
          <a:lstStyle/>
          <a:p>
            <a:pPr>
              <a:lnSpc>
                <a:spcPct val="90000"/>
              </a:lnSpc>
            </a:pPr>
            <a:r>
              <a:rPr lang="en-US" dirty="0">
                <a:solidFill>
                  <a:schemeClr val="tx2"/>
                </a:solidFill>
              </a:rPr>
              <a:t>5-10 </a:t>
            </a:r>
            <a:r>
              <a:rPr lang="en-US" dirty="0" err="1">
                <a:solidFill>
                  <a:schemeClr val="tx2"/>
                </a:solidFill>
              </a:rPr>
              <a:t>Yrs</a:t>
            </a:r>
            <a:endParaRPr lang="en-US" dirty="0">
              <a:solidFill>
                <a:schemeClr val="tx2"/>
              </a:solidFill>
            </a:endParaRPr>
          </a:p>
        </p:txBody>
      </p:sp>
      <p:sp>
        <p:nvSpPr>
          <p:cNvPr id="16" name="TextBox 15">
            <a:extLst>
              <a:ext uri="{FF2B5EF4-FFF2-40B4-BE49-F238E27FC236}">
                <a16:creationId xmlns:a16="http://schemas.microsoft.com/office/drawing/2014/main" id="{470BB5E2-9717-40E0-BA37-41DFC36B7D00}"/>
              </a:ext>
            </a:extLst>
          </p:cNvPr>
          <p:cNvSpPr txBox="1"/>
          <p:nvPr/>
        </p:nvSpPr>
        <p:spPr>
          <a:xfrm>
            <a:off x="68638" y="4225646"/>
            <a:ext cx="1120386" cy="444754"/>
          </a:xfrm>
          <a:prstGeom prst="rect">
            <a:avLst/>
          </a:prstGeom>
          <a:noFill/>
        </p:spPr>
        <p:txBody>
          <a:bodyPr wrap="none" lIns="0" tIns="0" rIns="0" bIns="0" rtlCol="0">
            <a:noAutofit/>
          </a:bodyPr>
          <a:lstStyle/>
          <a:p>
            <a:pPr algn="ctr">
              <a:lnSpc>
                <a:spcPct val="90000"/>
              </a:lnSpc>
            </a:pPr>
            <a:r>
              <a:rPr lang="en-US" dirty="0">
                <a:solidFill>
                  <a:schemeClr val="tx2"/>
                </a:solidFill>
              </a:rPr>
              <a:t>10-15 Years</a:t>
            </a:r>
          </a:p>
        </p:txBody>
      </p:sp>
    </p:spTree>
    <p:extLst>
      <p:ext uri="{BB962C8B-B14F-4D97-AF65-F5344CB8AC3E}">
        <p14:creationId xmlns:p14="http://schemas.microsoft.com/office/powerpoint/2010/main" val="271429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42CA-469D-479B-B442-EEBCF0E7EA49}"/>
              </a:ext>
            </a:extLst>
          </p:cNvPr>
          <p:cNvSpPr>
            <a:spLocks noGrp="1"/>
          </p:cNvSpPr>
          <p:nvPr>
            <p:ph type="title"/>
          </p:nvPr>
        </p:nvSpPr>
        <p:spPr>
          <a:xfrm>
            <a:off x="405780" y="319086"/>
            <a:ext cx="10969943" cy="456825"/>
          </a:xfrm>
        </p:spPr>
        <p:txBody>
          <a:bodyPr/>
          <a:lstStyle/>
          <a:p>
            <a:r>
              <a:rPr lang="en-US" dirty="0"/>
              <a:t>The Defense Application Framework – Stove Pipes</a:t>
            </a:r>
          </a:p>
        </p:txBody>
      </p:sp>
      <p:sp>
        <p:nvSpPr>
          <p:cNvPr id="3" name="Footer Placeholder 2">
            <a:extLst>
              <a:ext uri="{FF2B5EF4-FFF2-40B4-BE49-F238E27FC236}">
                <a16:creationId xmlns:a16="http://schemas.microsoft.com/office/drawing/2014/main" id="{FD1E2DDD-7103-497E-9495-C934F4B77032}"/>
              </a:ext>
            </a:extLst>
          </p:cNvPr>
          <p:cNvSpPr>
            <a:spLocks noGrp="1"/>
          </p:cNvSpPr>
          <p:nvPr>
            <p:ph type="ftr" sz="quarter" idx="11"/>
          </p:nvPr>
        </p:nvSpPr>
        <p:spPr>
          <a:xfrm>
            <a:off x="5125142" y="6389689"/>
            <a:ext cx="5180251" cy="149224"/>
          </a:xfrm>
        </p:spPr>
        <p:txBody>
          <a:bodyPr/>
          <a:lstStyle/>
          <a:p>
            <a:r>
              <a:rPr lang="en-US" dirty="0">
                <a:solidFill>
                  <a:srgbClr val="717074">
                    <a:tint val="75000"/>
                  </a:srgbClr>
                </a:solidFill>
              </a:rPr>
              <a:t>CONFIDENTIAL</a:t>
            </a:r>
          </a:p>
        </p:txBody>
      </p:sp>
      <p:sp>
        <p:nvSpPr>
          <p:cNvPr id="4" name="Slide Number Placeholder 3">
            <a:extLst>
              <a:ext uri="{FF2B5EF4-FFF2-40B4-BE49-F238E27FC236}">
                <a16:creationId xmlns:a16="http://schemas.microsoft.com/office/drawing/2014/main" id="{BBB53304-BEB0-495A-B945-9274B3D2B476}"/>
              </a:ext>
            </a:extLst>
          </p:cNvPr>
          <p:cNvSpPr>
            <a:spLocks noGrp="1"/>
          </p:cNvSpPr>
          <p:nvPr>
            <p:ph type="sldNum" sz="quarter" idx="12"/>
          </p:nvPr>
        </p:nvSpPr>
        <p:spPr/>
        <p:txBody>
          <a:bodyPr/>
          <a:lstStyle/>
          <a:p>
            <a:fld id="{6EA6D8CF-3CDE-4807-BCD2-C9F2B831AAA5}" type="slidenum">
              <a:rPr lang="en-US" smtClean="0">
                <a:solidFill>
                  <a:prstClr val="white"/>
                </a:solidFill>
              </a:rPr>
              <a:pPr/>
              <a:t>4</a:t>
            </a:fld>
            <a:endParaRPr lang="en-US">
              <a:solidFill>
                <a:prstClr val="white"/>
              </a:solidFill>
            </a:endParaRPr>
          </a:p>
        </p:txBody>
      </p:sp>
      <p:sp>
        <p:nvSpPr>
          <p:cNvPr id="5" name="Trapezoid 4">
            <a:extLst>
              <a:ext uri="{FF2B5EF4-FFF2-40B4-BE49-F238E27FC236}">
                <a16:creationId xmlns:a16="http://schemas.microsoft.com/office/drawing/2014/main" id="{523554C5-021E-4C5D-AF76-BC503539DF9C}"/>
              </a:ext>
            </a:extLst>
          </p:cNvPr>
          <p:cNvSpPr/>
          <p:nvPr/>
        </p:nvSpPr>
        <p:spPr>
          <a:xfrm>
            <a:off x="549796" y="4411767"/>
            <a:ext cx="7632848" cy="1239248"/>
          </a:xfrm>
          <a:prstGeom prst="trapezoid">
            <a:avLst>
              <a:gd name="adj" fmla="val 93516"/>
            </a:avLst>
          </a:prstGeom>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TACTICAL</a:t>
            </a:r>
          </a:p>
          <a:p>
            <a:pPr algn="ctr"/>
            <a:endParaRPr lang="en-US" dirty="0"/>
          </a:p>
        </p:txBody>
      </p:sp>
      <p:sp>
        <p:nvSpPr>
          <p:cNvPr id="8" name="Trapezoid 7">
            <a:extLst>
              <a:ext uri="{FF2B5EF4-FFF2-40B4-BE49-F238E27FC236}">
                <a16:creationId xmlns:a16="http://schemas.microsoft.com/office/drawing/2014/main" id="{EF8D28AF-36B9-4F9C-A18E-4A0254F7A785}"/>
              </a:ext>
            </a:extLst>
          </p:cNvPr>
          <p:cNvSpPr/>
          <p:nvPr/>
        </p:nvSpPr>
        <p:spPr>
          <a:xfrm>
            <a:off x="1701924" y="3284985"/>
            <a:ext cx="5328592" cy="1126782"/>
          </a:xfrm>
          <a:prstGeom prst="trapezoid">
            <a:avLst>
              <a:gd name="adj" fmla="val 93613"/>
            </a:avLst>
          </a:prstGeom>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OPERATIVE</a:t>
            </a:r>
          </a:p>
        </p:txBody>
      </p:sp>
      <p:sp>
        <p:nvSpPr>
          <p:cNvPr id="11" name="Arrow: Chevron 10">
            <a:extLst>
              <a:ext uri="{FF2B5EF4-FFF2-40B4-BE49-F238E27FC236}">
                <a16:creationId xmlns:a16="http://schemas.microsoft.com/office/drawing/2014/main" id="{A57EB7F9-27E7-4967-ACB5-6CCE894138AD}"/>
              </a:ext>
            </a:extLst>
          </p:cNvPr>
          <p:cNvSpPr/>
          <p:nvPr/>
        </p:nvSpPr>
        <p:spPr>
          <a:xfrm rot="5400000">
            <a:off x="6408789" y="5562743"/>
            <a:ext cx="1671842" cy="64807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Infantry</a:t>
            </a:r>
          </a:p>
        </p:txBody>
      </p:sp>
      <p:sp>
        <p:nvSpPr>
          <p:cNvPr id="12" name="Isosceles Triangle 11">
            <a:extLst>
              <a:ext uri="{FF2B5EF4-FFF2-40B4-BE49-F238E27FC236}">
                <a16:creationId xmlns:a16="http://schemas.microsoft.com/office/drawing/2014/main" id="{FAF26455-A938-4D4D-BF7E-0E392EBF7202}"/>
              </a:ext>
            </a:extLst>
          </p:cNvPr>
          <p:cNvSpPr/>
          <p:nvPr/>
        </p:nvSpPr>
        <p:spPr>
          <a:xfrm>
            <a:off x="2782044" y="1402779"/>
            <a:ext cx="3168352" cy="1861975"/>
          </a:xfrm>
          <a:prstGeom prst="triangle">
            <a:avLst>
              <a:gd name="adj" fmla="val 49656"/>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STRATEGIC</a:t>
            </a:r>
          </a:p>
        </p:txBody>
      </p:sp>
      <p:sp>
        <p:nvSpPr>
          <p:cNvPr id="13" name="TextBox 12">
            <a:extLst>
              <a:ext uri="{FF2B5EF4-FFF2-40B4-BE49-F238E27FC236}">
                <a16:creationId xmlns:a16="http://schemas.microsoft.com/office/drawing/2014/main" id="{99F6A203-EE64-4384-A7D8-7241EF866742}"/>
              </a:ext>
            </a:extLst>
          </p:cNvPr>
          <p:cNvSpPr txBox="1"/>
          <p:nvPr/>
        </p:nvSpPr>
        <p:spPr>
          <a:xfrm>
            <a:off x="8375457" y="4704397"/>
            <a:ext cx="2520280" cy="341825"/>
          </a:xfrm>
          <a:prstGeom prst="rect">
            <a:avLst/>
          </a:prstGeom>
          <a:noFill/>
        </p:spPr>
        <p:txBody>
          <a:bodyPr wrap="none" lIns="0" tIns="0" rIns="0" bIns="0" rtlCol="0">
            <a:noAutofit/>
          </a:bodyPr>
          <a:lstStyle/>
          <a:p>
            <a:pPr algn="ctr">
              <a:lnSpc>
                <a:spcPct val="90000"/>
              </a:lnSpc>
            </a:pPr>
            <a:r>
              <a:rPr lang="en-US" dirty="0"/>
              <a:t>SPECIALISED ELEMENTARY UNIT</a:t>
            </a:r>
          </a:p>
          <a:p>
            <a:pPr algn="ctr">
              <a:lnSpc>
                <a:spcPct val="90000"/>
              </a:lnSpc>
            </a:pPr>
            <a:r>
              <a:rPr lang="en-US" dirty="0"/>
              <a:t>REGIMENT,  BATTALLION</a:t>
            </a:r>
          </a:p>
        </p:txBody>
      </p:sp>
      <p:sp>
        <p:nvSpPr>
          <p:cNvPr id="14" name="TextBox 13">
            <a:extLst>
              <a:ext uri="{FF2B5EF4-FFF2-40B4-BE49-F238E27FC236}">
                <a16:creationId xmlns:a16="http://schemas.microsoft.com/office/drawing/2014/main" id="{8DB57C89-7B9A-483C-AF42-75854F8A36C9}"/>
              </a:ext>
            </a:extLst>
          </p:cNvPr>
          <p:cNvSpPr txBox="1"/>
          <p:nvPr/>
        </p:nvSpPr>
        <p:spPr>
          <a:xfrm>
            <a:off x="7160560" y="3293206"/>
            <a:ext cx="3347697" cy="943347"/>
          </a:xfrm>
          <a:prstGeom prst="rect">
            <a:avLst/>
          </a:prstGeom>
          <a:noFill/>
        </p:spPr>
        <p:txBody>
          <a:bodyPr wrap="none" lIns="0" tIns="0" rIns="0" bIns="0" rtlCol="0">
            <a:noAutofit/>
          </a:bodyPr>
          <a:lstStyle/>
          <a:p>
            <a:pPr algn="ctr">
              <a:lnSpc>
                <a:spcPct val="90000"/>
              </a:lnSpc>
            </a:pPr>
            <a:r>
              <a:rPr lang="en-US" dirty="0"/>
              <a:t>LARGE MULTI BRANCH UNIT</a:t>
            </a:r>
          </a:p>
          <a:p>
            <a:pPr algn="ctr">
              <a:lnSpc>
                <a:spcPct val="90000"/>
              </a:lnSpc>
            </a:pPr>
            <a:r>
              <a:rPr lang="en-US" dirty="0"/>
              <a:t>BRIGADE/DIVISION, CORPS</a:t>
            </a:r>
          </a:p>
          <a:p>
            <a:pPr algn="ctr">
              <a:lnSpc>
                <a:spcPct val="90000"/>
              </a:lnSpc>
            </a:pPr>
            <a:endParaRPr lang="en-US" dirty="0"/>
          </a:p>
          <a:p>
            <a:pPr algn="ctr">
              <a:lnSpc>
                <a:spcPct val="90000"/>
              </a:lnSpc>
            </a:pPr>
            <a:r>
              <a:rPr lang="en-US" dirty="0"/>
              <a:t>EXECUTED COORDINATION</a:t>
            </a:r>
          </a:p>
        </p:txBody>
      </p:sp>
      <p:sp>
        <p:nvSpPr>
          <p:cNvPr id="15" name="TextBox 14">
            <a:extLst>
              <a:ext uri="{FF2B5EF4-FFF2-40B4-BE49-F238E27FC236}">
                <a16:creationId xmlns:a16="http://schemas.microsoft.com/office/drawing/2014/main" id="{0EE299B4-6766-4425-AC84-5E0B2980741E}"/>
              </a:ext>
            </a:extLst>
          </p:cNvPr>
          <p:cNvSpPr txBox="1"/>
          <p:nvPr/>
        </p:nvSpPr>
        <p:spPr>
          <a:xfrm>
            <a:off x="6179212" y="1650772"/>
            <a:ext cx="3456385" cy="1239247"/>
          </a:xfrm>
          <a:prstGeom prst="rect">
            <a:avLst/>
          </a:prstGeom>
          <a:noFill/>
        </p:spPr>
        <p:txBody>
          <a:bodyPr wrap="none" lIns="0" tIns="0" rIns="0" bIns="0" rtlCol="0">
            <a:noAutofit/>
          </a:bodyPr>
          <a:lstStyle/>
          <a:p>
            <a:pPr>
              <a:lnSpc>
                <a:spcPct val="90000"/>
              </a:lnSpc>
            </a:pPr>
            <a:r>
              <a:rPr lang="en-US" dirty="0"/>
              <a:t>POLITICAL DECISIONS</a:t>
            </a:r>
          </a:p>
          <a:p>
            <a:pPr>
              <a:lnSpc>
                <a:spcPct val="90000"/>
              </a:lnSpc>
            </a:pPr>
            <a:endParaRPr lang="en-US" dirty="0"/>
          </a:p>
          <a:p>
            <a:pPr>
              <a:lnSpc>
                <a:spcPct val="90000"/>
              </a:lnSpc>
            </a:pPr>
            <a:r>
              <a:rPr lang="en-US" dirty="0"/>
              <a:t>JOINT FORCES LAND, AIR, SEA</a:t>
            </a:r>
          </a:p>
          <a:p>
            <a:pPr>
              <a:lnSpc>
                <a:spcPct val="90000"/>
              </a:lnSpc>
            </a:pPr>
            <a:endParaRPr lang="en-US" dirty="0"/>
          </a:p>
          <a:p>
            <a:pPr>
              <a:lnSpc>
                <a:spcPct val="90000"/>
              </a:lnSpc>
            </a:pPr>
            <a:r>
              <a:rPr lang="en-US" dirty="0"/>
              <a:t>COMMANDS LAND, SEA, AIR</a:t>
            </a:r>
          </a:p>
        </p:txBody>
      </p:sp>
      <p:sp>
        <p:nvSpPr>
          <p:cNvPr id="23" name="TextBox 22">
            <a:extLst>
              <a:ext uri="{FF2B5EF4-FFF2-40B4-BE49-F238E27FC236}">
                <a16:creationId xmlns:a16="http://schemas.microsoft.com/office/drawing/2014/main" id="{9D0A5E5C-883A-44EA-85B5-CE69B2868E2A}"/>
              </a:ext>
            </a:extLst>
          </p:cNvPr>
          <p:cNvSpPr txBox="1"/>
          <p:nvPr/>
        </p:nvSpPr>
        <p:spPr>
          <a:xfrm>
            <a:off x="207652" y="1238214"/>
            <a:ext cx="1090456" cy="456825"/>
          </a:xfrm>
          <a:prstGeom prst="rect">
            <a:avLst/>
          </a:prstGeom>
          <a:solidFill>
            <a:srgbClr val="92D050"/>
          </a:solidFill>
        </p:spPr>
        <p:txBody>
          <a:bodyPr wrap="square" lIns="0" tIns="0" rIns="0" bIns="0" rtlCol="0" anchor="ctr" anchorCtr="1">
            <a:noAutofit/>
          </a:bodyPr>
          <a:lstStyle/>
          <a:p>
            <a:pPr>
              <a:lnSpc>
                <a:spcPct val="90000"/>
              </a:lnSpc>
            </a:pPr>
            <a:r>
              <a:rPr lang="en-US" dirty="0"/>
              <a:t>Collect</a:t>
            </a:r>
          </a:p>
        </p:txBody>
      </p:sp>
      <p:sp>
        <p:nvSpPr>
          <p:cNvPr id="24" name="TextBox 23">
            <a:extLst>
              <a:ext uri="{FF2B5EF4-FFF2-40B4-BE49-F238E27FC236}">
                <a16:creationId xmlns:a16="http://schemas.microsoft.com/office/drawing/2014/main" id="{8FBA736D-5434-4B06-B5A4-4279F6746CBE}"/>
              </a:ext>
            </a:extLst>
          </p:cNvPr>
          <p:cNvSpPr txBox="1"/>
          <p:nvPr/>
        </p:nvSpPr>
        <p:spPr>
          <a:xfrm>
            <a:off x="225952" y="1849680"/>
            <a:ext cx="1090456" cy="456825"/>
          </a:xfrm>
          <a:prstGeom prst="rect">
            <a:avLst/>
          </a:prstGeom>
          <a:solidFill>
            <a:srgbClr val="92D050"/>
          </a:solidFill>
        </p:spPr>
        <p:txBody>
          <a:bodyPr wrap="square" lIns="0" tIns="0" rIns="0" bIns="0" rtlCol="0" anchor="ctr" anchorCtr="1">
            <a:noAutofit/>
          </a:bodyPr>
          <a:lstStyle/>
          <a:p>
            <a:pPr>
              <a:lnSpc>
                <a:spcPct val="90000"/>
              </a:lnSpc>
            </a:pPr>
            <a:r>
              <a:rPr lang="en-US" dirty="0"/>
              <a:t>Situation</a:t>
            </a:r>
          </a:p>
        </p:txBody>
      </p:sp>
      <p:sp>
        <p:nvSpPr>
          <p:cNvPr id="25" name="TextBox 24">
            <a:extLst>
              <a:ext uri="{FF2B5EF4-FFF2-40B4-BE49-F238E27FC236}">
                <a16:creationId xmlns:a16="http://schemas.microsoft.com/office/drawing/2014/main" id="{B58FD314-5A39-4B82-B13E-ADF2FC420941}"/>
              </a:ext>
            </a:extLst>
          </p:cNvPr>
          <p:cNvSpPr txBox="1"/>
          <p:nvPr/>
        </p:nvSpPr>
        <p:spPr>
          <a:xfrm>
            <a:off x="234088" y="2519787"/>
            <a:ext cx="1090456" cy="456825"/>
          </a:xfrm>
          <a:prstGeom prst="rect">
            <a:avLst/>
          </a:prstGeom>
          <a:solidFill>
            <a:srgbClr val="92D050"/>
          </a:solidFill>
        </p:spPr>
        <p:txBody>
          <a:bodyPr wrap="square" lIns="0" tIns="0" rIns="0" bIns="0" rtlCol="0" anchor="ctr" anchorCtr="1">
            <a:noAutofit/>
          </a:bodyPr>
          <a:lstStyle/>
          <a:p>
            <a:pPr>
              <a:lnSpc>
                <a:spcPct val="90000"/>
              </a:lnSpc>
            </a:pPr>
            <a:r>
              <a:rPr lang="en-US" dirty="0"/>
              <a:t>Decide</a:t>
            </a:r>
          </a:p>
        </p:txBody>
      </p:sp>
      <p:sp>
        <p:nvSpPr>
          <p:cNvPr id="26" name="TextBox 25">
            <a:extLst>
              <a:ext uri="{FF2B5EF4-FFF2-40B4-BE49-F238E27FC236}">
                <a16:creationId xmlns:a16="http://schemas.microsoft.com/office/drawing/2014/main" id="{20469307-CA65-443F-A19E-0476870E2C07}"/>
              </a:ext>
            </a:extLst>
          </p:cNvPr>
          <p:cNvSpPr txBox="1"/>
          <p:nvPr/>
        </p:nvSpPr>
        <p:spPr>
          <a:xfrm>
            <a:off x="234088" y="3210502"/>
            <a:ext cx="1090456" cy="456825"/>
          </a:xfrm>
          <a:prstGeom prst="rect">
            <a:avLst/>
          </a:prstGeom>
          <a:solidFill>
            <a:srgbClr val="92D050"/>
          </a:solidFill>
        </p:spPr>
        <p:txBody>
          <a:bodyPr wrap="square" lIns="0" tIns="0" rIns="0" bIns="0" rtlCol="0" anchor="ctr" anchorCtr="1">
            <a:noAutofit/>
          </a:bodyPr>
          <a:lstStyle/>
          <a:p>
            <a:pPr>
              <a:lnSpc>
                <a:spcPct val="90000"/>
              </a:lnSpc>
            </a:pPr>
            <a:r>
              <a:rPr lang="en-US" dirty="0"/>
              <a:t>Execute</a:t>
            </a:r>
          </a:p>
        </p:txBody>
      </p:sp>
      <p:sp>
        <p:nvSpPr>
          <p:cNvPr id="27" name="TextBox 26">
            <a:extLst>
              <a:ext uri="{FF2B5EF4-FFF2-40B4-BE49-F238E27FC236}">
                <a16:creationId xmlns:a16="http://schemas.microsoft.com/office/drawing/2014/main" id="{478BDA7D-F74F-4823-8199-8F309C4A7374}"/>
              </a:ext>
            </a:extLst>
          </p:cNvPr>
          <p:cNvSpPr txBox="1"/>
          <p:nvPr/>
        </p:nvSpPr>
        <p:spPr>
          <a:xfrm>
            <a:off x="251724" y="3848376"/>
            <a:ext cx="1090456" cy="456825"/>
          </a:xfrm>
          <a:prstGeom prst="rect">
            <a:avLst/>
          </a:prstGeom>
          <a:solidFill>
            <a:srgbClr val="92D050"/>
          </a:solidFill>
        </p:spPr>
        <p:txBody>
          <a:bodyPr wrap="square" lIns="0" tIns="0" rIns="0" bIns="0" rtlCol="0" anchor="ctr" anchorCtr="1">
            <a:noAutofit/>
          </a:bodyPr>
          <a:lstStyle/>
          <a:p>
            <a:pPr>
              <a:lnSpc>
                <a:spcPct val="90000"/>
              </a:lnSpc>
            </a:pPr>
            <a:r>
              <a:rPr lang="en-US" dirty="0"/>
              <a:t>Effect</a:t>
            </a:r>
          </a:p>
        </p:txBody>
      </p:sp>
      <p:sp>
        <p:nvSpPr>
          <p:cNvPr id="29" name="Arrow: Curved Up 28">
            <a:extLst>
              <a:ext uri="{FF2B5EF4-FFF2-40B4-BE49-F238E27FC236}">
                <a16:creationId xmlns:a16="http://schemas.microsoft.com/office/drawing/2014/main" id="{424A8AAC-A2A9-4FB4-9547-DD5E47942527}"/>
              </a:ext>
            </a:extLst>
          </p:cNvPr>
          <p:cNvSpPr/>
          <p:nvPr/>
        </p:nvSpPr>
        <p:spPr>
          <a:xfrm rot="16200000">
            <a:off x="429247" y="2416166"/>
            <a:ext cx="2596022" cy="635801"/>
          </a:xfrm>
          <a:prstGeom prst="curvedUp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6" name="Arrow: Chevron 35">
            <a:extLst>
              <a:ext uri="{FF2B5EF4-FFF2-40B4-BE49-F238E27FC236}">
                <a16:creationId xmlns:a16="http://schemas.microsoft.com/office/drawing/2014/main" id="{385D7D55-4B5F-48B6-BB48-BE94B3388CEA}"/>
              </a:ext>
            </a:extLst>
          </p:cNvPr>
          <p:cNvSpPr/>
          <p:nvPr/>
        </p:nvSpPr>
        <p:spPr>
          <a:xfrm rot="5400000">
            <a:off x="5686088" y="5571418"/>
            <a:ext cx="1654492" cy="64807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Artillery</a:t>
            </a:r>
          </a:p>
        </p:txBody>
      </p:sp>
      <p:sp>
        <p:nvSpPr>
          <p:cNvPr id="37" name="Arrow: Chevron 36">
            <a:extLst>
              <a:ext uri="{FF2B5EF4-FFF2-40B4-BE49-F238E27FC236}">
                <a16:creationId xmlns:a16="http://schemas.microsoft.com/office/drawing/2014/main" id="{C908D25D-C227-4033-B3D9-FCF20F4A124E}"/>
              </a:ext>
            </a:extLst>
          </p:cNvPr>
          <p:cNvSpPr/>
          <p:nvPr/>
        </p:nvSpPr>
        <p:spPr>
          <a:xfrm rot="5400000">
            <a:off x="4937979" y="5571418"/>
            <a:ext cx="1664794" cy="64807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Engineers</a:t>
            </a:r>
          </a:p>
        </p:txBody>
      </p:sp>
      <p:sp>
        <p:nvSpPr>
          <p:cNvPr id="38" name="Arrow: Chevron 37">
            <a:extLst>
              <a:ext uri="{FF2B5EF4-FFF2-40B4-BE49-F238E27FC236}">
                <a16:creationId xmlns:a16="http://schemas.microsoft.com/office/drawing/2014/main" id="{3976B706-8200-4CD9-A96C-C323E02B3292}"/>
              </a:ext>
            </a:extLst>
          </p:cNvPr>
          <p:cNvSpPr/>
          <p:nvPr/>
        </p:nvSpPr>
        <p:spPr>
          <a:xfrm rot="5400000">
            <a:off x="2890018" y="5593329"/>
            <a:ext cx="1610675" cy="64807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Materiel</a:t>
            </a:r>
          </a:p>
        </p:txBody>
      </p:sp>
      <p:sp>
        <p:nvSpPr>
          <p:cNvPr id="40" name="Arrow: Chevron 39">
            <a:extLst>
              <a:ext uri="{FF2B5EF4-FFF2-40B4-BE49-F238E27FC236}">
                <a16:creationId xmlns:a16="http://schemas.microsoft.com/office/drawing/2014/main" id="{B9DE5A16-5A5F-470D-849B-18100D79EC34}"/>
              </a:ext>
            </a:extLst>
          </p:cNvPr>
          <p:cNvSpPr/>
          <p:nvPr/>
        </p:nvSpPr>
        <p:spPr>
          <a:xfrm rot="5400000">
            <a:off x="2115403" y="5561537"/>
            <a:ext cx="1610677" cy="64807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chemeClr val="bg1"/>
                </a:solidFill>
              </a:rPr>
              <a:t>Iogistics</a:t>
            </a:r>
            <a:endParaRPr lang="en-US" sz="1400" dirty="0">
              <a:solidFill>
                <a:schemeClr val="bg1"/>
              </a:solidFill>
            </a:endParaRPr>
          </a:p>
        </p:txBody>
      </p:sp>
      <p:sp>
        <p:nvSpPr>
          <p:cNvPr id="41" name="Arrow: Chevron 40">
            <a:extLst>
              <a:ext uri="{FF2B5EF4-FFF2-40B4-BE49-F238E27FC236}">
                <a16:creationId xmlns:a16="http://schemas.microsoft.com/office/drawing/2014/main" id="{8C662EC5-C8A5-4394-8A3E-C0E868EEB834}"/>
              </a:ext>
            </a:extLst>
          </p:cNvPr>
          <p:cNvSpPr/>
          <p:nvPr/>
        </p:nvSpPr>
        <p:spPr>
          <a:xfrm rot="5400000">
            <a:off x="1349054" y="5569804"/>
            <a:ext cx="1594148" cy="64807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Medical</a:t>
            </a:r>
          </a:p>
        </p:txBody>
      </p:sp>
      <p:sp>
        <p:nvSpPr>
          <p:cNvPr id="42" name="Arrow: Chevron 41">
            <a:extLst>
              <a:ext uri="{FF2B5EF4-FFF2-40B4-BE49-F238E27FC236}">
                <a16:creationId xmlns:a16="http://schemas.microsoft.com/office/drawing/2014/main" id="{0F315FE8-3F14-47A8-AF1A-3AC2ED66720C}"/>
              </a:ext>
            </a:extLst>
          </p:cNvPr>
          <p:cNvSpPr/>
          <p:nvPr/>
        </p:nvSpPr>
        <p:spPr>
          <a:xfrm rot="5400000">
            <a:off x="4203387" y="5568844"/>
            <a:ext cx="1659644" cy="64807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chemeClr val="bg1"/>
                </a:solidFill>
              </a:rPr>
              <a:t>Armoured</a:t>
            </a:r>
            <a:endParaRPr lang="en-US" sz="1400" dirty="0">
              <a:solidFill>
                <a:schemeClr val="bg1"/>
              </a:solidFill>
            </a:endParaRPr>
          </a:p>
        </p:txBody>
      </p:sp>
      <p:sp>
        <p:nvSpPr>
          <p:cNvPr id="43" name="Arrow: Chevron 42">
            <a:extLst>
              <a:ext uri="{FF2B5EF4-FFF2-40B4-BE49-F238E27FC236}">
                <a16:creationId xmlns:a16="http://schemas.microsoft.com/office/drawing/2014/main" id="{1ED2838F-5D49-4CE8-83D5-B6B81F2FF601}"/>
              </a:ext>
            </a:extLst>
          </p:cNvPr>
          <p:cNvSpPr/>
          <p:nvPr/>
        </p:nvSpPr>
        <p:spPr>
          <a:xfrm rot="5400000">
            <a:off x="592565" y="5590449"/>
            <a:ext cx="1552859" cy="64807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Life support</a:t>
            </a:r>
          </a:p>
        </p:txBody>
      </p:sp>
    </p:spTree>
    <p:extLst>
      <p:ext uri="{BB962C8B-B14F-4D97-AF65-F5344CB8AC3E}">
        <p14:creationId xmlns:p14="http://schemas.microsoft.com/office/powerpoint/2010/main" val="273253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6B2B-71F4-4949-879C-BFDDC8EB5B11}"/>
              </a:ext>
            </a:extLst>
          </p:cNvPr>
          <p:cNvSpPr>
            <a:spLocks noGrp="1"/>
          </p:cNvSpPr>
          <p:nvPr>
            <p:ph type="title"/>
          </p:nvPr>
        </p:nvSpPr>
        <p:spPr>
          <a:xfrm>
            <a:off x="333772" y="176336"/>
            <a:ext cx="10969943" cy="506512"/>
          </a:xfrm>
        </p:spPr>
        <p:txBody>
          <a:bodyPr/>
          <a:lstStyle/>
          <a:p>
            <a:r>
              <a:rPr lang="en-US" dirty="0"/>
              <a:t>Defense operational applications characteristics</a:t>
            </a:r>
          </a:p>
        </p:txBody>
      </p:sp>
      <p:sp>
        <p:nvSpPr>
          <p:cNvPr id="3" name="Footer Placeholder 2">
            <a:extLst>
              <a:ext uri="{FF2B5EF4-FFF2-40B4-BE49-F238E27FC236}">
                <a16:creationId xmlns:a16="http://schemas.microsoft.com/office/drawing/2014/main" id="{28A6D5A9-867C-454C-89FC-F7CFC8F3AAC6}"/>
              </a:ext>
            </a:extLst>
          </p:cNvPr>
          <p:cNvSpPr>
            <a:spLocks noGrp="1"/>
          </p:cNvSpPr>
          <p:nvPr>
            <p:ph type="ftr" sz="quarter" idx="11"/>
          </p:nvPr>
        </p:nvSpPr>
        <p:spPr/>
        <p:txBody>
          <a:bodyPr/>
          <a:lstStyle/>
          <a:p>
            <a:r>
              <a:rPr lang="en-US">
                <a:solidFill>
                  <a:srgbClr val="717074">
                    <a:tint val="75000"/>
                  </a:srgbClr>
                </a:solidFill>
              </a:rPr>
              <a:t>CONFIDENTIAL</a:t>
            </a:r>
          </a:p>
        </p:txBody>
      </p:sp>
      <p:sp>
        <p:nvSpPr>
          <p:cNvPr id="4" name="Slide Number Placeholder 3">
            <a:extLst>
              <a:ext uri="{FF2B5EF4-FFF2-40B4-BE49-F238E27FC236}">
                <a16:creationId xmlns:a16="http://schemas.microsoft.com/office/drawing/2014/main" id="{E9202A93-E696-4E49-B6F6-03D38CAA01EE}"/>
              </a:ext>
            </a:extLst>
          </p:cNvPr>
          <p:cNvSpPr>
            <a:spLocks noGrp="1"/>
          </p:cNvSpPr>
          <p:nvPr>
            <p:ph type="sldNum" sz="quarter" idx="12"/>
          </p:nvPr>
        </p:nvSpPr>
        <p:spPr/>
        <p:txBody>
          <a:bodyPr/>
          <a:lstStyle/>
          <a:p>
            <a:fld id="{6EA6D8CF-3CDE-4807-BCD2-C9F2B831AAA5}" type="slidenum">
              <a:rPr lang="en-US" smtClean="0">
                <a:solidFill>
                  <a:prstClr val="white"/>
                </a:solidFill>
              </a:rPr>
              <a:pPr/>
              <a:t>5</a:t>
            </a:fld>
            <a:endParaRPr lang="en-US">
              <a:solidFill>
                <a:prstClr val="white"/>
              </a:solidFill>
            </a:endParaRPr>
          </a:p>
        </p:txBody>
      </p:sp>
      <p:pic>
        <p:nvPicPr>
          <p:cNvPr id="6" name="Picture 5" descr="A screen shot of a computer&#10;&#10;Description automatically generated">
            <a:extLst>
              <a:ext uri="{FF2B5EF4-FFF2-40B4-BE49-F238E27FC236}">
                <a16:creationId xmlns:a16="http://schemas.microsoft.com/office/drawing/2014/main" id="{AF436F8F-4907-4879-A00A-3DE1CC112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8" y="1124744"/>
            <a:ext cx="6796478" cy="4766678"/>
          </a:xfrm>
          <a:prstGeom prst="rect">
            <a:avLst/>
          </a:prstGeom>
        </p:spPr>
      </p:pic>
      <p:pic>
        <p:nvPicPr>
          <p:cNvPr id="8" name="Picture 7" descr="A close up of a map&#10;&#10;Description automatically generated">
            <a:extLst>
              <a:ext uri="{FF2B5EF4-FFF2-40B4-BE49-F238E27FC236}">
                <a16:creationId xmlns:a16="http://schemas.microsoft.com/office/drawing/2014/main" id="{7335EB44-9624-4DD2-A529-2C762211D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575" y="2259980"/>
            <a:ext cx="7042397" cy="3992218"/>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CBC1716F-8315-4ECE-ABFB-65F9884598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2002" y="1048815"/>
            <a:ext cx="5662364" cy="3992218"/>
          </a:xfrm>
          <a:prstGeom prst="rect">
            <a:avLst/>
          </a:prstGeom>
        </p:spPr>
      </p:pic>
    </p:spTree>
    <p:extLst>
      <p:ext uri="{BB962C8B-B14F-4D97-AF65-F5344CB8AC3E}">
        <p14:creationId xmlns:p14="http://schemas.microsoft.com/office/powerpoint/2010/main" val="34906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ircle: Hollow 15">
            <a:extLst>
              <a:ext uri="{FF2B5EF4-FFF2-40B4-BE49-F238E27FC236}">
                <a16:creationId xmlns:a16="http://schemas.microsoft.com/office/drawing/2014/main" id="{C7D649D3-41DC-4548-B455-45ED52EF0DFF}"/>
              </a:ext>
            </a:extLst>
          </p:cNvPr>
          <p:cNvSpPr/>
          <p:nvPr/>
        </p:nvSpPr>
        <p:spPr>
          <a:xfrm>
            <a:off x="3065468" y="1259404"/>
            <a:ext cx="6048671" cy="4260751"/>
          </a:xfrm>
          <a:prstGeom prst="donut">
            <a:avLst/>
          </a:prstGeom>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90E2DF5-14E0-47E0-A297-E4D458A41299}"/>
              </a:ext>
            </a:extLst>
          </p:cNvPr>
          <p:cNvSpPr>
            <a:spLocks noGrp="1"/>
          </p:cNvSpPr>
          <p:nvPr>
            <p:ph type="title"/>
          </p:nvPr>
        </p:nvSpPr>
        <p:spPr>
          <a:xfrm>
            <a:off x="1003168" y="-265003"/>
            <a:ext cx="10969943" cy="812800"/>
          </a:xfrm>
        </p:spPr>
        <p:txBody>
          <a:bodyPr/>
          <a:lstStyle/>
          <a:p>
            <a:r>
              <a:rPr lang="en-US" dirty="0"/>
              <a:t>CHANGING WORLD – APPLICATIONS ALIGNMENT ? </a:t>
            </a:r>
          </a:p>
        </p:txBody>
      </p:sp>
      <p:sp>
        <p:nvSpPr>
          <p:cNvPr id="3" name="Footer Placeholder 2">
            <a:extLst>
              <a:ext uri="{FF2B5EF4-FFF2-40B4-BE49-F238E27FC236}">
                <a16:creationId xmlns:a16="http://schemas.microsoft.com/office/drawing/2014/main" id="{D9745C0B-67D3-4633-ADE3-D2F2D90EAD7F}"/>
              </a:ext>
            </a:extLst>
          </p:cNvPr>
          <p:cNvSpPr>
            <a:spLocks noGrp="1"/>
          </p:cNvSpPr>
          <p:nvPr>
            <p:ph type="ftr" sz="quarter" idx="11"/>
          </p:nvPr>
        </p:nvSpPr>
        <p:spPr/>
        <p:txBody>
          <a:bodyPr/>
          <a:lstStyle/>
          <a:p>
            <a:r>
              <a:rPr lang="en-US" dirty="0">
                <a:solidFill>
                  <a:srgbClr val="717074">
                    <a:tint val="75000"/>
                  </a:srgbClr>
                </a:solidFill>
              </a:rPr>
              <a:t>CONFIDENTIAL</a:t>
            </a:r>
          </a:p>
        </p:txBody>
      </p:sp>
      <p:sp>
        <p:nvSpPr>
          <p:cNvPr id="4" name="Slide Number Placeholder 3">
            <a:extLst>
              <a:ext uri="{FF2B5EF4-FFF2-40B4-BE49-F238E27FC236}">
                <a16:creationId xmlns:a16="http://schemas.microsoft.com/office/drawing/2014/main" id="{B28E33E3-1DD0-4716-82C1-C2ECC6DAABAE}"/>
              </a:ext>
            </a:extLst>
          </p:cNvPr>
          <p:cNvSpPr>
            <a:spLocks noGrp="1"/>
          </p:cNvSpPr>
          <p:nvPr>
            <p:ph type="sldNum" sz="quarter" idx="12"/>
          </p:nvPr>
        </p:nvSpPr>
        <p:spPr/>
        <p:txBody>
          <a:bodyPr/>
          <a:lstStyle/>
          <a:p>
            <a:fld id="{6EA6D8CF-3CDE-4807-BCD2-C9F2B831AAA5}" type="slidenum">
              <a:rPr lang="en-US" smtClean="0">
                <a:solidFill>
                  <a:prstClr val="white"/>
                </a:solidFill>
              </a:rPr>
              <a:pPr/>
              <a:t>6</a:t>
            </a:fld>
            <a:endParaRPr lang="en-US">
              <a:solidFill>
                <a:prstClr val="white"/>
              </a:solidFill>
            </a:endParaRPr>
          </a:p>
        </p:txBody>
      </p:sp>
      <p:sp>
        <p:nvSpPr>
          <p:cNvPr id="6" name="Flowchart: Connector 5">
            <a:extLst>
              <a:ext uri="{FF2B5EF4-FFF2-40B4-BE49-F238E27FC236}">
                <a16:creationId xmlns:a16="http://schemas.microsoft.com/office/drawing/2014/main" id="{EB46F09D-3B66-4258-89E2-85D7AA4AB3F3}"/>
              </a:ext>
            </a:extLst>
          </p:cNvPr>
          <p:cNvSpPr/>
          <p:nvPr/>
        </p:nvSpPr>
        <p:spPr>
          <a:xfrm>
            <a:off x="1770018" y="692776"/>
            <a:ext cx="3261911" cy="2799365"/>
          </a:xfrm>
          <a:prstGeom prst="flowChartConnector">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1980s</a:t>
            </a:r>
          </a:p>
          <a:p>
            <a:pPr algn="ctr"/>
            <a:endParaRPr lang="en-US" dirty="0"/>
          </a:p>
          <a:p>
            <a:pPr algn="ctr"/>
            <a:r>
              <a:rPr lang="en-US" dirty="0"/>
              <a:t>Traditional organization</a:t>
            </a:r>
          </a:p>
          <a:p>
            <a:pPr algn="ctr"/>
            <a:endParaRPr lang="en-US" dirty="0"/>
          </a:p>
          <a:p>
            <a:pPr algn="ctr"/>
            <a:r>
              <a:rPr lang="en-US" dirty="0"/>
              <a:t>For a central European </a:t>
            </a:r>
          </a:p>
          <a:p>
            <a:pPr algn="ctr"/>
            <a:r>
              <a:rPr lang="en-US" dirty="0"/>
              <a:t>48 Hours conflict</a:t>
            </a:r>
          </a:p>
          <a:p>
            <a:pPr algn="ctr"/>
            <a:endParaRPr lang="en-US" dirty="0"/>
          </a:p>
        </p:txBody>
      </p:sp>
      <p:pic>
        <p:nvPicPr>
          <p:cNvPr id="8" name="Picture 7">
            <a:extLst>
              <a:ext uri="{FF2B5EF4-FFF2-40B4-BE49-F238E27FC236}">
                <a16:creationId xmlns:a16="http://schemas.microsoft.com/office/drawing/2014/main" id="{0DB53B8B-1E62-4589-B6AF-B2C6AF7C6AFC}"/>
              </a:ext>
            </a:extLst>
          </p:cNvPr>
          <p:cNvPicPr>
            <a:picLocks noChangeAspect="1"/>
          </p:cNvPicPr>
          <p:nvPr/>
        </p:nvPicPr>
        <p:blipFill>
          <a:blip r:embed="rId2"/>
          <a:stretch>
            <a:fillRect/>
          </a:stretch>
        </p:blipFill>
        <p:spPr>
          <a:xfrm>
            <a:off x="4251262" y="3810071"/>
            <a:ext cx="3606490" cy="3109002"/>
          </a:xfrm>
          <a:prstGeom prst="rect">
            <a:avLst/>
          </a:prstGeom>
        </p:spPr>
      </p:pic>
      <p:pic>
        <p:nvPicPr>
          <p:cNvPr id="13" name="Picture 12">
            <a:extLst>
              <a:ext uri="{FF2B5EF4-FFF2-40B4-BE49-F238E27FC236}">
                <a16:creationId xmlns:a16="http://schemas.microsoft.com/office/drawing/2014/main" id="{97AA7648-8722-43B8-BCAB-B633E774A56E}"/>
              </a:ext>
            </a:extLst>
          </p:cNvPr>
          <p:cNvPicPr>
            <a:picLocks noChangeAspect="1"/>
          </p:cNvPicPr>
          <p:nvPr/>
        </p:nvPicPr>
        <p:blipFill>
          <a:blip r:embed="rId3"/>
          <a:stretch>
            <a:fillRect/>
          </a:stretch>
        </p:blipFill>
        <p:spPr>
          <a:xfrm>
            <a:off x="7379483" y="974980"/>
            <a:ext cx="3402492" cy="2930660"/>
          </a:xfrm>
          <a:prstGeom prst="rect">
            <a:avLst/>
          </a:prstGeom>
        </p:spPr>
      </p:pic>
      <p:sp>
        <p:nvSpPr>
          <p:cNvPr id="11" name="TextBox 10">
            <a:extLst>
              <a:ext uri="{FF2B5EF4-FFF2-40B4-BE49-F238E27FC236}">
                <a16:creationId xmlns:a16="http://schemas.microsoft.com/office/drawing/2014/main" id="{19620794-4302-496E-860E-BD85FE9B5551}"/>
              </a:ext>
            </a:extLst>
          </p:cNvPr>
          <p:cNvSpPr txBox="1"/>
          <p:nvPr/>
        </p:nvSpPr>
        <p:spPr>
          <a:xfrm>
            <a:off x="7679789" y="1062293"/>
            <a:ext cx="2978430" cy="2492990"/>
          </a:xfrm>
          <a:prstGeom prst="rect">
            <a:avLst/>
          </a:prstGeom>
          <a:noFill/>
        </p:spPr>
        <p:txBody>
          <a:bodyPr wrap="square" lIns="0" tIns="0" rIns="0" bIns="0" rtlCol="0" anchor="ctr" anchorCtr="1">
            <a:spAutoFit/>
          </a:bodyPr>
          <a:lstStyle/>
          <a:p>
            <a:pPr algn="ctr">
              <a:lnSpc>
                <a:spcPct val="90000"/>
              </a:lnSpc>
            </a:pPr>
            <a:r>
              <a:rPr lang="en-US" dirty="0">
                <a:solidFill>
                  <a:schemeClr val="bg1"/>
                </a:solidFill>
              </a:rPr>
              <a:t>1990s</a:t>
            </a:r>
          </a:p>
          <a:p>
            <a:pPr algn="ctr">
              <a:lnSpc>
                <a:spcPct val="90000"/>
              </a:lnSpc>
            </a:pPr>
            <a:endParaRPr lang="en-US" dirty="0">
              <a:solidFill>
                <a:schemeClr val="bg1"/>
              </a:solidFill>
            </a:endParaRPr>
          </a:p>
          <a:p>
            <a:pPr algn="ctr">
              <a:lnSpc>
                <a:spcPct val="90000"/>
              </a:lnSpc>
            </a:pPr>
            <a:r>
              <a:rPr lang="en-US" dirty="0">
                <a:solidFill>
                  <a:schemeClr val="bg1"/>
                </a:solidFill>
              </a:rPr>
              <a:t>International light multi </a:t>
            </a:r>
          </a:p>
          <a:p>
            <a:pPr algn="ctr">
              <a:lnSpc>
                <a:spcPct val="90000"/>
              </a:lnSpc>
            </a:pPr>
            <a:r>
              <a:rPr lang="en-US" dirty="0">
                <a:solidFill>
                  <a:schemeClr val="bg1"/>
                </a:solidFill>
              </a:rPr>
              <a:t>branch long  term missions</a:t>
            </a:r>
          </a:p>
          <a:p>
            <a:pPr algn="ctr">
              <a:lnSpc>
                <a:spcPct val="90000"/>
              </a:lnSpc>
            </a:pPr>
            <a:r>
              <a:rPr lang="en-US" dirty="0">
                <a:solidFill>
                  <a:schemeClr val="bg1"/>
                </a:solidFill>
              </a:rPr>
              <a:t> in  a coalition environment</a:t>
            </a:r>
          </a:p>
          <a:p>
            <a:pPr algn="ctr">
              <a:lnSpc>
                <a:spcPct val="90000"/>
              </a:lnSpc>
            </a:pPr>
            <a:endParaRPr lang="en-US" dirty="0">
              <a:solidFill>
                <a:schemeClr val="bg1"/>
              </a:solidFill>
            </a:endParaRPr>
          </a:p>
          <a:p>
            <a:pPr algn="ctr">
              <a:lnSpc>
                <a:spcPct val="90000"/>
              </a:lnSpc>
            </a:pPr>
            <a:r>
              <a:rPr lang="en-US" dirty="0">
                <a:solidFill>
                  <a:schemeClr val="bg1"/>
                </a:solidFill>
              </a:rPr>
              <a:t>1991</a:t>
            </a:r>
          </a:p>
          <a:p>
            <a:pPr algn="ctr">
              <a:lnSpc>
                <a:spcPct val="90000"/>
              </a:lnSpc>
            </a:pPr>
            <a:r>
              <a:rPr lang="en-US" dirty="0">
                <a:solidFill>
                  <a:schemeClr val="bg1"/>
                </a:solidFill>
              </a:rPr>
              <a:t>Desert Storm</a:t>
            </a:r>
          </a:p>
          <a:p>
            <a:pPr algn="ctr">
              <a:lnSpc>
                <a:spcPct val="90000"/>
              </a:lnSpc>
            </a:pPr>
            <a:r>
              <a:rPr lang="en-US" dirty="0">
                <a:solidFill>
                  <a:schemeClr val="bg1"/>
                </a:solidFill>
              </a:rPr>
              <a:t>Coalition over 500 K pers</a:t>
            </a:r>
          </a:p>
          <a:p>
            <a:pPr algn="ctr">
              <a:lnSpc>
                <a:spcPct val="90000"/>
              </a:lnSpc>
            </a:pPr>
            <a:r>
              <a:rPr lang="en-US" dirty="0">
                <a:solidFill>
                  <a:schemeClr val="bg1"/>
                </a:solidFill>
              </a:rPr>
              <a:t> </a:t>
            </a:r>
          </a:p>
        </p:txBody>
      </p:sp>
      <p:sp>
        <p:nvSpPr>
          <p:cNvPr id="14" name="TextBox 13">
            <a:extLst>
              <a:ext uri="{FF2B5EF4-FFF2-40B4-BE49-F238E27FC236}">
                <a16:creationId xmlns:a16="http://schemas.microsoft.com/office/drawing/2014/main" id="{CF86CC26-61BD-4B77-8FE3-71840FD159F8}"/>
              </a:ext>
            </a:extLst>
          </p:cNvPr>
          <p:cNvSpPr txBox="1"/>
          <p:nvPr/>
        </p:nvSpPr>
        <p:spPr>
          <a:xfrm>
            <a:off x="4406290" y="3964668"/>
            <a:ext cx="3027616" cy="2742289"/>
          </a:xfrm>
          <a:prstGeom prst="rect">
            <a:avLst/>
          </a:prstGeom>
          <a:noFill/>
        </p:spPr>
        <p:txBody>
          <a:bodyPr wrap="square" lIns="0" tIns="0" rIns="0" bIns="0" rtlCol="0" anchor="ctr" anchorCtr="1">
            <a:spAutoFit/>
          </a:bodyPr>
          <a:lstStyle/>
          <a:p>
            <a:pPr>
              <a:lnSpc>
                <a:spcPct val="90000"/>
              </a:lnSpc>
            </a:pPr>
            <a:r>
              <a:rPr lang="en-US" dirty="0">
                <a:solidFill>
                  <a:schemeClr val="bg1"/>
                </a:solidFill>
              </a:rPr>
              <a:t>	   </a:t>
            </a:r>
          </a:p>
          <a:p>
            <a:pPr>
              <a:lnSpc>
                <a:spcPct val="90000"/>
              </a:lnSpc>
            </a:pPr>
            <a:r>
              <a:rPr lang="en-US" dirty="0">
                <a:solidFill>
                  <a:schemeClr val="bg1"/>
                </a:solidFill>
              </a:rPr>
              <a:t>	    2000s</a:t>
            </a:r>
          </a:p>
          <a:p>
            <a:pPr>
              <a:lnSpc>
                <a:spcPct val="90000"/>
              </a:lnSpc>
            </a:pPr>
            <a:endParaRPr lang="en-US" dirty="0">
              <a:solidFill>
                <a:schemeClr val="bg1"/>
              </a:solidFill>
            </a:endParaRPr>
          </a:p>
          <a:p>
            <a:pPr algn="ctr">
              <a:lnSpc>
                <a:spcPct val="90000"/>
              </a:lnSpc>
            </a:pPr>
            <a:r>
              <a:rPr lang="en-US" dirty="0">
                <a:solidFill>
                  <a:schemeClr val="bg1"/>
                </a:solidFill>
              </a:rPr>
              <a:t>International projection with </a:t>
            </a:r>
          </a:p>
          <a:p>
            <a:pPr algn="ctr">
              <a:lnSpc>
                <a:spcPct val="90000"/>
              </a:lnSpc>
            </a:pPr>
            <a:r>
              <a:rPr lang="en-US" dirty="0">
                <a:solidFill>
                  <a:schemeClr val="bg1"/>
                </a:solidFill>
              </a:rPr>
              <a:t>long term engagement</a:t>
            </a:r>
          </a:p>
          <a:p>
            <a:pPr algn="ctr">
              <a:lnSpc>
                <a:spcPct val="90000"/>
              </a:lnSpc>
            </a:pPr>
            <a:r>
              <a:rPr lang="en-US" dirty="0">
                <a:solidFill>
                  <a:schemeClr val="bg1"/>
                </a:solidFill>
              </a:rPr>
              <a:t>Face asymmetric and </a:t>
            </a:r>
          </a:p>
          <a:p>
            <a:pPr algn="ctr">
              <a:lnSpc>
                <a:spcPct val="90000"/>
              </a:lnSpc>
            </a:pPr>
            <a:r>
              <a:rPr lang="en-US" dirty="0">
                <a:solidFill>
                  <a:schemeClr val="bg1"/>
                </a:solidFill>
              </a:rPr>
              <a:t>symmetric threats</a:t>
            </a:r>
          </a:p>
          <a:p>
            <a:pPr algn="ctr">
              <a:lnSpc>
                <a:spcPct val="90000"/>
              </a:lnSpc>
            </a:pPr>
            <a:r>
              <a:rPr lang="en-US" dirty="0">
                <a:solidFill>
                  <a:schemeClr val="bg1"/>
                </a:solidFill>
              </a:rPr>
              <a:t>2014</a:t>
            </a:r>
          </a:p>
          <a:p>
            <a:pPr algn="ctr">
              <a:lnSpc>
                <a:spcPct val="90000"/>
              </a:lnSpc>
            </a:pPr>
            <a:endParaRPr lang="en-US" dirty="0">
              <a:solidFill>
                <a:schemeClr val="bg1"/>
              </a:solidFill>
            </a:endParaRPr>
          </a:p>
          <a:p>
            <a:pPr algn="ctr">
              <a:lnSpc>
                <a:spcPct val="90000"/>
              </a:lnSpc>
            </a:pPr>
            <a:r>
              <a:rPr lang="en-US" dirty="0">
                <a:solidFill>
                  <a:schemeClr val="bg1"/>
                </a:solidFill>
              </a:rPr>
              <a:t> Resurgence of Central European Threat</a:t>
            </a:r>
          </a:p>
        </p:txBody>
      </p:sp>
      <p:cxnSp>
        <p:nvCxnSpPr>
          <p:cNvPr id="20" name="Connector: Curved 19">
            <a:extLst>
              <a:ext uri="{FF2B5EF4-FFF2-40B4-BE49-F238E27FC236}">
                <a16:creationId xmlns:a16="http://schemas.microsoft.com/office/drawing/2014/main" id="{45509A72-9163-44DC-B0D0-81FF08A22DA4}"/>
              </a:ext>
            </a:extLst>
          </p:cNvPr>
          <p:cNvCxnSpPr>
            <a:cxnSpLocks/>
          </p:cNvCxnSpPr>
          <p:nvPr/>
        </p:nvCxnSpPr>
        <p:spPr>
          <a:xfrm flipV="1">
            <a:off x="2082653" y="3833993"/>
            <a:ext cx="1633994" cy="300139"/>
          </a:xfrm>
          <a:prstGeom prst="curvedConnector3">
            <a:avLst/>
          </a:prstGeom>
          <a:ln w="2540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E1DE308-813E-4EE6-80A8-8ACCD8DE9601}"/>
              </a:ext>
            </a:extLst>
          </p:cNvPr>
          <p:cNvSpPr/>
          <p:nvPr/>
        </p:nvSpPr>
        <p:spPr>
          <a:xfrm>
            <a:off x="117707" y="3511939"/>
            <a:ext cx="2161358" cy="1050247"/>
          </a:xfrm>
          <a:prstGeom prst="ellipse">
            <a:avLst/>
          </a:prstGeom>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2018 </a:t>
            </a:r>
          </a:p>
          <a:p>
            <a:pPr algn="ctr"/>
            <a:r>
              <a:rPr lang="en-US" sz="1600" dirty="0"/>
              <a:t>Cyber an operational command</a:t>
            </a:r>
          </a:p>
        </p:txBody>
      </p:sp>
      <p:sp>
        <p:nvSpPr>
          <p:cNvPr id="39" name="Arrow: Chevron 38">
            <a:extLst>
              <a:ext uri="{FF2B5EF4-FFF2-40B4-BE49-F238E27FC236}">
                <a16:creationId xmlns:a16="http://schemas.microsoft.com/office/drawing/2014/main" id="{4A0A0948-3CD5-4934-B455-847E619790FE}"/>
              </a:ext>
            </a:extLst>
          </p:cNvPr>
          <p:cNvSpPr/>
          <p:nvPr/>
        </p:nvSpPr>
        <p:spPr>
          <a:xfrm rot="7845727">
            <a:off x="7727372" y="3814526"/>
            <a:ext cx="711040" cy="1084312"/>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40" name="Picture 39">
            <a:extLst>
              <a:ext uri="{FF2B5EF4-FFF2-40B4-BE49-F238E27FC236}">
                <a16:creationId xmlns:a16="http://schemas.microsoft.com/office/drawing/2014/main" id="{DBA13E2A-7B6D-40D6-851D-2C76957D7865}"/>
              </a:ext>
            </a:extLst>
          </p:cNvPr>
          <p:cNvPicPr>
            <a:picLocks noChangeAspect="1"/>
          </p:cNvPicPr>
          <p:nvPr/>
        </p:nvPicPr>
        <p:blipFill>
          <a:blip r:embed="rId4"/>
          <a:stretch>
            <a:fillRect/>
          </a:stretch>
        </p:blipFill>
        <p:spPr>
          <a:xfrm rot="13569812">
            <a:off x="5513682" y="1217269"/>
            <a:ext cx="1152244" cy="1072989"/>
          </a:xfrm>
          <a:prstGeom prst="rect">
            <a:avLst/>
          </a:prstGeom>
        </p:spPr>
      </p:pic>
      <p:sp>
        <p:nvSpPr>
          <p:cNvPr id="18" name="TextBox 17">
            <a:extLst>
              <a:ext uri="{FF2B5EF4-FFF2-40B4-BE49-F238E27FC236}">
                <a16:creationId xmlns:a16="http://schemas.microsoft.com/office/drawing/2014/main" id="{01FF409E-4217-4504-A438-8D3A8AB7BF9D}"/>
              </a:ext>
            </a:extLst>
          </p:cNvPr>
          <p:cNvSpPr txBox="1"/>
          <p:nvPr/>
        </p:nvSpPr>
        <p:spPr>
          <a:xfrm>
            <a:off x="4786893" y="657051"/>
            <a:ext cx="3402491" cy="395633"/>
          </a:xfrm>
          <a:prstGeom prst="rect">
            <a:avLst/>
          </a:prstGeom>
          <a:noFill/>
        </p:spPr>
        <p:txBody>
          <a:bodyPr wrap="none" lIns="0" tIns="0" rIns="0" bIns="0" rtlCol="0">
            <a:noAutofit/>
          </a:bodyPr>
          <a:lstStyle/>
          <a:p>
            <a:pPr algn="ctr">
              <a:lnSpc>
                <a:spcPct val="90000"/>
              </a:lnSpc>
            </a:pPr>
            <a:r>
              <a:rPr lang="en-US" sz="2400" b="1" dirty="0">
                <a:solidFill>
                  <a:schemeClr val="tx2"/>
                </a:solidFill>
              </a:rPr>
              <a:t>1988</a:t>
            </a:r>
          </a:p>
          <a:p>
            <a:pPr algn="ctr">
              <a:lnSpc>
                <a:spcPct val="90000"/>
              </a:lnSpc>
            </a:pPr>
            <a:r>
              <a:rPr lang="en-US" sz="2400" b="1" dirty="0">
                <a:solidFill>
                  <a:schemeClr val="tx2"/>
                </a:solidFill>
              </a:rPr>
              <a:t>Is the world now safe ?</a:t>
            </a:r>
          </a:p>
        </p:txBody>
      </p:sp>
      <p:pic>
        <p:nvPicPr>
          <p:cNvPr id="41" name="Picture 40">
            <a:extLst>
              <a:ext uri="{FF2B5EF4-FFF2-40B4-BE49-F238E27FC236}">
                <a16:creationId xmlns:a16="http://schemas.microsoft.com/office/drawing/2014/main" id="{EB965B66-5886-48FC-BCFD-4772367EB9AF}"/>
              </a:ext>
            </a:extLst>
          </p:cNvPr>
          <p:cNvPicPr>
            <a:picLocks noChangeAspect="1"/>
          </p:cNvPicPr>
          <p:nvPr/>
        </p:nvPicPr>
        <p:blipFill>
          <a:blip r:embed="rId4"/>
          <a:stretch>
            <a:fillRect/>
          </a:stretch>
        </p:blipFill>
        <p:spPr>
          <a:xfrm rot="5119024">
            <a:off x="3528519" y="3727849"/>
            <a:ext cx="1152244" cy="1072989"/>
          </a:xfrm>
          <a:prstGeom prst="rect">
            <a:avLst/>
          </a:prstGeom>
        </p:spPr>
      </p:pic>
      <p:cxnSp>
        <p:nvCxnSpPr>
          <p:cNvPr id="33" name="Connector: Curved 32">
            <a:extLst>
              <a:ext uri="{FF2B5EF4-FFF2-40B4-BE49-F238E27FC236}">
                <a16:creationId xmlns:a16="http://schemas.microsoft.com/office/drawing/2014/main" id="{B36AD1CA-D0DF-46BA-A48F-5B7C52E8B430}"/>
              </a:ext>
            </a:extLst>
          </p:cNvPr>
          <p:cNvCxnSpPr>
            <a:cxnSpLocks/>
          </p:cNvCxnSpPr>
          <p:nvPr/>
        </p:nvCxnSpPr>
        <p:spPr>
          <a:xfrm rot="5400000" flipH="1" flipV="1">
            <a:off x="3154842" y="4685343"/>
            <a:ext cx="1195478" cy="815223"/>
          </a:xfrm>
          <a:prstGeom prst="curvedConnector3">
            <a:avLst/>
          </a:prstGeom>
          <a:ln w="2540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34C2E057-9B82-4C70-9FD2-5B6995374C25}"/>
              </a:ext>
            </a:extLst>
          </p:cNvPr>
          <p:cNvCxnSpPr>
            <a:cxnSpLocks/>
          </p:cNvCxnSpPr>
          <p:nvPr/>
        </p:nvCxnSpPr>
        <p:spPr>
          <a:xfrm rot="10800000">
            <a:off x="7759505" y="4499429"/>
            <a:ext cx="1548876" cy="732961"/>
          </a:xfrm>
          <a:prstGeom prst="curvedConnector3">
            <a:avLst/>
          </a:prstGeom>
          <a:ln w="2540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5CFD535B-2E88-4546-8797-D868444FEBC8}"/>
              </a:ext>
            </a:extLst>
          </p:cNvPr>
          <p:cNvCxnSpPr>
            <a:cxnSpLocks/>
          </p:cNvCxnSpPr>
          <p:nvPr/>
        </p:nvCxnSpPr>
        <p:spPr>
          <a:xfrm flipV="1">
            <a:off x="1833587" y="4473724"/>
            <a:ext cx="2012029" cy="1179270"/>
          </a:xfrm>
          <a:prstGeom prst="curvedConnector3">
            <a:avLst/>
          </a:prstGeom>
          <a:ln w="2540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694923EB-3D1B-43AD-A4A2-1DCECD86CC8D}"/>
              </a:ext>
            </a:extLst>
          </p:cNvPr>
          <p:cNvSpPr/>
          <p:nvPr/>
        </p:nvSpPr>
        <p:spPr>
          <a:xfrm>
            <a:off x="921236" y="5495229"/>
            <a:ext cx="1572524" cy="950864"/>
          </a:xfrm>
          <a:prstGeom prst="ellipse">
            <a:avLst/>
          </a:prstGeom>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Ebola Crisis</a:t>
            </a:r>
          </a:p>
        </p:txBody>
      </p:sp>
      <p:sp>
        <p:nvSpPr>
          <p:cNvPr id="38" name="Oval 37">
            <a:extLst>
              <a:ext uri="{FF2B5EF4-FFF2-40B4-BE49-F238E27FC236}">
                <a16:creationId xmlns:a16="http://schemas.microsoft.com/office/drawing/2014/main" id="{F13B4586-0DF4-4A12-9D02-CC5DFB09BBA5}"/>
              </a:ext>
            </a:extLst>
          </p:cNvPr>
          <p:cNvSpPr/>
          <p:nvPr/>
        </p:nvSpPr>
        <p:spPr>
          <a:xfrm>
            <a:off x="8799808" y="4725144"/>
            <a:ext cx="3402491" cy="1367582"/>
          </a:xfrm>
          <a:prstGeom prst="ellipse">
            <a:avLst/>
          </a:prstGeom>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r>
              <a:rPr lang="en-US" dirty="0"/>
              <a:t>Terrorism</a:t>
            </a:r>
          </a:p>
          <a:p>
            <a:pPr algn="ctr"/>
            <a:r>
              <a:rPr lang="en-US" dirty="0"/>
              <a:t>Afghanistan  2003</a:t>
            </a:r>
          </a:p>
          <a:p>
            <a:pPr algn="ctr"/>
            <a:r>
              <a:rPr lang="en-US" dirty="0"/>
              <a:t>130000 – 17000 pers </a:t>
            </a:r>
          </a:p>
          <a:p>
            <a:pPr algn="ctr"/>
            <a:r>
              <a:rPr lang="en-US" dirty="0"/>
              <a:t>39 nations</a:t>
            </a:r>
          </a:p>
        </p:txBody>
      </p:sp>
      <p:sp>
        <p:nvSpPr>
          <p:cNvPr id="31" name="Oval 30">
            <a:extLst>
              <a:ext uri="{FF2B5EF4-FFF2-40B4-BE49-F238E27FC236}">
                <a16:creationId xmlns:a16="http://schemas.microsoft.com/office/drawing/2014/main" id="{14964274-ABA3-4F01-8574-CA7A5A01B923}"/>
              </a:ext>
            </a:extLst>
          </p:cNvPr>
          <p:cNvSpPr/>
          <p:nvPr/>
        </p:nvSpPr>
        <p:spPr>
          <a:xfrm>
            <a:off x="2425832" y="5444912"/>
            <a:ext cx="2016224" cy="1352336"/>
          </a:xfrm>
          <a:prstGeom prst="ellipse">
            <a:avLst/>
          </a:prstGeom>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Projection &amp; geo control</a:t>
            </a:r>
          </a:p>
          <a:p>
            <a:pPr algn="ctr"/>
            <a:r>
              <a:rPr lang="en-US" dirty="0"/>
              <a:t> Hybrid war / peace </a:t>
            </a:r>
          </a:p>
        </p:txBody>
      </p:sp>
      <p:cxnSp>
        <p:nvCxnSpPr>
          <p:cNvPr id="46" name="Connector: Curved 45">
            <a:extLst>
              <a:ext uri="{FF2B5EF4-FFF2-40B4-BE49-F238E27FC236}">
                <a16:creationId xmlns:a16="http://schemas.microsoft.com/office/drawing/2014/main" id="{461F3F19-0DA1-4B1D-AD22-51D023894A46}"/>
              </a:ext>
            </a:extLst>
          </p:cNvPr>
          <p:cNvCxnSpPr>
            <a:cxnSpLocks/>
          </p:cNvCxnSpPr>
          <p:nvPr/>
        </p:nvCxnSpPr>
        <p:spPr>
          <a:xfrm rot="16200000" flipV="1">
            <a:off x="7684415" y="4957519"/>
            <a:ext cx="1064795" cy="938994"/>
          </a:xfrm>
          <a:prstGeom prst="curvedConnector3">
            <a:avLst/>
          </a:prstGeom>
          <a:ln w="2540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9B62C4A3-43D5-49D3-AD5F-9E9FB64128E6}"/>
              </a:ext>
            </a:extLst>
          </p:cNvPr>
          <p:cNvSpPr/>
          <p:nvPr/>
        </p:nvSpPr>
        <p:spPr>
          <a:xfrm>
            <a:off x="7530216" y="5816218"/>
            <a:ext cx="1813140" cy="804910"/>
          </a:xfrm>
          <a:prstGeom prst="ellipse">
            <a:avLst/>
          </a:prstGeom>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ISIS 2014</a:t>
            </a:r>
          </a:p>
          <a:p>
            <a:pPr algn="ctr"/>
            <a:r>
              <a:rPr lang="en-US" dirty="0"/>
              <a:t>12 Nations</a:t>
            </a:r>
          </a:p>
        </p:txBody>
      </p:sp>
      <p:cxnSp>
        <p:nvCxnSpPr>
          <p:cNvPr id="50" name="Connector: Curved 49">
            <a:extLst>
              <a:ext uri="{FF2B5EF4-FFF2-40B4-BE49-F238E27FC236}">
                <a16:creationId xmlns:a16="http://schemas.microsoft.com/office/drawing/2014/main" id="{76FC835A-3744-4374-83F9-104320FDA775}"/>
              </a:ext>
            </a:extLst>
          </p:cNvPr>
          <p:cNvCxnSpPr>
            <a:cxnSpLocks/>
          </p:cNvCxnSpPr>
          <p:nvPr/>
        </p:nvCxnSpPr>
        <p:spPr>
          <a:xfrm flipV="1">
            <a:off x="2243914" y="4061867"/>
            <a:ext cx="1218315" cy="846647"/>
          </a:xfrm>
          <a:prstGeom prst="curvedConnector3">
            <a:avLst/>
          </a:prstGeom>
          <a:ln w="2540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2C7E5317-D445-4844-993E-9EA364A18D24}"/>
              </a:ext>
            </a:extLst>
          </p:cNvPr>
          <p:cNvSpPr/>
          <p:nvPr/>
        </p:nvSpPr>
        <p:spPr>
          <a:xfrm>
            <a:off x="213607" y="4587075"/>
            <a:ext cx="2566007" cy="888356"/>
          </a:xfrm>
          <a:prstGeom prst="ellipse">
            <a:avLst/>
          </a:prstGeom>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solidFill>
              </a:rPr>
              <a:t>NATO Federated Mission Networking</a:t>
            </a:r>
          </a:p>
        </p:txBody>
      </p:sp>
      <p:cxnSp>
        <p:nvCxnSpPr>
          <p:cNvPr id="22" name="Connector: Curved 21">
            <a:extLst>
              <a:ext uri="{FF2B5EF4-FFF2-40B4-BE49-F238E27FC236}">
                <a16:creationId xmlns:a16="http://schemas.microsoft.com/office/drawing/2014/main" id="{36874D11-5CC3-498E-AC6B-F1D33095C5FB}"/>
              </a:ext>
            </a:extLst>
          </p:cNvPr>
          <p:cNvCxnSpPr>
            <a:cxnSpLocks/>
          </p:cNvCxnSpPr>
          <p:nvPr/>
        </p:nvCxnSpPr>
        <p:spPr>
          <a:xfrm rot="10800000">
            <a:off x="8622042" y="4061868"/>
            <a:ext cx="981275" cy="209759"/>
          </a:xfrm>
          <a:prstGeom prst="curvedConnector3">
            <a:avLst/>
          </a:prstGeom>
          <a:ln w="2540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A5695A7-0F64-4B6C-B3D1-238FEB8067DF}"/>
              </a:ext>
            </a:extLst>
          </p:cNvPr>
          <p:cNvSpPr/>
          <p:nvPr/>
        </p:nvSpPr>
        <p:spPr>
          <a:xfrm>
            <a:off x="9519787" y="3660559"/>
            <a:ext cx="2484152" cy="906550"/>
          </a:xfrm>
          <a:prstGeom prst="ellipse">
            <a:avLst/>
          </a:prstGeom>
          <a:solidFill>
            <a:srgbClr val="3FACE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US 2</a:t>
            </a:r>
            <a:r>
              <a:rPr lang="en-US" baseline="30000" dirty="0">
                <a:solidFill>
                  <a:schemeClr val="tx2"/>
                </a:solidFill>
              </a:rPr>
              <a:t>nd</a:t>
            </a:r>
            <a:r>
              <a:rPr lang="en-US" dirty="0">
                <a:solidFill>
                  <a:schemeClr val="tx2"/>
                </a:solidFill>
              </a:rPr>
              <a:t> balancing strategy</a:t>
            </a:r>
          </a:p>
        </p:txBody>
      </p:sp>
      <p:cxnSp>
        <p:nvCxnSpPr>
          <p:cNvPr id="57" name="Connector: Curved 56">
            <a:extLst>
              <a:ext uri="{FF2B5EF4-FFF2-40B4-BE49-F238E27FC236}">
                <a16:creationId xmlns:a16="http://schemas.microsoft.com/office/drawing/2014/main" id="{A04FCA65-AC85-4C25-A5C6-63F23C721101}"/>
              </a:ext>
            </a:extLst>
          </p:cNvPr>
          <p:cNvCxnSpPr>
            <a:cxnSpLocks/>
          </p:cNvCxnSpPr>
          <p:nvPr/>
        </p:nvCxnSpPr>
        <p:spPr>
          <a:xfrm>
            <a:off x="1003168" y="3104408"/>
            <a:ext cx="2341801" cy="629009"/>
          </a:xfrm>
          <a:prstGeom prst="curvedConnector3">
            <a:avLst/>
          </a:prstGeom>
          <a:ln w="2540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7BFF09BF-5205-4F44-BDE6-7BF1D89D8CE0}"/>
              </a:ext>
            </a:extLst>
          </p:cNvPr>
          <p:cNvSpPr/>
          <p:nvPr/>
        </p:nvSpPr>
        <p:spPr>
          <a:xfrm>
            <a:off x="60670" y="2275639"/>
            <a:ext cx="1884996" cy="1143273"/>
          </a:xfrm>
          <a:prstGeom prst="ellipse">
            <a:avLst/>
          </a:prstGeom>
          <a:solidFill>
            <a:srgbClr val="3FACE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2018</a:t>
            </a:r>
          </a:p>
          <a:p>
            <a:pPr algn="ctr"/>
            <a:r>
              <a:rPr lang="en-US" dirty="0">
                <a:solidFill>
                  <a:schemeClr val="tx2"/>
                </a:solidFill>
              </a:rPr>
              <a:t>US 3rd balancing strategy</a:t>
            </a:r>
          </a:p>
        </p:txBody>
      </p:sp>
    </p:spTree>
    <p:extLst>
      <p:ext uri="{BB962C8B-B14F-4D97-AF65-F5344CB8AC3E}">
        <p14:creationId xmlns:p14="http://schemas.microsoft.com/office/powerpoint/2010/main" val="394417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479F-83FA-4FE9-AC5A-462089450B4F}"/>
              </a:ext>
            </a:extLst>
          </p:cNvPr>
          <p:cNvSpPr>
            <a:spLocks noGrp="1"/>
          </p:cNvSpPr>
          <p:nvPr>
            <p:ph type="title"/>
          </p:nvPr>
        </p:nvSpPr>
        <p:spPr>
          <a:xfrm>
            <a:off x="609441" y="330200"/>
            <a:ext cx="10969943" cy="434504"/>
          </a:xfrm>
        </p:spPr>
        <p:txBody>
          <a:bodyPr/>
          <a:lstStyle/>
          <a:p>
            <a:r>
              <a:rPr lang="en-US" dirty="0"/>
              <a:t>The Next Generation of Control and Command Applications</a:t>
            </a:r>
          </a:p>
        </p:txBody>
      </p:sp>
      <p:sp>
        <p:nvSpPr>
          <p:cNvPr id="3" name="Footer Placeholder 2">
            <a:extLst>
              <a:ext uri="{FF2B5EF4-FFF2-40B4-BE49-F238E27FC236}">
                <a16:creationId xmlns:a16="http://schemas.microsoft.com/office/drawing/2014/main" id="{EE677E65-5162-4185-8EBF-C3C2D5A5A974}"/>
              </a:ext>
            </a:extLst>
          </p:cNvPr>
          <p:cNvSpPr>
            <a:spLocks noGrp="1"/>
          </p:cNvSpPr>
          <p:nvPr>
            <p:ph type="ftr" sz="quarter" idx="11"/>
          </p:nvPr>
        </p:nvSpPr>
        <p:spPr/>
        <p:txBody>
          <a:bodyPr/>
          <a:lstStyle/>
          <a:p>
            <a:r>
              <a:rPr lang="en-US">
                <a:solidFill>
                  <a:srgbClr val="717074">
                    <a:tint val="75000"/>
                  </a:srgbClr>
                </a:solidFill>
              </a:rPr>
              <a:t>CONFIDENTIAL</a:t>
            </a:r>
          </a:p>
        </p:txBody>
      </p:sp>
      <p:sp>
        <p:nvSpPr>
          <p:cNvPr id="4" name="Slide Number Placeholder 3">
            <a:extLst>
              <a:ext uri="{FF2B5EF4-FFF2-40B4-BE49-F238E27FC236}">
                <a16:creationId xmlns:a16="http://schemas.microsoft.com/office/drawing/2014/main" id="{4E183C3D-E9D5-4845-BFD0-2153B7057410}"/>
              </a:ext>
            </a:extLst>
          </p:cNvPr>
          <p:cNvSpPr>
            <a:spLocks noGrp="1"/>
          </p:cNvSpPr>
          <p:nvPr>
            <p:ph type="sldNum" sz="quarter" idx="12"/>
          </p:nvPr>
        </p:nvSpPr>
        <p:spPr/>
        <p:txBody>
          <a:bodyPr/>
          <a:lstStyle/>
          <a:p>
            <a:fld id="{6EA6D8CF-3CDE-4807-BCD2-C9F2B831AAA5}" type="slidenum">
              <a:rPr lang="en-US" smtClean="0">
                <a:solidFill>
                  <a:prstClr val="white"/>
                </a:solidFill>
              </a:rPr>
              <a:pPr/>
              <a:t>7</a:t>
            </a:fld>
            <a:endParaRPr lang="en-US">
              <a:solidFill>
                <a:prstClr val="white"/>
              </a:solidFill>
            </a:endParaRPr>
          </a:p>
        </p:txBody>
      </p:sp>
      <p:sp>
        <p:nvSpPr>
          <p:cNvPr id="5" name="TextBox 4">
            <a:extLst>
              <a:ext uri="{FF2B5EF4-FFF2-40B4-BE49-F238E27FC236}">
                <a16:creationId xmlns:a16="http://schemas.microsoft.com/office/drawing/2014/main" id="{5D96B47E-AB72-4594-B502-4B35505F1A2C}"/>
              </a:ext>
            </a:extLst>
          </p:cNvPr>
          <p:cNvSpPr txBox="1"/>
          <p:nvPr/>
        </p:nvSpPr>
        <p:spPr>
          <a:xfrm>
            <a:off x="601313" y="1119910"/>
            <a:ext cx="11587512" cy="5738090"/>
          </a:xfrm>
          <a:prstGeom prst="rect">
            <a:avLst/>
          </a:prstGeom>
          <a:noFill/>
        </p:spPr>
        <p:txBody>
          <a:bodyPr wrap="none" lIns="0" tIns="0" rIns="0" bIns="0" rtlCol="0">
            <a:noAutofit/>
          </a:bodyPr>
          <a:lstStyle/>
          <a:p>
            <a:pPr marL="285750" indent="-285750">
              <a:lnSpc>
                <a:spcPct val="90000"/>
              </a:lnSpc>
              <a:buFont typeface="Arial" panose="020B0604020202020204" pitchFamily="34" charset="0"/>
              <a:buChar char="•"/>
            </a:pPr>
            <a:r>
              <a:rPr lang="en-US" sz="2000" dirty="0"/>
              <a:t>The pace of </a:t>
            </a:r>
            <a:r>
              <a:rPr lang="en-US" sz="2000" dirty="0" err="1"/>
              <a:t>modernisation</a:t>
            </a:r>
            <a:r>
              <a:rPr lang="en-US" sz="2000" dirty="0"/>
              <a:t> delivering adapted </a:t>
            </a:r>
            <a:r>
              <a:rPr lang="en-US" sz="2000" dirty="0" err="1"/>
              <a:t>capabilitlies</a:t>
            </a:r>
            <a:r>
              <a:rPr lang="en-US" sz="2000" dirty="0"/>
              <a:t> is a country strategic advantage</a:t>
            </a:r>
          </a:p>
          <a:p>
            <a:pPr marL="742950" lvl="1" indent="-285750">
              <a:lnSpc>
                <a:spcPct val="90000"/>
              </a:lnSpc>
              <a:buFont typeface="Arial" panose="020B0604020202020204" pitchFamily="34" charset="0"/>
              <a:buChar char="•"/>
            </a:pPr>
            <a:r>
              <a:rPr lang="en-US" sz="2000" dirty="0"/>
              <a:t>Leverage COTS and technologies from the market (NATO ACT 2015)</a:t>
            </a:r>
          </a:p>
          <a:p>
            <a:pPr marL="742950" lvl="1" indent="-285750">
              <a:lnSpc>
                <a:spcPct val="90000"/>
              </a:lnSpc>
              <a:buFont typeface="Arial" panose="020B0604020202020204" pitchFamily="34" charset="0"/>
              <a:buChar char="•"/>
            </a:pPr>
            <a:r>
              <a:rPr lang="en-US" sz="2000" dirty="0"/>
              <a:t>Combination of civil technology and military systems</a:t>
            </a:r>
          </a:p>
          <a:p>
            <a:pPr marL="742950" lvl="1" indent="-285750">
              <a:lnSpc>
                <a:spcPct val="90000"/>
              </a:lnSpc>
              <a:buFont typeface="Arial" panose="020B0604020202020204" pitchFamily="34" charset="0"/>
              <a:buChar char="•"/>
            </a:pPr>
            <a:r>
              <a:rPr lang="en-US" sz="2000" dirty="0"/>
              <a:t>Threats have a continued access to market innovations</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r>
              <a:rPr lang="en-US" sz="2000" dirty="0"/>
              <a:t>Operate both in Peace and War conditions : hybrid warfare </a:t>
            </a:r>
          </a:p>
          <a:p>
            <a:pPr marL="742950" lvl="1" indent="-285750">
              <a:lnSpc>
                <a:spcPct val="90000"/>
              </a:lnSpc>
              <a:buFont typeface="Arial" panose="020B0604020202020204" pitchFamily="34" charset="0"/>
              <a:buChar char="•"/>
            </a:pPr>
            <a:r>
              <a:rPr lang="en-US" sz="2000" dirty="0"/>
              <a:t>Adaptability and flexibility to changing situations</a:t>
            </a:r>
          </a:p>
          <a:p>
            <a:pPr marL="742950" lvl="1" indent="-285750">
              <a:lnSpc>
                <a:spcPct val="90000"/>
              </a:lnSpc>
              <a:buFont typeface="Arial" panose="020B0604020202020204" pitchFamily="34" charset="0"/>
              <a:buChar char="•"/>
            </a:pPr>
            <a:r>
              <a:rPr lang="en-US" sz="2000" dirty="0"/>
              <a:t>Small signals, asymmetric threats</a:t>
            </a:r>
          </a:p>
          <a:p>
            <a:pPr marL="742950" lvl="1" indent="-285750">
              <a:lnSpc>
                <a:spcPct val="90000"/>
              </a:lnSpc>
              <a:buFont typeface="Arial" panose="020B0604020202020204" pitchFamily="34" charset="0"/>
              <a:buChar char="•"/>
            </a:pPr>
            <a:r>
              <a:rPr lang="en-US" sz="2000" dirty="0"/>
              <a:t>Collect and process information from trusted and un trusted sources</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r>
              <a:rPr lang="en-US" sz="2000" dirty="0"/>
              <a:t>Cyber integrated throughout </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r>
              <a:rPr lang="en-US" sz="2000" dirty="0"/>
              <a:t>Federated Mission Networking </a:t>
            </a:r>
          </a:p>
          <a:p>
            <a:pPr marL="742950" lvl="1" indent="-285750">
              <a:lnSpc>
                <a:spcPct val="90000"/>
              </a:lnSpc>
              <a:buFont typeface="Arial" panose="020B0604020202020204" pitchFamily="34" charset="0"/>
              <a:buChar char="•"/>
            </a:pPr>
            <a:r>
              <a:rPr lang="en-US" sz="2000" dirty="0"/>
              <a:t>Coalition is the norm : operational interoperability </a:t>
            </a:r>
          </a:p>
          <a:p>
            <a:pPr marL="742950" lvl="1" indent="-285750">
              <a:lnSpc>
                <a:spcPct val="90000"/>
              </a:lnSpc>
              <a:buFont typeface="Arial" panose="020B0604020202020204" pitchFamily="34" charset="0"/>
              <a:buChar char="•"/>
            </a:pPr>
            <a:r>
              <a:rPr lang="en-US" sz="2000" dirty="0"/>
              <a:t>From stove pipes to collaborative models and loosely coupled networks</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r>
              <a:rPr lang="en-US" sz="2000" dirty="0"/>
              <a:t>Coordination with Humanitarian </a:t>
            </a:r>
            <a:r>
              <a:rPr lang="en-US" sz="2000" dirty="0" err="1"/>
              <a:t>Organisations</a:t>
            </a:r>
            <a:endParaRPr lang="en-US" sz="2000" dirty="0"/>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endParaRPr lang="en-US" dirty="0"/>
          </a:p>
          <a:p>
            <a:pPr>
              <a:lnSpc>
                <a:spcPct val="90000"/>
              </a:lnSpc>
            </a:pPr>
            <a:endParaRPr lang="en-US" dirty="0"/>
          </a:p>
        </p:txBody>
      </p:sp>
    </p:spTree>
    <p:extLst>
      <p:ext uri="{BB962C8B-B14F-4D97-AF65-F5344CB8AC3E}">
        <p14:creationId xmlns:p14="http://schemas.microsoft.com/office/powerpoint/2010/main" val="103338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37FACFE-5C97-4AF6-9A64-65AAEF14BED2}"/>
              </a:ext>
            </a:extLst>
          </p:cNvPr>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a:extLst>
              <a:ext uri="{FF2B5EF4-FFF2-40B4-BE49-F238E27FC236}">
                <a16:creationId xmlns:a16="http://schemas.microsoft.com/office/drawing/2014/main" id="{B405CB39-2678-494B-8D24-2EBAA2AB8420}"/>
              </a:ext>
            </a:extLst>
          </p:cNvPr>
          <p:cNvSpPr>
            <a:spLocks noGrp="1"/>
          </p:cNvSpPr>
          <p:nvPr>
            <p:ph type="sldNum" sz="quarter" idx="12"/>
          </p:nvPr>
        </p:nvSpPr>
        <p:spPr/>
        <p:txBody>
          <a:bodyPr/>
          <a:lstStyle/>
          <a:p>
            <a:fld id="{6EA6D8CF-3CDE-4807-BCD2-C9F2B831AAA5}" type="slidenum">
              <a:rPr lang="en-US" smtClean="0">
                <a:solidFill>
                  <a:prstClr val="white"/>
                </a:solidFill>
              </a:rPr>
              <a:pPr/>
              <a:t>8</a:t>
            </a:fld>
            <a:endParaRPr lang="en-US">
              <a:solidFill>
                <a:prstClr val="white"/>
              </a:solidFill>
            </a:endParaRPr>
          </a:p>
        </p:txBody>
      </p:sp>
      <p:graphicFrame>
        <p:nvGraphicFramePr>
          <p:cNvPr id="11" name="Object 10">
            <a:extLst>
              <a:ext uri="{FF2B5EF4-FFF2-40B4-BE49-F238E27FC236}">
                <a16:creationId xmlns:a16="http://schemas.microsoft.com/office/drawing/2014/main" id="{48D2CE8C-8CCA-4BA8-BCC4-7B33E7826E9B}"/>
              </a:ext>
            </a:extLst>
          </p:cNvPr>
          <p:cNvGraphicFramePr>
            <a:graphicFrameLocks noChangeAspect="1"/>
          </p:cNvGraphicFramePr>
          <p:nvPr>
            <p:extLst>
              <p:ext uri="{D42A27DB-BD31-4B8C-83A1-F6EECF244321}">
                <p14:modId xmlns:p14="http://schemas.microsoft.com/office/powerpoint/2010/main" val="1707979737"/>
              </p:ext>
            </p:extLst>
          </p:nvPr>
        </p:nvGraphicFramePr>
        <p:xfrm>
          <a:off x="909836" y="116632"/>
          <a:ext cx="10225136" cy="6624736"/>
        </p:xfrm>
        <a:graphic>
          <a:graphicData uri="http://schemas.openxmlformats.org/presentationml/2006/ole">
            <mc:AlternateContent xmlns:mc="http://schemas.openxmlformats.org/markup-compatibility/2006">
              <mc:Choice xmlns:v="urn:schemas-microsoft-com:vml" Requires="v">
                <p:oleObj name="Acrobat Document" r:id="rId2" imgW="12725055" imgH="8997775" progId="AcroExch.Document.DC">
                  <p:embed/>
                </p:oleObj>
              </mc:Choice>
              <mc:Fallback>
                <p:oleObj name="Acrobat Document" r:id="rId2" imgW="12725055" imgH="8997775" progId="AcroExch.Document.DC">
                  <p:embed/>
                  <p:pic>
                    <p:nvPicPr>
                      <p:cNvPr id="11" name="Object 10">
                        <a:extLst>
                          <a:ext uri="{FF2B5EF4-FFF2-40B4-BE49-F238E27FC236}">
                            <a16:creationId xmlns:a16="http://schemas.microsoft.com/office/drawing/2014/main" id="{48D2CE8C-8CCA-4BA8-BCC4-7B33E7826E9B}"/>
                          </a:ext>
                        </a:extLst>
                      </p:cNvPr>
                      <p:cNvPicPr/>
                      <p:nvPr/>
                    </p:nvPicPr>
                    <p:blipFill>
                      <a:blip r:embed="rId3"/>
                      <a:stretch>
                        <a:fillRect/>
                      </a:stretch>
                    </p:blipFill>
                    <p:spPr>
                      <a:xfrm>
                        <a:off x="909836" y="116632"/>
                        <a:ext cx="10225136" cy="6624736"/>
                      </a:xfrm>
                      <a:prstGeom prst="rect">
                        <a:avLst/>
                      </a:prstGeom>
                    </p:spPr>
                  </p:pic>
                </p:oleObj>
              </mc:Fallback>
            </mc:AlternateContent>
          </a:graphicData>
        </a:graphic>
      </p:graphicFrame>
    </p:spTree>
    <p:extLst>
      <p:ext uri="{BB962C8B-B14F-4D97-AF65-F5344CB8AC3E}">
        <p14:creationId xmlns:p14="http://schemas.microsoft.com/office/powerpoint/2010/main" val="411763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a:t>The Defense Market</a:t>
            </a:r>
          </a:p>
        </p:txBody>
      </p:sp>
      <p:sp>
        <p:nvSpPr>
          <p:cNvPr id="3" name="Footer Placeholder 2"/>
          <p:cNvSpPr>
            <a:spLocks noGrp="1"/>
          </p:cNvSpPr>
          <p:nvPr>
            <p:ph type="ftr" sz="quarter" idx="11"/>
          </p:nvPr>
        </p:nvSpPr>
        <p:spPr/>
        <p:txBody>
          <a:bodyPr/>
          <a:lstStyle/>
          <a:p>
            <a:r>
              <a:rPr lang="en-US"/>
              <a:t>CONFIDENTIAL</a:t>
            </a:r>
          </a:p>
        </p:txBody>
      </p:sp>
      <p:sp>
        <p:nvSpPr>
          <p:cNvPr id="4" name="Slide Number Placeholder 3"/>
          <p:cNvSpPr>
            <a:spLocks noGrp="1"/>
          </p:cNvSpPr>
          <p:nvPr>
            <p:ph type="sldNum" sz="quarter" idx="12"/>
          </p:nvPr>
        </p:nvSpPr>
        <p:spPr/>
        <p:txBody>
          <a:bodyPr/>
          <a:lstStyle/>
          <a:p>
            <a:fld id="{6EA6D8CF-3CDE-4807-BCD2-C9F2B831AAA5}" type="slidenum">
              <a:rPr lang="en-US" smtClean="0"/>
              <a:pPr/>
              <a:t>9</a:t>
            </a:fld>
            <a:endParaRPr lang="en-US"/>
          </a:p>
        </p:txBody>
      </p:sp>
      <p:sp>
        <p:nvSpPr>
          <p:cNvPr id="10" name="TextBox 9"/>
          <p:cNvSpPr txBox="1"/>
          <p:nvPr/>
        </p:nvSpPr>
        <p:spPr>
          <a:xfrm>
            <a:off x="759169" y="3929458"/>
            <a:ext cx="1548102" cy="325046"/>
          </a:xfrm>
          <a:prstGeom prst="rect">
            <a:avLst/>
          </a:prstGeom>
          <a:noFill/>
        </p:spPr>
        <p:txBody>
          <a:bodyPr wrap="none" lIns="0" tIns="0" rIns="0" bIns="0" rtlCol="0">
            <a:noAutofit/>
          </a:bodyPr>
          <a:lstStyle/>
          <a:p>
            <a:pPr>
              <a:lnSpc>
                <a:spcPct val="90000"/>
              </a:lnSpc>
            </a:pPr>
            <a:r>
              <a:rPr lang="en-US" sz="1600" dirty="0">
                <a:solidFill>
                  <a:schemeClr val="accent3"/>
                </a:solidFill>
              </a:rPr>
              <a:t>Market Needs</a:t>
            </a:r>
          </a:p>
          <a:p>
            <a:pPr>
              <a:lnSpc>
                <a:spcPct val="90000"/>
              </a:lnSpc>
            </a:pPr>
            <a:endParaRPr lang="en-US" sz="1100" dirty="0">
              <a:solidFill>
                <a:schemeClr val="accent3"/>
              </a:solidFill>
            </a:endParaRPr>
          </a:p>
        </p:txBody>
      </p:sp>
      <p:sp>
        <p:nvSpPr>
          <p:cNvPr id="29" name="TextBox 28">
            <a:extLst>
              <a:ext uri="{FF2B5EF4-FFF2-40B4-BE49-F238E27FC236}">
                <a16:creationId xmlns:a16="http://schemas.microsoft.com/office/drawing/2014/main" id="{B702EA07-4FCF-40E9-9967-D5527D9F3BF3}"/>
              </a:ext>
            </a:extLst>
          </p:cNvPr>
          <p:cNvSpPr txBox="1"/>
          <p:nvPr/>
        </p:nvSpPr>
        <p:spPr>
          <a:xfrm>
            <a:off x="5060073" y="2492772"/>
            <a:ext cx="909866" cy="340354"/>
          </a:xfrm>
          <a:prstGeom prst="rect">
            <a:avLst/>
          </a:prstGeom>
          <a:noFill/>
        </p:spPr>
        <p:txBody>
          <a:bodyPr wrap="square" lIns="0" tIns="0" rIns="0" bIns="0" rtlCol="0">
            <a:noAutofit/>
          </a:bodyPr>
          <a:lstStyle/>
          <a:p>
            <a:pPr>
              <a:lnSpc>
                <a:spcPct val="90000"/>
              </a:lnSpc>
            </a:pPr>
            <a:r>
              <a:rPr lang="en-US" sz="1000" b="1" dirty="0">
                <a:solidFill>
                  <a:schemeClr val="bg1"/>
                </a:solidFill>
              </a:rPr>
              <a:t>$112B</a:t>
            </a:r>
          </a:p>
        </p:txBody>
      </p:sp>
      <p:sp>
        <p:nvSpPr>
          <p:cNvPr id="32" name="Text Placeholder 6">
            <a:extLst>
              <a:ext uri="{FF2B5EF4-FFF2-40B4-BE49-F238E27FC236}">
                <a16:creationId xmlns:a16="http://schemas.microsoft.com/office/drawing/2014/main" id="{E00559C3-296B-4FBD-95F5-8FB93EFAAC0C}"/>
              </a:ext>
            </a:extLst>
          </p:cNvPr>
          <p:cNvSpPr txBox="1">
            <a:spLocks/>
          </p:cNvSpPr>
          <p:nvPr/>
        </p:nvSpPr>
        <p:spPr>
          <a:xfrm>
            <a:off x="2696659" y="7148098"/>
            <a:ext cx="7034316" cy="2463392"/>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endParaRPr lang="en-US" sz="1200" dirty="0"/>
          </a:p>
          <a:p>
            <a:pPr>
              <a:spcBef>
                <a:spcPts val="0"/>
              </a:spcBef>
              <a:spcAft>
                <a:spcPts val="600"/>
              </a:spcAft>
            </a:pPr>
            <a:endParaRPr lang="en-US" sz="1200" dirty="0"/>
          </a:p>
          <a:p>
            <a:pPr>
              <a:spcBef>
                <a:spcPts val="600"/>
              </a:spcBef>
            </a:pPr>
            <a:endParaRPr lang="en-US" sz="1200" dirty="0"/>
          </a:p>
        </p:txBody>
      </p:sp>
      <p:sp>
        <p:nvSpPr>
          <p:cNvPr id="33" name="Text Placeholder 6">
            <a:extLst>
              <a:ext uri="{FF2B5EF4-FFF2-40B4-BE49-F238E27FC236}">
                <a16:creationId xmlns:a16="http://schemas.microsoft.com/office/drawing/2014/main" id="{E00559C3-296B-4FBD-95F5-8FB93EFAAC0C}"/>
              </a:ext>
            </a:extLst>
          </p:cNvPr>
          <p:cNvSpPr txBox="1">
            <a:spLocks/>
          </p:cNvSpPr>
          <p:nvPr/>
        </p:nvSpPr>
        <p:spPr>
          <a:xfrm>
            <a:off x="609441" y="1689596"/>
            <a:ext cx="3794118" cy="2562611"/>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400"/>
              </a:spcBef>
              <a:spcAft>
                <a:spcPts val="400"/>
              </a:spcAft>
            </a:pPr>
            <a:r>
              <a:rPr lang="en-US" sz="1050" dirty="0">
                <a:solidFill>
                  <a:schemeClr val="bg2">
                    <a:lumMod val="50000"/>
                  </a:schemeClr>
                </a:solidFill>
              </a:rPr>
              <a:t>Rapid rate of social, economic, scientific, technological and environmental change</a:t>
            </a:r>
          </a:p>
          <a:p>
            <a:pPr>
              <a:lnSpc>
                <a:spcPct val="100000"/>
              </a:lnSpc>
              <a:spcBef>
                <a:spcPts val="400"/>
              </a:spcBef>
              <a:spcAft>
                <a:spcPts val="400"/>
              </a:spcAft>
            </a:pPr>
            <a:r>
              <a:rPr lang="en-US" sz="1050" dirty="0">
                <a:solidFill>
                  <a:schemeClr val="bg2">
                    <a:lumMod val="50000"/>
                  </a:schemeClr>
                </a:solidFill>
              </a:rPr>
              <a:t>Evolving threats, including cyber and urban warfare, major conflicts in the Middle East and Africa, and growing concerns over Russia, China</a:t>
            </a:r>
          </a:p>
          <a:p>
            <a:pPr>
              <a:lnSpc>
                <a:spcPct val="100000"/>
              </a:lnSpc>
              <a:spcBef>
                <a:spcPts val="400"/>
              </a:spcBef>
              <a:spcAft>
                <a:spcPts val="400"/>
              </a:spcAft>
            </a:pPr>
            <a:r>
              <a:rPr lang="en-US" sz="1050" dirty="0">
                <a:solidFill>
                  <a:schemeClr val="bg2">
                    <a:lumMod val="50000"/>
                  </a:schemeClr>
                </a:solidFill>
              </a:rPr>
              <a:t>Transition of modern warfare from battlegrounds to networks and cyber space</a:t>
            </a:r>
          </a:p>
          <a:p>
            <a:pPr>
              <a:lnSpc>
                <a:spcPct val="100000"/>
              </a:lnSpc>
              <a:spcBef>
                <a:spcPts val="400"/>
              </a:spcBef>
              <a:spcAft>
                <a:spcPts val="400"/>
              </a:spcAft>
            </a:pPr>
            <a:r>
              <a:rPr lang="en-US" sz="1050" dirty="0">
                <a:solidFill>
                  <a:schemeClr val="bg2">
                    <a:lumMod val="50000"/>
                  </a:schemeClr>
                </a:solidFill>
              </a:rPr>
              <a:t>Economic pressures on national budgets and high fiscal deficits </a:t>
            </a:r>
          </a:p>
          <a:p>
            <a:pPr>
              <a:lnSpc>
                <a:spcPct val="100000"/>
              </a:lnSpc>
              <a:spcBef>
                <a:spcPts val="400"/>
              </a:spcBef>
              <a:spcAft>
                <a:spcPts val="400"/>
              </a:spcAft>
            </a:pPr>
            <a:r>
              <a:rPr lang="en-US" sz="1050" dirty="0">
                <a:solidFill>
                  <a:schemeClr val="bg2">
                    <a:lumMod val="50000"/>
                  </a:schemeClr>
                </a:solidFill>
              </a:rPr>
              <a:t>Coalition operations</a:t>
            </a:r>
          </a:p>
          <a:p>
            <a:pPr>
              <a:lnSpc>
                <a:spcPct val="100000"/>
              </a:lnSpc>
              <a:spcBef>
                <a:spcPts val="400"/>
              </a:spcBef>
              <a:spcAft>
                <a:spcPts val="400"/>
              </a:spcAft>
            </a:pPr>
            <a:endParaRPr lang="en-US" sz="1050" dirty="0">
              <a:solidFill>
                <a:schemeClr val="bg2">
                  <a:lumMod val="50000"/>
                </a:schemeClr>
              </a:solidFill>
            </a:endParaRPr>
          </a:p>
          <a:p>
            <a:pPr>
              <a:lnSpc>
                <a:spcPct val="100000"/>
              </a:lnSpc>
              <a:spcBef>
                <a:spcPts val="400"/>
              </a:spcBef>
              <a:spcAft>
                <a:spcPts val="400"/>
              </a:spcAft>
            </a:pPr>
            <a:endParaRPr lang="en-US" sz="1050" dirty="0"/>
          </a:p>
          <a:p>
            <a:pPr>
              <a:lnSpc>
                <a:spcPct val="100000"/>
              </a:lnSpc>
              <a:spcBef>
                <a:spcPts val="400"/>
              </a:spcBef>
              <a:spcAft>
                <a:spcPts val="400"/>
              </a:spcAft>
            </a:pPr>
            <a:endParaRPr lang="en-US" sz="1050" dirty="0"/>
          </a:p>
          <a:p>
            <a:pPr>
              <a:lnSpc>
                <a:spcPct val="100000"/>
              </a:lnSpc>
            </a:pPr>
            <a:endParaRPr lang="en-US" sz="1050" b="1" dirty="0"/>
          </a:p>
          <a:p>
            <a:pPr>
              <a:lnSpc>
                <a:spcPct val="100000"/>
              </a:lnSpc>
            </a:pPr>
            <a:endParaRPr lang="en-US" sz="1050" b="1" dirty="0"/>
          </a:p>
        </p:txBody>
      </p:sp>
      <p:sp>
        <p:nvSpPr>
          <p:cNvPr id="34" name="TextBox 33"/>
          <p:cNvSpPr txBox="1"/>
          <p:nvPr/>
        </p:nvSpPr>
        <p:spPr>
          <a:xfrm>
            <a:off x="759169" y="1347101"/>
            <a:ext cx="1548102" cy="387385"/>
          </a:xfrm>
          <a:prstGeom prst="rect">
            <a:avLst/>
          </a:prstGeom>
          <a:noFill/>
        </p:spPr>
        <p:txBody>
          <a:bodyPr wrap="none" lIns="0" tIns="0" rIns="0" bIns="0" rtlCol="0">
            <a:noAutofit/>
          </a:bodyPr>
          <a:lstStyle/>
          <a:p>
            <a:pPr>
              <a:lnSpc>
                <a:spcPct val="90000"/>
              </a:lnSpc>
            </a:pPr>
            <a:r>
              <a:rPr lang="en-US" sz="1600" dirty="0">
                <a:solidFill>
                  <a:schemeClr val="accent1"/>
                </a:solidFill>
              </a:rPr>
              <a:t>Market Drivers</a:t>
            </a:r>
          </a:p>
          <a:p>
            <a:pPr>
              <a:lnSpc>
                <a:spcPct val="90000"/>
              </a:lnSpc>
            </a:pPr>
            <a:r>
              <a:rPr lang="en-US" sz="1600" dirty="0">
                <a:solidFill>
                  <a:schemeClr val="accent1"/>
                </a:solidFill>
              </a:rPr>
              <a:t> </a:t>
            </a:r>
          </a:p>
        </p:txBody>
      </p:sp>
      <p:sp>
        <p:nvSpPr>
          <p:cNvPr id="15" name="Text Placeholder 6">
            <a:extLst>
              <a:ext uri="{FF2B5EF4-FFF2-40B4-BE49-F238E27FC236}">
                <a16:creationId xmlns:a16="http://schemas.microsoft.com/office/drawing/2014/main" id="{E00559C3-296B-4FBD-95F5-8FB93EFAAC0C}"/>
              </a:ext>
            </a:extLst>
          </p:cNvPr>
          <p:cNvSpPr txBox="1">
            <a:spLocks/>
          </p:cNvSpPr>
          <p:nvPr/>
        </p:nvSpPr>
        <p:spPr>
          <a:xfrm>
            <a:off x="609441" y="4252208"/>
            <a:ext cx="3975085" cy="2193577"/>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400"/>
              </a:spcBef>
              <a:spcAft>
                <a:spcPts val="400"/>
              </a:spcAft>
            </a:pPr>
            <a:r>
              <a:rPr lang="en-US" sz="1050" dirty="0"/>
              <a:t>Interoperability and agility across Command and Control (C3) Systems</a:t>
            </a:r>
          </a:p>
          <a:p>
            <a:pPr>
              <a:lnSpc>
                <a:spcPct val="100000"/>
              </a:lnSpc>
              <a:spcBef>
                <a:spcPts val="400"/>
              </a:spcBef>
              <a:spcAft>
                <a:spcPts val="400"/>
              </a:spcAft>
            </a:pPr>
            <a:r>
              <a:rPr lang="en-US" sz="1050" dirty="0"/>
              <a:t>Rapid data collection and dissemination across Coalition member  networks and from multiple sources </a:t>
            </a:r>
          </a:p>
          <a:p>
            <a:pPr>
              <a:lnSpc>
                <a:spcPct val="100000"/>
              </a:lnSpc>
              <a:spcBef>
                <a:spcPts val="400"/>
              </a:spcBef>
              <a:spcAft>
                <a:spcPts val="400"/>
              </a:spcAft>
            </a:pPr>
            <a:r>
              <a:rPr lang="en-US" sz="1050" dirty="0"/>
              <a:t>Investments in IT infrastructure, equipment modernization, and cyber defense</a:t>
            </a:r>
          </a:p>
          <a:p>
            <a:pPr>
              <a:lnSpc>
                <a:spcPct val="100000"/>
              </a:lnSpc>
              <a:spcBef>
                <a:spcPts val="400"/>
              </a:spcBef>
              <a:spcAft>
                <a:spcPts val="400"/>
              </a:spcAft>
            </a:pPr>
            <a:r>
              <a:rPr lang="en-US" sz="1050" dirty="0"/>
              <a:t>Mobile access to data </a:t>
            </a:r>
          </a:p>
          <a:p>
            <a:pPr>
              <a:lnSpc>
                <a:spcPct val="100000"/>
              </a:lnSpc>
              <a:spcBef>
                <a:spcPts val="400"/>
              </a:spcBef>
              <a:spcAft>
                <a:spcPts val="400"/>
              </a:spcAft>
            </a:pPr>
            <a:r>
              <a:rPr lang="en-US" sz="1050" dirty="0"/>
              <a:t>Continuity of operations, conflict resolution</a:t>
            </a:r>
          </a:p>
          <a:p>
            <a:pPr>
              <a:lnSpc>
                <a:spcPct val="100000"/>
              </a:lnSpc>
              <a:spcBef>
                <a:spcPts val="400"/>
              </a:spcBef>
              <a:spcAft>
                <a:spcPts val="400"/>
              </a:spcAft>
            </a:pPr>
            <a:endParaRPr lang="en-US" sz="1050" b="1" dirty="0"/>
          </a:p>
          <a:p>
            <a:pPr>
              <a:lnSpc>
                <a:spcPct val="100000"/>
              </a:lnSpc>
            </a:pPr>
            <a:endParaRPr lang="en-US" sz="1050" b="1" dirty="0"/>
          </a:p>
          <a:p>
            <a:pPr>
              <a:lnSpc>
                <a:spcPct val="100000"/>
              </a:lnSpc>
            </a:pPr>
            <a:endParaRPr lang="en-US" sz="1050" b="1" dirty="0"/>
          </a:p>
          <a:p>
            <a:pPr>
              <a:lnSpc>
                <a:spcPct val="100000"/>
              </a:lnSpc>
            </a:pPr>
            <a:endParaRPr lang="en-US" sz="105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9835" y="1689597"/>
            <a:ext cx="3775865" cy="2126462"/>
          </a:xfrm>
          <a:prstGeom prst="rect">
            <a:avLst/>
          </a:prstGeom>
        </p:spPr>
      </p:pic>
      <p:graphicFrame>
        <p:nvGraphicFramePr>
          <p:cNvPr id="6" name="Chart 5"/>
          <p:cNvGraphicFramePr/>
          <p:nvPr/>
        </p:nvGraphicFramePr>
        <p:xfrm>
          <a:off x="8835937" y="2212064"/>
          <a:ext cx="3241238" cy="242031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9834" y="3940525"/>
            <a:ext cx="3775865" cy="2385693"/>
          </a:xfrm>
          <a:prstGeom prst="rect">
            <a:avLst/>
          </a:prstGeom>
          <a:ln>
            <a:solidFill>
              <a:schemeClr val="tx2"/>
            </a:solidFill>
          </a:ln>
        </p:spPr>
      </p:pic>
    </p:spTree>
    <p:extLst>
      <p:ext uri="{BB962C8B-B14F-4D97-AF65-F5344CB8AC3E}">
        <p14:creationId xmlns:p14="http://schemas.microsoft.com/office/powerpoint/2010/main" val="508683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4.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1_AfterburnerTemplate">
  <a:themeElements>
    <a:clrScheme name="Afterburner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terburnerTemplate">
      <a:majorFont>
        <a:latin typeface="Serpentine ICG"/>
        <a:ea typeface=""/>
        <a:cs typeface=""/>
      </a:majorFont>
      <a:minorFont>
        <a:latin typeface="Serpentine IC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66FF33"/>
            </a:solidFill>
            <a:effectLst>
              <a:outerShdw blurRad="38100" dist="38100" dir="2700000" algn="tl">
                <a:srgbClr val="000000">
                  <a:alpha val="43137"/>
                </a:srgbClr>
              </a:outerShdw>
            </a:effectLst>
            <a:latin typeface="Serpentine ICG"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66FF33"/>
            </a:solidFill>
            <a:effectLst>
              <a:outerShdw blurRad="38100" dist="38100" dir="2700000" algn="tl">
                <a:srgbClr val="000000">
                  <a:alpha val="43137"/>
                </a:srgbClr>
              </a:outerShdw>
            </a:effectLst>
            <a:latin typeface="Serpentine ICG" pitchFamily="2" charset="0"/>
          </a:defRPr>
        </a:defPPr>
      </a:lstStyle>
    </a:lnDef>
  </a:objectDefaults>
  <a:extraClrSchemeLst>
    <a:extraClrScheme>
      <a:clrScheme name="Afterburner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terburner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terburner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terburner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terburner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terburner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terburner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terburner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terburner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terburner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terburner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terburner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Mware_white_16x9">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PMS130">
      <a:srgbClr val="FDB813"/>
    </a:custClr>
    <a:custClr name="PMS144">
      <a:srgbClr val="F8981D"/>
    </a:custClr>
    <a:custClr name="PMS180">
      <a:srgbClr val="D9541E"/>
    </a:custClr>
    <a:custClr name="PMS1807">
      <a:srgbClr val="9E3039"/>
    </a:custClr>
    <a:custClr name="PMS195">
      <a:srgbClr val="820024"/>
    </a:custClr>
    <a:custClr name="PMS174">
      <a:srgbClr val="9A3B26"/>
    </a:custClr>
    <a:custClr name="PMS7519">
      <a:srgbClr val="574319"/>
    </a:custClr>
    <a:custClr name="PMS654">
      <a:srgbClr val="003D79"/>
    </a:custClr>
  </a:custClr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blank16</Template>
  <TotalTime>2</TotalTime>
  <Words>984</Words>
  <Application>Microsoft Macintosh PowerPoint</Application>
  <PresentationFormat>Custom</PresentationFormat>
  <Paragraphs>255</Paragraphs>
  <Slides>12</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Arial</vt:lpstr>
      <vt:lpstr>Arial Narrow</vt:lpstr>
      <vt:lpstr>Calibri</vt:lpstr>
      <vt:lpstr>Gotham Bold</vt:lpstr>
      <vt:lpstr>Serpentine ICG</vt:lpstr>
      <vt:lpstr>1_AfterburnerTemplate</vt:lpstr>
      <vt:lpstr>1_VMware_white_16x9</vt:lpstr>
      <vt:lpstr>Acrobat Document</vt:lpstr>
      <vt:lpstr>  Defense Application Framework  Delivering Digital Sovereignty </vt:lpstr>
      <vt:lpstr>A traditional hierarchical organisation  : be self sustainable</vt:lpstr>
      <vt:lpstr>Defense Application Landspace Land Air Sea </vt:lpstr>
      <vt:lpstr>The Defense Application Framework – Stove Pipes</vt:lpstr>
      <vt:lpstr>Defense operational applications characteristics</vt:lpstr>
      <vt:lpstr>CHANGING WORLD – APPLICATIONS ALIGNMENT ? </vt:lpstr>
      <vt:lpstr>The Next Generation of Control and Command Applications</vt:lpstr>
      <vt:lpstr>PowerPoint Presentation</vt:lpstr>
      <vt:lpstr>The Defense Market</vt:lpstr>
      <vt:lpstr>PowerPoint Presentation</vt:lpstr>
      <vt:lpstr>VMware Vision</vt:lpstr>
      <vt:lpstr>Virtualisation and Segmenting C3 systems - UK  Enabling Federated Mission Networking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Defense Application Framework  Delivering Digital Sovereignty </dc:title>
  <dc:creator/>
  <cp:lastModifiedBy>Ella O'Brien</cp:lastModifiedBy>
  <cp:revision>1</cp:revision>
  <dcterms:created xsi:type="dcterms:W3CDTF">2015-06-17T14:38:00Z</dcterms:created>
  <dcterms:modified xsi:type="dcterms:W3CDTF">2023-01-05T14:05:30Z</dcterms:modified>
</cp:coreProperties>
</file>